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72" r:id="rId8"/>
    <p:sldId id="273" r:id="rId9"/>
    <p:sldId id="262" r:id="rId10"/>
    <p:sldId id="263" r:id="rId11"/>
    <p:sldId id="270" r:id="rId12"/>
    <p:sldId id="269" r:id="rId13"/>
    <p:sldId id="264" r:id="rId14"/>
    <p:sldId id="265" r:id="rId15"/>
    <p:sldId id="271" r:id="rId16"/>
    <p:sldId id="266" r:id="rId17"/>
    <p:sldId id="267" r:id="rId18"/>
    <p:sldId id="274" r:id="rId19"/>
    <p:sldId id="275" r:id="rId20"/>
    <p:sldId id="276" r:id="rId21"/>
    <p:sldId id="277" r:id="rId22"/>
    <p:sldId id="279" r:id="rId23"/>
    <p:sldId id="278" r:id="rId24"/>
    <p:sldId id="268" r:id="rId25"/>
  </p:sldIdLst>
  <p:sldSz cx="9144000" cy="5143500" type="screen16x9"/>
  <p:notesSz cx="6858000" cy="9144000"/>
  <p:embeddedFontLst>
    <p:embeddedFont>
      <p:font typeface="Rubik" panose="020B0604020202020204" charset="-79"/>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543141-C060-4721-96FF-D386C7E445DC}">
  <a:tblStyle styleId="{06543141-C060-4721-96FF-D386C7E445D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562"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1c9541a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1c9541a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1c9541a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1c9541a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0089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1c9541a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1c9541a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19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1c9541a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1c9541a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1c9541a8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1c9541a8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1c9541a8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1c9541a8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573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505f6f5b0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505f6f5b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505f6f5b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505f6f5b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505f6f5b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505f6f5b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538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505f6f5b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505f6f5b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966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1c9541a8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1c9541a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505f6f5b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505f6f5b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866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505f6f5b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505f6f5b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919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505f6f5b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505f6f5b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379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505f6f5b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505f6f5b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956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1505f6f5b0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1505f6f5b0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505f6f5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505f6f5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1c9541a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1c9541a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505f6f5b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505f6f5b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505f6f5b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505f6f5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1c9541a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1c9541a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750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1c9541a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1c9541a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856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1c9541a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1c9541a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atastudio.google.com/s/rIGDik5dPZI"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Nr9lvQdaV_eA_q3LbCrBqlT3sfQjh2Eg/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d"/>
              <a:t>Soal &amp; Template Jawaban</a:t>
            </a:r>
            <a:endParaRPr/>
          </a:p>
        </p:txBody>
      </p:sp>
      <p:sp>
        <p:nvSpPr>
          <p:cNvPr id="55" name="Google Shape;55;p13"/>
          <p:cNvSpPr txBox="1">
            <a:spLocks noGrp="1"/>
          </p:cNvSpPr>
          <p:nvPr>
            <p:ph type="subTitle" idx="1"/>
          </p:nvPr>
        </p:nvSpPr>
        <p:spPr>
          <a:xfrm>
            <a:off x="311700" y="2834125"/>
            <a:ext cx="8520600" cy="1509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d" dirty="0"/>
              <a:t>Task 5</a:t>
            </a:r>
            <a:endParaRPr dirty="0"/>
          </a:p>
          <a:p>
            <a:pPr marL="0" lvl="0" indent="0" algn="ctr" rtl="0">
              <a:spcBef>
                <a:spcPts val="0"/>
              </a:spcBef>
              <a:spcAft>
                <a:spcPts val="0"/>
              </a:spcAft>
              <a:buNone/>
            </a:pPr>
            <a:r>
              <a:rPr lang="id" dirty="0"/>
              <a:t>Nama </a:t>
            </a:r>
            <a:r>
              <a:rPr lang="en-US" dirty="0"/>
              <a:t>: Mochammad Rendra Putra Pratama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d" dirty="0"/>
              <a:t>Table Base “</a:t>
            </a:r>
            <a:r>
              <a:rPr lang="en-US" dirty="0" err="1"/>
              <a:t>barang</a:t>
            </a:r>
            <a:r>
              <a:rPr lang="id" dirty="0"/>
              <a:t>”</a:t>
            </a:r>
            <a:endParaRPr dirty="0"/>
          </a:p>
          <a:p>
            <a:pPr marL="0" lvl="0" indent="0" algn="l" rtl="0">
              <a:spcBef>
                <a:spcPts val="0"/>
              </a:spcBef>
              <a:spcAft>
                <a:spcPts val="0"/>
              </a:spcAft>
              <a:buNone/>
            </a:pPr>
            <a:endParaRPr dirty="0"/>
          </a:p>
        </p:txBody>
      </p:sp>
      <p:graphicFrame>
        <p:nvGraphicFramePr>
          <p:cNvPr id="98" name="Google Shape;98;p20"/>
          <p:cNvGraphicFramePr/>
          <p:nvPr>
            <p:extLst>
              <p:ext uri="{D42A27DB-BD31-4B8C-83A1-F6EECF244321}">
                <p14:modId xmlns:p14="http://schemas.microsoft.com/office/powerpoint/2010/main" val="449005886"/>
              </p:ext>
            </p:extLst>
          </p:nvPr>
        </p:nvGraphicFramePr>
        <p:xfrm>
          <a:off x="462650" y="1071075"/>
          <a:ext cx="7035250" cy="3489690"/>
        </p:xfrm>
        <a:graphic>
          <a:graphicData uri="http://schemas.openxmlformats.org/drawingml/2006/table">
            <a:tbl>
              <a:tblPr>
                <a:noFill/>
                <a:tableStyleId>{06543141-C060-4721-96FF-D386C7E445DC}</a:tableStyleId>
              </a:tblPr>
              <a:tblGrid>
                <a:gridCol w="1646100">
                  <a:extLst>
                    <a:ext uri="{9D8B030D-6E8A-4147-A177-3AD203B41FA5}">
                      <a16:colId xmlns:a16="http://schemas.microsoft.com/office/drawing/2014/main" val="20000"/>
                    </a:ext>
                  </a:extLst>
                </a:gridCol>
                <a:gridCol w="859300">
                  <a:extLst>
                    <a:ext uri="{9D8B030D-6E8A-4147-A177-3AD203B41FA5}">
                      <a16:colId xmlns:a16="http://schemas.microsoft.com/office/drawing/2014/main" val="20001"/>
                    </a:ext>
                  </a:extLst>
                </a:gridCol>
                <a:gridCol w="2261850">
                  <a:extLst>
                    <a:ext uri="{9D8B030D-6E8A-4147-A177-3AD203B41FA5}">
                      <a16:colId xmlns:a16="http://schemas.microsoft.com/office/drawing/2014/main" val="20002"/>
                    </a:ext>
                  </a:extLst>
                </a:gridCol>
                <a:gridCol w="2268000">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id" sz="900" b="1" dirty="0"/>
                        <a:t>column</a:t>
                      </a:r>
                      <a:endParaRPr sz="900" b="1" dirty="0"/>
                    </a:p>
                  </a:txBody>
                  <a:tcPr marL="91425" marR="91425" marT="91425" marB="91425"/>
                </a:tc>
                <a:tc>
                  <a:txBody>
                    <a:bodyPr/>
                    <a:lstStyle/>
                    <a:p>
                      <a:pPr marL="0" lvl="0" indent="0" algn="l" rtl="0">
                        <a:spcBef>
                          <a:spcPts val="0"/>
                        </a:spcBef>
                        <a:spcAft>
                          <a:spcPts val="0"/>
                        </a:spcAft>
                        <a:buNone/>
                      </a:pPr>
                      <a:r>
                        <a:rPr lang="id" sz="900" b="1" dirty="0"/>
                        <a:t>data type</a:t>
                      </a:r>
                      <a:endParaRPr sz="900" b="1"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D" sz="900" b="1" dirty="0">
                          <a:solidFill>
                            <a:schemeClr val="dk1"/>
                          </a:solidFill>
                        </a:rPr>
                        <a:t>D</a:t>
                      </a:r>
                      <a:r>
                        <a:rPr lang="id" sz="900" b="1" dirty="0">
                          <a:solidFill>
                            <a:schemeClr val="dk1"/>
                          </a:solidFill>
                        </a:rPr>
                        <a:t>escription</a:t>
                      </a:r>
                      <a:endParaRPr sz="900" b="1" dirty="0"/>
                    </a:p>
                  </a:txBody>
                  <a:tcPr marL="91425" marR="91425" marT="91425" marB="91425"/>
                </a:tc>
                <a:tc>
                  <a:txBody>
                    <a:bodyPr/>
                    <a:lstStyle/>
                    <a:p>
                      <a:pPr marL="0" lvl="0" indent="0" algn="l" rtl="0">
                        <a:spcBef>
                          <a:spcPts val="0"/>
                        </a:spcBef>
                        <a:spcAft>
                          <a:spcPts val="0"/>
                        </a:spcAft>
                        <a:buNone/>
                      </a:pPr>
                      <a:r>
                        <a:rPr lang="id" sz="900" b="1"/>
                        <a:t>transformation</a:t>
                      </a:r>
                      <a:endParaRPr sz="900" b="1"/>
                    </a:p>
                  </a:txBody>
                  <a:tcPr marL="91425" marR="91425" marT="91425" marB="91425"/>
                </a:tc>
                <a:extLst>
                  <a:ext uri="{0D108BD9-81ED-4DB2-BD59-A6C34878D82A}">
                    <a16:rowId xmlns:a16="http://schemas.microsoft.com/office/drawing/2014/main" val="10000"/>
                  </a:ext>
                </a:extLst>
              </a:tr>
              <a:tr h="320000">
                <a:tc>
                  <a:txBody>
                    <a:bodyPr/>
                    <a:lstStyle/>
                    <a:p>
                      <a:pPr algn="l" fontAlgn="b"/>
                      <a:r>
                        <a:rPr lang="en-ID" sz="1400" b="0" i="0" u="none" strike="noStrike" dirty="0" err="1">
                          <a:solidFill>
                            <a:srgbClr val="000000"/>
                          </a:solidFill>
                          <a:effectLst/>
                          <a:latin typeface="+mn-lt"/>
                        </a:rPr>
                        <a:t>kode_barang</a:t>
                      </a:r>
                      <a:endParaRPr lang="en-ID" sz="1400" b="0" i="0" u="none" strike="noStrike" dirty="0">
                        <a:solidFill>
                          <a:srgbClr val="000000"/>
                        </a:solidFill>
                        <a:effectLst/>
                        <a:latin typeface="+mn-lt"/>
                      </a:endParaRPr>
                    </a:p>
                  </a:txBody>
                  <a:tcPr marL="7620" marR="7620" marT="7620" marB="0" anchor="b"/>
                </a:tc>
                <a:tc>
                  <a:txBody>
                    <a:bodyPr/>
                    <a:lstStyle/>
                    <a:p>
                      <a:pPr marL="0" lvl="0" indent="0" algn="l" rtl="0">
                        <a:spcBef>
                          <a:spcPts val="0"/>
                        </a:spcBef>
                        <a:spcAft>
                          <a:spcPts val="0"/>
                        </a:spcAft>
                        <a:buNone/>
                      </a:pPr>
                      <a:r>
                        <a:rPr lang="en-US" sz="1400" dirty="0">
                          <a:latin typeface="+mn-lt"/>
                        </a:rPr>
                        <a:t>Varchar</a:t>
                      </a:r>
                      <a:endParaRPr sz="1400" dirty="0">
                        <a:latin typeface="+mn-lt"/>
                      </a:endParaRPr>
                    </a:p>
                  </a:txBody>
                  <a:tcPr marL="91425" marR="91425" marT="91425" marB="91425"/>
                </a:tc>
                <a:tc>
                  <a:txBody>
                    <a:bodyPr/>
                    <a:lstStyle/>
                    <a:p>
                      <a:pPr marL="0" lvl="0" indent="0" algn="l" rtl="0">
                        <a:spcBef>
                          <a:spcPts val="0"/>
                        </a:spcBef>
                        <a:spcAft>
                          <a:spcPts val="0"/>
                        </a:spcAft>
                        <a:buNone/>
                      </a:pPr>
                      <a:r>
                        <a:rPr lang="en-US" sz="1400" dirty="0">
                          <a:latin typeface="+mn-lt"/>
                        </a:rPr>
                        <a:t>ID </a:t>
                      </a:r>
                      <a:r>
                        <a:rPr lang="en-US" sz="1400" dirty="0" err="1">
                          <a:latin typeface="+mn-lt"/>
                        </a:rPr>
                        <a:t>barang</a:t>
                      </a:r>
                      <a:endParaRPr sz="1400" dirty="0">
                        <a:latin typeface="+mn-lt"/>
                      </a:endParaRPr>
                    </a:p>
                  </a:txBody>
                  <a:tcPr marL="91425" marR="91425" marT="91425" marB="91425"/>
                </a:tc>
                <a:tc>
                  <a:txBody>
                    <a:bodyPr/>
                    <a:lstStyle/>
                    <a:p>
                      <a:pPr marL="0" lvl="0" indent="0" algn="l" rtl="0">
                        <a:spcBef>
                          <a:spcPts val="0"/>
                        </a:spcBef>
                        <a:spcAft>
                          <a:spcPts val="0"/>
                        </a:spcAft>
                        <a:buNone/>
                      </a:pPr>
                      <a:r>
                        <a:rPr lang="en-US" sz="1400" dirty="0">
                          <a:latin typeface="+mn-lt"/>
                        </a:rPr>
                        <a:t>Primary Key</a:t>
                      </a:r>
                      <a:endParaRPr sz="1400" dirty="0">
                        <a:latin typeface="+mn-lt"/>
                      </a:endParaRPr>
                    </a:p>
                  </a:txBody>
                  <a:tcPr marL="91425" marR="91425" marT="91425" marB="91425"/>
                </a:tc>
                <a:extLst>
                  <a:ext uri="{0D108BD9-81ED-4DB2-BD59-A6C34878D82A}">
                    <a16:rowId xmlns:a16="http://schemas.microsoft.com/office/drawing/2014/main" val="10001"/>
                  </a:ext>
                </a:extLst>
              </a:tr>
              <a:tr h="320000">
                <a:tc>
                  <a:txBody>
                    <a:bodyPr/>
                    <a:lstStyle/>
                    <a:p>
                      <a:pPr algn="l" fontAlgn="b"/>
                      <a:r>
                        <a:rPr lang="en-US" sz="1400" b="0" i="0" u="none" strike="noStrike" dirty="0" err="1">
                          <a:solidFill>
                            <a:srgbClr val="000000"/>
                          </a:solidFill>
                          <a:effectLst/>
                          <a:latin typeface="+mn-lt"/>
                        </a:rPr>
                        <a:t>sektor</a:t>
                      </a:r>
                      <a:endParaRPr lang="en-ID" sz="1400" b="0" i="0" u="none" strike="noStrike" dirty="0">
                        <a:solidFill>
                          <a:srgbClr val="000000"/>
                        </a:solidFill>
                        <a:effectLst/>
                        <a:latin typeface="+mn-lt"/>
                      </a:endParaRPr>
                    </a:p>
                  </a:txBody>
                  <a:tcPr marL="7620" marR="7620" marT="7620" marB="0" anchor="b"/>
                </a:tc>
                <a:tc>
                  <a:txBody>
                    <a:bodyPr/>
                    <a:lstStyle/>
                    <a:p>
                      <a:pPr marL="0" lvl="0" indent="0" algn="l" rtl="0">
                        <a:spcBef>
                          <a:spcPts val="0"/>
                        </a:spcBef>
                        <a:spcAft>
                          <a:spcPts val="0"/>
                        </a:spcAft>
                        <a:buNone/>
                      </a:pPr>
                      <a:r>
                        <a:rPr lang="en-US" sz="1400" dirty="0">
                          <a:latin typeface="+mn-lt"/>
                        </a:rPr>
                        <a:t>Char</a:t>
                      </a:r>
                      <a:endParaRPr sz="1400" dirty="0">
                        <a:latin typeface="+mn-lt"/>
                      </a:endParaRPr>
                    </a:p>
                  </a:txBody>
                  <a:tcPr marL="91425" marR="91425" marT="91425" marB="91425"/>
                </a:tc>
                <a:tc>
                  <a:txBody>
                    <a:bodyPr/>
                    <a:lstStyle/>
                    <a:p>
                      <a:pPr marL="0" lvl="0" indent="0" algn="l" rtl="0">
                        <a:spcBef>
                          <a:spcPts val="0"/>
                        </a:spcBef>
                        <a:spcAft>
                          <a:spcPts val="0"/>
                        </a:spcAft>
                        <a:buNone/>
                      </a:pPr>
                      <a:r>
                        <a:rPr lang="en-US" sz="1400" dirty="0" err="1">
                          <a:latin typeface="+mn-lt"/>
                        </a:rPr>
                        <a:t>Sektor</a:t>
                      </a:r>
                      <a:r>
                        <a:rPr lang="en-US" sz="1400" dirty="0">
                          <a:latin typeface="+mn-lt"/>
                        </a:rPr>
                        <a:t> </a:t>
                      </a:r>
                      <a:r>
                        <a:rPr lang="en-US" sz="1400" dirty="0" err="1">
                          <a:latin typeface="+mn-lt"/>
                        </a:rPr>
                        <a:t>barang</a:t>
                      </a:r>
                      <a:endParaRPr sz="1400" dirty="0">
                        <a:latin typeface="+mn-lt"/>
                      </a:endParaRPr>
                    </a:p>
                  </a:txBody>
                  <a:tcPr marL="91425" marR="91425" marT="91425" marB="91425"/>
                </a:tc>
                <a:tc>
                  <a:txBody>
                    <a:bodyPr/>
                    <a:lstStyle/>
                    <a:p>
                      <a:pPr marL="0" lvl="0" indent="0" algn="l" rtl="0">
                        <a:spcBef>
                          <a:spcPts val="0"/>
                        </a:spcBef>
                        <a:spcAft>
                          <a:spcPts val="0"/>
                        </a:spcAft>
                        <a:buNone/>
                      </a:pPr>
                      <a:r>
                        <a:rPr lang="en-US" sz="1400" dirty="0">
                          <a:latin typeface="+mn-lt"/>
                        </a:rPr>
                        <a:t>-</a:t>
                      </a:r>
                      <a:endParaRPr sz="1400" dirty="0">
                        <a:latin typeface="+mn-lt"/>
                      </a:endParaRPr>
                    </a:p>
                  </a:txBody>
                  <a:tcPr marL="91425" marR="91425" marT="91425" marB="91425"/>
                </a:tc>
                <a:extLst>
                  <a:ext uri="{0D108BD9-81ED-4DB2-BD59-A6C34878D82A}">
                    <a16:rowId xmlns:a16="http://schemas.microsoft.com/office/drawing/2014/main" val="10002"/>
                  </a:ext>
                </a:extLst>
              </a:tr>
              <a:tr h="320000">
                <a:tc>
                  <a:txBody>
                    <a:bodyPr/>
                    <a:lstStyle/>
                    <a:p>
                      <a:pPr algn="l" fontAlgn="b"/>
                      <a:r>
                        <a:rPr lang="en-ID" sz="1400" b="0" i="0" u="none" strike="noStrike" dirty="0" err="1">
                          <a:solidFill>
                            <a:srgbClr val="000000"/>
                          </a:solidFill>
                          <a:effectLst/>
                          <a:latin typeface="+mn-lt"/>
                        </a:rPr>
                        <a:t>nama_barang</a:t>
                      </a:r>
                      <a:endParaRPr lang="en-ID" sz="1400" b="0" i="0" u="none" strike="noStrike" dirty="0">
                        <a:solidFill>
                          <a:srgbClr val="000000"/>
                        </a:solidFill>
                        <a:effectLst/>
                        <a:latin typeface="+mn-lt"/>
                      </a:endParaRPr>
                    </a:p>
                  </a:txBody>
                  <a:tcPr marL="7620" marR="7620" marT="7620" marB="0" anchor="b"/>
                </a:tc>
                <a:tc>
                  <a:txBody>
                    <a:bodyPr/>
                    <a:lstStyle/>
                    <a:p>
                      <a:pPr marL="0" lvl="0" indent="0" algn="l" rtl="0">
                        <a:spcBef>
                          <a:spcPts val="0"/>
                        </a:spcBef>
                        <a:spcAft>
                          <a:spcPts val="0"/>
                        </a:spcAft>
                        <a:buNone/>
                      </a:pPr>
                      <a:r>
                        <a:rPr lang="en-US" sz="1400" dirty="0">
                          <a:latin typeface="+mn-lt"/>
                        </a:rPr>
                        <a:t>Varchar</a:t>
                      </a:r>
                      <a:endParaRPr sz="1400" dirty="0">
                        <a:latin typeface="+mn-lt"/>
                      </a:endParaRPr>
                    </a:p>
                  </a:txBody>
                  <a:tcPr marL="91425" marR="91425" marT="91425" marB="91425"/>
                </a:tc>
                <a:tc>
                  <a:txBody>
                    <a:bodyPr/>
                    <a:lstStyle/>
                    <a:p>
                      <a:pPr marL="0" lvl="0" indent="0" algn="l" rtl="0">
                        <a:spcBef>
                          <a:spcPts val="0"/>
                        </a:spcBef>
                        <a:spcAft>
                          <a:spcPts val="0"/>
                        </a:spcAft>
                        <a:buNone/>
                      </a:pPr>
                      <a:r>
                        <a:rPr lang="en-US" sz="1400" dirty="0">
                          <a:latin typeface="+mn-lt"/>
                        </a:rPr>
                        <a:t>Nama </a:t>
                      </a:r>
                      <a:r>
                        <a:rPr lang="en-US" sz="1400" dirty="0" err="1">
                          <a:latin typeface="+mn-lt"/>
                        </a:rPr>
                        <a:t>barang</a:t>
                      </a:r>
                      <a:endParaRPr sz="1400" dirty="0">
                        <a:latin typeface="+mn-lt"/>
                      </a:endParaRPr>
                    </a:p>
                  </a:txBody>
                  <a:tcPr marL="91425" marR="91425" marT="91425" marB="91425"/>
                </a:tc>
                <a:tc>
                  <a:txBody>
                    <a:bodyPr/>
                    <a:lstStyle/>
                    <a:p>
                      <a:pPr marL="0" lvl="0" indent="0" algn="l" rtl="0">
                        <a:spcBef>
                          <a:spcPts val="0"/>
                        </a:spcBef>
                        <a:spcAft>
                          <a:spcPts val="0"/>
                        </a:spcAft>
                        <a:buNone/>
                      </a:pPr>
                      <a:r>
                        <a:rPr lang="en-US" sz="1400" dirty="0">
                          <a:latin typeface="+mn-lt"/>
                        </a:rPr>
                        <a:t>-</a:t>
                      </a:r>
                      <a:endParaRPr sz="1400" dirty="0">
                        <a:latin typeface="+mn-lt"/>
                      </a:endParaRPr>
                    </a:p>
                  </a:txBody>
                  <a:tcPr marL="91425" marR="91425" marT="91425" marB="91425"/>
                </a:tc>
                <a:extLst>
                  <a:ext uri="{0D108BD9-81ED-4DB2-BD59-A6C34878D82A}">
                    <a16:rowId xmlns:a16="http://schemas.microsoft.com/office/drawing/2014/main" val="10003"/>
                  </a:ext>
                </a:extLst>
              </a:tr>
              <a:tr h="320000">
                <a:tc>
                  <a:txBody>
                    <a:bodyPr/>
                    <a:lstStyle/>
                    <a:p>
                      <a:pPr algn="l" fontAlgn="b"/>
                      <a:r>
                        <a:rPr lang="en-ID" sz="1400" b="0" i="0" u="none" strike="noStrike" dirty="0" err="1">
                          <a:solidFill>
                            <a:srgbClr val="000000"/>
                          </a:solidFill>
                          <a:effectLst/>
                          <a:latin typeface="+mn-lt"/>
                        </a:rPr>
                        <a:t>Tipe</a:t>
                      </a:r>
                      <a:endParaRPr lang="en-ID" sz="1400" b="0" i="0" u="none" strike="noStrike" dirty="0">
                        <a:solidFill>
                          <a:srgbClr val="000000"/>
                        </a:solidFill>
                        <a:effectLst/>
                        <a:latin typeface="+mn-lt"/>
                      </a:endParaRPr>
                    </a:p>
                  </a:txBody>
                  <a:tcPr marL="7620" marR="7620" marT="7620" marB="0" anchor="b"/>
                </a:tc>
                <a:tc>
                  <a:txBody>
                    <a:bodyPr/>
                    <a:lstStyle/>
                    <a:p>
                      <a:pPr marL="0" lvl="0" indent="0" algn="l" rtl="0">
                        <a:spcBef>
                          <a:spcPts val="0"/>
                        </a:spcBef>
                        <a:spcAft>
                          <a:spcPts val="0"/>
                        </a:spcAft>
                        <a:buNone/>
                      </a:pPr>
                      <a:r>
                        <a:rPr lang="en-US" sz="1400" dirty="0">
                          <a:latin typeface="+mn-lt"/>
                        </a:rPr>
                        <a:t>Varchar</a:t>
                      </a:r>
                      <a:endParaRPr sz="1400" dirty="0">
                        <a:latin typeface="+mn-lt"/>
                      </a:endParaRPr>
                    </a:p>
                  </a:txBody>
                  <a:tcPr marL="91425" marR="91425" marT="91425" marB="91425"/>
                </a:tc>
                <a:tc>
                  <a:txBody>
                    <a:bodyPr/>
                    <a:lstStyle/>
                    <a:p>
                      <a:pPr marL="0" lvl="0" indent="0" algn="l" rtl="0">
                        <a:spcBef>
                          <a:spcPts val="0"/>
                        </a:spcBef>
                        <a:spcAft>
                          <a:spcPts val="0"/>
                        </a:spcAft>
                        <a:buNone/>
                      </a:pPr>
                      <a:r>
                        <a:rPr lang="en-US" sz="1400" dirty="0">
                          <a:latin typeface="+mn-lt"/>
                        </a:rPr>
                        <a:t>ID </a:t>
                      </a:r>
                      <a:r>
                        <a:rPr lang="en-US" sz="1400" dirty="0" err="1">
                          <a:latin typeface="+mn-lt"/>
                        </a:rPr>
                        <a:t>tipe</a:t>
                      </a:r>
                      <a:r>
                        <a:rPr lang="en-US" sz="1400" dirty="0">
                          <a:latin typeface="+mn-lt"/>
                        </a:rPr>
                        <a:t> </a:t>
                      </a:r>
                      <a:r>
                        <a:rPr lang="en-US" sz="1400" dirty="0" err="1">
                          <a:latin typeface="+mn-lt"/>
                        </a:rPr>
                        <a:t>barang</a:t>
                      </a:r>
                      <a:endParaRPr sz="1400" dirty="0">
                        <a:latin typeface="+mn-lt"/>
                      </a:endParaRPr>
                    </a:p>
                  </a:txBody>
                  <a:tcPr marL="91425" marR="91425" marT="91425" marB="91425"/>
                </a:tc>
                <a:tc>
                  <a:txBody>
                    <a:bodyPr/>
                    <a:lstStyle/>
                    <a:p>
                      <a:pPr marL="0" lvl="0" indent="0" algn="l" rtl="0">
                        <a:spcBef>
                          <a:spcPts val="0"/>
                        </a:spcBef>
                        <a:spcAft>
                          <a:spcPts val="0"/>
                        </a:spcAft>
                        <a:buNone/>
                      </a:pPr>
                      <a:r>
                        <a:rPr lang="en-US" sz="1400" dirty="0">
                          <a:latin typeface="+mn-lt"/>
                        </a:rPr>
                        <a:t>-</a:t>
                      </a:r>
                      <a:endParaRPr sz="1400" dirty="0">
                        <a:latin typeface="+mn-lt"/>
                      </a:endParaRPr>
                    </a:p>
                  </a:txBody>
                  <a:tcPr marL="91425" marR="91425" marT="91425" marB="91425"/>
                </a:tc>
                <a:extLst>
                  <a:ext uri="{0D108BD9-81ED-4DB2-BD59-A6C34878D82A}">
                    <a16:rowId xmlns:a16="http://schemas.microsoft.com/office/drawing/2014/main" val="10004"/>
                  </a:ext>
                </a:extLst>
              </a:tr>
              <a:tr h="320000">
                <a:tc>
                  <a:txBody>
                    <a:bodyPr/>
                    <a:lstStyle/>
                    <a:p>
                      <a:pPr algn="l" fontAlgn="b"/>
                      <a:r>
                        <a:rPr lang="en-ID" sz="1400" b="0" i="0" u="none" strike="noStrike" dirty="0" err="1">
                          <a:solidFill>
                            <a:srgbClr val="000000"/>
                          </a:solidFill>
                          <a:effectLst/>
                          <a:latin typeface="+mn-lt"/>
                        </a:rPr>
                        <a:t>nama_tipe</a:t>
                      </a:r>
                      <a:endParaRPr lang="en-ID" sz="1400" b="0" i="0" u="none" strike="noStrike" dirty="0">
                        <a:solidFill>
                          <a:srgbClr val="000000"/>
                        </a:solidFill>
                        <a:effectLst/>
                        <a:latin typeface="+mn-lt"/>
                      </a:endParaRPr>
                    </a:p>
                  </a:txBody>
                  <a:tcPr marL="7620" marR="7620" marT="7620" marB="0" anchor="b"/>
                </a:tc>
                <a:tc>
                  <a:txBody>
                    <a:bodyPr/>
                    <a:lstStyle/>
                    <a:p>
                      <a:pPr marL="0" lvl="0" indent="0" algn="l" rtl="0">
                        <a:spcBef>
                          <a:spcPts val="0"/>
                        </a:spcBef>
                        <a:spcAft>
                          <a:spcPts val="0"/>
                        </a:spcAft>
                        <a:buNone/>
                      </a:pPr>
                      <a:r>
                        <a:rPr lang="en-US" sz="1400" dirty="0">
                          <a:latin typeface="+mn-lt"/>
                        </a:rPr>
                        <a:t>Varchar</a:t>
                      </a:r>
                      <a:endParaRPr sz="1400" dirty="0">
                        <a:latin typeface="+mn-lt"/>
                      </a:endParaRPr>
                    </a:p>
                  </a:txBody>
                  <a:tcPr marL="91425" marR="91425" marT="91425" marB="91425"/>
                </a:tc>
                <a:tc>
                  <a:txBody>
                    <a:bodyPr/>
                    <a:lstStyle/>
                    <a:p>
                      <a:pPr marL="0" lvl="0" indent="0" algn="l" rtl="0">
                        <a:spcBef>
                          <a:spcPts val="0"/>
                        </a:spcBef>
                        <a:spcAft>
                          <a:spcPts val="0"/>
                        </a:spcAft>
                        <a:buNone/>
                      </a:pPr>
                      <a:r>
                        <a:rPr lang="en-US" sz="1400" dirty="0">
                          <a:latin typeface="+mn-lt"/>
                        </a:rPr>
                        <a:t>Nama </a:t>
                      </a:r>
                      <a:r>
                        <a:rPr lang="en-US" sz="1400" dirty="0" err="1">
                          <a:latin typeface="+mn-lt"/>
                        </a:rPr>
                        <a:t>tipe</a:t>
                      </a:r>
                      <a:r>
                        <a:rPr lang="en-US" sz="1400" dirty="0">
                          <a:latin typeface="+mn-lt"/>
                        </a:rPr>
                        <a:t> </a:t>
                      </a:r>
                      <a:r>
                        <a:rPr lang="en-US" sz="1400" dirty="0" err="1">
                          <a:latin typeface="+mn-lt"/>
                        </a:rPr>
                        <a:t>barang</a:t>
                      </a:r>
                      <a:endParaRPr sz="1400" dirty="0">
                        <a:latin typeface="+mn-lt"/>
                      </a:endParaRPr>
                    </a:p>
                  </a:txBody>
                  <a:tcPr marL="91425" marR="91425" marT="91425" marB="91425"/>
                </a:tc>
                <a:tc>
                  <a:txBody>
                    <a:bodyPr/>
                    <a:lstStyle/>
                    <a:p>
                      <a:pPr marL="0" lvl="0" indent="0" algn="l" rtl="0">
                        <a:spcBef>
                          <a:spcPts val="0"/>
                        </a:spcBef>
                        <a:spcAft>
                          <a:spcPts val="0"/>
                        </a:spcAft>
                        <a:buNone/>
                      </a:pPr>
                      <a:r>
                        <a:rPr lang="en-US" sz="1400" dirty="0">
                          <a:latin typeface="+mn-lt"/>
                        </a:rPr>
                        <a:t>-</a:t>
                      </a:r>
                      <a:endParaRPr sz="1400" dirty="0">
                        <a:latin typeface="+mn-lt"/>
                      </a:endParaRPr>
                    </a:p>
                  </a:txBody>
                  <a:tcPr marL="91425" marR="91425" marT="91425" marB="91425"/>
                </a:tc>
                <a:extLst>
                  <a:ext uri="{0D108BD9-81ED-4DB2-BD59-A6C34878D82A}">
                    <a16:rowId xmlns:a16="http://schemas.microsoft.com/office/drawing/2014/main" val="10005"/>
                  </a:ext>
                </a:extLst>
              </a:tr>
              <a:tr h="320000">
                <a:tc>
                  <a:txBody>
                    <a:bodyPr/>
                    <a:lstStyle/>
                    <a:p>
                      <a:pPr algn="l" fontAlgn="b"/>
                      <a:r>
                        <a:rPr lang="en-ID" sz="1400" b="0" i="0" u="none" strike="noStrike" dirty="0" err="1">
                          <a:solidFill>
                            <a:srgbClr val="000000"/>
                          </a:solidFill>
                          <a:effectLst/>
                          <a:latin typeface="+mn-lt"/>
                        </a:rPr>
                        <a:t>kode_lini</a:t>
                      </a:r>
                      <a:endParaRPr lang="en-ID" sz="1400" b="0" i="0" u="none" strike="noStrike" dirty="0">
                        <a:solidFill>
                          <a:srgbClr val="000000"/>
                        </a:solidFill>
                        <a:effectLst/>
                        <a:latin typeface="+mn-lt"/>
                      </a:endParaRPr>
                    </a:p>
                  </a:txBody>
                  <a:tcPr marL="7620" marR="7620" marT="7620" marB="0" anchor="b"/>
                </a:tc>
                <a:tc>
                  <a:txBody>
                    <a:bodyPr/>
                    <a:lstStyle/>
                    <a:p>
                      <a:pPr marL="0" lvl="0" indent="0" algn="l" rtl="0">
                        <a:spcBef>
                          <a:spcPts val="0"/>
                        </a:spcBef>
                        <a:spcAft>
                          <a:spcPts val="0"/>
                        </a:spcAft>
                        <a:buNone/>
                      </a:pPr>
                      <a:r>
                        <a:rPr lang="en-US" sz="1400" dirty="0">
                          <a:latin typeface="+mn-lt"/>
                        </a:rPr>
                        <a:t>Varchar</a:t>
                      </a:r>
                      <a:endParaRPr sz="1400" dirty="0">
                        <a:latin typeface="+mn-lt"/>
                      </a:endParaRPr>
                    </a:p>
                  </a:txBody>
                  <a:tcPr marL="91425" marR="91425" marT="91425" marB="91425"/>
                </a:tc>
                <a:tc>
                  <a:txBody>
                    <a:bodyPr/>
                    <a:lstStyle/>
                    <a:p>
                      <a:pPr marL="0" lvl="0" indent="0" algn="l" rtl="0">
                        <a:spcBef>
                          <a:spcPts val="0"/>
                        </a:spcBef>
                        <a:spcAft>
                          <a:spcPts val="0"/>
                        </a:spcAft>
                        <a:buNone/>
                      </a:pPr>
                      <a:r>
                        <a:rPr lang="en-US" sz="1400" dirty="0">
                          <a:latin typeface="+mn-lt"/>
                        </a:rPr>
                        <a:t>Kode </a:t>
                      </a:r>
                      <a:r>
                        <a:rPr lang="en-US" sz="1400" dirty="0" err="1">
                          <a:latin typeface="+mn-lt"/>
                        </a:rPr>
                        <a:t>lini</a:t>
                      </a:r>
                      <a:r>
                        <a:rPr lang="en-US" sz="1400" dirty="0">
                          <a:latin typeface="+mn-lt"/>
                        </a:rPr>
                        <a:t> </a:t>
                      </a:r>
                      <a:r>
                        <a:rPr lang="en-US" sz="1400" dirty="0" err="1">
                          <a:latin typeface="+mn-lt"/>
                        </a:rPr>
                        <a:t>barang</a:t>
                      </a:r>
                      <a:endParaRPr sz="1400" dirty="0">
                        <a:latin typeface="+mn-lt"/>
                      </a:endParaRPr>
                    </a:p>
                  </a:txBody>
                  <a:tcPr marL="91425" marR="91425" marT="91425" marB="91425"/>
                </a:tc>
                <a:tc>
                  <a:txBody>
                    <a:bodyPr/>
                    <a:lstStyle/>
                    <a:p>
                      <a:pPr marL="0" lvl="0" indent="0" algn="l" rtl="0">
                        <a:spcBef>
                          <a:spcPts val="0"/>
                        </a:spcBef>
                        <a:spcAft>
                          <a:spcPts val="0"/>
                        </a:spcAft>
                        <a:buNone/>
                      </a:pPr>
                      <a:r>
                        <a:rPr lang="en-US" sz="1400" dirty="0">
                          <a:latin typeface="+mn-lt"/>
                        </a:rPr>
                        <a:t>-</a:t>
                      </a:r>
                      <a:endParaRPr sz="1400" dirty="0">
                        <a:latin typeface="+mn-lt"/>
                      </a:endParaRPr>
                    </a:p>
                  </a:txBody>
                  <a:tcPr marL="91425" marR="91425" marT="91425" marB="91425"/>
                </a:tc>
                <a:extLst>
                  <a:ext uri="{0D108BD9-81ED-4DB2-BD59-A6C34878D82A}">
                    <a16:rowId xmlns:a16="http://schemas.microsoft.com/office/drawing/2014/main" val="10006"/>
                  </a:ext>
                </a:extLst>
              </a:tr>
              <a:tr h="320000">
                <a:tc>
                  <a:txBody>
                    <a:bodyPr/>
                    <a:lstStyle/>
                    <a:p>
                      <a:pPr algn="l" fontAlgn="b"/>
                      <a:r>
                        <a:rPr lang="en-ID" sz="1400" b="0" i="0" u="none" strike="noStrike" dirty="0" err="1">
                          <a:solidFill>
                            <a:srgbClr val="000000"/>
                          </a:solidFill>
                          <a:effectLst/>
                          <a:latin typeface="+mn-lt"/>
                        </a:rPr>
                        <a:t>lini</a:t>
                      </a:r>
                      <a:endParaRPr lang="en-ID" sz="1400" b="0" i="0" u="none" strike="noStrike" dirty="0">
                        <a:solidFill>
                          <a:srgbClr val="000000"/>
                        </a:solidFill>
                        <a:effectLst/>
                        <a:latin typeface="+mn-lt"/>
                      </a:endParaRPr>
                    </a:p>
                  </a:txBody>
                  <a:tcPr marL="7620" marR="7620" marT="7620" marB="0" anchor="b"/>
                </a:tc>
                <a:tc>
                  <a:txBody>
                    <a:bodyPr/>
                    <a:lstStyle/>
                    <a:p>
                      <a:pPr marL="0" lvl="0" indent="0" algn="l" rtl="0">
                        <a:spcBef>
                          <a:spcPts val="0"/>
                        </a:spcBef>
                        <a:spcAft>
                          <a:spcPts val="0"/>
                        </a:spcAft>
                        <a:buNone/>
                      </a:pPr>
                      <a:r>
                        <a:rPr lang="en-US" sz="1400" dirty="0">
                          <a:latin typeface="+mn-lt"/>
                        </a:rPr>
                        <a:t>Varchar</a:t>
                      </a:r>
                      <a:endParaRPr sz="1400" dirty="0">
                        <a:latin typeface="+mn-lt"/>
                      </a:endParaRPr>
                    </a:p>
                  </a:txBody>
                  <a:tcPr marL="91425" marR="91425" marT="91425" marB="91425"/>
                </a:tc>
                <a:tc>
                  <a:txBody>
                    <a:bodyPr/>
                    <a:lstStyle/>
                    <a:p>
                      <a:pPr marL="0" lvl="0" indent="0" algn="l" rtl="0">
                        <a:spcBef>
                          <a:spcPts val="0"/>
                        </a:spcBef>
                        <a:spcAft>
                          <a:spcPts val="0"/>
                        </a:spcAft>
                        <a:buNone/>
                      </a:pPr>
                      <a:r>
                        <a:rPr lang="en-US" sz="1400" dirty="0" err="1">
                          <a:latin typeface="+mn-lt"/>
                        </a:rPr>
                        <a:t>Lini</a:t>
                      </a:r>
                      <a:r>
                        <a:rPr lang="en-US" sz="1400" dirty="0">
                          <a:latin typeface="+mn-lt"/>
                        </a:rPr>
                        <a:t> </a:t>
                      </a:r>
                      <a:r>
                        <a:rPr lang="en-US" sz="1400" dirty="0" err="1">
                          <a:latin typeface="+mn-lt"/>
                        </a:rPr>
                        <a:t>barang</a:t>
                      </a:r>
                      <a:endParaRPr sz="1400" dirty="0">
                        <a:latin typeface="+mn-lt"/>
                      </a:endParaRPr>
                    </a:p>
                  </a:txBody>
                  <a:tcPr marL="91425" marR="91425" marT="91425" marB="91425"/>
                </a:tc>
                <a:tc>
                  <a:txBody>
                    <a:bodyPr/>
                    <a:lstStyle/>
                    <a:p>
                      <a:pPr marL="0" lvl="0" indent="0" algn="l" rtl="0">
                        <a:spcBef>
                          <a:spcPts val="0"/>
                        </a:spcBef>
                        <a:spcAft>
                          <a:spcPts val="0"/>
                        </a:spcAft>
                        <a:buNone/>
                      </a:pPr>
                      <a:r>
                        <a:rPr lang="en-US" sz="1400" dirty="0">
                          <a:latin typeface="+mn-lt"/>
                        </a:rPr>
                        <a:t>-</a:t>
                      </a:r>
                      <a:endParaRPr sz="1400" dirty="0">
                        <a:latin typeface="+mn-lt"/>
                      </a:endParaRPr>
                    </a:p>
                  </a:txBody>
                  <a:tcPr marL="91425" marR="91425" marT="91425" marB="91425"/>
                </a:tc>
                <a:extLst>
                  <a:ext uri="{0D108BD9-81ED-4DB2-BD59-A6C34878D82A}">
                    <a16:rowId xmlns:a16="http://schemas.microsoft.com/office/drawing/2014/main" val="10007"/>
                  </a:ext>
                </a:extLst>
              </a:tr>
              <a:tr h="0">
                <a:tc>
                  <a:txBody>
                    <a:bodyPr/>
                    <a:lstStyle/>
                    <a:p>
                      <a:pPr algn="l" fontAlgn="b"/>
                      <a:r>
                        <a:rPr lang="en-ID" sz="1400" b="0" i="0" u="none" strike="noStrike" dirty="0" err="1">
                          <a:solidFill>
                            <a:srgbClr val="000000"/>
                          </a:solidFill>
                          <a:effectLst/>
                          <a:latin typeface="+mn-lt"/>
                        </a:rPr>
                        <a:t>kemasan</a:t>
                      </a:r>
                      <a:endParaRPr lang="en-ID" sz="1400" b="0" i="0" u="none" strike="noStrike" dirty="0">
                        <a:solidFill>
                          <a:srgbClr val="000000"/>
                        </a:solidFill>
                        <a:effectLst/>
                        <a:latin typeface="+mn-lt"/>
                      </a:endParaRPr>
                    </a:p>
                  </a:txBody>
                  <a:tcPr marL="7620" marR="7620" marT="7620" marB="0" anchor="b"/>
                </a:tc>
                <a:tc>
                  <a:txBody>
                    <a:bodyPr/>
                    <a:lstStyle/>
                    <a:p>
                      <a:pPr marL="0" lvl="0" indent="0" algn="l" rtl="0">
                        <a:spcBef>
                          <a:spcPts val="0"/>
                        </a:spcBef>
                        <a:spcAft>
                          <a:spcPts val="0"/>
                        </a:spcAft>
                        <a:buNone/>
                      </a:pPr>
                      <a:r>
                        <a:rPr lang="en-US" sz="1400" dirty="0">
                          <a:latin typeface="+mn-lt"/>
                        </a:rPr>
                        <a:t>Varchar</a:t>
                      </a:r>
                      <a:endParaRPr sz="1400" dirty="0">
                        <a:latin typeface="+mn-lt"/>
                      </a:endParaRPr>
                    </a:p>
                  </a:txBody>
                  <a:tcPr marL="91425" marR="91425" marT="91425" marB="91425"/>
                </a:tc>
                <a:tc>
                  <a:txBody>
                    <a:bodyPr/>
                    <a:lstStyle/>
                    <a:p>
                      <a:pPr marL="0" lvl="0" indent="0" algn="l" rtl="0">
                        <a:spcBef>
                          <a:spcPts val="0"/>
                        </a:spcBef>
                        <a:spcAft>
                          <a:spcPts val="0"/>
                        </a:spcAft>
                        <a:buNone/>
                      </a:pPr>
                      <a:r>
                        <a:rPr lang="en-US" sz="1400" dirty="0" err="1">
                          <a:latin typeface="+mn-lt"/>
                        </a:rPr>
                        <a:t>Kemasan</a:t>
                      </a:r>
                      <a:r>
                        <a:rPr lang="en-US" sz="1400" dirty="0">
                          <a:latin typeface="+mn-lt"/>
                        </a:rPr>
                        <a:t> </a:t>
                      </a:r>
                      <a:r>
                        <a:rPr lang="en-US" sz="1400" dirty="0" err="1">
                          <a:latin typeface="+mn-lt"/>
                        </a:rPr>
                        <a:t>barang</a:t>
                      </a:r>
                      <a:endParaRPr sz="1400" dirty="0">
                        <a:latin typeface="+mn-lt"/>
                      </a:endParaRPr>
                    </a:p>
                  </a:txBody>
                  <a:tcPr marL="91425" marR="91425" marT="91425" marB="91425"/>
                </a:tc>
                <a:tc>
                  <a:txBody>
                    <a:bodyPr/>
                    <a:lstStyle/>
                    <a:p>
                      <a:pPr marL="0" lvl="0" indent="0" algn="l" rtl="0">
                        <a:spcBef>
                          <a:spcPts val="0"/>
                        </a:spcBef>
                        <a:spcAft>
                          <a:spcPts val="0"/>
                        </a:spcAft>
                        <a:buNone/>
                      </a:pPr>
                      <a:r>
                        <a:rPr lang="en-US" sz="1400" dirty="0">
                          <a:latin typeface="+mn-lt"/>
                        </a:rPr>
                        <a:t>-</a:t>
                      </a:r>
                      <a:endParaRPr sz="1400" dirty="0">
                        <a:latin typeface="+mn-lt"/>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Base “</a:t>
            </a:r>
            <a:r>
              <a:rPr lang="en-US" dirty="0" err="1"/>
              <a:t>pelanggan</a:t>
            </a:r>
            <a:r>
              <a:rPr lang="id" dirty="0"/>
              <a:t>”</a:t>
            </a:r>
            <a:endParaRPr dirty="0"/>
          </a:p>
          <a:p>
            <a:pPr marL="0" lvl="0" indent="0" algn="l" rtl="0">
              <a:spcBef>
                <a:spcPts val="0"/>
              </a:spcBef>
              <a:spcAft>
                <a:spcPts val="0"/>
              </a:spcAft>
              <a:buNone/>
            </a:pPr>
            <a:endParaRPr dirty="0"/>
          </a:p>
        </p:txBody>
      </p:sp>
      <p:sp>
        <p:nvSpPr>
          <p:cNvPr id="92" name="Google Shape;92;p19"/>
          <p:cNvSpPr/>
          <p:nvPr/>
        </p:nvSpPr>
        <p:spPr>
          <a:xfrm>
            <a:off x="611050" y="1168050"/>
            <a:ext cx="6717900" cy="3270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dirty="0"/>
              <a:t>Masukkan screenshoot </a:t>
            </a:r>
            <a:r>
              <a:rPr lang="id" dirty="0">
                <a:solidFill>
                  <a:schemeClr val="dk1"/>
                </a:solidFill>
              </a:rPr>
              <a:t>query </a:t>
            </a:r>
            <a:r>
              <a:rPr lang="id" dirty="0"/>
              <a:t> disini</a:t>
            </a:r>
            <a:endParaRPr dirty="0"/>
          </a:p>
        </p:txBody>
      </p:sp>
      <p:pic>
        <p:nvPicPr>
          <p:cNvPr id="3" name="Picture 2">
            <a:extLst>
              <a:ext uri="{FF2B5EF4-FFF2-40B4-BE49-F238E27FC236}">
                <a16:creationId xmlns:a16="http://schemas.microsoft.com/office/drawing/2014/main" id="{86FCACE8-A6CA-E4EE-465A-5BBC8E0685C6}"/>
              </a:ext>
            </a:extLst>
          </p:cNvPr>
          <p:cNvPicPr>
            <a:picLocks noChangeAspect="1"/>
          </p:cNvPicPr>
          <p:nvPr/>
        </p:nvPicPr>
        <p:blipFill>
          <a:blip r:embed="rId3"/>
          <a:stretch>
            <a:fillRect/>
          </a:stretch>
        </p:blipFill>
        <p:spPr>
          <a:xfrm>
            <a:off x="1864975" y="1622775"/>
            <a:ext cx="4210050" cy="2352675"/>
          </a:xfrm>
          <a:prstGeom prst="rect">
            <a:avLst/>
          </a:prstGeom>
        </p:spPr>
      </p:pic>
    </p:spTree>
    <p:extLst>
      <p:ext uri="{BB962C8B-B14F-4D97-AF65-F5344CB8AC3E}">
        <p14:creationId xmlns:p14="http://schemas.microsoft.com/office/powerpoint/2010/main" val="3573341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d" dirty="0"/>
              <a:t>Table Base “</a:t>
            </a:r>
            <a:r>
              <a:rPr lang="en-US" dirty="0" err="1"/>
              <a:t>pelanggan</a:t>
            </a:r>
            <a:r>
              <a:rPr lang="id" dirty="0"/>
              <a:t>”</a:t>
            </a:r>
            <a:endParaRPr dirty="0"/>
          </a:p>
          <a:p>
            <a:pPr marL="0" lvl="0" indent="0" algn="l" rtl="0">
              <a:spcBef>
                <a:spcPts val="0"/>
              </a:spcBef>
              <a:spcAft>
                <a:spcPts val="0"/>
              </a:spcAft>
              <a:buNone/>
            </a:pPr>
            <a:endParaRPr dirty="0"/>
          </a:p>
        </p:txBody>
      </p:sp>
      <p:graphicFrame>
        <p:nvGraphicFramePr>
          <p:cNvPr id="98" name="Google Shape;98;p20"/>
          <p:cNvGraphicFramePr/>
          <p:nvPr>
            <p:extLst>
              <p:ext uri="{D42A27DB-BD31-4B8C-83A1-F6EECF244321}">
                <p14:modId xmlns:p14="http://schemas.microsoft.com/office/powerpoint/2010/main" val="2296681553"/>
              </p:ext>
            </p:extLst>
          </p:nvPr>
        </p:nvGraphicFramePr>
        <p:xfrm>
          <a:off x="462650" y="1071075"/>
          <a:ext cx="7035250" cy="3093480"/>
        </p:xfrm>
        <a:graphic>
          <a:graphicData uri="http://schemas.openxmlformats.org/drawingml/2006/table">
            <a:tbl>
              <a:tblPr>
                <a:noFill/>
                <a:tableStyleId>{06543141-C060-4721-96FF-D386C7E445DC}</a:tableStyleId>
              </a:tblPr>
              <a:tblGrid>
                <a:gridCol w="1646100">
                  <a:extLst>
                    <a:ext uri="{9D8B030D-6E8A-4147-A177-3AD203B41FA5}">
                      <a16:colId xmlns:a16="http://schemas.microsoft.com/office/drawing/2014/main" val="20000"/>
                    </a:ext>
                  </a:extLst>
                </a:gridCol>
                <a:gridCol w="859300">
                  <a:extLst>
                    <a:ext uri="{9D8B030D-6E8A-4147-A177-3AD203B41FA5}">
                      <a16:colId xmlns:a16="http://schemas.microsoft.com/office/drawing/2014/main" val="20001"/>
                    </a:ext>
                  </a:extLst>
                </a:gridCol>
                <a:gridCol w="2261850">
                  <a:extLst>
                    <a:ext uri="{9D8B030D-6E8A-4147-A177-3AD203B41FA5}">
                      <a16:colId xmlns:a16="http://schemas.microsoft.com/office/drawing/2014/main" val="20002"/>
                    </a:ext>
                  </a:extLst>
                </a:gridCol>
                <a:gridCol w="2268000">
                  <a:extLst>
                    <a:ext uri="{9D8B030D-6E8A-4147-A177-3AD203B41FA5}">
                      <a16:colId xmlns:a16="http://schemas.microsoft.com/office/drawing/2014/main" val="20003"/>
                    </a:ext>
                  </a:extLst>
                </a:gridCol>
              </a:tblGrid>
              <a:tr h="274798">
                <a:tc>
                  <a:txBody>
                    <a:bodyPr/>
                    <a:lstStyle/>
                    <a:p>
                      <a:pPr marL="0" lvl="0" indent="0" algn="l" rtl="0">
                        <a:spcBef>
                          <a:spcPts val="0"/>
                        </a:spcBef>
                        <a:spcAft>
                          <a:spcPts val="0"/>
                        </a:spcAft>
                        <a:buNone/>
                      </a:pPr>
                      <a:r>
                        <a:rPr lang="id" sz="900" b="1"/>
                        <a:t>column</a:t>
                      </a:r>
                      <a:endParaRPr sz="900" b="1"/>
                    </a:p>
                  </a:txBody>
                  <a:tcPr marL="91425" marR="91425" marT="91425" marB="91425"/>
                </a:tc>
                <a:tc>
                  <a:txBody>
                    <a:bodyPr/>
                    <a:lstStyle/>
                    <a:p>
                      <a:pPr marL="0" lvl="0" indent="0" algn="l" rtl="0">
                        <a:spcBef>
                          <a:spcPts val="0"/>
                        </a:spcBef>
                        <a:spcAft>
                          <a:spcPts val="0"/>
                        </a:spcAft>
                        <a:buNone/>
                      </a:pPr>
                      <a:r>
                        <a:rPr lang="id" sz="900" b="1" dirty="0"/>
                        <a:t>data type</a:t>
                      </a:r>
                      <a:endParaRPr sz="900" b="1"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id" sz="900" b="1">
                          <a:solidFill>
                            <a:schemeClr val="dk1"/>
                          </a:solidFill>
                        </a:rPr>
                        <a:t>description</a:t>
                      </a:r>
                      <a:endParaRPr sz="900" b="1"/>
                    </a:p>
                  </a:txBody>
                  <a:tcPr marL="91425" marR="91425" marT="91425" marB="91425"/>
                </a:tc>
                <a:tc>
                  <a:txBody>
                    <a:bodyPr/>
                    <a:lstStyle/>
                    <a:p>
                      <a:pPr marL="0" lvl="0" indent="0" algn="l" rtl="0">
                        <a:spcBef>
                          <a:spcPts val="0"/>
                        </a:spcBef>
                        <a:spcAft>
                          <a:spcPts val="0"/>
                        </a:spcAft>
                        <a:buNone/>
                      </a:pPr>
                      <a:r>
                        <a:rPr lang="id" sz="900" b="1"/>
                        <a:t>transformation</a:t>
                      </a:r>
                      <a:endParaRPr sz="900" b="1"/>
                    </a:p>
                  </a:txBody>
                  <a:tcPr marL="91425" marR="91425" marT="91425" marB="91425"/>
                </a:tc>
                <a:extLst>
                  <a:ext uri="{0D108BD9-81ED-4DB2-BD59-A6C34878D82A}">
                    <a16:rowId xmlns:a16="http://schemas.microsoft.com/office/drawing/2014/main" val="10000"/>
                  </a:ext>
                </a:extLst>
              </a:tr>
              <a:tr h="340233">
                <a:tc>
                  <a:txBody>
                    <a:bodyPr/>
                    <a:lstStyle/>
                    <a:p>
                      <a:pPr algn="just" fontAlgn="b"/>
                      <a:r>
                        <a:rPr lang="en-ID" sz="1400" b="0" i="0" u="none" strike="noStrike" dirty="0" err="1">
                          <a:solidFill>
                            <a:srgbClr val="000000"/>
                          </a:solidFill>
                          <a:effectLst/>
                          <a:latin typeface="+mn-lt"/>
                        </a:rPr>
                        <a:t>id_customer</a:t>
                      </a:r>
                      <a:endParaRPr lang="en-ID" sz="1400" b="0" i="0" u="none" strike="noStrike" dirty="0">
                        <a:solidFill>
                          <a:srgbClr val="000000"/>
                        </a:solidFill>
                        <a:effectLst/>
                        <a:latin typeface="+mn-lt"/>
                      </a:endParaRPr>
                    </a:p>
                  </a:txBody>
                  <a:tcPr marL="7620" marR="7620" marT="7620" marB="0" anchor="b"/>
                </a:tc>
                <a:tc>
                  <a:txBody>
                    <a:bodyPr/>
                    <a:lstStyle/>
                    <a:p>
                      <a:pPr marL="0" lvl="0" indent="0" algn="just" rtl="0">
                        <a:spcBef>
                          <a:spcPts val="0"/>
                        </a:spcBef>
                        <a:spcAft>
                          <a:spcPts val="0"/>
                        </a:spcAft>
                        <a:buNone/>
                      </a:pPr>
                      <a:r>
                        <a:rPr lang="en-US" sz="1400" dirty="0">
                          <a:latin typeface="+mn-lt"/>
                        </a:rPr>
                        <a:t>Varchar</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ID </a:t>
                      </a:r>
                      <a:r>
                        <a:rPr lang="en-US" sz="1400" dirty="0" err="1">
                          <a:latin typeface="+mn-lt"/>
                        </a:rPr>
                        <a:t>pelanggan</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Primary Key</a:t>
                      </a:r>
                      <a:endParaRPr sz="1400" dirty="0">
                        <a:latin typeface="+mn-lt"/>
                      </a:endParaRPr>
                    </a:p>
                  </a:txBody>
                  <a:tcPr marL="91425" marR="91425" marT="91425" marB="91425"/>
                </a:tc>
                <a:extLst>
                  <a:ext uri="{0D108BD9-81ED-4DB2-BD59-A6C34878D82A}">
                    <a16:rowId xmlns:a16="http://schemas.microsoft.com/office/drawing/2014/main" val="10001"/>
                  </a:ext>
                </a:extLst>
              </a:tr>
              <a:tr h="340233">
                <a:tc>
                  <a:txBody>
                    <a:bodyPr/>
                    <a:lstStyle/>
                    <a:p>
                      <a:pPr algn="just" fontAlgn="b"/>
                      <a:r>
                        <a:rPr lang="en-ID" sz="1400" b="0" i="0" u="none" strike="noStrike" dirty="0">
                          <a:solidFill>
                            <a:srgbClr val="000000"/>
                          </a:solidFill>
                          <a:effectLst/>
                          <a:latin typeface="+mn-lt"/>
                        </a:rPr>
                        <a:t>level</a:t>
                      </a:r>
                    </a:p>
                  </a:txBody>
                  <a:tcPr marL="7620" marR="7620" marT="7620" marB="0" anchor="b"/>
                </a:tc>
                <a:tc>
                  <a:txBody>
                    <a:bodyPr/>
                    <a:lstStyle/>
                    <a:p>
                      <a:pPr marL="0" lvl="0" indent="0" algn="just" rtl="0">
                        <a:spcBef>
                          <a:spcPts val="0"/>
                        </a:spcBef>
                        <a:spcAft>
                          <a:spcPts val="0"/>
                        </a:spcAft>
                        <a:buNone/>
                      </a:pPr>
                      <a:r>
                        <a:rPr lang="en-US" sz="1400" dirty="0">
                          <a:latin typeface="+mn-lt"/>
                        </a:rPr>
                        <a:t>Varchar</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Level </a:t>
                      </a:r>
                      <a:r>
                        <a:rPr lang="en-US" sz="1400" dirty="0" err="1">
                          <a:latin typeface="+mn-lt"/>
                        </a:rPr>
                        <a:t>pelanggan</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a:t>
                      </a:r>
                      <a:endParaRPr sz="1400" dirty="0">
                        <a:latin typeface="+mn-lt"/>
                      </a:endParaRPr>
                    </a:p>
                  </a:txBody>
                  <a:tcPr marL="91425" marR="91425" marT="91425" marB="91425"/>
                </a:tc>
                <a:extLst>
                  <a:ext uri="{0D108BD9-81ED-4DB2-BD59-A6C34878D82A}">
                    <a16:rowId xmlns:a16="http://schemas.microsoft.com/office/drawing/2014/main" val="10002"/>
                  </a:ext>
                </a:extLst>
              </a:tr>
              <a:tr h="340233">
                <a:tc>
                  <a:txBody>
                    <a:bodyPr/>
                    <a:lstStyle/>
                    <a:p>
                      <a:pPr algn="just" fontAlgn="b"/>
                      <a:r>
                        <a:rPr lang="en-ID" sz="1400" b="0" i="0" u="none" strike="noStrike" dirty="0" err="1">
                          <a:solidFill>
                            <a:srgbClr val="000000"/>
                          </a:solidFill>
                          <a:effectLst/>
                          <a:latin typeface="+mn-lt"/>
                        </a:rPr>
                        <a:t>nama</a:t>
                      </a:r>
                      <a:endParaRPr lang="en-ID" sz="1400" b="0" i="0" u="none" strike="noStrike" dirty="0">
                        <a:solidFill>
                          <a:srgbClr val="000000"/>
                        </a:solidFill>
                        <a:effectLst/>
                        <a:latin typeface="+mn-lt"/>
                      </a:endParaRPr>
                    </a:p>
                  </a:txBody>
                  <a:tcPr marL="7620" marR="7620" marT="7620" marB="0" anchor="b"/>
                </a:tc>
                <a:tc>
                  <a:txBody>
                    <a:bodyPr/>
                    <a:lstStyle/>
                    <a:p>
                      <a:pPr marL="0" lvl="0" indent="0" algn="just" rtl="0">
                        <a:spcBef>
                          <a:spcPts val="0"/>
                        </a:spcBef>
                        <a:spcAft>
                          <a:spcPts val="0"/>
                        </a:spcAft>
                        <a:buNone/>
                      </a:pPr>
                      <a:r>
                        <a:rPr lang="en-US" sz="1400" dirty="0">
                          <a:latin typeface="+mn-lt"/>
                        </a:rPr>
                        <a:t>Varchar</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Nama </a:t>
                      </a:r>
                      <a:r>
                        <a:rPr lang="en-US" sz="1400" dirty="0" err="1">
                          <a:latin typeface="+mn-lt"/>
                        </a:rPr>
                        <a:t>pelanggan</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a:t>
                      </a:r>
                      <a:endParaRPr sz="1400" dirty="0">
                        <a:latin typeface="+mn-lt"/>
                      </a:endParaRPr>
                    </a:p>
                  </a:txBody>
                  <a:tcPr marL="91425" marR="91425" marT="91425" marB="91425"/>
                </a:tc>
                <a:extLst>
                  <a:ext uri="{0D108BD9-81ED-4DB2-BD59-A6C34878D82A}">
                    <a16:rowId xmlns:a16="http://schemas.microsoft.com/office/drawing/2014/main" val="10003"/>
                  </a:ext>
                </a:extLst>
              </a:tr>
              <a:tr h="340233">
                <a:tc>
                  <a:txBody>
                    <a:bodyPr/>
                    <a:lstStyle/>
                    <a:p>
                      <a:pPr algn="just" fontAlgn="b"/>
                      <a:r>
                        <a:rPr lang="en-ID" sz="1400" b="0" i="0" u="none" strike="noStrike" dirty="0" err="1">
                          <a:solidFill>
                            <a:srgbClr val="000000"/>
                          </a:solidFill>
                          <a:effectLst/>
                          <a:latin typeface="+mn-lt"/>
                        </a:rPr>
                        <a:t>id_cabang_sales</a:t>
                      </a:r>
                      <a:endParaRPr lang="en-ID" sz="1400" b="0" i="0" u="none" strike="noStrike" dirty="0">
                        <a:solidFill>
                          <a:srgbClr val="000000"/>
                        </a:solidFill>
                        <a:effectLst/>
                        <a:latin typeface="+mn-lt"/>
                      </a:endParaRPr>
                    </a:p>
                  </a:txBody>
                  <a:tcPr marL="7620" marR="7620" marT="7620" marB="0" anchor="b"/>
                </a:tc>
                <a:tc>
                  <a:txBody>
                    <a:bodyPr/>
                    <a:lstStyle/>
                    <a:p>
                      <a:pPr marL="0" lvl="0" indent="0" algn="just" rtl="0">
                        <a:spcBef>
                          <a:spcPts val="0"/>
                        </a:spcBef>
                        <a:spcAft>
                          <a:spcPts val="0"/>
                        </a:spcAft>
                        <a:buNone/>
                      </a:pPr>
                      <a:r>
                        <a:rPr lang="en-US" sz="1400" dirty="0">
                          <a:latin typeface="+mn-lt"/>
                        </a:rPr>
                        <a:t>Varchar</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ID </a:t>
                      </a:r>
                      <a:r>
                        <a:rPr lang="en-US" sz="1400" dirty="0" err="1">
                          <a:latin typeface="+mn-lt"/>
                        </a:rPr>
                        <a:t>cabang</a:t>
                      </a:r>
                      <a:r>
                        <a:rPr lang="en-US" sz="1400" dirty="0">
                          <a:latin typeface="+mn-lt"/>
                        </a:rPr>
                        <a:t> sales</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a:t>
                      </a:r>
                      <a:endParaRPr sz="1400" dirty="0">
                        <a:latin typeface="+mn-lt"/>
                      </a:endParaRPr>
                    </a:p>
                  </a:txBody>
                  <a:tcPr marL="91425" marR="91425" marT="91425" marB="91425"/>
                </a:tc>
                <a:extLst>
                  <a:ext uri="{0D108BD9-81ED-4DB2-BD59-A6C34878D82A}">
                    <a16:rowId xmlns:a16="http://schemas.microsoft.com/office/drawing/2014/main" val="10004"/>
                  </a:ext>
                </a:extLst>
              </a:tr>
              <a:tr h="340233">
                <a:tc>
                  <a:txBody>
                    <a:bodyPr/>
                    <a:lstStyle/>
                    <a:p>
                      <a:pPr algn="just" fontAlgn="b"/>
                      <a:r>
                        <a:rPr lang="en-ID" sz="1400" b="0" i="0" u="none" strike="noStrike" dirty="0" err="1">
                          <a:solidFill>
                            <a:srgbClr val="000000"/>
                          </a:solidFill>
                          <a:effectLst/>
                          <a:latin typeface="+mn-lt"/>
                        </a:rPr>
                        <a:t>cabang_sales</a:t>
                      </a:r>
                      <a:endParaRPr lang="en-ID" sz="1400" b="0" i="0" u="none" strike="noStrike" dirty="0">
                        <a:solidFill>
                          <a:srgbClr val="000000"/>
                        </a:solidFill>
                        <a:effectLst/>
                        <a:latin typeface="+mn-lt"/>
                      </a:endParaRPr>
                    </a:p>
                  </a:txBody>
                  <a:tcPr marL="7620" marR="7620" marT="7620" marB="0" anchor="b"/>
                </a:tc>
                <a:tc>
                  <a:txBody>
                    <a:bodyPr/>
                    <a:lstStyle/>
                    <a:p>
                      <a:pPr marL="0" lvl="0" indent="0" algn="just" rtl="0">
                        <a:spcBef>
                          <a:spcPts val="0"/>
                        </a:spcBef>
                        <a:spcAft>
                          <a:spcPts val="0"/>
                        </a:spcAft>
                        <a:buNone/>
                      </a:pPr>
                      <a:r>
                        <a:rPr lang="en-US" sz="1400" dirty="0">
                          <a:latin typeface="+mn-lt"/>
                        </a:rPr>
                        <a:t>Varchar</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Nama </a:t>
                      </a:r>
                      <a:r>
                        <a:rPr lang="en-US" sz="1400" dirty="0" err="1">
                          <a:latin typeface="+mn-lt"/>
                        </a:rPr>
                        <a:t>cabang</a:t>
                      </a:r>
                      <a:r>
                        <a:rPr lang="en-US" sz="1400" dirty="0">
                          <a:latin typeface="+mn-lt"/>
                        </a:rPr>
                        <a:t> sales</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a:t>
                      </a:r>
                      <a:endParaRPr sz="1400" dirty="0">
                        <a:latin typeface="+mn-lt"/>
                      </a:endParaRPr>
                    </a:p>
                  </a:txBody>
                  <a:tcPr marL="91425" marR="91425" marT="91425" marB="91425"/>
                </a:tc>
                <a:extLst>
                  <a:ext uri="{0D108BD9-81ED-4DB2-BD59-A6C34878D82A}">
                    <a16:rowId xmlns:a16="http://schemas.microsoft.com/office/drawing/2014/main" val="10005"/>
                  </a:ext>
                </a:extLst>
              </a:tr>
              <a:tr h="340233">
                <a:tc>
                  <a:txBody>
                    <a:bodyPr/>
                    <a:lstStyle/>
                    <a:p>
                      <a:pPr algn="just" fontAlgn="b"/>
                      <a:r>
                        <a:rPr lang="en-ID" sz="1400" b="0" i="0" u="none" strike="noStrike" dirty="0" err="1">
                          <a:solidFill>
                            <a:srgbClr val="000000"/>
                          </a:solidFill>
                          <a:effectLst/>
                          <a:latin typeface="+mn-lt"/>
                        </a:rPr>
                        <a:t>id_group</a:t>
                      </a:r>
                      <a:endParaRPr lang="en-ID" sz="1400" b="0" i="0" u="none" strike="noStrike" dirty="0">
                        <a:solidFill>
                          <a:srgbClr val="000000"/>
                        </a:solidFill>
                        <a:effectLst/>
                        <a:latin typeface="+mn-lt"/>
                      </a:endParaRPr>
                    </a:p>
                  </a:txBody>
                  <a:tcPr marL="7620" marR="7620" marT="7620" marB="0" anchor="b"/>
                </a:tc>
                <a:tc>
                  <a:txBody>
                    <a:bodyPr/>
                    <a:lstStyle/>
                    <a:p>
                      <a:pPr marL="0" lvl="0" indent="0" algn="just" rtl="0">
                        <a:spcBef>
                          <a:spcPts val="0"/>
                        </a:spcBef>
                        <a:spcAft>
                          <a:spcPts val="0"/>
                        </a:spcAft>
                        <a:buNone/>
                      </a:pPr>
                      <a:r>
                        <a:rPr lang="en-US" sz="1400" dirty="0">
                          <a:latin typeface="+mn-lt"/>
                        </a:rPr>
                        <a:t>Varchar</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ID group</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a:t>
                      </a:r>
                      <a:endParaRPr sz="1400" dirty="0">
                        <a:latin typeface="+mn-lt"/>
                      </a:endParaRPr>
                    </a:p>
                  </a:txBody>
                  <a:tcPr marL="91425" marR="91425" marT="91425" marB="91425"/>
                </a:tc>
                <a:extLst>
                  <a:ext uri="{0D108BD9-81ED-4DB2-BD59-A6C34878D82A}">
                    <a16:rowId xmlns:a16="http://schemas.microsoft.com/office/drawing/2014/main" val="10006"/>
                  </a:ext>
                </a:extLst>
              </a:tr>
              <a:tr h="340233">
                <a:tc>
                  <a:txBody>
                    <a:bodyPr/>
                    <a:lstStyle/>
                    <a:p>
                      <a:pPr algn="just" fontAlgn="b"/>
                      <a:r>
                        <a:rPr lang="en-ID" sz="1400" b="0" i="0" u="none" strike="noStrike" dirty="0">
                          <a:solidFill>
                            <a:srgbClr val="000000"/>
                          </a:solidFill>
                          <a:effectLst/>
                          <a:latin typeface="+mn-lt"/>
                        </a:rPr>
                        <a:t>group</a:t>
                      </a:r>
                    </a:p>
                  </a:txBody>
                  <a:tcPr marL="7620" marR="7620" marT="7620" marB="0" anchor="b"/>
                </a:tc>
                <a:tc>
                  <a:txBody>
                    <a:bodyPr/>
                    <a:lstStyle/>
                    <a:p>
                      <a:pPr marL="0" lvl="0" indent="0" algn="just" rtl="0">
                        <a:spcBef>
                          <a:spcPts val="0"/>
                        </a:spcBef>
                        <a:spcAft>
                          <a:spcPts val="0"/>
                        </a:spcAft>
                        <a:buNone/>
                      </a:pPr>
                      <a:r>
                        <a:rPr lang="en-US" sz="1400" dirty="0">
                          <a:latin typeface="+mn-lt"/>
                        </a:rPr>
                        <a:t>Varchar</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Nama ID group</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a:t>
                      </a:r>
                      <a:endParaRPr sz="1400" dirty="0">
                        <a:latin typeface="+mn-lt"/>
                      </a:endParaRPr>
                    </a:p>
                  </a:txBody>
                  <a:tcPr marL="91425" marR="91425" marT="91425" marB="91425"/>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60329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penjualan</a:t>
            </a:r>
            <a:r>
              <a:rPr lang="id" dirty="0"/>
              <a:t>”</a:t>
            </a:r>
            <a:endParaRPr dirty="0"/>
          </a:p>
        </p:txBody>
      </p:sp>
      <p:sp>
        <p:nvSpPr>
          <p:cNvPr id="104" name="Google Shape;104;p21"/>
          <p:cNvSpPr/>
          <p:nvPr/>
        </p:nvSpPr>
        <p:spPr>
          <a:xfrm>
            <a:off x="611050" y="1168050"/>
            <a:ext cx="6717900" cy="3270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dirty="0"/>
              <a:t>Masukkan screenshoot </a:t>
            </a:r>
            <a:r>
              <a:rPr lang="id" dirty="0">
                <a:solidFill>
                  <a:schemeClr val="dk1"/>
                </a:solidFill>
              </a:rPr>
              <a:t>query </a:t>
            </a:r>
            <a:r>
              <a:rPr lang="id" dirty="0"/>
              <a:t> disini</a:t>
            </a:r>
            <a:endParaRPr dirty="0"/>
          </a:p>
        </p:txBody>
      </p:sp>
      <p:pic>
        <p:nvPicPr>
          <p:cNvPr id="5" name="Picture 4">
            <a:extLst>
              <a:ext uri="{FF2B5EF4-FFF2-40B4-BE49-F238E27FC236}">
                <a16:creationId xmlns:a16="http://schemas.microsoft.com/office/drawing/2014/main" id="{46501A87-9F68-0EFD-295F-7921B3ECAA5B}"/>
              </a:ext>
            </a:extLst>
          </p:cNvPr>
          <p:cNvPicPr>
            <a:picLocks noChangeAspect="1"/>
          </p:cNvPicPr>
          <p:nvPr/>
        </p:nvPicPr>
        <p:blipFill>
          <a:blip r:embed="rId3"/>
          <a:stretch>
            <a:fillRect/>
          </a:stretch>
        </p:blipFill>
        <p:spPr>
          <a:xfrm>
            <a:off x="2094098" y="1244257"/>
            <a:ext cx="3446089" cy="31181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2"/>
          <p:cNvGraphicFramePr/>
          <p:nvPr>
            <p:extLst>
              <p:ext uri="{D42A27DB-BD31-4B8C-83A1-F6EECF244321}">
                <p14:modId xmlns:p14="http://schemas.microsoft.com/office/powerpoint/2010/main" val="603876131"/>
              </p:ext>
            </p:extLst>
          </p:nvPr>
        </p:nvGraphicFramePr>
        <p:xfrm>
          <a:off x="462650" y="1071075"/>
          <a:ext cx="8283325" cy="3611620"/>
        </p:xfrm>
        <a:graphic>
          <a:graphicData uri="http://schemas.openxmlformats.org/drawingml/2006/table">
            <a:tbl>
              <a:tblPr>
                <a:noFill/>
                <a:tableStyleId>{06543141-C060-4721-96FF-D386C7E445DC}</a:tableStyleId>
              </a:tblPr>
              <a:tblGrid>
                <a:gridCol w="1938125">
                  <a:extLst>
                    <a:ext uri="{9D8B030D-6E8A-4147-A177-3AD203B41FA5}">
                      <a16:colId xmlns:a16="http://schemas.microsoft.com/office/drawing/2014/main" val="20000"/>
                    </a:ext>
                  </a:extLst>
                </a:gridCol>
                <a:gridCol w="1011750">
                  <a:extLst>
                    <a:ext uri="{9D8B030D-6E8A-4147-A177-3AD203B41FA5}">
                      <a16:colId xmlns:a16="http://schemas.microsoft.com/office/drawing/2014/main" val="20001"/>
                    </a:ext>
                  </a:extLst>
                </a:gridCol>
                <a:gridCol w="2663100">
                  <a:extLst>
                    <a:ext uri="{9D8B030D-6E8A-4147-A177-3AD203B41FA5}">
                      <a16:colId xmlns:a16="http://schemas.microsoft.com/office/drawing/2014/main" val="20002"/>
                    </a:ext>
                  </a:extLst>
                </a:gridCol>
                <a:gridCol w="2670350">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id" sz="900" b="1"/>
                        <a:t>column</a:t>
                      </a:r>
                      <a:endParaRPr sz="900" b="1"/>
                    </a:p>
                  </a:txBody>
                  <a:tcPr marL="91425" marR="91425" marT="91425" marB="91425"/>
                </a:tc>
                <a:tc>
                  <a:txBody>
                    <a:bodyPr/>
                    <a:lstStyle/>
                    <a:p>
                      <a:pPr marL="0" lvl="0" indent="0" algn="l" rtl="0">
                        <a:spcBef>
                          <a:spcPts val="0"/>
                        </a:spcBef>
                        <a:spcAft>
                          <a:spcPts val="0"/>
                        </a:spcAft>
                        <a:buNone/>
                      </a:pPr>
                      <a:r>
                        <a:rPr lang="id" sz="900" b="1"/>
                        <a:t>data type</a:t>
                      </a:r>
                      <a:endParaRPr sz="900" b="1"/>
                    </a:p>
                  </a:txBody>
                  <a:tcPr marL="91425" marR="91425" marT="91425" marB="91425"/>
                </a:tc>
                <a:tc>
                  <a:txBody>
                    <a:bodyPr/>
                    <a:lstStyle/>
                    <a:p>
                      <a:pPr marL="0" lvl="0" indent="0" algn="l" rtl="0">
                        <a:spcBef>
                          <a:spcPts val="0"/>
                        </a:spcBef>
                        <a:spcAft>
                          <a:spcPts val="0"/>
                        </a:spcAft>
                        <a:buNone/>
                      </a:pPr>
                      <a:r>
                        <a:rPr lang="id" sz="900" b="1" dirty="0">
                          <a:solidFill>
                            <a:srgbClr val="000000"/>
                          </a:solidFill>
                        </a:rPr>
                        <a:t>description</a:t>
                      </a:r>
                      <a:endParaRPr sz="900" b="1" dirty="0"/>
                    </a:p>
                  </a:txBody>
                  <a:tcPr marL="91425" marR="91425" marT="91425" marB="91425"/>
                </a:tc>
                <a:tc>
                  <a:txBody>
                    <a:bodyPr/>
                    <a:lstStyle/>
                    <a:p>
                      <a:pPr marL="0" lvl="0" indent="0" algn="l" rtl="0">
                        <a:spcBef>
                          <a:spcPts val="0"/>
                        </a:spcBef>
                        <a:spcAft>
                          <a:spcPts val="0"/>
                        </a:spcAft>
                        <a:buNone/>
                      </a:pPr>
                      <a:r>
                        <a:rPr lang="id" sz="900" b="1"/>
                        <a:t>transformation</a:t>
                      </a:r>
                      <a:endParaRPr sz="900" b="1"/>
                    </a:p>
                  </a:txBody>
                  <a:tcPr marL="91425" marR="91425" marT="91425" marB="91425"/>
                </a:tc>
                <a:extLst>
                  <a:ext uri="{0D108BD9-81ED-4DB2-BD59-A6C34878D82A}">
                    <a16:rowId xmlns:a16="http://schemas.microsoft.com/office/drawing/2014/main" val="10000"/>
                  </a:ext>
                </a:extLst>
              </a:tr>
              <a:tr h="320000">
                <a:tc>
                  <a:txBody>
                    <a:bodyPr/>
                    <a:lstStyle/>
                    <a:p>
                      <a:pPr algn="just" fontAlgn="b"/>
                      <a:r>
                        <a:rPr lang="en-ID" sz="1400" b="0" i="0" u="none" strike="noStrike" dirty="0" err="1">
                          <a:solidFill>
                            <a:srgbClr val="000000"/>
                          </a:solidFill>
                          <a:effectLst/>
                          <a:latin typeface="+mn-lt"/>
                        </a:rPr>
                        <a:t>id_distributor</a:t>
                      </a:r>
                      <a:endParaRPr lang="en-ID" sz="1400" b="0" i="0" u="none" strike="noStrike" dirty="0">
                        <a:solidFill>
                          <a:srgbClr val="000000"/>
                        </a:solidFill>
                        <a:effectLst/>
                        <a:latin typeface="+mn-lt"/>
                      </a:endParaRPr>
                    </a:p>
                  </a:txBody>
                  <a:tcPr marL="7620" marR="7620" marT="7620" marB="0" anchor="b"/>
                </a:tc>
                <a:tc>
                  <a:txBody>
                    <a:bodyPr/>
                    <a:lstStyle/>
                    <a:p>
                      <a:pPr marL="0" lvl="0" indent="0" algn="just" rtl="0">
                        <a:spcBef>
                          <a:spcPts val="0"/>
                        </a:spcBef>
                        <a:spcAft>
                          <a:spcPts val="0"/>
                        </a:spcAft>
                        <a:buNone/>
                      </a:pPr>
                      <a:r>
                        <a:rPr lang="en-US" sz="1400" dirty="0">
                          <a:latin typeface="+mn-lt"/>
                        </a:rPr>
                        <a:t>Varchar</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ID distributor </a:t>
                      </a:r>
                      <a:r>
                        <a:rPr lang="en-US" sz="1400" dirty="0" err="1">
                          <a:latin typeface="+mn-lt"/>
                        </a:rPr>
                        <a:t>penjualan</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a:t>
                      </a:r>
                      <a:endParaRPr sz="1400" dirty="0">
                        <a:latin typeface="+mn-lt"/>
                      </a:endParaRPr>
                    </a:p>
                  </a:txBody>
                  <a:tcPr marL="91425" marR="91425" marT="91425" marB="91425"/>
                </a:tc>
                <a:extLst>
                  <a:ext uri="{0D108BD9-81ED-4DB2-BD59-A6C34878D82A}">
                    <a16:rowId xmlns:a16="http://schemas.microsoft.com/office/drawing/2014/main" val="10001"/>
                  </a:ext>
                </a:extLst>
              </a:tr>
              <a:tr h="320000">
                <a:tc>
                  <a:txBody>
                    <a:bodyPr/>
                    <a:lstStyle/>
                    <a:p>
                      <a:pPr algn="just" fontAlgn="b"/>
                      <a:r>
                        <a:rPr lang="en-ID" sz="1400" b="0" i="0" u="none" strike="noStrike" dirty="0" err="1">
                          <a:solidFill>
                            <a:srgbClr val="000000"/>
                          </a:solidFill>
                          <a:effectLst/>
                          <a:latin typeface="+mn-lt"/>
                        </a:rPr>
                        <a:t>id_cabang</a:t>
                      </a:r>
                      <a:endParaRPr lang="en-ID" sz="1400" b="0" i="0" u="none" strike="noStrike" dirty="0">
                        <a:solidFill>
                          <a:srgbClr val="000000"/>
                        </a:solidFill>
                        <a:effectLst/>
                        <a:latin typeface="+mn-lt"/>
                      </a:endParaRPr>
                    </a:p>
                  </a:txBody>
                  <a:tcPr marL="7620" marR="7620" marT="7620" marB="0" anchor="b"/>
                </a:tc>
                <a:tc>
                  <a:txBody>
                    <a:bodyPr/>
                    <a:lstStyle/>
                    <a:p>
                      <a:pPr marL="0" lvl="0" indent="0" algn="just" rtl="0">
                        <a:spcBef>
                          <a:spcPts val="0"/>
                        </a:spcBef>
                        <a:spcAft>
                          <a:spcPts val="0"/>
                        </a:spcAft>
                        <a:buNone/>
                      </a:pPr>
                      <a:r>
                        <a:rPr lang="en-US" sz="1400" dirty="0">
                          <a:latin typeface="+mn-lt"/>
                        </a:rPr>
                        <a:t>Varchar</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ID </a:t>
                      </a:r>
                      <a:r>
                        <a:rPr lang="en-US" sz="1400" dirty="0" err="1">
                          <a:latin typeface="+mn-lt"/>
                        </a:rPr>
                        <a:t>cabang</a:t>
                      </a:r>
                      <a:r>
                        <a:rPr lang="en-US" sz="1400" dirty="0">
                          <a:latin typeface="+mn-lt"/>
                        </a:rPr>
                        <a:t> </a:t>
                      </a:r>
                      <a:r>
                        <a:rPr lang="en-US" sz="1400" dirty="0" err="1">
                          <a:latin typeface="+mn-lt"/>
                        </a:rPr>
                        <a:t>penjualan</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a:t>
                      </a:r>
                      <a:endParaRPr sz="1400" dirty="0">
                        <a:latin typeface="+mn-lt"/>
                      </a:endParaRPr>
                    </a:p>
                  </a:txBody>
                  <a:tcPr marL="91425" marR="91425" marT="91425" marB="91425"/>
                </a:tc>
                <a:extLst>
                  <a:ext uri="{0D108BD9-81ED-4DB2-BD59-A6C34878D82A}">
                    <a16:rowId xmlns:a16="http://schemas.microsoft.com/office/drawing/2014/main" val="10002"/>
                  </a:ext>
                </a:extLst>
              </a:tr>
              <a:tr h="320000">
                <a:tc>
                  <a:txBody>
                    <a:bodyPr/>
                    <a:lstStyle/>
                    <a:p>
                      <a:pPr algn="just" fontAlgn="b"/>
                      <a:r>
                        <a:rPr lang="en-ID" sz="1400" b="0" i="0" u="none" strike="noStrike" dirty="0" err="1">
                          <a:solidFill>
                            <a:srgbClr val="000000"/>
                          </a:solidFill>
                          <a:effectLst/>
                          <a:latin typeface="+mn-lt"/>
                        </a:rPr>
                        <a:t>id_invoice</a:t>
                      </a:r>
                      <a:endParaRPr lang="en-ID" sz="1400" b="0" i="0" u="none" strike="noStrike" dirty="0">
                        <a:solidFill>
                          <a:srgbClr val="000000"/>
                        </a:solidFill>
                        <a:effectLst/>
                        <a:latin typeface="+mn-lt"/>
                      </a:endParaRPr>
                    </a:p>
                  </a:txBody>
                  <a:tcPr marL="7620" marR="7620" marT="7620" marB="0" anchor="b"/>
                </a:tc>
                <a:tc>
                  <a:txBody>
                    <a:bodyPr/>
                    <a:lstStyle/>
                    <a:p>
                      <a:pPr marL="0" lvl="0" indent="0" algn="just" rtl="0">
                        <a:spcBef>
                          <a:spcPts val="0"/>
                        </a:spcBef>
                        <a:spcAft>
                          <a:spcPts val="0"/>
                        </a:spcAft>
                        <a:buNone/>
                      </a:pPr>
                      <a:r>
                        <a:rPr lang="en-US" sz="1400" dirty="0">
                          <a:latin typeface="+mn-lt"/>
                        </a:rPr>
                        <a:t>Varchar</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ID </a:t>
                      </a:r>
                      <a:r>
                        <a:rPr lang="en-US" sz="1400" dirty="0" err="1">
                          <a:latin typeface="+mn-lt"/>
                        </a:rPr>
                        <a:t>penjualan</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Primary Key</a:t>
                      </a:r>
                      <a:endParaRPr sz="1400" dirty="0">
                        <a:latin typeface="+mn-lt"/>
                      </a:endParaRPr>
                    </a:p>
                  </a:txBody>
                  <a:tcPr marL="91425" marR="91425" marT="91425" marB="91425"/>
                </a:tc>
                <a:extLst>
                  <a:ext uri="{0D108BD9-81ED-4DB2-BD59-A6C34878D82A}">
                    <a16:rowId xmlns:a16="http://schemas.microsoft.com/office/drawing/2014/main" val="10003"/>
                  </a:ext>
                </a:extLst>
              </a:tr>
              <a:tr h="320000">
                <a:tc>
                  <a:txBody>
                    <a:bodyPr/>
                    <a:lstStyle/>
                    <a:p>
                      <a:pPr algn="just" fontAlgn="b"/>
                      <a:r>
                        <a:rPr lang="en-ID" sz="1400" b="0" i="0" u="none" strike="noStrike" dirty="0" err="1">
                          <a:solidFill>
                            <a:srgbClr val="000000"/>
                          </a:solidFill>
                          <a:effectLst/>
                          <a:latin typeface="+mn-lt"/>
                        </a:rPr>
                        <a:t>tanggal</a:t>
                      </a:r>
                      <a:endParaRPr lang="en-ID" sz="1400" b="0" i="0" u="none" strike="noStrike" dirty="0">
                        <a:solidFill>
                          <a:srgbClr val="000000"/>
                        </a:solidFill>
                        <a:effectLst/>
                        <a:latin typeface="+mn-lt"/>
                      </a:endParaRPr>
                    </a:p>
                  </a:txBody>
                  <a:tcPr marL="7620" marR="7620" marT="7620" marB="0" anchor="b"/>
                </a:tc>
                <a:tc>
                  <a:txBody>
                    <a:bodyPr/>
                    <a:lstStyle/>
                    <a:p>
                      <a:pPr marL="0" lvl="0" indent="0" algn="just" rtl="0">
                        <a:spcBef>
                          <a:spcPts val="0"/>
                        </a:spcBef>
                        <a:spcAft>
                          <a:spcPts val="0"/>
                        </a:spcAft>
                        <a:buNone/>
                      </a:pPr>
                      <a:r>
                        <a:rPr lang="en-US" sz="1400" dirty="0">
                          <a:latin typeface="+mn-lt"/>
                        </a:rPr>
                        <a:t>Date</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err="1">
                          <a:latin typeface="+mn-lt"/>
                        </a:rPr>
                        <a:t>Tanggal</a:t>
                      </a:r>
                      <a:r>
                        <a:rPr lang="en-US" sz="1400" dirty="0">
                          <a:latin typeface="+mn-lt"/>
                        </a:rPr>
                        <a:t> </a:t>
                      </a:r>
                      <a:r>
                        <a:rPr lang="en-US" sz="1400" dirty="0" err="1">
                          <a:latin typeface="+mn-lt"/>
                        </a:rPr>
                        <a:t>penjualan</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a:t>
                      </a:r>
                      <a:endParaRPr sz="1400" dirty="0">
                        <a:latin typeface="+mn-lt"/>
                      </a:endParaRPr>
                    </a:p>
                  </a:txBody>
                  <a:tcPr marL="91425" marR="91425" marT="91425" marB="91425"/>
                </a:tc>
                <a:extLst>
                  <a:ext uri="{0D108BD9-81ED-4DB2-BD59-A6C34878D82A}">
                    <a16:rowId xmlns:a16="http://schemas.microsoft.com/office/drawing/2014/main" val="10004"/>
                  </a:ext>
                </a:extLst>
              </a:tr>
              <a:tr h="320000">
                <a:tc>
                  <a:txBody>
                    <a:bodyPr/>
                    <a:lstStyle/>
                    <a:p>
                      <a:pPr algn="just" fontAlgn="b"/>
                      <a:r>
                        <a:rPr lang="en-ID" sz="1400" b="0" i="0" u="none" strike="noStrike" dirty="0" err="1">
                          <a:solidFill>
                            <a:srgbClr val="000000"/>
                          </a:solidFill>
                          <a:effectLst/>
                          <a:latin typeface="+mn-lt"/>
                        </a:rPr>
                        <a:t>id_customer</a:t>
                      </a:r>
                      <a:endParaRPr lang="en-ID" sz="1400" b="0" i="0" u="none" strike="noStrike" dirty="0">
                        <a:solidFill>
                          <a:srgbClr val="000000"/>
                        </a:solidFill>
                        <a:effectLst/>
                        <a:latin typeface="+mn-lt"/>
                      </a:endParaRPr>
                    </a:p>
                  </a:txBody>
                  <a:tcPr marL="7620" marR="7620" marT="7620" marB="0" anchor="b"/>
                </a:tc>
                <a:tc>
                  <a:txBody>
                    <a:bodyPr/>
                    <a:lstStyle/>
                    <a:p>
                      <a:pPr marL="0" lvl="0" indent="0" algn="just" rtl="0">
                        <a:spcBef>
                          <a:spcPts val="0"/>
                        </a:spcBef>
                        <a:spcAft>
                          <a:spcPts val="0"/>
                        </a:spcAft>
                        <a:buNone/>
                      </a:pPr>
                      <a:r>
                        <a:rPr lang="en-US" sz="1400" dirty="0">
                          <a:latin typeface="+mn-lt"/>
                        </a:rPr>
                        <a:t>Varchar</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ID </a:t>
                      </a:r>
                      <a:r>
                        <a:rPr lang="en-US" sz="1400" dirty="0" err="1">
                          <a:latin typeface="+mn-lt"/>
                        </a:rPr>
                        <a:t>pelanggan</a:t>
                      </a:r>
                      <a:r>
                        <a:rPr lang="en-US" sz="1400" dirty="0">
                          <a:latin typeface="+mn-lt"/>
                        </a:rPr>
                        <a:t> yang </a:t>
                      </a:r>
                      <a:r>
                        <a:rPr lang="en-US" sz="1400" dirty="0" err="1">
                          <a:latin typeface="+mn-lt"/>
                        </a:rPr>
                        <a:t>membeli</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Foreign Key</a:t>
                      </a:r>
                      <a:endParaRPr sz="1400" dirty="0">
                        <a:latin typeface="+mn-lt"/>
                      </a:endParaRPr>
                    </a:p>
                  </a:txBody>
                  <a:tcPr marL="91425" marR="91425" marT="91425" marB="91425"/>
                </a:tc>
                <a:extLst>
                  <a:ext uri="{0D108BD9-81ED-4DB2-BD59-A6C34878D82A}">
                    <a16:rowId xmlns:a16="http://schemas.microsoft.com/office/drawing/2014/main" val="10005"/>
                  </a:ext>
                </a:extLst>
              </a:tr>
              <a:tr h="320000">
                <a:tc>
                  <a:txBody>
                    <a:bodyPr/>
                    <a:lstStyle/>
                    <a:p>
                      <a:pPr algn="just" fontAlgn="b"/>
                      <a:r>
                        <a:rPr lang="en-ID" sz="1400" b="0" i="0" u="none" strike="noStrike" dirty="0" err="1">
                          <a:solidFill>
                            <a:srgbClr val="000000"/>
                          </a:solidFill>
                          <a:effectLst/>
                          <a:latin typeface="+mn-lt"/>
                        </a:rPr>
                        <a:t>id_barang</a:t>
                      </a:r>
                      <a:endParaRPr lang="en-ID" sz="1400" b="0" i="0" u="none" strike="noStrike" dirty="0">
                        <a:solidFill>
                          <a:srgbClr val="000000"/>
                        </a:solidFill>
                        <a:effectLst/>
                        <a:latin typeface="+mn-lt"/>
                      </a:endParaRPr>
                    </a:p>
                  </a:txBody>
                  <a:tcPr marL="7620" marR="7620" marT="7620" marB="0" anchor="b"/>
                </a:tc>
                <a:tc>
                  <a:txBody>
                    <a:bodyPr/>
                    <a:lstStyle/>
                    <a:p>
                      <a:pPr marL="0" lvl="0" indent="0" algn="just" rtl="0">
                        <a:spcBef>
                          <a:spcPts val="0"/>
                        </a:spcBef>
                        <a:spcAft>
                          <a:spcPts val="0"/>
                        </a:spcAft>
                        <a:buNone/>
                      </a:pPr>
                      <a:r>
                        <a:rPr lang="en-US" sz="1400" dirty="0">
                          <a:latin typeface="+mn-lt"/>
                        </a:rPr>
                        <a:t>Varchar</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ID </a:t>
                      </a:r>
                      <a:r>
                        <a:rPr lang="en-US" sz="1400" dirty="0" err="1">
                          <a:latin typeface="+mn-lt"/>
                        </a:rPr>
                        <a:t>barang</a:t>
                      </a:r>
                      <a:r>
                        <a:rPr lang="en-US" sz="1400" dirty="0">
                          <a:latin typeface="+mn-lt"/>
                        </a:rPr>
                        <a:t> yang </a:t>
                      </a:r>
                      <a:r>
                        <a:rPr lang="en-US" sz="1400" dirty="0" err="1">
                          <a:latin typeface="+mn-lt"/>
                        </a:rPr>
                        <a:t>terjual</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Foreign Key</a:t>
                      </a:r>
                      <a:endParaRPr sz="1400" dirty="0">
                        <a:latin typeface="+mn-lt"/>
                      </a:endParaRPr>
                    </a:p>
                  </a:txBody>
                  <a:tcPr marL="91425" marR="91425" marT="91425" marB="91425"/>
                </a:tc>
                <a:extLst>
                  <a:ext uri="{0D108BD9-81ED-4DB2-BD59-A6C34878D82A}">
                    <a16:rowId xmlns:a16="http://schemas.microsoft.com/office/drawing/2014/main" val="10006"/>
                  </a:ext>
                </a:extLst>
              </a:tr>
              <a:tr h="457175">
                <a:tc>
                  <a:txBody>
                    <a:bodyPr/>
                    <a:lstStyle/>
                    <a:p>
                      <a:pPr algn="just" fontAlgn="b"/>
                      <a:r>
                        <a:rPr lang="en-ID" sz="1400" b="0" i="0" u="none" strike="noStrike" dirty="0" err="1">
                          <a:solidFill>
                            <a:srgbClr val="000000"/>
                          </a:solidFill>
                          <a:effectLst/>
                          <a:latin typeface="+mn-lt"/>
                        </a:rPr>
                        <a:t>jumlah_barang</a:t>
                      </a:r>
                      <a:endParaRPr lang="en-ID" sz="1400" b="0" i="0" u="none" strike="noStrike" dirty="0">
                        <a:solidFill>
                          <a:srgbClr val="000000"/>
                        </a:solidFill>
                        <a:effectLst/>
                        <a:latin typeface="+mn-lt"/>
                      </a:endParaRPr>
                    </a:p>
                  </a:txBody>
                  <a:tcPr marL="7620" marR="7620" marT="7620" marB="0" anchor="b"/>
                </a:tc>
                <a:tc>
                  <a:txBody>
                    <a:bodyPr/>
                    <a:lstStyle/>
                    <a:p>
                      <a:pPr marL="0" lvl="0" indent="0" algn="just" rtl="0">
                        <a:spcBef>
                          <a:spcPts val="0"/>
                        </a:spcBef>
                        <a:spcAft>
                          <a:spcPts val="0"/>
                        </a:spcAft>
                        <a:buNone/>
                      </a:pPr>
                      <a:r>
                        <a:rPr lang="en-US" sz="1400" dirty="0">
                          <a:latin typeface="+mn-lt"/>
                        </a:rPr>
                        <a:t>Int</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err="1">
                          <a:latin typeface="+mn-lt"/>
                        </a:rPr>
                        <a:t>Jumlah</a:t>
                      </a:r>
                      <a:r>
                        <a:rPr lang="en-US" sz="1400" dirty="0">
                          <a:latin typeface="+mn-lt"/>
                        </a:rPr>
                        <a:t> </a:t>
                      </a:r>
                      <a:r>
                        <a:rPr lang="en-US" sz="1400" dirty="0" err="1">
                          <a:latin typeface="+mn-lt"/>
                        </a:rPr>
                        <a:t>barang</a:t>
                      </a:r>
                      <a:r>
                        <a:rPr lang="en-US" sz="1400" dirty="0">
                          <a:latin typeface="+mn-lt"/>
                        </a:rPr>
                        <a:t> yang </a:t>
                      </a:r>
                      <a:r>
                        <a:rPr lang="en-US" sz="1400" dirty="0" err="1">
                          <a:latin typeface="+mn-lt"/>
                        </a:rPr>
                        <a:t>terjual</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a:t>
                      </a:r>
                      <a:endParaRPr sz="1400" dirty="0">
                        <a:latin typeface="+mn-lt"/>
                      </a:endParaRPr>
                    </a:p>
                  </a:txBody>
                  <a:tcPr marL="91425" marR="91425" marT="91425" marB="91425"/>
                </a:tc>
                <a:extLst>
                  <a:ext uri="{0D108BD9-81ED-4DB2-BD59-A6C34878D82A}">
                    <a16:rowId xmlns:a16="http://schemas.microsoft.com/office/drawing/2014/main" val="10007"/>
                  </a:ext>
                </a:extLst>
              </a:tr>
              <a:tr h="457175">
                <a:tc>
                  <a:txBody>
                    <a:bodyPr/>
                    <a:lstStyle/>
                    <a:p>
                      <a:pPr algn="just" fontAlgn="b"/>
                      <a:r>
                        <a:rPr lang="en-ID" sz="1400" b="0" i="0" u="none" strike="noStrike" dirty="0">
                          <a:solidFill>
                            <a:srgbClr val="000000"/>
                          </a:solidFill>
                          <a:effectLst/>
                          <a:latin typeface="+mn-lt"/>
                        </a:rPr>
                        <a:t>unit</a:t>
                      </a:r>
                    </a:p>
                  </a:txBody>
                  <a:tcPr marL="7620" marR="7620" marT="7620" marB="0" anchor="b"/>
                </a:tc>
                <a:tc>
                  <a:txBody>
                    <a:bodyPr/>
                    <a:lstStyle/>
                    <a:p>
                      <a:pPr marL="0" lvl="0" indent="0" algn="just" rtl="0">
                        <a:spcBef>
                          <a:spcPts val="0"/>
                        </a:spcBef>
                        <a:spcAft>
                          <a:spcPts val="0"/>
                        </a:spcAft>
                        <a:buNone/>
                      </a:pPr>
                      <a:r>
                        <a:rPr lang="en-US" sz="1400" dirty="0">
                          <a:latin typeface="+mn-lt"/>
                        </a:rPr>
                        <a:t>varchar</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Unit </a:t>
                      </a:r>
                      <a:r>
                        <a:rPr lang="en-US" sz="1400" dirty="0" err="1">
                          <a:latin typeface="+mn-lt"/>
                        </a:rPr>
                        <a:t>barang</a:t>
                      </a:r>
                      <a:r>
                        <a:rPr lang="en-US" sz="1400" dirty="0">
                          <a:latin typeface="+mn-lt"/>
                        </a:rPr>
                        <a:t> yang </a:t>
                      </a:r>
                      <a:r>
                        <a:rPr lang="en-US" sz="1400" dirty="0" err="1">
                          <a:latin typeface="+mn-lt"/>
                        </a:rPr>
                        <a:t>terjual</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a:t>
                      </a:r>
                      <a:endParaRPr sz="1400" dirty="0">
                        <a:latin typeface="+mn-lt"/>
                      </a:endParaRPr>
                    </a:p>
                  </a:txBody>
                  <a:tcPr marL="91425" marR="91425" marT="91425" marB="91425"/>
                </a:tc>
                <a:extLst>
                  <a:ext uri="{0D108BD9-81ED-4DB2-BD59-A6C34878D82A}">
                    <a16:rowId xmlns:a16="http://schemas.microsoft.com/office/drawing/2014/main" val="10008"/>
                  </a:ext>
                </a:extLst>
              </a:tr>
            </a:tbl>
          </a:graphicData>
        </a:graphic>
      </p:graphicFrame>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penjualan</a:t>
            </a:r>
            <a:r>
              <a:rPr lang="id" dirty="0"/>
              <a:t>”</a:t>
            </a:r>
            <a:r>
              <a:rPr lang="en-US" dirty="0"/>
              <a:t> 1/2</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2"/>
          <p:cNvGraphicFramePr/>
          <p:nvPr>
            <p:extLst>
              <p:ext uri="{D42A27DB-BD31-4B8C-83A1-F6EECF244321}">
                <p14:modId xmlns:p14="http://schemas.microsoft.com/office/powerpoint/2010/main" val="3501733290"/>
              </p:ext>
            </p:extLst>
          </p:nvPr>
        </p:nvGraphicFramePr>
        <p:xfrm>
          <a:off x="462650" y="1071075"/>
          <a:ext cx="8283325" cy="1904850"/>
        </p:xfrm>
        <a:graphic>
          <a:graphicData uri="http://schemas.openxmlformats.org/drawingml/2006/table">
            <a:tbl>
              <a:tblPr>
                <a:noFill/>
                <a:tableStyleId>{06543141-C060-4721-96FF-D386C7E445DC}</a:tableStyleId>
              </a:tblPr>
              <a:tblGrid>
                <a:gridCol w="1938125">
                  <a:extLst>
                    <a:ext uri="{9D8B030D-6E8A-4147-A177-3AD203B41FA5}">
                      <a16:colId xmlns:a16="http://schemas.microsoft.com/office/drawing/2014/main" val="20000"/>
                    </a:ext>
                  </a:extLst>
                </a:gridCol>
                <a:gridCol w="1011750">
                  <a:extLst>
                    <a:ext uri="{9D8B030D-6E8A-4147-A177-3AD203B41FA5}">
                      <a16:colId xmlns:a16="http://schemas.microsoft.com/office/drawing/2014/main" val="20001"/>
                    </a:ext>
                  </a:extLst>
                </a:gridCol>
                <a:gridCol w="2663100">
                  <a:extLst>
                    <a:ext uri="{9D8B030D-6E8A-4147-A177-3AD203B41FA5}">
                      <a16:colId xmlns:a16="http://schemas.microsoft.com/office/drawing/2014/main" val="20002"/>
                    </a:ext>
                  </a:extLst>
                </a:gridCol>
                <a:gridCol w="2670350">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id" sz="900" b="1"/>
                        <a:t>column</a:t>
                      </a:r>
                      <a:endParaRPr sz="900" b="1"/>
                    </a:p>
                  </a:txBody>
                  <a:tcPr marL="91425" marR="91425" marT="91425" marB="91425"/>
                </a:tc>
                <a:tc>
                  <a:txBody>
                    <a:bodyPr/>
                    <a:lstStyle/>
                    <a:p>
                      <a:pPr marL="0" lvl="0" indent="0" algn="l" rtl="0">
                        <a:spcBef>
                          <a:spcPts val="0"/>
                        </a:spcBef>
                        <a:spcAft>
                          <a:spcPts val="0"/>
                        </a:spcAft>
                        <a:buNone/>
                      </a:pPr>
                      <a:r>
                        <a:rPr lang="id" sz="900" b="1"/>
                        <a:t>data type</a:t>
                      </a:r>
                      <a:endParaRPr sz="900" b="1"/>
                    </a:p>
                  </a:txBody>
                  <a:tcPr marL="91425" marR="91425" marT="91425" marB="91425"/>
                </a:tc>
                <a:tc>
                  <a:txBody>
                    <a:bodyPr/>
                    <a:lstStyle/>
                    <a:p>
                      <a:pPr marL="0" lvl="0" indent="0" algn="l" rtl="0">
                        <a:spcBef>
                          <a:spcPts val="0"/>
                        </a:spcBef>
                        <a:spcAft>
                          <a:spcPts val="0"/>
                        </a:spcAft>
                        <a:buNone/>
                      </a:pPr>
                      <a:r>
                        <a:rPr lang="id" sz="900" b="1">
                          <a:solidFill>
                            <a:srgbClr val="000000"/>
                          </a:solidFill>
                        </a:rPr>
                        <a:t>description</a:t>
                      </a:r>
                      <a:endParaRPr sz="900" b="1"/>
                    </a:p>
                  </a:txBody>
                  <a:tcPr marL="91425" marR="91425" marT="91425" marB="91425"/>
                </a:tc>
                <a:tc>
                  <a:txBody>
                    <a:bodyPr/>
                    <a:lstStyle/>
                    <a:p>
                      <a:pPr marL="0" lvl="0" indent="0" algn="l" rtl="0">
                        <a:spcBef>
                          <a:spcPts val="0"/>
                        </a:spcBef>
                        <a:spcAft>
                          <a:spcPts val="0"/>
                        </a:spcAft>
                        <a:buNone/>
                      </a:pPr>
                      <a:r>
                        <a:rPr lang="id" sz="900" b="1"/>
                        <a:t>transformation</a:t>
                      </a:r>
                      <a:endParaRPr sz="900" b="1"/>
                    </a:p>
                  </a:txBody>
                  <a:tcPr marL="91425" marR="91425" marT="91425" marB="91425"/>
                </a:tc>
                <a:extLst>
                  <a:ext uri="{0D108BD9-81ED-4DB2-BD59-A6C34878D82A}">
                    <a16:rowId xmlns:a16="http://schemas.microsoft.com/office/drawing/2014/main" val="10000"/>
                  </a:ext>
                </a:extLst>
              </a:tr>
              <a:tr h="320000">
                <a:tc>
                  <a:txBody>
                    <a:bodyPr/>
                    <a:lstStyle/>
                    <a:p>
                      <a:pPr algn="just" fontAlgn="b"/>
                      <a:r>
                        <a:rPr lang="en-ID" sz="1400" b="0" i="0" u="none" strike="noStrike" dirty="0" err="1">
                          <a:solidFill>
                            <a:srgbClr val="000000"/>
                          </a:solidFill>
                          <a:effectLst/>
                          <a:latin typeface="+mn-lt"/>
                        </a:rPr>
                        <a:t>harga</a:t>
                      </a:r>
                      <a:endParaRPr lang="en-ID" sz="1400" b="0" i="0" u="none" strike="noStrike" dirty="0">
                        <a:solidFill>
                          <a:srgbClr val="000000"/>
                        </a:solidFill>
                        <a:effectLst/>
                        <a:latin typeface="+mn-lt"/>
                      </a:endParaRPr>
                    </a:p>
                  </a:txBody>
                  <a:tcPr marL="7620" marR="7620" marT="7620" marB="0" anchor="b"/>
                </a:tc>
                <a:tc>
                  <a:txBody>
                    <a:bodyPr/>
                    <a:lstStyle/>
                    <a:p>
                      <a:pPr marL="0" lvl="0" indent="0" algn="just" rtl="0">
                        <a:spcBef>
                          <a:spcPts val="0"/>
                        </a:spcBef>
                        <a:spcAft>
                          <a:spcPts val="0"/>
                        </a:spcAft>
                        <a:buNone/>
                      </a:pPr>
                      <a:r>
                        <a:rPr lang="en-US" sz="1400" dirty="0">
                          <a:latin typeface="+mn-lt"/>
                        </a:rPr>
                        <a:t>Decimal</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Total </a:t>
                      </a:r>
                      <a:r>
                        <a:rPr lang="en-US" sz="1400" dirty="0" err="1">
                          <a:latin typeface="+mn-lt"/>
                        </a:rPr>
                        <a:t>harga</a:t>
                      </a:r>
                      <a:r>
                        <a:rPr lang="en-US" sz="1400" dirty="0">
                          <a:latin typeface="+mn-lt"/>
                        </a:rPr>
                        <a:t> </a:t>
                      </a:r>
                      <a:r>
                        <a:rPr lang="en-US" sz="1400" dirty="0" err="1">
                          <a:latin typeface="+mn-lt"/>
                        </a:rPr>
                        <a:t>penjualan</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a:t>
                      </a:r>
                      <a:endParaRPr sz="1400" dirty="0">
                        <a:latin typeface="+mn-lt"/>
                      </a:endParaRPr>
                    </a:p>
                  </a:txBody>
                  <a:tcPr marL="91425" marR="91425" marT="91425" marB="91425"/>
                </a:tc>
                <a:extLst>
                  <a:ext uri="{0D108BD9-81ED-4DB2-BD59-A6C34878D82A}">
                    <a16:rowId xmlns:a16="http://schemas.microsoft.com/office/drawing/2014/main" val="10001"/>
                  </a:ext>
                </a:extLst>
              </a:tr>
              <a:tr h="320000">
                <a:tc>
                  <a:txBody>
                    <a:bodyPr/>
                    <a:lstStyle/>
                    <a:p>
                      <a:pPr algn="just" fontAlgn="b"/>
                      <a:r>
                        <a:rPr lang="en-ID" sz="1400" b="0" i="0" u="none" strike="noStrike" dirty="0" err="1">
                          <a:solidFill>
                            <a:srgbClr val="000000"/>
                          </a:solidFill>
                          <a:effectLst/>
                          <a:latin typeface="+mn-lt"/>
                        </a:rPr>
                        <a:t>mata_uang</a:t>
                      </a:r>
                      <a:endParaRPr lang="en-ID" sz="1400" b="0" i="0" u="none" strike="noStrike" dirty="0">
                        <a:solidFill>
                          <a:srgbClr val="000000"/>
                        </a:solidFill>
                        <a:effectLst/>
                        <a:latin typeface="+mn-lt"/>
                      </a:endParaRPr>
                    </a:p>
                  </a:txBody>
                  <a:tcPr marL="7620" marR="7620" marT="7620" marB="0" anchor="b"/>
                </a:tc>
                <a:tc>
                  <a:txBody>
                    <a:bodyPr/>
                    <a:lstStyle/>
                    <a:p>
                      <a:pPr marL="0" lvl="0" indent="0" algn="just" rtl="0">
                        <a:spcBef>
                          <a:spcPts val="0"/>
                        </a:spcBef>
                        <a:spcAft>
                          <a:spcPts val="0"/>
                        </a:spcAft>
                        <a:buNone/>
                      </a:pPr>
                      <a:r>
                        <a:rPr lang="en-US" sz="1400" dirty="0">
                          <a:latin typeface="+mn-lt"/>
                        </a:rPr>
                        <a:t>Char</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Mata uang </a:t>
                      </a:r>
                      <a:r>
                        <a:rPr lang="en-US" sz="1400" dirty="0" err="1">
                          <a:latin typeface="+mn-lt"/>
                        </a:rPr>
                        <a:t>penjualan</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a:t>
                      </a:r>
                      <a:endParaRPr sz="1400" dirty="0">
                        <a:latin typeface="+mn-lt"/>
                      </a:endParaRPr>
                    </a:p>
                  </a:txBody>
                  <a:tcPr marL="91425" marR="91425" marT="91425" marB="91425"/>
                </a:tc>
                <a:extLst>
                  <a:ext uri="{0D108BD9-81ED-4DB2-BD59-A6C34878D82A}">
                    <a16:rowId xmlns:a16="http://schemas.microsoft.com/office/drawing/2014/main" val="10002"/>
                  </a:ext>
                </a:extLst>
              </a:tr>
              <a:tr h="320000">
                <a:tc>
                  <a:txBody>
                    <a:bodyPr/>
                    <a:lstStyle/>
                    <a:p>
                      <a:pPr algn="just" fontAlgn="b"/>
                      <a:r>
                        <a:rPr lang="en-ID" sz="1400" b="0" i="0" u="none" strike="noStrike" dirty="0" err="1">
                          <a:solidFill>
                            <a:srgbClr val="000000"/>
                          </a:solidFill>
                          <a:effectLst/>
                          <a:latin typeface="+mn-lt"/>
                        </a:rPr>
                        <a:t>brand_id</a:t>
                      </a:r>
                      <a:endParaRPr lang="en-ID" sz="1400" b="0" i="0" u="none" strike="noStrike" dirty="0">
                        <a:solidFill>
                          <a:srgbClr val="000000"/>
                        </a:solidFill>
                        <a:effectLst/>
                        <a:latin typeface="+mn-lt"/>
                      </a:endParaRPr>
                    </a:p>
                  </a:txBody>
                  <a:tcPr marL="7620" marR="7620" marT="7620" marB="0" anchor="b"/>
                </a:tc>
                <a:tc>
                  <a:txBody>
                    <a:bodyPr/>
                    <a:lstStyle/>
                    <a:p>
                      <a:pPr marL="0" lvl="0" indent="0" algn="just" rtl="0">
                        <a:spcBef>
                          <a:spcPts val="0"/>
                        </a:spcBef>
                        <a:spcAft>
                          <a:spcPts val="0"/>
                        </a:spcAft>
                        <a:buNone/>
                      </a:pPr>
                      <a:r>
                        <a:rPr lang="en-US" sz="1400" dirty="0">
                          <a:latin typeface="+mn-lt"/>
                        </a:rPr>
                        <a:t>Varchar</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ID brand </a:t>
                      </a:r>
                      <a:r>
                        <a:rPr lang="en-US" sz="1400" dirty="0" err="1">
                          <a:latin typeface="+mn-lt"/>
                        </a:rPr>
                        <a:t>barang</a:t>
                      </a:r>
                      <a:r>
                        <a:rPr lang="en-US" sz="1400" dirty="0">
                          <a:latin typeface="+mn-lt"/>
                        </a:rPr>
                        <a:t> yang </a:t>
                      </a:r>
                      <a:r>
                        <a:rPr lang="en-US" sz="1400" dirty="0" err="1">
                          <a:latin typeface="+mn-lt"/>
                        </a:rPr>
                        <a:t>terjual</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a:t>
                      </a:r>
                      <a:endParaRPr sz="1400" dirty="0">
                        <a:latin typeface="+mn-lt"/>
                      </a:endParaRPr>
                    </a:p>
                  </a:txBody>
                  <a:tcPr marL="91425" marR="91425" marT="91425" marB="91425"/>
                </a:tc>
                <a:extLst>
                  <a:ext uri="{0D108BD9-81ED-4DB2-BD59-A6C34878D82A}">
                    <a16:rowId xmlns:a16="http://schemas.microsoft.com/office/drawing/2014/main" val="10003"/>
                  </a:ext>
                </a:extLst>
              </a:tr>
              <a:tr h="320000">
                <a:tc>
                  <a:txBody>
                    <a:bodyPr/>
                    <a:lstStyle/>
                    <a:p>
                      <a:pPr algn="just" fontAlgn="b"/>
                      <a:r>
                        <a:rPr lang="en-ID" sz="1400" b="0" i="0" u="none" strike="noStrike" dirty="0" err="1">
                          <a:solidFill>
                            <a:srgbClr val="000000"/>
                          </a:solidFill>
                          <a:effectLst/>
                          <a:latin typeface="+mn-lt"/>
                        </a:rPr>
                        <a:t>lini</a:t>
                      </a:r>
                      <a:endParaRPr lang="en-ID" sz="1400" b="0" i="0" u="none" strike="noStrike" dirty="0">
                        <a:solidFill>
                          <a:srgbClr val="000000"/>
                        </a:solidFill>
                        <a:effectLst/>
                        <a:latin typeface="+mn-lt"/>
                      </a:endParaRPr>
                    </a:p>
                  </a:txBody>
                  <a:tcPr marL="7620" marR="7620" marT="7620" marB="0" anchor="b"/>
                </a:tc>
                <a:tc>
                  <a:txBody>
                    <a:bodyPr/>
                    <a:lstStyle/>
                    <a:p>
                      <a:pPr marL="0" lvl="0" indent="0" algn="just" rtl="0">
                        <a:spcBef>
                          <a:spcPts val="0"/>
                        </a:spcBef>
                        <a:spcAft>
                          <a:spcPts val="0"/>
                        </a:spcAft>
                        <a:buNone/>
                      </a:pPr>
                      <a:r>
                        <a:rPr lang="en-US" sz="1400" dirty="0">
                          <a:latin typeface="+mn-lt"/>
                        </a:rPr>
                        <a:t>Varchar</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err="1">
                          <a:latin typeface="+mn-lt"/>
                        </a:rPr>
                        <a:t>Lini</a:t>
                      </a:r>
                      <a:r>
                        <a:rPr lang="en-US" sz="1400" dirty="0">
                          <a:latin typeface="+mn-lt"/>
                        </a:rPr>
                        <a:t> </a:t>
                      </a:r>
                      <a:r>
                        <a:rPr lang="en-US" sz="1400" dirty="0" err="1">
                          <a:latin typeface="+mn-lt"/>
                        </a:rPr>
                        <a:t>barang</a:t>
                      </a:r>
                      <a:r>
                        <a:rPr lang="en-US" sz="1400" dirty="0">
                          <a:latin typeface="+mn-lt"/>
                        </a:rPr>
                        <a:t> yang </a:t>
                      </a:r>
                      <a:r>
                        <a:rPr lang="en-US" sz="1400" dirty="0" err="1">
                          <a:latin typeface="+mn-lt"/>
                        </a:rPr>
                        <a:t>terjual</a:t>
                      </a:r>
                      <a:endParaRPr sz="1400" dirty="0">
                        <a:latin typeface="+mn-lt"/>
                      </a:endParaRPr>
                    </a:p>
                  </a:txBody>
                  <a:tcPr marL="91425" marR="91425" marT="91425" marB="91425"/>
                </a:tc>
                <a:tc>
                  <a:txBody>
                    <a:bodyPr/>
                    <a:lstStyle/>
                    <a:p>
                      <a:pPr marL="0" lvl="0" indent="0" algn="just" rtl="0">
                        <a:spcBef>
                          <a:spcPts val="0"/>
                        </a:spcBef>
                        <a:spcAft>
                          <a:spcPts val="0"/>
                        </a:spcAft>
                        <a:buNone/>
                      </a:pPr>
                      <a:r>
                        <a:rPr lang="en-US" sz="1400" dirty="0">
                          <a:latin typeface="+mn-lt"/>
                        </a:rPr>
                        <a:t>-</a:t>
                      </a:r>
                      <a:endParaRPr sz="1400" dirty="0">
                        <a:latin typeface="+mn-lt"/>
                      </a:endParaRPr>
                    </a:p>
                  </a:txBody>
                  <a:tcPr marL="91425" marR="91425" marT="91425" marB="91425"/>
                </a:tc>
                <a:extLst>
                  <a:ext uri="{0D108BD9-81ED-4DB2-BD59-A6C34878D82A}">
                    <a16:rowId xmlns:a16="http://schemas.microsoft.com/office/drawing/2014/main" val="10004"/>
                  </a:ext>
                </a:extLst>
              </a:tr>
            </a:tbl>
          </a:graphicData>
        </a:graphic>
      </p:graphicFrame>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penjualan</a:t>
            </a:r>
            <a:r>
              <a:rPr lang="id" dirty="0"/>
              <a:t>”</a:t>
            </a:r>
            <a:r>
              <a:rPr lang="en-US" dirty="0"/>
              <a:t> 2/2</a:t>
            </a:r>
            <a:endParaRPr dirty="0"/>
          </a:p>
        </p:txBody>
      </p:sp>
    </p:spTree>
    <p:extLst>
      <p:ext uri="{BB962C8B-B14F-4D97-AF65-F5344CB8AC3E}">
        <p14:creationId xmlns:p14="http://schemas.microsoft.com/office/powerpoint/2010/main" val="3412770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5 : Data Visualization</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Clr>
                <a:schemeClr val="dk1"/>
              </a:buClr>
              <a:buSzPts val="1400"/>
              <a:buFont typeface="Rubik"/>
              <a:buAutoNum type="alphaUcPeriod"/>
            </a:pPr>
            <a:r>
              <a:rPr lang="id" sz="1400" dirty="0">
                <a:solidFill>
                  <a:schemeClr val="dk1"/>
                </a:solidFill>
                <a:latin typeface="Rubik"/>
                <a:ea typeface="Rubik"/>
                <a:cs typeface="Rubik"/>
                <a:sym typeface="Rubik"/>
              </a:rPr>
              <a:t>Tugas</a:t>
            </a:r>
            <a:br>
              <a:rPr lang="id" sz="1400" dirty="0">
                <a:solidFill>
                  <a:schemeClr val="dk1"/>
                </a:solidFill>
                <a:latin typeface="Rubik"/>
                <a:ea typeface="Rubik"/>
                <a:cs typeface="Rubik"/>
                <a:sym typeface="Rubik"/>
              </a:rPr>
            </a:br>
            <a:r>
              <a:rPr lang="id" sz="1400" dirty="0">
                <a:solidFill>
                  <a:schemeClr val="dk1"/>
                </a:solidFill>
                <a:latin typeface="Rubik"/>
                <a:ea typeface="Rubik"/>
                <a:cs typeface="Rubik"/>
                <a:sym typeface="Rubik"/>
              </a:rPr>
              <a:t>buatlah data visualiasasi nya, dan cantumkan linknya di bawah (pastikan bisa diakses publik). Lalu cantumkan juga screenshot visualisasinya</a:t>
            </a:r>
            <a:br>
              <a:rPr lang="id" sz="1400" dirty="0">
                <a:solidFill>
                  <a:schemeClr val="dk1"/>
                </a:solidFill>
                <a:latin typeface="Rubik"/>
                <a:ea typeface="Rubik"/>
                <a:cs typeface="Rubik"/>
                <a:sym typeface="Rubik"/>
              </a:rPr>
            </a:br>
            <a:endParaRPr sz="14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r>
              <a:rPr lang="id" sz="1300" dirty="0">
                <a:solidFill>
                  <a:schemeClr val="dk1"/>
                </a:solidFill>
                <a:latin typeface="Rubik"/>
                <a:ea typeface="Rubik"/>
                <a:cs typeface="Rubik"/>
                <a:sym typeface="Rubik"/>
              </a:rPr>
              <a:t>Silahkan tambah halaman jika dibutuhkan</a:t>
            </a:r>
            <a:endParaRPr sz="14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endParaRPr sz="1400" dirty="0">
              <a:solidFill>
                <a:schemeClr val="dk1"/>
              </a:solidFill>
              <a:latin typeface="Rubik"/>
              <a:ea typeface="Rubik"/>
              <a:cs typeface="Rubik"/>
              <a:sym typeface="Rubik"/>
            </a:endParaRPr>
          </a:p>
          <a:p>
            <a:pPr marL="457200" lvl="0" indent="-317500" algn="l" rtl="0">
              <a:lnSpc>
                <a:spcPct val="100000"/>
              </a:lnSpc>
              <a:spcBef>
                <a:spcPts val="0"/>
              </a:spcBef>
              <a:spcAft>
                <a:spcPts val="0"/>
              </a:spcAft>
              <a:buClr>
                <a:schemeClr val="dk1"/>
              </a:buClr>
              <a:buSzPts val="1400"/>
              <a:buFont typeface="Rubik"/>
              <a:buAutoNum type="alphaUcPeriod"/>
            </a:pPr>
            <a:r>
              <a:rPr lang="id" sz="1400" dirty="0">
                <a:solidFill>
                  <a:schemeClr val="dk1"/>
                </a:solidFill>
                <a:latin typeface="Rubik"/>
                <a:ea typeface="Rubik"/>
                <a:cs typeface="Rubik"/>
                <a:sym typeface="Rubik"/>
              </a:rPr>
              <a:t>Jawaban :</a:t>
            </a:r>
            <a:endParaRPr sz="14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endParaRPr sz="1400" dirty="0">
              <a:solidFill>
                <a:schemeClr val="dk1"/>
              </a:solidFill>
              <a:latin typeface="Rubik"/>
              <a:ea typeface="Rubik"/>
              <a:cs typeface="Rubik"/>
              <a:sym typeface="Rubik"/>
            </a:endParaRPr>
          </a:p>
          <a:p>
            <a:pPr marL="0" lvl="0" indent="0" algn="l" rtl="0">
              <a:spcBef>
                <a:spcPts val="0"/>
              </a:spcBef>
              <a:spcAft>
                <a:spcPts val="1200"/>
              </a:spcAft>
              <a:buNone/>
            </a:pPr>
            <a:r>
              <a:rPr lang="id" sz="1400" dirty="0">
                <a:solidFill>
                  <a:schemeClr val="dk1"/>
                </a:solidFill>
                <a:latin typeface="Rubik"/>
                <a:ea typeface="Rubik"/>
                <a:cs typeface="Rubik"/>
                <a:sym typeface="Rubik"/>
              </a:rPr>
              <a:t>Link visualisasi (ex link Google Data Studio) : </a:t>
            </a:r>
            <a:r>
              <a:rPr lang="en-ID" sz="1400" dirty="0">
                <a:solidFill>
                  <a:schemeClr val="dk1"/>
                </a:solidFill>
                <a:latin typeface="Rubik"/>
                <a:ea typeface="Rubik"/>
                <a:cs typeface="Rubik"/>
                <a:sym typeface="Rubik"/>
                <a:hlinkClick r:id="rId3"/>
              </a:rPr>
              <a:t>https://datastudio.google.com/s/rIGDik5dPZI</a:t>
            </a:r>
            <a:endParaRPr sz="1400" dirty="0">
              <a:latin typeface="Rubik"/>
              <a:ea typeface="Rubik"/>
              <a:cs typeface="Rubik"/>
              <a:sym typeface="Rubi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p:nvPr/>
        </p:nvSpPr>
        <p:spPr>
          <a:xfrm>
            <a:off x="1384625" y="936450"/>
            <a:ext cx="6717900" cy="3270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dirty="0"/>
              <a:t>Masukkan screenshoot </a:t>
            </a:r>
            <a:r>
              <a:rPr lang="id" dirty="0">
                <a:solidFill>
                  <a:schemeClr val="dk1"/>
                </a:solidFill>
              </a:rPr>
              <a:t>visualisasi</a:t>
            </a:r>
            <a:r>
              <a:rPr lang="id" dirty="0"/>
              <a:t> disini</a:t>
            </a:r>
            <a:endParaRPr dirty="0"/>
          </a:p>
        </p:txBody>
      </p:sp>
      <p:pic>
        <p:nvPicPr>
          <p:cNvPr id="5" name="Picture 4">
            <a:extLst>
              <a:ext uri="{FF2B5EF4-FFF2-40B4-BE49-F238E27FC236}">
                <a16:creationId xmlns:a16="http://schemas.microsoft.com/office/drawing/2014/main" id="{AE61D55B-15C5-F7BD-C6D0-1BAE46FEEA57}"/>
              </a:ext>
            </a:extLst>
          </p:cNvPr>
          <p:cNvPicPr>
            <a:picLocks noChangeAspect="1"/>
          </p:cNvPicPr>
          <p:nvPr/>
        </p:nvPicPr>
        <p:blipFill>
          <a:blip r:embed="rId3"/>
          <a:stretch>
            <a:fillRect/>
          </a:stretch>
        </p:blipFill>
        <p:spPr>
          <a:xfrm>
            <a:off x="327213" y="0"/>
            <a:ext cx="8489574" cy="5143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p:nvPr/>
        </p:nvSpPr>
        <p:spPr>
          <a:xfrm>
            <a:off x="1384625" y="936450"/>
            <a:ext cx="6717900" cy="3270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dirty="0"/>
              <a:t>Masukkan screenshoot </a:t>
            </a:r>
            <a:r>
              <a:rPr lang="id" dirty="0">
                <a:solidFill>
                  <a:schemeClr val="dk1"/>
                </a:solidFill>
              </a:rPr>
              <a:t>visualisasi</a:t>
            </a:r>
            <a:r>
              <a:rPr lang="id" dirty="0"/>
              <a:t> disini</a:t>
            </a:r>
            <a:endParaRPr dirty="0"/>
          </a:p>
        </p:txBody>
      </p:sp>
      <p:pic>
        <p:nvPicPr>
          <p:cNvPr id="3" name="Picture 2">
            <a:extLst>
              <a:ext uri="{FF2B5EF4-FFF2-40B4-BE49-F238E27FC236}">
                <a16:creationId xmlns:a16="http://schemas.microsoft.com/office/drawing/2014/main" id="{64161F34-244B-7D38-F2B0-1A3FC4E54A8C}"/>
              </a:ext>
            </a:extLst>
          </p:cNvPr>
          <p:cNvPicPr>
            <a:picLocks noChangeAspect="1"/>
          </p:cNvPicPr>
          <p:nvPr/>
        </p:nvPicPr>
        <p:blipFill>
          <a:blip r:embed="rId3"/>
          <a:stretch>
            <a:fillRect/>
          </a:stretch>
        </p:blipFill>
        <p:spPr>
          <a:xfrm>
            <a:off x="377121" y="0"/>
            <a:ext cx="8389757" cy="5143500"/>
          </a:xfrm>
          <a:prstGeom prst="rect">
            <a:avLst/>
          </a:prstGeom>
        </p:spPr>
      </p:pic>
    </p:spTree>
    <p:extLst>
      <p:ext uri="{BB962C8B-B14F-4D97-AF65-F5344CB8AC3E}">
        <p14:creationId xmlns:p14="http://schemas.microsoft.com/office/powerpoint/2010/main" val="814716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p:nvPr/>
        </p:nvSpPr>
        <p:spPr>
          <a:xfrm>
            <a:off x="1384625" y="936450"/>
            <a:ext cx="6717900" cy="3270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dirty="0"/>
              <a:t>Masukkan screenshoot </a:t>
            </a:r>
            <a:r>
              <a:rPr lang="id" dirty="0">
                <a:solidFill>
                  <a:schemeClr val="dk1"/>
                </a:solidFill>
              </a:rPr>
              <a:t>visualisasi</a:t>
            </a:r>
            <a:r>
              <a:rPr lang="id" dirty="0"/>
              <a:t> disini</a:t>
            </a:r>
            <a:endParaRPr dirty="0"/>
          </a:p>
        </p:txBody>
      </p:sp>
      <p:pic>
        <p:nvPicPr>
          <p:cNvPr id="3" name="Picture 2">
            <a:extLst>
              <a:ext uri="{FF2B5EF4-FFF2-40B4-BE49-F238E27FC236}">
                <a16:creationId xmlns:a16="http://schemas.microsoft.com/office/drawing/2014/main" id="{13442220-2073-C9EF-CBB8-82E39325C583}"/>
              </a:ext>
            </a:extLst>
          </p:cNvPr>
          <p:cNvPicPr>
            <a:picLocks noChangeAspect="1"/>
          </p:cNvPicPr>
          <p:nvPr/>
        </p:nvPicPr>
        <p:blipFill>
          <a:blip r:embed="rId3"/>
          <a:stretch>
            <a:fillRect/>
          </a:stretch>
        </p:blipFill>
        <p:spPr>
          <a:xfrm>
            <a:off x="361996" y="0"/>
            <a:ext cx="8420008" cy="5143500"/>
          </a:xfrm>
          <a:prstGeom prst="rect">
            <a:avLst/>
          </a:prstGeom>
        </p:spPr>
      </p:pic>
    </p:spTree>
    <p:extLst>
      <p:ext uri="{BB962C8B-B14F-4D97-AF65-F5344CB8AC3E}">
        <p14:creationId xmlns:p14="http://schemas.microsoft.com/office/powerpoint/2010/main" val="193359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Petunjuk</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id" sz="2100" b="1">
                <a:latin typeface="Rubik"/>
                <a:ea typeface="Rubik"/>
                <a:cs typeface="Rubik"/>
                <a:sym typeface="Rubik"/>
              </a:rPr>
              <a:t>Silahkan merujuk pada Data Source Task 5 yang telah disediakan untuk mengerjakan soal soal di bawah ini</a:t>
            </a:r>
            <a:endParaRPr sz="2100" b="1">
              <a:latin typeface="Rubik"/>
              <a:ea typeface="Rubik"/>
              <a:cs typeface="Rubik"/>
              <a:sym typeface="Rubik"/>
            </a:endParaRPr>
          </a:p>
          <a:p>
            <a:pPr marL="0" lvl="0" indent="0" algn="l" rtl="0">
              <a:lnSpc>
                <a:spcPct val="100000"/>
              </a:lnSpc>
              <a:spcBef>
                <a:spcPts val="1200"/>
              </a:spcBef>
              <a:spcAft>
                <a:spcPts val="0"/>
              </a:spcAft>
              <a:buNone/>
            </a:pPr>
            <a:r>
              <a:rPr lang="id">
                <a:solidFill>
                  <a:schemeClr val="dk1"/>
                </a:solidFill>
                <a:latin typeface="Rubik"/>
                <a:ea typeface="Rubik"/>
                <a:cs typeface="Rubik"/>
                <a:sym typeface="Rubik"/>
              </a:rPr>
              <a:t>Pada bagian data analytics, terdiri dari 4 soal dengan use case &amp; tabel yang sama. Bayangkan kamu memiliki database erp yang terdiri dari 3 tabel: penjualan, pelanggan, barang. Tabel tersebut akan dibuat menjadi sebuah datamart yang nantinya digunakan untuk visualisasi.</a:t>
            </a:r>
            <a:endParaRPr sz="2100" b="1">
              <a:latin typeface="Rubik"/>
              <a:ea typeface="Rubik"/>
              <a:cs typeface="Rubik"/>
              <a:sym typeface="Rubi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p:nvPr/>
        </p:nvSpPr>
        <p:spPr>
          <a:xfrm>
            <a:off x="1384625" y="936450"/>
            <a:ext cx="6717900" cy="3270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dirty="0"/>
              <a:t>Masukkan screenshoot </a:t>
            </a:r>
            <a:r>
              <a:rPr lang="id" dirty="0">
                <a:solidFill>
                  <a:schemeClr val="dk1"/>
                </a:solidFill>
              </a:rPr>
              <a:t>visualisasi</a:t>
            </a:r>
            <a:r>
              <a:rPr lang="id" dirty="0"/>
              <a:t> disini</a:t>
            </a:r>
            <a:endParaRPr dirty="0"/>
          </a:p>
        </p:txBody>
      </p:sp>
      <p:pic>
        <p:nvPicPr>
          <p:cNvPr id="3" name="Picture 2">
            <a:extLst>
              <a:ext uri="{FF2B5EF4-FFF2-40B4-BE49-F238E27FC236}">
                <a16:creationId xmlns:a16="http://schemas.microsoft.com/office/drawing/2014/main" id="{0A3C4F79-027F-C92B-ADB4-E9D7125A0E7A}"/>
              </a:ext>
            </a:extLst>
          </p:cNvPr>
          <p:cNvPicPr>
            <a:picLocks noChangeAspect="1"/>
          </p:cNvPicPr>
          <p:nvPr/>
        </p:nvPicPr>
        <p:blipFill>
          <a:blip r:embed="rId3"/>
          <a:stretch>
            <a:fillRect/>
          </a:stretch>
        </p:blipFill>
        <p:spPr>
          <a:xfrm>
            <a:off x="377121" y="0"/>
            <a:ext cx="8389757" cy="5143500"/>
          </a:xfrm>
          <a:prstGeom prst="rect">
            <a:avLst/>
          </a:prstGeom>
        </p:spPr>
      </p:pic>
    </p:spTree>
    <p:extLst>
      <p:ext uri="{BB962C8B-B14F-4D97-AF65-F5344CB8AC3E}">
        <p14:creationId xmlns:p14="http://schemas.microsoft.com/office/powerpoint/2010/main" val="4134691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p:nvPr/>
        </p:nvSpPr>
        <p:spPr>
          <a:xfrm>
            <a:off x="1384625" y="936450"/>
            <a:ext cx="6717900" cy="3270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dirty="0"/>
              <a:t>Masukkan screenshoot </a:t>
            </a:r>
            <a:r>
              <a:rPr lang="id" dirty="0">
                <a:solidFill>
                  <a:schemeClr val="dk1"/>
                </a:solidFill>
              </a:rPr>
              <a:t>visualisasi</a:t>
            </a:r>
            <a:r>
              <a:rPr lang="id" dirty="0"/>
              <a:t> disini</a:t>
            </a:r>
            <a:endParaRPr dirty="0"/>
          </a:p>
        </p:txBody>
      </p:sp>
      <p:pic>
        <p:nvPicPr>
          <p:cNvPr id="3" name="Picture 2">
            <a:extLst>
              <a:ext uri="{FF2B5EF4-FFF2-40B4-BE49-F238E27FC236}">
                <a16:creationId xmlns:a16="http://schemas.microsoft.com/office/drawing/2014/main" id="{D9A58159-C86F-19B2-9546-CC17F7BFAC18}"/>
              </a:ext>
            </a:extLst>
          </p:cNvPr>
          <p:cNvPicPr>
            <a:picLocks noChangeAspect="1"/>
          </p:cNvPicPr>
          <p:nvPr/>
        </p:nvPicPr>
        <p:blipFill>
          <a:blip r:embed="rId3"/>
          <a:stretch>
            <a:fillRect/>
          </a:stretch>
        </p:blipFill>
        <p:spPr>
          <a:xfrm>
            <a:off x="374041" y="0"/>
            <a:ext cx="8395917" cy="5143500"/>
          </a:xfrm>
          <a:prstGeom prst="rect">
            <a:avLst/>
          </a:prstGeom>
        </p:spPr>
      </p:pic>
    </p:spTree>
    <p:extLst>
      <p:ext uri="{BB962C8B-B14F-4D97-AF65-F5344CB8AC3E}">
        <p14:creationId xmlns:p14="http://schemas.microsoft.com/office/powerpoint/2010/main" val="1152243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p:nvPr/>
        </p:nvSpPr>
        <p:spPr>
          <a:xfrm>
            <a:off x="1384625" y="936450"/>
            <a:ext cx="6717900" cy="3270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dirty="0"/>
              <a:t>Masukkan screenshoot </a:t>
            </a:r>
            <a:r>
              <a:rPr lang="id" dirty="0">
                <a:solidFill>
                  <a:schemeClr val="dk1"/>
                </a:solidFill>
              </a:rPr>
              <a:t>visualisasi</a:t>
            </a:r>
            <a:r>
              <a:rPr lang="id" dirty="0"/>
              <a:t> disini</a:t>
            </a:r>
            <a:endParaRPr dirty="0"/>
          </a:p>
        </p:txBody>
      </p:sp>
      <p:pic>
        <p:nvPicPr>
          <p:cNvPr id="3" name="Picture 2">
            <a:extLst>
              <a:ext uri="{FF2B5EF4-FFF2-40B4-BE49-F238E27FC236}">
                <a16:creationId xmlns:a16="http://schemas.microsoft.com/office/drawing/2014/main" id="{6B42EBCD-DA90-B7A0-5C42-2C5CF9FD1038}"/>
              </a:ext>
            </a:extLst>
          </p:cNvPr>
          <p:cNvPicPr>
            <a:picLocks noChangeAspect="1"/>
          </p:cNvPicPr>
          <p:nvPr/>
        </p:nvPicPr>
        <p:blipFill>
          <a:blip r:embed="rId3"/>
          <a:stretch>
            <a:fillRect/>
          </a:stretch>
        </p:blipFill>
        <p:spPr>
          <a:xfrm>
            <a:off x="367881" y="0"/>
            <a:ext cx="8408237" cy="5143500"/>
          </a:xfrm>
          <a:prstGeom prst="rect">
            <a:avLst/>
          </a:prstGeom>
        </p:spPr>
      </p:pic>
    </p:spTree>
    <p:extLst>
      <p:ext uri="{BB962C8B-B14F-4D97-AF65-F5344CB8AC3E}">
        <p14:creationId xmlns:p14="http://schemas.microsoft.com/office/powerpoint/2010/main" val="3385680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p:nvPr/>
        </p:nvSpPr>
        <p:spPr>
          <a:xfrm>
            <a:off x="1384625" y="936450"/>
            <a:ext cx="6717900" cy="3270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dirty="0"/>
              <a:t>Masukkan screenshoot </a:t>
            </a:r>
            <a:r>
              <a:rPr lang="id" dirty="0">
                <a:solidFill>
                  <a:schemeClr val="dk1"/>
                </a:solidFill>
              </a:rPr>
              <a:t>visualisasi</a:t>
            </a:r>
            <a:r>
              <a:rPr lang="id" dirty="0"/>
              <a:t> disini</a:t>
            </a:r>
            <a:endParaRPr dirty="0"/>
          </a:p>
        </p:txBody>
      </p:sp>
      <p:pic>
        <p:nvPicPr>
          <p:cNvPr id="6" name="Picture 5">
            <a:extLst>
              <a:ext uri="{FF2B5EF4-FFF2-40B4-BE49-F238E27FC236}">
                <a16:creationId xmlns:a16="http://schemas.microsoft.com/office/drawing/2014/main" id="{FBDAA2EE-6D3C-5BFE-7BB1-8E318EB5E703}"/>
              </a:ext>
            </a:extLst>
          </p:cNvPr>
          <p:cNvPicPr>
            <a:picLocks noChangeAspect="1"/>
          </p:cNvPicPr>
          <p:nvPr/>
        </p:nvPicPr>
        <p:blipFill>
          <a:blip r:embed="rId3"/>
          <a:stretch>
            <a:fillRect/>
          </a:stretch>
        </p:blipFill>
        <p:spPr>
          <a:xfrm>
            <a:off x="363962" y="0"/>
            <a:ext cx="8416075" cy="5143500"/>
          </a:xfrm>
          <a:prstGeom prst="rect">
            <a:avLst/>
          </a:prstGeom>
        </p:spPr>
      </p:pic>
    </p:spTree>
    <p:extLst>
      <p:ext uri="{BB962C8B-B14F-4D97-AF65-F5344CB8AC3E}">
        <p14:creationId xmlns:p14="http://schemas.microsoft.com/office/powerpoint/2010/main" val="338529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6 : Additional Complementary Data</a:t>
            </a:r>
            <a:endParaRPr/>
          </a:p>
        </p:txBody>
      </p:sp>
      <p:sp>
        <p:nvSpPr>
          <p:cNvPr id="127" name="Google Shape;127;p25"/>
          <p:cNvSpPr txBox="1"/>
          <p:nvPr/>
        </p:nvSpPr>
        <p:spPr>
          <a:xfrm>
            <a:off x="311700" y="1112825"/>
            <a:ext cx="7655100" cy="1908184"/>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Rubik"/>
              <a:buAutoNum type="alphaUcPeriod"/>
            </a:pPr>
            <a:r>
              <a:rPr lang="id" dirty="0">
                <a:solidFill>
                  <a:schemeClr val="dk1"/>
                </a:solidFill>
                <a:latin typeface="Rubik"/>
                <a:ea typeface="Rubik"/>
                <a:cs typeface="Rubik"/>
                <a:sym typeface="Rubik"/>
              </a:rPr>
              <a:t>Tugas :</a:t>
            </a:r>
            <a:endParaRPr dirty="0">
              <a:solidFill>
                <a:schemeClr val="dk1"/>
              </a:solidFill>
              <a:latin typeface="Rubik"/>
              <a:ea typeface="Rubik"/>
              <a:cs typeface="Rubik"/>
              <a:sym typeface="Rubik"/>
            </a:endParaRPr>
          </a:p>
          <a:p>
            <a:pPr marL="457200" lvl="0" indent="0" algn="l" rtl="0">
              <a:spcBef>
                <a:spcPts val="0"/>
              </a:spcBef>
              <a:spcAft>
                <a:spcPts val="0"/>
              </a:spcAft>
              <a:buNone/>
            </a:pPr>
            <a:r>
              <a:rPr lang="id" dirty="0">
                <a:solidFill>
                  <a:schemeClr val="dk1"/>
                </a:solidFill>
                <a:latin typeface="Rubik"/>
                <a:ea typeface="Rubik"/>
                <a:cs typeface="Rubik"/>
                <a:sym typeface="Rubik"/>
              </a:rPr>
              <a:t>Dari data yang tersedia, menurut kamu untuk melengkapi analisis nya apakah diperlukan data lain juga? jika iya, sebutkan data apa yang kamu maksud dan mengapa memerlukan data tersebut</a:t>
            </a:r>
            <a:endParaRPr dirty="0">
              <a:solidFill>
                <a:schemeClr val="dk1"/>
              </a:solidFill>
              <a:latin typeface="Rubik"/>
              <a:ea typeface="Rubik"/>
              <a:cs typeface="Rubik"/>
              <a:sym typeface="Rubik"/>
            </a:endParaRPr>
          </a:p>
          <a:p>
            <a:pPr marL="0" lvl="0" indent="0" algn="l" rtl="0">
              <a:spcBef>
                <a:spcPts val="0"/>
              </a:spcBef>
              <a:spcAft>
                <a:spcPts val="0"/>
              </a:spcAft>
              <a:buNone/>
            </a:pPr>
            <a:endParaRPr dirty="0">
              <a:solidFill>
                <a:schemeClr val="dk1"/>
              </a:solidFill>
              <a:latin typeface="Rubik"/>
              <a:ea typeface="Rubik"/>
              <a:cs typeface="Rubik"/>
              <a:sym typeface="Rubik"/>
            </a:endParaRPr>
          </a:p>
          <a:p>
            <a:pPr marL="457200" lvl="0" indent="-317500" algn="l" rtl="0">
              <a:spcBef>
                <a:spcPts val="0"/>
              </a:spcBef>
              <a:spcAft>
                <a:spcPts val="0"/>
              </a:spcAft>
              <a:buClr>
                <a:schemeClr val="dk1"/>
              </a:buClr>
              <a:buSzPts val="1400"/>
              <a:buFont typeface="Rubik"/>
              <a:buAutoNum type="alphaUcPeriod"/>
            </a:pPr>
            <a:r>
              <a:rPr lang="id" dirty="0">
                <a:solidFill>
                  <a:schemeClr val="dk1"/>
                </a:solidFill>
                <a:latin typeface="Rubik"/>
                <a:ea typeface="Rubik"/>
                <a:cs typeface="Rubik"/>
                <a:sym typeface="Rubik"/>
              </a:rPr>
              <a:t>Jawaban :  </a:t>
            </a:r>
            <a:r>
              <a:rPr lang="en-US" dirty="0" err="1">
                <a:solidFill>
                  <a:schemeClr val="dk1"/>
                </a:solidFill>
                <a:latin typeface="Rubik"/>
                <a:ea typeface="Rubik"/>
                <a:cs typeface="Rubik"/>
                <a:sym typeface="Rubik"/>
              </a:rPr>
              <a:t>Menurut</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saya</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untuk</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melengkapi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analisis</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bisa</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ditambah</a:t>
            </a:r>
            <a:r>
              <a:rPr lang="en-US" dirty="0">
                <a:solidFill>
                  <a:schemeClr val="dk1"/>
                </a:solidFill>
                <a:latin typeface="Rubik"/>
                <a:ea typeface="Rubik"/>
                <a:cs typeface="Rubik"/>
                <a:sym typeface="Rubik"/>
              </a:rPr>
              <a:t> data </a:t>
            </a:r>
            <a:r>
              <a:rPr lang="en-US" dirty="0" err="1">
                <a:solidFill>
                  <a:schemeClr val="dk1"/>
                </a:solidFill>
                <a:latin typeface="Rubik"/>
                <a:ea typeface="Rubik"/>
                <a:cs typeface="Rubik"/>
                <a:sym typeface="Rubik"/>
              </a:rPr>
              <a:t>mengenai</a:t>
            </a:r>
            <a:r>
              <a:rPr lang="en-US" dirty="0">
                <a:solidFill>
                  <a:schemeClr val="dk1"/>
                </a:solidFill>
                <a:latin typeface="Rubik"/>
                <a:ea typeface="Rubik"/>
                <a:cs typeface="Rubik"/>
                <a:sym typeface="Rubik"/>
              </a:rPr>
              <a:t> distributor dan brand yang </a:t>
            </a:r>
            <a:r>
              <a:rPr lang="en-US" dirty="0" err="1">
                <a:solidFill>
                  <a:schemeClr val="dk1"/>
                </a:solidFill>
                <a:latin typeface="Rubik"/>
                <a:ea typeface="Rubik"/>
                <a:cs typeface="Rubik"/>
                <a:sym typeface="Rubik"/>
              </a:rPr>
              <a:t>kemudian</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bisa</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dibuat</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menjadi</a:t>
            </a:r>
            <a:r>
              <a:rPr lang="en-US" dirty="0">
                <a:solidFill>
                  <a:schemeClr val="dk1"/>
                </a:solidFill>
                <a:latin typeface="Rubik"/>
                <a:ea typeface="Rubik"/>
                <a:cs typeface="Rubik"/>
                <a:sym typeface="Rubik"/>
              </a:rPr>
              <a:t> dimension table/table base.  </a:t>
            </a:r>
            <a:endParaRPr dirty="0">
              <a:solidFill>
                <a:schemeClr val="dk1"/>
              </a:solidFill>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Query</a:t>
            </a:r>
            <a:endParaRPr dirty="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sz="1300" b="1" dirty="0">
                <a:latin typeface="Rubik"/>
                <a:ea typeface="Rubik"/>
                <a:cs typeface="Rubik"/>
                <a:sym typeface="Rubik"/>
              </a:rPr>
              <a:t>Soal 1 *:</a:t>
            </a:r>
            <a:endParaRPr sz="1300" b="1" dirty="0">
              <a:latin typeface="Rubik"/>
              <a:ea typeface="Rubik"/>
              <a:cs typeface="Rubik"/>
              <a:sym typeface="Rubik"/>
            </a:endParaRPr>
          </a:p>
          <a:p>
            <a:pPr marL="0" lvl="0" indent="0" algn="l" rtl="0">
              <a:lnSpc>
                <a:spcPct val="100000"/>
              </a:lnSpc>
              <a:spcBef>
                <a:spcPts val="1200"/>
              </a:spcBef>
              <a:spcAft>
                <a:spcPts val="0"/>
              </a:spcAft>
              <a:buClr>
                <a:schemeClr val="dk1"/>
              </a:buClr>
              <a:buSzPts val="1100"/>
              <a:buFont typeface="Arial"/>
              <a:buNone/>
            </a:pPr>
            <a:r>
              <a:rPr lang="id" sz="1300" dirty="0">
                <a:solidFill>
                  <a:schemeClr val="dk1"/>
                </a:solidFill>
                <a:latin typeface="Rubik"/>
                <a:ea typeface="Rubik"/>
                <a:cs typeface="Rubik"/>
                <a:sym typeface="Rubik"/>
              </a:rPr>
              <a:t>Dari 2 query ini, mana yang bekerja lebih baik? Jelaskan mengapa.</a:t>
            </a:r>
            <a:endParaRPr sz="1300" dirty="0">
              <a:solidFill>
                <a:schemeClr val="dk1"/>
              </a:solidFill>
              <a:latin typeface="Rubik"/>
              <a:ea typeface="Rubik"/>
              <a:cs typeface="Rubik"/>
              <a:sym typeface="Rubik"/>
            </a:endParaRPr>
          </a:p>
          <a:p>
            <a:pPr marL="0" lvl="0" indent="0" algn="l" rtl="0">
              <a:lnSpc>
                <a:spcPct val="100000"/>
              </a:lnSpc>
              <a:spcBef>
                <a:spcPts val="0"/>
              </a:spcBef>
              <a:spcAft>
                <a:spcPts val="0"/>
              </a:spcAft>
              <a:buClr>
                <a:schemeClr val="dk1"/>
              </a:buClr>
              <a:buSzPts val="1100"/>
              <a:buFont typeface="Arial"/>
              <a:buNone/>
            </a:pP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SUBSTR(alamat, 1, 3) = Mat;</a:t>
            </a: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alamat LIKE 'Mat%'</a:t>
            </a:r>
            <a:endParaRPr sz="1300" dirty="0">
              <a:solidFill>
                <a:schemeClr val="dk1"/>
              </a:solidFill>
              <a:latin typeface="Rubik"/>
              <a:ea typeface="Rubik"/>
              <a:cs typeface="Rubik"/>
              <a:sym typeface="Rubik"/>
            </a:endParaRPr>
          </a:p>
          <a:p>
            <a:pPr marL="0" lvl="0" indent="0" algn="l" rtl="0">
              <a:spcBef>
                <a:spcPts val="0"/>
              </a:spcBef>
              <a:spcAft>
                <a:spcPts val="0"/>
              </a:spcAft>
              <a:buNone/>
            </a:pPr>
            <a:r>
              <a:rPr lang="id" sz="1300" i="1" dirty="0">
                <a:latin typeface="Rubik"/>
                <a:ea typeface="Rubik"/>
                <a:cs typeface="Rubik"/>
                <a:sym typeface="Rubik"/>
              </a:rPr>
              <a:t>*disclaimer: soal ini tidak terkait dengan data source</a:t>
            </a:r>
            <a:endParaRPr sz="1300" i="1" dirty="0">
              <a:latin typeface="Rubik"/>
              <a:ea typeface="Rubik"/>
              <a:cs typeface="Rubik"/>
              <a:sym typeface="Rubik"/>
            </a:endParaRPr>
          </a:p>
          <a:p>
            <a:pPr marL="0" lvl="0" indent="0" algn="l" rtl="0">
              <a:spcBef>
                <a:spcPts val="1200"/>
              </a:spcBef>
              <a:spcAft>
                <a:spcPts val="0"/>
              </a:spcAft>
              <a:buNone/>
            </a:pPr>
            <a:r>
              <a:rPr lang="id" sz="1300" dirty="0">
                <a:latin typeface="Rubik"/>
                <a:ea typeface="Rubik"/>
                <a:cs typeface="Rubik"/>
                <a:sym typeface="Rubik"/>
              </a:rPr>
              <a:t>Jawaban :</a:t>
            </a:r>
            <a:r>
              <a:rPr lang="en-US" sz="1300" dirty="0">
                <a:latin typeface="Rubik"/>
                <a:ea typeface="Rubik"/>
                <a:cs typeface="Rubik"/>
                <a:sym typeface="Rubik"/>
              </a:rPr>
              <a:t> a</a:t>
            </a:r>
            <a:endParaRPr sz="1300" dirty="0">
              <a:latin typeface="Rubik"/>
              <a:ea typeface="Rubik"/>
              <a:cs typeface="Rubik"/>
              <a:sym typeface="Rubik"/>
            </a:endParaRPr>
          </a:p>
          <a:p>
            <a:pPr marL="0" lvl="0" indent="0" algn="l" rtl="0">
              <a:spcBef>
                <a:spcPts val="1200"/>
              </a:spcBef>
              <a:spcAft>
                <a:spcPts val="0"/>
              </a:spcAft>
              <a:buNone/>
            </a:pPr>
            <a:r>
              <a:rPr lang="id" sz="1300" dirty="0">
                <a:latin typeface="Rubik"/>
                <a:ea typeface="Rubik"/>
                <a:cs typeface="Rubik"/>
                <a:sym typeface="Rubik"/>
              </a:rPr>
              <a:t>Alasan : </a:t>
            </a:r>
            <a:r>
              <a:rPr lang="en-US" sz="1300" dirty="0" err="1">
                <a:latin typeface="Rubik"/>
                <a:ea typeface="Rubik"/>
                <a:cs typeface="Rubik"/>
                <a:sym typeface="Rubik"/>
              </a:rPr>
              <a:t>Penggunaan</a:t>
            </a:r>
            <a:r>
              <a:rPr lang="en-US" sz="1300" dirty="0">
                <a:latin typeface="Rubik"/>
                <a:ea typeface="Rubik"/>
                <a:cs typeface="Rubik"/>
                <a:sym typeface="Rubik"/>
              </a:rPr>
              <a:t> SUBSTR </a:t>
            </a:r>
            <a:r>
              <a:rPr lang="en-US" sz="1300" dirty="0" err="1">
                <a:latin typeface="Rubik"/>
                <a:ea typeface="Rubik"/>
                <a:cs typeface="Rubik"/>
                <a:sym typeface="Rubik"/>
              </a:rPr>
              <a:t>bekerja</a:t>
            </a:r>
            <a:r>
              <a:rPr lang="en-US" sz="1300" dirty="0">
                <a:latin typeface="Rubik"/>
                <a:ea typeface="Rubik"/>
                <a:cs typeface="Rubik"/>
                <a:sym typeface="Rubik"/>
              </a:rPr>
              <a:t> </a:t>
            </a:r>
            <a:r>
              <a:rPr lang="en-US" sz="1300" dirty="0" err="1">
                <a:latin typeface="Rubik"/>
                <a:ea typeface="Rubik"/>
                <a:cs typeface="Rubik"/>
                <a:sym typeface="Rubik"/>
              </a:rPr>
              <a:t>lebih</a:t>
            </a:r>
            <a:r>
              <a:rPr lang="en-US" sz="1300" dirty="0">
                <a:latin typeface="Rubik"/>
                <a:ea typeface="Rubik"/>
                <a:cs typeface="Rubik"/>
                <a:sym typeface="Rubik"/>
              </a:rPr>
              <a:t> </a:t>
            </a:r>
            <a:r>
              <a:rPr lang="en-US" sz="1300" dirty="0" err="1">
                <a:latin typeface="Rubik"/>
                <a:ea typeface="Rubik"/>
                <a:cs typeface="Rubik"/>
                <a:sym typeface="Rubik"/>
              </a:rPr>
              <a:t>baik</a:t>
            </a:r>
            <a:r>
              <a:rPr lang="en-US" sz="1300" dirty="0">
                <a:latin typeface="Rubik"/>
                <a:ea typeface="Rubik"/>
                <a:cs typeface="Rubik"/>
                <a:sym typeface="Rubik"/>
              </a:rPr>
              <a:t> </a:t>
            </a:r>
            <a:r>
              <a:rPr lang="en-US" sz="1300" dirty="0" err="1">
                <a:latin typeface="Rubik"/>
                <a:ea typeface="Rubik"/>
                <a:cs typeface="Rubik"/>
                <a:sym typeface="Rubik"/>
              </a:rPr>
              <a:t>dibanding</a:t>
            </a:r>
            <a:r>
              <a:rPr lang="en-US" sz="1300" dirty="0">
                <a:latin typeface="Rubik"/>
                <a:ea typeface="Rubik"/>
                <a:cs typeface="Rubik"/>
                <a:sym typeface="Rubik"/>
              </a:rPr>
              <a:t> LIKE </a:t>
            </a:r>
            <a:r>
              <a:rPr lang="en-US" sz="1300" dirty="0" err="1">
                <a:latin typeface="Rubik"/>
                <a:ea typeface="Rubik"/>
                <a:cs typeface="Rubik"/>
                <a:sym typeface="Rubik"/>
              </a:rPr>
              <a:t>karena</a:t>
            </a:r>
            <a:r>
              <a:rPr lang="en-US" sz="1300" dirty="0">
                <a:latin typeface="Rubik"/>
                <a:ea typeface="Rubik"/>
                <a:cs typeface="Rubik"/>
                <a:sym typeface="Rubik"/>
              </a:rPr>
              <a:t> LIKE </a:t>
            </a:r>
            <a:r>
              <a:rPr lang="en-US" sz="1300" dirty="0" err="1">
                <a:latin typeface="Rubik"/>
                <a:ea typeface="Rubik"/>
                <a:cs typeface="Rubik"/>
                <a:sym typeface="Rubik"/>
              </a:rPr>
              <a:t>menggunakan</a:t>
            </a:r>
            <a:r>
              <a:rPr lang="en-US" sz="1300" dirty="0">
                <a:latin typeface="Rubik"/>
                <a:ea typeface="Rubik"/>
                <a:cs typeface="Rubik"/>
                <a:sym typeface="Rubik"/>
              </a:rPr>
              <a:t> wildcard (%) yang </a:t>
            </a:r>
            <a:r>
              <a:rPr lang="en-US" sz="1300" dirty="0" err="1">
                <a:latin typeface="Rubik"/>
                <a:ea typeface="Rubik"/>
                <a:cs typeface="Rubik"/>
                <a:sym typeface="Rubik"/>
              </a:rPr>
              <a:t>membuat</a:t>
            </a:r>
            <a:r>
              <a:rPr lang="en-US" sz="1300" dirty="0">
                <a:latin typeface="Rubik"/>
                <a:ea typeface="Rubik"/>
                <a:cs typeface="Rubik"/>
                <a:sym typeface="Rubik"/>
              </a:rPr>
              <a:t> </a:t>
            </a:r>
            <a:r>
              <a:rPr lang="en-US" sz="1300" dirty="0" err="1">
                <a:latin typeface="Rubik"/>
                <a:ea typeface="Rubik"/>
                <a:cs typeface="Rubik"/>
                <a:sym typeface="Rubik"/>
              </a:rPr>
              <a:t>eksekusi</a:t>
            </a:r>
            <a:r>
              <a:rPr lang="en-US" sz="1300" dirty="0">
                <a:latin typeface="Rubik"/>
                <a:ea typeface="Rubik"/>
                <a:cs typeface="Rubik"/>
                <a:sym typeface="Rubik"/>
              </a:rPr>
              <a:t> query </a:t>
            </a:r>
            <a:r>
              <a:rPr lang="en-US" sz="1300" dirty="0" err="1">
                <a:latin typeface="Rubik"/>
                <a:ea typeface="Rubik"/>
                <a:cs typeface="Rubik"/>
                <a:sym typeface="Rubik"/>
              </a:rPr>
              <a:t>membutuhkan</a:t>
            </a:r>
            <a:r>
              <a:rPr lang="en-US" sz="1300" dirty="0">
                <a:latin typeface="Rubik"/>
                <a:ea typeface="Rubik"/>
                <a:cs typeface="Rubik"/>
                <a:sym typeface="Rubik"/>
              </a:rPr>
              <a:t> </a:t>
            </a:r>
            <a:r>
              <a:rPr lang="en-US" sz="1300" dirty="0" err="1">
                <a:latin typeface="Rubik"/>
                <a:ea typeface="Rubik"/>
                <a:cs typeface="Rubik"/>
                <a:sym typeface="Rubik"/>
              </a:rPr>
              <a:t>waktu</a:t>
            </a:r>
            <a:r>
              <a:rPr lang="en-US" sz="1300" dirty="0">
                <a:latin typeface="Rubik"/>
                <a:ea typeface="Rubik"/>
                <a:cs typeface="Rubik"/>
                <a:sym typeface="Rubik"/>
              </a:rPr>
              <a:t> </a:t>
            </a:r>
            <a:r>
              <a:rPr lang="en-US" sz="1300" dirty="0" err="1">
                <a:latin typeface="Rubik"/>
                <a:ea typeface="Rubik"/>
                <a:cs typeface="Rubik"/>
                <a:sym typeface="Rubik"/>
              </a:rPr>
              <a:t>lebih</a:t>
            </a:r>
            <a:r>
              <a:rPr lang="en-US" sz="1300" dirty="0">
                <a:latin typeface="Rubik"/>
                <a:ea typeface="Rubik"/>
                <a:cs typeface="Rubik"/>
                <a:sym typeface="Rubik"/>
              </a:rPr>
              <a:t> lama.</a:t>
            </a:r>
            <a:endParaRPr sz="1300" dirty="0">
              <a:solidFill>
                <a:schemeClr val="dk1"/>
              </a:solidFill>
              <a:latin typeface="Rubik"/>
              <a:ea typeface="Rubik"/>
              <a:cs typeface="Rubik"/>
              <a:sym typeface="Rubik"/>
            </a:endParaRPr>
          </a:p>
          <a:p>
            <a:pPr marL="0" lvl="0" indent="0" algn="l" rtl="0">
              <a:spcBef>
                <a:spcPts val="1200"/>
              </a:spcBef>
              <a:spcAft>
                <a:spcPts val="0"/>
              </a:spcAft>
              <a:buNone/>
            </a:pPr>
            <a:endParaRPr sz="1300" dirty="0">
              <a:latin typeface="Rubik"/>
              <a:ea typeface="Rubik"/>
              <a:cs typeface="Rubik"/>
              <a:sym typeface="Rubik"/>
            </a:endParaRPr>
          </a:p>
          <a:p>
            <a:pPr marL="0" lvl="0" indent="0" algn="l" rtl="0">
              <a:spcBef>
                <a:spcPts val="1200"/>
              </a:spcBef>
              <a:spcAft>
                <a:spcPts val="1200"/>
              </a:spcAft>
              <a:buClr>
                <a:schemeClr val="dk1"/>
              </a:buClr>
              <a:buSzPts val="1100"/>
              <a:buFont typeface="Arial"/>
              <a:buNone/>
            </a:pPr>
            <a:endParaRPr sz="1300" dirty="0">
              <a:solidFill>
                <a:schemeClr val="dk1"/>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Query</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1300" b="1" dirty="0">
                <a:latin typeface="Rubik"/>
                <a:ea typeface="Rubik"/>
                <a:cs typeface="Rubik"/>
                <a:sym typeface="Rubik"/>
              </a:rPr>
              <a:t>Soal 2 *:</a:t>
            </a:r>
            <a:endParaRPr sz="1300" b="1" dirty="0">
              <a:latin typeface="Rubik"/>
              <a:ea typeface="Rubik"/>
              <a:cs typeface="Rubik"/>
              <a:sym typeface="Rubik"/>
            </a:endParaRPr>
          </a:p>
          <a:p>
            <a:pPr marL="0" lvl="0" indent="0" algn="l" rtl="0">
              <a:lnSpc>
                <a:spcPct val="100000"/>
              </a:lnSpc>
              <a:spcBef>
                <a:spcPts val="1200"/>
              </a:spcBef>
              <a:spcAft>
                <a:spcPts val="0"/>
              </a:spcAft>
              <a:buNone/>
            </a:pPr>
            <a:r>
              <a:rPr lang="id" sz="1300" dirty="0">
                <a:solidFill>
                  <a:schemeClr val="dk1"/>
                </a:solidFill>
                <a:latin typeface="Rubik"/>
                <a:ea typeface="Rubik"/>
                <a:cs typeface="Rubik"/>
                <a:sym typeface="Rubik"/>
              </a:rPr>
              <a:t>Anggap kita memiliki tabel pelanggan dengan kolom: id, nama, tanggal_lahir, alamat. Bagaimana cara yang lebih tepat dalam menulis query untuk mendapatkan data pelanggan yang tanggal_lahir nya ada di antara 2000-01-01 sampai 2008-12-31? Pilihlah salah satu jawaban dan berikan alasannya.</a:t>
            </a:r>
            <a:endParaRPr sz="1300" dirty="0">
              <a:solidFill>
                <a:schemeClr val="dk1"/>
              </a:solidFill>
              <a:latin typeface="Rubik"/>
              <a:ea typeface="Rubik"/>
              <a:cs typeface="Rubik"/>
              <a:sym typeface="Rubik"/>
            </a:endParaRPr>
          </a:p>
          <a:p>
            <a:pPr marL="0" lvl="0" indent="0" algn="l" rtl="0">
              <a:lnSpc>
                <a:spcPct val="100000"/>
              </a:lnSpc>
              <a:spcBef>
                <a:spcPts val="0"/>
              </a:spcBef>
              <a:spcAft>
                <a:spcPts val="0"/>
              </a:spcAft>
              <a:buNone/>
            </a:pP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tanggal_lahir &gt;= '2000-01-01' AND tanggal_lahir &lt;= '2008-12-31'</a:t>
            </a: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tanggal_lahir BETWEEN '2000-01-01' AND '2008-12-31' </a:t>
            </a:r>
            <a:br>
              <a:rPr lang="id" sz="1300" dirty="0">
                <a:solidFill>
                  <a:schemeClr val="dk1"/>
                </a:solidFill>
                <a:latin typeface="Rubik"/>
                <a:ea typeface="Rubik"/>
                <a:cs typeface="Rubik"/>
                <a:sym typeface="Rubik"/>
              </a:rPr>
            </a:br>
            <a:endParaRPr sz="1300" dirty="0">
              <a:solidFill>
                <a:schemeClr val="dk1"/>
              </a:solidFill>
              <a:latin typeface="Rubik"/>
              <a:ea typeface="Rubik"/>
              <a:cs typeface="Rubik"/>
              <a:sym typeface="Rubik"/>
            </a:endParaRPr>
          </a:p>
          <a:p>
            <a:pPr marL="0" lvl="0" indent="0" algn="l" rtl="0">
              <a:spcBef>
                <a:spcPts val="0"/>
              </a:spcBef>
              <a:spcAft>
                <a:spcPts val="0"/>
              </a:spcAft>
              <a:buNone/>
            </a:pPr>
            <a:r>
              <a:rPr lang="id" sz="1300" i="1" dirty="0">
                <a:latin typeface="Rubik"/>
                <a:ea typeface="Rubik"/>
                <a:cs typeface="Rubik"/>
                <a:sym typeface="Rubik"/>
              </a:rPr>
              <a:t>*disclaimer: soal ini tidak terkait dengan data source</a:t>
            </a:r>
            <a:endParaRPr sz="1300" dirty="0">
              <a:latin typeface="Rubik"/>
              <a:ea typeface="Rubik"/>
              <a:cs typeface="Rubik"/>
              <a:sym typeface="Rubik"/>
            </a:endParaRPr>
          </a:p>
          <a:p>
            <a:pPr marL="0" lvl="0" indent="0" algn="l" rtl="0">
              <a:spcBef>
                <a:spcPts val="1200"/>
              </a:spcBef>
              <a:spcAft>
                <a:spcPts val="0"/>
              </a:spcAft>
              <a:buNone/>
            </a:pPr>
            <a:r>
              <a:rPr lang="id" sz="1300" dirty="0">
                <a:latin typeface="Rubik"/>
                <a:ea typeface="Rubik"/>
                <a:cs typeface="Rubik"/>
                <a:sym typeface="Rubik"/>
              </a:rPr>
              <a:t>Jawaban :</a:t>
            </a:r>
            <a:r>
              <a:rPr lang="en-US" sz="1300" dirty="0">
                <a:latin typeface="Rubik"/>
                <a:ea typeface="Rubik"/>
                <a:cs typeface="Rubik"/>
                <a:sym typeface="Rubik"/>
              </a:rPr>
              <a:t> b</a:t>
            </a:r>
            <a:endParaRPr sz="1300" dirty="0">
              <a:latin typeface="Rubik"/>
              <a:ea typeface="Rubik"/>
              <a:cs typeface="Rubik"/>
              <a:sym typeface="Rubik"/>
            </a:endParaRPr>
          </a:p>
          <a:p>
            <a:pPr marL="0" lvl="0" indent="0" algn="l" rtl="0">
              <a:spcBef>
                <a:spcPts val="1200"/>
              </a:spcBef>
              <a:spcAft>
                <a:spcPts val="0"/>
              </a:spcAft>
              <a:buNone/>
            </a:pPr>
            <a:r>
              <a:rPr lang="id" sz="1300" dirty="0">
                <a:latin typeface="Rubik"/>
                <a:ea typeface="Rubik"/>
                <a:cs typeface="Rubik"/>
                <a:sym typeface="Rubik"/>
              </a:rPr>
              <a:t>Alasan :</a:t>
            </a:r>
            <a:r>
              <a:rPr lang="en-US" sz="1300" dirty="0">
                <a:latin typeface="Rubik"/>
                <a:ea typeface="Rubik"/>
                <a:cs typeface="Rubik"/>
                <a:sym typeface="Rubik"/>
              </a:rPr>
              <a:t> </a:t>
            </a:r>
            <a:r>
              <a:rPr lang="en-US" sz="1300" dirty="0" err="1">
                <a:latin typeface="Rubik"/>
                <a:ea typeface="Rubik"/>
                <a:cs typeface="Rubik"/>
                <a:sym typeface="Rubik"/>
              </a:rPr>
              <a:t>Penggunaan</a:t>
            </a:r>
            <a:r>
              <a:rPr lang="en-US" sz="1300" dirty="0">
                <a:latin typeface="Rubik"/>
                <a:ea typeface="Rubik"/>
                <a:cs typeface="Rubik"/>
                <a:sym typeface="Rubik"/>
              </a:rPr>
              <a:t> BETWEEN </a:t>
            </a:r>
            <a:r>
              <a:rPr lang="en-US" sz="1300" dirty="0" err="1">
                <a:latin typeface="Rubik"/>
                <a:ea typeface="Rubik"/>
                <a:cs typeface="Rubik"/>
                <a:sym typeface="Rubik"/>
              </a:rPr>
              <a:t>lebih</a:t>
            </a:r>
            <a:r>
              <a:rPr lang="en-US" sz="1300" dirty="0">
                <a:latin typeface="Rubik"/>
                <a:ea typeface="Rubik"/>
                <a:cs typeface="Rubik"/>
                <a:sym typeface="Rubik"/>
              </a:rPr>
              <a:t> </a:t>
            </a:r>
            <a:r>
              <a:rPr lang="en-US" sz="1300" dirty="0" err="1">
                <a:latin typeface="Rubik"/>
                <a:ea typeface="Rubik"/>
                <a:cs typeface="Rubik"/>
                <a:sym typeface="Rubik"/>
              </a:rPr>
              <a:t>mudah</a:t>
            </a:r>
            <a:r>
              <a:rPr lang="en-US" sz="1300" dirty="0">
                <a:latin typeface="Rubik"/>
                <a:ea typeface="Rubik"/>
                <a:cs typeface="Rubik"/>
                <a:sym typeface="Rubik"/>
              </a:rPr>
              <a:t> </a:t>
            </a:r>
            <a:r>
              <a:rPr lang="en-US" sz="1300" dirty="0" err="1">
                <a:latin typeface="Rubik"/>
                <a:ea typeface="Rubik"/>
                <a:cs typeface="Rubik"/>
                <a:sym typeface="Rubik"/>
              </a:rPr>
              <a:t>dibaca</a:t>
            </a:r>
            <a:r>
              <a:rPr lang="en-US" sz="1300" dirty="0">
                <a:latin typeface="Rubik"/>
                <a:ea typeface="Rubik"/>
                <a:cs typeface="Rubik"/>
                <a:sym typeface="Rubik"/>
              </a:rPr>
              <a:t> dan </a:t>
            </a:r>
            <a:r>
              <a:rPr lang="en-US" sz="1300" dirty="0" err="1">
                <a:latin typeface="Rubik"/>
                <a:ea typeface="Rubik"/>
                <a:cs typeface="Rubik"/>
                <a:sym typeface="Rubik"/>
              </a:rPr>
              <a:t>lebih</a:t>
            </a:r>
            <a:r>
              <a:rPr lang="en-US" sz="1300" dirty="0">
                <a:latin typeface="Rubik"/>
                <a:ea typeface="Rubik"/>
                <a:cs typeface="Rubik"/>
                <a:sym typeface="Rubik"/>
              </a:rPr>
              <a:t> </a:t>
            </a:r>
            <a:r>
              <a:rPr lang="en-US" sz="1300" dirty="0" err="1">
                <a:latin typeface="Rubik"/>
                <a:ea typeface="Rubik"/>
                <a:cs typeface="Rubik"/>
                <a:sym typeface="Rubik"/>
              </a:rPr>
              <a:t>direkomendasikan</a:t>
            </a:r>
            <a:r>
              <a:rPr lang="en-US" sz="1300" dirty="0">
                <a:latin typeface="Rubik"/>
                <a:ea typeface="Rubik"/>
                <a:cs typeface="Rubik"/>
                <a:sym typeface="Rubik"/>
              </a:rPr>
              <a:t> </a:t>
            </a:r>
            <a:r>
              <a:rPr lang="en-US" sz="1300" dirty="0" err="1">
                <a:latin typeface="Rubik"/>
                <a:ea typeface="Rubik"/>
                <a:cs typeface="Rubik"/>
                <a:sym typeface="Rubik"/>
              </a:rPr>
              <a:t>jika</a:t>
            </a:r>
            <a:r>
              <a:rPr lang="en-US" sz="1300" dirty="0">
                <a:latin typeface="Rubik"/>
                <a:ea typeface="Rubik"/>
                <a:cs typeface="Rubik"/>
                <a:sym typeface="Rubik"/>
              </a:rPr>
              <a:t> data </a:t>
            </a:r>
            <a:r>
              <a:rPr lang="en-US" sz="1300" dirty="0" err="1">
                <a:latin typeface="Rubik"/>
                <a:ea typeface="Rubik"/>
                <a:cs typeface="Rubik"/>
                <a:sym typeface="Rubik"/>
              </a:rPr>
              <a:t>memiliki</a:t>
            </a:r>
            <a:r>
              <a:rPr lang="en-US" sz="1300" dirty="0">
                <a:latin typeface="Rubik"/>
                <a:ea typeface="Rubik"/>
                <a:cs typeface="Rubik"/>
                <a:sym typeface="Rubik"/>
              </a:rPr>
              <a:t> data type date.</a:t>
            </a:r>
            <a:endParaRPr sz="1300" dirty="0">
              <a:solidFill>
                <a:schemeClr val="dk1"/>
              </a:solidFill>
              <a:latin typeface="Rubik"/>
              <a:ea typeface="Rubik"/>
              <a:cs typeface="Rubik"/>
              <a:sym typeface="Rubik"/>
            </a:endParaRPr>
          </a:p>
          <a:p>
            <a:pPr marL="0" lvl="0" indent="0" algn="l" rtl="0">
              <a:spcBef>
                <a:spcPts val="1200"/>
              </a:spcBef>
              <a:spcAft>
                <a:spcPts val="0"/>
              </a:spcAft>
              <a:buNone/>
            </a:pPr>
            <a:endParaRPr sz="1300" dirty="0">
              <a:latin typeface="Rubik"/>
              <a:ea typeface="Rubik"/>
              <a:cs typeface="Rubik"/>
              <a:sym typeface="Rubik"/>
            </a:endParaRPr>
          </a:p>
          <a:p>
            <a:pPr marL="0" lvl="0" indent="0" algn="l" rtl="0">
              <a:spcBef>
                <a:spcPts val="1200"/>
              </a:spcBef>
              <a:spcAft>
                <a:spcPts val="1200"/>
              </a:spcAft>
              <a:buClr>
                <a:schemeClr val="dk1"/>
              </a:buClr>
              <a:buSzPts val="1100"/>
              <a:buFont typeface="Arial"/>
              <a:buNone/>
            </a:pPr>
            <a:endParaRPr sz="1300" dirty="0">
              <a:solidFill>
                <a:schemeClr val="dk1"/>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3: Menentukan Primary Key</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Clr>
                <a:schemeClr val="dk1"/>
              </a:buClr>
              <a:buSzPts val="1800"/>
              <a:buFont typeface="Rubik"/>
              <a:buAutoNum type="alphaUcPeriod"/>
            </a:pPr>
            <a:r>
              <a:rPr lang="id" dirty="0">
                <a:solidFill>
                  <a:schemeClr val="dk1"/>
                </a:solidFill>
                <a:latin typeface="Rubik"/>
                <a:ea typeface="Rubik"/>
                <a:cs typeface="Rubik"/>
                <a:sym typeface="Rubik"/>
              </a:rPr>
              <a:t>Tugas</a:t>
            </a:r>
            <a:br>
              <a:rPr lang="id" dirty="0">
                <a:solidFill>
                  <a:schemeClr val="dk1"/>
                </a:solidFill>
                <a:latin typeface="Rubik"/>
                <a:ea typeface="Rubik"/>
                <a:cs typeface="Rubik"/>
                <a:sym typeface="Rubik"/>
              </a:rPr>
            </a:br>
            <a:r>
              <a:rPr lang="id" dirty="0">
                <a:solidFill>
                  <a:schemeClr val="dk1"/>
                </a:solidFill>
                <a:latin typeface="Rubik"/>
                <a:ea typeface="Rubik"/>
                <a:cs typeface="Rubik"/>
                <a:sym typeface="Rubik"/>
              </a:rPr>
              <a:t>Tentukan primary key dari table penjualan. jelaskan alasannya</a:t>
            </a:r>
            <a:br>
              <a:rPr lang="id" dirty="0">
                <a:solidFill>
                  <a:schemeClr val="dk1"/>
                </a:solidFill>
                <a:latin typeface="Rubik"/>
                <a:ea typeface="Rubik"/>
                <a:cs typeface="Rubik"/>
                <a:sym typeface="Rubik"/>
              </a:rPr>
            </a:br>
            <a:endParaRPr dirty="0">
              <a:solidFill>
                <a:schemeClr val="dk1"/>
              </a:solidFill>
              <a:latin typeface="Rubik"/>
              <a:ea typeface="Rubik"/>
              <a:cs typeface="Rubik"/>
              <a:sym typeface="Rubik"/>
            </a:endParaRPr>
          </a:p>
          <a:p>
            <a:pPr marL="457200" lvl="0" indent="-342900" algn="l" rtl="0">
              <a:lnSpc>
                <a:spcPct val="100000"/>
              </a:lnSpc>
              <a:spcBef>
                <a:spcPts val="0"/>
              </a:spcBef>
              <a:spcAft>
                <a:spcPts val="0"/>
              </a:spcAft>
              <a:buClr>
                <a:schemeClr val="dk1"/>
              </a:buClr>
              <a:buSzPts val="1800"/>
              <a:buFont typeface="Rubik"/>
              <a:buAutoNum type="alphaUcPeriod"/>
            </a:pPr>
            <a:r>
              <a:rPr lang="id" dirty="0">
                <a:solidFill>
                  <a:schemeClr val="dk1"/>
                </a:solidFill>
                <a:latin typeface="Rubik"/>
                <a:ea typeface="Rubik"/>
                <a:cs typeface="Rubik"/>
                <a:sym typeface="Rubik"/>
              </a:rPr>
              <a:t>Jawaban &amp; Penjelasan : </a:t>
            </a:r>
            <a:r>
              <a:rPr lang="en-US" dirty="0" err="1">
                <a:solidFill>
                  <a:schemeClr val="dk1"/>
                </a:solidFill>
                <a:latin typeface="Rubik"/>
                <a:ea typeface="Rubik"/>
                <a:cs typeface="Rubik"/>
                <a:sym typeface="Rubik"/>
              </a:rPr>
              <a:t>id_invoice</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karena</a:t>
            </a:r>
            <a:r>
              <a:rPr lang="en-US" dirty="0">
                <a:solidFill>
                  <a:schemeClr val="dk1"/>
                </a:solidFill>
                <a:latin typeface="Rubik"/>
                <a:ea typeface="Rubik"/>
                <a:cs typeface="Rubik"/>
                <a:sym typeface="Rubik"/>
              </a:rPr>
              <a:t> value primary key </a:t>
            </a:r>
            <a:r>
              <a:rPr lang="en-US" dirty="0" err="1">
                <a:solidFill>
                  <a:schemeClr val="dk1"/>
                </a:solidFill>
                <a:latin typeface="Rubik"/>
                <a:ea typeface="Rubik"/>
                <a:cs typeface="Rubik"/>
                <a:sym typeface="Rubik"/>
              </a:rPr>
              <a:t>dalam</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sebuah</a:t>
            </a:r>
            <a:r>
              <a:rPr lang="en-US" dirty="0">
                <a:solidFill>
                  <a:schemeClr val="dk1"/>
                </a:solidFill>
                <a:latin typeface="Rubik"/>
                <a:ea typeface="Rubik"/>
                <a:cs typeface="Rubik"/>
                <a:sym typeface="Rubik"/>
              </a:rPr>
              <a:t> table </a:t>
            </a:r>
            <a:r>
              <a:rPr lang="en-US" dirty="0" err="1">
                <a:solidFill>
                  <a:schemeClr val="dk1"/>
                </a:solidFill>
                <a:latin typeface="Rubik"/>
                <a:ea typeface="Rubik"/>
                <a:cs typeface="Rubik"/>
                <a:sym typeface="Rubik"/>
              </a:rPr>
              <a:t>harus</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unik</a:t>
            </a:r>
            <a:r>
              <a:rPr lang="en-US" dirty="0">
                <a:solidFill>
                  <a:schemeClr val="dk1"/>
                </a:solidFill>
                <a:latin typeface="Rubik"/>
                <a:ea typeface="Rubik"/>
                <a:cs typeface="Rubik"/>
                <a:sym typeface="Rubik"/>
              </a:rPr>
              <a:t>/</a:t>
            </a:r>
            <a:r>
              <a:rPr lang="en-US" dirty="0" err="1">
                <a:solidFill>
                  <a:schemeClr val="dk1"/>
                </a:solidFill>
                <a:latin typeface="Rubik"/>
                <a:ea typeface="Rubik"/>
                <a:cs typeface="Rubik"/>
                <a:sym typeface="Rubik"/>
              </a:rPr>
              <a:t>memiliki</a:t>
            </a:r>
            <a:r>
              <a:rPr lang="en-US" dirty="0">
                <a:solidFill>
                  <a:schemeClr val="dk1"/>
                </a:solidFill>
                <a:latin typeface="Rubik"/>
                <a:ea typeface="Rubik"/>
                <a:cs typeface="Rubik"/>
                <a:sym typeface="Rubik"/>
              </a:rPr>
              <a:t> value yang </a:t>
            </a:r>
            <a:r>
              <a:rPr lang="en-US" dirty="0" err="1">
                <a:solidFill>
                  <a:schemeClr val="dk1"/>
                </a:solidFill>
                <a:latin typeface="Rubik"/>
                <a:ea typeface="Rubik"/>
                <a:cs typeface="Rubik"/>
                <a:sym typeface="Rubik"/>
              </a:rPr>
              <a:t>berbeda</a:t>
            </a:r>
            <a:r>
              <a:rPr lang="en-US" dirty="0">
                <a:solidFill>
                  <a:schemeClr val="dk1"/>
                </a:solidFill>
                <a:latin typeface="Rubik"/>
                <a:ea typeface="Rubik"/>
                <a:cs typeface="Rubik"/>
                <a:sym typeface="Rubik"/>
              </a:rPr>
              <a:t> di </a:t>
            </a:r>
            <a:r>
              <a:rPr lang="en-US" dirty="0" err="1">
                <a:solidFill>
                  <a:schemeClr val="dk1"/>
                </a:solidFill>
                <a:latin typeface="Rubik"/>
                <a:ea typeface="Rubik"/>
                <a:cs typeface="Rubik"/>
                <a:sym typeface="Rubik"/>
              </a:rPr>
              <a:t>setiap</a:t>
            </a:r>
            <a:r>
              <a:rPr lang="en-US" dirty="0">
                <a:solidFill>
                  <a:schemeClr val="dk1"/>
                </a:solidFill>
                <a:latin typeface="Rubik"/>
                <a:ea typeface="Rubik"/>
                <a:cs typeface="Rubik"/>
                <a:sym typeface="Rubik"/>
              </a:rPr>
              <a:t> baris.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Clr>
                <a:schemeClr val="dk1"/>
              </a:buClr>
              <a:buSzPts val="1300"/>
              <a:buFont typeface="Rubik"/>
              <a:buAutoNum type="alphaUcPeriod"/>
            </a:pPr>
            <a:r>
              <a:rPr lang="id" sz="1300" dirty="0">
                <a:solidFill>
                  <a:schemeClr val="dk1"/>
                </a:solidFill>
                <a:latin typeface="Rubik"/>
                <a:ea typeface="Rubik"/>
                <a:cs typeface="Rubik"/>
                <a:sym typeface="Rubik"/>
              </a:rPr>
              <a:t>Tugas</a:t>
            </a:r>
            <a:br>
              <a:rPr lang="id" sz="1300" dirty="0">
                <a:solidFill>
                  <a:schemeClr val="dk1"/>
                </a:solidFill>
                <a:latin typeface="Rubik"/>
                <a:ea typeface="Rubik"/>
                <a:cs typeface="Rubik"/>
                <a:sym typeface="Rubik"/>
              </a:rPr>
            </a:br>
            <a:r>
              <a:rPr lang="id" sz="1300" dirty="0">
                <a:solidFill>
                  <a:schemeClr val="dk1"/>
                </a:solidFill>
                <a:latin typeface="Rubik"/>
                <a:ea typeface="Rubik"/>
                <a:cs typeface="Rubik"/>
                <a:sym typeface="Rubik"/>
              </a:rPr>
              <a:t>Buatlah design datamart (Terdiri dari tabel base, dan tabel aggregate). Upload file query dalam gdrive mu (pastikan dapat diakses public). Lalu masukkan linknya di tabel di bawah, dan cantumkan juga screenshoot query nya (jika lebih dari 1 file, maka masing masing file di-screenshoot)</a:t>
            </a:r>
            <a:br>
              <a:rPr lang="id" sz="1300" dirty="0">
                <a:solidFill>
                  <a:schemeClr val="dk1"/>
                </a:solidFill>
                <a:latin typeface="Rubik"/>
                <a:ea typeface="Rubik"/>
                <a:cs typeface="Rubik"/>
                <a:sym typeface="Rubik"/>
              </a:rPr>
            </a:br>
            <a:br>
              <a:rPr lang="id" sz="1300" dirty="0">
                <a:solidFill>
                  <a:schemeClr val="dk1"/>
                </a:solidFill>
                <a:latin typeface="Rubik"/>
                <a:ea typeface="Rubik"/>
                <a:cs typeface="Rubik"/>
                <a:sym typeface="Rubik"/>
              </a:rPr>
            </a:br>
            <a:r>
              <a:rPr lang="id" sz="1300" dirty="0">
                <a:solidFill>
                  <a:schemeClr val="dk1"/>
                </a:solidFill>
                <a:latin typeface="Rubik"/>
                <a:ea typeface="Rubik"/>
                <a:cs typeface="Rubik"/>
                <a:sym typeface="Rubik"/>
              </a:rPr>
              <a:t>Silahkan tambah halaman jika dibutuhkan</a:t>
            </a:r>
            <a:br>
              <a:rPr lang="id" sz="1300" dirty="0">
                <a:solidFill>
                  <a:schemeClr val="dk1"/>
                </a:solidFill>
                <a:latin typeface="Rubik"/>
                <a:ea typeface="Rubik"/>
                <a:cs typeface="Rubik"/>
                <a:sym typeface="Rubik"/>
              </a:rPr>
            </a:br>
            <a:endParaRPr sz="13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UcPeriod"/>
            </a:pPr>
            <a:r>
              <a:rPr lang="id" sz="1300" dirty="0">
                <a:solidFill>
                  <a:schemeClr val="dk1"/>
                </a:solidFill>
                <a:latin typeface="Rubik"/>
                <a:ea typeface="Rubik"/>
                <a:cs typeface="Rubik"/>
                <a:sym typeface="Rubik"/>
              </a:rPr>
              <a:t>Jawaban : ……..</a:t>
            </a:r>
            <a:endParaRPr sz="13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endParaRPr sz="1300" dirty="0">
              <a:solidFill>
                <a:schemeClr val="dk1"/>
              </a:solidFill>
              <a:latin typeface="Rubik"/>
              <a:ea typeface="Rubik"/>
              <a:cs typeface="Rubik"/>
              <a:sym typeface="Rubik"/>
            </a:endParaRPr>
          </a:p>
        </p:txBody>
      </p:sp>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4: Design Datamart</a:t>
            </a:r>
            <a:endParaRPr/>
          </a:p>
        </p:txBody>
      </p:sp>
      <p:graphicFrame>
        <p:nvGraphicFramePr>
          <p:cNvPr id="86" name="Google Shape;86;p18"/>
          <p:cNvGraphicFramePr/>
          <p:nvPr>
            <p:extLst>
              <p:ext uri="{D42A27DB-BD31-4B8C-83A1-F6EECF244321}">
                <p14:modId xmlns:p14="http://schemas.microsoft.com/office/powerpoint/2010/main" val="3256681854"/>
              </p:ext>
            </p:extLst>
          </p:nvPr>
        </p:nvGraphicFramePr>
        <p:xfrm>
          <a:off x="311701" y="3057981"/>
          <a:ext cx="8520599" cy="2011560"/>
        </p:xfrm>
        <a:graphic>
          <a:graphicData uri="http://schemas.openxmlformats.org/drawingml/2006/table">
            <a:tbl>
              <a:tblPr>
                <a:noFill/>
                <a:tableStyleId>{06543141-C060-4721-96FF-D386C7E445DC}</a:tableStyleId>
              </a:tblPr>
              <a:tblGrid>
                <a:gridCol w="923329">
                  <a:extLst>
                    <a:ext uri="{9D8B030D-6E8A-4147-A177-3AD203B41FA5}">
                      <a16:colId xmlns:a16="http://schemas.microsoft.com/office/drawing/2014/main" val="20000"/>
                    </a:ext>
                  </a:extLst>
                </a:gridCol>
                <a:gridCol w="4757070">
                  <a:extLst>
                    <a:ext uri="{9D8B030D-6E8A-4147-A177-3AD203B41FA5}">
                      <a16:colId xmlns:a16="http://schemas.microsoft.com/office/drawing/2014/main" val="20001"/>
                    </a:ext>
                  </a:extLst>
                </a:gridCol>
                <a:gridCol w="2840200">
                  <a:extLst>
                    <a:ext uri="{9D8B030D-6E8A-4147-A177-3AD203B41FA5}">
                      <a16:colId xmlns:a16="http://schemas.microsoft.com/office/drawing/2014/main" val="20002"/>
                    </a:ext>
                  </a:extLst>
                </a:gridCol>
              </a:tblGrid>
              <a:tr h="378437">
                <a:tc>
                  <a:txBody>
                    <a:bodyPr/>
                    <a:lstStyle/>
                    <a:p>
                      <a:pPr marL="0" lvl="0" indent="0" algn="l" rtl="0">
                        <a:spcBef>
                          <a:spcPts val="0"/>
                        </a:spcBef>
                        <a:spcAft>
                          <a:spcPts val="0"/>
                        </a:spcAft>
                        <a:buNone/>
                      </a:pPr>
                      <a:r>
                        <a:rPr lang="id"/>
                        <a:t>No</a:t>
                      </a:r>
                      <a:endParaRPr/>
                    </a:p>
                  </a:txBody>
                  <a:tcPr marL="91425" marR="91425" marT="91425" marB="91425"/>
                </a:tc>
                <a:tc>
                  <a:txBody>
                    <a:bodyPr/>
                    <a:lstStyle/>
                    <a:p>
                      <a:pPr marL="0" lvl="0" indent="0" algn="l" rtl="0">
                        <a:spcBef>
                          <a:spcPts val="0"/>
                        </a:spcBef>
                        <a:spcAft>
                          <a:spcPts val="0"/>
                        </a:spcAft>
                        <a:buNone/>
                      </a:pPr>
                      <a:r>
                        <a:rPr lang="id"/>
                        <a:t>Nama File</a:t>
                      </a:r>
                      <a:endParaRPr/>
                    </a:p>
                  </a:txBody>
                  <a:tcPr marL="91425" marR="91425" marT="91425" marB="91425"/>
                </a:tc>
                <a:tc>
                  <a:txBody>
                    <a:bodyPr/>
                    <a:lstStyle/>
                    <a:p>
                      <a:pPr marL="0" lvl="0" indent="0" algn="l" rtl="0">
                        <a:spcBef>
                          <a:spcPts val="0"/>
                        </a:spcBef>
                        <a:spcAft>
                          <a:spcPts val="0"/>
                        </a:spcAft>
                        <a:buNone/>
                      </a:pPr>
                      <a:r>
                        <a:rPr lang="id"/>
                        <a:t>Link</a:t>
                      </a:r>
                      <a:endParaRPr/>
                    </a:p>
                  </a:txBody>
                  <a:tcPr marL="91425" marR="91425" marT="91425" marB="91425"/>
                </a:tc>
                <a:extLst>
                  <a:ext uri="{0D108BD9-81ED-4DB2-BD59-A6C34878D82A}">
                    <a16:rowId xmlns:a16="http://schemas.microsoft.com/office/drawing/2014/main" val="10000"/>
                  </a:ext>
                </a:extLst>
              </a:tr>
              <a:tr h="786015">
                <a:tc>
                  <a:txBody>
                    <a:bodyPr/>
                    <a:lstStyle/>
                    <a:p>
                      <a:pPr marL="0" lvl="0" indent="0" algn="l" rtl="0">
                        <a:spcBef>
                          <a:spcPts val="0"/>
                        </a:spcBef>
                        <a:spcAft>
                          <a:spcPts val="0"/>
                        </a:spcAft>
                        <a:buNone/>
                      </a:pPr>
                      <a:r>
                        <a:rPr lang="en-US" dirty="0"/>
                        <a:t>1</a:t>
                      </a:r>
                      <a:endParaRPr dirty="0"/>
                    </a:p>
                  </a:txBody>
                  <a:tcPr marL="91425" marR="91425" marT="91425" marB="91425"/>
                </a:tc>
                <a:tc>
                  <a:txBody>
                    <a:bodyPr/>
                    <a:lstStyle/>
                    <a:p>
                      <a:pPr marL="0" lvl="0" indent="0" algn="l" rtl="0">
                        <a:spcBef>
                          <a:spcPts val="0"/>
                        </a:spcBef>
                        <a:spcAft>
                          <a:spcPts val="0"/>
                        </a:spcAft>
                        <a:buNone/>
                      </a:pPr>
                      <a:r>
                        <a:rPr lang="en-ID" sz="1400" b="0" i="0" u="none" strike="noStrike" cap="none" dirty="0">
                          <a:solidFill>
                            <a:srgbClr val="000000"/>
                          </a:solidFill>
                          <a:effectLst/>
                          <a:latin typeface="Arial"/>
                          <a:ea typeface="Arial"/>
                          <a:cs typeface="Arial"/>
                          <a:sym typeface="Arial"/>
                        </a:rPr>
                        <a:t>Tugas_5 - Mochammad Rendra Putra Pratama - Big Data Analytics </a:t>
                      </a:r>
                      <a:r>
                        <a:rPr lang="en-ID" sz="1400" b="0" i="0" u="none" strike="noStrike" cap="none" dirty="0" err="1">
                          <a:solidFill>
                            <a:srgbClr val="000000"/>
                          </a:solidFill>
                          <a:effectLst/>
                          <a:latin typeface="Arial"/>
                          <a:ea typeface="Arial"/>
                          <a:cs typeface="Arial"/>
                          <a:sym typeface="Arial"/>
                        </a:rPr>
                        <a:t>Kimiafarma.sql</a:t>
                      </a:r>
                      <a:endParaRPr dirty="0"/>
                    </a:p>
                  </a:txBody>
                  <a:tcPr marL="91425" marR="91425" marT="91425" marB="91425"/>
                </a:tc>
                <a:tc>
                  <a:txBody>
                    <a:bodyPr/>
                    <a:lstStyle/>
                    <a:p>
                      <a:pPr marL="0" lvl="0" indent="0" algn="l" rtl="0">
                        <a:spcBef>
                          <a:spcPts val="0"/>
                        </a:spcBef>
                        <a:spcAft>
                          <a:spcPts val="0"/>
                        </a:spcAft>
                        <a:buNone/>
                      </a:pPr>
                      <a:r>
                        <a:rPr lang="en-ID" dirty="0">
                          <a:hlinkClick r:id="rId3"/>
                        </a:rPr>
                        <a:t>https://drive.google.com/file/d/1Nr9lvQdaV_eA_q3LbCrBqlT3sfQjh2Eg/view?usp=sharing</a:t>
                      </a:r>
                      <a:endParaRPr dirty="0"/>
                    </a:p>
                  </a:txBody>
                  <a:tcPr marL="91425" marR="91425" marT="91425" marB="91425"/>
                </a:tc>
                <a:extLst>
                  <a:ext uri="{0D108BD9-81ED-4DB2-BD59-A6C34878D82A}">
                    <a16:rowId xmlns:a16="http://schemas.microsoft.com/office/drawing/2014/main" val="10001"/>
                  </a:ext>
                </a:extLst>
              </a:tr>
              <a:tr h="378437">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78437">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Screenshot Query 1/2</a:t>
            </a:r>
            <a:endParaRPr dirty="0"/>
          </a:p>
        </p:txBody>
      </p:sp>
      <p:pic>
        <p:nvPicPr>
          <p:cNvPr id="4" name="Picture 3">
            <a:extLst>
              <a:ext uri="{FF2B5EF4-FFF2-40B4-BE49-F238E27FC236}">
                <a16:creationId xmlns:a16="http://schemas.microsoft.com/office/drawing/2014/main" id="{8A27EBDC-5F1A-5296-DD8F-A20970179FDF}"/>
              </a:ext>
            </a:extLst>
          </p:cNvPr>
          <p:cNvPicPr>
            <a:picLocks noChangeAspect="1"/>
          </p:cNvPicPr>
          <p:nvPr/>
        </p:nvPicPr>
        <p:blipFill>
          <a:blip r:embed="rId3"/>
          <a:stretch>
            <a:fillRect/>
          </a:stretch>
        </p:blipFill>
        <p:spPr>
          <a:xfrm>
            <a:off x="188822" y="951379"/>
            <a:ext cx="3529014" cy="3657600"/>
          </a:xfrm>
          <a:prstGeom prst="rect">
            <a:avLst/>
          </a:prstGeom>
        </p:spPr>
      </p:pic>
      <p:pic>
        <p:nvPicPr>
          <p:cNvPr id="6" name="Picture 5">
            <a:extLst>
              <a:ext uri="{FF2B5EF4-FFF2-40B4-BE49-F238E27FC236}">
                <a16:creationId xmlns:a16="http://schemas.microsoft.com/office/drawing/2014/main" id="{216896CE-2E27-0540-C2C1-8DE999B98383}"/>
              </a:ext>
            </a:extLst>
          </p:cNvPr>
          <p:cNvPicPr>
            <a:picLocks noChangeAspect="1"/>
          </p:cNvPicPr>
          <p:nvPr/>
        </p:nvPicPr>
        <p:blipFill>
          <a:blip r:embed="rId4"/>
          <a:stretch>
            <a:fillRect/>
          </a:stretch>
        </p:blipFill>
        <p:spPr>
          <a:xfrm>
            <a:off x="3840714" y="940404"/>
            <a:ext cx="4334933" cy="3657600"/>
          </a:xfrm>
          <a:prstGeom prst="rect">
            <a:avLst/>
          </a:prstGeom>
        </p:spPr>
      </p:pic>
    </p:spTree>
    <p:extLst>
      <p:ext uri="{BB962C8B-B14F-4D97-AF65-F5344CB8AC3E}">
        <p14:creationId xmlns:p14="http://schemas.microsoft.com/office/powerpoint/2010/main" val="152981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Screenshot Query 2/2</a:t>
            </a:r>
            <a:endParaRPr dirty="0"/>
          </a:p>
        </p:txBody>
      </p:sp>
      <p:pic>
        <p:nvPicPr>
          <p:cNvPr id="3" name="Picture 2">
            <a:extLst>
              <a:ext uri="{FF2B5EF4-FFF2-40B4-BE49-F238E27FC236}">
                <a16:creationId xmlns:a16="http://schemas.microsoft.com/office/drawing/2014/main" id="{2119D576-0D54-5C21-57A3-7103D87BC141}"/>
              </a:ext>
            </a:extLst>
          </p:cNvPr>
          <p:cNvPicPr>
            <a:picLocks noChangeAspect="1"/>
          </p:cNvPicPr>
          <p:nvPr/>
        </p:nvPicPr>
        <p:blipFill>
          <a:blip r:embed="rId3"/>
          <a:stretch>
            <a:fillRect/>
          </a:stretch>
        </p:blipFill>
        <p:spPr>
          <a:xfrm>
            <a:off x="1178578" y="1149443"/>
            <a:ext cx="5720455" cy="3657600"/>
          </a:xfrm>
          <a:prstGeom prst="rect">
            <a:avLst/>
          </a:prstGeom>
        </p:spPr>
      </p:pic>
    </p:spTree>
    <p:extLst>
      <p:ext uri="{BB962C8B-B14F-4D97-AF65-F5344CB8AC3E}">
        <p14:creationId xmlns:p14="http://schemas.microsoft.com/office/powerpoint/2010/main" val="170921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Base “</a:t>
            </a:r>
            <a:r>
              <a:rPr lang="en-US" dirty="0" err="1"/>
              <a:t>barang</a:t>
            </a:r>
            <a:r>
              <a:rPr lang="id" dirty="0"/>
              <a:t>”</a:t>
            </a:r>
            <a:endParaRPr dirty="0"/>
          </a:p>
          <a:p>
            <a:pPr marL="0" lvl="0" indent="0" algn="l" rtl="0">
              <a:spcBef>
                <a:spcPts val="0"/>
              </a:spcBef>
              <a:spcAft>
                <a:spcPts val="0"/>
              </a:spcAft>
              <a:buNone/>
            </a:pPr>
            <a:endParaRPr dirty="0"/>
          </a:p>
        </p:txBody>
      </p:sp>
      <p:sp>
        <p:nvSpPr>
          <p:cNvPr id="92" name="Google Shape;92;p19"/>
          <p:cNvSpPr/>
          <p:nvPr/>
        </p:nvSpPr>
        <p:spPr>
          <a:xfrm>
            <a:off x="611050" y="1168050"/>
            <a:ext cx="6717900" cy="3270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Masukkan screenshoot </a:t>
            </a:r>
            <a:r>
              <a:rPr lang="id">
                <a:solidFill>
                  <a:schemeClr val="dk1"/>
                </a:solidFill>
              </a:rPr>
              <a:t>query </a:t>
            </a:r>
            <a:r>
              <a:rPr lang="id"/>
              <a:t> disini</a:t>
            </a:r>
            <a:endParaRPr/>
          </a:p>
        </p:txBody>
      </p:sp>
      <p:pic>
        <p:nvPicPr>
          <p:cNvPr id="3" name="Picture 2">
            <a:extLst>
              <a:ext uri="{FF2B5EF4-FFF2-40B4-BE49-F238E27FC236}">
                <a16:creationId xmlns:a16="http://schemas.microsoft.com/office/drawing/2014/main" id="{AC73859F-A3A8-AC22-C042-75413970F63F}"/>
              </a:ext>
            </a:extLst>
          </p:cNvPr>
          <p:cNvPicPr>
            <a:picLocks noChangeAspect="1"/>
          </p:cNvPicPr>
          <p:nvPr/>
        </p:nvPicPr>
        <p:blipFill>
          <a:blip r:embed="rId3"/>
          <a:stretch>
            <a:fillRect/>
          </a:stretch>
        </p:blipFill>
        <p:spPr>
          <a:xfrm>
            <a:off x="2017619" y="1498950"/>
            <a:ext cx="4248150" cy="24765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851</Words>
  <Application>Microsoft Office PowerPoint</Application>
  <PresentationFormat>On-screen Show (16:9)</PresentationFormat>
  <Paragraphs>192</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Rubik</vt:lpstr>
      <vt:lpstr>Arial</vt:lpstr>
      <vt:lpstr>Simple Light</vt:lpstr>
      <vt:lpstr>Soal &amp; Template Jawaban</vt:lpstr>
      <vt:lpstr>Petunjuk</vt:lpstr>
      <vt:lpstr>Query</vt:lpstr>
      <vt:lpstr>Query</vt:lpstr>
      <vt:lpstr>Soal 3: Menentukan Primary Key</vt:lpstr>
      <vt:lpstr>Soal 4: Design Datamart</vt:lpstr>
      <vt:lpstr>Screenshot Query 1/2</vt:lpstr>
      <vt:lpstr>Screenshot Query 2/2</vt:lpstr>
      <vt:lpstr>Table Base “barang” </vt:lpstr>
      <vt:lpstr>Table Base “barang” </vt:lpstr>
      <vt:lpstr>Table Base “pelanggan” </vt:lpstr>
      <vt:lpstr>Table Base “pelanggan” </vt:lpstr>
      <vt:lpstr>Table Aggregate “penjualan”</vt:lpstr>
      <vt:lpstr>Table Aggregate “penjualan” 1/2</vt:lpstr>
      <vt:lpstr>Table Aggregate “penjualan” 2/2</vt:lpstr>
      <vt:lpstr>Soal 5 : 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Soal 6 : Additional Complementary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Soal &amp; Template Jawaban</dc:title>
  <cp:lastModifiedBy>Mochammad Rendra Putra Pratama</cp:lastModifiedBy>
  <cp:revision>4</cp:revision>
  <dcterms:modified xsi:type="dcterms:W3CDTF">2022-07-29T19:40:02Z</dcterms:modified>
</cp:coreProperties>
</file>