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927667-8223-F549-94CA-BF32353B8288}" v="1" dt="2024-05-10T05:39:42.823"/>
    <p1510:client id="{99C6E34B-7B3C-767C-8A00-2AEE6A232A09}" v="700" dt="2024-05-10T02:51:38.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111" d="100"/>
          <a:sy n="111" d="100"/>
        </p:scale>
        <p:origin x="38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5/10/24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5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5/10/24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27121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5/10/24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1401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5/10/24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75309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78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5/10/24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520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5/10/24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89079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5/10/24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4005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7046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2036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3785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6107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aterialplus.srijan.net/resources/top-13-must-have-features-for-your-expense-tracking-app" TargetMode="External"/><Relationship Id="rId2" Type="http://schemas.openxmlformats.org/officeDocument/2006/relationships/hyperlink" Target="https://www.concur.com/expense-free-trial-lp?pid=ppc&amp;cid=us_goo_web_brm_expense_tracking_applications&amp;ef_id=Cj0KCQjw6PGxBhCVARIsAIumnWZVh9oPxGpaIfDwEtYlhW2dmadovqtxmbIOpKussrYsyKqLXANH4m4aAk7QEALw_wcB:G:s&amp;s_kwcid=AL!5224!3!454987258787!b!!g!!%2Bexpense%20%2Btracking%20%2Bapplications!630542866!32732785922&amp;gad_source=1&amp;gclid=Cj0KCQjw6PGxBhCVARIsAIumnWZVh9oPxGpaIfDwEtYlhW2dmadovqtxmbIOpKussrYsyKqLXANH4m4aAk7QEALw_wc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br>
              <a:rPr lang="en-US" sz="4800" b="1" dirty="0">
                <a:ea typeface="Calibri Light"/>
                <a:cs typeface="Calibri Light"/>
              </a:rPr>
            </a:br>
            <a:br>
              <a:rPr lang="en-US" sz="4800" b="1" dirty="0">
                <a:ea typeface="Calibri Light"/>
                <a:cs typeface="Calibri Light"/>
              </a:rPr>
            </a:br>
            <a:br>
              <a:rPr lang="en-US" sz="4800" b="1" dirty="0">
                <a:ea typeface="Calibri Light"/>
                <a:cs typeface="Calibri Light"/>
              </a:rPr>
            </a:br>
            <a:r>
              <a:rPr lang="en-US" sz="4800" b="1" dirty="0">
                <a:ea typeface="Calibri Light"/>
                <a:cs typeface="Calibri Light"/>
              </a:rPr>
              <a:t>MOBILE AND CLOUD COMPUTING</a:t>
            </a:r>
            <a:br>
              <a:rPr lang="en-US" sz="4800" b="1" dirty="0">
                <a:ea typeface="Calibri Light"/>
                <a:cs typeface="Calibri Light"/>
              </a:rPr>
            </a:br>
            <a:r>
              <a:rPr lang="en-US" sz="4800" b="1" dirty="0">
                <a:ea typeface="Calibri Light"/>
                <a:cs typeface="Calibri Light"/>
              </a:rPr>
              <a:t>FINAL PROJECT</a:t>
            </a:r>
            <a:br>
              <a:rPr lang="en-US" sz="4800" b="1" dirty="0">
                <a:ea typeface="Calibri Light"/>
                <a:cs typeface="Calibri Light"/>
              </a:rPr>
            </a:br>
            <a:r>
              <a:rPr lang="en-US" sz="8800" b="1" dirty="0">
                <a:ea typeface="Calibri Light"/>
                <a:cs typeface="Calibri Light"/>
              </a:rPr>
              <a:t>TRACKIZER</a:t>
            </a:r>
            <a:endParaRPr lang="en-US" sz="8800" dirty="0"/>
          </a:p>
        </p:txBody>
      </p:sp>
      <p:sp>
        <p:nvSpPr>
          <p:cNvPr id="3" name="Subtitle 2"/>
          <p:cNvSpPr>
            <a:spLocks noGrp="1"/>
          </p:cNvSpPr>
          <p:nvPr>
            <p:ph type="subTitle" idx="1"/>
          </p:nvPr>
        </p:nvSpPr>
        <p:spPr/>
        <p:txBody>
          <a:bodyPr vert="horz" lIns="91440" tIns="45720" rIns="91440" bIns="45720" rtlCol="0" anchor="t">
            <a:normAutofit/>
          </a:bodyPr>
          <a:lstStyle/>
          <a:p>
            <a:pPr algn="r"/>
            <a:r>
              <a:rPr lang="en-US" b="1" dirty="0">
                <a:ea typeface="Calibri Light"/>
                <a:cs typeface="Calibri Light"/>
              </a:rPr>
              <a:t>NEELIMA RAMPALLI</a:t>
            </a:r>
            <a:endParaRPr lang="en-US"/>
          </a:p>
          <a:p>
            <a:pPr algn="r"/>
            <a:r>
              <a:rPr lang="en-US" b="1">
                <a:ea typeface="Calibri Light"/>
                <a:cs typeface="Calibri Light"/>
              </a:rPr>
              <a:t>PROF: QI ZHANG</a:t>
            </a:r>
            <a:endParaRPr lang="en-US" b="1" dirty="0">
              <a:ea typeface="Calibri Light"/>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2EDE2-8171-4FAD-4447-CC7D465FE775}"/>
              </a:ext>
            </a:extLst>
          </p:cNvPr>
          <p:cNvSpPr>
            <a:spLocks noGrp="1"/>
          </p:cNvSpPr>
          <p:nvPr>
            <p:ph type="title"/>
          </p:nvPr>
        </p:nvSpPr>
        <p:spPr>
          <a:xfrm>
            <a:off x="6411685" y="634946"/>
            <a:ext cx="5127171" cy="1450757"/>
          </a:xfrm>
        </p:spPr>
        <p:txBody>
          <a:bodyPr>
            <a:normAutofit/>
          </a:bodyPr>
          <a:lstStyle/>
          <a:p>
            <a:r>
              <a:rPr lang="en-US" b="1" dirty="0">
                <a:ea typeface="Calibri Light"/>
                <a:cs typeface="Calibri Light"/>
              </a:rPr>
              <a:t>CARDS PAGE:</a:t>
            </a:r>
          </a:p>
        </p:txBody>
      </p:sp>
      <p:pic>
        <p:nvPicPr>
          <p:cNvPr id="4" name="Content Placeholder 3" descr="A screen shot of a cell phone&#10;&#10;Description automatically generated">
            <a:extLst>
              <a:ext uri="{FF2B5EF4-FFF2-40B4-BE49-F238E27FC236}">
                <a16:creationId xmlns:a16="http://schemas.microsoft.com/office/drawing/2014/main" id="{2D0CD729-0AF4-A594-4409-B2EF889CE127}"/>
              </a:ext>
            </a:extLst>
          </p:cNvPr>
          <p:cNvPicPr>
            <a:picLocks noChangeAspect="1"/>
          </p:cNvPicPr>
          <p:nvPr/>
        </p:nvPicPr>
        <p:blipFill>
          <a:blip r:embed="rId2"/>
          <a:stretch>
            <a:fillRect/>
          </a:stretch>
        </p:blipFill>
        <p:spPr>
          <a:xfrm>
            <a:off x="2043950" y="645106"/>
            <a:ext cx="2650111" cy="5247747"/>
          </a:xfrm>
          <a:prstGeom prst="rect">
            <a:avLst/>
          </a:prstGeom>
        </p:spPr>
      </p:pic>
      <p:cxnSp>
        <p:nvCxnSpPr>
          <p:cNvPr id="13"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DECC3D43-A0E6-B736-6472-AA22C90E6E99}"/>
              </a:ext>
            </a:extLst>
          </p:cNvPr>
          <p:cNvSpPr>
            <a:spLocks noGrp="1"/>
          </p:cNvSpPr>
          <p:nvPr>
            <p:ph idx="1"/>
          </p:nvPr>
        </p:nvSpPr>
        <p:spPr>
          <a:xfrm>
            <a:off x="6411684" y="2198914"/>
            <a:ext cx="5127172" cy="3670180"/>
          </a:xfrm>
        </p:spPr>
        <p:txBody>
          <a:bodyPr vert="horz" lIns="0" tIns="45720" rIns="0" bIns="45720" rtlCol="0" anchor="t">
            <a:normAutofit/>
          </a:bodyPr>
          <a:lstStyle/>
          <a:p>
            <a:pPr>
              <a:buFont typeface="Arial" panose="020F0502020204030204" pitchFamily="34" charset="0"/>
              <a:buChar char="•"/>
            </a:pPr>
            <a:r>
              <a:rPr lang="en-US" sz="2800">
                <a:ea typeface="Calibri"/>
                <a:cs typeface="Calibri"/>
              </a:rPr>
              <a:t>This is a cards view page.</a:t>
            </a:r>
            <a:endParaRPr lang="en-US" sz="2800" dirty="0">
              <a:ea typeface="Calibri"/>
              <a:cs typeface="Calibri"/>
            </a:endParaRPr>
          </a:p>
          <a:p>
            <a:pPr>
              <a:buFont typeface="Arial" panose="020F0502020204030204" pitchFamily="34" charset="0"/>
              <a:buChar char="•"/>
            </a:pPr>
            <a:r>
              <a:rPr lang="en-US" sz="2800" dirty="0">
                <a:ea typeface="Calibri"/>
                <a:cs typeface="Calibri"/>
              </a:rPr>
              <a:t>This page shows all saved cards that are being used </a:t>
            </a:r>
            <a:r>
              <a:rPr lang="en-US" sz="2800">
                <a:ea typeface="Calibri"/>
                <a:cs typeface="Calibri"/>
              </a:rPr>
              <a:t>for payments.</a:t>
            </a:r>
            <a:endParaRPr lang="en-US" sz="2800" dirty="0">
              <a:ea typeface="Calibri"/>
              <a:cs typeface="Calibri"/>
            </a:endParaRPr>
          </a:p>
          <a:p>
            <a:pPr>
              <a:buFont typeface="Arial" panose="020F0502020204030204" pitchFamily="34" charset="0"/>
              <a:buChar char="•"/>
            </a:pPr>
            <a:r>
              <a:rPr lang="en-US" sz="2800" dirty="0">
                <a:ea typeface="Calibri"/>
                <a:cs typeface="Calibri"/>
              </a:rPr>
              <a:t>Its also have the settings button which redirects to the settings page which contains profile </a:t>
            </a:r>
            <a:r>
              <a:rPr lang="en-US" sz="2800">
                <a:ea typeface="Calibri"/>
                <a:cs typeface="Calibri"/>
              </a:rPr>
              <a:t>edit option etc.,</a:t>
            </a:r>
            <a:endParaRPr lang="en-US" sz="2800" dirty="0">
              <a:ea typeface="Calibri"/>
              <a:cs typeface="Calibri"/>
            </a:endParaRPr>
          </a:p>
        </p:txBody>
      </p:sp>
      <p:sp>
        <p:nvSpPr>
          <p:cNvPr id="15"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94957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386FA-CBB8-202A-14BE-8E87AB46DECA}"/>
              </a:ext>
            </a:extLst>
          </p:cNvPr>
          <p:cNvSpPr>
            <a:spLocks noGrp="1"/>
          </p:cNvSpPr>
          <p:nvPr>
            <p:ph type="title"/>
          </p:nvPr>
        </p:nvSpPr>
        <p:spPr/>
        <p:txBody>
          <a:bodyPr/>
          <a:lstStyle/>
          <a:p>
            <a:r>
              <a:rPr lang="en-US" b="1" dirty="0">
                <a:ea typeface="Calibri Light"/>
                <a:cs typeface="Calibri Light"/>
              </a:rPr>
              <a:t>RESEARCH:</a:t>
            </a:r>
          </a:p>
        </p:txBody>
      </p:sp>
      <p:sp>
        <p:nvSpPr>
          <p:cNvPr id="3" name="Content Placeholder 2">
            <a:extLst>
              <a:ext uri="{FF2B5EF4-FFF2-40B4-BE49-F238E27FC236}">
                <a16:creationId xmlns:a16="http://schemas.microsoft.com/office/drawing/2014/main" id="{97C7B7CF-BEED-7D04-B928-2B64D0359D38}"/>
              </a:ext>
            </a:extLst>
          </p:cNvPr>
          <p:cNvSpPr>
            <a:spLocks noGrp="1"/>
          </p:cNvSpPr>
          <p:nvPr>
            <p:ph idx="1"/>
          </p:nvPr>
        </p:nvSpPr>
        <p:spPr/>
        <p:txBody>
          <a:bodyPr vert="horz" lIns="0" tIns="45720" rIns="0" bIns="45720" rtlCol="0" anchor="t">
            <a:normAutofit/>
          </a:bodyPr>
          <a:lstStyle/>
          <a:p>
            <a:r>
              <a:rPr lang="en-US" sz="2400" dirty="0">
                <a:ea typeface="+mn-lt"/>
                <a:cs typeface="+mn-lt"/>
              </a:rPr>
              <a:t>Conducting research for a website that tracks expenses entails a thorough investigation of multiple sites. It's crucial to first comprehend the state of the market by examining the features, user interface, and competitive placement of the many expense tracker websites that are currently available. Finding opportunities and gaps for innovation and distinction is made easier with the help of this analysis. It is critical to perform user research, which includes questionnaires, interviews, and usability tests, in order to understand user preferences, needs, and pain points related to tracking expenses. </a:t>
            </a:r>
            <a:endParaRPr lang="en-US" sz="2400">
              <a:ea typeface="Calibri"/>
              <a:cs typeface="Calibri"/>
            </a:endParaRPr>
          </a:p>
        </p:txBody>
      </p:sp>
    </p:spTree>
    <p:extLst>
      <p:ext uri="{BB962C8B-B14F-4D97-AF65-F5344CB8AC3E}">
        <p14:creationId xmlns:p14="http://schemas.microsoft.com/office/powerpoint/2010/main" val="630829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0062-009F-2D3D-B671-2CD1AEE194FC}"/>
              </a:ext>
            </a:extLst>
          </p:cNvPr>
          <p:cNvSpPr>
            <a:spLocks noGrp="1"/>
          </p:cNvSpPr>
          <p:nvPr>
            <p:ph type="title"/>
          </p:nvPr>
        </p:nvSpPr>
        <p:spPr/>
        <p:txBody>
          <a:bodyPr/>
          <a:lstStyle/>
          <a:p>
            <a:r>
              <a:rPr lang="en-US" b="1" dirty="0">
                <a:ea typeface="Calibri Light"/>
                <a:cs typeface="Calibri Light"/>
              </a:rPr>
              <a:t>RESEARCH CONTD:</a:t>
            </a:r>
          </a:p>
        </p:txBody>
      </p:sp>
      <p:sp>
        <p:nvSpPr>
          <p:cNvPr id="3" name="Content Placeholder 2">
            <a:extLst>
              <a:ext uri="{FF2B5EF4-FFF2-40B4-BE49-F238E27FC236}">
                <a16:creationId xmlns:a16="http://schemas.microsoft.com/office/drawing/2014/main" id="{54E9F7CB-818A-4A2A-3267-B6C467AE7A95}"/>
              </a:ext>
            </a:extLst>
          </p:cNvPr>
          <p:cNvSpPr>
            <a:spLocks noGrp="1"/>
          </p:cNvSpPr>
          <p:nvPr>
            <p:ph idx="1"/>
          </p:nvPr>
        </p:nvSpPr>
        <p:spPr/>
        <p:txBody>
          <a:bodyPr vert="horz" lIns="0" tIns="45720" rIns="0" bIns="45720" rtlCol="0" anchor="t">
            <a:normAutofit lnSpcReduction="10000"/>
          </a:bodyPr>
          <a:lstStyle/>
          <a:p>
            <a:r>
              <a:rPr lang="en-US" sz="2400" dirty="0">
                <a:latin typeface="Calibri"/>
                <a:ea typeface="Calibri"/>
                <a:cs typeface="Arial"/>
              </a:rPr>
              <a:t>In addition, researching emerging technologies can help with decision-making when it comes to implementing cutting-edge features, such as blockchain-based security or AI-powered classification. Furthermore, carefully examining pricing schemes, client testimonials, and rival tactics provides priceless information about industry standards and viable winning tactics. </a:t>
            </a:r>
          </a:p>
          <a:p>
            <a:endParaRPr lang="en-US" sz="1700" dirty="0">
              <a:latin typeface="Arial"/>
              <a:cs typeface="Arial"/>
            </a:endParaRPr>
          </a:p>
          <a:p>
            <a:endParaRPr lang="en-US" sz="1700" dirty="0">
              <a:latin typeface="Arial"/>
              <a:cs typeface="Arial"/>
            </a:endParaRPr>
          </a:p>
          <a:p>
            <a:endParaRPr lang="en-US" sz="1700" dirty="0">
              <a:latin typeface="Arial"/>
              <a:cs typeface="Arial"/>
            </a:endParaRPr>
          </a:p>
          <a:p>
            <a:pPr algn="r"/>
            <a:endParaRPr lang="en-US" sz="1700" dirty="0">
              <a:latin typeface="Arial"/>
              <a:cs typeface="Arial"/>
            </a:endParaRPr>
          </a:p>
          <a:p>
            <a:pPr algn="r"/>
            <a:r>
              <a:rPr lang="en-US" sz="1700" dirty="0">
                <a:latin typeface="Arial"/>
                <a:cs typeface="Arial"/>
                <a:hlinkClick r:id="rId2"/>
              </a:rPr>
              <a:t>References</a:t>
            </a:r>
            <a:endParaRPr lang="en-US" sz="1700">
              <a:latin typeface="Arial"/>
              <a:cs typeface="Arial"/>
            </a:endParaRPr>
          </a:p>
          <a:p>
            <a:pPr algn="r"/>
            <a:r>
              <a:rPr lang="en-US" sz="1700" dirty="0">
                <a:latin typeface="Arial"/>
                <a:cs typeface="Arial"/>
                <a:hlinkClick r:id="rId3"/>
              </a:rPr>
              <a:t>References</a:t>
            </a:r>
            <a:endParaRPr lang="en-US" sz="1700">
              <a:latin typeface="Arial"/>
              <a:cs typeface="Arial"/>
            </a:endParaRPr>
          </a:p>
          <a:p>
            <a:endParaRPr lang="en-US" dirty="0">
              <a:ea typeface="Calibri"/>
              <a:cs typeface="Calibri"/>
            </a:endParaRPr>
          </a:p>
        </p:txBody>
      </p:sp>
    </p:spTree>
    <p:extLst>
      <p:ext uri="{BB962C8B-B14F-4D97-AF65-F5344CB8AC3E}">
        <p14:creationId xmlns:p14="http://schemas.microsoft.com/office/powerpoint/2010/main" val="67683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7A4A29-E950-A737-D500-CA06D586A72F}"/>
              </a:ext>
            </a:extLst>
          </p:cNvPr>
          <p:cNvSpPr>
            <a:spLocks noGrp="1"/>
          </p:cNvSpPr>
          <p:nvPr>
            <p:ph type="title"/>
          </p:nvPr>
        </p:nvSpPr>
        <p:spPr>
          <a:xfrm>
            <a:off x="1097280" y="286603"/>
            <a:ext cx="10058400" cy="3972614"/>
          </a:xfrm>
        </p:spPr>
        <p:txBody>
          <a:bodyPr>
            <a:normAutofit/>
          </a:bodyPr>
          <a:lstStyle/>
          <a:p>
            <a:pPr algn="ctr"/>
            <a:r>
              <a:rPr lang="en-US" sz="9600" b="1" dirty="0">
                <a:ea typeface="Calibri Light"/>
                <a:cs typeface="Calibri Light"/>
              </a:rPr>
              <a:t>DEMO</a:t>
            </a:r>
          </a:p>
        </p:txBody>
      </p:sp>
    </p:spTree>
    <p:extLst>
      <p:ext uri="{BB962C8B-B14F-4D97-AF65-F5344CB8AC3E}">
        <p14:creationId xmlns:p14="http://schemas.microsoft.com/office/powerpoint/2010/main" val="267419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AFF9-724B-E90E-2118-2BB4D86CAB9E}"/>
              </a:ext>
            </a:extLst>
          </p:cNvPr>
          <p:cNvSpPr>
            <a:spLocks noGrp="1"/>
          </p:cNvSpPr>
          <p:nvPr>
            <p:ph type="title"/>
          </p:nvPr>
        </p:nvSpPr>
        <p:spPr>
          <a:xfrm>
            <a:off x="1097280" y="286603"/>
            <a:ext cx="10058400" cy="4426185"/>
          </a:xfrm>
        </p:spPr>
        <p:txBody>
          <a:bodyPr>
            <a:normAutofit/>
          </a:bodyPr>
          <a:lstStyle/>
          <a:p>
            <a:pPr algn="ctr"/>
            <a:r>
              <a:rPr lang="en-US" sz="9600" b="1" dirty="0">
                <a:ea typeface="Calibri Light"/>
                <a:cs typeface="Calibri Light"/>
              </a:rPr>
              <a:t>THANK YOU</a:t>
            </a:r>
            <a:endParaRPr lang="en-US"/>
          </a:p>
        </p:txBody>
      </p:sp>
    </p:spTree>
    <p:extLst>
      <p:ext uri="{BB962C8B-B14F-4D97-AF65-F5344CB8AC3E}">
        <p14:creationId xmlns:p14="http://schemas.microsoft.com/office/powerpoint/2010/main" val="115309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A3D4-092C-6726-62CE-F1D52543EB0F}"/>
              </a:ext>
            </a:extLst>
          </p:cNvPr>
          <p:cNvSpPr>
            <a:spLocks noGrp="1"/>
          </p:cNvSpPr>
          <p:nvPr>
            <p:ph type="title"/>
          </p:nvPr>
        </p:nvSpPr>
        <p:spPr/>
        <p:txBody>
          <a:bodyPr/>
          <a:lstStyle/>
          <a:p>
            <a:r>
              <a:rPr lang="en-US" b="1" dirty="0">
                <a:ea typeface="Calibri Light"/>
                <a:cs typeface="Calibri Light"/>
              </a:rPr>
              <a:t>SELF-INTRODUCTION</a:t>
            </a:r>
            <a:endParaRPr lang="en-US" b="1">
              <a:ea typeface="Calibri Light"/>
              <a:cs typeface="Calibri Light"/>
            </a:endParaRPr>
          </a:p>
        </p:txBody>
      </p:sp>
      <p:sp>
        <p:nvSpPr>
          <p:cNvPr id="3" name="Content Placeholder 2">
            <a:extLst>
              <a:ext uri="{FF2B5EF4-FFF2-40B4-BE49-F238E27FC236}">
                <a16:creationId xmlns:a16="http://schemas.microsoft.com/office/drawing/2014/main" id="{56D4C5AB-C0E0-82F0-DC61-7942E29B214B}"/>
              </a:ext>
            </a:extLst>
          </p:cNvPr>
          <p:cNvSpPr>
            <a:spLocks noGrp="1"/>
          </p:cNvSpPr>
          <p:nvPr>
            <p:ph idx="1"/>
          </p:nvPr>
        </p:nvSpPr>
        <p:spPr/>
        <p:txBody>
          <a:bodyPr vert="horz" lIns="0" tIns="45720" rIns="0" bIns="45720" rtlCol="0" anchor="t">
            <a:normAutofit/>
          </a:bodyPr>
          <a:lstStyle/>
          <a:p>
            <a:r>
              <a:rPr lang="en-US" sz="3600" dirty="0">
                <a:ea typeface="Calibri"/>
                <a:cs typeface="Calibri"/>
              </a:rPr>
              <a:t>Name: </a:t>
            </a:r>
            <a:r>
              <a:rPr lang="en-US" sz="3600" b="1" dirty="0">
                <a:ea typeface="Calibri"/>
                <a:cs typeface="Calibri"/>
              </a:rPr>
              <a:t>NEELIMA RAMPALLI</a:t>
            </a:r>
          </a:p>
          <a:p>
            <a:r>
              <a:rPr lang="en-US" sz="3600" dirty="0">
                <a:ea typeface="Calibri"/>
                <a:cs typeface="Calibri"/>
              </a:rPr>
              <a:t>Major: </a:t>
            </a:r>
            <a:r>
              <a:rPr lang="en-US" sz="3600" b="1" dirty="0">
                <a:ea typeface="Calibri"/>
                <a:cs typeface="Calibri"/>
              </a:rPr>
              <a:t>INFORMATION SYSTEM AND SCIENCE(MSIS)</a:t>
            </a:r>
          </a:p>
          <a:p>
            <a:r>
              <a:rPr lang="en-US" sz="3600" dirty="0">
                <a:ea typeface="Calibri"/>
                <a:cs typeface="Calibri"/>
              </a:rPr>
              <a:t>Year of Study: </a:t>
            </a:r>
            <a:r>
              <a:rPr lang="en-US" sz="3600" b="1" dirty="0">
                <a:ea typeface="Calibri"/>
                <a:cs typeface="Calibri"/>
              </a:rPr>
              <a:t>SECOND YEAR (GRADUATE)</a:t>
            </a:r>
          </a:p>
          <a:p>
            <a:endParaRPr lang="en-US" dirty="0">
              <a:ea typeface="Calibri"/>
              <a:cs typeface="Calibri"/>
            </a:endParaRPr>
          </a:p>
        </p:txBody>
      </p:sp>
    </p:spTree>
    <p:extLst>
      <p:ext uri="{BB962C8B-B14F-4D97-AF65-F5344CB8AC3E}">
        <p14:creationId xmlns:p14="http://schemas.microsoft.com/office/powerpoint/2010/main" val="194952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9F50-5F62-EECD-75FB-18D99A2E645D}"/>
              </a:ext>
            </a:extLst>
          </p:cNvPr>
          <p:cNvSpPr>
            <a:spLocks noGrp="1"/>
          </p:cNvSpPr>
          <p:nvPr>
            <p:ph type="title"/>
          </p:nvPr>
        </p:nvSpPr>
        <p:spPr/>
        <p:txBody>
          <a:bodyPr/>
          <a:lstStyle/>
          <a:p>
            <a:r>
              <a:rPr lang="en-US" b="1" dirty="0">
                <a:ea typeface="Calibri Light"/>
                <a:cs typeface="Calibri Light"/>
              </a:rPr>
              <a:t>INTRODUCTION</a:t>
            </a:r>
            <a:endParaRPr lang="en-US" b="1" dirty="0"/>
          </a:p>
        </p:txBody>
      </p:sp>
      <p:sp>
        <p:nvSpPr>
          <p:cNvPr id="3" name="Content Placeholder 2">
            <a:extLst>
              <a:ext uri="{FF2B5EF4-FFF2-40B4-BE49-F238E27FC236}">
                <a16:creationId xmlns:a16="http://schemas.microsoft.com/office/drawing/2014/main" id="{33FF8E70-1874-D919-7658-BB0FF483B06C}"/>
              </a:ext>
            </a:extLst>
          </p:cNvPr>
          <p:cNvSpPr>
            <a:spLocks noGrp="1"/>
          </p:cNvSpPr>
          <p:nvPr>
            <p:ph idx="1"/>
          </p:nvPr>
        </p:nvSpPr>
        <p:spPr/>
        <p:txBody>
          <a:bodyPr vert="horz" lIns="0" tIns="45720" rIns="0" bIns="45720" rtlCol="0" anchor="t">
            <a:noAutofit/>
          </a:bodyPr>
          <a:lstStyle/>
          <a:p>
            <a:r>
              <a:rPr lang="en-US" sz="3200" dirty="0">
                <a:ea typeface="+mn-lt"/>
                <a:cs typeface="+mn-lt"/>
              </a:rPr>
              <a:t>The best iOS software that is transforming cost tracking is here to introduce you to: </a:t>
            </a:r>
            <a:r>
              <a:rPr lang="en-US" sz="3200" err="1">
                <a:ea typeface="+mn-lt"/>
                <a:cs typeface="+mn-lt"/>
              </a:rPr>
              <a:t>Trackizer</a:t>
            </a:r>
            <a:r>
              <a:rPr lang="en-US" sz="3200" dirty="0">
                <a:ea typeface="+mn-lt"/>
                <a:cs typeface="+mn-lt"/>
              </a:rPr>
              <a:t>. Financial management that is simple to use will replace your tedious spreadsheets. Expense monitoring is made easier with </a:t>
            </a:r>
            <a:r>
              <a:rPr lang="en-US" sz="3200" err="1">
                <a:ea typeface="+mn-lt"/>
                <a:cs typeface="+mn-lt"/>
              </a:rPr>
              <a:t>Trackizer</a:t>
            </a:r>
            <a:r>
              <a:rPr lang="en-US" sz="3200" dirty="0">
                <a:ea typeface="+mn-lt"/>
                <a:cs typeface="+mn-lt"/>
              </a:rPr>
              <a:t>, which also offers real-time insights into your spending patterns. Take charge of your finances like never before with our user-friendly tools and seamless connection. Try out </a:t>
            </a:r>
            <a:r>
              <a:rPr lang="en-US" sz="3200" err="1">
                <a:ea typeface="+mn-lt"/>
                <a:cs typeface="+mn-lt"/>
              </a:rPr>
              <a:t>Trackizer</a:t>
            </a:r>
            <a:r>
              <a:rPr lang="en-US" sz="3200" dirty="0">
                <a:ea typeface="+mn-lt"/>
                <a:cs typeface="+mn-lt"/>
              </a:rPr>
              <a:t> right now.</a:t>
            </a:r>
            <a:endParaRPr lang="en-US" sz="3200" dirty="0">
              <a:ea typeface="Calibri" panose="020F0502020204030204"/>
              <a:cs typeface="Calibri" panose="020F0502020204030204"/>
            </a:endParaRPr>
          </a:p>
          <a:p>
            <a:endParaRPr lang="en-US" sz="3200" dirty="0">
              <a:ea typeface="Calibri" panose="020F0502020204030204"/>
              <a:cs typeface="Calibri" panose="020F0502020204030204"/>
            </a:endParaRPr>
          </a:p>
        </p:txBody>
      </p:sp>
    </p:spTree>
    <p:extLst>
      <p:ext uri="{BB962C8B-B14F-4D97-AF65-F5344CB8AC3E}">
        <p14:creationId xmlns:p14="http://schemas.microsoft.com/office/powerpoint/2010/main" val="291484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2991-A1DD-A8FA-24E7-73796DF3E803}"/>
              </a:ext>
            </a:extLst>
          </p:cNvPr>
          <p:cNvSpPr>
            <a:spLocks noGrp="1"/>
          </p:cNvSpPr>
          <p:nvPr>
            <p:ph type="title"/>
          </p:nvPr>
        </p:nvSpPr>
        <p:spPr/>
        <p:txBody>
          <a:bodyPr/>
          <a:lstStyle/>
          <a:p>
            <a:r>
              <a:rPr lang="en-US" b="1" dirty="0">
                <a:ea typeface="Calibri Light"/>
                <a:cs typeface="Calibri Light"/>
              </a:rPr>
              <a:t>PROCESS</a:t>
            </a:r>
            <a:endParaRPr lang="en-US" b="1" dirty="0"/>
          </a:p>
        </p:txBody>
      </p:sp>
      <p:sp>
        <p:nvSpPr>
          <p:cNvPr id="3" name="Content Placeholder 2">
            <a:extLst>
              <a:ext uri="{FF2B5EF4-FFF2-40B4-BE49-F238E27FC236}">
                <a16:creationId xmlns:a16="http://schemas.microsoft.com/office/drawing/2014/main" id="{8575E0C9-50D0-7BBB-BF8E-9742080D6B5F}"/>
              </a:ext>
            </a:extLst>
          </p:cNvPr>
          <p:cNvSpPr>
            <a:spLocks noGrp="1"/>
          </p:cNvSpPr>
          <p:nvPr>
            <p:ph idx="1"/>
          </p:nvPr>
        </p:nvSpPr>
        <p:spPr/>
        <p:txBody>
          <a:bodyPr vert="horz" lIns="0" tIns="45720" rIns="0" bIns="45720" rtlCol="0" anchor="t">
            <a:normAutofit/>
          </a:bodyPr>
          <a:lstStyle/>
          <a:p>
            <a:pPr>
              <a:buFont typeface="Arial"/>
              <a:buChar char="•"/>
            </a:pPr>
            <a:r>
              <a:rPr lang="en-US" sz="2800" b="1" dirty="0">
                <a:solidFill>
                  <a:srgbClr val="0D0D0D"/>
                </a:solidFill>
                <a:ea typeface="+mn-lt"/>
                <a:cs typeface="+mn-lt"/>
              </a:rPr>
              <a:t>Conceptualization</a:t>
            </a:r>
            <a:r>
              <a:rPr lang="en-US" sz="2800" dirty="0">
                <a:solidFill>
                  <a:srgbClr val="0D0D0D"/>
                </a:solidFill>
                <a:ea typeface="+mn-lt"/>
                <a:cs typeface="+mn-lt"/>
              </a:rPr>
              <a:t>: Define the app's purpose, target audience, and core features. Identify the need for expense tracking and outline how </a:t>
            </a:r>
            <a:r>
              <a:rPr lang="en-US" sz="2800" err="1">
                <a:solidFill>
                  <a:srgbClr val="0D0D0D"/>
                </a:solidFill>
                <a:ea typeface="+mn-lt"/>
                <a:cs typeface="+mn-lt"/>
              </a:rPr>
              <a:t>Trackizer</a:t>
            </a:r>
            <a:r>
              <a:rPr lang="en-US" sz="2800" dirty="0">
                <a:solidFill>
                  <a:srgbClr val="0D0D0D"/>
                </a:solidFill>
                <a:ea typeface="+mn-lt"/>
                <a:cs typeface="+mn-lt"/>
              </a:rPr>
              <a:t> will address it.</a:t>
            </a:r>
            <a:endParaRPr lang="en-US" sz="2800">
              <a:ea typeface="Calibri" panose="020F0502020204030204"/>
              <a:cs typeface="Calibri" panose="020F0502020204030204"/>
            </a:endParaRPr>
          </a:p>
          <a:p>
            <a:pPr>
              <a:buFont typeface="Arial"/>
              <a:buChar char="•"/>
            </a:pPr>
            <a:r>
              <a:rPr lang="en-US" sz="2800" b="1" dirty="0">
                <a:solidFill>
                  <a:srgbClr val="0D0D0D"/>
                </a:solidFill>
                <a:ea typeface="+mn-lt"/>
                <a:cs typeface="+mn-lt"/>
              </a:rPr>
              <a:t>Market Research</a:t>
            </a:r>
            <a:r>
              <a:rPr lang="en-US" sz="2800" dirty="0">
                <a:solidFill>
                  <a:srgbClr val="0D0D0D"/>
                </a:solidFill>
                <a:ea typeface="+mn-lt"/>
                <a:cs typeface="+mn-lt"/>
              </a:rPr>
              <a:t>: Analyze existing expense tracking apps, identify strengths and weaknesses, and determine opportunities for differentiation.</a:t>
            </a:r>
            <a:endParaRPr lang="en-US" sz="2800" dirty="0">
              <a:ea typeface="Calibri"/>
              <a:cs typeface="Calibri"/>
            </a:endParaRPr>
          </a:p>
          <a:p>
            <a:pPr>
              <a:buFont typeface="Arial"/>
              <a:buChar char="•"/>
            </a:pPr>
            <a:r>
              <a:rPr lang="en-US" sz="2800" b="1" dirty="0">
                <a:solidFill>
                  <a:srgbClr val="0D0D0D"/>
                </a:solidFill>
                <a:ea typeface="+mn-lt"/>
                <a:cs typeface="+mn-lt"/>
              </a:rPr>
              <a:t>Design</a:t>
            </a:r>
            <a:r>
              <a:rPr lang="en-US" sz="2800" dirty="0">
                <a:solidFill>
                  <a:srgbClr val="0D0D0D"/>
                </a:solidFill>
                <a:ea typeface="+mn-lt"/>
                <a:cs typeface="+mn-lt"/>
              </a:rPr>
              <a:t>: Develop wireframes and mockups to visualize the app's user interface (UI) and user experience (UX). Ensure simplicity, clarity, and intuitiveness in design.</a:t>
            </a:r>
            <a:endParaRPr lang="en-US" sz="2800" dirty="0">
              <a:ea typeface="Calibri"/>
              <a:cs typeface="Calibri"/>
            </a:endParaRPr>
          </a:p>
          <a:p>
            <a:pPr>
              <a:buFont typeface="Arial"/>
              <a:buChar char="•"/>
            </a:pPr>
            <a:endParaRPr lang="en-US" sz="2800" dirty="0">
              <a:ea typeface="Calibri"/>
              <a:cs typeface="Calibri"/>
            </a:endParaRPr>
          </a:p>
        </p:txBody>
      </p:sp>
    </p:spTree>
    <p:extLst>
      <p:ext uri="{BB962C8B-B14F-4D97-AF65-F5344CB8AC3E}">
        <p14:creationId xmlns:p14="http://schemas.microsoft.com/office/powerpoint/2010/main" val="83682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8FDA-6F17-96D2-255D-B8B74428BF04}"/>
              </a:ext>
            </a:extLst>
          </p:cNvPr>
          <p:cNvSpPr>
            <a:spLocks noGrp="1"/>
          </p:cNvSpPr>
          <p:nvPr>
            <p:ph type="title"/>
          </p:nvPr>
        </p:nvSpPr>
        <p:spPr/>
        <p:txBody>
          <a:bodyPr/>
          <a:lstStyle/>
          <a:p>
            <a:r>
              <a:rPr lang="en-US" b="1" dirty="0">
                <a:ea typeface="Calibri Light"/>
                <a:cs typeface="Calibri Light"/>
              </a:rPr>
              <a:t>PROCESS</a:t>
            </a:r>
          </a:p>
        </p:txBody>
      </p:sp>
      <p:sp>
        <p:nvSpPr>
          <p:cNvPr id="3" name="Content Placeholder 2">
            <a:extLst>
              <a:ext uri="{FF2B5EF4-FFF2-40B4-BE49-F238E27FC236}">
                <a16:creationId xmlns:a16="http://schemas.microsoft.com/office/drawing/2014/main" id="{BC6AE0F8-20F3-803A-D393-79778FDD87D7}"/>
              </a:ext>
            </a:extLst>
          </p:cNvPr>
          <p:cNvSpPr>
            <a:spLocks noGrp="1"/>
          </p:cNvSpPr>
          <p:nvPr>
            <p:ph idx="1"/>
          </p:nvPr>
        </p:nvSpPr>
        <p:spPr>
          <a:xfrm>
            <a:off x="1097280" y="1791306"/>
            <a:ext cx="10058400" cy="4313645"/>
          </a:xfrm>
        </p:spPr>
        <p:txBody>
          <a:bodyPr vert="horz" lIns="0" tIns="45720" rIns="0" bIns="45720" rtlCol="0" anchor="t">
            <a:noAutofit/>
          </a:bodyPr>
          <a:lstStyle/>
          <a:p>
            <a:pPr>
              <a:buFont typeface="Arial" panose="020F0502020204030204" pitchFamily="34" charset="0"/>
              <a:buChar char="•"/>
            </a:pPr>
            <a:r>
              <a:rPr lang="en-US" sz="2800" b="1" dirty="0">
                <a:solidFill>
                  <a:srgbClr val="0D0D0D"/>
                </a:solidFill>
                <a:latin typeface="Calibri"/>
                <a:ea typeface="Calibri"/>
                <a:cs typeface="Arial"/>
              </a:rPr>
              <a:t>Development</a:t>
            </a:r>
            <a:r>
              <a:rPr lang="en-US" sz="2800" dirty="0">
                <a:solidFill>
                  <a:srgbClr val="0D0D0D"/>
                </a:solidFill>
                <a:latin typeface="Calibri"/>
                <a:ea typeface="Calibri"/>
                <a:cs typeface="Arial"/>
              </a:rPr>
              <a:t>: Utilize iOS development tools and frameworks like Swift and Xcode to build the app's frontend and backend functionality. Implement features such as expense logging, categorization, and reporting.</a:t>
            </a:r>
            <a:endParaRPr lang="en-US" sz="2800" dirty="0">
              <a:latin typeface="Calibri"/>
              <a:ea typeface="Calibri"/>
              <a:cs typeface="Arial"/>
            </a:endParaRPr>
          </a:p>
          <a:p>
            <a:pPr>
              <a:buFont typeface="Arial" panose="020F0502020204030204" pitchFamily="34" charset="0"/>
              <a:buChar char="•"/>
            </a:pPr>
            <a:r>
              <a:rPr lang="en-US" sz="2800" b="1" dirty="0">
                <a:latin typeface="Calibri"/>
                <a:ea typeface="Calibri"/>
                <a:cs typeface="Arial"/>
              </a:rPr>
              <a:t>Testing</a:t>
            </a:r>
            <a:r>
              <a:rPr lang="en-US" sz="2800" dirty="0">
                <a:latin typeface="Calibri"/>
                <a:ea typeface="Calibri"/>
                <a:cs typeface="Arial"/>
              </a:rPr>
              <a:t>: To find and address any problems or flaws, carry out thorough testing. To make sure the app is responsive, test it on a range of iOS devices with different screen sizes.</a:t>
            </a:r>
          </a:p>
          <a:p>
            <a:pPr>
              <a:buFont typeface="Arial" panose="020F0502020204030204" pitchFamily="34" charset="0"/>
              <a:buChar char="•"/>
            </a:pPr>
            <a:r>
              <a:rPr lang="en-US" sz="2800" b="1" dirty="0">
                <a:latin typeface="Calibri"/>
                <a:ea typeface="Calibri"/>
                <a:cs typeface="Arial"/>
              </a:rPr>
              <a:t>Refinement</a:t>
            </a:r>
            <a:r>
              <a:rPr lang="en-US" sz="2800" dirty="0">
                <a:latin typeface="Calibri"/>
                <a:ea typeface="Calibri"/>
                <a:cs typeface="Arial"/>
              </a:rPr>
              <a:t>: To improve the app's functionality and usability, get input from users and beta testers. Iteratively improve the product in light of user feedback.</a:t>
            </a:r>
          </a:p>
          <a:p>
            <a:pPr>
              <a:buFont typeface="Arial" panose="020F0502020204030204" pitchFamily="34" charset="0"/>
              <a:buChar char="•"/>
            </a:pPr>
            <a:endParaRPr lang="en-US" sz="2800" dirty="0">
              <a:ea typeface="Calibri"/>
              <a:cs typeface="Calibri"/>
            </a:endParaRPr>
          </a:p>
        </p:txBody>
      </p:sp>
    </p:spTree>
    <p:extLst>
      <p:ext uri="{BB962C8B-B14F-4D97-AF65-F5344CB8AC3E}">
        <p14:creationId xmlns:p14="http://schemas.microsoft.com/office/powerpoint/2010/main" val="335030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4799-D2E2-5755-11DE-82CD14640F61}"/>
              </a:ext>
            </a:extLst>
          </p:cNvPr>
          <p:cNvSpPr>
            <a:spLocks noGrp="1"/>
          </p:cNvSpPr>
          <p:nvPr>
            <p:ph type="title"/>
          </p:nvPr>
        </p:nvSpPr>
        <p:spPr/>
        <p:txBody>
          <a:bodyPr/>
          <a:lstStyle/>
          <a:p>
            <a:r>
              <a:rPr lang="en-US" b="1" dirty="0">
                <a:ea typeface="Calibri Light"/>
                <a:cs typeface="Calibri Light"/>
              </a:rPr>
              <a:t>PROCESS</a:t>
            </a:r>
            <a:endParaRPr lang="en-US" b="1" dirty="0"/>
          </a:p>
        </p:txBody>
      </p:sp>
      <p:sp>
        <p:nvSpPr>
          <p:cNvPr id="3" name="Content Placeholder 2">
            <a:extLst>
              <a:ext uri="{FF2B5EF4-FFF2-40B4-BE49-F238E27FC236}">
                <a16:creationId xmlns:a16="http://schemas.microsoft.com/office/drawing/2014/main" id="{023CCA4B-5095-2AD8-E901-EE11794C730F}"/>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sz="2800" b="1" dirty="0">
                <a:latin typeface="Calibri"/>
                <a:ea typeface="Calibri"/>
                <a:cs typeface="Arial"/>
              </a:rPr>
              <a:t>Deployment</a:t>
            </a:r>
            <a:r>
              <a:rPr lang="en-US" sz="2800" dirty="0">
                <a:latin typeface="Calibri"/>
                <a:ea typeface="Calibri"/>
                <a:cs typeface="Arial"/>
              </a:rPr>
              <a:t>: Send the application for evaluation and approval to the Apple App Store. Verify adherence to Apple's policies and procedures.</a:t>
            </a:r>
            <a:endParaRPr lang="en-US"/>
          </a:p>
          <a:p>
            <a:pPr>
              <a:buFont typeface="Arial" panose="020F0502020204030204" pitchFamily="34" charset="0"/>
              <a:buChar char="•"/>
            </a:pPr>
            <a:r>
              <a:rPr lang="en-US" sz="2800" b="1" dirty="0">
                <a:latin typeface="Calibri"/>
                <a:ea typeface="Calibri"/>
                <a:cs typeface="Arial"/>
              </a:rPr>
              <a:t>Launch</a:t>
            </a:r>
            <a:r>
              <a:rPr lang="en-US" sz="2800" dirty="0">
                <a:latin typeface="Calibri"/>
                <a:ea typeface="Calibri"/>
                <a:cs typeface="Arial"/>
              </a:rPr>
              <a:t>: After receiving approval, deploy the software on the software Store and implement a marketing plan to publicize its release.</a:t>
            </a:r>
          </a:p>
          <a:p>
            <a:pPr>
              <a:buFont typeface="Arial" panose="020F0502020204030204" pitchFamily="34" charset="0"/>
              <a:buChar char="•"/>
            </a:pPr>
            <a:r>
              <a:rPr lang="en-US" sz="2800" b="1" dirty="0">
                <a:latin typeface="Calibri"/>
                <a:ea typeface="Calibri"/>
                <a:cs typeface="Arial"/>
              </a:rPr>
              <a:t>Maintenance</a:t>
            </a:r>
            <a:r>
              <a:rPr lang="en-US" sz="2800" dirty="0">
                <a:latin typeface="Calibri"/>
                <a:ea typeface="Calibri"/>
                <a:cs typeface="Arial"/>
              </a:rPr>
              <a:t>: Keep an eye out for bugs, performance problems, and user input on the app. Release patches and updates to improve functionality and fix any problems.</a:t>
            </a:r>
          </a:p>
          <a:p>
            <a:pPr>
              <a:buFont typeface="Arial" panose="020F0502020204030204" pitchFamily="34" charset="0"/>
              <a:buChar char="•"/>
            </a:pPr>
            <a:endParaRPr lang="en-US" sz="2800" dirty="0">
              <a:ea typeface="Calibri"/>
              <a:cs typeface="Calibri"/>
            </a:endParaRPr>
          </a:p>
        </p:txBody>
      </p:sp>
    </p:spTree>
    <p:extLst>
      <p:ext uri="{BB962C8B-B14F-4D97-AF65-F5344CB8AC3E}">
        <p14:creationId xmlns:p14="http://schemas.microsoft.com/office/powerpoint/2010/main" val="201332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49988-DDFB-76A4-385C-7F9B3F543D50}"/>
              </a:ext>
            </a:extLst>
          </p:cNvPr>
          <p:cNvSpPr>
            <a:spLocks noGrp="1"/>
          </p:cNvSpPr>
          <p:nvPr>
            <p:ph type="title"/>
          </p:nvPr>
        </p:nvSpPr>
        <p:spPr>
          <a:xfrm>
            <a:off x="6411685" y="634946"/>
            <a:ext cx="5127171" cy="1450757"/>
          </a:xfrm>
        </p:spPr>
        <p:txBody>
          <a:bodyPr>
            <a:normAutofit/>
          </a:bodyPr>
          <a:lstStyle/>
          <a:p>
            <a:r>
              <a:rPr lang="en-US" b="1" dirty="0">
                <a:ea typeface="Calibri Light"/>
                <a:cs typeface="Calibri Light"/>
              </a:rPr>
              <a:t>HOME PAGE</a:t>
            </a:r>
            <a:r>
              <a:rPr lang="en-US" dirty="0">
                <a:ea typeface="Calibri Light"/>
                <a:cs typeface="Calibri Light"/>
              </a:rPr>
              <a:t>:</a:t>
            </a: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C842FC04-6BD8-0E7C-3082-276C9AE03621}"/>
              </a:ext>
            </a:extLst>
          </p:cNvPr>
          <p:cNvPicPr>
            <a:picLocks noChangeAspect="1"/>
          </p:cNvPicPr>
          <p:nvPr/>
        </p:nvPicPr>
        <p:blipFill>
          <a:blip r:embed="rId2"/>
          <a:stretch>
            <a:fillRect/>
          </a:stretch>
        </p:blipFill>
        <p:spPr>
          <a:xfrm>
            <a:off x="1998032" y="635210"/>
            <a:ext cx="3078413" cy="5950370"/>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7">
            <a:extLst>
              <a:ext uri="{FF2B5EF4-FFF2-40B4-BE49-F238E27FC236}">
                <a16:creationId xmlns:a16="http://schemas.microsoft.com/office/drawing/2014/main" id="{8DBA6130-61ED-8EBC-DBFC-0C02E9DA6864}"/>
              </a:ext>
            </a:extLst>
          </p:cNvPr>
          <p:cNvSpPr>
            <a:spLocks noGrp="1"/>
          </p:cNvSpPr>
          <p:nvPr>
            <p:ph idx="1"/>
          </p:nvPr>
        </p:nvSpPr>
        <p:spPr>
          <a:xfrm>
            <a:off x="6121399" y="2162629"/>
            <a:ext cx="5417457" cy="3706465"/>
          </a:xfrm>
        </p:spPr>
        <p:txBody>
          <a:bodyPr vert="horz" lIns="0" tIns="45720" rIns="0" bIns="45720" rtlCol="0" anchor="t">
            <a:noAutofit/>
          </a:bodyPr>
          <a:lstStyle/>
          <a:p>
            <a:pPr>
              <a:buFont typeface="Arial" panose="020F0502020204030204" pitchFamily="34" charset="0"/>
              <a:buChar char="•"/>
            </a:pPr>
            <a:r>
              <a:rPr lang="en-US" sz="2400" dirty="0">
                <a:ea typeface="Calibri"/>
                <a:cs typeface="Calibri"/>
              </a:rPr>
              <a:t>This is the home page of </a:t>
            </a:r>
            <a:r>
              <a:rPr lang="en-US" sz="2400" err="1">
                <a:ea typeface="Calibri"/>
                <a:cs typeface="Calibri"/>
              </a:rPr>
              <a:t>Trackizer</a:t>
            </a:r>
            <a:r>
              <a:rPr lang="en-US" sz="2400">
                <a:ea typeface="Calibri"/>
                <a:cs typeface="Calibri"/>
              </a:rPr>
              <a:t> IOS app. </a:t>
            </a:r>
          </a:p>
          <a:p>
            <a:pPr>
              <a:buFont typeface="Arial" panose="020F0502020204030204" pitchFamily="34" charset="0"/>
              <a:buChar char="•"/>
            </a:pPr>
            <a:r>
              <a:rPr lang="en-US" sz="2400" dirty="0">
                <a:ea typeface="Calibri"/>
                <a:cs typeface="Calibri"/>
              </a:rPr>
              <a:t>It shows the expenses that you've made as an arc it </a:t>
            </a:r>
            <a:r>
              <a:rPr lang="en-US" sz="2400" err="1">
                <a:ea typeface="Calibri"/>
                <a:cs typeface="Calibri"/>
              </a:rPr>
              <a:t>diagramatically</a:t>
            </a:r>
            <a:r>
              <a:rPr lang="en-US" sz="2400" dirty="0">
                <a:ea typeface="Calibri"/>
                <a:cs typeface="Calibri"/>
              </a:rPr>
              <a:t> shows the leftover budget.</a:t>
            </a:r>
          </a:p>
          <a:p>
            <a:pPr>
              <a:buFont typeface="Arial" panose="020F0502020204030204" pitchFamily="34" charset="0"/>
              <a:buChar char="•"/>
            </a:pPr>
            <a:r>
              <a:rPr lang="en-US" sz="2400" dirty="0">
                <a:ea typeface="Calibri"/>
                <a:cs typeface="Calibri"/>
              </a:rPr>
              <a:t>It also shows number of active subscriptions , highest and low subscription </a:t>
            </a:r>
            <a:r>
              <a:rPr lang="en-US" sz="2400">
                <a:ea typeface="Calibri"/>
                <a:cs typeface="Calibri"/>
              </a:rPr>
              <a:t>values.</a:t>
            </a:r>
            <a:endParaRPr lang="en-US" sz="2400" dirty="0">
              <a:ea typeface="Calibri"/>
              <a:cs typeface="Calibri"/>
            </a:endParaRPr>
          </a:p>
          <a:p>
            <a:pPr>
              <a:buFont typeface="Arial" panose="020F0502020204030204" pitchFamily="34" charset="0"/>
              <a:buChar char="•"/>
            </a:pPr>
            <a:r>
              <a:rPr lang="en-US" sz="2400" dirty="0">
                <a:ea typeface="Calibri"/>
                <a:cs typeface="Calibri"/>
              </a:rPr>
              <a:t>It also shows the individual subscription prizes and their </a:t>
            </a:r>
            <a:r>
              <a:rPr lang="en-US" sz="2400">
                <a:ea typeface="Calibri"/>
                <a:cs typeface="Calibri"/>
              </a:rPr>
              <a:t>upcoming bills</a:t>
            </a:r>
            <a:r>
              <a:rPr lang="en-US" sz="2400" dirty="0">
                <a:ea typeface="Calibri"/>
                <a:cs typeface="Calibri"/>
              </a:rPr>
              <a:t>.</a:t>
            </a:r>
          </a:p>
        </p:txBody>
      </p:sp>
      <p:sp>
        <p:nvSpPr>
          <p:cNvPr id="16" name="Rectangle 15">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232573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65256-F031-8A2C-CA59-CB4B9D34A491}"/>
              </a:ext>
            </a:extLst>
          </p:cNvPr>
          <p:cNvSpPr>
            <a:spLocks noGrp="1"/>
          </p:cNvSpPr>
          <p:nvPr>
            <p:ph type="title"/>
          </p:nvPr>
        </p:nvSpPr>
        <p:spPr>
          <a:xfrm>
            <a:off x="6411685" y="634946"/>
            <a:ext cx="5127171" cy="1450757"/>
          </a:xfrm>
        </p:spPr>
        <p:txBody>
          <a:bodyPr>
            <a:normAutofit/>
          </a:bodyPr>
          <a:lstStyle/>
          <a:p>
            <a:r>
              <a:rPr lang="en-US" b="1" dirty="0">
                <a:ea typeface="Calibri Light"/>
                <a:cs typeface="Calibri Light"/>
              </a:rPr>
              <a:t>BUDGET PAGE:</a:t>
            </a:r>
          </a:p>
        </p:txBody>
      </p:sp>
      <p:pic>
        <p:nvPicPr>
          <p:cNvPr id="4" name="Content Placeholder 3" descr="A screenshot of a phone&#10;&#10;Description automatically generated">
            <a:extLst>
              <a:ext uri="{FF2B5EF4-FFF2-40B4-BE49-F238E27FC236}">
                <a16:creationId xmlns:a16="http://schemas.microsoft.com/office/drawing/2014/main" id="{4E6305CD-40CE-1AB8-CD9D-D49A9EC76AE7}"/>
              </a:ext>
            </a:extLst>
          </p:cNvPr>
          <p:cNvPicPr>
            <a:picLocks noChangeAspect="1"/>
          </p:cNvPicPr>
          <p:nvPr/>
        </p:nvPicPr>
        <p:blipFill>
          <a:blip r:embed="rId2"/>
          <a:stretch>
            <a:fillRect/>
          </a:stretch>
        </p:blipFill>
        <p:spPr>
          <a:xfrm>
            <a:off x="2043950" y="645106"/>
            <a:ext cx="2650111" cy="5247747"/>
          </a:xfrm>
          <a:prstGeom prst="rect">
            <a:avLst/>
          </a:prstGeom>
        </p:spPr>
      </p:pic>
      <p:cxnSp>
        <p:nvCxnSpPr>
          <p:cNvPr id="13"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AB9DCDB5-C5F4-90ED-4148-65F0DBC9DDC2}"/>
              </a:ext>
            </a:extLst>
          </p:cNvPr>
          <p:cNvSpPr>
            <a:spLocks noGrp="1"/>
          </p:cNvSpPr>
          <p:nvPr>
            <p:ph idx="1"/>
          </p:nvPr>
        </p:nvSpPr>
        <p:spPr>
          <a:xfrm>
            <a:off x="6411684" y="2198914"/>
            <a:ext cx="5127172" cy="3670180"/>
          </a:xfrm>
        </p:spPr>
        <p:txBody>
          <a:bodyPr vert="horz" lIns="0" tIns="45720" rIns="0" bIns="45720" rtlCol="0" anchor="t">
            <a:normAutofit/>
          </a:bodyPr>
          <a:lstStyle/>
          <a:p>
            <a:pPr>
              <a:buFont typeface="Arial" panose="020F0502020204030204" pitchFamily="34" charset="0"/>
              <a:buChar char="•"/>
            </a:pPr>
            <a:r>
              <a:rPr lang="en-US" sz="2800" dirty="0">
                <a:ea typeface="Calibri"/>
                <a:cs typeface="Calibri"/>
              </a:rPr>
              <a:t>This is Budget page and it shows the expenses we made in the last month and it also shows the </a:t>
            </a:r>
            <a:r>
              <a:rPr lang="en-US" sz="2800">
                <a:ea typeface="Calibri"/>
                <a:cs typeface="Calibri"/>
              </a:rPr>
              <a:t>balance budget.</a:t>
            </a:r>
            <a:endParaRPr lang="en-US" sz="2800" dirty="0">
              <a:ea typeface="Calibri"/>
              <a:cs typeface="Calibri"/>
            </a:endParaRPr>
          </a:p>
          <a:p>
            <a:pPr>
              <a:buFont typeface="Arial" panose="020F0502020204030204" pitchFamily="34" charset="0"/>
              <a:buChar char="•"/>
            </a:pPr>
            <a:r>
              <a:rPr lang="en-US" sz="2800" dirty="0">
                <a:ea typeface="Calibri"/>
                <a:cs typeface="Calibri"/>
              </a:rPr>
              <a:t>This page also helps us to manage and decrease </a:t>
            </a:r>
            <a:r>
              <a:rPr lang="en-US" sz="2800">
                <a:ea typeface="Calibri"/>
                <a:cs typeface="Calibri"/>
              </a:rPr>
              <a:t>the</a:t>
            </a:r>
            <a:r>
              <a:rPr lang="en-US" sz="2800" dirty="0">
                <a:ea typeface="Calibri"/>
                <a:cs typeface="Calibri"/>
              </a:rPr>
              <a:t> expenses for not to override the budget.</a:t>
            </a:r>
          </a:p>
          <a:p>
            <a:pPr>
              <a:buFont typeface="Arial" panose="020F0502020204030204" pitchFamily="34" charset="0"/>
              <a:buChar char="•"/>
            </a:pPr>
            <a:endParaRPr lang="en-US" sz="2800" dirty="0">
              <a:ea typeface="Calibri"/>
              <a:cs typeface="Calibri"/>
            </a:endParaRPr>
          </a:p>
        </p:txBody>
      </p:sp>
      <p:sp>
        <p:nvSpPr>
          <p:cNvPr id="15"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39046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D94634-4CA5-9EC9-45EA-D29FAA7AA397}"/>
              </a:ext>
            </a:extLst>
          </p:cNvPr>
          <p:cNvSpPr>
            <a:spLocks noGrp="1"/>
          </p:cNvSpPr>
          <p:nvPr>
            <p:ph type="title"/>
          </p:nvPr>
        </p:nvSpPr>
        <p:spPr>
          <a:xfrm>
            <a:off x="6411685" y="634946"/>
            <a:ext cx="5127171" cy="1450757"/>
          </a:xfrm>
        </p:spPr>
        <p:txBody>
          <a:bodyPr>
            <a:normAutofit/>
          </a:bodyPr>
          <a:lstStyle/>
          <a:p>
            <a:r>
              <a:rPr lang="en-US" b="1" dirty="0">
                <a:ea typeface="Calibri Light"/>
                <a:cs typeface="Calibri Light"/>
              </a:rPr>
              <a:t>CALENDAR VIEW:</a:t>
            </a:r>
          </a:p>
        </p:txBody>
      </p:sp>
      <p:pic>
        <p:nvPicPr>
          <p:cNvPr id="4" name="Content Placeholder 3" descr="A screenshot of a phone&#10;&#10;Description automatically generated">
            <a:extLst>
              <a:ext uri="{FF2B5EF4-FFF2-40B4-BE49-F238E27FC236}">
                <a16:creationId xmlns:a16="http://schemas.microsoft.com/office/drawing/2014/main" id="{C2FB626E-9900-51D1-943B-83E9225F5D46}"/>
              </a:ext>
            </a:extLst>
          </p:cNvPr>
          <p:cNvPicPr>
            <a:picLocks noChangeAspect="1"/>
          </p:cNvPicPr>
          <p:nvPr/>
        </p:nvPicPr>
        <p:blipFill>
          <a:blip r:embed="rId2"/>
          <a:stretch>
            <a:fillRect/>
          </a:stretch>
        </p:blipFill>
        <p:spPr>
          <a:xfrm>
            <a:off x="2024270" y="645106"/>
            <a:ext cx="2689470" cy="5247747"/>
          </a:xfrm>
          <a:prstGeom prst="rect">
            <a:avLst/>
          </a:prstGeom>
        </p:spPr>
      </p:pic>
      <p:cxnSp>
        <p:nvCxnSpPr>
          <p:cNvPr id="13"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E9659392-849F-D50B-DE6E-B572E94BEAB0}"/>
              </a:ext>
            </a:extLst>
          </p:cNvPr>
          <p:cNvSpPr>
            <a:spLocks noGrp="1"/>
          </p:cNvSpPr>
          <p:nvPr>
            <p:ph idx="1"/>
          </p:nvPr>
        </p:nvSpPr>
        <p:spPr>
          <a:xfrm>
            <a:off x="6411684" y="2198914"/>
            <a:ext cx="5127172" cy="3670180"/>
          </a:xfrm>
        </p:spPr>
        <p:txBody>
          <a:bodyPr vert="horz" lIns="0" tIns="45720" rIns="0" bIns="45720" rtlCol="0" anchor="t">
            <a:normAutofit/>
          </a:bodyPr>
          <a:lstStyle/>
          <a:p>
            <a:pPr>
              <a:buFont typeface="Arial" panose="020F0502020204030204" pitchFamily="34" charset="0"/>
              <a:buChar char="•"/>
            </a:pPr>
            <a:r>
              <a:rPr lang="en-US" sz="2400" dirty="0">
                <a:ea typeface="Calibri"/>
                <a:cs typeface="Calibri"/>
              </a:rPr>
              <a:t>This is calendar view page.</a:t>
            </a:r>
            <a:endParaRPr lang="en-US" sz="2400">
              <a:ea typeface="Calibri"/>
              <a:cs typeface="Calibri"/>
            </a:endParaRPr>
          </a:p>
          <a:p>
            <a:pPr>
              <a:buFont typeface="Arial" panose="020F0502020204030204" pitchFamily="34" charset="0"/>
              <a:buChar char="•"/>
            </a:pPr>
            <a:r>
              <a:rPr lang="en-US" sz="2400" dirty="0">
                <a:ea typeface="Calibri"/>
                <a:cs typeface="Calibri"/>
              </a:rPr>
              <a:t>It shows the date of that day along with the next subscription date.</a:t>
            </a:r>
          </a:p>
          <a:p>
            <a:pPr>
              <a:buFont typeface="Arial" panose="020F0502020204030204" pitchFamily="34" charset="0"/>
              <a:buChar char="•"/>
            </a:pPr>
            <a:r>
              <a:rPr lang="en-US" sz="2400" dirty="0">
                <a:ea typeface="Calibri"/>
                <a:cs typeface="Calibri"/>
              </a:rPr>
              <a:t>It acts as a reminder page which reminds the next billing date.</a:t>
            </a:r>
          </a:p>
          <a:p>
            <a:pPr>
              <a:buFont typeface="Arial" panose="020F0502020204030204" pitchFamily="34" charset="0"/>
              <a:buChar char="•"/>
            </a:pPr>
            <a:endParaRPr lang="en-US" sz="2400" dirty="0">
              <a:ea typeface="Calibri"/>
              <a:cs typeface="Calibri"/>
            </a:endParaRPr>
          </a:p>
        </p:txBody>
      </p:sp>
      <p:sp>
        <p:nvSpPr>
          <p:cNvPr id="15"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100217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709</Words>
  <Application>Microsoft Macintosh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   MOBILE AND CLOUD COMPUTING FINAL PROJECT TRACKIZER</vt:lpstr>
      <vt:lpstr>SELF-INTRODUCTION</vt:lpstr>
      <vt:lpstr>INTRODUCTION</vt:lpstr>
      <vt:lpstr>PROCESS</vt:lpstr>
      <vt:lpstr>PROCESS</vt:lpstr>
      <vt:lpstr>PROCESS</vt:lpstr>
      <vt:lpstr>HOME PAGE:</vt:lpstr>
      <vt:lpstr>BUDGET PAGE:</vt:lpstr>
      <vt:lpstr>CALENDAR VIEW:</vt:lpstr>
      <vt:lpstr>CARDS PAGE:</vt:lpstr>
      <vt:lpstr>RESEARCH:</vt:lpstr>
      <vt:lpstr>RESEARCH CONTD:</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Rampalli, Neelima</cp:lastModifiedBy>
  <cp:revision>279</cp:revision>
  <dcterms:created xsi:type="dcterms:W3CDTF">2024-05-10T01:31:20Z</dcterms:created>
  <dcterms:modified xsi:type="dcterms:W3CDTF">2024-05-10T05:39:42Z</dcterms:modified>
</cp:coreProperties>
</file>