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2.xml" ContentType="application/vnd.openxmlformats-officedocument.themeOverride+xml"/>
  <Override PartName="/ppt/notesSlides/notesSlide3.xml" ContentType="application/vnd.openxmlformats-officedocument.presentationml.notesSlide+xml"/>
  <Override PartName="/ppt/theme/themeOverride3.xml" ContentType="application/vnd.openxmlformats-officedocument.themeOverride+xml"/>
  <Override PartName="/ppt/notesSlides/notesSlide4.xml" ContentType="application/vnd.openxmlformats-officedocument.presentationml.notesSlide+xml"/>
  <Override PartName="/ppt/theme/themeOverride4.xml" ContentType="application/vnd.openxmlformats-officedocument.themeOverride+xml"/>
  <Override PartName="/ppt/notesSlides/notesSlide5.xml" ContentType="application/vnd.openxmlformats-officedocument.presentationml.notesSlide+xml"/>
  <Override PartName="/ppt/theme/themeOverride5.xml" ContentType="application/vnd.openxmlformats-officedocument.themeOverride+xml"/>
  <Override PartName="/ppt/notesSlides/notesSlide6.xml" ContentType="application/vnd.openxmlformats-officedocument.presentationml.notesSlide+xml"/>
  <Override PartName="/ppt/theme/themeOverride6.xml" ContentType="application/vnd.openxmlformats-officedocument.themeOverride+xml"/>
  <Override PartName="/ppt/notesSlides/notesSlide7.xml" ContentType="application/vnd.openxmlformats-officedocument.presentationml.notesSlide+xml"/>
  <Override PartName="/ppt/theme/themeOverride7.xml" ContentType="application/vnd.openxmlformats-officedocument.themeOverride+xml"/>
  <Override PartName="/ppt/notesSlides/notesSlide8.xml" ContentType="application/vnd.openxmlformats-officedocument.presentationml.notesSlide+xml"/>
  <Override PartName="/ppt/theme/themeOverride8.xml" ContentType="application/vnd.openxmlformats-officedocument.themeOverride+xml"/>
  <Override PartName="/ppt/notesSlides/notesSlide9.xml" ContentType="application/vnd.openxmlformats-officedocument.presentationml.notesSlide+xml"/>
  <Override PartName="/ppt/theme/themeOverride9.xml" ContentType="application/vnd.openxmlformats-officedocument.themeOverride+xml"/>
  <Override PartName="/ppt/notesSlides/notesSlide10.xml" ContentType="application/vnd.openxmlformats-officedocument.presentationml.notesSlide+xml"/>
  <Override PartName="/ppt/theme/themeOverride10.xml" ContentType="application/vnd.openxmlformats-officedocument.themeOverride+xml"/>
  <Override PartName="/ppt/notesSlides/notesSlide11.xml" ContentType="application/vnd.openxmlformats-officedocument.presentationml.notesSlide+xml"/>
  <Override PartName="/ppt/theme/themeOverride11.xml" ContentType="application/vnd.openxmlformats-officedocument.themeOverride+xml"/>
  <Override PartName="/ppt/notesSlides/notesSlide12.xml" ContentType="application/vnd.openxmlformats-officedocument.presentationml.notesSlide+xml"/>
  <Override PartName="/ppt/theme/themeOverride12.xml" ContentType="application/vnd.openxmlformats-officedocument.themeOverride+xml"/>
  <Override PartName="/ppt/notesSlides/notesSlide13.xml" ContentType="application/vnd.openxmlformats-officedocument.presentationml.notesSlide+xml"/>
  <Override PartName="/ppt/theme/themeOverride13.xml" ContentType="application/vnd.openxmlformats-officedocument.themeOverride+xml"/>
  <Override PartName="/ppt/notesSlides/notesSlide14.xml" ContentType="application/vnd.openxmlformats-officedocument.presentationml.notesSlide+xml"/>
  <Override PartName="/ppt/theme/themeOverride14.xml" ContentType="application/vnd.openxmlformats-officedocument.themeOverride+xml"/>
  <Override PartName="/ppt/notesSlides/notesSlide15.xml" ContentType="application/vnd.openxmlformats-officedocument.presentationml.notesSlide+xml"/>
  <Override PartName="/ppt/theme/themeOverride15.xml" ContentType="application/vnd.openxmlformats-officedocument.themeOverride+xml"/>
  <Override PartName="/ppt/notesSlides/notesSlide16.xml" ContentType="application/vnd.openxmlformats-officedocument.presentationml.notesSlide+xml"/>
  <Override PartName="/ppt/theme/themeOverride16.xml" ContentType="application/vnd.openxmlformats-officedocument.themeOverride+xml"/>
  <Override PartName="/ppt/notesSlides/notesSlide17.xml" ContentType="application/vnd.openxmlformats-officedocument.presentationml.notesSlide+xml"/>
  <Override PartName="/ppt/theme/themeOverride17.xml" ContentType="application/vnd.openxmlformats-officedocument.themeOverr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heme/themeOverride18.xml" ContentType="application/vnd.openxmlformats-officedocument.themeOverride+xml"/>
  <Override PartName="/ppt/notesSlides/notesSlide20.xml" ContentType="application/vnd.openxmlformats-officedocument.presentationml.notesSlide+xml"/>
  <Override PartName="/ppt/theme/themeOverride19.xml" ContentType="application/vnd.openxmlformats-officedocument.themeOverride+xml"/>
  <Override PartName="/ppt/notesSlides/notesSlide21.xml" ContentType="application/vnd.openxmlformats-officedocument.presentationml.notesSlide+xml"/>
  <Override PartName="/ppt/theme/themeOverride20.xml" ContentType="application/vnd.openxmlformats-officedocument.themeOverride+xml"/>
  <Override PartName="/ppt/notesSlides/notesSlide22.xml" ContentType="application/vnd.openxmlformats-officedocument.presentationml.notesSlide+xml"/>
  <Override PartName="/ppt/theme/themeOverride21.xml" ContentType="application/vnd.openxmlformats-officedocument.themeOverride+xml"/>
  <Override PartName="/ppt/notesSlides/notesSlide23.xml" ContentType="application/vnd.openxmlformats-officedocument.presentationml.notesSlide+xml"/>
  <Override PartName="/ppt/theme/themeOverride22.xml" ContentType="application/vnd.openxmlformats-officedocument.themeOverride+xml"/>
  <Override PartName="/ppt/notesSlides/notesSlide24.xml" ContentType="application/vnd.openxmlformats-officedocument.presentationml.notesSlide+xml"/>
  <Override PartName="/ppt/theme/themeOverride23.xml" ContentType="application/vnd.openxmlformats-officedocument.themeOverride+xml"/>
  <Override PartName="/ppt/notesSlides/notesSlide25.xml" ContentType="application/vnd.openxmlformats-officedocument.presentationml.notesSlide+xml"/>
  <Override PartName="/ppt/theme/themeOverride24.xml" ContentType="application/vnd.openxmlformats-officedocument.themeOverride+xml"/>
  <Override PartName="/ppt/notesSlides/notesSlide26.xml" ContentType="application/vnd.openxmlformats-officedocument.presentationml.notesSlide+xml"/>
  <Override PartName="/ppt/theme/themeOverride25.xml" ContentType="application/vnd.openxmlformats-officedocument.themeOverride+xml"/>
  <Override PartName="/ppt/notesSlides/notesSlide27.xml" ContentType="application/vnd.openxmlformats-officedocument.presentationml.notesSlide+xml"/>
  <Override PartName="/ppt/theme/themeOverride26.xml" ContentType="application/vnd.openxmlformats-officedocument.themeOverride+xml"/>
  <Override PartName="/ppt/notesSlides/notesSlide28.xml" ContentType="application/vnd.openxmlformats-officedocument.presentationml.notesSlide+xml"/>
  <Override PartName="/ppt/theme/themeOverride27.xml" ContentType="application/vnd.openxmlformats-officedocument.themeOverride+xml"/>
  <Override PartName="/ppt/notesSlides/notesSlide29.xml" ContentType="application/vnd.openxmlformats-officedocument.presentationml.notesSlide+xml"/>
  <Override PartName="/ppt/theme/themeOverride28.xml" ContentType="application/vnd.openxmlformats-officedocument.themeOverride+xml"/>
  <Override PartName="/ppt/notesSlides/notesSlide30.xml" ContentType="application/vnd.openxmlformats-officedocument.presentationml.notesSlide+xml"/>
  <Override PartName="/ppt/theme/themeOverride29.xml" ContentType="application/vnd.openxmlformats-officedocument.themeOverride+xml"/>
  <Override PartName="/ppt/notesSlides/notesSlide31.xml" ContentType="application/vnd.openxmlformats-officedocument.presentationml.notesSlide+xml"/>
  <Override PartName="/ppt/theme/themeOverride30.xml" ContentType="application/vnd.openxmlformats-officedocument.themeOverr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4"/>
  </p:notesMasterIdLst>
  <p:sldIdLst>
    <p:sldId id="256" r:id="rId2"/>
    <p:sldId id="257" r:id="rId3"/>
    <p:sldId id="258" r:id="rId4"/>
    <p:sldId id="274" r:id="rId5"/>
    <p:sldId id="259" r:id="rId6"/>
    <p:sldId id="290" r:id="rId7"/>
    <p:sldId id="291" r:id="rId8"/>
    <p:sldId id="262" r:id="rId9"/>
    <p:sldId id="292" r:id="rId10"/>
    <p:sldId id="293" r:id="rId11"/>
    <p:sldId id="263" r:id="rId12"/>
    <p:sldId id="294" r:id="rId13"/>
    <p:sldId id="295" r:id="rId14"/>
    <p:sldId id="296" r:id="rId15"/>
    <p:sldId id="297" r:id="rId16"/>
    <p:sldId id="298" r:id="rId17"/>
    <p:sldId id="275" r:id="rId18"/>
    <p:sldId id="276" r:id="rId19"/>
    <p:sldId id="288" r:id="rId20"/>
    <p:sldId id="277" r:id="rId21"/>
    <p:sldId id="278" r:id="rId22"/>
    <p:sldId id="279" r:id="rId23"/>
    <p:sldId id="280" r:id="rId24"/>
    <p:sldId id="281" r:id="rId25"/>
    <p:sldId id="282" r:id="rId26"/>
    <p:sldId id="283" r:id="rId27"/>
    <p:sldId id="284" r:id="rId28"/>
    <p:sldId id="285" r:id="rId29"/>
    <p:sldId id="286" r:id="rId30"/>
    <p:sldId id="287" r:id="rId31"/>
    <p:sldId id="272" r:id="rId32"/>
    <p:sldId id="273" r:id="rId33"/>
  </p:sldIdLst>
  <p:sldSz cx="9144000" cy="5143500" type="screen16x9"/>
  <p:notesSz cx="6858000" cy="9144000"/>
  <p:embeddedFontLst>
    <p:embeddedFont>
      <p:font typeface="Helvetica" panose="020B0604020202020204" pitchFamily="3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1" roundtripDataSignature="AMtx7mg1LtIcrf34hd8GqVTNBsRDCM86A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8A1F028-1800-4BF3-A391-0D92F3753D58}">
  <a:tblStyle styleId="{F8A1F028-1800-4BF3-A391-0D92F3753D5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520" y="4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s>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4134D6-2527-4EC6-AF73-427AA0299755}"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FB868F87-B9EF-4800-90B2-6B2864EE4F87}">
      <dgm:prSet/>
      <dgm:spPr/>
      <dgm:t>
        <a:bodyPr/>
        <a:lstStyle/>
        <a:p>
          <a:pPr>
            <a:lnSpc>
              <a:spcPct val="100000"/>
            </a:lnSpc>
          </a:pPr>
          <a:r>
            <a:rPr lang="en-US" b="1" i="0"/>
            <a:t>What is this project about?</a:t>
          </a:r>
          <a:r>
            <a:rPr lang="en-US" b="0" i="0"/>
            <a:t> This project leverages real-world sensor data from a Combined Cycle Power Plant (CCPP) to predict net energy output (PE) using various environmental factors. The goal is to help optimize energy generation, enhance efficiency, and support sustainable resource management.</a:t>
          </a:r>
          <a:endParaRPr lang="en-US"/>
        </a:p>
      </dgm:t>
    </dgm:pt>
    <dgm:pt modelId="{4BD679BE-7CA2-4227-B6E2-B08B5F6797FC}" type="parTrans" cxnId="{F70B9A2A-AE66-4A36-A3AB-29E41494F214}">
      <dgm:prSet/>
      <dgm:spPr/>
      <dgm:t>
        <a:bodyPr/>
        <a:lstStyle/>
        <a:p>
          <a:endParaRPr lang="en-US"/>
        </a:p>
      </dgm:t>
    </dgm:pt>
    <dgm:pt modelId="{DC6B822F-C54B-4E7A-9633-361D25782585}" type="sibTrans" cxnId="{F70B9A2A-AE66-4A36-A3AB-29E41494F214}">
      <dgm:prSet/>
      <dgm:spPr/>
      <dgm:t>
        <a:bodyPr/>
        <a:lstStyle/>
        <a:p>
          <a:pPr>
            <a:lnSpc>
              <a:spcPct val="100000"/>
            </a:lnSpc>
          </a:pPr>
          <a:endParaRPr lang="en-US"/>
        </a:p>
      </dgm:t>
    </dgm:pt>
    <dgm:pt modelId="{84443088-0542-496D-ABBE-D5D9C78878FE}">
      <dgm:prSet/>
      <dgm:spPr/>
      <dgm:t>
        <a:bodyPr/>
        <a:lstStyle/>
        <a:p>
          <a:pPr>
            <a:lnSpc>
              <a:spcPct val="100000"/>
            </a:lnSpc>
          </a:pPr>
          <a:r>
            <a:rPr lang="en-US" b="1" i="0"/>
            <a:t>Why is it important?</a:t>
          </a:r>
          <a:r>
            <a:rPr lang="en-US" b="0" i="0"/>
            <a:t> Energy production efficiency is crucial for reducing fuel consumption and lowering environmental impact. Predicting the power output allows plant operators to make better decisions, avoid under/overproduction, and reduce operational costs.</a:t>
          </a:r>
          <a:endParaRPr lang="en-US" dirty="0"/>
        </a:p>
      </dgm:t>
    </dgm:pt>
    <dgm:pt modelId="{D7DDEC8A-2FDD-4F12-A8A0-C1B2A766F42D}" type="parTrans" cxnId="{CBF5A64D-F7F0-4444-94DF-4BACE8EA8C0E}">
      <dgm:prSet/>
      <dgm:spPr/>
      <dgm:t>
        <a:bodyPr/>
        <a:lstStyle/>
        <a:p>
          <a:endParaRPr lang="en-US"/>
        </a:p>
      </dgm:t>
    </dgm:pt>
    <dgm:pt modelId="{B2E86CDD-BA8E-4075-8FA3-799951252F4D}" type="sibTrans" cxnId="{CBF5A64D-F7F0-4444-94DF-4BACE8EA8C0E}">
      <dgm:prSet/>
      <dgm:spPr/>
      <dgm:t>
        <a:bodyPr/>
        <a:lstStyle/>
        <a:p>
          <a:pPr>
            <a:lnSpc>
              <a:spcPct val="100000"/>
            </a:lnSpc>
          </a:pPr>
          <a:endParaRPr lang="en-US"/>
        </a:p>
      </dgm:t>
    </dgm:pt>
    <dgm:pt modelId="{D20F6FF0-3697-4F9C-BBB3-EACBCCD8876C}">
      <dgm:prSet/>
      <dgm:spPr/>
      <dgm:t>
        <a:bodyPr/>
        <a:lstStyle/>
        <a:p>
          <a:pPr>
            <a:lnSpc>
              <a:spcPct val="100000"/>
            </a:lnSpc>
          </a:pPr>
          <a:r>
            <a:rPr lang="en-US" b="1" i="0"/>
            <a:t>So what?</a:t>
          </a:r>
          <a:r>
            <a:rPr lang="en-US" b="0" i="0"/>
            <a:t> By developing a robust machine learning model (XGBoost), we demonstrate how data science can directly support energy optimization, sustainability goals, and cost-effective production planning.</a:t>
          </a:r>
          <a:endParaRPr lang="en-US"/>
        </a:p>
      </dgm:t>
    </dgm:pt>
    <dgm:pt modelId="{38F4F1DE-396E-4365-9EF8-923462F5B188}" type="parTrans" cxnId="{CF8FB672-C5DA-4CE1-A5E9-69DA62CE6711}">
      <dgm:prSet/>
      <dgm:spPr/>
      <dgm:t>
        <a:bodyPr/>
        <a:lstStyle/>
        <a:p>
          <a:endParaRPr lang="en-US"/>
        </a:p>
      </dgm:t>
    </dgm:pt>
    <dgm:pt modelId="{8DDC343F-4A72-4FCE-AAA6-7BFEBC049213}" type="sibTrans" cxnId="{CF8FB672-C5DA-4CE1-A5E9-69DA62CE6711}">
      <dgm:prSet/>
      <dgm:spPr/>
      <dgm:t>
        <a:bodyPr/>
        <a:lstStyle/>
        <a:p>
          <a:pPr>
            <a:lnSpc>
              <a:spcPct val="100000"/>
            </a:lnSpc>
          </a:pPr>
          <a:endParaRPr lang="en-US"/>
        </a:p>
      </dgm:t>
    </dgm:pt>
    <dgm:pt modelId="{067A954D-C572-4F09-BF83-4A0B60A90186}">
      <dgm:prSet/>
      <dgm:spPr/>
      <dgm:t>
        <a:bodyPr/>
        <a:lstStyle/>
        <a:p>
          <a:pPr>
            <a:lnSpc>
              <a:spcPct val="100000"/>
            </a:lnSpc>
          </a:pPr>
          <a:r>
            <a:rPr lang="en-US" b="1"/>
            <a:t>Business Context : </a:t>
          </a:r>
          <a:r>
            <a:rPr lang="en-US"/>
            <a:t>Power generation companies operate in a highly cost-sensitive and efficiency-driven environment. The Combined Cycle Power Plant (CCPP) is designed to generate power using both gas and steam turbines, making it more efficient than conventional methods. However, fluctuating environmental conditions such as temperature, ambient pressure, humidity, and exhaust vacuum can significantly impact energy production.</a:t>
          </a:r>
        </a:p>
      </dgm:t>
    </dgm:pt>
    <dgm:pt modelId="{6D8D7A0B-19AD-4A25-A2B3-C2A4E139FAB7}" type="parTrans" cxnId="{354DC746-2FCF-40F8-AD98-6A9590BF1766}">
      <dgm:prSet/>
      <dgm:spPr/>
      <dgm:t>
        <a:bodyPr/>
        <a:lstStyle/>
        <a:p>
          <a:endParaRPr lang="en-US"/>
        </a:p>
      </dgm:t>
    </dgm:pt>
    <dgm:pt modelId="{BB493770-85F8-4977-B7BD-FF7C654BC344}" type="sibTrans" cxnId="{354DC746-2FCF-40F8-AD98-6A9590BF1766}">
      <dgm:prSet/>
      <dgm:spPr/>
      <dgm:t>
        <a:bodyPr/>
        <a:lstStyle/>
        <a:p>
          <a:endParaRPr lang="en-US"/>
        </a:p>
      </dgm:t>
    </dgm:pt>
    <dgm:pt modelId="{BACC36CB-CD28-4D52-A177-FED59197EFF4}" type="pres">
      <dgm:prSet presAssocID="{2F4134D6-2527-4EC6-AF73-427AA0299755}" presName="root" presStyleCnt="0">
        <dgm:presLayoutVars>
          <dgm:dir/>
          <dgm:resizeHandles val="exact"/>
        </dgm:presLayoutVars>
      </dgm:prSet>
      <dgm:spPr/>
    </dgm:pt>
    <dgm:pt modelId="{F0A82A39-8331-48BD-B969-77C154EA3D73}" type="pres">
      <dgm:prSet presAssocID="{2F4134D6-2527-4EC6-AF73-427AA0299755}" presName="container" presStyleCnt="0">
        <dgm:presLayoutVars>
          <dgm:dir/>
          <dgm:resizeHandles val="exact"/>
        </dgm:presLayoutVars>
      </dgm:prSet>
      <dgm:spPr/>
    </dgm:pt>
    <dgm:pt modelId="{2375C51F-FDE1-47C9-88D2-456525A5149F}" type="pres">
      <dgm:prSet presAssocID="{FB868F87-B9EF-4800-90B2-6B2864EE4F87}" presName="compNode" presStyleCnt="0"/>
      <dgm:spPr/>
    </dgm:pt>
    <dgm:pt modelId="{E409D710-941C-4C80-8836-773A55EAF671}" type="pres">
      <dgm:prSet presAssocID="{FB868F87-B9EF-4800-90B2-6B2864EE4F87}" presName="iconBgRect" presStyleLbl="bgShp" presStyleIdx="0" presStyleCnt="4"/>
      <dgm:spPr/>
    </dgm:pt>
    <dgm:pt modelId="{AAD34483-9FA4-4E06-819B-1AA22E73C6B6}" type="pres">
      <dgm:prSet presAssocID="{FB868F87-B9EF-4800-90B2-6B2864EE4F8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Gears"/>
        </a:ext>
      </dgm:extLst>
    </dgm:pt>
    <dgm:pt modelId="{2D9831EE-2A70-4239-99ED-4D0A56B25041}" type="pres">
      <dgm:prSet presAssocID="{FB868F87-B9EF-4800-90B2-6B2864EE4F87}" presName="spaceRect" presStyleCnt="0"/>
      <dgm:spPr/>
    </dgm:pt>
    <dgm:pt modelId="{DD40F99C-7922-4149-A68B-830CD24F1CE7}" type="pres">
      <dgm:prSet presAssocID="{FB868F87-B9EF-4800-90B2-6B2864EE4F87}" presName="textRect" presStyleLbl="revTx" presStyleIdx="0" presStyleCnt="4">
        <dgm:presLayoutVars>
          <dgm:chMax val="1"/>
          <dgm:chPref val="1"/>
        </dgm:presLayoutVars>
      </dgm:prSet>
      <dgm:spPr/>
    </dgm:pt>
    <dgm:pt modelId="{6E0DFA00-B4AE-49BB-9A60-E4444678F4D0}" type="pres">
      <dgm:prSet presAssocID="{DC6B822F-C54B-4E7A-9633-361D25782585}" presName="sibTrans" presStyleLbl="sibTrans2D1" presStyleIdx="0" presStyleCnt="0"/>
      <dgm:spPr/>
    </dgm:pt>
    <dgm:pt modelId="{AA085548-CF5B-4708-9FB2-967AAA3D02FB}" type="pres">
      <dgm:prSet presAssocID="{84443088-0542-496D-ABBE-D5D9C78878FE}" presName="compNode" presStyleCnt="0"/>
      <dgm:spPr/>
    </dgm:pt>
    <dgm:pt modelId="{A4AF1B48-0A2E-4736-81A5-9BF29329BDAF}" type="pres">
      <dgm:prSet presAssocID="{84443088-0542-496D-ABBE-D5D9C78878FE}" presName="iconBgRect" presStyleLbl="bgShp" presStyleIdx="1" presStyleCnt="4"/>
      <dgm:spPr/>
    </dgm:pt>
    <dgm:pt modelId="{B33B74BE-F108-4FEA-B9D8-2408478EC9D3}" type="pres">
      <dgm:prSet presAssocID="{84443088-0542-496D-ABBE-D5D9C78878F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actory"/>
        </a:ext>
      </dgm:extLst>
    </dgm:pt>
    <dgm:pt modelId="{77E77D59-2810-445A-A41A-11F2A8E22E52}" type="pres">
      <dgm:prSet presAssocID="{84443088-0542-496D-ABBE-D5D9C78878FE}" presName="spaceRect" presStyleCnt="0"/>
      <dgm:spPr/>
    </dgm:pt>
    <dgm:pt modelId="{05B5D20A-B534-4875-80E2-A0810E02E9D4}" type="pres">
      <dgm:prSet presAssocID="{84443088-0542-496D-ABBE-D5D9C78878FE}" presName="textRect" presStyleLbl="revTx" presStyleIdx="1" presStyleCnt="4">
        <dgm:presLayoutVars>
          <dgm:chMax val="1"/>
          <dgm:chPref val="1"/>
        </dgm:presLayoutVars>
      </dgm:prSet>
      <dgm:spPr/>
    </dgm:pt>
    <dgm:pt modelId="{51F84A85-E2BE-4688-A63F-0017FA3E0238}" type="pres">
      <dgm:prSet presAssocID="{B2E86CDD-BA8E-4075-8FA3-799951252F4D}" presName="sibTrans" presStyleLbl="sibTrans2D1" presStyleIdx="0" presStyleCnt="0"/>
      <dgm:spPr/>
    </dgm:pt>
    <dgm:pt modelId="{DC89A63B-F5B8-4F5C-9422-8748F15A4A39}" type="pres">
      <dgm:prSet presAssocID="{D20F6FF0-3697-4F9C-BBB3-EACBCCD8876C}" presName="compNode" presStyleCnt="0"/>
      <dgm:spPr/>
    </dgm:pt>
    <dgm:pt modelId="{631A7A1A-4060-4FDC-8915-0CF9390F5DF2}" type="pres">
      <dgm:prSet presAssocID="{D20F6FF0-3697-4F9C-BBB3-EACBCCD8876C}" presName="iconBgRect" presStyleLbl="bgShp" presStyleIdx="2" presStyleCnt="4"/>
      <dgm:spPr/>
    </dgm:pt>
    <dgm:pt modelId="{0E582B95-F739-483B-B2F3-8E4A82BFCD3B}" type="pres">
      <dgm:prSet presAssocID="{D20F6FF0-3697-4F9C-BBB3-EACBCCD8876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Robot"/>
        </a:ext>
      </dgm:extLst>
    </dgm:pt>
    <dgm:pt modelId="{C46535E9-B25F-4276-9459-ACC496B9B2CA}" type="pres">
      <dgm:prSet presAssocID="{D20F6FF0-3697-4F9C-BBB3-EACBCCD8876C}" presName="spaceRect" presStyleCnt="0"/>
      <dgm:spPr/>
    </dgm:pt>
    <dgm:pt modelId="{E24008BF-A61B-42A6-AE9A-B99BF83DA33F}" type="pres">
      <dgm:prSet presAssocID="{D20F6FF0-3697-4F9C-BBB3-EACBCCD8876C}" presName="textRect" presStyleLbl="revTx" presStyleIdx="2" presStyleCnt="4">
        <dgm:presLayoutVars>
          <dgm:chMax val="1"/>
          <dgm:chPref val="1"/>
        </dgm:presLayoutVars>
      </dgm:prSet>
      <dgm:spPr/>
    </dgm:pt>
    <dgm:pt modelId="{C7DD9AB3-E1EC-49D8-A991-D08EE378C76E}" type="pres">
      <dgm:prSet presAssocID="{8DDC343F-4A72-4FCE-AAA6-7BFEBC049213}" presName="sibTrans" presStyleLbl="sibTrans2D1" presStyleIdx="0" presStyleCnt="0"/>
      <dgm:spPr/>
    </dgm:pt>
    <dgm:pt modelId="{05884187-3C7B-4630-B1FC-521BF56F1674}" type="pres">
      <dgm:prSet presAssocID="{067A954D-C572-4F09-BF83-4A0B60A90186}" presName="compNode" presStyleCnt="0"/>
      <dgm:spPr/>
    </dgm:pt>
    <dgm:pt modelId="{1F756A4C-7D06-460C-B1CE-51AEBB09333D}" type="pres">
      <dgm:prSet presAssocID="{067A954D-C572-4F09-BF83-4A0B60A90186}" presName="iconBgRect" presStyleLbl="bgShp" presStyleIdx="3" presStyleCnt="4"/>
      <dgm:spPr/>
    </dgm:pt>
    <dgm:pt modelId="{23E49AC6-1EF7-4DDB-9A74-12AD6774F4B1}" type="pres">
      <dgm:prSet presAssocID="{067A954D-C572-4F09-BF83-4A0B60A9018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Windmill"/>
        </a:ext>
      </dgm:extLst>
    </dgm:pt>
    <dgm:pt modelId="{2F307736-0A55-4C33-AB88-5AD755455A81}" type="pres">
      <dgm:prSet presAssocID="{067A954D-C572-4F09-BF83-4A0B60A90186}" presName="spaceRect" presStyleCnt="0"/>
      <dgm:spPr/>
    </dgm:pt>
    <dgm:pt modelId="{70F70BA5-6A3D-468F-8FC0-9E613F342A95}" type="pres">
      <dgm:prSet presAssocID="{067A954D-C572-4F09-BF83-4A0B60A90186}" presName="textRect" presStyleLbl="revTx" presStyleIdx="3" presStyleCnt="4">
        <dgm:presLayoutVars>
          <dgm:chMax val="1"/>
          <dgm:chPref val="1"/>
        </dgm:presLayoutVars>
      </dgm:prSet>
      <dgm:spPr/>
    </dgm:pt>
  </dgm:ptLst>
  <dgm:cxnLst>
    <dgm:cxn modelId="{F70B9A2A-AE66-4A36-A3AB-29E41494F214}" srcId="{2F4134D6-2527-4EC6-AF73-427AA0299755}" destId="{FB868F87-B9EF-4800-90B2-6B2864EE4F87}" srcOrd="0" destOrd="0" parTransId="{4BD679BE-7CA2-4227-B6E2-B08B5F6797FC}" sibTransId="{DC6B822F-C54B-4E7A-9633-361D25782585}"/>
    <dgm:cxn modelId="{DA731C35-5038-4922-A524-80F5572D41E4}" type="presOf" srcId="{B2E86CDD-BA8E-4075-8FA3-799951252F4D}" destId="{51F84A85-E2BE-4688-A63F-0017FA3E0238}" srcOrd="0" destOrd="0" presId="urn:microsoft.com/office/officeart/2018/2/layout/IconCircleList"/>
    <dgm:cxn modelId="{D1C69B3B-BE39-4C35-A543-DCF42C4662E3}" type="presOf" srcId="{DC6B822F-C54B-4E7A-9633-361D25782585}" destId="{6E0DFA00-B4AE-49BB-9A60-E4444678F4D0}" srcOrd="0" destOrd="0" presId="urn:microsoft.com/office/officeart/2018/2/layout/IconCircleList"/>
    <dgm:cxn modelId="{B313865D-CC13-474B-B2FD-98FFA46882BB}" type="presOf" srcId="{FB868F87-B9EF-4800-90B2-6B2864EE4F87}" destId="{DD40F99C-7922-4149-A68B-830CD24F1CE7}" srcOrd="0" destOrd="0" presId="urn:microsoft.com/office/officeart/2018/2/layout/IconCircleList"/>
    <dgm:cxn modelId="{D0EF9443-5BF4-492D-9184-DCEAB8F556D5}" type="presOf" srcId="{067A954D-C572-4F09-BF83-4A0B60A90186}" destId="{70F70BA5-6A3D-468F-8FC0-9E613F342A95}" srcOrd="0" destOrd="0" presId="urn:microsoft.com/office/officeart/2018/2/layout/IconCircleList"/>
    <dgm:cxn modelId="{354DC746-2FCF-40F8-AD98-6A9590BF1766}" srcId="{2F4134D6-2527-4EC6-AF73-427AA0299755}" destId="{067A954D-C572-4F09-BF83-4A0B60A90186}" srcOrd="3" destOrd="0" parTransId="{6D8D7A0B-19AD-4A25-A2B3-C2A4E139FAB7}" sibTransId="{BB493770-85F8-4977-B7BD-FF7C654BC344}"/>
    <dgm:cxn modelId="{A0E71369-2401-4D21-99A1-6CDF511E4EE9}" type="presOf" srcId="{84443088-0542-496D-ABBE-D5D9C78878FE}" destId="{05B5D20A-B534-4875-80E2-A0810E02E9D4}" srcOrd="0" destOrd="0" presId="urn:microsoft.com/office/officeart/2018/2/layout/IconCircleList"/>
    <dgm:cxn modelId="{CBF5A64D-F7F0-4444-94DF-4BACE8EA8C0E}" srcId="{2F4134D6-2527-4EC6-AF73-427AA0299755}" destId="{84443088-0542-496D-ABBE-D5D9C78878FE}" srcOrd="1" destOrd="0" parTransId="{D7DDEC8A-2FDD-4F12-A8A0-C1B2A766F42D}" sibTransId="{B2E86CDD-BA8E-4075-8FA3-799951252F4D}"/>
    <dgm:cxn modelId="{CF8FB672-C5DA-4CE1-A5E9-69DA62CE6711}" srcId="{2F4134D6-2527-4EC6-AF73-427AA0299755}" destId="{D20F6FF0-3697-4F9C-BBB3-EACBCCD8876C}" srcOrd="2" destOrd="0" parTransId="{38F4F1DE-396E-4365-9EF8-923462F5B188}" sibTransId="{8DDC343F-4A72-4FCE-AAA6-7BFEBC049213}"/>
    <dgm:cxn modelId="{7561E0BF-65A3-40FC-9571-BC495F783E7E}" type="presOf" srcId="{D20F6FF0-3697-4F9C-BBB3-EACBCCD8876C}" destId="{E24008BF-A61B-42A6-AE9A-B99BF83DA33F}" srcOrd="0" destOrd="0" presId="urn:microsoft.com/office/officeart/2018/2/layout/IconCircleList"/>
    <dgm:cxn modelId="{E4E7F2D5-1F4D-42CD-AC11-456E462185DB}" type="presOf" srcId="{2F4134D6-2527-4EC6-AF73-427AA0299755}" destId="{BACC36CB-CD28-4D52-A177-FED59197EFF4}" srcOrd="0" destOrd="0" presId="urn:microsoft.com/office/officeart/2018/2/layout/IconCircleList"/>
    <dgm:cxn modelId="{E036CEDB-AC13-441A-A05C-0FEEE72D725F}" type="presOf" srcId="{8DDC343F-4A72-4FCE-AAA6-7BFEBC049213}" destId="{C7DD9AB3-E1EC-49D8-A991-D08EE378C76E}" srcOrd="0" destOrd="0" presId="urn:microsoft.com/office/officeart/2018/2/layout/IconCircleList"/>
    <dgm:cxn modelId="{152AC6FD-B2CB-4EAD-8427-EAE224E8585B}" type="presParOf" srcId="{BACC36CB-CD28-4D52-A177-FED59197EFF4}" destId="{F0A82A39-8331-48BD-B969-77C154EA3D73}" srcOrd="0" destOrd="0" presId="urn:microsoft.com/office/officeart/2018/2/layout/IconCircleList"/>
    <dgm:cxn modelId="{3DC41A36-A68D-49D8-A584-29981E7C14AB}" type="presParOf" srcId="{F0A82A39-8331-48BD-B969-77C154EA3D73}" destId="{2375C51F-FDE1-47C9-88D2-456525A5149F}" srcOrd="0" destOrd="0" presId="urn:microsoft.com/office/officeart/2018/2/layout/IconCircleList"/>
    <dgm:cxn modelId="{0089E3A3-ACC6-4449-91A0-8F964EEA662B}" type="presParOf" srcId="{2375C51F-FDE1-47C9-88D2-456525A5149F}" destId="{E409D710-941C-4C80-8836-773A55EAF671}" srcOrd="0" destOrd="0" presId="urn:microsoft.com/office/officeart/2018/2/layout/IconCircleList"/>
    <dgm:cxn modelId="{31E7A917-7B9D-4CAB-9DD4-C23CEA830F0B}" type="presParOf" srcId="{2375C51F-FDE1-47C9-88D2-456525A5149F}" destId="{AAD34483-9FA4-4E06-819B-1AA22E73C6B6}" srcOrd="1" destOrd="0" presId="urn:microsoft.com/office/officeart/2018/2/layout/IconCircleList"/>
    <dgm:cxn modelId="{6FDC28CC-FEDA-4590-AC94-73161E312257}" type="presParOf" srcId="{2375C51F-FDE1-47C9-88D2-456525A5149F}" destId="{2D9831EE-2A70-4239-99ED-4D0A56B25041}" srcOrd="2" destOrd="0" presId="urn:microsoft.com/office/officeart/2018/2/layout/IconCircleList"/>
    <dgm:cxn modelId="{2D38B52C-64AD-4C74-B320-311329FBE837}" type="presParOf" srcId="{2375C51F-FDE1-47C9-88D2-456525A5149F}" destId="{DD40F99C-7922-4149-A68B-830CD24F1CE7}" srcOrd="3" destOrd="0" presId="urn:microsoft.com/office/officeart/2018/2/layout/IconCircleList"/>
    <dgm:cxn modelId="{B1F02D61-57B0-47E4-9FFF-68AF5169B0B8}" type="presParOf" srcId="{F0A82A39-8331-48BD-B969-77C154EA3D73}" destId="{6E0DFA00-B4AE-49BB-9A60-E4444678F4D0}" srcOrd="1" destOrd="0" presId="urn:microsoft.com/office/officeart/2018/2/layout/IconCircleList"/>
    <dgm:cxn modelId="{9D02DDEB-72E0-41BE-BB39-58E1C7436C24}" type="presParOf" srcId="{F0A82A39-8331-48BD-B969-77C154EA3D73}" destId="{AA085548-CF5B-4708-9FB2-967AAA3D02FB}" srcOrd="2" destOrd="0" presId="urn:microsoft.com/office/officeart/2018/2/layout/IconCircleList"/>
    <dgm:cxn modelId="{DE0028C0-A175-40F1-9ED6-E90861BBA743}" type="presParOf" srcId="{AA085548-CF5B-4708-9FB2-967AAA3D02FB}" destId="{A4AF1B48-0A2E-4736-81A5-9BF29329BDAF}" srcOrd="0" destOrd="0" presId="urn:microsoft.com/office/officeart/2018/2/layout/IconCircleList"/>
    <dgm:cxn modelId="{085A2F03-3D95-48EB-9352-AEF8C74C6B0F}" type="presParOf" srcId="{AA085548-CF5B-4708-9FB2-967AAA3D02FB}" destId="{B33B74BE-F108-4FEA-B9D8-2408478EC9D3}" srcOrd="1" destOrd="0" presId="urn:microsoft.com/office/officeart/2018/2/layout/IconCircleList"/>
    <dgm:cxn modelId="{9B865AB7-53CB-43E3-BDCC-071D70EF0945}" type="presParOf" srcId="{AA085548-CF5B-4708-9FB2-967AAA3D02FB}" destId="{77E77D59-2810-445A-A41A-11F2A8E22E52}" srcOrd="2" destOrd="0" presId="urn:microsoft.com/office/officeart/2018/2/layout/IconCircleList"/>
    <dgm:cxn modelId="{0D1C69F5-DBC0-4B02-AFCA-894E307E7EAF}" type="presParOf" srcId="{AA085548-CF5B-4708-9FB2-967AAA3D02FB}" destId="{05B5D20A-B534-4875-80E2-A0810E02E9D4}" srcOrd="3" destOrd="0" presId="urn:microsoft.com/office/officeart/2018/2/layout/IconCircleList"/>
    <dgm:cxn modelId="{7716958C-2B38-4C1E-AAAF-0422020CB611}" type="presParOf" srcId="{F0A82A39-8331-48BD-B969-77C154EA3D73}" destId="{51F84A85-E2BE-4688-A63F-0017FA3E0238}" srcOrd="3" destOrd="0" presId="urn:microsoft.com/office/officeart/2018/2/layout/IconCircleList"/>
    <dgm:cxn modelId="{1E479BA3-70C7-4377-9977-AA071B9E5F13}" type="presParOf" srcId="{F0A82A39-8331-48BD-B969-77C154EA3D73}" destId="{DC89A63B-F5B8-4F5C-9422-8748F15A4A39}" srcOrd="4" destOrd="0" presId="urn:microsoft.com/office/officeart/2018/2/layout/IconCircleList"/>
    <dgm:cxn modelId="{50DCF74A-C5B8-4279-852E-D261B520E639}" type="presParOf" srcId="{DC89A63B-F5B8-4F5C-9422-8748F15A4A39}" destId="{631A7A1A-4060-4FDC-8915-0CF9390F5DF2}" srcOrd="0" destOrd="0" presId="urn:microsoft.com/office/officeart/2018/2/layout/IconCircleList"/>
    <dgm:cxn modelId="{52594E45-0D6C-45FE-9A33-4A2916BA5DAC}" type="presParOf" srcId="{DC89A63B-F5B8-4F5C-9422-8748F15A4A39}" destId="{0E582B95-F739-483B-B2F3-8E4A82BFCD3B}" srcOrd="1" destOrd="0" presId="urn:microsoft.com/office/officeart/2018/2/layout/IconCircleList"/>
    <dgm:cxn modelId="{941493D2-4164-45D3-99D6-04FDA0B4547E}" type="presParOf" srcId="{DC89A63B-F5B8-4F5C-9422-8748F15A4A39}" destId="{C46535E9-B25F-4276-9459-ACC496B9B2CA}" srcOrd="2" destOrd="0" presId="urn:microsoft.com/office/officeart/2018/2/layout/IconCircleList"/>
    <dgm:cxn modelId="{5D7770B3-A692-47BD-A73E-8606F8F78071}" type="presParOf" srcId="{DC89A63B-F5B8-4F5C-9422-8748F15A4A39}" destId="{E24008BF-A61B-42A6-AE9A-B99BF83DA33F}" srcOrd="3" destOrd="0" presId="urn:microsoft.com/office/officeart/2018/2/layout/IconCircleList"/>
    <dgm:cxn modelId="{B762B57B-CAA5-433A-9790-2A2B83DDB46F}" type="presParOf" srcId="{F0A82A39-8331-48BD-B969-77C154EA3D73}" destId="{C7DD9AB3-E1EC-49D8-A991-D08EE378C76E}" srcOrd="5" destOrd="0" presId="urn:microsoft.com/office/officeart/2018/2/layout/IconCircleList"/>
    <dgm:cxn modelId="{684C2063-2F85-4BC2-AFC5-9B281A23B8CF}" type="presParOf" srcId="{F0A82A39-8331-48BD-B969-77C154EA3D73}" destId="{05884187-3C7B-4630-B1FC-521BF56F1674}" srcOrd="6" destOrd="0" presId="urn:microsoft.com/office/officeart/2018/2/layout/IconCircleList"/>
    <dgm:cxn modelId="{8519C8EE-BDAB-4D2F-BC4A-03CA15993128}" type="presParOf" srcId="{05884187-3C7B-4630-B1FC-521BF56F1674}" destId="{1F756A4C-7D06-460C-B1CE-51AEBB09333D}" srcOrd="0" destOrd="0" presId="urn:microsoft.com/office/officeart/2018/2/layout/IconCircleList"/>
    <dgm:cxn modelId="{691C1C99-BFF6-4BE4-8B67-962920CC9440}" type="presParOf" srcId="{05884187-3C7B-4630-B1FC-521BF56F1674}" destId="{23E49AC6-1EF7-4DDB-9A74-12AD6774F4B1}" srcOrd="1" destOrd="0" presId="urn:microsoft.com/office/officeart/2018/2/layout/IconCircleList"/>
    <dgm:cxn modelId="{2F7B8EFA-2375-41FB-B038-2E8E0CF843E8}" type="presParOf" srcId="{05884187-3C7B-4630-B1FC-521BF56F1674}" destId="{2F307736-0A55-4C33-AB88-5AD755455A81}" srcOrd="2" destOrd="0" presId="urn:microsoft.com/office/officeart/2018/2/layout/IconCircleList"/>
    <dgm:cxn modelId="{F8A0A75C-C4EE-442E-B6BA-477AE2EB81B6}" type="presParOf" srcId="{05884187-3C7B-4630-B1FC-521BF56F1674}" destId="{70F70BA5-6A3D-468F-8FC0-9E613F342A95}" srcOrd="3" destOrd="0" presId="urn:microsoft.com/office/officeart/2018/2/layout/Icon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09D710-941C-4C80-8836-773A55EAF671}">
      <dsp:nvSpPr>
        <dsp:cNvPr id="0" name=""/>
        <dsp:cNvSpPr/>
      </dsp:nvSpPr>
      <dsp:spPr>
        <a:xfrm>
          <a:off x="28710" y="578790"/>
          <a:ext cx="1084080" cy="108408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D34483-9FA4-4E06-819B-1AA22E73C6B6}">
      <dsp:nvSpPr>
        <dsp:cNvPr id="0" name=""/>
        <dsp:cNvSpPr/>
      </dsp:nvSpPr>
      <dsp:spPr>
        <a:xfrm>
          <a:off x="256367" y="806447"/>
          <a:ext cx="628766" cy="62876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D40F99C-7922-4149-A68B-830CD24F1CE7}">
      <dsp:nvSpPr>
        <dsp:cNvPr id="0" name=""/>
        <dsp:cNvSpPr/>
      </dsp:nvSpPr>
      <dsp:spPr>
        <a:xfrm>
          <a:off x="1345094" y="578790"/>
          <a:ext cx="2555332" cy="1084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i="0" kern="1200"/>
            <a:t>What is this project about?</a:t>
          </a:r>
          <a:r>
            <a:rPr lang="en-US" sz="1100" b="0" i="0" kern="1200"/>
            <a:t> This project leverages real-world sensor data from a Combined Cycle Power Plant (CCPP) to predict net energy output (PE) using various environmental factors. The goal is to help optimize energy generation, enhance efficiency, and support sustainable resource management.</a:t>
          </a:r>
          <a:endParaRPr lang="en-US" sz="1100" kern="1200"/>
        </a:p>
      </dsp:txBody>
      <dsp:txXfrm>
        <a:off x="1345094" y="578790"/>
        <a:ext cx="2555332" cy="1084080"/>
      </dsp:txXfrm>
    </dsp:sp>
    <dsp:sp modelId="{A4AF1B48-0A2E-4736-81A5-9BF29329BDAF}">
      <dsp:nvSpPr>
        <dsp:cNvPr id="0" name=""/>
        <dsp:cNvSpPr/>
      </dsp:nvSpPr>
      <dsp:spPr>
        <a:xfrm>
          <a:off x="4345673" y="578790"/>
          <a:ext cx="1084080" cy="108408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3B74BE-F108-4FEA-B9D8-2408478EC9D3}">
      <dsp:nvSpPr>
        <dsp:cNvPr id="0" name=""/>
        <dsp:cNvSpPr/>
      </dsp:nvSpPr>
      <dsp:spPr>
        <a:xfrm>
          <a:off x="4573330" y="806447"/>
          <a:ext cx="628766" cy="62876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5B5D20A-B534-4875-80E2-A0810E02E9D4}">
      <dsp:nvSpPr>
        <dsp:cNvPr id="0" name=""/>
        <dsp:cNvSpPr/>
      </dsp:nvSpPr>
      <dsp:spPr>
        <a:xfrm>
          <a:off x="5662056" y="578790"/>
          <a:ext cx="2555332" cy="1084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i="0" kern="1200"/>
            <a:t>Why is it important?</a:t>
          </a:r>
          <a:r>
            <a:rPr lang="en-US" sz="1100" b="0" i="0" kern="1200"/>
            <a:t> Energy production efficiency is crucial for reducing fuel consumption and lowering environmental impact. Predicting the power output allows plant operators to make better decisions, avoid under/overproduction, and reduce operational costs.</a:t>
          </a:r>
          <a:endParaRPr lang="en-US" sz="1100" kern="1200" dirty="0"/>
        </a:p>
      </dsp:txBody>
      <dsp:txXfrm>
        <a:off x="5662056" y="578790"/>
        <a:ext cx="2555332" cy="1084080"/>
      </dsp:txXfrm>
    </dsp:sp>
    <dsp:sp modelId="{631A7A1A-4060-4FDC-8915-0CF9390F5DF2}">
      <dsp:nvSpPr>
        <dsp:cNvPr id="0" name=""/>
        <dsp:cNvSpPr/>
      </dsp:nvSpPr>
      <dsp:spPr>
        <a:xfrm>
          <a:off x="28710" y="2344046"/>
          <a:ext cx="1084080" cy="108408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582B95-F739-483B-B2F3-8E4A82BFCD3B}">
      <dsp:nvSpPr>
        <dsp:cNvPr id="0" name=""/>
        <dsp:cNvSpPr/>
      </dsp:nvSpPr>
      <dsp:spPr>
        <a:xfrm>
          <a:off x="256367" y="2571703"/>
          <a:ext cx="628766" cy="62876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24008BF-A61B-42A6-AE9A-B99BF83DA33F}">
      <dsp:nvSpPr>
        <dsp:cNvPr id="0" name=""/>
        <dsp:cNvSpPr/>
      </dsp:nvSpPr>
      <dsp:spPr>
        <a:xfrm>
          <a:off x="1345094" y="2344046"/>
          <a:ext cx="2555332" cy="1084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i="0" kern="1200"/>
            <a:t>So what?</a:t>
          </a:r>
          <a:r>
            <a:rPr lang="en-US" sz="1100" b="0" i="0" kern="1200"/>
            <a:t> By developing a robust machine learning model (XGBoost), we demonstrate how data science can directly support energy optimization, sustainability goals, and cost-effective production planning.</a:t>
          </a:r>
          <a:endParaRPr lang="en-US" sz="1100" kern="1200"/>
        </a:p>
      </dsp:txBody>
      <dsp:txXfrm>
        <a:off x="1345094" y="2344046"/>
        <a:ext cx="2555332" cy="1084080"/>
      </dsp:txXfrm>
    </dsp:sp>
    <dsp:sp modelId="{1F756A4C-7D06-460C-B1CE-51AEBB09333D}">
      <dsp:nvSpPr>
        <dsp:cNvPr id="0" name=""/>
        <dsp:cNvSpPr/>
      </dsp:nvSpPr>
      <dsp:spPr>
        <a:xfrm>
          <a:off x="4345673" y="2344046"/>
          <a:ext cx="1084080" cy="108408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E49AC6-1EF7-4DDB-9A74-12AD6774F4B1}">
      <dsp:nvSpPr>
        <dsp:cNvPr id="0" name=""/>
        <dsp:cNvSpPr/>
      </dsp:nvSpPr>
      <dsp:spPr>
        <a:xfrm>
          <a:off x="4573330" y="2571703"/>
          <a:ext cx="628766" cy="62876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F70BA5-6A3D-468F-8FC0-9E613F342A95}">
      <dsp:nvSpPr>
        <dsp:cNvPr id="0" name=""/>
        <dsp:cNvSpPr/>
      </dsp:nvSpPr>
      <dsp:spPr>
        <a:xfrm>
          <a:off x="5662056" y="2344046"/>
          <a:ext cx="2555332" cy="1084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a:t>Business Context : </a:t>
          </a:r>
          <a:r>
            <a:rPr lang="en-US" sz="1100" kern="1200"/>
            <a:t>Power generation companies operate in a highly cost-sensitive and efficiency-driven environment. The Combined Cycle Power Plant (CCPP) is designed to generate power using both gas and steam turbines, making it more efficient than conventional methods. However, fluctuating environmental conditions such as temperature, ambient pressure, humidity, and exhaust vacuum can significantly impact energy production.</a:t>
          </a:r>
        </a:p>
      </dsp:txBody>
      <dsp:txXfrm>
        <a:off x="5662056" y="2344046"/>
        <a:ext cx="2555332" cy="1084080"/>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cbdd84364b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cbdd84364b_0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g2cbdd84364b_0_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10</a:t>
            </a:fld>
            <a:endParaRPr/>
          </a:p>
        </p:txBody>
      </p:sp>
    </p:spTree>
    <p:extLst>
      <p:ext uri="{BB962C8B-B14F-4D97-AF65-F5344CB8AC3E}">
        <p14:creationId xmlns:p14="http://schemas.microsoft.com/office/powerpoint/2010/main" val="20023965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cbdd84364b_0_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2cbdd84364b_0_2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g2cbdd84364b_0_2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11</a:t>
            </a:fld>
            <a:endParaRPr/>
          </a:p>
        </p:txBody>
      </p:sp>
    </p:spTree>
    <p:extLst>
      <p:ext uri="{BB962C8B-B14F-4D97-AF65-F5344CB8AC3E}">
        <p14:creationId xmlns:p14="http://schemas.microsoft.com/office/powerpoint/2010/main" val="32030775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cbdd84364b_0_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2cbdd84364b_0_2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g2cbdd84364b_0_2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12</a:t>
            </a:fld>
            <a:endParaRPr/>
          </a:p>
        </p:txBody>
      </p:sp>
    </p:spTree>
    <p:extLst>
      <p:ext uri="{BB962C8B-B14F-4D97-AF65-F5344CB8AC3E}">
        <p14:creationId xmlns:p14="http://schemas.microsoft.com/office/powerpoint/2010/main" val="19597712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cbdd84364b_0_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2cbdd84364b_0_2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g2cbdd84364b_0_2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13</a:t>
            </a:fld>
            <a:endParaRPr/>
          </a:p>
        </p:txBody>
      </p:sp>
    </p:spTree>
    <p:extLst>
      <p:ext uri="{BB962C8B-B14F-4D97-AF65-F5344CB8AC3E}">
        <p14:creationId xmlns:p14="http://schemas.microsoft.com/office/powerpoint/2010/main" val="37107707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cbdd84364b_0_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2cbdd84364b_0_2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g2cbdd84364b_0_2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14</a:t>
            </a:fld>
            <a:endParaRPr/>
          </a:p>
        </p:txBody>
      </p:sp>
    </p:spTree>
    <p:extLst>
      <p:ext uri="{BB962C8B-B14F-4D97-AF65-F5344CB8AC3E}">
        <p14:creationId xmlns:p14="http://schemas.microsoft.com/office/powerpoint/2010/main" val="17385497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cbdd84364b_0_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2cbdd84364b_0_2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g2cbdd84364b_0_2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15</a:t>
            </a:fld>
            <a:endParaRPr/>
          </a:p>
        </p:txBody>
      </p:sp>
    </p:spTree>
    <p:extLst>
      <p:ext uri="{BB962C8B-B14F-4D97-AF65-F5344CB8AC3E}">
        <p14:creationId xmlns:p14="http://schemas.microsoft.com/office/powerpoint/2010/main" val="3784595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cbdd84364b_0_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2cbdd84364b_0_2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g2cbdd84364b_0_2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16</a:t>
            </a:fld>
            <a:endParaRPr/>
          </a:p>
        </p:txBody>
      </p:sp>
    </p:spTree>
    <p:extLst>
      <p:ext uri="{BB962C8B-B14F-4D97-AF65-F5344CB8AC3E}">
        <p14:creationId xmlns:p14="http://schemas.microsoft.com/office/powerpoint/2010/main" val="31530391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33560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440165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51191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930944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648795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279808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8343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526751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363688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309860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883735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83200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351445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542713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2cbdd84364b_0_1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2cbdd84364b_0_11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4" name="Google Shape;224;g2cbdd84364b_0_11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31</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0" name="Google Shape;230;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1" name="Google Shape;231;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32</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563830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416171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373812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73811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cbdd84364b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cbdd84364b_0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g2cbdd84364b_0_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8</a:t>
            </a:fld>
            <a:endParaRPr/>
          </a:p>
        </p:txBody>
      </p:sp>
    </p:spTree>
    <p:extLst>
      <p:ext uri="{BB962C8B-B14F-4D97-AF65-F5344CB8AC3E}">
        <p14:creationId xmlns:p14="http://schemas.microsoft.com/office/powerpoint/2010/main" val="41725179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cbdd84364b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cbdd84364b_0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g2cbdd84364b_0_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9</a:t>
            </a:fld>
            <a:endParaRPr/>
          </a:p>
        </p:txBody>
      </p:sp>
    </p:spTree>
    <p:extLst>
      <p:ext uri="{BB962C8B-B14F-4D97-AF65-F5344CB8AC3E}">
        <p14:creationId xmlns:p14="http://schemas.microsoft.com/office/powerpoint/2010/main" val="39035574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16"/>
        <p:cNvGrpSpPr/>
        <p:nvPr/>
      </p:nvGrpSpPr>
      <p:grpSpPr>
        <a:xfrm>
          <a:off x="0" y="0"/>
          <a:ext cx="0" cy="0"/>
          <a:chOff x="0" y="0"/>
          <a:chExt cx="0" cy="0"/>
        </a:xfrm>
      </p:grpSpPr>
      <p:sp>
        <p:nvSpPr>
          <p:cNvPr id="17" name="Google Shape;17;p10"/>
          <p:cNvSpPr txBox="1">
            <a:spLocks noGrp="1"/>
          </p:cNvSpPr>
          <p:nvPr>
            <p:ph type="ctrTitle"/>
          </p:nvPr>
        </p:nvSpPr>
        <p:spPr>
          <a:xfrm>
            <a:off x="737420" y="2204884"/>
            <a:ext cx="7912510" cy="1157748"/>
          </a:xfrm>
          <a:prstGeom prst="rect">
            <a:avLst/>
          </a:prstGeom>
          <a:noFill/>
          <a:ln>
            <a:noFill/>
          </a:ln>
          <a:effectLst>
            <a:outerShdw blurRad="50800" dist="38100" dir="2700000" algn="tl" rotWithShape="0">
              <a:srgbClr val="000000">
                <a:alpha val="40000"/>
              </a:srgbClr>
            </a:outerShdw>
          </a:effectLst>
        </p:spPr>
        <p:txBody>
          <a:bodyPr spcFirstLastPara="1" wrap="square" lIns="91425" tIns="45700" rIns="91425" bIns="45700" anchor="ctr" anchorCtr="0">
            <a:normAutofit/>
          </a:bodyPr>
          <a:lstStyle>
            <a:lvl1pPr lvl="0" algn="r">
              <a:lnSpc>
                <a:spcPct val="100000"/>
              </a:lnSpc>
              <a:spcBef>
                <a:spcPts val="0"/>
              </a:spcBef>
              <a:spcAft>
                <a:spcPts val="0"/>
              </a:spcAft>
              <a:buClr>
                <a:srgbClr val="FBD4B4"/>
              </a:buClr>
              <a:buSzPts val="3600"/>
              <a:buFont typeface="Calibri"/>
              <a:buNone/>
              <a:defRPr sz="3600">
                <a:solidFill>
                  <a:srgbClr val="FBD4B4"/>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0"/>
          <p:cNvSpPr txBox="1">
            <a:spLocks noGrp="1"/>
          </p:cNvSpPr>
          <p:nvPr>
            <p:ph type="subTitle" idx="1"/>
          </p:nvPr>
        </p:nvSpPr>
        <p:spPr>
          <a:xfrm>
            <a:off x="722671" y="3524861"/>
            <a:ext cx="7942007" cy="766920"/>
          </a:xfrm>
          <a:prstGeom prst="rect">
            <a:avLst/>
          </a:prstGeom>
          <a:noFill/>
          <a:ln>
            <a:noFill/>
          </a:ln>
        </p:spPr>
        <p:txBody>
          <a:bodyPr spcFirstLastPara="1" wrap="square" lIns="91425" tIns="45700" rIns="91425" bIns="45700" anchor="t" anchorCtr="0">
            <a:normAutofit/>
          </a:bodyPr>
          <a:lstStyle>
            <a:lvl1pPr lvl="0" algn="r">
              <a:lnSpc>
                <a:spcPct val="100000"/>
              </a:lnSpc>
              <a:spcBef>
                <a:spcPts val="560"/>
              </a:spcBef>
              <a:spcAft>
                <a:spcPts val="0"/>
              </a:spcAft>
              <a:buClr>
                <a:schemeClr val="lt1"/>
              </a:buClr>
              <a:buSzPts val="2800"/>
              <a:buNone/>
              <a:defRPr sz="2800" b="0" i="0">
                <a:solidFill>
                  <a:schemeClr val="lt1"/>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9" name="Google Shape;19;p10"/>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0"/>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0"/>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sp>
        <p:nvSpPr>
          <p:cNvPr id="73" name="Google Shape;73;p19"/>
          <p:cNvSpPr txBox="1">
            <a:spLocks noGrp="1"/>
          </p:cNvSpPr>
          <p:nvPr>
            <p:ph type="title"/>
          </p:nvPr>
        </p:nvSpPr>
        <p:spPr>
          <a:xfrm>
            <a:off x="1792288" y="3600450"/>
            <a:ext cx="5486400" cy="425054"/>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9"/>
          <p:cNvSpPr>
            <a:spLocks noGrp="1"/>
          </p:cNvSpPr>
          <p:nvPr>
            <p:ph type="pic" idx="2"/>
          </p:nvPr>
        </p:nvSpPr>
        <p:spPr>
          <a:xfrm>
            <a:off x="1792288" y="459581"/>
            <a:ext cx="5486400" cy="3086100"/>
          </a:xfrm>
          <a:prstGeom prst="rect">
            <a:avLst/>
          </a:prstGeom>
          <a:noFill/>
          <a:ln>
            <a:noFill/>
          </a:ln>
        </p:spPr>
      </p:sp>
      <p:sp>
        <p:nvSpPr>
          <p:cNvPr id="75" name="Google Shape;75;p19"/>
          <p:cNvSpPr txBox="1">
            <a:spLocks noGrp="1"/>
          </p:cNvSpPr>
          <p:nvPr>
            <p:ph type="body" idx="1"/>
          </p:nvPr>
        </p:nvSpPr>
        <p:spPr>
          <a:xfrm>
            <a:off x="1792288" y="4025503"/>
            <a:ext cx="5486400" cy="603647"/>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76" name="Google Shape;76;p19"/>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9"/>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9"/>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9"/>
        <p:cNvGrpSpPr/>
        <p:nvPr/>
      </p:nvGrpSpPr>
      <p:grpSpPr>
        <a:xfrm>
          <a:off x="0" y="0"/>
          <a:ext cx="0" cy="0"/>
          <a:chOff x="0" y="0"/>
          <a:chExt cx="0" cy="0"/>
        </a:xfrm>
      </p:grpSpPr>
      <p:sp>
        <p:nvSpPr>
          <p:cNvPr id="80" name="Google Shape;80;p20"/>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0"/>
          <p:cNvSpPr txBox="1">
            <a:spLocks noGrp="1"/>
          </p:cNvSpPr>
          <p:nvPr>
            <p:ph type="body" idx="1"/>
          </p:nvPr>
        </p:nvSpPr>
        <p:spPr>
          <a:xfrm rot="5400000">
            <a:off x="2874764" y="-1217413"/>
            <a:ext cx="3394472"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2" name="Google Shape;82;p20"/>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0"/>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0"/>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5"/>
        <p:cNvGrpSpPr/>
        <p:nvPr/>
      </p:nvGrpSpPr>
      <p:grpSpPr>
        <a:xfrm>
          <a:off x="0" y="0"/>
          <a:ext cx="0" cy="0"/>
          <a:chOff x="0" y="0"/>
          <a:chExt cx="0" cy="0"/>
        </a:xfrm>
      </p:grpSpPr>
      <p:sp>
        <p:nvSpPr>
          <p:cNvPr id="86" name="Google Shape;86;p21"/>
          <p:cNvSpPr txBox="1">
            <a:spLocks noGrp="1"/>
          </p:cNvSpPr>
          <p:nvPr>
            <p:ph type="title"/>
          </p:nvPr>
        </p:nvSpPr>
        <p:spPr>
          <a:xfrm rot="5400000">
            <a:off x="5463778" y="1371601"/>
            <a:ext cx="4388644"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21"/>
          <p:cNvSpPr txBox="1">
            <a:spLocks noGrp="1"/>
          </p:cNvSpPr>
          <p:nvPr>
            <p:ph type="body" idx="1"/>
          </p:nvPr>
        </p:nvSpPr>
        <p:spPr>
          <a:xfrm rot="5400000">
            <a:off x="1272778" y="-609599"/>
            <a:ext cx="4388644"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8" name="Google Shape;88;p21"/>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21"/>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21"/>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91" name="Google Shape;91;p21" descr="E:\websites\free-power-point-templates\2012\logos.png"/>
          <p:cNvPicPr preferRelativeResize="0"/>
          <p:nvPr/>
        </p:nvPicPr>
        <p:blipFill rotWithShape="1">
          <a:blip r:embed="rId2">
            <a:alphaModFix/>
          </a:blip>
          <a:srcRect/>
          <a:stretch/>
        </p:blipFill>
        <p:spPr>
          <a:xfrm>
            <a:off x="3808475" y="2326213"/>
            <a:ext cx="1463784" cy="52696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11"/>
          <p:cNvSpPr txBox="1">
            <a:spLocks noGrp="1"/>
          </p:cNvSpPr>
          <p:nvPr>
            <p:ph type="title"/>
          </p:nvPr>
        </p:nvSpPr>
        <p:spPr>
          <a:xfrm>
            <a:off x="441591" y="497181"/>
            <a:ext cx="8246070" cy="763526"/>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BD4B4"/>
              </a:buClr>
              <a:buSzPts val="3600"/>
              <a:buFont typeface="Calibri"/>
              <a:buNone/>
              <a:defRPr sz="3600">
                <a:solidFill>
                  <a:srgbClr val="FBD4B4"/>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1"/>
          <p:cNvSpPr txBox="1">
            <a:spLocks noGrp="1"/>
          </p:cNvSpPr>
          <p:nvPr>
            <p:ph type="body" idx="1"/>
          </p:nvPr>
        </p:nvSpPr>
        <p:spPr>
          <a:xfrm>
            <a:off x="448966" y="1253614"/>
            <a:ext cx="8246070" cy="3608708"/>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rgbClr val="0070C0"/>
              </a:buClr>
              <a:buSzPts val="2800"/>
              <a:buChar char="•"/>
              <a:defRPr sz="2800">
                <a:solidFill>
                  <a:srgbClr val="0070C0"/>
                </a:solidFill>
              </a:defRPr>
            </a:lvl1pPr>
            <a:lvl2pPr marL="914400" lvl="1" indent="-406400" algn="l">
              <a:lnSpc>
                <a:spcPct val="100000"/>
              </a:lnSpc>
              <a:spcBef>
                <a:spcPts val="560"/>
              </a:spcBef>
              <a:spcAft>
                <a:spcPts val="0"/>
              </a:spcAft>
              <a:buClr>
                <a:srgbClr val="0070C0"/>
              </a:buClr>
              <a:buSzPts val="2800"/>
              <a:buChar char="–"/>
              <a:defRPr>
                <a:solidFill>
                  <a:srgbClr val="0070C0"/>
                </a:solidFill>
              </a:defRPr>
            </a:lvl2pPr>
            <a:lvl3pPr marL="1371600" lvl="2" indent="-381000" algn="l">
              <a:lnSpc>
                <a:spcPct val="100000"/>
              </a:lnSpc>
              <a:spcBef>
                <a:spcPts val="480"/>
              </a:spcBef>
              <a:spcAft>
                <a:spcPts val="0"/>
              </a:spcAft>
              <a:buClr>
                <a:srgbClr val="0070C0"/>
              </a:buClr>
              <a:buSzPts val="2400"/>
              <a:buChar char="•"/>
              <a:defRPr>
                <a:solidFill>
                  <a:srgbClr val="0070C0"/>
                </a:solidFill>
              </a:defRPr>
            </a:lvl3pPr>
            <a:lvl4pPr marL="1828800" lvl="3" indent="-355600" algn="l">
              <a:lnSpc>
                <a:spcPct val="100000"/>
              </a:lnSpc>
              <a:spcBef>
                <a:spcPts val="400"/>
              </a:spcBef>
              <a:spcAft>
                <a:spcPts val="0"/>
              </a:spcAft>
              <a:buClr>
                <a:srgbClr val="0070C0"/>
              </a:buClr>
              <a:buSzPts val="2000"/>
              <a:buChar char="–"/>
              <a:defRPr>
                <a:solidFill>
                  <a:srgbClr val="0070C0"/>
                </a:solidFill>
              </a:defRPr>
            </a:lvl4pPr>
            <a:lvl5pPr marL="2286000" lvl="4" indent="-355600" algn="l">
              <a:lnSpc>
                <a:spcPct val="100000"/>
              </a:lnSpc>
              <a:spcBef>
                <a:spcPts val="400"/>
              </a:spcBef>
              <a:spcAft>
                <a:spcPts val="0"/>
              </a:spcAft>
              <a:buClr>
                <a:srgbClr val="0070C0"/>
              </a:buClr>
              <a:buSzPts val="2000"/>
              <a:buChar char="»"/>
              <a:defRPr>
                <a:solidFill>
                  <a:srgbClr val="0070C0"/>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5" name="Google Shape;25;p11"/>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1"/>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1"/>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8"/>
        <p:cNvGrpSpPr/>
        <p:nvPr/>
      </p:nvGrpSpPr>
      <p:grpSpPr>
        <a:xfrm>
          <a:off x="0" y="0"/>
          <a:ext cx="0" cy="0"/>
          <a:chOff x="0" y="0"/>
          <a:chExt cx="0" cy="0"/>
        </a:xfrm>
      </p:grpSpPr>
      <p:sp>
        <p:nvSpPr>
          <p:cNvPr id="29" name="Google Shape;29;p12"/>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2"/>
          <p:cNvSpPr txBox="1">
            <a:spLocks noGrp="1"/>
          </p:cNvSpPr>
          <p:nvPr>
            <p:ph type="body" idx="1"/>
          </p:nvPr>
        </p:nvSpPr>
        <p:spPr>
          <a:xfrm>
            <a:off x="457200" y="1200151"/>
            <a:ext cx="4038600" cy="3394472"/>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1" name="Google Shape;31;p12"/>
          <p:cNvSpPr txBox="1">
            <a:spLocks noGrp="1"/>
          </p:cNvSpPr>
          <p:nvPr>
            <p:ph type="body" idx="2"/>
          </p:nvPr>
        </p:nvSpPr>
        <p:spPr>
          <a:xfrm>
            <a:off x="4648200" y="1200151"/>
            <a:ext cx="4038600" cy="3394472"/>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2" name="Google Shape;32;p12"/>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12"/>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2"/>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5"/>
        <p:cNvGrpSpPr/>
        <p:nvPr/>
      </p:nvGrpSpPr>
      <p:grpSpPr>
        <a:xfrm>
          <a:off x="0" y="0"/>
          <a:ext cx="0" cy="0"/>
          <a:chOff x="0" y="0"/>
          <a:chExt cx="0" cy="0"/>
        </a:xfrm>
      </p:grpSpPr>
      <p:sp>
        <p:nvSpPr>
          <p:cNvPr id="36" name="Google Shape;36;p13"/>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3"/>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3"/>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Title and Content">
  <p:cSld name="1_Title and Content">
    <p:bg>
      <p:bgPr>
        <a:blipFill>
          <a:blip r:embed="rId2">
            <a:alphaModFix/>
          </a:blip>
          <a:stretch>
            <a:fillRect/>
          </a:stretch>
        </a:blipFill>
        <a:effectLst/>
      </p:bgPr>
    </p:bg>
    <p:spTree>
      <p:nvGrpSpPr>
        <p:cNvPr id="1" name="Shape 39"/>
        <p:cNvGrpSpPr/>
        <p:nvPr/>
      </p:nvGrpSpPr>
      <p:grpSpPr>
        <a:xfrm>
          <a:off x="0" y="0"/>
          <a:ext cx="0" cy="0"/>
          <a:chOff x="0" y="0"/>
          <a:chExt cx="0" cy="0"/>
        </a:xfrm>
      </p:grpSpPr>
      <p:sp>
        <p:nvSpPr>
          <p:cNvPr id="40" name="Google Shape;40;p14"/>
          <p:cNvSpPr txBox="1">
            <a:spLocks noGrp="1"/>
          </p:cNvSpPr>
          <p:nvPr>
            <p:ph type="title"/>
          </p:nvPr>
        </p:nvSpPr>
        <p:spPr>
          <a:xfrm>
            <a:off x="263964" y="391788"/>
            <a:ext cx="6859505" cy="725349"/>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0070C0"/>
              </a:buClr>
              <a:buSzPts val="3600"/>
              <a:buFont typeface="Calibri"/>
              <a:buNone/>
              <a:defRPr sz="3600">
                <a:solidFill>
                  <a:srgbClr val="0070C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14"/>
          <p:cNvSpPr txBox="1">
            <a:spLocks noGrp="1"/>
          </p:cNvSpPr>
          <p:nvPr>
            <p:ph type="body" idx="1"/>
          </p:nvPr>
        </p:nvSpPr>
        <p:spPr>
          <a:xfrm>
            <a:off x="263964" y="1155313"/>
            <a:ext cx="6859505" cy="3511061"/>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rgbClr val="0070C0"/>
              </a:buClr>
              <a:buSzPts val="2800"/>
              <a:buChar char="•"/>
              <a:defRPr sz="2800">
                <a:solidFill>
                  <a:srgbClr val="0070C0"/>
                </a:solidFill>
              </a:defRPr>
            </a:lvl1pPr>
            <a:lvl2pPr marL="914400" lvl="1" indent="-406400" algn="l">
              <a:lnSpc>
                <a:spcPct val="100000"/>
              </a:lnSpc>
              <a:spcBef>
                <a:spcPts val="560"/>
              </a:spcBef>
              <a:spcAft>
                <a:spcPts val="0"/>
              </a:spcAft>
              <a:buClr>
                <a:srgbClr val="0070C0"/>
              </a:buClr>
              <a:buSzPts val="2800"/>
              <a:buChar char="–"/>
              <a:defRPr>
                <a:solidFill>
                  <a:srgbClr val="0070C0"/>
                </a:solidFill>
              </a:defRPr>
            </a:lvl2pPr>
            <a:lvl3pPr marL="1371600" lvl="2" indent="-381000" algn="l">
              <a:lnSpc>
                <a:spcPct val="100000"/>
              </a:lnSpc>
              <a:spcBef>
                <a:spcPts val="480"/>
              </a:spcBef>
              <a:spcAft>
                <a:spcPts val="0"/>
              </a:spcAft>
              <a:buClr>
                <a:srgbClr val="0070C0"/>
              </a:buClr>
              <a:buSzPts val="2400"/>
              <a:buChar char="•"/>
              <a:defRPr>
                <a:solidFill>
                  <a:srgbClr val="0070C0"/>
                </a:solidFill>
              </a:defRPr>
            </a:lvl3pPr>
            <a:lvl4pPr marL="1828800" lvl="3" indent="-355600" algn="l">
              <a:lnSpc>
                <a:spcPct val="100000"/>
              </a:lnSpc>
              <a:spcBef>
                <a:spcPts val="400"/>
              </a:spcBef>
              <a:spcAft>
                <a:spcPts val="0"/>
              </a:spcAft>
              <a:buClr>
                <a:srgbClr val="0070C0"/>
              </a:buClr>
              <a:buSzPts val="2000"/>
              <a:buChar char="–"/>
              <a:defRPr>
                <a:solidFill>
                  <a:srgbClr val="0070C0"/>
                </a:solidFill>
              </a:defRPr>
            </a:lvl4pPr>
            <a:lvl5pPr marL="2286000" lvl="4" indent="-355600" algn="l">
              <a:lnSpc>
                <a:spcPct val="100000"/>
              </a:lnSpc>
              <a:spcBef>
                <a:spcPts val="400"/>
              </a:spcBef>
              <a:spcAft>
                <a:spcPts val="0"/>
              </a:spcAft>
              <a:buClr>
                <a:srgbClr val="0070C0"/>
              </a:buClr>
              <a:buSzPts val="2000"/>
              <a:buChar char="»"/>
              <a:defRPr>
                <a:solidFill>
                  <a:srgbClr val="0070C0"/>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42" name="Google Shape;42;p14"/>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4"/>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4"/>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5"/>
        <p:cNvGrpSpPr/>
        <p:nvPr/>
      </p:nvGrpSpPr>
      <p:grpSpPr>
        <a:xfrm>
          <a:off x="0" y="0"/>
          <a:ext cx="0" cy="0"/>
          <a:chOff x="0" y="0"/>
          <a:chExt cx="0" cy="0"/>
        </a:xfrm>
      </p:grpSpPr>
      <p:sp>
        <p:nvSpPr>
          <p:cNvPr id="46" name="Google Shape;46;p15"/>
          <p:cNvSpPr txBox="1">
            <a:spLocks noGrp="1"/>
          </p:cNvSpPr>
          <p:nvPr>
            <p:ph type="title"/>
          </p:nvPr>
        </p:nvSpPr>
        <p:spPr>
          <a:xfrm>
            <a:off x="722313" y="3305176"/>
            <a:ext cx="7772400" cy="1021556"/>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15"/>
          <p:cNvSpPr txBox="1">
            <a:spLocks noGrp="1"/>
          </p:cNvSpPr>
          <p:nvPr>
            <p:ph type="body" idx="1"/>
          </p:nvPr>
        </p:nvSpPr>
        <p:spPr>
          <a:xfrm>
            <a:off x="722313" y="2180035"/>
            <a:ext cx="7772400" cy="1125140"/>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48" name="Google Shape;48;p15"/>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5"/>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15"/>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1"/>
        <p:cNvGrpSpPr/>
        <p:nvPr/>
      </p:nvGrpSpPr>
      <p:grpSpPr>
        <a:xfrm>
          <a:off x="0" y="0"/>
          <a:ext cx="0" cy="0"/>
          <a:chOff x="0" y="0"/>
          <a:chExt cx="0" cy="0"/>
        </a:xfrm>
      </p:grpSpPr>
      <p:sp>
        <p:nvSpPr>
          <p:cNvPr id="52" name="Google Shape;52;p16"/>
          <p:cNvSpPr txBox="1">
            <a:spLocks noGrp="1"/>
          </p:cNvSpPr>
          <p:nvPr>
            <p:ph type="title"/>
          </p:nvPr>
        </p:nvSpPr>
        <p:spPr>
          <a:xfrm>
            <a:off x="525317" y="551867"/>
            <a:ext cx="8093365" cy="763525"/>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BD4B4"/>
              </a:buClr>
              <a:buSzPts val="3600"/>
              <a:buFont typeface="Calibri"/>
              <a:buNone/>
              <a:defRPr sz="3600">
                <a:solidFill>
                  <a:srgbClr val="FBD4B4"/>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6"/>
          <p:cNvSpPr txBox="1">
            <a:spLocks noGrp="1"/>
          </p:cNvSpPr>
          <p:nvPr>
            <p:ph type="body" idx="1"/>
          </p:nvPr>
        </p:nvSpPr>
        <p:spPr>
          <a:xfrm>
            <a:off x="536879" y="1515411"/>
            <a:ext cx="4040188" cy="479822"/>
          </a:xfrm>
          <a:prstGeom prst="rect">
            <a:avLst/>
          </a:prstGeom>
          <a:noFill/>
          <a:ln>
            <a:noFill/>
          </a:ln>
        </p:spPr>
        <p:txBody>
          <a:bodyPr spcFirstLastPara="1" wrap="square" lIns="91425" tIns="45700" rIns="91425" bIns="45700" anchor="b" anchorCtr="0">
            <a:normAutofit/>
          </a:bodyPr>
          <a:lstStyle>
            <a:lvl1pPr marL="457200" lvl="0" indent="-228600" algn="ctr">
              <a:lnSpc>
                <a:spcPct val="100000"/>
              </a:lnSpc>
              <a:spcBef>
                <a:spcPts val="480"/>
              </a:spcBef>
              <a:spcAft>
                <a:spcPts val="0"/>
              </a:spcAft>
              <a:buClr>
                <a:srgbClr val="0070C0"/>
              </a:buClr>
              <a:buSzPts val="2400"/>
              <a:buNone/>
              <a:defRPr sz="2400" b="1">
                <a:solidFill>
                  <a:srgbClr val="0070C0"/>
                </a:solidFill>
              </a:defRPr>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54" name="Google Shape;54;p16"/>
          <p:cNvSpPr txBox="1">
            <a:spLocks noGrp="1"/>
          </p:cNvSpPr>
          <p:nvPr>
            <p:ph type="body" idx="2"/>
          </p:nvPr>
        </p:nvSpPr>
        <p:spPr>
          <a:xfrm>
            <a:off x="536879" y="1987808"/>
            <a:ext cx="4040188" cy="2276294"/>
          </a:xfrm>
          <a:prstGeom prst="rect">
            <a:avLst/>
          </a:prstGeom>
          <a:noFill/>
          <a:ln>
            <a:noFill/>
          </a:ln>
        </p:spPr>
        <p:txBody>
          <a:bodyPr spcFirstLastPara="1" wrap="square" lIns="91425" tIns="45700" rIns="91425" bIns="45700" anchor="t" anchorCtr="0">
            <a:normAutofit/>
          </a:bodyPr>
          <a:lstStyle>
            <a:lvl1pPr marL="457200" lvl="0" indent="-381000" algn="ctr">
              <a:lnSpc>
                <a:spcPct val="100000"/>
              </a:lnSpc>
              <a:spcBef>
                <a:spcPts val="480"/>
              </a:spcBef>
              <a:spcAft>
                <a:spcPts val="0"/>
              </a:spcAft>
              <a:buClr>
                <a:srgbClr val="0070C0"/>
              </a:buClr>
              <a:buSzPts val="2400"/>
              <a:buChar char="•"/>
              <a:defRPr sz="2400">
                <a:solidFill>
                  <a:srgbClr val="0070C0"/>
                </a:solidFill>
              </a:defRPr>
            </a:lvl1pPr>
            <a:lvl2pPr marL="914400" lvl="1" indent="-355600" algn="ctr">
              <a:lnSpc>
                <a:spcPct val="100000"/>
              </a:lnSpc>
              <a:spcBef>
                <a:spcPts val="400"/>
              </a:spcBef>
              <a:spcAft>
                <a:spcPts val="0"/>
              </a:spcAft>
              <a:buClr>
                <a:srgbClr val="0070C0"/>
              </a:buClr>
              <a:buSzPts val="2000"/>
              <a:buChar char="–"/>
              <a:defRPr sz="2000">
                <a:solidFill>
                  <a:srgbClr val="0070C0"/>
                </a:solidFill>
              </a:defRPr>
            </a:lvl2pPr>
            <a:lvl3pPr marL="1371600" lvl="2" indent="-342900" algn="ctr">
              <a:lnSpc>
                <a:spcPct val="100000"/>
              </a:lnSpc>
              <a:spcBef>
                <a:spcPts val="360"/>
              </a:spcBef>
              <a:spcAft>
                <a:spcPts val="0"/>
              </a:spcAft>
              <a:buClr>
                <a:srgbClr val="0070C0"/>
              </a:buClr>
              <a:buSzPts val="1800"/>
              <a:buChar char="•"/>
              <a:defRPr sz="1800">
                <a:solidFill>
                  <a:srgbClr val="0070C0"/>
                </a:solidFill>
              </a:defRPr>
            </a:lvl3pPr>
            <a:lvl4pPr marL="1828800" lvl="3" indent="-330200" algn="ctr">
              <a:lnSpc>
                <a:spcPct val="100000"/>
              </a:lnSpc>
              <a:spcBef>
                <a:spcPts val="320"/>
              </a:spcBef>
              <a:spcAft>
                <a:spcPts val="0"/>
              </a:spcAft>
              <a:buClr>
                <a:srgbClr val="0070C0"/>
              </a:buClr>
              <a:buSzPts val="1600"/>
              <a:buChar char="–"/>
              <a:defRPr sz="1600">
                <a:solidFill>
                  <a:srgbClr val="0070C0"/>
                </a:solidFill>
              </a:defRPr>
            </a:lvl4pPr>
            <a:lvl5pPr marL="2286000" lvl="4" indent="-330200" algn="ctr">
              <a:lnSpc>
                <a:spcPct val="100000"/>
              </a:lnSpc>
              <a:spcBef>
                <a:spcPts val="320"/>
              </a:spcBef>
              <a:spcAft>
                <a:spcPts val="0"/>
              </a:spcAft>
              <a:buClr>
                <a:srgbClr val="0070C0"/>
              </a:buClr>
              <a:buSzPts val="1600"/>
              <a:buChar char="»"/>
              <a:defRPr sz="1600">
                <a:solidFill>
                  <a:srgbClr val="0070C0"/>
                </a:solidFill>
              </a:defRPr>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55" name="Google Shape;55;p16"/>
          <p:cNvSpPr txBox="1">
            <a:spLocks noGrp="1"/>
          </p:cNvSpPr>
          <p:nvPr>
            <p:ph type="body" idx="3"/>
          </p:nvPr>
        </p:nvSpPr>
        <p:spPr>
          <a:xfrm>
            <a:off x="4572000" y="1515411"/>
            <a:ext cx="4041775" cy="479822"/>
          </a:xfrm>
          <a:prstGeom prst="rect">
            <a:avLst/>
          </a:prstGeom>
          <a:noFill/>
          <a:ln>
            <a:noFill/>
          </a:ln>
        </p:spPr>
        <p:txBody>
          <a:bodyPr spcFirstLastPara="1" wrap="square" lIns="91425" tIns="45700" rIns="91425" bIns="45700" anchor="b" anchorCtr="0">
            <a:normAutofit/>
          </a:bodyPr>
          <a:lstStyle>
            <a:lvl1pPr marL="457200" lvl="0" indent="-228600" algn="ctr">
              <a:lnSpc>
                <a:spcPct val="100000"/>
              </a:lnSpc>
              <a:spcBef>
                <a:spcPts val="480"/>
              </a:spcBef>
              <a:spcAft>
                <a:spcPts val="0"/>
              </a:spcAft>
              <a:buClr>
                <a:srgbClr val="0070C0"/>
              </a:buClr>
              <a:buSzPts val="2400"/>
              <a:buNone/>
              <a:defRPr sz="2400" b="1">
                <a:solidFill>
                  <a:srgbClr val="0070C0"/>
                </a:solidFill>
              </a:defRPr>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56" name="Google Shape;56;p16"/>
          <p:cNvSpPr txBox="1">
            <a:spLocks noGrp="1"/>
          </p:cNvSpPr>
          <p:nvPr>
            <p:ph type="body" idx="4"/>
          </p:nvPr>
        </p:nvSpPr>
        <p:spPr>
          <a:xfrm>
            <a:off x="4572000" y="1987808"/>
            <a:ext cx="4041775" cy="2276294"/>
          </a:xfrm>
          <a:prstGeom prst="rect">
            <a:avLst/>
          </a:prstGeom>
          <a:noFill/>
          <a:ln>
            <a:noFill/>
          </a:ln>
        </p:spPr>
        <p:txBody>
          <a:bodyPr spcFirstLastPara="1" wrap="square" lIns="91425" tIns="45700" rIns="91425" bIns="45700" anchor="t" anchorCtr="0">
            <a:normAutofit/>
          </a:bodyPr>
          <a:lstStyle>
            <a:lvl1pPr marL="457200" lvl="0" indent="-381000" algn="ctr">
              <a:lnSpc>
                <a:spcPct val="100000"/>
              </a:lnSpc>
              <a:spcBef>
                <a:spcPts val="480"/>
              </a:spcBef>
              <a:spcAft>
                <a:spcPts val="0"/>
              </a:spcAft>
              <a:buClr>
                <a:srgbClr val="0070C0"/>
              </a:buClr>
              <a:buSzPts val="2400"/>
              <a:buChar char="•"/>
              <a:defRPr sz="2400">
                <a:solidFill>
                  <a:srgbClr val="0070C0"/>
                </a:solidFill>
              </a:defRPr>
            </a:lvl1pPr>
            <a:lvl2pPr marL="914400" lvl="1" indent="-355600" algn="ctr">
              <a:lnSpc>
                <a:spcPct val="100000"/>
              </a:lnSpc>
              <a:spcBef>
                <a:spcPts val="400"/>
              </a:spcBef>
              <a:spcAft>
                <a:spcPts val="0"/>
              </a:spcAft>
              <a:buClr>
                <a:srgbClr val="0070C0"/>
              </a:buClr>
              <a:buSzPts val="2000"/>
              <a:buChar char="–"/>
              <a:defRPr sz="2000">
                <a:solidFill>
                  <a:srgbClr val="0070C0"/>
                </a:solidFill>
              </a:defRPr>
            </a:lvl2pPr>
            <a:lvl3pPr marL="1371600" lvl="2" indent="-342900" algn="ctr">
              <a:lnSpc>
                <a:spcPct val="100000"/>
              </a:lnSpc>
              <a:spcBef>
                <a:spcPts val="360"/>
              </a:spcBef>
              <a:spcAft>
                <a:spcPts val="0"/>
              </a:spcAft>
              <a:buClr>
                <a:srgbClr val="0070C0"/>
              </a:buClr>
              <a:buSzPts val="1800"/>
              <a:buChar char="•"/>
              <a:defRPr sz="1800">
                <a:solidFill>
                  <a:srgbClr val="0070C0"/>
                </a:solidFill>
              </a:defRPr>
            </a:lvl3pPr>
            <a:lvl4pPr marL="1828800" lvl="3" indent="-330200" algn="ctr">
              <a:lnSpc>
                <a:spcPct val="100000"/>
              </a:lnSpc>
              <a:spcBef>
                <a:spcPts val="320"/>
              </a:spcBef>
              <a:spcAft>
                <a:spcPts val="0"/>
              </a:spcAft>
              <a:buClr>
                <a:srgbClr val="0070C0"/>
              </a:buClr>
              <a:buSzPts val="1600"/>
              <a:buChar char="–"/>
              <a:defRPr sz="1600">
                <a:solidFill>
                  <a:srgbClr val="0070C0"/>
                </a:solidFill>
              </a:defRPr>
            </a:lvl4pPr>
            <a:lvl5pPr marL="2286000" lvl="4" indent="-330200" algn="ctr">
              <a:lnSpc>
                <a:spcPct val="100000"/>
              </a:lnSpc>
              <a:spcBef>
                <a:spcPts val="320"/>
              </a:spcBef>
              <a:spcAft>
                <a:spcPts val="0"/>
              </a:spcAft>
              <a:buClr>
                <a:srgbClr val="0070C0"/>
              </a:buClr>
              <a:buSzPts val="1600"/>
              <a:buChar char="»"/>
              <a:defRPr sz="1600">
                <a:solidFill>
                  <a:srgbClr val="0070C0"/>
                </a:solidFill>
              </a:defRPr>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57" name="Google Shape;57;p16"/>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16"/>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16"/>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sp>
        <p:nvSpPr>
          <p:cNvPr id="61" name="Google Shape;61;p17"/>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17"/>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7"/>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7"/>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8"/>
          <p:cNvSpPr txBox="1">
            <a:spLocks noGrp="1"/>
          </p:cNvSpPr>
          <p:nvPr>
            <p:ph type="title"/>
          </p:nvPr>
        </p:nvSpPr>
        <p:spPr>
          <a:xfrm>
            <a:off x="457201" y="204787"/>
            <a:ext cx="3008313" cy="8715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8"/>
          <p:cNvSpPr txBox="1">
            <a:spLocks noGrp="1"/>
          </p:cNvSpPr>
          <p:nvPr>
            <p:ph type="body" idx="1"/>
          </p:nvPr>
        </p:nvSpPr>
        <p:spPr>
          <a:xfrm>
            <a:off x="3575050" y="204788"/>
            <a:ext cx="5111750" cy="4389835"/>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68" name="Google Shape;68;p18"/>
          <p:cNvSpPr txBox="1">
            <a:spLocks noGrp="1"/>
          </p:cNvSpPr>
          <p:nvPr>
            <p:ph type="body" idx="2"/>
          </p:nvPr>
        </p:nvSpPr>
        <p:spPr>
          <a:xfrm>
            <a:off x="457201" y="1076326"/>
            <a:ext cx="3008313" cy="3518297"/>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9" name="Google Shape;69;p18"/>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8"/>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8"/>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9"/>
        <p:cNvGrpSpPr/>
        <p:nvPr/>
      </p:nvGrpSpPr>
      <p:grpSpPr>
        <a:xfrm>
          <a:off x="0" y="0"/>
          <a:ext cx="0" cy="0"/>
          <a:chOff x="0" y="0"/>
          <a:chExt cx="0" cy="0"/>
        </a:xfrm>
      </p:grpSpPr>
      <p:sp>
        <p:nvSpPr>
          <p:cNvPr id="10" name="Google Shape;10;p9"/>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9"/>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9"/>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9"/>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9"/>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9"/>
          <p:cNvSpPr txBox="1"/>
          <p:nvPr/>
        </p:nvSpPr>
        <p:spPr>
          <a:xfrm>
            <a:off x="-9150" y="5213747"/>
            <a:ext cx="8389625"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A5A5A5"/>
                </a:solidFill>
                <a:latin typeface="Calibri"/>
                <a:ea typeface="Calibri"/>
                <a:cs typeface="Calibri"/>
                <a:sym typeface="Calibri"/>
              </a:rPr>
              <a:t>This presentation uses a free template provided by FPPT.com</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A5A5A5"/>
                </a:solidFill>
                <a:latin typeface="Calibri"/>
                <a:ea typeface="Calibri"/>
                <a:cs typeface="Calibri"/>
                <a:sym typeface="Calibri"/>
              </a:rPr>
              <a:t>www.free-power-point-templates.com</a:t>
            </a:r>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hemeOverride" Target="../theme/themeOverride9.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hemeOverride" Target="../theme/themeOverride10.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hemeOverride" Target="../theme/themeOverride1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themeOverride" Target="../theme/themeOverride1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themeOverride" Target="../theme/themeOverride1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themeOverride" Target="../theme/themeOverride14.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themeOverride" Target="../theme/themeOverride15.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hemeOverride" Target="../theme/themeOverride16.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hemeOverride" Target="../theme/themeOverride1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2.xml"/><Relationship Id="rId7" Type="http://schemas.openxmlformats.org/officeDocument/2006/relationships/diagramColors" Target="../diagrams/colors1.xml"/><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hemeOverride" Target="../theme/themeOverride18.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hemeOverride" Target="../theme/themeOverride19.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hemeOverride" Target="../theme/themeOverride20.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hemeOverride" Target="../theme/themeOverride21.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hemeOverride" Target="../theme/themeOverride22.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3.xml"/><Relationship Id="rId1" Type="http://schemas.openxmlformats.org/officeDocument/2006/relationships/themeOverride" Target="../theme/themeOverride23.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3.xml"/><Relationship Id="rId1" Type="http://schemas.openxmlformats.org/officeDocument/2006/relationships/themeOverride" Target="../theme/themeOverride24.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3.xml"/><Relationship Id="rId1" Type="http://schemas.openxmlformats.org/officeDocument/2006/relationships/themeOverride" Target="../theme/themeOverride25.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3.xml"/><Relationship Id="rId1" Type="http://schemas.openxmlformats.org/officeDocument/2006/relationships/themeOverride" Target="../theme/themeOverride26.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3.xml"/><Relationship Id="rId1" Type="http://schemas.openxmlformats.org/officeDocument/2006/relationships/themeOverride" Target="../theme/themeOverride2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3.xml"/><Relationship Id="rId1" Type="http://schemas.openxmlformats.org/officeDocument/2006/relationships/themeOverride" Target="../theme/themeOverride28.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7" Type="http://schemas.openxmlformats.org/officeDocument/2006/relationships/hyperlink" Target="https://www.mathworks.com/discovery/machine-learning-models.html" TargetMode="External"/><Relationship Id="rId2" Type="http://schemas.openxmlformats.org/officeDocument/2006/relationships/slideLayout" Target="../slideLayouts/slideLayout3.xml"/><Relationship Id="rId1" Type="http://schemas.openxmlformats.org/officeDocument/2006/relationships/themeOverride" Target="../theme/themeOverride29.xml"/><Relationship Id="rId6" Type="http://schemas.openxmlformats.org/officeDocument/2006/relationships/hyperlink" Target="https://www.javatpoint.com/feature-selection-techniques-in-machine-learning" TargetMode="External"/><Relationship Id="rId5" Type="http://schemas.openxmlformats.org/officeDocument/2006/relationships/hyperlink" Target="https://contactsunny.medium.com/label-encoder-vs-one-hot-encoder-in-machine-learning-3fc273365621" TargetMode="External"/><Relationship Id="rId4" Type="http://schemas.openxmlformats.org/officeDocument/2006/relationships/hyperlink" Target="https://www.semanticscholar.org/paper/f164ee353ada936ef97d0d379f8581336ddc9733" TargetMode="Externa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4.xml"/><Relationship Id="rId1" Type="http://schemas.openxmlformats.org/officeDocument/2006/relationships/themeOverride" Target="../theme/themeOverride30.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hemeOverride" Target="../theme/themeOverride4.xml"/><Relationship Id="rId5" Type="http://schemas.openxmlformats.org/officeDocument/2006/relationships/hyperlink" Target="https://github.com/gitmnikhil/capstoneproject" TargetMode="External"/><Relationship Id="rId4" Type="http://schemas.openxmlformats.org/officeDocument/2006/relationships/hyperlink" Target="https://archive.ics.uci.edu/dataset/294/combined+cycle+power+plant" TargetMode="Externa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hemeOverride" Target="../theme/themeOverride5.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hemeOverride" Target="../theme/themeOverride6.xml"/><Relationship Id="rId4" Type="http://schemas.openxmlformats.org/officeDocument/2006/relationships/hyperlink" Target="https://github.com/gitmnikhil/capstoneproject" TargetMode="Externa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hemeOverride" Target="../theme/themeOverride7.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hemeOverride" Target="../theme/themeOverride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5"/>
        <p:cNvGrpSpPr/>
        <p:nvPr/>
      </p:nvGrpSpPr>
      <p:grpSpPr>
        <a:xfrm>
          <a:off x="0" y="0"/>
          <a:ext cx="0" cy="0"/>
          <a:chOff x="0" y="0"/>
          <a:chExt cx="0" cy="0"/>
        </a:xfrm>
      </p:grpSpPr>
      <p:sp>
        <p:nvSpPr>
          <p:cNvPr id="103" name="Rectangle 102">
            <a:extLst>
              <a:ext uri="{FF2B5EF4-FFF2-40B4-BE49-F238E27FC236}">
                <a16:creationId xmlns:a16="http://schemas.microsoft.com/office/drawing/2014/main" id="{9F7D788E-2C1B-4EF4-8719-12613771FF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089"/>
          </a:xfrm>
          <a:prstGeom prst="rect">
            <a:avLst/>
          </a:prstGeom>
          <a:solidFill>
            <a:srgbClr val="40404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Google Shape;96;p1"/>
          <p:cNvSpPr txBox="1">
            <a:spLocks noGrp="1"/>
          </p:cNvSpPr>
          <p:nvPr>
            <p:ph type="ctrTitle"/>
          </p:nvPr>
        </p:nvSpPr>
        <p:spPr>
          <a:xfrm>
            <a:off x="573711" y="2624307"/>
            <a:ext cx="4540169" cy="1818580"/>
          </a:xfrm>
          <a:prstGeom prst="rect">
            <a:avLst/>
          </a:prstGeom>
        </p:spPr>
        <p:txBody>
          <a:bodyPr spcFirstLastPara="1" vert="horz" lIns="91440" tIns="45720" rIns="91440" bIns="45720" rtlCol="0" anchor="ctr" anchorCtr="0">
            <a:normAutofit/>
          </a:bodyPr>
          <a:lstStyle/>
          <a:p>
            <a:pPr marL="0" lvl="0" indent="0" algn="l">
              <a:lnSpc>
                <a:spcPct val="90000"/>
              </a:lnSpc>
              <a:spcBef>
                <a:spcPct val="0"/>
              </a:spcBef>
              <a:spcAft>
                <a:spcPts val="0"/>
              </a:spcAft>
              <a:buClr>
                <a:srgbClr val="262626"/>
              </a:buClr>
              <a:buSzPct val="100000"/>
            </a:pPr>
            <a:r>
              <a:rPr lang="en-US" sz="3100" b="1" kern="1200">
                <a:solidFill>
                  <a:srgbClr val="FFFFFF"/>
                </a:solidFill>
                <a:latin typeface="+mj-lt"/>
                <a:ea typeface="+mj-ea"/>
                <a:cs typeface="+mj-cs"/>
              </a:rPr>
              <a:t>Capstone Project - PG Certification in AI-ML and Data Science by IIT Roorkee</a:t>
            </a:r>
            <a:endParaRPr lang="en-US" sz="3100" kern="1200">
              <a:solidFill>
                <a:srgbClr val="FFFFFF"/>
              </a:solidFill>
              <a:latin typeface="+mj-lt"/>
              <a:ea typeface="+mj-ea"/>
              <a:cs typeface="+mj-cs"/>
            </a:endParaRPr>
          </a:p>
        </p:txBody>
      </p:sp>
      <p:sp>
        <p:nvSpPr>
          <p:cNvPr id="124" name="Freeform: Shape 123">
            <a:extLst>
              <a:ext uri="{FF2B5EF4-FFF2-40B4-BE49-F238E27FC236}">
                <a16:creationId xmlns:a16="http://schemas.microsoft.com/office/drawing/2014/main" id="{7C54E824-C0F4-480B-BC88-689F50C45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07149" y="411"/>
            <a:ext cx="3262314" cy="2357166"/>
          </a:xfrm>
          <a:custGeom>
            <a:avLst/>
            <a:gdLst>
              <a:gd name="connsiteX0" fmla="*/ 229420 w 4349752"/>
              <a:gd name="connsiteY0" fmla="*/ 0 h 3142889"/>
              <a:gd name="connsiteX1" fmla="*/ 4120333 w 4349752"/>
              <a:gd name="connsiteY1" fmla="*/ 0 h 3142889"/>
              <a:gd name="connsiteX2" fmla="*/ 4178840 w 4349752"/>
              <a:gd name="connsiteY2" fmla="*/ 121453 h 3142889"/>
              <a:gd name="connsiteX3" fmla="*/ 4349752 w 4349752"/>
              <a:gd name="connsiteY3" fmla="*/ 968013 h 3142889"/>
              <a:gd name="connsiteX4" fmla="*/ 2174876 w 4349752"/>
              <a:gd name="connsiteY4" fmla="*/ 3142889 h 3142889"/>
              <a:gd name="connsiteX5" fmla="*/ 0 w 4349752"/>
              <a:gd name="connsiteY5" fmla="*/ 968013 h 3142889"/>
              <a:gd name="connsiteX6" fmla="*/ 170913 w 4349752"/>
              <a:gd name="connsiteY6" fmla="*/ 121453 h 3142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49752" h="3142889">
                <a:moveTo>
                  <a:pt x="229420" y="0"/>
                </a:moveTo>
                <a:lnTo>
                  <a:pt x="4120333" y="0"/>
                </a:lnTo>
                <a:lnTo>
                  <a:pt x="4178840" y="121453"/>
                </a:lnTo>
                <a:cubicBezTo>
                  <a:pt x="4288894" y="381652"/>
                  <a:pt x="4349752" y="667725"/>
                  <a:pt x="4349752" y="968013"/>
                </a:cubicBezTo>
                <a:cubicBezTo>
                  <a:pt x="4349752" y="2169164"/>
                  <a:pt x="3376027" y="3142889"/>
                  <a:pt x="2174876" y="3142889"/>
                </a:cubicBezTo>
                <a:cubicBezTo>
                  <a:pt x="973725" y="3142889"/>
                  <a:pt x="0" y="2169164"/>
                  <a:pt x="0" y="968013"/>
                </a:cubicBezTo>
                <a:cubicBezTo>
                  <a:pt x="0" y="667725"/>
                  <a:pt x="60858" y="381652"/>
                  <a:pt x="170913" y="12145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5" name="Freeform: Shape 124">
            <a:extLst>
              <a:ext uri="{FF2B5EF4-FFF2-40B4-BE49-F238E27FC236}">
                <a16:creationId xmlns:a16="http://schemas.microsoft.com/office/drawing/2014/main" id="{58DEA6A1-FC5C-4E6E-BBBF-7E472949B3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40319" y="1066017"/>
            <a:ext cx="3403681" cy="4077483"/>
          </a:xfrm>
          <a:custGeom>
            <a:avLst/>
            <a:gdLst>
              <a:gd name="connsiteX0" fmla="*/ 3084645 w 4538241"/>
              <a:gd name="connsiteY0" fmla="*/ 0 h 5436644"/>
              <a:gd name="connsiteX1" fmla="*/ 4285328 w 4538241"/>
              <a:gd name="connsiteY1" fmla="*/ 242407 h 5436644"/>
              <a:gd name="connsiteX2" fmla="*/ 4538241 w 4538241"/>
              <a:gd name="connsiteY2" fmla="*/ 364242 h 5436644"/>
              <a:gd name="connsiteX3" fmla="*/ 4538241 w 4538241"/>
              <a:gd name="connsiteY3" fmla="*/ 5436644 h 5436644"/>
              <a:gd name="connsiteX4" fmla="*/ 1091428 w 4538241"/>
              <a:gd name="connsiteY4" fmla="*/ 5436644 h 5436644"/>
              <a:gd name="connsiteX5" fmla="*/ 903472 w 4538241"/>
              <a:gd name="connsiteY5" fmla="*/ 5265818 h 5436644"/>
              <a:gd name="connsiteX6" fmla="*/ 0 w 4538241"/>
              <a:gd name="connsiteY6" fmla="*/ 3084645 h 5436644"/>
              <a:gd name="connsiteX7" fmla="*/ 3084645 w 4538241"/>
              <a:gd name="connsiteY7" fmla="*/ 0 h 5436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38241" h="5436644">
                <a:moveTo>
                  <a:pt x="3084645" y="0"/>
                </a:moveTo>
                <a:cubicBezTo>
                  <a:pt x="3510546" y="0"/>
                  <a:pt x="3916286" y="86315"/>
                  <a:pt x="4285328" y="242407"/>
                </a:cubicBezTo>
                <a:lnTo>
                  <a:pt x="4538241" y="364242"/>
                </a:lnTo>
                <a:lnTo>
                  <a:pt x="4538241" y="5436644"/>
                </a:lnTo>
                <a:lnTo>
                  <a:pt x="1091428" y="5436644"/>
                </a:lnTo>
                <a:lnTo>
                  <a:pt x="903472" y="5265818"/>
                </a:lnTo>
                <a:cubicBezTo>
                  <a:pt x="345261" y="4707608"/>
                  <a:pt x="0" y="3936446"/>
                  <a:pt x="0" y="3084645"/>
                </a:cubicBezTo>
                <a:cubicBezTo>
                  <a:pt x="0" y="1381043"/>
                  <a:pt x="1381043" y="0"/>
                  <a:pt x="3084645"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9" name="Freeform: Shape 108">
            <a:extLst>
              <a:ext uri="{FF2B5EF4-FFF2-40B4-BE49-F238E27FC236}">
                <a16:creationId xmlns:a16="http://schemas.microsoft.com/office/drawing/2014/main" id="{96AAAC3B-1954-46B7-BBAC-27DFF5B529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29546" y="0"/>
            <a:ext cx="3017520" cy="2235180"/>
          </a:xfrm>
          <a:custGeom>
            <a:avLst/>
            <a:gdLst>
              <a:gd name="connsiteX0" fmla="*/ 248676 w 4023360"/>
              <a:gd name="connsiteY0" fmla="*/ 0 h 2980240"/>
              <a:gd name="connsiteX1" fmla="*/ 3774684 w 4023360"/>
              <a:gd name="connsiteY1" fmla="*/ 0 h 2980240"/>
              <a:gd name="connsiteX2" fmla="*/ 3780561 w 4023360"/>
              <a:gd name="connsiteY2" fmla="*/ 9674 h 2980240"/>
              <a:gd name="connsiteX3" fmla="*/ 4023360 w 4023360"/>
              <a:gd name="connsiteY3" fmla="*/ 968560 h 2980240"/>
              <a:gd name="connsiteX4" fmla="*/ 2011680 w 4023360"/>
              <a:gd name="connsiteY4" fmla="*/ 2980240 h 2980240"/>
              <a:gd name="connsiteX5" fmla="*/ 0 w 4023360"/>
              <a:gd name="connsiteY5" fmla="*/ 968560 h 2980240"/>
              <a:gd name="connsiteX6" fmla="*/ 242799 w 4023360"/>
              <a:gd name="connsiteY6" fmla="*/ 9674 h 298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23360" h="2980240">
                <a:moveTo>
                  <a:pt x="248676" y="0"/>
                </a:moveTo>
                <a:lnTo>
                  <a:pt x="3774684" y="0"/>
                </a:lnTo>
                <a:lnTo>
                  <a:pt x="3780561" y="9674"/>
                </a:lnTo>
                <a:cubicBezTo>
                  <a:pt x="3935405" y="294716"/>
                  <a:pt x="4023360" y="621366"/>
                  <a:pt x="4023360" y="968560"/>
                </a:cubicBezTo>
                <a:cubicBezTo>
                  <a:pt x="4023360" y="2079580"/>
                  <a:pt x="3122700" y="2980240"/>
                  <a:pt x="2011680" y="2980240"/>
                </a:cubicBezTo>
                <a:cubicBezTo>
                  <a:pt x="900660" y="2980240"/>
                  <a:pt x="0" y="2079580"/>
                  <a:pt x="0" y="968560"/>
                </a:cubicBezTo>
                <a:cubicBezTo>
                  <a:pt x="0" y="621366"/>
                  <a:pt x="87955" y="294716"/>
                  <a:pt x="242799" y="967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7" name="Google Shape;97;p1"/>
          <p:cNvSpPr txBox="1">
            <a:spLocks noGrp="1"/>
          </p:cNvSpPr>
          <p:nvPr>
            <p:ph type="subTitle" idx="1"/>
          </p:nvPr>
        </p:nvSpPr>
        <p:spPr>
          <a:xfrm>
            <a:off x="3161370" y="267140"/>
            <a:ext cx="2158807" cy="1344211"/>
          </a:xfrm>
          <a:prstGeom prst="rect">
            <a:avLst/>
          </a:prstGeom>
        </p:spPr>
        <p:txBody>
          <a:bodyPr spcFirstLastPara="1" vert="horz" lIns="91440" tIns="45720" rIns="91440" bIns="45720" rtlCol="0" anchor="ctr" anchorCtr="0">
            <a:normAutofit/>
          </a:bodyPr>
          <a:lstStyle/>
          <a:p>
            <a:pPr indent="-228600" algn="l">
              <a:lnSpc>
                <a:spcPct val="90000"/>
              </a:lnSpc>
              <a:buFont typeface="Arial" panose="020B0604020202020204" pitchFamily="34" charset="0"/>
              <a:buChar char="•"/>
            </a:pPr>
            <a:r>
              <a:rPr lang="en-US" sz="1500" b="1" i="0" kern="1200">
                <a:solidFill>
                  <a:schemeClr val="tx1"/>
                </a:solidFill>
                <a:effectLst/>
                <a:latin typeface="+mn-lt"/>
                <a:ea typeface="+mn-ea"/>
                <a:cs typeface="+mn-cs"/>
              </a:rPr>
              <a:t>Power Forecast Optimization for Energy Operations</a:t>
            </a:r>
          </a:p>
        </p:txBody>
      </p:sp>
      <p:sp>
        <p:nvSpPr>
          <p:cNvPr id="111" name="Freeform: Shape 110">
            <a:extLst>
              <a:ext uri="{FF2B5EF4-FFF2-40B4-BE49-F238E27FC236}">
                <a16:creationId xmlns:a16="http://schemas.microsoft.com/office/drawing/2014/main" id="{A5AD6500-BB62-4AAC-9D2F-C10DDC90C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2672" y="1188370"/>
            <a:ext cx="3281329" cy="3955130"/>
          </a:xfrm>
          <a:custGeom>
            <a:avLst/>
            <a:gdLst>
              <a:gd name="connsiteX0" fmla="*/ 2921508 w 4375105"/>
              <a:gd name="connsiteY0" fmla="*/ 0 h 5273507"/>
              <a:gd name="connsiteX1" fmla="*/ 4314072 w 4375105"/>
              <a:gd name="connsiteY1" fmla="*/ 352611 h 5273507"/>
              <a:gd name="connsiteX2" fmla="*/ 4375105 w 4375105"/>
              <a:gd name="connsiteY2" fmla="*/ 389689 h 5273507"/>
              <a:gd name="connsiteX3" fmla="*/ 4375105 w 4375105"/>
              <a:gd name="connsiteY3" fmla="*/ 5273507 h 5273507"/>
              <a:gd name="connsiteX4" fmla="*/ 1193705 w 4375105"/>
              <a:gd name="connsiteY4" fmla="*/ 5273507 h 5273507"/>
              <a:gd name="connsiteX5" fmla="*/ 1063158 w 4375105"/>
              <a:gd name="connsiteY5" fmla="*/ 5175886 h 5273507"/>
              <a:gd name="connsiteX6" fmla="*/ 0 w 4375105"/>
              <a:gd name="connsiteY6" fmla="*/ 2921508 h 5273507"/>
              <a:gd name="connsiteX7" fmla="*/ 2921508 w 4375105"/>
              <a:gd name="connsiteY7" fmla="*/ 0 h 5273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5105" h="5273507">
                <a:moveTo>
                  <a:pt x="2921508" y="0"/>
                </a:moveTo>
                <a:cubicBezTo>
                  <a:pt x="3425728" y="0"/>
                  <a:pt x="3900114" y="127735"/>
                  <a:pt x="4314072" y="352611"/>
                </a:cubicBezTo>
                <a:lnTo>
                  <a:pt x="4375105" y="389689"/>
                </a:lnTo>
                <a:lnTo>
                  <a:pt x="4375105" y="5273507"/>
                </a:lnTo>
                <a:lnTo>
                  <a:pt x="1193705" y="5273507"/>
                </a:lnTo>
                <a:lnTo>
                  <a:pt x="1063158" y="5175886"/>
                </a:lnTo>
                <a:cubicBezTo>
                  <a:pt x="413861" y="4640038"/>
                  <a:pt x="0" y="3829104"/>
                  <a:pt x="0" y="2921508"/>
                </a:cubicBezTo>
                <a:cubicBezTo>
                  <a:pt x="0" y="1308004"/>
                  <a:pt x="1308004" y="0"/>
                  <a:pt x="292150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8" name="Google Shape;98;p1"/>
          <p:cNvSpPr txBox="1"/>
          <p:nvPr/>
        </p:nvSpPr>
        <p:spPr>
          <a:xfrm>
            <a:off x="6558929" y="3967741"/>
            <a:ext cx="2522271" cy="950292"/>
          </a:xfrm>
          <a:prstGeom prst="rect">
            <a:avLst/>
          </a:prstGeom>
        </p:spPr>
        <p:txBody>
          <a:bodyPr spcFirstLastPara="1" vert="horz" lIns="91440" tIns="45720" rIns="91440" bIns="45720" rtlCol="0" anchor="ctr" anchorCtr="0">
            <a:normAutofit/>
          </a:bodyPr>
          <a:lstStyle/>
          <a:p>
            <a:pPr marR="0" lvl="0">
              <a:lnSpc>
                <a:spcPct val="90000"/>
              </a:lnSpc>
              <a:spcBef>
                <a:spcPts val="0"/>
              </a:spcBef>
              <a:spcAft>
                <a:spcPts val="600"/>
              </a:spcAft>
              <a:buClr>
                <a:srgbClr val="000000"/>
              </a:buClr>
              <a:buSzPts val="1800"/>
            </a:pPr>
            <a:r>
              <a:rPr lang="en-US" sz="1500" b="1" i="0" u="none" strike="noStrike" kern="1200" cap="none" dirty="0">
                <a:solidFill>
                  <a:schemeClr val="tx1"/>
                </a:solidFill>
                <a:latin typeface="+mn-lt"/>
                <a:ea typeface="+mn-ea"/>
                <a:cs typeface="+mn-cs"/>
                <a:sym typeface="Calibri"/>
              </a:rPr>
              <a:t>By – Rabindra Singh Negi</a:t>
            </a:r>
            <a:endParaRPr lang="en-US" sz="1500" b="1" i="0" u="none" strike="noStrike" kern="1200" cap="none" dirty="0">
              <a:solidFill>
                <a:schemeClr val="tx1"/>
              </a:solidFill>
              <a:latin typeface="+mn-lt"/>
              <a:ea typeface="+mn-ea"/>
              <a:cs typeface="+mn-cs"/>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4"/>
        <p:cNvGrpSpPr/>
        <p:nvPr/>
      </p:nvGrpSpPr>
      <p:grpSpPr>
        <a:xfrm>
          <a:off x="0" y="0"/>
          <a:ext cx="0" cy="0"/>
          <a:chOff x="0" y="0"/>
          <a:chExt cx="0" cy="0"/>
        </a:xfrm>
      </p:grpSpPr>
      <p:sp>
        <p:nvSpPr>
          <p:cNvPr id="155" name="Google Shape;155;g2cbdd84364b_0_6"/>
          <p:cNvSpPr txBox="1">
            <a:spLocks noGrp="1"/>
          </p:cNvSpPr>
          <p:nvPr>
            <p:ph type="title"/>
          </p:nvPr>
        </p:nvSpPr>
        <p:spPr>
          <a:xfrm>
            <a:off x="510540" y="149437"/>
            <a:ext cx="8229600" cy="857250"/>
          </a:xfrm>
          <a:prstGeom prst="rect">
            <a:avLst/>
          </a:prstGeom>
        </p:spPr>
        <p:txBody>
          <a:bodyPr spcFirstLastPara="1" wrap="square" lIns="91425" tIns="45700" rIns="91425" bIns="45700" anchor="ctr" anchorCtr="0">
            <a:noAutofit/>
          </a:bodyPr>
          <a:lstStyle/>
          <a:p>
            <a:pPr algn="l">
              <a:buClr>
                <a:srgbClr val="FBD4B4"/>
              </a:buClr>
              <a:buSzPts val="3600"/>
            </a:pPr>
            <a:r>
              <a:rPr lang="en-IN" sz="3600" b="1" dirty="0">
                <a:effectLst/>
                <a:latin typeface="Calibri" panose="020F0502020204030204" pitchFamily="34" charset="0"/>
                <a:ea typeface="Calibri" panose="020F0502020204030204" pitchFamily="34" charset="0"/>
                <a:cs typeface="Times New Roman" panose="02020603050405020304" pitchFamily="18" charset="0"/>
              </a:rPr>
              <a:t>Visualizing before and after outliers from AP and RH COLUMNS</a:t>
            </a:r>
            <a:endParaRPr sz="3600" b="1" dirty="0">
              <a:solidFill>
                <a:srgbClr val="FBD4B4"/>
              </a:solidFill>
            </a:endParaRPr>
          </a:p>
        </p:txBody>
      </p:sp>
      <p:sp>
        <p:nvSpPr>
          <p:cNvPr id="3" name="TextBox 2">
            <a:extLst>
              <a:ext uri="{FF2B5EF4-FFF2-40B4-BE49-F238E27FC236}">
                <a16:creationId xmlns:a16="http://schemas.microsoft.com/office/drawing/2014/main" id="{C590843B-D406-1BAD-FA07-738155E25FDD}"/>
              </a:ext>
            </a:extLst>
          </p:cNvPr>
          <p:cNvSpPr txBox="1"/>
          <p:nvPr/>
        </p:nvSpPr>
        <p:spPr>
          <a:xfrm>
            <a:off x="800100" y="2010312"/>
            <a:ext cx="2369820" cy="1477328"/>
          </a:xfrm>
          <a:prstGeom prst="rect">
            <a:avLst/>
          </a:prstGeom>
          <a:noFill/>
        </p:spPr>
        <p:txBody>
          <a:bodyPr wrap="square" rtlCol="0">
            <a:sp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As we can conclude that we successfully removed the outliers (not all, but 98% are removed) !</a:t>
            </a:r>
            <a:endParaRPr lang="en-IN" sz="16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A60900A5-B3B7-001E-1FCA-061A67EEE996}"/>
              </a:ext>
            </a:extLst>
          </p:cNvPr>
          <p:cNvPicPr>
            <a:picLocks noChangeAspect="1"/>
          </p:cNvPicPr>
          <p:nvPr/>
        </p:nvPicPr>
        <p:blipFill>
          <a:blip r:embed="rId4"/>
          <a:stretch>
            <a:fillRect/>
          </a:stretch>
        </p:blipFill>
        <p:spPr>
          <a:xfrm>
            <a:off x="4434840" y="1044787"/>
            <a:ext cx="4709160" cy="4098713"/>
          </a:xfrm>
          <a:prstGeom prst="rect">
            <a:avLst/>
          </a:prstGeom>
        </p:spPr>
      </p:pic>
    </p:spTree>
    <p:extLst>
      <p:ext uri="{BB962C8B-B14F-4D97-AF65-F5344CB8AC3E}">
        <p14:creationId xmlns:p14="http://schemas.microsoft.com/office/powerpoint/2010/main" val="3384143848"/>
      </p:ext>
    </p:extLst>
  </p:cSld>
  <p:clrMapOvr>
    <a:overrideClrMapping bg1="lt1" tx1="dk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61"/>
        <p:cNvGrpSpPr/>
        <p:nvPr/>
      </p:nvGrpSpPr>
      <p:grpSpPr>
        <a:xfrm>
          <a:off x="0" y="0"/>
          <a:ext cx="0" cy="0"/>
          <a:chOff x="0" y="0"/>
          <a:chExt cx="0" cy="0"/>
        </a:xfrm>
      </p:grpSpPr>
      <p:sp>
        <p:nvSpPr>
          <p:cNvPr id="162" name="Google Shape;162;g2cbdd84364b_0_29"/>
          <p:cNvSpPr txBox="1">
            <a:spLocks noGrp="1"/>
          </p:cNvSpPr>
          <p:nvPr>
            <p:ph type="title"/>
          </p:nvPr>
        </p:nvSpPr>
        <p:spPr>
          <a:prstGeom prst="rect">
            <a:avLst/>
          </a:prstGeom>
        </p:spPr>
        <p:txBody>
          <a:bodyPr spcFirstLastPara="1" wrap="square" lIns="91425" tIns="45700" rIns="91425" bIns="45700" anchor="ctr" anchorCtr="0">
            <a:normAutofit/>
          </a:bodyPr>
          <a:lstStyle/>
          <a:p>
            <a:pPr marL="0" marR="0" lvl="0" indent="0" algn="l" rtl="0">
              <a:lnSpc>
                <a:spcPct val="100000"/>
              </a:lnSpc>
              <a:spcBef>
                <a:spcPts val="0"/>
              </a:spcBef>
              <a:spcAft>
                <a:spcPts val="0"/>
              </a:spcAft>
              <a:buClr>
                <a:srgbClr val="FBD4B4"/>
              </a:buClr>
              <a:buSzPts val="3600"/>
              <a:buFont typeface="Calibri"/>
              <a:buNone/>
            </a:pPr>
            <a:r>
              <a:rPr lang="en-US" sz="3600" b="1" dirty="0">
                <a:solidFill>
                  <a:schemeClr val="tx1"/>
                </a:solidFill>
              </a:rPr>
              <a:t>Feature</a:t>
            </a:r>
            <a:r>
              <a:rPr lang="en-US" b="1" dirty="0">
                <a:solidFill>
                  <a:schemeClr val="tx1"/>
                </a:solidFill>
              </a:rPr>
              <a:t> </a:t>
            </a:r>
            <a:r>
              <a:rPr lang="en-US" sz="3600" b="1" dirty="0">
                <a:solidFill>
                  <a:schemeClr val="tx1"/>
                </a:solidFill>
              </a:rPr>
              <a:t>Extraction</a:t>
            </a:r>
            <a:endParaRPr sz="3600" b="1" dirty="0">
              <a:solidFill>
                <a:schemeClr val="tx1"/>
              </a:solidFill>
            </a:endParaRPr>
          </a:p>
        </p:txBody>
      </p:sp>
      <p:sp>
        <p:nvSpPr>
          <p:cNvPr id="163" name="Google Shape;163;g2cbdd84364b_0_29"/>
          <p:cNvSpPr txBox="1">
            <a:spLocks noGrp="1"/>
          </p:cNvSpPr>
          <p:nvPr>
            <p:ph type="body" idx="1"/>
          </p:nvPr>
        </p:nvSpPr>
        <p:spPr>
          <a:xfrm>
            <a:off x="326797" y="1302617"/>
            <a:ext cx="8229600" cy="3394500"/>
          </a:xfrm>
          <a:prstGeom prst="rect">
            <a:avLst/>
          </a:prstGeom>
        </p:spPr>
        <p:txBody>
          <a:bodyPr spcFirstLastPara="1" wrap="square" lIns="91425" tIns="45700" rIns="91425" bIns="45700" anchor="t" anchorCtr="0">
            <a:normAutofit lnSpcReduction="10000"/>
          </a:bodyPr>
          <a:lstStyle/>
          <a:p>
            <a:pPr marL="50800" indent="0">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It's crucial to evaluate a model's performance on unseen data to assess its generalization ability. This is where the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train_test_split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function from scikit-learn comes into play. </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br>
              <a:rPr lang="en-IN" sz="1800" b="1"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**Training Set (</a:t>
            </a:r>
            <a:r>
              <a:rPr lang="en-IN" sz="1800" b="1" kern="100" dirty="0" err="1">
                <a:effectLst/>
                <a:latin typeface="Calibri" panose="020F0502020204030204" pitchFamily="34" charset="0"/>
                <a:ea typeface="Calibri" panose="020F0502020204030204" pitchFamily="34" charset="0"/>
                <a:cs typeface="Times New Roman" panose="02020603050405020304" pitchFamily="18" charset="0"/>
              </a:rPr>
              <a:t>X_train</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b="1" kern="100" dirty="0" err="1">
                <a:effectLst/>
                <a:latin typeface="Calibri" panose="020F0502020204030204" pitchFamily="34" charset="0"/>
                <a:ea typeface="Calibri" panose="020F0502020204030204" pitchFamily="34" charset="0"/>
                <a:cs typeface="Times New Roman" panose="02020603050405020304" pitchFamily="18" charset="0"/>
              </a:rPr>
              <a:t>y_train</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Used to train the machine learning model.</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The model learns patterns and relationships from this data.</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b="1" kern="100" dirty="0">
                <a:latin typeface="Calibri" panose="020F0502020204030204" pitchFamily="34" charset="0"/>
                <a:ea typeface="Calibri" panose="020F0502020204030204" pitchFamily="34" charset="0"/>
                <a:cs typeface="Times New Roman" panose="02020603050405020304" pitchFamily="18" charset="0"/>
              </a:rPr>
              <a:t>**Test Set (</a:t>
            </a:r>
            <a:r>
              <a:rPr lang="en-IN" sz="1800" b="1" kern="100" dirty="0" err="1">
                <a:latin typeface="Calibri" panose="020F0502020204030204" pitchFamily="34" charset="0"/>
                <a:ea typeface="Calibri" panose="020F0502020204030204" pitchFamily="34" charset="0"/>
                <a:cs typeface="Times New Roman" panose="02020603050405020304" pitchFamily="18" charset="0"/>
              </a:rPr>
              <a:t>X_test</a:t>
            </a:r>
            <a:r>
              <a:rPr lang="en-IN" sz="1800" b="1" kern="100" dirty="0">
                <a:latin typeface="Calibri" panose="020F0502020204030204" pitchFamily="34" charset="0"/>
                <a:ea typeface="Calibri" panose="020F0502020204030204" pitchFamily="34" charset="0"/>
                <a:cs typeface="Times New Roman" panose="02020603050405020304" pitchFamily="18" charset="0"/>
              </a:rPr>
              <a:t>, </a:t>
            </a:r>
            <a:r>
              <a:rPr lang="en-IN" sz="1800" b="1" kern="100" dirty="0" err="1">
                <a:latin typeface="Calibri" panose="020F0502020204030204" pitchFamily="34" charset="0"/>
                <a:ea typeface="Calibri" panose="020F0502020204030204" pitchFamily="34" charset="0"/>
                <a:cs typeface="Times New Roman" panose="02020603050405020304" pitchFamily="18" charset="0"/>
              </a:rPr>
              <a:t>y_test</a:t>
            </a:r>
            <a:r>
              <a:rPr lang="en-IN" sz="1800" b="1" kern="100" dirty="0">
                <a:latin typeface="Calibri" panose="020F0502020204030204" pitchFamily="34" charset="0"/>
                <a:ea typeface="Calibri" panose="020F0502020204030204" pitchFamily="34" charset="0"/>
                <a:cs typeface="Times New Roman" panose="02020603050405020304" pitchFamily="18" charset="0"/>
              </a:rPr>
              <a:t>):**</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 Used to evaluate the model's performance on unseen data.</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 It helps assess how well the model generalizes to new, unseen examples.</a:t>
            </a:r>
          </a:p>
        </p:txBody>
      </p:sp>
    </p:spTree>
    <p:extLst>
      <p:ext uri="{BB962C8B-B14F-4D97-AF65-F5344CB8AC3E}">
        <p14:creationId xmlns:p14="http://schemas.microsoft.com/office/powerpoint/2010/main" val="2262958253"/>
      </p:ext>
    </p:extLst>
  </p:cSld>
  <p:clrMapOvr>
    <a:overrideClrMapping bg1="lt1" tx1="dk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61"/>
        <p:cNvGrpSpPr/>
        <p:nvPr/>
      </p:nvGrpSpPr>
      <p:grpSpPr>
        <a:xfrm>
          <a:off x="0" y="0"/>
          <a:ext cx="0" cy="0"/>
          <a:chOff x="0" y="0"/>
          <a:chExt cx="0" cy="0"/>
        </a:xfrm>
      </p:grpSpPr>
      <p:sp>
        <p:nvSpPr>
          <p:cNvPr id="162" name="Google Shape;162;g2cbdd84364b_0_29"/>
          <p:cNvSpPr txBox="1">
            <a:spLocks noGrp="1"/>
          </p:cNvSpPr>
          <p:nvPr>
            <p:ph type="title"/>
          </p:nvPr>
        </p:nvSpPr>
        <p:spPr>
          <a:prstGeom prst="rect">
            <a:avLst/>
          </a:prstGeom>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BD4B4"/>
              </a:buClr>
              <a:buSzPts val="3600"/>
              <a:buFont typeface="Calibri"/>
              <a:buNone/>
            </a:pPr>
            <a:r>
              <a:rPr lang="en-IN" sz="3600" b="1" dirty="0">
                <a:effectLst/>
                <a:latin typeface="Calibri" panose="020F0502020204030204" pitchFamily="34" charset="0"/>
                <a:ea typeface="Calibri" panose="020F0502020204030204" pitchFamily="34" charset="0"/>
                <a:cs typeface="Times New Roman" panose="02020603050405020304" pitchFamily="18" charset="0"/>
              </a:rPr>
              <a:t>Feature Scaling: A Key Preprocessing Step (Optional in this situation)</a:t>
            </a:r>
            <a:endParaRPr sz="3600" b="1" dirty="0">
              <a:solidFill>
                <a:schemeClr val="tx1"/>
              </a:solidFill>
            </a:endParaRPr>
          </a:p>
        </p:txBody>
      </p:sp>
      <p:sp>
        <p:nvSpPr>
          <p:cNvPr id="163" name="Google Shape;163;g2cbdd84364b_0_29"/>
          <p:cNvSpPr txBox="1">
            <a:spLocks noGrp="1"/>
          </p:cNvSpPr>
          <p:nvPr>
            <p:ph type="body" idx="1"/>
          </p:nvPr>
        </p:nvSpPr>
        <p:spPr>
          <a:xfrm>
            <a:off x="326797" y="1302617"/>
            <a:ext cx="8229600" cy="3394500"/>
          </a:xfrm>
          <a:prstGeom prst="rect">
            <a:avLst/>
          </a:prstGeom>
        </p:spPr>
        <p:txBody>
          <a:bodyPr spcFirstLastPara="1" wrap="square" lIns="91425" tIns="45700" rIns="91425" bIns="45700" anchor="t" anchorCtr="0">
            <a:normAutofit/>
          </a:bodyPr>
          <a:lstStyle/>
          <a:p>
            <a:pPr marL="50800" indent="0">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***Common Feature Scaling Techniques:***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Ø"/>
            </a:pPr>
            <a:r>
              <a:rPr lang="en-IN" sz="1800" dirty="0">
                <a:effectLst/>
                <a:latin typeface="Calibri" panose="020F0502020204030204" pitchFamily="34" charset="0"/>
                <a:ea typeface="Calibri" panose="020F0502020204030204" pitchFamily="34" charset="0"/>
                <a:cs typeface="Times New Roman" panose="02020603050405020304" pitchFamily="18" charset="0"/>
              </a:rPr>
              <a:t>Min-Max Scaling (Normalization): Rescales features to a specific range, typically between 0 and 1.Formula: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x_scaled</a:t>
            </a:r>
            <a:r>
              <a:rPr lang="en-IN" sz="1800" dirty="0">
                <a:effectLst/>
                <a:latin typeface="Calibri" panose="020F0502020204030204" pitchFamily="34" charset="0"/>
                <a:ea typeface="Calibri" panose="020F0502020204030204" pitchFamily="34" charset="0"/>
                <a:cs typeface="Times New Roman" panose="02020603050405020304" pitchFamily="18" charset="0"/>
              </a:rPr>
              <a:t> = (x - min(x)) / (max(x) - min(x))</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Ø"/>
            </a:pPr>
            <a:r>
              <a:rPr lang="en-IN" sz="1800" dirty="0">
                <a:effectLst/>
                <a:latin typeface="Calibri" panose="020F0502020204030204" pitchFamily="34" charset="0"/>
                <a:ea typeface="Calibri" panose="020F0502020204030204" pitchFamily="34" charset="0"/>
                <a:cs typeface="Times New Roman" panose="02020603050405020304" pitchFamily="18" charset="0"/>
              </a:rPr>
              <a:t>Standardization (Z-score normalization): Rescales features to have a mean of 0 and a standard deviation of 1. Formula: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x_scaled</a:t>
            </a:r>
            <a:r>
              <a:rPr lang="en-IN" sz="1800" dirty="0">
                <a:effectLst/>
                <a:latin typeface="Calibri" panose="020F0502020204030204" pitchFamily="34" charset="0"/>
                <a:ea typeface="Calibri" panose="020F0502020204030204" pitchFamily="34" charset="0"/>
                <a:cs typeface="Times New Roman" panose="02020603050405020304" pitchFamily="18" charset="0"/>
              </a:rPr>
              <a:t> = (x - mean(x)) / std(x)</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73921421"/>
      </p:ext>
    </p:extLst>
  </p:cSld>
  <p:clrMapOvr>
    <a:overrideClrMapping bg1="lt1" tx1="dk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61"/>
        <p:cNvGrpSpPr/>
        <p:nvPr/>
      </p:nvGrpSpPr>
      <p:grpSpPr>
        <a:xfrm>
          <a:off x="0" y="0"/>
          <a:ext cx="0" cy="0"/>
          <a:chOff x="0" y="0"/>
          <a:chExt cx="0" cy="0"/>
        </a:xfrm>
      </p:grpSpPr>
      <p:sp>
        <p:nvSpPr>
          <p:cNvPr id="162" name="Google Shape;162;g2cbdd84364b_0_29"/>
          <p:cNvSpPr txBox="1">
            <a:spLocks noGrp="1"/>
          </p:cNvSpPr>
          <p:nvPr>
            <p:ph type="title"/>
          </p:nvPr>
        </p:nvSpPr>
        <p:spPr>
          <a:xfrm>
            <a:off x="457200" y="233479"/>
            <a:ext cx="8229600" cy="857250"/>
          </a:xfrm>
          <a:prstGeom prst="rect">
            <a:avLst/>
          </a:prstGeom>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BD4B4"/>
              </a:buClr>
              <a:buSzPts val="3600"/>
              <a:buFont typeface="Calibri"/>
              <a:buNone/>
            </a:pPr>
            <a:r>
              <a:rPr lang="en-IN" sz="36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Model Building </a:t>
            </a:r>
            <a:endParaRPr lang="en-US" sz="3600" b="1" dirty="0">
              <a:solidFill>
                <a:schemeClr val="tx1"/>
              </a:solidFill>
            </a:endParaRPr>
          </a:p>
        </p:txBody>
      </p:sp>
      <p:sp>
        <p:nvSpPr>
          <p:cNvPr id="163" name="Google Shape;163;g2cbdd84364b_0_29"/>
          <p:cNvSpPr txBox="1">
            <a:spLocks noGrp="1"/>
          </p:cNvSpPr>
          <p:nvPr>
            <p:ph type="body" idx="1"/>
          </p:nvPr>
        </p:nvSpPr>
        <p:spPr>
          <a:xfrm>
            <a:off x="326797" y="1302617"/>
            <a:ext cx="8229600" cy="3394500"/>
          </a:xfrm>
          <a:prstGeom prst="rect">
            <a:avLst/>
          </a:prstGeom>
        </p:spPr>
        <p:txBody>
          <a:bodyPr spcFirstLastPara="1" wrap="square" lIns="91425" tIns="45700" rIns="91425" bIns="45700" anchor="t" anchorCtr="0">
            <a:normAutofit/>
          </a:bodyPr>
          <a:lstStyle/>
          <a:p>
            <a:pPr marL="50800" indent="0">
              <a:lnSpc>
                <a:spcPct val="107000"/>
              </a:lnSpc>
              <a:spcAft>
                <a:spcPts val="800"/>
              </a:spcAft>
              <a:buNone/>
            </a:pPr>
            <a:r>
              <a:rPr lang="en-IN" sz="2100" b="1" kern="100" dirty="0">
                <a:effectLst/>
                <a:latin typeface="Calibri" panose="020F0502020204030204" pitchFamily="34" charset="0"/>
                <a:ea typeface="Calibri" panose="020F0502020204030204" pitchFamily="34" charset="0"/>
                <a:cs typeface="Times New Roman" panose="02020603050405020304" pitchFamily="18" charset="0"/>
              </a:rPr>
              <a:t>How XGBoost Works </a:t>
            </a:r>
          </a:p>
          <a:p>
            <a:pPr>
              <a:lnSpc>
                <a:spcPct val="107000"/>
              </a:lnSpc>
              <a:spcAft>
                <a:spcPts val="800"/>
              </a:spcAft>
              <a:buFont typeface="Wingdings" panose="05000000000000000000" pitchFamily="2" charset="2"/>
              <a:buChar char="q"/>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Initial Prediction: Starts with a base prediction, such as the mean for regression.</a:t>
            </a:r>
          </a:p>
          <a:p>
            <a:pPr>
              <a:lnSpc>
                <a:spcPct val="107000"/>
              </a:lnSpc>
              <a:spcAft>
                <a:spcPts val="800"/>
              </a:spcAft>
              <a:buFont typeface="Wingdings" panose="05000000000000000000" pitchFamily="2" charset="2"/>
              <a:buChar char="q"/>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Error Calculation: Calculates the residuals or errors from the current model.</a:t>
            </a:r>
          </a:p>
          <a:p>
            <a:pPr>
              <a:lnSpc>
                <a:spcPct val="107000"/>
              </a:lnSpc>
              <a:spcAft>
                <a:spcPts val="800"/>
              </a:spcAft>
              <a:buFont typeface="Wingdings" panose="05000000000000000000" pitchFamily="2" charset="2"/>
              <a:buChar char="q"/>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Model Update: Fits a new weak learner (decision tree) to the residuals to correct errors.</a:t>
            </a:r>
          </a:p>
          <a:p>
            <a:pPr>
              <a:lnSpc>
                <a:spcPct val="107000"/>
              </a:lnSpc>
              <a:spcAft>
                <a:spcPts val="800"/>
              </a:spcAft>
              <a:buFont typeface="Wingdings" panose="05000000000000000000" pitchFamily="2" charset="2"/>
              <a:buChar char="q"/>
            </a:pPr>
            <a:r>
              <a:rPr lang="en-IN" sz="1800" dirty="0">
                <a:effectLst/>
                <a:latin typeface="Calibri" panose="020F0502020204030204" pitchFamily="34" charset="0"/>
                <a:ea typeface="Calibri" panose="020F0502020204030204" pitchFamily="34" charset="0"/>
                <a:cs typeface="Times New Roman" panose="02020603050405020304" pitchFamily="18" charset="0"/>
              </a:rPr>
              <a:t>Combination: Combines the previous model and the new weak learner using a learning rate to form the final prediction.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00362727"/>
      </p:ext>
    </p:extLst>
  </p:cSld>
  <p:clrMapOvr>
    <a:overrideClrMapping bg1="lt1" tx1="dk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61"/>
        <p:cNvGrpSpPr/>
        <p:nvPr/>
      </p:nvGrpSpPr>
      <p:grpSpPr>
        <a:xfrm>
          <a:off x="0" y="0"/>
          <a:ext cx="0" cy="0"/>
          <a:chOff x="0" y="0"/>
          <a:chExt cx="0" cy="0"/>
        </a:xfrm>
      </p:grpSpPr>
      <p:sp>
        <p:nvSpPr>
          <p:cNvPr id="162" name="Google Shape;162;g2cbdd84364b_0_29"/>
          <p:cNvSpPr txBox="1">
            <a:spLocks noGrp="1"/>
          </p:cNvSpPr>
          <p:nvPr>
            <p:ph type="title"/>
          </p:nvPr>
        </p:nvSpPr>
        <p:spPr>
          <a:xfrm>
            <a:off x="457200" y="233479"/>
            <a:ext cx="8229600" cy="857250"/>
          </a:xfrm>
          <a:prstGeom prst="rect">
            <a:avLst/>
          </a:prstGeom>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BD4B4"/>
              </a:buClr>
              <a:buSzPts val="3600"/>
              <a:buFont typeface="Calibri"/>
              <a:buNone/>
            </a:pPr>
            <a:r>
              <a:rPr lang="en-IN" sz="3600" b="1" dirty="0">
                <a:effectLst/>
                <a:latin typeface="Calibri" panose="020F0502020204030204" pitchFamily="34" charset="0"/>
                <a:ea typeface="Calibri" panose="020F0502020204030204" pitchFamily="34" charset="0"/>
                <a:cs typeface="Times New Roman" panose="02020603050405020304" pitchFamily="18" charset="0"/>
              </a:rPr>
              <a:t>Initializing the XGBoost Regressor</a:t>
            </a:r>
            <a:endParaRPr lang="en-US" sz="3600" b="1" dirty="0">
              <a:solidFill>
                <a:schemeClr val="tx1"/>
              </a:solidFill>
            </a:endParaRPr>
          </a:p>
        </p:txBody>
      </p:sp>
      <p:sp>
        <p:nvSpPr>
          <p:cNvPr id="163" name="Google Shape;163;g2cbdd84364b_0_29"/>
          <p:cNvSpPr txBox="1">
            <a:spLocks noGrp="1"/>
          </p:cNvSpPr>
          <p:nvPr>
            <p:ph type="body" idx="1"/>
          </p:nvPr>
        </p:nvSpPr>
        <p:spPr>
          <a:xfrm>
            <a:off x="326797" y="1302617"/>
            <a:ext cx="8229600" cy="3394500"/>
          </a:xfrm>
          <a:prstGeom prst="rect">
            <a:avLst/>
          </a:prstGeom>
        </p:spPr>
        <p:txBody>
          <a:bodyPr spcFirstLastPara="1" wrap="square" lIns="91425" tIns="45700" rIns="91425" bIns="45700" anchor="t" anchorCtr="0">
            <a:normAutofit/>
          </a:bodyPr>
          <a:lstStyle/>
          <a:p>
            <a:pPr>
              <a:lnSpc>
                <a:spcPct val="107000"/>
              </a:lnSpc>
              <a:spcAft>
                <a:spcPts val="800"/>
              </a:spcAft>
              <a:buFont typeface="Wingdings" panose="05000000000000000000" pitchFamily="2" charset="2"/>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objective='</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reg:squarederror</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 This parameter specifies the loss function to be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minimized.reg:squarederror</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indicates that we're using squared error as the loss function, which is suitable for regression problems.</a:t>
            </a:r>
          </a:p>
          <a:p>
            <a:pPr>
              <a:lnSpc>
                <a:spcPct val="107000"/>
              </a:lnSpc>
              <a:spcAft>
                <a:spcPts val="800"/>
              </a:spcAft>
              <a:buFont typeface="Wingdings" panose="05000000000000000000" pitchFamily="2" charset="2"/>
              <a:buChar char="§"/>
            </a:pP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n_estimators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 Number of boosting rounds</a:t>
            </a: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
            </a:pP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max_depth</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 Depth of each tree</a:t>
            </a: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
            </a:pP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learning_rate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=0.1 = Shrinkage step</a:t>
            </a:r>
          </a:p>
          <a:p>
            <a:pPr marL="50800" indent="0">
              <a:lnSpc>
                <a:spcPct val="107000"/>
              </a:lnSpc>
              <a:spcAft>
                <a:spcPts val="800"/>
              </a:spcAft>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37706398"/>
      </p:ext>
    </p:extLst>
  </p:cSld>
  <p:clrMapOvr>
    <a:overrideClrMapping bg1="lt1" tx1="dk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61"/>
        <p:cNvGrpSpPr/>
        <p:nvPr/>
      </p:nvGrpSpPr>
      <p:grpSpPr>
        <a:xfrm>
          <a:off x="0" y="0"/>
          <a:ext cx="0" cy="0"/>
          <a:chOff x="0" y="0"/>
          <a:chExt cx="0" cy="0"/>
        </a:xfrm>
      </p:grpSpPr>
      <p:sp>
        <p:nvSpPr>
          <p:cNvPr id="162" name="Google Shape;162;g2cbdd84364b_0_29"/>
          <p:cNvSpPr txBox="1">
            <a:spLocks noGrp="1"/>
          </p:cNvSpPr>
          <p:nvPr>
            <p:ph type="title"/>
          </p:nvPr>
        </p:nvSpPr>
        <p:spPr>
          <a:xfrm>
            <a:off x="457200" y="233479"/>
            <a:ext cx="8229600" cy="857250"/>
          </a:xfrm>
          <a:prstGeom prst="rect">
            <a:avLst/>
          </a:prstGeom>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BD4B4"/>
              </a:buClr>
              <a:buSzPts val="3600"/>
              <a:buFont typeface="Calibri"/>
              <a:buNone/>
            </a:pPr>
            <a:r>
              <a:rPr lang="en-IN" sz="3600" b="1" dirty="0">
                <a:effectLst/>
                <a:latin typeface="Calibri" panose="020F0502020204030204" pitchFamily="34" charset="0"/>
                <a:ea typeface="Calibri" panose="020F0502020204030204" pitchFamily="34" charset="0"/>
                <a:cs typeface="Times New Roman" panose="02020603050405020304" pitchFamily="18" charset="0"/>
              </a:rPr>
              <a:t>Model Evaluation Visualizations </a:t>
            </a:r>
            <a:endParaRPr lang="en-US" sz="3600" b="1" dirty="0">
              <a:solidFill>
                <a:schemeClr val="tx1"/>
              </a:solidFill>
            </a:endParaRPr>
          </a:p>
        </p:txBody>
      </p:sp>
      <p:sp>
        <p:nvSpPr>
          <p:cNvPr id="163" name="Google Shape;163;g2cbdd84364b_0_29"/>
          <p:cNvSpPr txBox="1">
            <a:spLocks noGrp="1"/>
          </p:cNvSpPr>
          <p:nvPr>
            <p:ph type="body" idx="1"/>
          </p:nvPr>
        </p:nvSpPr>
        <p:spPr>
          <a:xfrm>
            <a:off x="326797" y="1302617"/>
            <a:ext cx="3248301" cy="3394500"/>
          </a:xfrm>
          <a:prstGeom prst="rect">
            <a:avLst/>
          </a:prstGeom>
        </p:spPr>
        <p:txBody>
          <a:bodyPr spcFirstLastPara="1" wrap="square" lIns="91425" tIns="45700" rIns="91425" bIns="45700" anchor="t" anchorCtr="0">
            <a:normAutofit/>
          </a:bodyPr>
          <a:lstStyle/>
          <a:p>
            <a:pPr marL="50800" indent="0">
              <a:lnSpc>
                <a:spcPct val="107000"/>
              </a:lnSpc>
              <a:spcAft>
                <a:spcPts val="800"/>
              </a:spcAft>
              <a:buNone/>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Residual Plot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This is useful to visually inspect the difference between predicted and actual values. You should expect residuals (errors) to be spread evenly around zero. If they are biased in some way, it could indicate that the model isn't capturing some important patterns.</a:t>
            </a:r>
          </a:p>
        </p:txBody>
      </p:sp>
      <p:pic>
        <p:nvPicPr>
          <p:cNvPr id="3" name="Picture 2">
            <a:extLst>
              <a:ext uri="{FF2B5EF4-FFF2-40B4-BE49-F238E27FC236}">
                <a16:creationId xmlns:a16="http://schemas.microsoft.com/office/drawing/2014/main" id="{4898F486-3426-E3AA-7545-83D07D717E7B}"/>
              </a:ext>
            </a:extLst>
          </p:cNvPr>
          <p:cNvPicPr>
            <a:picLocks noChangeAspect="1"/>
          </p:cNvPicPr>
          <p:nvPr/>
        </p:nvPicPr>
        <p:blipFill>
          <a:blip r:embed="rId4"/>
          <a:stretch>
            <a:fillRect/>
          </a:stretch>
        </p:blipFill>
        <p:spPr>
          <a:xfrm>
            <a:off x="3527317" y="1574418"/>
            <a:ext cx="5616683" cy="3569082"/>
          </a:xfrm>
          <a:prstGeom prst="rect">
            <a:avLst/>
          </a:prstGeom>
        </p:spPr>
      </p:pic>
    </p:spTree>
    <p:extLst>
      <p:ext uri="{BB962C8B-B14F-4D97-AF65-F5344CB8AC3E}">
        <p14:creationId xmlns:p14="http://schemas.microsoft.com/office/powerpoint/2010/main" val="146194740"/>
      </p:ext>
    </p:extLst>
  </p:cSld>
  <p:clrMapOvr>
    <a:overrideClrMapping bg1="lt1" tx1="dk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61"/>
        <p:cNvGrpSpPr/>
        <p:nvPr/>
      </p:nvGrpSpPr>
      <p:grpSpPr>
        <a:xfrm>
          <a:off x="0" y="0"/>
          <a:ext cx="0" cy="0"/>
          <a:chOff x="0" y="0"/>
          <a:chExt cx="0" cy="0"/>
        </a:xfrm>
      </p:grpSpPr>
      <p:sp>
        <p:nvSpPr>
          <p:cNvPr id="162" name="Google Shape;162;g2cbdd84364b_0_29"/>
          <p:cNvSpPr txBox="1">
            <a:spLocks noGrp="1"/>
          </p:cNvSpPr>
          <p:nvPr>
            <p:ph type="title"/>
          </p:nvPr>
        </p:nvSpPr>
        <p:spPr>
          <a:xfrm>
            <a:off x="457200" y="233479"/>
            <a:ext cx="8229600" cy="857250"/>
          </a:xfrm>
          <a:prstGeom prst="rect">
            <a:avLst/>
          </a:prstGeom>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BD4B4"/>
              </a:buClr>
              <a:buSzPts val="3600"/>
              <a:buFont typeface="Calibri"/>
              <a:buNone/>
            </a:pPr>
            <a:r>
              <a:rPr lang="en-IN" sz="3600" b="1" dirty="0">
                <a:effectLst/>
                <a:latin typeface="Calibri" panose="020F0502020204030204" pitchFamily="34" charset="0"/>
                <a:ea typeface="Calibri" panose="020F0502020204030204" pitchFamily="34" charset="0"/>
                <a:cs typeface="Times New Roman" panose="02020603050405020304" pitchFamily="18" charset="0"/>
              </a:rPr>
              <a:t>Insights from the Residual Plot:</a:t>
            </a:r>
            <a:endParaRPr lang="en-US" sz="3600" b="1" dirty="0">
              <a:solidFill>
                <a:schemeClr val="tx1"/>
              </a:solidFill>
            </a:endParaRPr>
          </a:p>
        </p:txBody>
      </p:sp>
      <p:sp>
        <p:nvSpPr>
          <p:cNvPr id="163" name="Google Shape;163;g2cbdd84364b_0_29"/>
          <p:cNvSpPr txBox="1">
            <a:spLocks noGrp="1"/>
          </p:cNvSpPr>
          <p:nvPr>
            <p:ph type="body" idx="1"/>
          </p:nvPr>
        </p:nvSpPr>
        <p:spPr>
          <a:xfrm>
            <a:off x="326797" y="1302617"/>
            <a:ext cx="8177811" cy="3394500"/>
          </a:xfrm>
          <a:prstGeom prst="rect">
            <a:avLst/>
          </a:prstGeom>
        </p:spPr>
        <p:txBody>
          <a:bodyPr spcFirstLastPara="1" wrap="square" lIns="91425" tIns="45700" rIns="91425" bIns="45700" anchor="t" anchorCtr="0">
            <a:normAutofit fontScale="85000" lnSpcReduction="10000"/>
          </a:bodyPr>
          <a:lstStyle/>
          <a:p>
            <a:pPr>
              <a:lnSpc>
                <a:spcPct val="107000"/>
              </a:lnSpc>
              <a:spcAft>
                <a:spcPts val="800"/>
              </a:spcAft>
              <a:buFont typeface="Wingdings" panose="05000000000000000000" pitchFamily="2" charset="2"/>
              <a:buChar char="ü"/>
            </a:pPr>
            <a:r>
              <a:rPr lang="en-IN" sz="1800" dirty="0">
                <a:effectLst/>
                <a:latin typeface="Calibri" panose="020F0502020204030204" pitchFamily="34" charset="0"/>
                <a:ea typeface="Calibri" panose="020F0502020204030204" pitchFamily="34" charset="0"/>
                <a:cs typeface="Times New Roman" panose="02020603050405020304" pitchFamily="18" charset="0"/>
              </a:rPr>
              <a:t>Random Scattering Around Zero: The residuals appear randomly scattered around the zero line, indicating that the model captures the data pattern well and does not exhibit clear bias.</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ü"/>
            </a:pPr>
            <a:r>
              <a:rPr lang="en-IN" sz="1800" dirty="0">
                <a:effectLst/>
                <a:latin typeface="Calibri" panose="020F0502020204030204" pitchFamily="34" charset="0"/>
                <a:ea typeface="Calibri" panose="020F0502020204030204" pitchFamily="34" charset="0"/>
                <a:cs typeface="Times New Roman" panose="02020603050405020304" pitchFamily="18" charset="0"/>
              </a:rPr>
              <a:t>No Systematic Pattern: There is no discernible pattern (e.g., curved shape, clustering), which suggests that the model does not suffer from systematic errors like underfitting or overfitting.</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ü"/>
            </a:pPr>
            <a:r>
              <a:rPr lang="en-IN" sz="1800" dirty="0">
                <a:effectLst/>
                <a:latin typeface="Calibri" panose="020F0502020204030204" pitchFamily="34" charset="0"/>
                <a:ea typeface="Calibri" panose="020F0502020204030204" pitchFamily="34" charset="0"/>
                <a:cs typeface="Times New Roman" panose="02020603050405020304" pitchFamily="18" charset="0"/>
              </a:rPr>
              <a:t>Outliers: Some residuals deviate significantly from the zero line. These points could represent: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Outliers in the data.</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Situations where the model struggled to predict accurately.</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If these points are minimal and random, they might not significantly impact the overall model.</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 typeface="Wingdings" panose="05000000000000000000" pitchFamily="2" charset="2"/>
              <a:buChar char="ü"/>
            </a:pPr>
            <a:r>
              <a:rPr lang="en-IN" sz="1800" dirty="0">
                <a:effectLst/>
                <a:latin typeface="Calibri" panose="020F0502020204030204" pitchFamily="34" charset="0"/>
                <a:ea typeface="Calibri" panose="020F0502020204030204" pitchFamily="34" charset="0"/>
                <a:cs typeface="Times New Roman" panose="02020603050405020304" pitchFamily="18" charset="0"/>
              </a:rPr>
              <a:t>Homoscedasticity: The residuals have a fairly constant spread (variance) across the range of predicted values, which suggests that the model meets the assumption of homoscedasticity.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5200778"/>
      </p:ext>
    </p:extLst>
  </p:cSld>
  <p:clrMapOvr>
    <a:overrideClrMapping bg1="lt1" tx1="dk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8"/>
        <p:cNvGrpSpPr/>
        <p:nvPr/>
      </p:nvGrpSpPr>
      <p:grpSpPr>
        <a:xfrm>
          <a:off x="0" y="0"/>
          <a:ext cx="0" cy="0"/>
          <a:chOff x="0" y="0"/>
          <a:chExt cx="0" cy="0"/>
        </a:xfrm>
      </p:grpSpPr>
      <p:sp>
        <p:nvSpPr>
          <p:cNvPr id="109" name="Google Shape;109;p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r>
              <a:rPr lang="en-US" b="1" i="0" dirty="0">
                <a:solidFill>
                  <a:schemeClr val="tx1"/>
                </a:solidFill>
                <a:effectLst/>
                <a:latin typeface="Helvetica" panose="020B0604020202020204" pitchFamily="34" charset="0"/>
              </a:rPr>
              <a:t>Context of Data or Metrics</a:t>
            </a:r>
          </a:p>
        </p:txBody>
      </p:sp>
      <p:sp>
        <p:nvSpPr>
          <p:cNvPr id="2" name="TextBox 1">
            <a:extLst>
              <a:ext uri="{FF2B5EF4-FFF2-40B4-BE49-F238E27FC236}">
                <a16:creationId xmlns:a16="http://schemas.microsoft.com/office/drawing/2014/main" id="{BEB888D3-5241-4C15-11E3-D1EB58FE0C2A}"/>
              </a:ext>
            </a:extLst>
          </p:cNvPr>
          <p:cNvSpPr txBox="1"/>
          <p:nvPr/>
        </p:nvSpPr>
        <p:spPr>
          <a:xfrm>
            <a:off x="441591" y="1505666"/>
            <a:ext cx="8097392" cy="3539430"/>
          </a:xfrm>
          <a:prstGeom prst="rect">
            <a:avLst/>
          </a:prstGeom>
          <a:noFill/>
        </p:spPr>
        <p:txBody>
          <a:bodyPr wrap="square" rtlCol="0">
            <a:spAutoFit/>
          </a:bodyPr>
          <a:lstStyle/>
          <a:p>
            <a:pPr algn="l"/>
            <a:r>
              <a:rPr lang="en-IN" b="0" i="0" dirty="0">
                <a:solidFill>
                  <a:schemeClr val="tx1"/>
                </a:solidFill>
                <a:effectLst/>
                <a:latin typeface="Helvetica" panose="020B0604020202020204" pitchFamily="34" charset="0"/>
              </a:rPr>
              <a:t>What were the values and dimensions used?</a:t>
            </a:r>
          </a:p>
          <a:p>
            <a:pPr algn="l"/>
            <a:endParaRPr lang="en-IN" b="0" i="0" dirty="0">
              <a:solidFill>
                <a:schemeClr val="tx1"/>
              </a:solidFill>
              <a:effectLst/>
              <a:latin typeface="Helvetica" panose="020B0604020202020204" pitchFamily="34" charset="0"/>
            </a:endParaRPr>
          </a:p>
          <a:p>
            <a:pPr algn="l"/>
            <a:r>
              <a:rPr lang="en-IN" b="1" i="0" dirty="0">
                <a:solidFill>
                  <a:schemeClr val="tx1"/>
                </a:solidFill>
                <a:effectLst/>
                <a:latin typeface="Helvetica" panose="020B0604020202020204" pitchFamily="34" charset="0"/>
              </a:rPr>
              <a:t>Independent Variables (Features/Dimensions)</a:t>
            </a:r>
            <a:r>
              <a:rPr lang="en-IN" b="0" i="0" dirty="0">
                <a:solidFill>
                  <a:schemeClr val="tx1"/>
                </a:solidFill>
                <a:effectLst/>
                <a:latin typeface="Helvetica" panose="020B0604020202020204" pitchFamily="34" charset="0"/>
              </a:rPr>
              <a:t> These are real-time environmental parameters that </a:t>
            </a:r>
            <a:r>
              <a:rPr lang="en-IN" dirty="0">
                <a:solidFill>
                  <a:schemeClr val="tx1"/>
                </a:solidFill>
                <a:latin typeface="Helvetica" panose="020B0604020202020204" pitchFamily="34" charset="0"/>
              </a:rPr>
              <a:t>influence the energy output:</a:t>
            </a:r>
          </a:p>
          <a:p>
            <a:pPr marL="285750" lvl="1" indent="-285750">
              <a:buFont typeface="Arial" panose="020B0604020202020204" pitchFamily="34" charset="0"/>
              <a:buChar char="•"/>
            </a:pPr>
            <a:r>
              <a:rPr lang="en-IN" dirty="0">
                <a:solidFill>
                  <a:schemeClr val="tx1"/>
                </a:solidFill>
                <a:latin typeface="Helvetica" panose="020B0604020202020204" pitchFamily="34" charset="0"/>
              </a:rPr>
              <a:t>AT – Ambient Temperature (°C)</a:t>
            </a:r>
          </a:p>
          <a:p>
            <a:pPr marL="285750" lvl="1" indent="-285750">
              <a:buFont typeface="Arial" panose="020B0604020202020204" pitchFamily="34" charset="0"/>
              <a:buChar char="•"/>
            </a:pPr>
            <a:r>
              <a:rPr lang="en-IN" dirty="0">
                <a:solidFill>
                  <a:schemeClr val="tx1"/>
                </a:solidFill>
                <a:latin typeface="Helvetica" panose="020B0604020202020204" pitchFamily="34" charset="0"/>
              </a:rPr>
              <a:t>V – Exhaust Vacuum (cm Hg)</a:t>
            </a:r>
          </a:p>
          <a:p>
            <a:pPr marL="285750" lvl="1" indent="-285750">
              <a:buFont typeface="Arial" panose="020B0604020202020204" pitchFamily="34" charset="0"/>
              <a:buChar char="•"/>
            </a:pPr>
            <a:r>
              <a:rPr lang="en-IN" dirty="0">
                <a:solidFill>
                  <a:schemeClr val="tx1"/>
                </a:solidFill>
                <a:latin typeface="Helvetica" panose="020B0604020202020204" pitchFamily="34" charset="0"/>
              </a:rPr>
              <a:t>AP – Ambient Pressure (millibar)</a:t>
            </a:r>
          </a:p>
          <a:p>
            <a:pPr marL="285750" lvl="1" indent="-285750">
              <a:buFont typeface="Arial" panose="020B0604020202020204" pitchFamily="34" charset="0"/>
              <a:buChar char="•"/>
            </a:pPr>
            <a:r>
              <a:rPr lang="en-IN" dirty="0">
                <a:solidFill>
                  <a:schemeClr val="tx1"/>
                </a:solidFill>
                <a:latin typeface="Helvetica" panose="020B0604020202020204" pitchFamily="34" charset="0"/>
              </a:rPr>
              <a:t>RH – Relative Humidity (%)</a:t>
            </a:r>
          </a:p>
          <a:p>
            <a:pPr marL="285750" lvl="1" indent="-285750">
              <a:buFont typeface="Arial" panose="020B0604020202020204" pitchFamily="34" charset="0"/>
              <a:buChar char="•"/>
            </a:pPr>
            <a:endParaRPr lang="en-IN" dirty="0">
              <a:solidFill>
                <a:schemeClr val="tx1"/>
              </a:solidFill>
              <a:latin typeface="Helvetica" panose="020B0604020202020204" pitchFamily="34" charset="0"/>
            </a:endParaRPr>
          </a:p>
          <a:p>
            <a:pPr algn="l"/>
            <a:r>
              <a:rPr lang="en-IN" b="1" i="0" dirty="0">
                <a:solidFill>
                  <a:schemeClr val="tx1"/>
                </a:solidFill>
                <a:effectLst/>
                <a:latin typeface="Helvetica" panose="020B0604020202020204" pitchFamily="34" charset="0"/>
              </a:rPr>
              <a:t>Target Variable (Value/Metric)</a:t>
            </a:r>
            <a:r>
              <a:rPr lang="en-IN" b="0" i="0" dirty="0">
                <a:solidFill>
                  <a:schemeClr val="tx1"/>
                </a:solidFill>
                <a:effectLst/>
                <a:latin typeface="Helvetica" panose="020B0604020202020204" pitchFamily="34" charset="0"/>
              </a:rPr>
              <a:t> -&gt; PE – Net hourly electrical energy output of the plant (in Megawatts)</a:t>
            </a:r>
          </a:p>
          <a:p>
            <a:pPr algn="l"/>
            <a:endParaRPr lang="en-IN" b="0" i="0" dirty="0">
              <a:solidFill>
                <a:schemeClr val="tx1"/>
              </a:solidFill>
              <a:effectLst/>
              <a:latin typeface="Helvetica" panose="020B0604020202020204" pitchFamily="34" charset="0"/>
            </a:endParaRPr>
          </a:p>
          <a:p>
            <a:pPr algn="l"/>
            <a:r>
              <a:rPr lang="en-IN" b="1" i="0" dirty="0">
                <a:solidFill>
                  <a:schemeClr val="tx1"/>
                </a:solidFill>
                <a:effectLst/>
                <a:latin typeface="Helvetica" panose="020B0604020202020204" pitchFamily="34" charset="0"/>
              </a:rPr>
              <a:t>Key Performance Metrics</a:t>
            </a:r>
            <a:r>
              <a:rPr lang="en-IN" b="0" i="0" dirty="0">
                <a:solidFill>
                  <a:schemeClr val="tx1"/>
                </a:solidFill>
                <a:effectLst/>
                <a:latin typeface="Helvetica" panose="020B0604020202020204" pitchFamily="34" charset="0"/>
              </a:rPr>
              <a:t> -&gt; MAE (Mean Absolute Error) – Used to evaluate prediction accuracy and cross-Validated MAE Mean: ~2.23 (good model generalizability)</a:t>
            </a:r>
          </a:p>
          <a:p>
            <a:endParaRPr lang="en-US" b="1" i="0" dirty="0">
              <a:solidFill>
                <a:schemeClr val="tx1"/>
              </a:solidFill>
              <a:effectLst/>
              <a:latin typeface="Helvetica" panose="020B0604020202020204" pitchFamily="34" charset="0"/>
            </a:endParaRPr>
          </a:p>
          <a:p>
            <a:pPr algn="l"/>
            <a:endParaRPr lang="en-IN" b="0" i="0" dirty="0">
              <a:solidFill>
                <a:schemeClr val="tx1"/>
              </a:solidFill>
              <a:effectLst/>
              <a:latin typeface="Helvetica" panose="020B0604020202020204" pitchFamily="34" charset="0"/>
            </a:endParaRPr>
          </a:p>
        </p:txBody>
      </p:sp>
    </p:spTree>
    <p:extLst>
      <p:ext uri="{BB962C8B-B14F-4D97-AF65-F5344CB8AC3E}">
        <p14:creationId xmlns:p14="http://schemas.microsoft.com/office/powerpoint/2010/main" val="1703635816"/>
      </p:ext>
    </p:extLst>
  </p:cSld>
  <p:clrMapOvr>
    <a:overrideClrMapping bg1="lt1" tx1="dk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8"/>
        <p:cNvGrpSpPr/>
        <p:nvPr/>
      </p:nvGrpSpPr>
      <p:grpSpPr>
        <a:xfrm>
          <a:off x="0" y="0"/>
          <a:ext cx="0" cy="0"/>
          <a:chOff x="0" y="0"/>
          <a:chExt cx="0" cy="0"/>
        </a:xfrm>
      </p:grpSpPr>
      <p:sp>
        <p:nvSpPr>
          <p:cNvPr id="109" name="Google Shape;109;p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algn="l"/>
            <a:r>
              <a:rPr lang="en-IN" b="1" i="0" dirty="0">
                <a:solidFill>
                  <a:schemeClr val="tx1"/>
                </a:solidFill>
                <a:effectLst/>
                <a:latin typeface="Helvetica" panose="020B0604020202020204" pitchFamily="34" charset="0"/>
              </a:rPr>
              <a:t>Executive Summary</a:t>
            </a:r>
          </a:p>
        </p:txBody>
      </p:sp>
      <p:sp>
        <p:nvSpPr>
          <p:cNvPr id="2" name="TextBox 1">
            <a:extLst>
              <a:ext uri="{FF2B5EF4-FFF2-40B4-BE49-F238E27FC236}">
                <a16:creationId xmlns:a16="http://schemas.microsoft.com/office/drawing/2014/main" id="{BEB888D3-5241-4C15-11E3-D1EB58FE0C2A}"/>
              </a:ext>
            </a:extLst>
          </p:cNvPr>
          <p:cNvSpPr txBox="1"/>
          <p:nvPr/>
        </p:nvSpPr>
        <p:spPr>
          <a:xfrm>
            <a:off x="441591" y="1718797"/>
            <a:ext cx="8097392" cy="2462213"/>
          </a:xfrm>
          <a:prstGeom prst="rect">
            <a:avLst/>
          </a:prstGeom>
          <a:noFill/>
        </p:spPr>
        <p:txBody>
          <a:bodyPr wrap="square" rtlCol="0">
            <a:spAutoFit/>
          </a:bodyPr>
          <a:lstStyle/>
          <a:p>
            <a:pPr algn="l"/>
            <a:r>
              <a:rPr lang="en-US" b="0" i="0" dirty="0">
                <a:solidFill>
                  <a:schemeClr val="tx1"/>
                </a:solidFill>
                <a:effectLst/>
                <a:latin typeface="Helvetica" panose="020B0604020202020204" pitchFamily="34" charset="0"/>
              </a:rPr>
              <a:t>Analyze and Built a tuned ML model to accurately predict energy output from real-world environmental data. To improve the ability of power plants to plan energy production, reduce inefficiencies, and adapt to environmental variability. The XGBoost model achieved a </a:t>
            </a:r>
            <a:r>
              <a:rPr lang="en-US" b="1" i="0" dirty="0">
                <a:solidFill>
                  <a:schemeClr val="tx1"/>
                </a:solidFill>
                <a:effectLst/>
                <a:latin typeface="Helvetica" panose="020B0604020202020204" pitchFamily="34" charset="0"/>
              </a:rPr>
              <a:t>Mean Absolute Error of ~2.09</a:t>
            </a:r>
            <a:r>
              <a:rPr lang="en-US" b="0" i="0" dirty="0">
                <a:solidFill>
                  <a:schemeClr val="tx1"/>
                </a:solidFill>
                <a:effectLst/>
                <a:latin typeface="Helvetica" panose="020B0604020202020204" pitchFamily="34" charset="0"/>
              </a:rPr>
              <a:t>, significantly outperforming traditional regression approaches and ensuring:</a:t>
            </a:r>
          </a:p>
          <a:p>
            <a:pPr algn="l"/>
            <a:endParaRPr lang="en-US" b="0" i="0" dirty="0">
              <a:solidFill>
                <a:schemeClr val="tx1"/>
              </a:solidFill>
              <a:effectLst/>
              <a:latin typeface="Helvetica" panose="020B0604020202020204" pitchFamily="34" charset="0"/>
            </a:endParaRPr>
          </a:p>
          <a:p>
            <a:pPr marL="285750" indent="-285750" algn="l">
              <a:buFont typeface="Wingdings" panose="05000000000000000000" pitchFamily="2" charset="2"/>
              <a:buChar char="§"/>
            </a:pPr>
            <a:r>
              <a:rPr lang="en-US" b="0" i="0" dirty="0">
                <a:solidFill>
                  <a:schemeClr val="tx1"/>
                </a:solidFill>
                <a:effectLst/>
                <a:latin typeface="Helvetica" panose="020B0604020202020204" pitchFamily="34" charset="0"/>
              </a:rPr>
              <a:t>More reliable energy forecasting.</a:t>
            </a:r>
          </a:p>
          <a:p>
            <a:pPr marL="285750" indent="-285750" algn="l">
              <a:buFont typeface="Wingdings" panose="05000000000000000000" pitchFamily="2" charset="2"/>
              <a:buChar char="§"/>
            </a:pPr>
            <a:r>
              <a:rPr lang="en-US" b="0" i="0" dirty="0">
                <a:solidFill>
                  <a:schemeClr val="tx1"/>
                </a:solidFill>
                <a:effectLst/>
                <a:latin typeface="Helvetica" panose="020B0604020202020204" pitchFamily="34" charset="0"/>
              </a:rPr>
              <a:t>Reduced operational risks and improved resource allocation.</a:t>
            </a:r>
          </a:p>
          <a:p>
            <a:pPr marL="285750" indent="-285750" algn="l">
              <a:buFont typeface="Wingdings" panose="05000000000000000000" pitchFamily="2" charset="2"/>
              <a:buChar char="§"/>
            </a:pPr>
            <a:r>
              <a:rPr lang="en-US" b="0" i="0" dirty="0">
                <a:solidFill>
                  <a:schemeClr val="tx1"/>
                </a:solidFill>
                <a:effectLst/>
                <a:latin typeface="Helvetica" panose="020B0604020202020204" pitchFamily="34" charset="0"/>
              </a:rPr>
              <a:t>Clear environmental insights — such as how </a:t>
            </a:r>
            <a:r>
              <a:rPr lang="en-US" b="1" i="0" dirty="0">
                <a:solidFill>
                  <a:schemeClr val="tx1"/>
                </a:solidFill>
                <a:effectLst/>
                <a:latin typeface="Helvetica" panose="020B0604020202020204" pitchFamily="34" charset="0"/>
              </a:rPr>
              <a:t>ambient temperature</a:t>
            </a:r>
            <a:r>
              <a:rPr lang="en-US" b="0" i="0" dirty="0">
                <a:solidFill>
                  <a:schemeClr val="tx1"/>
                </a:solidFill>
                <a:effectLst/>
                <a:latin typeface="Helvetica" panose="020B0604020202020204" pitchFamily="34" charset="0"/>
              </a:rPr>
              <a:t> strongly influences energy output.</a:t>
            </a:r>
          </a:p>
          <a:p>
            <a:endParaRPr lang="en-US" b="1" i="0" dirty="0">
              <a:solidFill>
                <a:schemeClr val="tx1"/>
              </a:solidFill>
              <a:effectLst/>
              <a:latin typeface="Helvetica" panose="020B0604020202020204" pitchFamily="34" charset="0"/>
            </a:endParaRPr>
          </a:p>
          <a:p>
            <a:pPr algn="l"/>
            <a:endParaRPr lang="en-IN" b="0" i="0" dirty="0">
              <a:solidFill>
                <a:schemeClr val="tx1"/>
              </a:solidFill>
              <a:effectLst/>
              <a:latin typeface="Helvetica" panose="020B0604020202020204" pitchFamily="34" charset="0"/>
            </a:endParaRPr>
          </a:p>
        </p:txBody>
      </p:sp>
    </p:spTree>
    <p:extLst>
      <p:ext uri="{BB962C8B-B14F-4D97-AF65-F5344CB8AC3E}">
        <p14:creationId xmlns:p14="http://schemas.microsoft.com/office/powerpoint/2010/main" val="1333800192"/>
      </p:ext>
    </p:extLst>
  </p:cSld>
  <p:clrMapOvr>
    <a:overrideClrMapping bg1="lt1" tx1="dk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8"/>
        <p:cNvGrpSpPr/>
        <p:nvPr/>
      </p:nvGrpSpPr>
      <p:grpSpPr>
        <a:xfrm>
          <a:off x="0" y="0"/>
          <a:ext cx="0" cy="0"/>
          <a:chOff x="0" y="0"/>
          <a:chExt cx="0" cy="0"/>
        </a:xfrm>
      </p:grpSpPr>
      <p:sp useBgFill="1">
        <p:nvSpPr>
          <p:cNvPr id="114" name="Rectangle 113">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9143999" cy="1181966"/>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642" cy="1181595"/>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9144001" cy="1180732"/>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Google Shape;109;p3"/>
          <p:cNvSpPr txBox="1">
            <a:spLocks noGrp="1"/>
          </p:cNvSpPr>
          <p:nvPr>
            <p:ph type="title"/>
          </p:nvPr>
        </p:nvSpPr>
        <p:spPr>
          <a:xfrm>
            <a:off x="524784" y="186028"/>
            <a:ext cx="5297791" cy="869400"/>
          </a:xfrm>
          <a:prstGeom prst="rect">
            <a:avLst/>
          </a:prstGeom>
        </p:spPr>
        <p:txBody>
          <a:bodyPr spcFirstLastPara="1" vert="horz" lIns="91440" tIns="45720" rIns="91440" bIns="45720" rtlCol="0" anchor="ctr" anchorCtr="0">
            <a:normAutofit/>
          </a:bodyPr>
          <a:lstStyle/>
          <a:p>
            <a:pPr>
              <a:lnSpc>
                <a:spcPct val="90000"/>
              </a:lnSpc>
              <a:spcBef>
                <a:spcPct val="0"/>
              </a:spcBef>
            </a:pPr>
            <a:r>
              <a:rPr lang="en-US" sz="3000" b="1" i="0" kern="1200">
                <a:solidFill>
                  <a:srgbClr val="FFFFFF"/>
                </a:solidFill>
                <a:effectLst/>
                <a:latin typeface="+mj-lt"/>
                <a:ea typeface="+mj-ea"/>
                <a:cs typeface="+mj-cs"/>
              </a:rPr>
              <a:t>Technical Stack</a:t>
            </a:r>
          </a:p>
        </p:txBody>
      </p:sp>
      <p:sp>
        <p:nvSpPr>
          <p:cNvPr id="6" name="Rectangle 2">
            <a:extLst>
              <a:ext uri="{FF2B5EF4-FFF2-40B4-BE49-F238E27FC236}">
                <a16:creationId xmlns:a16="http://schemas.microsoft.com/office/drawing/2014/main" id="{AAF02D4D-695F-98D2-7DE6-AC29CAA7E890}"/>
              </a:ext>
            </a:extLst>
          </p:cNvPr>
          <p:cNvSpPr>
            <a:spLocks noChangeArrowheads="1"/>
          </p:cNvSpPr>
          <p:nvPr/>
        </p:nvSpPr>
        <p:spPr bwMode="auto">
          <a:xfrm>
            <a:off x="6429374" y="293124"/>
            <a:ext cx="2425189" cy="655209"/>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R="0" lvl="0" fontAlgn="base">
              <a:lnSpc>
                <a:spcPct val="90000"/>
              </a:lnSpc>
              <a:spcBef>
                <a:spcPts val="1000"/>
              </a:spcBef>
              <a:spcAft>
                <a:spcPct val="0"/>
              </a:spcAft>
              <a:buClrTx/>
              <a:buSzTx/>
              <a:tabLst/>
            </a:pPr>
            <a:r>
              <a:rPr kumimoji="0" lang="en-US" altLang="en-US" sz="1300" b="1" i="0" u="none" strike="noStrike" kern="1200" cap="none" normalizeH="0" baseline="0">
                <a:ln>
                  <a:noFill/>
                </a:ln>
                <a:solidFill>
                  <a:srgbClr val="FFFFFF"/>
                </a:solidFill>
                <a:effectLst/>
                <a:latin typeface="+mn-lt"/>
                <a:ea typeface="+mn-ea"/>
                <a:cs typeface="+mn-cs"/>
              </a:rPr>
              <a:t>Tools &amp; Technologies</a:t>
            </a:r>
            <a:r>
              <a:rPr kumimoji="0" lang="en-US" altLang="en-US" sz="1300" b="0" i="0" u="none" strike="noStrike" kern="1200" cap="none" normalizeH="0" baseline="0">
                <a:ln>
                  <a:noFill/>
                </a:ln>
                <a:solidFill>
                  <a:srgbClr val="FFFFFF"/>
                </a:solidFill>
                <a:effectLst/>
                <a:latin typeface="+mn-lt"/>
                <a:ea typeface="+mn-ea"/>
                <a:cs typeface="+mn-cs"/>
              </a:rPr>
              <a:t> A blend of analytical thinking and tech tools</a:t>
            </a:r>
          </a:p>
        </p:txBody>
      </p:sp>
      <p:graphicFrame>
        <p:nvGraphicFramePr>
          <p:cNvPr id="5" name="Table 4">
            <a:extLst>
              <a:ext uri="{FF2B5EF4-FFF2-40B4-BE49-F238E27FC236}">
                <a16:creationId xmlns:a16="http://schemas.microsoft.com/office/drawing/2014/main" id="{763BB311-ABDA-270C-9167-EDECEB44C74E}"/>
              </a:ext>
            </a:extLst>
          </p:cNvPr>
          <p:cNvGraphicFramePr>
            <a:graphicFrameLocks noGrp="1"/>
          </p:cNvGraphicFramePr>
          <p:nvPr>
            <p:extLst>
              <p:ext uri="{D42A27DB-BD31-4B8C-83A1-F6EECF244321}">
                <p14:modId xmlns:p14="http://schemas.microsoft.com/office/powerpoint/2010/main" val="2995699090"/>
              </p:ext>
            </p:extLst>
          </p:nvPr>
        </p:nvGraphicFramePr>
        <p:xfrm>
          <a:off x="338752" y="1474719"/>
          <a:ext cx="8466494" cy="3339122"/>
        </p:xfrm>
        <a:graphic>
          <a:graphicData uri="http://schemas.openxmlformats.org/drawingml/2006/table">
            <a:tbl>
              <a:tblPr/>
              <a:tblGrid>
                <a:gridCol w="4233247">
                  <a:extLst>
                    <a:ext uri="{9D8B030D-6E8A-4147-A177-3AD203B41FA5}">
                      <a16:colId xmlns:a16="http://schemas.microsoft.com/office/drawing/2014/main" val="3538401486"/>
                    </a:ext>
                  </a:extLst>
                </a:gridCol>
                <a:gridCol w="4233247">
                  <a:extLst>
                    <a:ext uri="{9D8B030D-6E8A-4147-A177-3AD203B41FA5}">
                      <a16:colId xmlns:a16="http://schemas.microsoft.com/office/drawing/2014/main" val="987154204"/>
                    </a:ext>
                  </a:extLst>
                </a:gridCol>
              </a:tblGrid>
              <a:tr h="497733">
                <a:tc>
                  <a:txBody>
                    <a:bodyPr/>
                    <a:lstStyle/>
                    <a:p>
                      <a:r>
                        <a:rPr lang="en-IN" sz="1800" b="1">
                          <a:solidFill>
                            <a:srgbClr val="ABABAB"/>
                          </a:solidFill>
                          <a:effectLst/>
                        </a:rPr>
                        <a:t>Category</a:t>
                      </a:r>
                    </a:p>
                  </a:txBody>
                  <a:tcPr marL="106144" marR="106144" marT="48989" marB="48989" anchor="ctr">
                    <a:lnL w="6350" cap="flat" cmpd="sng" algn="ctr">
                      <a:solidFill>
                        <a:srgbClr val="393B40"/>
                      </a:solidFill>
                      <a:prstDash val="solid"/>
                      <a:round/>
                      <a:headEnd type="none" w="med" len="med"/>
                      <a:tailEnd type="none" w="med" len="med"/>
                    </a:lnL>
                    <a:lnR w="6350" cap="flat" cmpd="sng" algn="ctr">
                      <a:solidFill>
                        <a:srgbClr val="393B40"/>
                      </a:solidFill>
                      <a:prstDash val="solid"/>
                      <a:round/>
                      <a:headEnd type="none" w="med" len="med"/>
                      <a:tailEnd type="none" w="med" len="med"/>
                    </a:lnR>
                    <a:lnT w="6350" cap="flat" cmpd="sng" algn="ctr">
                      <a:solidFill>
                        <a:srgbClr val="393B40"/>
                      </a:solidFill>
                      <a:prstDash val="solid"/>
                      <a:round/>
                      <a:headEnd type="none" w="med" len="med"/>
                      <a:tailEnd type="none" w="med" len="med"/>
                    </a:lnT>
                    <a:lnB w="6350" cap="flat" cmpd="sng" algn="ctr">
                      <a:solidFill>
                        <a:srgbClr val="393B40"/>
                      </a:solidFill>
                      <a:prstDash val="solid"/>
                      <a:round/>
                      <a:headEnd type="none" w="med" len="med"/>
                      <a:tailEnd type="none" w="med" len="med"/>
                    </a:lnB>
                    <a:solidFill>
                      <a:srgbClr val="1E1F22"/>
                    </a:solidFill>
                  </a:tcPr>
                </a:tc>
                <a:tc>
                  <a:txBody>
                    <a:bodyPr/>
                    <a:lstStyle/>
                    <a:p>
                      <a:r>
                        <a:rPr lang="en-IN" sz="1800" b="1">
                          <a:solidFill>
                            <a:srgbClr val="ABABAB"/>
                          </a:solidFill>
                          <a:effectLst/>
                        </a:rPr>
                        <a:t>Tools Used</a:t>
                      </a:r>
                    </a:p>
                  </a:txBody>
                  <a:tcPr marL="106144" marR="106144" marT="48989" marB="48989" anchor="ctr">
                    <a:lnL w="6350" cap="flat" cmpd="sng" algn="ctr">
                      <a:solidFill>
                        <a:srgbClr val="393B40"/>
                      </a:solidFill>
                      <a:prstDash val="solid"/>
                      <a:round/>
                      <a:headEnd type="none" w="med" len="med"/>
                      <a:tailEnd type="none" w="med" len="med"/>
                    </a:lnL>
                    <a:lnR w="6350" cap="flat" cmpd="sng" algn="ctr">
                      <a:solidFill>
                        <a:srgbClr val="393B40"/>
                      </a:solidFill>
                      <a:prstDash val="solid"/>
                      <a:round/>
                      <a:headEnd type="none" w="med" len="med"/>
                      <a:tailEnd type="none" w="med" len="med"/>
                    </a:lnR>
                    <a:lnT w="6350" cap="flat" cmpd="sng" algn="ctr">
                      <a:solidFill>
                        <a:srgbClr val="393B40"/>
                      </a:solidFill>
                      <a:prstDash val="solid"/>
                      <a:round/>
                      <a:headEnd type="none" w="med" len="med"/>
                      <a:tailEnd type="none" w="med" len="med"/>
                    </a:lnT>
                    <a:lnB w="6350" cap="flat" cmpd="sng" algn="ctr">
                      <a:solidFill>
                        <a:srgbClr val="393B40"/>
                      </a:solidFill>
                      <a:prstDash val="solid"/>
                      <a:round/>
                      <a:headEnd type="none" w="med" len="med"/>
                      <a:tailEnd type="none" w="med" len="med"/>
                    </a:lnB>
                    <a:solidFill>
                      <a:srgbClr val="1E1F22"/>
                    </a:solidFill>
                  </a:tcPr>
                </a:tc>
                <a:extLst>
                  <a:ext uri="{0D108BD9-81ED-4DB2-BD59-A6C34878D82A}">
                    <a16:rowId xmlns:a16="http://schemas.microsoft.com/office/drawing/2014/main" val="4192919891"/>
                  </a:ext>
                </a:extLst>
              </a:tr>
              <a:tr h="497733">
                <a:tc>
                  <a:txBody>
                    <a:bodyPr/>
                    <a:lstStyle/>
                    <a:p>
                      <a:r>
                        <a:rPr lang="en-IN" sz="1800">
                          <a:solidFill>
                            <a:srgbClr val="ABABAB"/>
                          </a:solidFill>
                          <a:effectLst/>
                        </a:rPr>
                        <a:t>Programming Language</a:t>
                      </a:r>
                    </a:p>
                  </a:txBody>
                  <a:tcPr marL="106144" marR="106144" marT="48989" marB="48989" anchor="ctr">
                    <a:lnL w="6350" cap="flat" cmpd="sng" algn="ctr">
                      <a:solidFill>
                        <a:srgbClr val="393B40"/>
                      </a:solidFill>
                      <a:prstDash val="solid"/>
                      <a:round/>
                      <a:headEnd type="none" w="med" len="med"/>
                      <a:tailEnd type="none" w="med" len="med"/>
                    </a:lnL>
                    <a:lnR w="6350" cap="flat" cmpd="sng" algn="ctr">
                      <a:solidFill>
                        <a:srgbClr val="393B40"/>
                      </a:solidFill>
                      <a:prstDash val="solid"/>
                      <a:round/>
                      <a:headEnd type="none" w="med" len="med"/>
                      <a:tailEnd type="none" w="med" len="med"/>
                    </a:lnR>
                    <a:lnT w="6350" cap="flat" cmpd="sng" algn="ctr">
                      <a:solidFill>
                        <a:srgbClr val="393B40"/>
                      </a:solidFill>
                      <a:prstDash val="solid"/>
                      <a:round/>
                      <a:headEnd type="none" w="med" len="med"/>
                      <a:tailEnd type="none" w="med" len="med"/>
                    </a:lnT>
                    <a:lnB w="6350" cap="flat" cmpd="sng" algn="ctr">
                      <a:solidFill>
                        <a:srgbClr val="393B40"/>
                      </a:solidFill>
                      <a:prstDash val="solid"/>
                      <a:round/>
                      <a:headEnd type="none" w="med" len="med"/>
                      <a:tailEnd type="none" w="med" len="med"/>
                    </a:lnB>
                    <a:solidFill>
                      <a:srgbClr val="1E1F22"/>
                    </a:solidFill>
                  </a:tcPr>
                </a:tc>
                <a:tc>
                  <a:txBody>
                    <a:bodyPr/>
                    <a:lstStyle/>
                    <a:p>
                      <a:r>
                        <a:rPr lang="en-IN" sz="1800">
                          <a:solidFill>
                            <a:srgbClr val="ABABAB"/>
                          </a:solidFill>
                          <a:effectLst/>
                        </a:rPr>
                        <a:t>Python, SQL</a:t>
                      </a:r>
                    </a:p>
                  </a:txBody>
                  <a:tcPr marL="106144" marR="106144" marT="48989" marB="48989" anchor="ctr">
                    <a:lnL w="6350" cap="flat" cmpd="sng" algn="ctr">
                      <a:solidFill>
                        <a:srgbClr val="393B40"/>
                      </a:solidFill>
                      <a:prstDash val="solid"/>
                      <a:round/>
                      <a:headEnd type="none" w="med" len="med"/>
                      <a:tailEnd type="none" w="med" len="med"/>
                    </a:lnL>
                    <a:lnR w="6350" cap="flat" cmpd="sng" algn="ctr">
                      <a:solidFill>
                        <a:srgbClr val="393B40"/>
                      </a:solidFill>
                      <a:prstDash val="solid"/>
                      <a:round/>
                      <a:headEnd type="none" w="med" len="med"/>
                      <a:tailEnd type="none" w="med" len="med"/>
                    </a:lnR>
                    <a:lnT w="6350" cap="flat" cmpd="sng" algn="ctr">
                      <a:solidFill>
                        <a:srgbClr val="393B40"/>
                      </a:solidFill>
                      <a:prstDash val="solid"/>
                      <a:round/>
                      <a:headEnd type="none" w="med" len="med"/>
                      <a:tailEnd type="none" w="med" len="med"/>
                    </a:lnT>
                    <a:lnB w="6350" cap="flat" cmpd="sng" algn="ctr">
                      <a:solidFill>
                        <a:srgbClr val="393B40"/>
                      </a:solidFill>
                      <a:prstDash val="solid"/>
                      <a:round/>
                      <a:headEnd type="none" w="med" len="med"/>
                      <a:tailEnd type="none" w="med" len="med"/>
                    </a:lnB>
                    <a:solidFill>
                      <a:srgbClr val="1E1F22"/>
                    </a:solidFill>
                  </a:tcPr>
                </a:tc>
                <a:extLst>
                  <a:ext uri="{0D108BD9-81ED-4DB2-BD59-A6C34878D82A}">
                    <a16:rowId xmlns:a16="http://schemas.microsoft.com/office/drawing/2014/main" val="1573887434"/>
                  </a:ext>
                </a:extLst>
              </a:tr>
              <a:tr h="497733">
                <a:tc>
                  <a:txBody>
                    <a:bodyPr/>
                    <a:lstStyle/>
                    <a:p>
                      <a:r>
                        <a:rPr lang="en-IN" sz="1800">
                          <a:solidFill>
                            <a:srgbClr val="ABABAB"/>
                          </a:solidFill>
                          <a:effectLst/>
                        </a:rPr>
                        <a:t>Data Analysis</a:t>
                      </a:r>
                    </a:p>
                  </a:txBody>
                  <a:tcPr marL="106144" marR="106144" marT="48989" marB="48989" anchor="ctr">
                    <a:lnL w="6350" cap="flat" cmpd="sng" algn="ctr">
                      <a:solidFill>
                        <a:srgbClr val="393B40"/>
                      </a:solidFill>
                      <a:prstDash val="solid"/>
                      <a:round/>
                      <a:headEnd type="none" w="med" len="med"/>
                      <a:tailEnd type="none" w="med" len="med"/>
                    </a:lnL>
                    <a:lnR w="6350" cap="flat" cmpd="sng" algn="ctr">
                      <a:solidFill>
                        <a:srgbClr val="393B40"/>
                      </a:solidFill>
                      <a:prstDash val="solid"/>
                      <a:round/>
                      <a:headEnd type="none" w="med" len="med"/>
                      <a:tailEnd type="none" w="med" len="med"/>
                    </a:lnR>
                    <a:lnT w="6350" cap="flat" cmpd="sng" algn="ctr">
                      <a:solidFill>
                        <a:srgbClr val="393B40"/>
                      </a:solidFill>
                      <a:prstDash val="solid"/>
                      <a:round/>
                      <a:headEnd type="none" w="med" len="med"/>
                      <a:tailEnd type="none" w="med" len="med"/>
                    </a:lnT>
                    <a:lnB w="6350" cap="flat" cmpd="sng" algn="ctr">
                      <a:solidFill>
                        <a:srgbClr val="393B40"/>
                      </a:solidFill>
                      <a:prstDash val="solid"/>
                      <a:round/>
                      <a:headEnd type="none" w="med" len="med"/>
                      <a:tailEnd type="none" w="med" len="med"/>
                    </a:lnB>
                    <a:solidFill>
                      <a:srgbClr val="1E1F22"/>
                    </a:solidFill>
                  </a:tcPr>
                </a:tc>
                <a:tc>
                  <a:txBody>
                    <a:bodyPr/>
                    <a:lstStyle/>
                    <a:p>
                      <a:r>
                        <a:rPr lang="en-IN" sz="1800">
                          <a:solidFill>
                            <a:srgbClr val="ABABAB"/>
                          </a:solidFill>
                          <a:effectLst/>
                        </a:rPr>
                        <a:t>Pandas, NumPy</a:t>
                      </a:r>
                    </a:p>
                  </a:txBody>
                  <a:tcPr marL="106144" marR="106144" marT="48989" marB="48989" anchor="ctr">
                    <a:lnL w="6350" cap="flat" cmpd="sng" algn="ctr">
                      <a:solidFill>
                        <a:srgbClr val="393B40"/>
                      </a:solidFill>
                      <a:prstDash val="solid"/>
                      <a:round/>
                      <a:headEnd type="none" w="med" len="med"/>
                      <a:tailEnd type="none" w="med" len="med"/>
                    </a:lnL>
                    <a:lnR w="6350" cap="flat" cmpd="sng" algn="ctr">
                      <a:solidFill>
                        <a:srgbClr val="393B40"/>
                      </a:solidFill>
                      <a:prstDash val="solid"/>
                      <a:round/>
                      <a:headEnd type="none" w="med" len="med"/>
                      <a:tailEnd type="none" w="med" len="med"/>
                    </a:lnR>
                    <a:lnT w="6350" cap="flat" cmpd="sng" algn="ctr">
                      <a:solidFill>
                        <a:srgbClr val="393B40"/>
                      </a:solidFill>
                      <a:prstDash val="solid"/>
                      <a:round/>
                      <a:headEnd type="none" w="med" len="med"/>
                      <a:tailEnd type="none" w="med" len="med"/>
                    </a:lnT>
                    <a:lnB w="6350" cap="flat" cmpd="sng" algn="ctr">
                      <a:solidFill>
                        <a:srgbClr val="393B40"/>
                      </a:solidFill>
                      <a:prstDash val="solid"/>
                      <a:round/>
                      <a:headEnd type="none" w="med" len="med"/>
                      <a:tailEnd type="none" w="med" len="med"/>
                    </a:lnB>
                    <a:solidFill>
                      <a:srgbClr val="1E1F22"/>
                    </a:solidFill>
                  </a:tcPr>
                </a:tc>
                <a:extLst>
                  <a:ext uri="{0D108BD9-81ED-4DB2-BD59-A6C34878D82A}">
                    <a16:rowId xmlns:a16="http://schemas.microsoft.com/office/drawing/2014/main" val="1292005123"/>
                  </a:ext>
                </a:extLst>
              </a:tr>
              <a:tr h="497733">
                <a:tc>
                  <a:txBody>
                    <a:bodyPr/>
                    <a:lstStyle/>
                    <a:p>
                      <a:r>
                        <a:rPr lang="en-IN" sz="1800">
                          <a:solidFill>
                            <a:srgbClr val="ABABAB"/>
                          </a:solidFill>
                          <a:effectLst/>
                        </a:rPr>
                        <a:t>Visualization</a:t>
                      </a:r>
                    </a:p>
                  </a:txBody>
                  <a:tcPr marL="106144" marR="106144" marT="48989" marB="48989" anchor="ctr">
                    <a:lnL w="6350" cap="flat" cmpd="sng" algn="ctr">
                      <a:solidFill>
                        <a:srgbClr val="393B40"/>
                      </a:solidFill>
                      <a:prstDash val="solid"/>
                      <a:round/>
                      <a:headEnd type="none" w="med" len="med"/>
                      <a:tailEnd type="none" w="med" len="med"/>
                    </a:lnL>
                    <a:lnR w="6350" cap="flat" cmpd="sng" algn="ctr">
                      <a:solidFill>
                        <a:srgbClr val="393B40"/>
                      </a:solidFill>
                      <a:prstDash val="solid"/>
                      <a:round/>
                      <a:headEnd type="none" w="med" len="med"/>
                      <a:tailEnd type="none" w="med" len="med"/>
                    </a:lnR>
                    <a:lnT w="6350" cap="flat" cmpd="sng" algn="ctr">
                      <a:solidFill>
                        <a:srgbClr val="393B40"/>
                      </a:solidFill>
                      <a:prstDash val="solid"/>
                      <a:round/>
                      <a:headEnd type="none" w="med" len="med"/>
                      <a:tailEnd type="none" w="med" len="med"/>
                    </a:lnT>
                    <a:lnB w="6350" cap="flat" cmpd="sng" algn="ctr">
                      <a:solidFill>
                        <a:srgbClr val="393B40"/>
                      </a:solidFill>
                      <a:prstDash val="solid"/>
                      <a:round/>
                      <a:headEnd type="none" w="med" len="med"/>
                      <a:tailEnd type="none" w="med" len="med"/>
                    </a:lnB>
                    <a:solidFill>
                      <a:srgbClr val="1E1F22"/>
                    </a:solidFill>
                  </a:tcPr>
                </a:tc>
                <a:tc>
                  <a:txBody>
                    <a:bodyPr/>
                    <a:lstStyle/>
                    <a:p>
                      <a:r>
                        <a:rPr lang="en-IN" sz="1800">
                          <a:solidFill>
                            <a:srgbClr val="ABABAB"/>
                          </a:solidFill>
                          <a:effectLst/>
                        </a:rPr>
                        <a:t>Matplotlib, Seaborn, Tableau</a:t>
                      </a:r>
                    </a:p>
                  </a:txBody>
                  <a:tcPr marL="106144" marR="106144" marT="48989" marB="48989" anchor="ctr">
                    <a:lnL w="6350" cap="flat" cmpd="sng" algn="ctr">
                      <a:solidFill>
                        <a:srgbClr val="393B40"/>
                      </a:solidFill>
                      <a:prstDash val="solid"/>
                      <a:round/>
                      <a:headEnd type="none" w="med" len="med"/>
                      <a:tailEnd type="none" w="med" len="med"/>
                    </a:lnL>
                    <a:lnR w="6350" cap="flat" cmpd="sng" algn="ctr">
                      <a:solidFill>
                        <a:srgbClr val="393B40"/>
                      </a:solidFill>
                      <a:prstDash val="solid"/>
                      <a:round/>
                      <a:headEnd type="none" w="med" len="med"/>
                      <a:tailEnd type="none" w="med" len="med"/>
                    </a:lnR>
                    <a:lnT w="6350" cap="flat" cmpd="sng" algn="ctr">
                      <a:solidFill>
                        <a:srgbClr val="393B40"/>
                      </a:solidFill>
                      <a:prstDash val="solid"/>
                      <a:round/>
                      <a:headEnd type="none" w="med" len="med"/>
                      <a:tailEnd type="none" w="med" len="med"/>
                    </a:lnT>
                    <a:lnB w="6350" cap="flat" cmpd="sng" algn="ctr">
                      <a:solidFill>
                        <a:srgbClr val="393B40"/>
                      </a:solidFill>
                      <a:prstDash val="solid"/>
                      <a:round/>
                      <a:headEnd type="none" w="med" len="med"/>
                      <a:tailEnd type="none" w="med" len="med"/>
                    </a:lnB>
                    <a:solidFill>
                      <a:srgbClr val="1E1F22"/>
                    </a:solidFill>
                  </a:tcPr>
                </a:tc>
                <a:extLst>
                  <a:ext uri="{0D108BD9-81ED-4DB2-BD59-A6C34878D82A}">
                    <a16:rowId xmlns:a16="http://schemas.microsoft.com/office/drawing/2014/main" val="1365234601"/>
                  </a:ext>
                </a:extLst>
              </a:tr>
              <a:tr h="850457">
                <a:tc>
                  <a:txBody>
                    <a:bodyPr/>
                    <a:lstStyle/>
                    <a:p>
                      <a:r>
                        <a:rPr lang="en-IN" sz="1800">
                          <a:solidFill>
                            <a:srgbClr val="ABABAB"/>
                          </a:solidFill>
                          <a:effectLst/>
                        </a:rPr>
                        <a:t>Environment</a:t>
                      </a:r>
                    </a:p>
                  </a:txBody>
                  <a:tcPr marL="106144" marR="106144" marT="48989" marB="48989" anchor="ctr">
                    <a:lnL w="6350" cap="flat" cmpd="sng" algn="ctr">
                      <a:solidFill>
                        <a:srgbClr val="393B40"/>
                      </a:solidFill>
                      <a:prstDash val="solid"/>
                      <a:round/>
                      <a:headEnd type="none" w="med" len="med"/>
                      <a:tailEnd type="none" w="med" len="med"/>
                    </a:lnL>
                    <a:lnR w="6350" cap="flat" cmpd="sng" algn="ctr">
                      <a:solidFill>
                        <a:srgbClr val="393B40"/>
                      </a:solidFill>
                      <a:prstDash val="solid"/>
                      <a:round/>
                      <a:headEnd type="none" w="med" len="med"/>
                      <a:tailEnd type="none" w="med" len="med"/>
                    </a:lnR>
                    <a:lnT w="6350" cap="flat" cmpd="sng" algn="ctr">
                      <a:solidFill>
                        <a:srgbClr val="393B40"/>
                      </a:solidFill>
                      <a:prstDash val="solid"/>
                      <a:round/>
                      <a:headEnd type="none" w="med" len="med"/>
                      <a:tailEnd type="none" w="med" len="med"/>
                    </a:lnT>
                    <a:lnB w="6350" cap="flat" cmpd="sng" algn="ctr">
                      <a:solidFill>
                        <a:srgbClr val="393B40"/>
                      </a:solidFill>
                      <a:prstDash val="solid"/>
                      <a:round/>
                      <a:headEnd type="none" w="med" len="med"/>
                      <a:tailEnd type="none" w="med" len="med"/>
                    </a:lnB>
                    <a:solidFill>
                      <a:srgbClr val="1E1F22"/>
                    </a:solidFill>
                  </a:tcPr>
                </a:tc>
                <a:tc>
                  <a:txBody>
                    <a:bodyPr/>
                    <a:lstStyle/>
                    <a:p>
                      <a:r>
                        <a:rPr lang="en-IN" sz="1800">
                          <a:solidFill>
                            <a:srgbClr val="ABABAB"/>
                          </a:solidFill>
                          <a:effectLst/>
                        </a:rPr>
                        <a:t>Jupyter Notebook, PostgreSQL, Excel</a:t>
                      </a:r>
                    </a:p>
                  </a:txBody>
                  <a:tcPr marL="106144" marR="106144" marT="48989" marB="48989" anchor="ctr">
                    <a:lnL w="6350" cap="flat" cmpd="sng" algn="ctr">
                      <a:solidFill>
                        <a:srgbClr val="393B40"/>
                      </a:solidFill>
                      <a:prstDash val="solid"/>
                      <a:round/>
                      <a:headEnd type="none" w="med" len="med"/>
                      <a:tailEnd type="none" w="med" len="med"/>
                    </a:lnL>
                    <a:lnR w="6350" cap="flat" cmpd="sng" algn="ctr">
                      <a:solidFill>
                        <a:srgbClr val="393B40"/>
                      </a:solidFill>
                      <a:prstDash val="solid"/>
                      <a:round/>
                      <a:headEnd type="none" w="med" len="med"/>
                      <a:tailEnd type="none" w="med" len="med"/>
                    </a:lnR>
                    <a:lnT w="6350" cap="flat" cmpd="sng" algn="ctr">
                      <a:solidFill>
                        <a:srgbClr val="393B40"/>
                      </a:solidFill>
                      <a:prstDash val="solid"/>
                      <a:round/>
                      <a:headEnd type="none" w="med" len="med"/>
                      <a:tailEnd type="none" w="med" len="med"/>
                    </a:lnT>
                    <a:lnB w="6350" cap="flat" cmpd="sng" algn="ctr">
                      <a:solidFill>
                        <a:srgbClr val="393B40"/>
                      </a:solidFill>
                      <a:prstDash val="solid"/>
                      <a:round/>
                      <a:headEnd type="none" w="med" len="med"/>
                      <a:tailEnd type="none" w="med" len="med"/>
                    </a:lnB>
                    <a:solidFill>
                      <a:srgbClr val="1E1F22"/>
                    </a:solidFill>
                  </a:tcPr>
                </a:tc>
                <a:extLst>
                  <a:ext uri="{0D108BD9-81ED-4DB2-BD59-A6C34878D82A}">
                    <a16:rowId xmlns:a16="http://schemas.microsoft.com/office/drawing/2014/main" val="1042488724"/>
                  </a:ext>
                </a:extLst>
              </a:tr>
              <a:tr h="497733">
                <a:tc>
                  <a:txBody>
                    <a:bodyPr/>
                    <a:lstStyle/>
                    <a:p>
                      <a:r>
                        <a:rPr lang="en-IN" sz="1800">
                          <a:solidFill>
                            <a:srgbClr val="ABABAB"/>
                          </a:solidFill>
                          <a:effectLst/>
                        </a:rPr>
                        <a:t>Version Control</a:t>
                      </a:r>
                    </a:p>
                  </a:txBody>
                  <a:tcPr marL="106144" marR="106144" marT="48989" marB="48989" anchor="ctr">
                    <a:lnL w="6350" cap="flat" cmpd="sng" algn="ctr">
                      <a:solidFill>
                        <a:srgbClr val="393B40"/>
                      </a:solidFill>
                      <a:prstDash val="solid"/>
                      <a:round/>
                      <a:headEnd type="none" w="med" len="med"/>
                      <a:tailEnd type="none" w="med" len="med"/>
                    </a:lnL>
                    <a:lnR w="6350" cap="flat" cmpd="sng" algn="ctr">
                      <a:solidFill>
                        <a:srgbClr val="393B40"/>
                      </a:solidFill>
                      <a:prstDash val="solid"/>
                      <a:round/>
                      <a:headEnd type="none" w="med" len="med"/>
                      <a:tailEnd type="none" w="med" len="med"/>
                    </a:lnR>
                    <a:lnT w="6350" cap="flat" cmpd="sng" algn="ctr">
                      <a:solidFill>
                        <a:srgbClr val="393B40"/>
                      </a:solidFill>
                      <a:prstDash val="solid"/>
                      <a:round/>
                      <a:headEnd type="none" w="med" len="med"/>
                      <a:tailEnd type="none" w="med" len="med"/>
                    </a:lnT>
                    <a:lnB w="6350" cap="flat" cmpd="sng" algn="ctr">
                      <a:solidFill>
                        <a:srgbClr val="393B40"/>
                      </a:solidFill>
                      <a:prstDash val="solid"/>
                      <a:round/>
                      <a:headEnd type="none" w="med" len="med"/>
                      <a:tailEnd type="none" w="med" len="med"/>
                    </a:lnB>
                    <a:solidFill>
                      <a:srgbClr val="1E1F22"/>
                    </a:solidFill>
                  </a:tcPr>
                </a:tc>
                <a:tc>
                  <a:txBody>
                    <a:bodyPr/>
                    <a:lstStyle/>
                    <a:p>
                      <a:r>
                        <a:rPr lang="en-IN" sz="1800">
                          <a:solidFill>
                            <a:srgbClr val="ABABAB"/>
                          </a:solidFill>
                          <a:effectLst/>
                        </a:rPr>
                        <a:t>Git, GitHub</a:t>
                      </a:r>
                    </a:p>
                  </a:txBody>
                  <a:tcPr marL="106144" marR="106144" marT="48989" marB="48989" anchor="ctr">
                    <a:lnL w="6350" cap="flat" cmpd="sng" algn="ctr">
                      <a:solidFill>
                        <a:srgbClr val="393B40"/>
                      </a:solidFill>
                      <a:prstDash val="solid"/>
                      <a:round/>
                      <a:headEnd type="none" w="med" len="med"/>
                      <a:tailEnd type="none" w="med" len="med"/>
                    </a:lnL>
                    <a:lnR w="6350" cap="flat" cmpd="sng" algn="ctr">
                      <a:solidFill>
                        <a:srgbClr val="393B40"/>
                      </a:solidFill>
                      <a:prstDash val="solid"/>
                      <a:round/>
                      <a:headEnd type="none" w="med" len="med"/>
                      <a:tailEnd type="none" w="med" len="med"/>
                    </a:lnR>
                    <a:lnT w="6350" cap="flat" cmpd="sng" algn="ctr">
                      <a:solidFill>
                        <a:srgbClr val="393B40"/>
                      </a:solidFill>
                      <a:prstDash val="solid"/>
                      <a:round/>
                      <a:headEnd type="none" w="med" len="med"/>
                      <a:tailEnd type="none" w="med" len="med"/>
                    </a:lnT>
                    <a:lnB w="6350" cap="flat" cmpd="sng" algn="ctr">
                      <a:solidFill>
                        <a:srgbClr val="393B40"/>
                      </a:solidFill>
                      <a:prstDash val="solid"/>
                      <a:round/>
                      <a:headEnd type="none" w="med" len="med"/>
                      <a:tailEnd type="none" w="med" len="med"/>
                    </a:lnB>
                    <a:solidFill>
                      <a:srgbClr val="1E1F22"/>
                    </a:solidFill>
                  </a:tcPr>
                </a:tc>
                <a:extLst>
                  <a:ext uri="{0D108BD9-81ED-4DB2-BD59-A6C34878D82A}">
                    <a16:rowId xmlns:a16="http://schemas.microsoft.com/office/drawing/2014/main" val="238316946"/>
                  </a:ext>
                </a:extLst>
              </a:tr>
            </a:tbl>
          </a:graphicData>
        </a:graphic>
      </p:graphicFrame>
    </p:spTree>
    <p:extLst>
      <p:ext uri="{BB962C8B-B14F-4D97-AF65-F5344CB8AC3E}">
        <p14:creationId xmlns:p14="http://schemas.microsoft.com/office/powerpoint/2010/main" val="2808783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2"/>
        <p:cNvGrpSpPr/>
        <p:nvPr/>
      </p:nvGrpSpPr>
      <p:grpSpPr>
        <a:xfrm>
          <a:off x="0" y="0"/>
          <a:ext cx="0" cy="0"/>
          <a:chOff x="0" y="0"/>
          <a:chExt cx="0" cy="0"/>
        </a:xfrm>
      </p:grpSpPr>
      <p:sp>
        <p:nvSpPr>
          <p:cNvPr id="103" name="Google Shape;103;p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r>
              <a:rPr lang="en-IN" b="1" i="0">
                <a:solidFill>
                  <a:schemeClr val="tx1"/>
                </a:solidFill>
                <a:effectLst/>
                <a:latin typeface="Helvetica" panose="020B0604020202020204" pitchFamily="34" charset="0"/>
              </a:rPr>
              <a:t>Project Overview</a:t>
            </a:r>
            <a:endParaRPr lang="en-IN" dirty="0">
              <a:solidFill>
                <a:schemeClr val="tx1"/>
              </a:solidFill>
            </a:endParaRPr>
          </a:p>
        </p:txBody>
      </p:sp>
      <p:graphicFrame>
        <p:nvGraphicFramePr>
          <p:cNvPr id="106" name="Google Shape;104;p2">
            <a:extLst>
              <a:ext uri="{FF2B5EF4-FFF2-40B4-BE49-F238E27FC236}">
                <a16:creationId xmlns:a16="http://schemas.microsoft.com/office/drawing/2014/main" id="{1FAFC310-4883-57D6-14CA-F28269C03146}"/>
              </a:ext>
            </a:extLst>
          </p:cNvPr>
          <p:cNvGraphicFramePr/>
          <p:nvPr>
            <p:extLst>
              <p:ext uri="{D42A27DB-BD31-4B8C-83A1-F6EECF244321}">
                <p14:modId xmlns:p14="http://schemas.microsoft.com/office/powerpoint/2010/main" val="2088827706"/>
              </p:ext>
            </p:extLst>
          </p:nvPr>
        </p:nvGraphicFramePr>
        <p:xfrm>
          <a:off x="441561" y="1060382"/>
          <a:ext cx="8246100" cy="400691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overrideClrMapping bg1="lt1" tx1="dk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8"/>
        <p:cNvGrpSpPr/>
        <p:nvPr/>
      </p:nvGrpSpPr>
      <p:grpSpPr>
        <a:xfrm>
          <a:off x="0" y="0"/>
          <a:ext cx="0" cy="0"/>
          <a:chOff x="0" y="0"/>
          <a:chExt cx="0" cy="0"/>
        </a:xfrm>
      </p:grpSpPr>
      <p:sp>
        <p:nvSpPr>
          <p:cNvPr id="109" name="Google Shape;109;p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algn="l"/>
            <a:r>
              <a:rPr lang="en-IN" b="1" i="0">
                <a:solidFill>
                  <a:schemeClr val="tx1"/>
                </a:solidFill>
                <a:effectLst/>
                <a:latin typeface="Helvetica" panose="020B0604020202020204" pitchFamily="34" charset="0"/>
              </a:rPr>
              <a:t>Insight Deep Dive</a:t>
            </a:r>
            <a:endParaRPr lang="en-IN" b="1" i="0" dirty="0">
              <a:solidFill>
                <a:schemeClr val="tx1"/>
              </a:solidFill>
              <a:effectLst/>
              <a:latin typeface="Helvetica" panose="020B0604020202020204" pitchFamily="34" charset="0"/>
            </a:endParaRPr>
          </a:p>
        </p:txBody>
      </p:sp>
      <p:sp>
        <p:nvSpPr>
          <p:cNvPr id="2" name="TextBox 1">
            <a:extLst>
              <a:ext uri="{FF2B5EF4-FFF2-40B4-BE49-F238E27FC236}">
                <a16:creationId xmlns:a16="http://schemas.microsoft.com/office/drawing/2014/main" id="{BEB888D3-5241-4C15-11E3-D1EB58FE0C2A}"/>
              </a:ext>
            </a:extLst>
          </p:cNvPr>
          <p:cNvSpPr txBox="1"/>
          <p:nvPr/>
        </p:nvSpPr>
        <p:spPr>
          <a:xfrm>
            <a:off x="359089" y="1902128"/>
            <a:ext cx="3442889" cy="2246769"/>
          </a:xfrm>
          <a:prstGeom prst="rect">
            <a:avLst/>
          </a:prstGeom>
          <a:noFill/>
        </p:spPr>
        <p:txBody>
          <a:bodyPr wrap="square" rtlCol="0">
            <a:spAutoFit/>
          </a:bodyPr>
          <a:lstStyle/>
          <a:p>
            <a:pPr algn="l"/>
            <a:r>
              <a:rPr lang="en-US" b="1" i="0" dirty="0">
                <a:solidFill>
                  <a:schemeClr val="tx1"/>
                </a:solidFill>
                <a:effectLst/>
                <a:latin typeface="Helvetica" panose="020B0604020202020204" pitchFamily="34" charset="0"/>
              </a:rPr>
              <a:t>Environmental parameters</a:t>
            </a:r>
            <a:endParaRPr lang="en-US" b="0" i="0" dirty="0">
              <a:solidFill>
                <a:schemeClr val="tx1"/>
              </a:solidFill>
              <a:effectLst/>
              <a:latin typeface="Helvetica" panose="020B0604020202020204" pitchFamily="34" charset="0"/>
            </a:endParaRPr>
          </a:p>
          <a:p>
            <a:pPr marL="285750" lvl="1" indent="-285750">
              <a:buFont typeface="Wingdings" panose="05000000000000000000" pitchFamily="2" charset="2"/>
              <a:buChar char="§"/>
            </a:pPr>
            <a:r>
              <a:rPr lang="en-US" b="1" i="0" dirty="0">
                <a:solidFill>
                  <a:schemeClr val="tx1"/>
                </a:solidFill>
                <a:effectLst/>
                <a:latin typeface="Helvetica" panose="020B0604020202020204" pitchFamily="34" charset="0"/>
              </a:rPr>
              <a:t>What we are looking:</a:t>
            </a:r>
            <a:r>
              <a:rPr lang="en-US" b="0" i="0" dirty="0">
                <a:solidFill>
                  <a:schemeClr val="tx1"/>
                </a:solidFill>
                <a:effectLst/>
                <a:latin typeface="Helvetica" panose="020B0604020202020204" pitchFamily="34" charset="0"/>
              </a:rPr>
              <a:t> The relationship between output Energy across all the environmental parameters</a:t>
            </a:r>
          </a:p>
          <a:p>
            <a:pPr marL="285750" lvl="1" indent="-285750">
              <a:buFont typeface="Wingdings" panose="05000000000000000000" pitchFamily="2" charset="2"/>
              <a:buChar char="§"/>
            </a:pPr>
            <a:r>
              <a:rPr lang="en-US" b="1" i="0" dirty="0">
                <a:solidFill>
                  <a:schemeClr val="tx1"/>
                </a:solidFill>
                <a:effectLst/>
                <a:latin typeface="Helvetica" panose="020B0604020202020204" pitchFamily="34" charset="0"/>
              </a:rPr>
              <a:t>Insights:</a:t>
            </a:r>
            <a:r>
              <a:rPr lang="en-US" b="0" i="0" dirty="0">
                <a:solidFill>
                  <a:schemeClr val="tx1"/>
                </a:solidFill>
                <a:effectLst/>
                <a:latin typeface="Helvetica" panose="020B0604020202020204" pitchFamily="34" charset="0"/>
              </a:rPr>
              <a:t> Ambient Temperature (AT) usually has a strong negative correlation with Power Output.</a:t>
            </a:r>
          </a:p>
          <a:p>
            <a:endParaRPr lang="en-US" b="1" i="0" dirty="0">
              <a:solidFill>
                <a:schemeClr val="tx1"/>
              </a:solidFill>
              <a:effectLst/>
              <a:latin typeface="Helvetica" panose="020B0604020202020204" pitchFamily="34" charset="0"/>
            </a:endParaRPr>
          </a:p>
          <a:p>
            <a:pPr algn="l"/>
            <a:endParaRPr lang="en-IN" b="0" i="0" dirty="0">
              <a:solidFill>
                <a:schemeClr val="tx1"/>
              </a:solidFill>
              <a:effectLst/>
              <a:latin typeface="Helvetica" panose="020B0604020202020204" pitchFamily="34" charset="0"/>
            </a:endParaRPr>
          </a:p>
        </p:txBody>
      </p:sp>
      <p:pic>
        <p:nvPicPr>
          <p:cNvPr id="4" name="Picture 3">
            <a:extLst>
              <a:ext uri="{FF2B5EF4-FFF2-40B4-BE49-F238E27FC236}">
                <a16:creationId xmlns:a16="http://schemas.microsoft.com/office/drawing/2014/main" id="{750ECCC8-8223-EFC1-9FCE-D46683F7EC18}"/>
              </a:ext>
            </a:extLst>
          </p:cNvPr>
          <p:cNvPicPr>
            <a:picLocks noChangeAspect="1"/>
          </p:cNvPicPr>
          <p:nvPr/>
        </p:nvPicPr>
        <p:blipFill>
          <a:blip r:embed="rId4"/>
          <a:stretch>
            <a:fillRect/>
          </a:stretch>
        </p:blipFill>
        <p:spPr>
          <a:xfrm>
            <a:off x="4240275" y="1365688"/>
            <a:ext cx="4903725" cy="3777812"/>
          </a:xfrm>
          <a:prstGeom prst="rect">
            <a:avLst/>
          </a:prstGeom>
        </p:spPr>
      </p:pic>
    </p:spTree>
    <p:extLst>
      <p:ext uri="{BB962C8B-B14F-4D97-AF65-F5344CB8AC3E}">
        <p14:creationId xmlns:p14="http://schemas.microsoft.com/office/powerpoint/2010/main" val="284188489"/>
      </p:ext>
    </p:extLst>
  </p:cSld>
  <p:clrMapOvr>
    <a:overrideClrMapping bg1="lt1" tx1="dk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8"/>
        <p:cNvGrpSpPr/>
        <p:nvPr/>
      </p:nvGrpSpPr>
      <p:grpSpPr>
        <a:xfrm>
          <a:off x="0" y="0"/>
          <a:ext cx="0" cy="0"/>
          <a:chOff x="0" y="0"/>
          <a:chExt cx="0" cy="0"/>
        </a:xfrm>
      </p:grpSpPr>
      <p:sp>
        <p:nvSpPr>
          <p:cNvPr id="109" name="Google Shape;109;p3"/>
          <p:cNvSpPr txBox="1">
            <a:spLocks noGrp="1"/>
          </p:cNvSpPr>
          <p:nvPr>
            <p:ph type="title"/>
          </p:nvPr>
        </p:nvSpPr>
        <p:spPr>
          <a:xfrm>
            <a:off x="144379" y="497181"/>
            <a:ext cx="8543282" cy="763526"/>
          </a:xfrm>
          <a:prstGeom prst="rect">
            <a:avLst/>
          </a:prstGeom>
          <a:noFill/>
          <a:ln>
            <a:noFill/>
          </a:ln>
        </p:spPr>
        <p:txBody>
          <a:bodyPr spcFirstLastPara="1" wrap="square" lIns="91425" tIns="45700" rIns="91425" bIns="45700" anchor="ctr" anchorCtr="0">
            <a:normAutofit fontScale="90000"/>
          </a:bodyPr>
          <a:lstStyle/>
          <a:p>
            <a:pPr algn="l"/>
            <a:r>
              <a:rPr lang="en-US" b="1" i="0" dirty="0" err="1">
                <a:solidFill>
                  <a:schemeClr val="tx1"/>
                </a:solidFill>
                <a:effectLst/>
                <a:latin typeface="Helvetica" panose="020B0604020202020204" pitchFamily="34" charset="0"/>
              </a:rPr>
              <a:t>Pairplots</a:t>
            </a:r>
            <a:r>
              <a:rPr lang="en-US" b="1" i="0" dirty="0">
                <a:solidFill>
                  <a:schemeClr val="tx1"/>
                </a:solidFill>
                <a:effectLst/>
                <a:latin typeface="Helvetica" panose="020B0604020202020204" pitchFamily="34" charset="0"/>
              </a:rPr>
              <a:t> for all Environmental parameters</a:t>
            </a:r>
            <a:endParaRPr lang="en-IN" b="1" i="0" dirty="0">
              <a:solidFill>
                <a:schemeClr val="tx1"/>
              </a:solidFill>
              <a:effectLst/>
              <a:latin typeface="Helvetica" panose="020B0604020202020204" pitchFamily="34" charset="0"/>
            </a:endParaRPr>
          </a:p>
        </p:txBody>
      </p:sp>
      <p:sp>
        <p:nvSpPr>
          <p:cNvPr id="2" name="TextBox 1">
            <a:extLst>
              <a:ext uri="{FF2B5EF4-FFF2-40B4-BE49-F238E27FC236}">
                <a16:creationId xmlns:a16="http://schemas.microsoft.com/office/drawing/2014/main" id="{BEB888D3-5241-4C15-11E3-D1EB58FE0C2A}"/>
              </a:ext>
            </a:extLst>
          </p:cNvPr>
          <p:cNvSpPr txBox="1"/>
          <p:nvPr/>
        </p:nvSpPr>
        <p:spPr>
          <a:xfrm>
            <a:off x="144379" y="1356960"/>
            <a:ext cx="3869153" cy="4185761"/>
          </a:xfrm>
          <a:prstGeom prst="rect">
            <a:avLst/>
          </a:prstGeom>
          <a:noFill/>
        </p:spPr>
        <p:txBody>
          <a:bodyPr wrap="square" rtlCol="0">
            <a:spAutoFit/>
          </a:bodyPr>
          <a:lstStyle/>
          <a:p>
            <a:pPr marL="285750" indent="-285750" algn="l">
              <a:buFont typeface="Wingdings" panose="05000000000000000000" pitchFamily="2" charset="2"/>
              <a:buChar char="§"/>
            </a:pPr>
            <a:r>
              <a:rPr lang="en-US" b="1" i="0" dirty="0">
                <a:solidFill>
                  <a:schemeClr val="tx1"/>
                </a:solidFill>
                <a:effectLst/>
                <a:latin typeface="Helvetica" panose="020B0604020202020204" pitchFamily="34" charset="0"/>
              </a:rPr>
              <a:t>What are we looking:</a:t>
            </a:r>
            <a:r>
              <a:rPr lang="en-US" b="0" i="0" dirty="0">
                <a:solidFill>
                  <a:schemeClr val="tx1"/>
                </a:solidFill>
                <a:effectLst/>
                <a:latin typeface="Helvetica" panose="020B0604020202020204" pitchFamily="34" charset="0"/>
              </a:rPr>
              <a:t> Exploratory data analysis (EDA) and visualizing relationships within a dataset, Understanding Pairwise Relationships, Identifying Correlations and Patterns and Comparing Groups within Data.</a:t>
            </a:r>
          </a:p>
          <a:p>
            <a:pPr marL="285750" indent="-285750" algn="l">
              <a:buFont typeface="Wingdings" panose="05000000000000000000" pitchFamily="2" charset="2"/>
              <a:buChar char="§"/>
            </a:pPr>
            <a:r>
              <a:rPr lang="en-US" b="1" i="0" dirty="0">
                <a:solidFill>
                  <a:schemeClr val="tx1"/>
                </a:solidFill>
                <a:effectLst/>
                <a:latin typeface="Helvetica" panose="020B0604020202020204" pitchFamily="34" charset="0"/>
              </a:rPr>
              <a:t>Insights:</a:t>
            </a:r>
            <a:r>
              <a:rPr lang="en-US" b="0" i="0" dirty="0">
                <a:solidFill>
                  <a:schemeClr val="tx1"/>
                </a:solidFill>
                <a:effectLst/>
                <a:latin typeface="Helvetica" panose="020B0604020202020204" pitchFamily="34" charset="0"/>
              </a:rPr>
              <a:t> Relationships Between Variables: There seems to be negative correlation between AT (Ambient Temperature) and PE (Power Output), which makes sense as higher temperatures might reduce efficiency in energy production. V (Exhaust Vacuum) shows a relatively strong positive correlation with PE. AP (Ambient Pressure) and RH (Relative Humidity) appear to have weaker relationships with PE.</a:t>
            </a:r>
          </a:p>
          <a:p>
            <a:endParaRPr lang="en-US" b="1" i="0" dirty="0">
              <a:solidFill>
                <a:schemeClr val="tx1"/>
              </a:solidFill>
              <a:effectLst/>
              <a:latin typeface="Helvetica" panose="020B0604020202020204" pitchFamily="34" charset="0"/>
            </a:endParaRPr>
          </a:p>
          <a:p>
            <a:pPr algn="l"/>
            <a:endParaRPr lang="en-IN" b="0" i="0" dirty="0">
              <a:solidFill>
                <a:schemeClr val="tx1"/>
              </a:solidFill>
              <a:effectLst/>
              <a:latin typeface="Helvetica" panose="020B0604020202020204" pitchFamily="34" charset="0"/>
            </a:endParaRPr>
          </a:p>
        </p:txBody>
      </p:sp>
      <p:pic>
        <p:nvPicPr>
          <p:cNvPr id="4" name="Picture 3">
            <a:extLst>
              <a:ext uri="{FF2B5EF4-FFF2-40B4-BE49-F238E27FC236}">
                <a16:creationId xmlns:a16="http://schemas.microsoft.com/office/drawing/2014/main" id="{071865A3-36A4-19A5-D6BF-21D38F421C5B}"/>
              </a:ext>
            </a:extLst>
          </p:cNvPr>
          <p:cNvPicPr>
            <a:picLocks noChangeAspect="1"/>
          </p:cNvPicPr>
          <p:nvPr/>
        </p:nvPicPr>
        <p:blipFill>
          <a:blip r:embed="rId4"/>
          <a:stretch>
            <a:fillRect/>
          </a:stretch>
        </p:blipFill>
        <p:spPr>
          <a:xfrm>
            <a:off x="4420746" y="1356960"/>
            <a:ext cx="4725189" cy="3786539"/>
          </a:xfrm>
          <a:prstGeom prst="rect">
            <a:avLst/>
          </a:prstGeom>
        </p:spPr>
      </p:pic>
    </p:spTree>
    <p:extLst>
      <p:ext uri="{BB962C8B-B14F-4D97-AF65-F5344CB8AC3E}">
        <p14:creationId xmlns:p14="http://schemas.microsoft.com/office/powerpoint/2010/main" val="944862235"/>
      </p:ext>
    </p:extLst>
  </p:cSld>
  <p:clrMapOvr>
    <a:overrideClrMapping bg1="lt1" tx1="dk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8"/>
        <p:cNvGrpSpPr/>
        <p:nvPr/>
      </p:nvGrpSpPr>
      <p:grpSpPr>
        <a:xfrm>
          <a:off x="0" y="0"/>
          <a:ext cx="0" cy="0"/>
          <a:chOff x="0" y="0"/>
          <a:chExt cx="0" cy="0"/>
        </a:xfrm>
      </p:grpSpPr>
      <p:sp>
        <p:nvSpPr>
          <p:cNvPr id="109" name="Google Shape;109;p3"/>
          <p:cNvSpPr txBox="1">
            <a:spLocks noGrp="1"/>
          </p:cNvSpPr>
          <p:nvPr>
            <p:ph type="title"/>
          </p:nvPr>
        </p:nvSpPr>
        <p:spPr>
          <a:xfrm>
            <a:off x="144379" y="497181"/>
            <a:ext cx="8543282" cy="763526"/>
          </a:xfrm>
          <a:prstGeom prst="rect">
            <a:avLst/>
          </a:prstGeom>
          <a:noFill/>
          <a:ln>
            <a:noFill/>
          </a:ln>
        </p:spPr>
        <p:txBody>
          <a:bodyPr spcFirstLastPara="1" wrap="square" lIns="91425" tIns="45700" rIns="91425" bIns="45700" anchor="ctr" anchorCtr="0">
            <a:normAutofit/>
          </a:bodyPr>
          <a:lstStyle/>
          <a:p>
            <a:pPr algn="l"/>
            <a:r>
              <a:rPr lang="en-US" b="1" i="0" dirty="0">
                <a:solidFill>
                  <a:schemeClr val="tx1"/>
                </a:solidFill>
                <a:effectLst/>
                <a:latin typeface="Helvetica" panose="020B0604020202020204" pitchFamily="34" charset="0"/>
              </a:rPr>
              <a:t>Temperature and Power Output Trend</a:t>
            </a:r>
            <a:endParaRPr lang="en-IN" b="1" i="0" dirty="0">
              <a:solidFill>
                <a:schemeClr val="tx1"/>
              </a:solidFill>
              <a:effectLst/>
              <a:latin typeface="Helvetica" panose="020B0604020202020204" pitchFamily="34" charset="0"/>
            </a:endParaRPr>
          </a:p>
        </p:txBody>
      </p:sp>
      <p:sp>
        <p:nvSpPr>
          <p:cNvPr id="2" name="TextBox 1">
            <a:extLst>
              <a:ext uri="{FF2B5EF4-FFF2-40B4-BE49-F238E27FC236}">
                <a16:creationId xmlns:a16="http://schemas.microsoft.com/office/drawing/2014/main" id="{BEB888D3-5241-4C15-11E3-D1EB58FE0C2A}"/>
              </a:ext>
            </a:extLst>
          </p:cNvPr>
          <p:cNvSpPr txBox="1"/>
          <p:nvPr/>
        </p:nvSpPr>
        <p:spPr>
          <a:xfrm>
            <a:off x="226882" y="1851973"/>
            <a:ext cx="3196962" cy="2462213"/>
          </a:xfrm>
          <a:prstGeom prst="rect">
            <a:avLst/>
          </a:prstGeom>
          <a:noFill/>
        </p:spPr>
        <p:txBody>
          <a:bodyPr wrap="square" rtlCol="0">
            <a:spAutoFit/>
          </a:bodyPr>
          <a:lstStyle/>
          <a:p>
            <a:pPr marL="285750" indent="-285750" algn="l">
              <a:buFont typeface="Wingdings" panose="05000000000000000000" pitchFamily="2" charset="2"/>
              <a:buChar char="§"/>
            </a:pPr>
            <a:r>
              <a:rPr lang="en-US" b="1" i="0" dirty="0">
                <a:solidFill>
                  <a:schemeClr val="tx1"/>
                </a:solidFill>
                <a:effectLst/>
                <a:latin typeface="Helvetica" panose="020B0604020202020204" pitchFamily="34" charset="0"/>
              </a:rPr>
              <a:t>What we are looking:</a:t>
            </a:r>
            <a:r>
              <a:rPr lang="en-US" b="0" i="0" dirty="0">
                <a:solidFill>
                  <a:schemeClr val="tx1"/>
                </a:solidFill>
                <a:effectLst/>
                <a:latin typeface="Helvetica" panose="020B0604020202020204" pitchFamily="34" charset="0"/>
              </a:rPr>
              <a:t> As temperature increases, power output tends to decrease — likely due to thermodynamic efficiency loss.</a:t>
            </a:r>
          </a:p>
          <a:p>
            <a:pPr marL="285750" indent="-285750" algn="l">
              <a:buFont typeface="Wingdings" panose="05000000000000000000" pitchFamily="2" charset="2"/>
              <a:buChar char="§"/>
            </a:pPr>
            <a:r>
              <a:rPr lang="en-US" b="1" i="0" dirty="0">
                <a:solidFill>
                  <a:schemeClr val="tx1"/>
                </a:solidFill>
                <a:effectLst/>
                <a:latin typeface="Helvetica" panose="020B0604020202020204" pitchFamily="34" charset="0"/>
              </a:rPr>
              <a:t>Insights:</a:t>
            </a:r>
            <a:r>
              <a:rPr lang="en-US" b="0" i="0" dirty="0">
                <a:solidFill>
                  <a:schemeClr val="tx1"/>
                </a:solidFill>
                <a:effectLst/>
                <a:latin typeface="Helvetica" panose="020B0604020202020204" pitchFamily="34" charset="0"/>
              </a:rPr>
              <a:t> Higher temperatures (AT) negatively affect the power output (PE). This is due to reduced efficiency in thermal energy conversion as the ambient temperature increases.</a:t>
            </a:r>
          </a:p>
        </p:txBody>
      </p:sp>
      <p:pic>
        <p:nvPicPr>
          <p:cNvPr id="5" name="Picture 4">
            <a:extLst>
              <a:ext uri="{FF2B5EF4-FFF2-40B4-BE49-F238E27FC236}">
                <a16:creationId xmlns:a16="http://schemas.microsoft.com/office/drawing/2014/main" id="{471B1C5F-22D1-B682-08AC-EECBEABF244F}"/>
              </a:ext>
            </a:extLst>
          </p:cNvPr>
          <p:cNvPicPr>
            <a:picLocks noChangeAspect="1"/>
          </p:cNvPicPr>
          <p:nvPr/>
        </p:nvPicPr>
        <p:blipFill>
          <a:blip r:embed="rId4"/>
          <a:stretch>
            <a:fillRect/>
          </a:stretch>
        </p:blipFill>
        <p:spPr>
          <a:xfrm>
            <a:off x="4171694" y="1346005"/>
            <a:ext cx="4972306" cy="3797495"/>
          </a:xfrm>
          <a:prstGeom prst="rect">
            <a:avLst/>
          </a:prstGeom>
        </p:spPr>
      </p:pic>
    </p:spTree>
    <p:extLst>
      <p:ext uri="{BB962C8B-B14F-4D97-AF65-F5344CB8AC3E}">
        <p14:creationId xmlns:p14="http://schemas.microsoft.com/office/powerpoint/2010/main" val="652260516"/>
      </p:ext>
    </p:extLst>
  </p:cSld>
  <p:clrMapOvr>
    <a:overrideClrMapping bg1="lt1" tx1="dk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8"/>
        <p:cNvGrpSpPr/>
        <p:nvPr/>
      </p:nvGrpSpPr>
      <p:grpSpPr>
        <a:xfrm>
          <a:off x="0" y="0"/>
          <a:ext cx="0" cy="0"/>
          <a:chOff x="0" y="0"/>
          <a:chExt cx="0" cy="0"/>
        </a:xfrm>
      </p:grpSpPr>
      <p:sp>
        <p:nvSpPr>
          <p:cNvPr id="109" name="Google Shape;109;p3"/>
          <p:cNvSpPr txBox="1">
            <a:spLocks noGrp="1"/>
          </p:cNvSpPr>
          <p:nvPr>
            <p:ph type="title"/>
          </p:nvPr>
        </p:nvSpPr>
        <p:spPr>
          <a:xfrm>
            <a:off x="144379" y="497181"/>
            <a:ext cx="8543282" cy="763526"/>
          </a:xfrm>
          <a:prstGeom prst="rect">
            <a:avLst/>
          </a:prstGeom>
          <a:noFill/>
          <a:ln>
            <a:noFill/>
          </a:ln>
        </p:spPr>
        <p:txBody>
          <a:bodyPr spcFirstLastPara="1" wrap="square" lIns="91425" tIns="45700" rIns="91425" bIns="45700" anchor="ctr" anchorCtr="0">
            <a:normAutofit fontScale="90000"/>
          </a:bodyPr>
          <a:lstStyle/>
          <a:p>
            <a:pPr algn="l"/>
            <a:r>
              <a:rPr lang="en-US" b="1" i="0" dirty="0">
                <a:solidFill>
                  <a:schemeClr val="tx1"/>
                </a:solidFill>
                <a:effectLst/>
                <a:latin typeface="Helvetica" panose="020B0604020202020204" pitchFamily="34" charset="0"/>
              </a:rPr>
              <a:t>Exhaust Vacuum and Power Output Trend</a:t>
            </a:r>
            <a:endParaRPr lang="en-IN" b="1" i="0" dirty="0">
              <a:solidFill>
                <a:schemeClr val="tx1"/>
              </a:solidFill>
              <a:effectLst/>
              <a:latin typeface="Helvetica" panose="020B0604020202020204" pitchFamily="34" charset="0"/>
            </a:endParaRPr>
          </a:p>
        </p:txBody>
      </p:sp>
      <p:sp>
        <p:nvSpPr>
          <p:cNvPr id="2" name="TextBox 1">
            <a:extLst>
              <a:ext uri="{FF2B5EF4-FFF2-40B4-BE49-F238E27FC236}">
                <a16:creationId xmlns:a16="http://schemas.microsoft.com/office/drawing/2014/main" id="{BEB888D3-5241-4C15-11E3-D1EB58FE0C2A}"/>
              </a:ext>
            </a:extLst>
          </p:cNvPr>
          <p:cNvSpPr txBox="1"/>
          <p:nvPr/>
        </p:nvSpPr>
        <p:spPr>
          <a:xfrm>
            <a:off x="220007" y="1517885"/>
            <a:ext cx="3595722" cy="3539430"/>
          </a:xfrm>
          <a:prstGeom prst="rect">
            <a:avLst/>
          </a:prstGeom>
          <a:noFill/>
        </p:spPr>
        <p:txBody>
          <a:bodyPr wrap="square" rtlCol="0">
            <a:spAutoFit/>
          </a:bodyPr>
          <a:lstStyle/>
          <a:p>
            <a:pPr marL="285750" indent="-285750" algn="l">
              <a:buFont typeface="Wingdings" panose="05000000000000000000" pitchFamily="2" charset="2"/>
              <a:buChar char="§"/>
            </a:pPr>
            <a:r>
              <a:rPr lang="en-US" b="1" i="0" dirty="0">
                <a:solidFill>
                  <a:schemeClr val="tx1"/>
                </a:solidFill>
                <a:effectLst/>
                <a:latin typeface="Helvetica" panose="020B0604020202020204" pitchFamily="34" charset="0"/>
              </a:rPr>
              <a:t>What we are looking:</a:t>
            </a:r>
            <a:r>
              <a:rPr lang="en-US" b="0" i="0" dirty="0">
                <a:solidFill>
                  <a:schemeClr val="tx1"/>
                </a:solidFill>
                <a:effectLst/>
                <a:latin typeface="Helvetica" panose="020B0604020202020204" pitchFamily="34" charset="0"/>
              </a:rPr>
              <a:t> The relationship between vacuum level (condenser pressure) and turbine power output/efficiency is negatively correlated—but in a way that improves performance as vacuum increases.</a:t>
            </a:r>
          </a:p>
          <a:p>
            <a:pPr marL="285750" indent="-285750" algn="l">
              <a:buFont typeface="Wingdings" panose="05000000000000000000" pitchFamily="2" charset="2"/>
              <a:buChar char="§"/>
            </a:pPr>
            <a:r>
              <a:rPr lang="en-US" b="1" i="0" dirty="0">
                <a:solidFill>
                  <a:schemeClr val="tx1"/>
                </a:solidFill>
                <a:effectLst/>
                <a:latin typeface="Helvetica" panose="020B0604020202020204" pitchFamily="34" charset="0"/>
              </a:rPr>
              <a:t>Insight:</a:t>
            </a:r>
            <a:r>
              <a:rPr lang="en-US" b="0" i="0" dirty="0">
                <a:solidFill>
                  <a:schemeClr val="tx1"/>
                </a:solidFill>
                <a:effectLst/>
                <a:latin typeface="Helvetica" panose="020B0604020202020204" pitchFamily="34" charset="0"/>
              </a:rPr>
              <a:t> Vacuum (V) has a strong negative correlation with PE. As vacuum increases, the turbines operate more efficiently, leading to higher power output. While vacuum and condenser pressure are inversely related, power output increases with higher vacuum (up to an optimal point). So, the useful effect is positive, but the physical correlation is negative.</a:t>
            </a:r>
          </a:p>
        </p:txBody>
      </p:sp>
      <p:pic>
        <p:nvPicPr>
          <p:cNvPr id="4" name="Picture 3">
            <a:extLst>
              <a:ext uri="{FF2B5EF4-FFF2-40B4-BE49-F238E27FC236}">
                <a16:creationId xmlns:a16="http://schemas.microsoft.com/office/drawing/2014/main" id="{5CF31E97-2F20-4341-5310-EB45D6A1C83E}"/>
              </a:ext>
            </a:extLst>
          </p:cNvPr>
          <p:cNvPicPr>
            <a:picLocks noChangeAspect="1"/>
          </p:cNvPicPr>
          <p:nvPr/>
        </p:nvPicPr>
        <p:blipFill>
          <a:blip r:embed="rId4"/>
          <a:stretch>
            <a:fillRect/>
          </a:stretch>
        </p:blipFill>
        <p:spPr>
          <a:xfrm>
            <a:off x="4209796" y="1346005"/>
            <a:ext cx="4934204" cy="3797495"/>
          </a:xfrm>
          <a:prstGeom prst="rect">
            <a:avLst/>
          </a:prstGeom>
        </p:spPr>
      </p:pic>
    </p:spTree>
    <p:extLst>
      <p:ext uri="{BB962C8B-B14F-4D97-AF65-F5344CB8AC3E}">
        <p14:creationId xmlns:p14="http://schemas.microsoft.com/office/powerpoint/2010/main" val="252650239"/>
      </p:ext>
    </p:extLst>
  </p:cSld>
  <p:clrMapOvr>
    <a:overrideClrMapping bg1="lt1" tx1="dk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8"/>
        <p:cNvGrpSpPr/>
        <p:nvPr/>
      </p:nvGrpSpPr>
      <p:grpSpPr>
        <a:xfrm>
          <a:off x="0" y="0"/>
          <a:ext cx="0" cy="0"/>
          <a:chOff x="0" y="0"/>
          <a:chExt cx="0" cy="0"/>
        </a:xfrm>
      </p:grpSpPr>
      <p:sp>
        <p:nvSpPr>
          <p:cNvPr id="109" name="Google Shape;109;p3"/>
          <p:cNvSpPr txBox="1">
            <a:spLocks noGrp="1"/>
          </p:cNvSpPr>
          <p:nvPr>
            <p:ph type="title"/>
          </p:nvPr>
        </p:nvSpPr>
        <p:spPr>
          <a:xfrm>
            <a:off x="144379" y="497181"/>
            <a:ext cx="8543282" cy="763526"/>
          </a:xfrm>
          <a:prstGeom prst="rect">
            <a:avLst/>
          </a:prstGeom>
          <a:noFill/>
          <a:ln>
            <a:noFill/>
          </a:ln>
        </p:spPr>
        <p:txBody>
          <a:bodyPr spcFirstLastPara="1" wrap="square" lIns="91425" tIns="45700" rIns="91425" bIns="45700" anchor="ctr" anchorCtr="0">
            <a:normAutofit/>
          </a:bodyPr>
          <a:lstStyle/>
          <a:p>
            <a:pPr algn="l"/>
            <a:r>
              <a:rPr lang="en-IN" b="1" i="0" dirty="0">
                <a:solidFill>
                  <a:schemeClr val="tx1"/>
                </a:solidFill>
                <a:effectLst/>
                <a:latin typeface="Helvetica" panose="020B0604020202020204" pitchFamily="34" charset="0"/>
              </a:rPr>
              <a:t>Ambient Pressure vs. Power Output</a:t>
            </a:r>
          </a:p>
        </p:txBody>
      </p:sp>
      <p:sp>
        <p:nvSpPr>
          <p:cNvPr id="2" name="TextBox 1">
            <a:extLst>
              <a:ext uri="{FF2B5EF4-FFF2-40B4-BE49-F238E27FC236}">
                <a16:creationId xmlns:a16="http://schemas.microsoft.com/office/drawing/2014/main" id="{BEB888D3-5241-4C15-11E3-D1EB58FE0C2A}"/>
              </a:ext>
            </a:extLst>
          </p:cNvPr>
          <p:cNvSpPr txBox="1"/>
          <p:nvPr/>
        </p:nvSpPr>
        <p:spPr>
          <a:xfrm>
            <a:off x="144379" y="1627888"/>
            <a:ext cx="3595722" cy="2031325"/>
          </a:xfrm>
          <a:prstGeom prst="rect">
            <a:avLst/>
          </a:prstGeom>
          <a:noFill/>
        </p:spPr>
        <p:txBody>
          <a:bodyPr wrap="square" rtlCol="0">
            <a:spAutoFit/>
          </a:bodyPr>
          <a:lstStyle/>
          <a:p>
            <a:pPr marL="285750" indent="-285750" algn="l">
              <a:buFont typeface="Wingdings" panose="05000000000000000000" pitchFamily="2" charset="2"/>
              <a:buChar char="§"/>
            </a:pPr>
            <a:r>
              <a:rPr lang="en-US" b="1" i="0" dirty="0">
                <a:solidFill>
                  <a:schemeClr val="tx1"/>
                </a:solidFill>
                <a:effectLst/>
                <a:latin typeface="Helvetica" panose="020B0604020202020204" pitchFamily="34" charset="0"/>
              </a:rPr>
              <a:t>What we are looking:</a:t>
            </a:r>
            <a:r>
              <a:rPr lang="en-US" b="0" i="0" dirty="0">
                <a:solidFill>
                  <a:schemeClr val="tx1"/>
                </a:solidFill>
                <a:effectLst/>
                <a:latin typeface="Helvetica" panose="020B0604020202020204" pitchFamily="34" charset="0"/>
              </a:rPr>
              <a:t> Positive correlation as Higher ambient pressure improves both gas and steam turbine performance in a CCPP.</a:t>
            </a:r>
          </a:p>
          <a:p>
            <a:pPr marL="285750" indent="-285750" algn="l">
              <a:buFont typeface="Wingdings" panose="05000000000000000000" pitchFamily="2" charset="2"/>
              <a:buChar char="§"/>
            </a:pPr>
            <a:r>
              <a:rPr lang="en-US" b="1" i="0" dirty="0">
                <a:solidFill>
                  <a:schemeClr val="tx1"/>
                </a:solidFill>
                <a:effectLst/>
                <a:latin typeface="Helvetica" panose="020B0604020202020204" pitchFamily="34" charset="0"/>
              </a:rPr>
              <a:t>Insights:</a:t>
            </a:r>
            <a:r>
              <a:rPr lang="en-US" b="0" i="0" dirty="0">
                <a:solidFill>
                  <a:schemeClr val="tx1"/>
                </a:solidFill>
                <a:effectLst/>
                <a:latin typeface="Helvetica" panose="020B0604020202020204" pitchFamily="34" charset="0"/>
              </a:rPr>
              <a:t> Ambient pressure (AP) shows a moderate positive correlation with PE. Higher pressures improve combustion efficiency in power plants, resulting in better energy conversion.</a:t>
            </a:r>
          </a:p>
        </p:txBody>
      </p:sp>
      <p:pic>
        <p:nvPicPr>
          <p:cNvPr id="5" name="Picture 4">
            <a:extLst>
              <a:ext uri="{FF2B5EF4-FFF2-40B4-BE49-F238E27FC236}">
                <a16:creationId xmlns:a16="http://schemas.microsoft.com/office/drawing/2014/main" id="{F92D2C64-9400-5AD8-5B29-250B820E413B}"/>
              </a:ext>
            </a:extLst>
          </p:cNvPr>
          <p:cNvPicPr>
            <a:picLocks noChangeAspect="1"/>
          </p:cNvPicPr>
          <p:nvPr/>
        </p:nvPicPr>
        <p:blipFill>
          <a:blip r:embed="rId4"/>
          <a:stretch>
            <a:fillRect/>
          </a:stretch>
        </p:blipFill>
        <p:spPr>
          <a:xfrm>
            <a:off x="4400120" y="1409508"/>
            <a:ext cx="4743880" cy="3733992"/>
          </a:xfrm>
          <a:prstGeom prst="rect">
            <a:avLst/>
          </a:prstGeom>
        </p:spPr>
      </p:pic>
    </p:spTree>
    <p:extLst>
      <p:ext uri="{BB962C8B-B14F-4D97-AF65-F5344CB8AC3E}">
        <p14:creationId xmlns:p14="http://schemas.microsoft.com/office/powerpoint/2010/main" val="2191737960"/>
      </p:ext>
    </p:extLst>
  </p:cSld>
  <p:clrMapOvr>
    <a:overrideClrMapping bg1="lt1" tx1="dk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3"/>
        <p:cNvGrpSpPr/>
        <p:nvPr/>
      </p:nvGrpSpPr>
      <p:grpSpPr>
        <a:xfrm>
          <a:off x="0" y="0"/>
          <a:ext cx="0" cy="0"/>
          <a:chOff x="0" y="0"/>
          <a:chExt cx="0" cy="0"/>
        </a:xfrm>
      </p:grpSpPr>
      <p:sp>
        <p:nvSpPr>
          <p:cNvPr id="134" name="Google Shape;134;p4"/>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algn="l"/>
            <a:r>
              <a:rPr lang="en-IN" sz="3600" b="1" i="0" dirty="0">
                <a:solidFill>
                  <a:schemeClr val="tx1"/>
                </a:solidFill>
                <a:effectLst/>
                <a:latin typeface="Helvetica" panose="020B0604020202020204" pitchFamily="34" charset="0"/>
              </a:rPr>
              <a:t>Summary</a:t>
            </a:r>
          </a:p>
        </p:txBody>
      </p:sp>
      <p:sp>
        <p:nvSpPr>
          <p:cNvPr id="135" name="Google Shape;135;p4"/>
          <p:cNvSpPr txBox="1">
            <a:spLocks noGrp="1"/>
          </p:cNvSpPr>
          <p:nvPr>
            <p:ph type="body" idx="1"/>
          </p:nvPr>
        </p:nvSpPr>
        <p:spPr>
          <a:xfrm>
            <a:off x="457200" y="1625337"/>
            <a:ext cx="7869000" cy="3394500"/>
          </a:xfrm>
          <a:prstGeom prst="rect">
            <a:avLst/>
          </a:prstGeom>
          <a:noFill/>
          <a:ln>
            <a:noFill/>
          </a:ln>
        </p:spPr>
        <p:txBody>
          <a:bodyPr spcFirstLastPara="1" wrap="square" lIns="91425" tIns="45700" rIns="91425" bIns="45700" anchor="t" anchorCtr="0">
            <a:normAutofit/>
          </a:bodyPr>
          <a:lstStyle/>
          <a:p>
            <a:pPr algn="l">
              <a:buFont typeface="Arial" panose="020B0604020202020204" pitchFamily="34" charset="0"/>
              <a:buChar char="•"/>
            </a:pPr>
            <a:r>
              <a:rPr lang="en-US" sz="1400" b="0" i="0" dirty="0">
                <a:solidFill>
                  <a:schemeClr val="tx1"/>
                </a:solidFill>
                <a:effectLst/>
                <a:latin typeface="Helvetica" panose="020B0604020202020204" pitchFamily="34" charset="0"/>
              </a:rPr>
              <a:t>Temperature (AT) has the strongest negative correlation with power output. Higher temperatures reduce energy efficiency.</a:t>
            </a:r>
          </a:p>
          <a:p>
            <a:pPr algn="l">
              <a:buFont typeface="Arial" panose="020B0604020202020204" pitchFamily="34" charset="0"/>
              <a:buChar char="•"/>
            </a:pPr>
            <a:r>
              <a:rPr lang="en-US" sz="1400" b="0" i="0" dirty="0">
                <a:solidFill>
                  <a:schemeClr val="tx1"/>
                </a:solidFill>
                <a:effectLst/>
                <a:latin typeface="Helvetica" panose="020B0604020202020204" pitchFamily="34" charset="0"/>
              </a:rPr>
              <a:t>Exhaust Vacuum (V) also shows a strong inverse relation with PE.</a:t>
            </a:r>
          </a:p>
          <a:p>
            <a:pPr algn="l">
              <a:buFont typeface="Arial" panose="020B0604020202020204" pitchFamily="34" charset="0"/>
              <a:buChar char="•"/>
            </a:pPr>
            <a:r>
              <a:rPr lang="en-US" sz="1400" b="0" i="0" dirty="0">
                <a:solidFill>
                  <a:schemeClr val="tx1"/>
                </a:solidFill>
                <a:effectLst/>
                <a:latin typeface="Helvetica" panose="020B0604020202020204" pitchFamily="34" charset="0"/>
              </a:rPr>
              <a:t>Pressure (AP) and Humidity (RH) have moderate effects but contribute to overall accuracy when retained.</a:t>
            </a:r>
          </a:p>
          <a:p>
            <a:pPr algn="l">
              <a:buFont typeface="Arial" panose="020B0604020202020204" pitchFamily="34" charset="0"/>
              <a:buChar char="•"/>
            </a:pPr>
            <a:endParaRPr lang="en-US" sz="1400" b="0" i="0" dirty="0">
              <a:solidFill>
                <a:schemeClr val="tx1"/>
              </a:solidFill>
              <a:effectLst/>
              <a:latin typeface="Helvetica" panose="020B0604020202020204" pitchFamily="34" charset="0"/>
            </a:endParaRPr>
          </a:p>
          <a:p>
            <a:pPr marL="50800" indent="0" algn="l">
              <a:buNone/>
            </a:pPr>
            <a:r>
              <a:rPr lang="en-US" sz="1600" b="1" i="0" u="sng" dirty="0">
                <a:solidFill>
                  <a:schemeClr val="tx1"/>
                </a:solidFill>
                <a:effectLst/>
                <a:latin typeface="Helvetica" panose="020B0604020202020204" pitchFamily="34" charset="0"/>
              </a:rPr>
              <a:t>Business Recommendations</a:t>
            </a:r>
          </a:p>
          <a:p>
            <a:pPr marL="50800" indent="0" algn="l">
              <a:buNone/>
            </a:pPr>
            <a:r>
              <a:rPr lang="en-US" sz="1400" i="0" dirty="0">
                <a:solidFill>
                  <a:schemeClr val="tx1"/>
                </a:solidFill>
                <a:effectLst/>
                <a:latin typeface="Helvetica" panose="020B0604020202020204" pitchFamily="34" charset="0"/>
              </a:rPr>
              <a:t>A/B Testing or Pilot Rollout Suggestion</a:t>
            </a:r>
          </a:p>
          <a:p>
            <a:pPr marL="50800" indent="0" algn="l">
              <a:buNone/>
            </a:pPr>
            <a:r>
              <a:rPr lang="en-US" sz="1400" i="0" dirty="0">
                <a:solidFill>
                  <a:schemeClr val="tx1"/>
                </a:solidFill>
                <a:effectLst/>
                <a:latin typeface="Helvetica" panose="020B0604020202020204" pitchFamily="34" charset="0"/>
              </a:rPr>
              <a:t>A/B Test: Compare performance between plants using model-based scheduling vs. traditional.</a:t>
            </a:r>
            <a:br>
              <a:rPr lang="en-US" sz="1400" i="0" dirty="0">
                <a:solidFill>
                  <a:schemeClr val="tx1"/>
                </a:solidFill>
                <a:effectLst/>
                <a:latin typeface="Helvetica" panose="020B0604020202020204" pitchFamily="34" charset="0"/>
              </a:rPr>
            </a:br>
            <a:endParaRPr lang="en-US" sz="1400" i="0" dirty="0">
              <a:solidFill>
                <a:schemeClr val="tx1"/>
              </a:solidFill>
              <a:effectLst/>
              <a:latin typeface="Helvetica" panose="020B0604020202020204" pitchFamily="34" charset="0"/>
            </a:endParaRPr>
          </a:p>
          <a:p>
            <a:pPr algn="l">
              <a:buFont typeface="Wingdings" panose="05000000000000000000" pitchFamily="2" charset="2"/>
              <a:buChar char="ü"/>
            </a:pPr>
            <a:r>
              <a:rPr lang="en-US" sz="1400" dirty="0">
                <a:solidFill>
                  <a:schemeClr val="tx1"/>
                </a:solidFill>
                <a:latin typeface="Helvetica" panose="020B0604020202020204" pitchFamily="34" charset="0"/>
              </a:rPr>
              <a:t>A: Plant using AI-based energy forecasting</a:t>
            </a:r>
          </a:p>
          <a:p>
            <a:pPr algn="l">
              <a:buFont typeface="Wingdings" panose="05000000000000000000" pitchFamily="2" charset="2"/>
              <a:buChar char="ü"/>
            </a:pPr>
            <a:r>
              <a:rPr lang="en-US" sz="1400" dirty="0">
                <a:solidFill>
                  <a:schemeClr val="tx1"/>
                </a:solidFill>
                <a:latin typeface="Helvetica" panose="020B0604020202020204" pitchFamily="34" charset="0"/>
              </a:rPr>
              <a:t>B: Control plant using existing heuristics</a:t>
            </a:r>
          </a:p>
          <a:p>
            <a:pPr marL="342900" lvl="0" indent="-292100" algn="l" rtl="0">
              <a:lnSpc>
                <a:spcPct val="100000"/>
              </a:lnSpc>
              <a:spcBef>
                <a:spcPts val="0"/>
              </a:spcBef>
              <a:spcAft>
                <a:spcPts val="0"/>
              </a:spcAft>
              <a:buClr>
                <a:schemeClr val="dk1"/>
              </a:buClr>
              <a:buSzPts val="2000"/>
              <a:buChar char="•"/>
            </a:pPr>
            <a:endParaRPr sz="2000" dirty="0">
              <a:solidFill>
                <a:schemeClr val="tx1"/>
              </a:solidFill>
            </a:endParaRPr>
          </a:p>
        </p:txBody>
      </p:sp>
    </p:spTree>
    <p:extLst>
      <p:ext uri="{BB962C8B-B14F-4D97-AF65-F5344CB8AC3E}">
        <p14:creationId xmlns:p14="http://schemas.microsoft.com/office/powerpoint/2010/main" val="1755534786"/>
      </p:ext>
    </p:extLst>
  </p:cSld>
  <p:clrMapOvr>
    <a:overrideClrMapping bg1="lt1" tx1="dk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3"/>
        <p:cNvGrpSpPr/>
        <p:nvPr/>
      </p:nvGrpSpPr>
      <p:grpSpPr>
        <a:xfrm>
          <a:off x="0" y="0"/>
          <a:ext cx="0" cy="0"/>
          <a:chOff x="0" y="0"/>
          <a:chExt cx="0" cy="0"/>
        </a:xfrm>
      </p:grpSpPr>
      <p:sp>
        <p:nvSpPr>
          <p:cNvPr id="134" name="Google Shape;134;p4"/>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algn="l"/>
            <a:r>
              <a:rPr lang="en-IN" sz="3600" b="1" i="0" dirty="0">
                <a:solidFill>
                  <a:schemeClr val="tx1"/>
                </a:solidFill>
                <a:effectLst/>
                <a:latin typeface="Helvetica" panose="020B0604020202020204" pitchFamily="34" charset="0"/>
              </a:rPr>
              <a:t>Business Impact</a:t>
            </a:r>
          </a:p>
        </p:txBody>
      </p:sp>
      <p:sp>
        <p:nvSpPr>
          <p:cNvPr id="135" name="Google Shape;135;p4"/>
          <p:cNvSpPr txBox="1">
            <a:spLocks noGrp="1"/>
          </p:cNvSpPr>
          <p:nvPr>
            <p:ph type="body" idx="1"/>
          </p:nvPr>
        </p:nvSpPr>
        <p:spPr>
          <a:xfrm>
            <a:off x="457200" y="1625337"/>
            <a:ext cx="7869000" cy="3394500"/>
          </a:xfrm>
          <a:prstGeom prst="rect">
            <a:avLst/>
          </a:prstGeom>
          <a:noFill/>
          <a:ln>
            <a:noFill/>
          </a:ln>
        </p:spPr>
        <p:txBody>
          <a:bodyPr spcFirstLastPara="1" wrap="square" lIns="91425" tIns="45700" rIns="91425" bIns="45700" anchor="t" anchorCtr="0">
            <a:normAutofit lnSpcReduction="10000"/>
          </a:bodyPr>
          <a:lstStyle/>
          <a:p>
            <a:pPr marL="50800" indent="0" algn="l">
              <a:buNone/>
            </a:pPr>
            <a:r>
              <a:rPr lang="en-US" sz="1400" dirty="0">
                <a:solidFill>
                  <a:schemeClr val="tx1"/>
                </a:solidFill>
                <a:latin typeface="Helvetica" panose="020B0604020202020204" pitchFamily="34" charset="0"/>
              </a:rPr>
              <a:t>How did this analysis help them?</a:t>
            </a:r>
            <a:br>
              <a:rPr lang="en-US" sz="1400" dirty="0">
                <a:solidFill>
                  <a:schemeClr val="tx1"/>
                </a:solidFill>
                <a:latin typeface="Helvetica" panose="020B0604020202020204" pitchFamily="34" charset="0"/>
              </a:rPr>
            </a:br>
            <a:r>
              <a:rPr lang="en-US" sz="1400" dirty="0">
                <a:solidFill>
                  <a:schemeClr val="tx1"/>
                </a:solidFill>
                <a:latin typeface="Helvetica" panose="020B0604020202020204" pitchFamily="34" charset="0"/>
              </a:rPr>
              <a:t>This data-driven analysis delivers the following strategic advantages:</a:t>
            </a:r>
          </a:p>
          <a:p>
            <a:pPr marL="50800" indent="0" algn="l">
              <a:buNone/>
            </a:pPr>
            <a:endParaRPr lang="en-US" sz="1400" dirty="0">
              <a:solidFill>
                <a:schemeClr val="tx1"/>
              </a:solidFill>
              <a:latin typeface="Helvetica" panose="020B0604020202020204" pitchFamily="34" charset="0"/>
            </a:endParaRPr>
          </a:p>
          <a:p>
            <a:pPr algn="l">
              <a:buFont typeface="Arial" panose="020B0604020202020204" pitchFamily="34" charset="0"/>
              <a:buChar char="•"/>
            </a:pPr>
            <a:r>
              <a:rPr lang="en-US" sz="1400" b="1" dirty="0">
                <a:solidFill>
                  <a:schemeClr val="tx1"/>
                </a:solidFill>
                <a:latin typeface="Helvetica" panose="020B0604020202020204" pitchFamily="34" charset="0"/>
              </a:rPr>
              <a:t>Operational Optimization: </a:t>
            </a:r>
            <a:r>
              <a:rPr lang="en-US" sz="1400" dirty="0">
                <a:solidFill>
                  <a:schemeClr val="tx1"/>
                </a:solidFill>
                <a:latin typeface="Helvetica" panose="020B0604020202020204" pitchFamily="34" charset="0"/>
              </a:rPr>
              <a:t>By accurately predicting energy output, operators can make informed decisions on fuel usage and turbine operations to improve overall plant efficiency.</a:t>
            </a:r>
          </a:p>
          <a:p>
            <a:pPr algn="l">
              <a:buFont typeface="Arial" panose="020B0604020202020204" pitchFamily="34" charset="0"/>
              <a:buChar char="•"/>
            </a:pPr>
            <a:r>
              <a:rPr lang="en-US" sz="1400" b="1" dirty="0">
                <a:solidFill>
                  <a:schemeClr val="tx1"/>
                </a:solidFill>
                <a:latin typeface="Helvetica" panose="020B0604020202020204" pitchFamily="34" charset="0"/>
              </a:rPr>
              <a:t>Cost Reduction: </a:t>
            </a:r>
            <a:r>
              <a:rPr lang="en-US" sz="1400" dirty="0">
                <a:solidFill>
                  <a:schemeClr val="tx1"/>
                </a:solidFill>
                <a:latin typeface="Helvetica" panose="020B0604020202020204" pitchFamily="34" charset="0"/>
              </a:rPr>
              <a:t>Reducing overproduction or underproduction minimizes wastage of resources and cuts down operational costs.</a:t>
            </a:r>
          </a:p>
          <a:p>
            <a:pPr algn="l">
              <a:buFont typeface="Arial" panose="020B0604020202020204" pitchFamily="34" charset="0"/>
              <a:buChar char="•"/>
            </a:pPr>
            <a:r>
              <a:rPr lang="en-US" sz="1400" b="1" dirty="0">
                <a:solidFill>
                  <a:schemeClr val="tx1"/>
                </a:solidFill>
                <a:latin typeface="Helvetica" panose="020B0604020202020204" pitchFamily="34" charset="0"/>
              </a:rPr>
              <a:t>Capacity Planning: </a:t>
            </a:r>
            <a:r>
              <a:rPr lang="en-US" sz="1400" dirty="0">
                <a:solidFill>
                  <a:schemeClr val="tx1"/>
                </a:solidFill>
                <a:latin typeface="Helvetica" panose="020B0604020202020204" pitchFamily="34" charset="0"/>
              </a:rPr>
              <a:t>Helps forecast peak and low generation hours, supporting better load balancing and infrastructure usage.</a:t>
            </a:r>
          </a:p>
          <a:p>
            <a:pPr algn="l">
              <a:buFont typeface="Arial" panose="020B0604020202020204" pitchFamily="34" charset="0"/>
              <a:buChar char="•"/>
            </a:pPr>
            <a:r>
              <a:rPr lang="en-US" sz="1400" b="1" dirty="0">
                <a:solidFill>
                  <a:schemeClr val="tx1"/>
                </a:solidFill>
                <a:latin typeface="Helvetica" panose="020B0604020202020204" pitchFamily="34" charset="0"/>
              </a:rPr>
              <a:t>Environmental Benefits: </a:t>
            </a:r>
            <a:r>
              <a:rPr lang="en-US" sz="1400" dirty="0">
                <a:solidFill>
                  <a:schemeClr val="tx1"/>
                </a:solidFill>
                <a:latin typeface="Helvetica" panose="020B0604020202020204" pitchFamily="34" charset="0"/>
              </a:rPr>
              <a:t>Efficient power generation leads to lower emissions per unit of energy, aligning with sustainability goals.</a:t>
            </a:r>
          </a:p>
          <a:p>
            <a:pPr algn="l">
              <a:buFont typeface="Arial" panose="020B0604020202020204" pitchFamily="34" charset="0"/>
              <a:buChar char="•"/>
            </a:pPr>
            <a:r>
              <a:rPr lang="en-US" sz="1400" b="1" dirty="0">
                <a:solidFill>
                  <a:schemeClr val="tx1"/>
                </a:solidFill>
                <a:latin typeface="Helvetica" panose="020B0604020202020204" pitchFamily="34" charset="0"/>
              </a:rPr>
              <a:t>Decision Support: </a:t>
            </a:r>
            <a:r>
              <a:rPr lang="en-US" sz="1400" dirty="0">
                <a:solidFill>
                  <a:schemeClr val="tx1"/>
                </a:solidFill>
                <a:latin typeface="Helvetica" panose="020B0604020202020204" pitchFamily="34" charset="0"/>
              </a:rPr>
              <a:t>Provides a foundation for scenario planning (e.g., "What if temperature rises by 5°C?") using predictive analytics.</a:t>
            </a:r>
          </a:p>
        </p:txBody>
      </p:sp>
    </p:spTree>
    <p:extLst>
      <p:ext uri="{BB962C8B-B14F-4D97-AF65-F5344CB8AC3E}">
        <p14:creationId xmlns:p14="http://schemas.microsoft.com/office/powerpoint/2010/main" val="2713040289"/>
      </p:ext>
    </p:extLst>
  </p:cSld>
  <p:clrMapOvr>
    <a:overrideClrMapping bg1="lt1" tx1="dk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3"/>
        <p:cNvGrpSpPr/>
        <p:nvPr/>
      </p:nvGrpSpPr>
      <p:grpSpPr>
        <a:xfrm>
          <a:off x="0" y="0"/>
          <a:ext cx="0" cy="0"/>
          <a:chOff x="0" y="0"/>
          <a:chExt cx="0" cy="0"/>
        </a:xfrm>
      </p:grpSpPr>
      <p:sp>
        <p:nvSpPr>
          <p:cNvPr id="134" name="Google Shape;134;p4"/>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algn="l"/>
            <a:r>
              <a:rPr lang="en-IN" sz="3600" b="1" i="0" dirty="0">
                <a:solidFill>
                  <a:schemeClr val="tx1"/>
                </a:solidFill>
                <a:effectLst/>
                <a:latin typeface="Helvetica" panose="020B0604020202020204" pitchFamily="34" charset="0"/>
              </a:rPr>
              <a:t>From Model to Action</a:t>
            </a:r>
          </a:p>
        </p:txBody>
      </p:sp>
      <p:sp>
        <p:nvSpPr>
          <p:cNvPr id="135" name="Google Shape;135;p4"/>
          <p:cNvSpPr txBox="1">
            <a:spLocks noGrp="1"/>
          </p:cNvSpPr>
          <p:nvPr>
            <p:ph type="body" idx="1"/>
          </p:nvPr>
        </p:nvSpPr>
        <p:spPr>
          <a:xfrm>
            <a:off x="99689" y="1333787"/>
            <a:ext cx="7869000" cy="3884482"/>
          </a:xfrm>
          <a:prstGeom prst="rect">
            <a:avLst/>
          </a:prstGeom>
          <a:noFill/>
          <a:ln>
            <a:noFill/>
          </a:ln>
        </p:spPr>
        <p:txBody>
          <a:bodyPr spcFirstLastPara="1" wrap="square" lIns="91425" tIns="45700" rIns="91425" bIns="45700" anchor="t" anchorCtr="0">
            <a:normAutofit fontScale="92500" lnSpcReduction="20000"/>
          </a:bodyPr>
          <a:lstStyle/>
          <a:p>
            <a:pPr marL="50800" indent="0" algn="l">
              <a:buNone/>
            </a:pPr>
            <a:r>
              <a:rPr lang="en-US" sz="1200" b="1" dirty="0">
                <a:solidFill>
                  <a:schemeClr val="tx1"/>
                </a:solidFill>
                <a:latin typeface="Helvetica" panose="020B0604020202020204" pitchFamily="34" charset="0"/>
              </a:rPr>
              <a:t>Short-Term Actions</a:t>
            </a:r>
          </a:p>
          <a:p>
            <a:pPr marL="508000" lvl="1" indent="0">
              <a:buNone/>
            </a:pPr>
            <a:r>
              <a:rPr lang="en-US" sz="1100" b="1" i="0" dirty="0">
                <a:solidFill>
                  <a:schemeClr val="tx1"/>
                </a:solidFill>
                <a:effectLst/>
                <a:latin typeface="Helvetica" panose="020B0604020202020204" pitchFamily="34" charset="0"/>
              </a:rPr>
              <a:t>1. Deploy the Model Internally for Forecasting</a:t>
            </a:r>
            <a:endParaRPr lang="en-US" sz="1100" b="0" i="0" dirty="0">
              <a:solidFill>
                <a:schemeClr val="tx1"/>
              </a:solidFill>
              <a:effectLst/>
              <a:latin typeface="Helvetica" panose="020B0604020202020204" pitchFamily="34" charset="0"/>
            </a:endParaRPr>
          </a:p>
          <a:p>
            <a:pPr marL="508000" lvl="1" indent="0">
              <a:buNone/>
            </a:pPr>
            <a:r>
              <a:rPr lang="en-US" sz="1100" b="0" i="0" dirty="0">
                <a:solidFill>
                  <a:schemeClr val="tx1"/>
                </a:solidFill>
                <a:effectLst/>
                <a:latin typeface="Helvetica" panose="020B0604020202020204" pitchFamily="34" charset="0"/>
              </a:rPr>
              <a:t>Use the XGBoost model to predict energy output (PE) a day in advance.</a:t>
            </a:r>
          </a:p>
          <a:p>
            <a:pPr marL="508000" lvl="1" indent="0">
              <a:buNone/>
            </a:pPr>
            <a:r>
              <a:rPr lang="en-US" sz="1100" b="0" i="0" dirty="0">
                <a:solidFill>
                  <a:schemeClr val="tx1"/>
                </a:solidFill>
                <a:effectLst/>
                <a:latin typeface="Helvetica" panose="020B0604020202020204" pitchFamily="34" charset="0"/>
              </a:rPr>
              <a:t>Allow operations team to adjust turbine settings proactively.</a:t>
            </a:r>
          </a:p>
          <a:p>
            <a:pPr marL="508000" lvl="1" indent="0">
              <a:buNone/>
            </a:pPr>
            <a:r>
              <a:rPr lang="en-US" sz="1100" b="1" i="0" dirty="0">
                <a:solidFill>
                  <a:schemeClr val="tx1"/>
                </a:solidFill>
                <a:effectLst/>
                <a:latin typeface="Helvetica" panose="020B0604020202020204" pitchFamily="34" charset="0"/>
              </a:rPr>
              <a:t>2. Create Alert System for Inefficient Conditions</a:t>
            </a:r>
            <a:endParaRPr lang="en-US" sz="1100" b="0" i="0" dirty="0">
              <a:solidFill>
                <a:schemeClr val="tx1"/>
              </a:solidFill>
              <a:effectLst/>
              <a:latin typeface="Helvetica" panose="020B0604020202020204" pitchFamily="34" charset="0"/>
            </a:endParaRPr>
          </a:p>
          <a:p>
            <a:pPr marL="508000" lvl="1" indent="0">
              <a:buNone/>
            </a:pPr>
            <a:r>
              <a:rPr lang="en-US" sz="1100" b="0" i="0" dirty="0">
                <a:solidFill>
                  <a:schemeClr val="tx1"/>
                </a:solidFill>
                <a:effectLst/>
                <a:latin typeface="Helvetica" panose="020B0604020202020204" pitchFamily="34" charset="0"/>
              </a:rPr>
              <a:t>Based on AT (Ambient Temperature) and V (Exhaust Vacuum) thresholds, alert when predicted output drops below baseline.</a:t>
            </a:r>
          </a:p>
          <a:p>
            <a:pPr marL="508000" lvl="1" indent="0">
              <a:buNone/>
            </a:pPr>
            <a:r>
              <a:rPr lang="en-US" sz="1100" b="0" i="0" dirty="0">
                <a:solidFill>
                  <a:schemeClr val="tx1"/>
                </a:solidFill>
                <a:effectLst/>
                <a:latin typeface="Helvetica" panose="020B0604020202020204" pitchFamily="34" charset="0"/>
              </a:rPr>
              <a:t>Helps minimize unexpected energy loss.</a:t>
            </a:r>
          </a:p>
          <a:p>
            <a:pPr marL="508000" lvl="1" indent="0">
              <a:buNone/>
            </a:pPr>
            <a:r>
              <a:rPr lang="en-US" sz="1100" b="1" i="0" dirty="0">
                <a:solidFill>
                  <a:schemeClr val="tx1"/>
                </a:solidFill>
                <a:effectLst/>
                <a:latin typeface="Helvetica" panose="020B0604020202020204" pitchFamily="34" charset="0"/>
              </a:rPr>
              <a:t>3. Build a Real-Time Dashboard (Optional with Tableau)</a:t>
            </a:r>
            <a:endParaRPr lang="en-US" sz="1100" b="0" i="0" dirty="0">
              <a:solidFill>
                <a:schemeClr val="tx1"/>
              </a:solidFill>
              <a:effectLst/>
              <a:latin typeface="Helvetica" panose="020B0604020202020204" pitchFamily="34" charset="0"/>
            </a:endParaRPr>
          </a:p>
          <a:p>
            <a:pPr marL="508000" lvl="1" indent="0">
              <a:buNone/>
            </a:pPr>
            <a:r>
              <a:rPr lang="en-US" sz="1100" b="0" i="0" dirty="0">
                <a:solidFill>
                  <a:schemeClr val="tx1"/>
                </a:solidFill>
                <a:effectLst/>
                <a:latin typeface="Helvetica" panose="020B0604020202020204" pitchFamily="34" charset="0"/>
              </a:rPr>
              <a:t>Show predicted PE vs. actual PE</a:t>
            </a:r>
          </a:p>
          <a:p>
            <a:pPr marL="508000" lvl="1" indent="0">
              <a:buNone/>
            </a:pPr>
            <a:r>
              <a:rPr lang="en-US" sz="1100" b="0" i="0" dirty="0">
                <a:solidFill>
                  <a:schemeClr val="tx1"/>
                </a:solidFill>
                <a:effectLst/>
                <a:latin typeface="Helvetica" panose="020B0604020202020204" pitchFamily="34" charset="0"/>
              </a:rPr>
              <a:t>Useful for on-ground operators and energy planners.</a:t>
            </a:r>
          </a:p>
          <a:p>
            <a:pPr marL="50800" indent="0" algn="l">
              <a:buNone/>
            </a:pPr>
            <a:r>
              <a:rPr lang="en-IN" sz="1100" b="1" dirty="0">
                <a:solidFill>
                  <a:schemeClr val="tx1"/>
                </a:solidFill>
                <a:latin typeface="Helvetica" panose="020B0604020202020204" pitchFamily="34" charset="0"/>
              </a:rPr>
              <a:t>Long-Term Actions</a:t>
            </a:r>
          </a:p>
          <a:p>
            <a:pPr marL="508000" lvl="1" indent="0">
              <a:buNone/>
            </a:pPr>
            <a:r>
              <a:rPr lang="en-IN" sz="1100" b="1" dirty="0">
                <a:solidFill>
                  <a:schemeClr val="tx1"/>
                </a:solidFill>
                <a:latin typeface="Helvetica" panose="020B0604020202020204" pitchFamily="34" charset="0"/>
              </a:rPr>
              <a:t>1. Integrate Prediction with Power Demand Scheduling</a:t>
            </a:r>
          </a:p>
          <a:p>
            <a:pPr marL="508000" lvl="1" indent="0">
              <a:buNone/>
            </a:pPr>
            <a:r>
              <a:rPr lang="en-IN" sz="1100" dirty="0">
                <a:solidFill>
                  <a:schemeClr val="tx1"/>
                </a:solidFill>
                <a:latin typeface="Helvetica" panose="020B0604020202020204" pitchFamily="34" charset="0"/>
              </a:rPr>
              <a:t>Align energy output forecasting with expected demand curve (load balancing).</a:t>
            </a:r>
          </a:p>
          <a:p>
            <a:pPr marL="508000" lvl="1" indent="0">
              <a:buNone/>
            </a:pPr>
            <a:r>
              <a:rPr lang="en-IN" sz="1100" dirty="0">
                <a:solidFill>
                  <a:schemeClr val="tx1"/>
                </a:solidFill>
                <a:latin typeface="Helvetica" panose="020B0604020202020204" pitchFamily="34" charset="0"/>
              </a:rPr>
              <a:t>Helps reduce fuel cost, optimize resource usage. </a:t>
            </a:r>
          </a:p>
          <a:p>
            <a:pPr marL="508000" lvl="1" indent="0">
              <a:buNone/>
            </a:pPr>
            <a:r>
              <a:rPr lang="en-IN" sz="1100" b="1" dirty="0">
                <a:solidFill>
                  <a:schemeClr val="tx1"/>
                </a:solidFill>
                <a:latin typeface="Helvetica" panose="020B0604020202020204" pitchFamily="34" charset="0"/>
              </a:rPr>
              <a:t>2. Feedback Loop for Model Retraining</a:t>
            </a:r>
          </a:p>
          <a:p>
            <a:pPr marL="508000" lvl="1" indent="0">
              <a:buNone/>
            </a:pPr>
            <a:r>
              <a:rPr lang="en-IN" sz="1100" dirty="0">
                <a:solidFill>
                  <a:schemeClr val="tx1"/>
                </a:solidFill>
                <a:latin typeface="Helvetica" panose="020B0604020202020204" pitchFamily="34" charset="0"/>
              </a:rPr>
              <a:t>Collect actual vs. predicted values weekly.</a:t>
            </a:r>
          </a:p>
          <a:p>
            <a:pPr marL="508000" lvl="1" indent="0">
              <a:buNone/>
            </a:pPr>
            <a:r>
              <a:rPr lang="en-IN" sz="1100" dirty="0">
                <a:solidFill>
                  <a:schemeClr val="tx1"/>
                </a:solidFill>
                <a:latin typeface="Helvetica" panose="020B0604020202020204" pitchFamily="34" charset="0"/>
              </a:rPr>
              <a:t>Automate model retraining to improve over time. </a:t>
            </a:r>
          </a:p>
          <a:p>
            <a:pPr marL="508000" lvl="1" indent="0">
              <a:buNone/>
            </a:pPr>
            <a:r>
              <a:rPr lang="en-IN" sz="1100" b="1" dirty="0">
                <a:solidFill>
                  <a:schemeClr val="tx1"/>
                </a:solidFill>
                <a:latin typeface="Helvetica" panose="020B0604020202020204" pitchFamily="34" charset="0"/>
              </a:rPr>
              <a:t>3. Extend Model to Include Cost &amp; Emissions Metrics</a:t>
            </a:r>
          </a:p>
          <a:p>
            <a:pPr marL="508000" lvl="1" indent="0">
              <a:buNone/>
            </a:pPr>
            <a:r>
              <a:rPr lang="en-IN" sz="1100" dirty="0">
                <a:solidFill>
                  <a:schemeClr val="tx1"/>
                </a:solidFill>
                <a:latin typeface="Helvetica" panose="020B0604020202020204" pitchFamily="34" charset="0"/>
              </a:rPr>
              <a:t>Add fuel consumption, emission data, and maintenance logs.</a:t>
            </a:r>
          </a:p>
          <a:p>
            <a:pPr marL="508000" lvl="1" indent="0">
              <a:buNone/>
            </a:pPr>
            <a:r>
              <a:rPr lang="en-IN" sz="1100" dirty="0">
                <a:solidFill>
                  <a:schemeClr val="tx1"/>
                </a:solidFill>
                <a:latin typeface="Helvetica" panose="020B0604020202020204" pitchFamily="34" charset="0"/>
              </a:rPr>
              <a:t>Enable multi-objective optimization: energy + cost + sustainability.</a:t>
            </a:r>
          </a:p>
          <a:p>
            <a:pPr marL="50800" indent="0" algn="l">
              <a:buNone/>
            </a:pPr>
            <a:endParaRPr lang="en-US" sz="1050" b="0" i="0" dirty="0">
              <a:solidFill>
                <a:schemeClr val="tx1"/>
              </a:solidFill>
              <a:effectLst/>
              <a:latin typeface="Helvetica" panose="020B0604020202020204" pitchFamily="34" charset="0"/>
            </a:endParaRPr>
          </a:p>
        </p:txBody>
      </p:sp>
    </p:spTree>
    <p:extLst>
      <p:ext uri="{BB962C8B-B14F-4D97-AF65-F5344CB8AC3E}">
        <p14:creationId xmlns:p14="http://schemas.microsoft.com/office/powerpoint/2010/main" val="3336539028"/>
      </p:ext>
    </p:extLst>
  </p:cSld>
  <p:clrMapOvr>
    <a:overrideClrMapping bg1="lt1" tx1="dk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3"/>
        <p:cNvGrpSpPr/>
        <p:nvPr/>
      </p:nvGrpSpPr>
      <p:grpSpPr>
        <a:xfrm>
          <a:off x="0" y="0"/>
          <a:ext cx="0" cy="0"/>
          <a:chOff x="0" y="0"/>
          <a:chExt cx="0" cy="0"/>
        </a:xfrm>
      </p:grpSpPr>
      <p:sp>
        <p:nvSpPr>
          <p:cNvPr id="134" name="Google Shape;134;p4"/>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algn="l"/>
            <a:r>
              <a:rPr lang="en-IN" sz="3600" b="1" i="0" dirty="0">
                <a:solidFill>
                  <a:schemeClr val="tx1"/>
                </a:solidFill>
                <a:effectLst/>
                <a:latin typeface="Helvetica" panose="020B0604020202020204" pitchFamily="34" charset="0"/>
              </a:rPr>
              <a:t>Department-Wise Alignment</a:t>
            </a:r>
          </a:p>
        </p:txBody>
      </p:sp>
      <p:sp>
        <p:nvSpPr>
          <p:cNvPr id="135" name="Google Shape;135;p4"/>
          <p:cNvSpPr txBox="1">
            <a:spLocks noGrp="1"/>
          </p:cNvSpPr>
          <p:nvPr>
            <p:ph type="body" idx="1"/>
          </p:nvPr>
        </p:nvSpPr>
        <p:spPr>
          <a:xfrm>
            <a:off x="99689" y="1333787"/>
            <a:ext cx="7869000" cy="3884482"/>
          </a:xfrm>
          <a:prstGeom prst="rect">
            <a:avLst/>
          </a:prstGeom>
          <a:noFill/>
          <a:ln>
            <a:noFill/>
          </a:ln>
        </p:spPr>
        <p:txBody>
          <a:bodyPr spcFirstLastPara="1" wrap="square" lIns="91425" tIns="45700" rIns="91425" bIns="45700" anchor="t" anchorCtr="0">
            <a:normAutofit/>
          </a:bodyPr>
          <a:lstStyle/>
          <a:p>
            <a:pPr marL="50800" indent="0" algn="l">
              <a:buNone/>
            </a:pPr>
            <a:r>
              <a:rPr lang="en-US" sz="1050" b="0" i="0" dirty="0">
                <a:solidFill>
                  <a:schemeClr val="tx1"/>
                </a:solidFill>
                <a:effectLst/>
                <a:latin typeface="Helvetica" panose="020B0604020202020204" pitchFamily="34" charset="0"/>
              </a:rPr>
              <a:t> </a:t>
            </a:r>
          </a:p>
        </p:txBody>
      </p:sp>
      <p:graphicFrame>
        <p:nvGraphicFramePr>
          <p:cNvPr id="2" name="Table 1">
            <a:extLst>
              <a:ext uri="{FF2B5EF4-FFF2-40B4-BE49-F238E27FC236}">
                <a16:creationId xmlns:a16="http://schemas.microsoft.com/office/drawing/2014/main" id="{E1AE1277-187E-88AF-178C-0BA133107818}"/>
              </a:ext>
            </a:extLst>
          </p:cNvPr>
          <p:cNvGraphicFramePr>
            <a:graphicFrameLocks noGrp="1"/>
          </p:cNvGraphicFramePr>
          <p:nvPr/>
        </p:nvGraphicFramePr>
        <p:xfrm>
          <a:off x="457200" y="1746567"/>
          <a:ext cx="8229600" cy="2301240"/>
        </p:xfrm>
        <a:graphic>
          <a:graphicData uri="http://schemas.openxmlformats.org/drawingml/2006/table">
            <a:tbl>
              <a:tblPr/>
              <a:tblGrid>
                <a:gridCol w="4114800">
                  <a:extLst>
                    <a:ext uri="{9D8B030D-6E8A-4147-A177-3AD203B41FA5}">
                      <a16:colId xmlns:a16="http://schemas.microsoft.com/office/drawing/2014/main" val="352380512"/>
                    </a:ext>
                  </a:extLst>
                </a:gridCol>
                <a:gridCol w="4114800">
                  <a:extLst>
                    <a:ext uri="{9D8B030D-6E8A-4147-A177-3AD203B41FA5}">
                      <a16:colId xmlns:a16="http://schemas.microsoft.com/office/drawing/2014/main" val="2379100685"/>
                    </a:ext>
                  </a:extLst>
                </a:gridCol>
              </a:tblGrid>
              <a:tr h="0">
                <a:tc>
                  <a:txBody>
                    <a:bodyPr/>
                    <a:lstStyle/>
                    <a:p>
                      <a:r>
                        <a:rPr lang="en-IN" b="1">
                          <a:effectLst/>
                        </a:rPr>
                        <a:t>Department</a:t>
                      </a:r>
                    </a:p>
                  </a:txBody>
                  <a:tcPr marL="82550" marR="82550" marT="38100" marB="38100" anchor="ctr">
                    <a:lnL w="6350" cap="flat" cmpd="sng" algn="ctr">
                      <a:solidFill>
                        <a:srgbClr val="393B40"/>
                      </a:solidFill>
                      <a:prstDash val="solid"/>
                      <a:round/>
                      <a:headEnd type="none" w="med" len="med"/>
                      <a:tailEnd type="none" w="med" len="med"/>
                    </a:lnL>
                    <a:lnR w="6350" cap="flat" cmpd="sng" algn="ctr">
                      <a:solidFill>
                        <a:srgbClr val="393B40"/>
                      </a:solidFill>
                      <a:prstDash val="solid"/>
                      <a:round/>
                      <a:headEnd type="none" w="med" len="med"/>
                      <a:tailEnd type="none" w="med" len="med"/>
                    </a:lnR>
                    <a:lnT w="6350" cap="flat" cmpd="sng" algn="ctr">
                      <a:solidFill>
                        <a:srgbClr val="393B40"/>
                      </a:solidFill>
                      <a:prstDash val="solid"/>
                      <a:round/>
                      <a:headEnd type="none" w="med" len="med"/>
                      <a:tailEnd type="none" w="med" len="med"/>
                    </a:lnT>
                    <a:lnB w="6350" cap="flat" cmpd="sng" algn="ctr">
                      <a:solidFill>
                        <a:srgbClr val="393B40"/>
                      </a:solidFill>
                      <a:prstDash val="solid"/>
                      <a:round/>
                      <a:headEnd type="none" w="med" len="med"/>
                      <a:tailEnd type="none" w="med" len="med"/>
                    </a:lnB>
                    <a:noFill/>
                  </a:tcPr>
                </a:tc>
                <a:tc>
                  <a:txBody>
                    <a:bodyPr/>
                    <a:lstStyle/>
                    <a:p>
                      <a:r>
                        <a:rPr lang="en-IN" b="1">
                          <a:effectLst/>
                        </a:rPr>
                        <a:t>How This Project Helps</a:t>
                      </a:r>
                    </a:p>
                  </a:txBody>
                  <a:tcPr marL="82550" marR="82550" marT="38100" marB="38100" anchor="ctr">
                    <a:lnL w="6350" cap="flat" cmpd="sng" algn="ctr">
                      <a:solidFill>
                        <a:srgbClr val="393B40"/>
                      </a:solidFill>
                      <a:prstDash val="solid"/>
                      <a:round/>
                      <a:headEnd type="none" w="med" len="med"/>
                      <a:tailEnd type="none" w="med" len="med"/>
                    </a:lnL>
                    <a:lnR w="6350" cap="flat" cmpd="sng" algn="ctr">
                      <a:solidFill>
                        <a:srgbClr val="393B40"/>
                      </a:solidFill>
                      <a:prstDash val="solid"/>
                      <a:round/>
                      <a:headEnd type="none" w="med" len="med"/>
                      <a:tailEnd type="none" w="med" len="med"/>
                    </a:lnR>
                    <a:lnT w="6350" cap="flat" cmpd="sng" algn="ctr">
                      <a:solidFill>
                        <a:srgbClr val="393B40"/>
                      </a:solidFill>
                      <a:prstDash val="solid"/>
                      <a:round/>
                      <a:headEnd type="none" w="med" len="med"/>
                      <a:tailEnd type="none" w="med" len="med"/>
                    </a:lnT>
                    <a:lnB w="6350" cap="flat" cmpd="sng" algn="ctr">
                      <a:solidFill>
                        <a:srgbClr val="393B40"/>
                      </a:solidFill>
                      <a:prstDash val="solid"/>
                      <a:round/>
                      <a:headEnd type="none" w="med" len="med"/>
                      <a:tailEnd type="none" w="med" len="med"/>
                    </a:lnB>
                    <a:noFill/>
                  </a:tcPr>
                </a:tc>
                <a:extLst>
                  <a:ext uri="{0D108BD9-81ED-4DB2-BD59-A6C34878D82A}">
                    <a16:rowId xmlns:a16="http://schemas.microsoft.com/office/drawing/2014/main" val="2711038180"/>
                  </a:ext>
                </a:extLst>
              </a:tr>
              <a:tr h="0">
                <a:tc>
                  <a:txBody>
                    <a:bodyPr/>
                    <a:lstStyle/>
                    <a:p>
                      <a:r>
                        <a:rPr lang="en-IN" b="1">
                          <a:effectLst/>
                        </a:rPr>
                        <a:t>Operations</a:t>
                      </a:r>
                      <a:endParaRPr lang="en-IN">
                        <a:effectLst/>
                      </a:endParaRPr>
                    </a:p>
                  </a:txBody>
                  <a:tcPr marL="82550" marR="82550" marT="38100" marB="38100" anchor="ctr">
                    <a:lnL w="6350" cap="flat" cmpd="sng" algn="ctr">
                      <a:solidFill>
                        <a:srgbClr val="393B40"/>
                      </a:solidFill>
                      <a:prstDash val="solid"/>
                      <a:round/>
                      <a:headEnd type="none" w="med" len="med"/>
                      <a:tailEnd type="none" w="med" len="med"/>
                    </a:lnL>
                    <a:lnR w="6350" cap="flat" cmpd="sng" algn="ctr">
                      <a:solidFill>
                        <a:srgbClr val="393B40"/>
                      </a:solidFill>
                      <a:prstDash val="solid"/>
                      <a:round/>
                      <a:headEnd type="none" w="med" len="med"/>
                      <a:tailEnd type="none" w="med" len="med"/>
                    </a:lnR>
                    <a:lnT w="6350" cap="flat" cmpd="sng" algn="ctr">
                      <a:solidFill>
                        <a:srgbClr val="393B40"/>
                      </a:solidFill>
                      <a:prstDash val="solid"/>
                      <a:round/>
                      <a:headEnd type="none" w="med" len="med"/>
                      <a:tailEnd type="none" w="med" len="med"/>
                    </a:lnT>
                    <a:lnB w="6350" cap="flat" cmpd="sng" algn="ctr">
                      <a:solidFill>
                        <a:srgbClr val="393B40"/>
                      </a:solidFill>
                      <a:prstDash val="solid"/>
                      <a:round/>
                      <a:headEnd type="none" w="med" len="med"/>
                      <a:tailEnd type="none" w="med" len="med"/>
                    </a:lnB>
                    <a:noFill/>
                  </a:tcPr>
                </a:tc>
                <a:tc>
                  <a:txBody>
                    <a:bodyPr/>
                    <a:lstStyle/>
                    <a:p>
                      <a:r>
                        <a:rPr lang="en-US">
                          <a:effectLst/>
                        </a:rPr>
                        <a:t>Improve efficiency by adjusting to environmental changes ahead of time</a:t>
                      </a:r>
                    </a:p>
                  </a:txBody>
                  <a:tcPr marL="82550" marR="82550" marT="38100" marB="38100" anchor="ctr">
                    <a:lnL w="6350" cap="flat" cmpd="sng" algn="ctr">
                      <a:solidFill>
                        <a:srgbClr val="393B40"/>
                      </a:solidFill>
                      <a:prstDash val="solid"/>
                      <a:round/>
                      <a:headEnd type="none" w="med" len="med"/>
                      <a:tailEnd type="none" w="med" len="med"/>
                    </a:lnL>
                    <a:lnR w="6350" cap="flat" cmpd="sng" algn="ctr">
                      <a:solidFill>
                        <a:srgbClr val="393B40"/>
                      </a:solidFill>
                      <a:prstDash val="solid"/>
                      <a:round/>
                      <a:headEnd type="none" w="med" len="med"/>
                      <a:tailEnd type="none" w="med" len="med"/>
                    </a:lnR>
                    <a:lnT w="6350" cap="flat" cmpd="sng" algn="ctr">
                      <a:solidFill>
                        <a:srgbClr val="393B40"/>
                      </a:solidFill>
                      <a:prstDash val="solid"/>
                      <a:round/>
                      <a:headEnd type="none" w="med" len="med"/>
                      <a:tailEnd type="none" w="med" len="med"/>
                    </a:lnT>
                    <a:lnB w="6350" cap="flat" cmpd="sng" algn="ctr">
                      <a:solidFill>
                        <a:srgbClr val="393B40"/>
                      </a:solidFill>
                      <a:prstDash val="solid"/>
                      <a:round/>
                      <a:headEnd type="none" w="med" len="med"/>
                      <a:tailEnd type="none" w="med" len="med"/>
                    </a:lnB>
                    <a:noFill/>
                  </a:tcPr>
                </a:tc>
                <a:extLst>
                  <a:ext uri="{0D108BD9-81ED-4DB2-BD59-A6C34878D82A}">
                    <a16:rowId xmlns:a16="http://schemas.microsoft.com/office/drawing/2014/main" val="1213892670"/>
                  </a:ext>
                </a:extLst>
              </a:tr>
              <a:tr h="0">
                <a:tc>
                  <a:txBody>
                    <a:bodyPr/>
                    <a:lstStyle/>
                    <a:p>
                      <a:r>
                        <a:rPr lang="en-IN" b="1">
                          <a:effectLst/>
                        </a:rPr>
                        <a:t>Product (Energy Scheduling Tools)</a:t>
                      </a:r>
                      <a:endParaRPr lang="en-IN">
                        <a:effectLst/>
                      </a:endParaRPr>
                    </a:p>
                  </a:txBody>
                  <a:tcPr marL="82550" marR="82550" marT="38100" marB="38100" anchor="ctr">
                    <a:lnL w="6350" cap="flat" cmpd="sng" algn="ctr">
                      <a:solidFill>
                        <a:srgbClr val="393B40"/>
                      </a:solidFill>
                      <a:prstDash val="solid"/>
                      <a:round/>
                      <a:headEnd type="none" w="med" len="med"/>
                      <a:tailEnd type="none" w="med" len="med"/>
                    </a:lnL>
                    <a:lnR w="6350" cap="flat" cmpd="sng" algn="ctr">
                      <a:solidFill>
                        <a:srgbClr val="393B40"/>
                      </a:solidFill>
                      <a:prstDash val="solid"/>
                      <a:round/>
                      <a:headEnd type="none" w="med" len="med"/>
                      <a:tailEnd type="none" w="med" len="med"/>
                    </a:lnR>
                    <a:lnT w="6350" cap="flat" cmpd="sng" algn="ctr">
                      <a:solidFill>
                        <a:srgbClr val="393B40"/>
                      </a:solidFill>
                      <a:prstDash val="solid"/>
                      <a:round/>
                      <a:headEnd type="none" w="med" len="med"/>
                      <a:tailEnd type="none" w="med" len="med"/>
                    </a:lnT>
                    <a:lnB w="6350" cap="flat" cmpd="sng" algn="ctr">
                      <a:solidFill>
                        <a:srgbClr val="393B40"/>
                      </a:solidFill>
                      <a:prstDash val="solid"/>
                      <a:round/>
                      <a:headEnd type="none" w="med" len="med"/>
                      <a:tailEnd type="none" w="med" len="med"/>
                    </a:lnB>
                    <a:noFill/>
                  </a:tcPr>
                </a:tc>
                <a:tc>
                  <a:txBody>
                    <a:bodyPr/>
                    <a:lstStyle/>
                    <a:p>
                      <a:r>
                        <a:rPr lang="en-US">
                          <a:effectLst/>
                        </a:rPr>
                        <a:t>Embed the model into digital control systems or energy apps</a:t>
                      </a:r>
                    </a:p>
                  </a:txBody>
                  <a:tcPr marL="82550" marR="82550" marT="38100" marB="38100" anchor="ctr">
                    <a:lnL w="6350" cap="flat" cmpd="sng" algn="ctr">
                      <a:solidFill>
                        <a:srgbClr val="393B40"/>
                      </a:solidFill>
                      <a:prstDash val="solid"/>
                      <a:round/>
                      <a:headEnd type="none" w="med" len="med"/>
                      <a:tailEnd type="none" w="med" len="med"/>
                    </a:lnL>
                    <a:lnR w="6350" cap="flat" cmpd="sng" algn="ctr">
                      <a:solidFill>
                        <a:srgbClr val="393B40"/>
                      </a:solidFill>
                      <a:prstDash val="solid"/>
                      <a:round/>
                      <a:headEnd type="none" w="med" len="med"/>
                      <a:tailEnd type="none" w="med" len="med"/>
                    </a:lnR>
                    <a:lnT w="6350" cap="flat" cmpd="sng" algn="ctr">
                      <a:solidFill>
                        <a:srgbClr val="393B40"/>
                      </a:solidFill>
                      <a:prstDash val="solid"/>
                      <a:round/>
                      <a:headEnd type="none" w="med" len="med"/>
                      <a:tailEnd type="none" w="med" len="med"/>
                    </a:lnT>
                    <a:lnB w="6350" cap="flat" cmpd="sng" algn="ctr">
                      <a:solidFill>
                        <a:srgbClr val="393B40"/>
                      </a:solidFill>
                      <a:prstDash val="solid"/>
                      <a:round/>
                      <a:headEnd type="none" w="med" len="med"/>
                      <a:tailEnd type="none" w="med" len="med"/>
                    </a:lnB>
                    <a:noFill/>
                  </a:tcPr>
                </a:tc>
                <a:extLst>
                  <a:ext uri="{0D108BD9-81ED-4DB2-BD59-A6C34878D82A}">
                    <a16:rowId xmlns:a16="http://schemas.microsoft.com/office/drawing/2014/main" val="1377191721"/>
                  </a:ext>
                </a:extLst>
              </a:tr>
              <a:tr h="0">
                <a:tc>
                  <a:txBody>
                    <a:bodyPr/>
                    <a:lstStyle/>
                    <a:p>
                      <a:r>
                        <a:rPr lang="en-IN" b="1">
                          <a:effectLst/>
                        </a:rPr>
                        <a:t>Marketing &amp; CSR</a:t>
                      </a:r>
                      <a:endParaRPr lang="en-IN">
                        <a:effectLst/>
                      </a:endParaRPr>
                    </a:p>
                  </a:txBody>
                  <a:tcPr marL="82550" marR="82550" marT="38100" marB="38100" anchor="ctr">
                    <a:lnL w="6350" cap="flat" cmpd="sng" algn="ctr">
                      <a:solidFill>
                        <a:srgbClr val="393B40"/>
                      </a:solidFill>
                      <a:prstDash val="solid"/>
                      <a:round/>
                      <a:headEnd type="none" w="med" len="med"/>
                      <a:tailEnd type="none" w="med" len="med"/>
                    </a:lnL>
                    <a:lnR w="6350" cap="flat" cmpd="sng" algn="ctr">
                      <a:solidFill>
                        <a:srgbClr val="393B40"/>
                      </a:solidFill>
                      <a:prstDash val="solid"/>
                      <a:round/>
                      <a:headEnd type="none" w="med" len="med"/>
                      <a:tailEnd type="none" w="med" len="med"/>
                    </a:lnR>
                    <a:lnT w="6350" cap="flat" cmpd="sng" algn="ctr">
                      <a:solidFill>
                        <a:srgbClr val="393B40"/>
                      </a:solidFill>
                      <a:prstDash val="solid"/>
                      <a:round/>
                      <a:headEnd type="none" w="med" len="med"/>
                      <a:tailEnd type="none" w="med" len="med"/>
                    </a:lnT>
                    <a:lnB w="6350" cap="flat" cmpd="sng" algn="ctr">
                      <a:solidFill>
                        <a:srgbClr val="393B40"/>
                      </a:solidFill>
                      <a:prstDash val="solid"/>
                      <a:round/>
                      <a:headEnd type="none" w="med" len="med"/>
                      <a:tailEnd type="none" w="med" len="med"/>
                    </a:lnB>
                    <a:noFill/>
                  </a:tcPr>
                </a:tc>
                <a:tc>
                  <a:txBody>
                    <a:bodyPr/>
                    <a:lstStyle/>
                    <a:p>
                      <a:r>
                        <a:rPr lang="en-US">
                          <a:effectLst/>
                        </a:rPr>
                        <a:t>Showcase use of AI/ML in optimizing energy and reducing emissions</a:t>
                      </a:r>
                    </a:p>
                  </a:txBody>
                  <a:tcPr marL="82550" marR="82550" marT="38100" marB="38100" anchor="ctr">
                    <a:lnL w="6350" cap="flat" cmpd="sng" algn="ctr">
                      <a:solidFill>
                        <a:srgbClr val="393B40"/>
                      </a:solidFill>
                      <a:prstDash val="solid"/>
                      <a:round/>
                      <a:headEnd type="none" w="med" len="med"/>
                      <a:tailEnd type="none" w="med" len="med"/>
                    </a:lnL>
                    <a:lnR w="6350" cap="flat" cmpd="sng" algn="ctr">
                      <a:solidFill>
                        <a:srgbClr val="393B40"/>
                      </a:solidFill>
                      <a:prstDash val="solid"/>
                      <a:round/>
                      <a:headEnd type="none" w="med" len="med"/>
                      <a:tailEnd type="none" w="med" len="med"/>
                    </a:lnR>
                    <a:lnT w="6350" cap="flat" cmpd="sng" algn="ctr">
                      <a:solidFill>
                        <a:srgbClr val="393B40"/>
                      </a:solidFill>
                      <a:prstDash val="solid"/>
                      <a:round/>
                      <a:headEnd type="none" w="med" len="med"/>
                      <a:tailEnd type="none" w="med" len="med"/>
                    </a:lnT>
                    <a:lnB w="6350" cap="flat" cmpd="sng" algn="ctr">
                      <a:solidFill>
                        <a:srgbClr val="393B40"/>
                      </a:solidFill>
                      <a:prstDash val="solid"/>
                      <a:round/>
                      <a:headEnd type="none" w="med" len="med"/>
                      <a:tailEnd type="none" w="med" len="med"/>
                    </a:lnB>
                    <a:noFill/>
                  </a:tcPr>
                </a:tc>
                <a:extLst>
                  <a:ext uri="{0D108BD9-81ED-4DB2-BD59-A6C34878D82A}">
                    <a16:rowId xmlns:a16="http://schemas.microsoft.com/office/drawing/2014/main" val="3715517742"/>
                  </a:ext>
                </a:extLst>
              </a:tr>
              <a:tr h="0">
                <a:tc>
                  <a:txBody>
                    <a:bodyPr/>
                    <a:lstStyle/>
                    <a:p>
                      <a:r>
                        <a:rPr lang="en-IN" b="1">
                          <a:effectLst/>
                        </a:rPr>
                        <a:t>Finance</a:t>
                      </a:r>
                      <a:endParaRPr lang="en-IN">
                        <a:effectLst/>
                      </a:endParaRPr>
                    </a:p>
                  </a:txBody>
                  <a:tcPr marL="82550" marR="82550" marT="38100" marB="38100" anchor="ctr">
                    <a:lnL w="6350" cap="flat" cmpd="sng" algn="ctr">
                      <a:solidFill>
                        <a:srgbClr val="393B40"/>
                      </a:solidFill>
                      <a:prstDash val="solid"/>
                      <a:round/>
                      <a:headEnd type="none" w="med" len="med"/>
                      <a:tailEnd type="none" w="med" len="med"/>
                    </a:lnL>
                    <a:lnR w="6350" cap="flat" cmpd="sng" algn="ctr">
                      <a:solidFill>
                        <a:srgbClr val="393B40"/>
                      </a:solidFill>
                      <a:prstDash val="solid"/>
                      <a:round/>
                      <a:headEnd type="none" w="med" len="med"/>
                      <a:tailEnd type="none" w="med" len="med"/>
                    </a:lnR>
                    <a:lnT w="6350" cap="flat" cmpd="sng" algn="ctr">
                      <a:solidFill>
                        <a:srgbClr val="393B40"/>
                      </a:solidFill>
                      <a:prstDash val="solid"/>
                      <a:round/>
                      <a:headEnd type="none" w="med" len="med"/>
                      <a:tailEnd type="none" w="med" len="med"/>
                    </a:lnT>
                    <a:lnB w="6350" cap="flat" cmpd="sng" algn="ctr">
                      <a:solidFill>
                        <a:srgbClr val="393B40"/>
                      </a:solidFill>
                      <a:prstDash val="solid"/>
                      <a:round/>
                      <a:headEnd type="none" w="med" len="med"/>
                      <a:tailEnd type="none" w="med" len="med"/>
                    </a:lnB>
                    <a:noFill/>
                  </a:tcPr>
                </a:tc>
                <a:tc>
                  <a:txBody>
                    <a:bodyPr/>
                    <a:lstStyle/>
                    <a:p>
                      <a:r>
                        <a:rPr lang="en-US" dirty="0">
                          <a:effectLst/>
                        </a:rPr>
                        <a:t>Forecast more accurate budgets based on predicted output</a:t>
                      </a:r>
                    </a:p>
                  </a:txBody>
                  <a:tcPr marL="82550" marR="82550" marT="38100" marB="38100" anchor="ctr">
                    <a:lnL w="6350" cap="flat" cmpd="sng" algn="ctr">
                      <a:solidFill>
                        <a:srgbClr val="393B40"/>
                      </a:solidFill>
                      <a:prstDash val="solid"/>
                      <a:round/>
                      <a:headEnd type="none" w="med" len="med"/>
                      <a:tailEnd type="none" w="med" len="med"/>
                    </a:lnL>
                    <a:lnR w="6350" cap="flat" cmpd="sng" algn="ctr">
                      <a:solidFill>
                        <a:srgbClr val="393B40"/>
                      </a:solidFill>
                      <a:prstDash val="solid"/>
                      <a:round/>
                      <a:headEnd type="none" w="med" len="med"/>
                      <a:tailEnd type="none" w="med" len="med"/>
                    </a:lnR>
                    <a:lnT w="6350" cap="flat" cmpd="sng" algn="ctr">
                      <a:solidFill>
                        <a:srgbClr val="393B40"/>
                      </a:solidFill>
                      <a:prstDash val="solid"/>
                      <a:round/>
                      <a:headEnd type="none" w="med" len="med"/>
                      <a:tailEnd type="none" w="med" len="med"/>
                    </a:lnT>
                    <a:lnB w="6350" cap="flat" cmpd="sng" algn="ctr">
                      <a:solidFill>
                        <a:srgbClr val="393B40"/>
                      </a:solidFill>
                      <a:prstDash val="solid"/>
                      <a:round/>
                      <a:headEnd type="none" w="med" len="med"/>
                      <a:tailEnd type="none" w="med" len="med"/>
                    </a:lnB>
                    <a:noFill/>
                  </a:tcPr>
                </a:tc>
                <a:extLst>
                  <a:ext uri="{0D108BD9-81ED-4DB2-BD59-A6C34878D82A}">
                    <a16:rowId xmlns:a16="http://schemas.microsoft.com/office/drawing/2014/main" val="577022633"/>
                  </a:ext>
                </a:extLst>
              </a:tr>
            </a:tbl>
          </a:graphicData>
        </a:graphic>
      </p:graphicFrame>
    </p:spTree>
    <p:extLst>
      <p:ext uri="{BB962C8B-B14F-4D97-AF65-F5344CB8AC3E}">
        <p14:creationId xmlns:p14="http://schemas.microsoft.com/office/powerpoint/2010/main" val="3704344972"/>
      </p:ext>
    </p:extLst>
  </p:cSld>
  <p:clrMapOvr>
    <a:overrideClrMapping bg1="lt1" tx1="dk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3"/>
        <p:cNvGrpSpPr/>
        <p:nvPr/>
      </p:nvGrpSpPr>
      <p:grpSpPr>
        <a:xfrm>
          <a:off x="0" y="0"/>
          <a:ext cx="0" cy="0"/>
          <a:chOff x="0" y="0"/>
          <a:chExt cx="0" cy="0"/>
        </a:xfrm>
      </p:grpSpPr>
      <p:sp>
        <p:nvSpPr>
          <p:cNvPr id="134" name="Google Shape;134;p4"/>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algn="l"/>
            <a:r>
              <a:rPr lang="en-IN" sz="3600" b="1" i="0" dirty="0">
                <a:solidFill>
                  <a:schemeClr val="tx1"/>
                </a:solidFill>
                <a:effectLst/>
                <a:latin typeface="Helvetica" panose="020B0604020202020204" pitchFamily="34" charset="0"/>
              </a:rPr>
              <a:t>Stakeholders</a:t>
            </a:r>
          </a:p>
        </p:txBody>
      </p:sp>
      <p:sp>
        <p:nvSpPr>
          <p:cNvPr id="135" name="Google Shape;135;p4"/>
          <p:cNvSpPr txBox="1">
            <a:spLocks noGrp="1"/>
          </p:cNvSpPr>
          <p:nvPr>
            <p:ph type="body" idx="1"/>
          </p:nvPr>
        </p:nvSpPr>
        <p:spPr>
          <a:xfrm>
            <a:off x="99689" y="1333787"/>
            <a:ext cx="7869000" cy="3884482"/>
          </a:xfrm>
          <a:prstGeom prst="rect">
            <a:avLst/>
          </a:prstGeom>
          <a:noFill/>
          <a:ln>
            <a:noFill/>
          </a:ln>
        </p:spPr>
        <p:txBody>
          <a:bodyPr spcFirstLastPara="1" wrap="square" lIns="91425" tIns="45700" rIns="91425" bIns="45700" anchor="t" anchorCtr="0">
            <a:normAutofit/>
          </a:bodyPr>
          <a:lstStyle/>
          <a:p>
            <a:pPr marL="50800" indent="0" algn="l">
              <a:buNone/>
            </a:pPr>
            <a:r>
              <a:rPr lang="en-US" sz="1050" b="0" i="0" dirty="0">
                <a:solidFill>
                  <a:schemeClr val="tx1"/>
                </a:solidFill>
                <a:effectLst/>
                <a:latin typeface="Helvetica" panose="020B0604020202020204" pitchFamily="34" charset="0"/>
              </a:rPr>
              <a:t> </a:t>
            </a:r>
          </a:p>
        </p:txBody>
      </p:sp>
      <p:sp>
        <p:nvSpPr>
          <p:cNvPr id="3" name="TextBox 2">
            <a:extLst>
              <a:ext uri="{FF2B5EF4-FFF2-40B4-BE49-F238E27FC236}">
                <a16:creationId xmlns:a16="http://schemas.microsoft.com/office/drawing/2014/main" id="{FBBC7F35-EA3A-9104-571B-F5D833C791E8}"/>
              </a:ext>
            </a:extLst>
          </p:cNvPr>
          <p:cNvSpPr txBox="1"/>
          <p:nvPr/>
        </p:nvSpPr>
        <p:spPr>
          <a:xfrm>
            <a:off x="577515" y="1794424"/>
            <a:ext cx="7713961" cy="2893100"/>
          </a:xfrm>
          <a:prstGeom prst="rect">
            <a:avLst/>
          </a:prstGeom>
          <a:noFill/>
        </p:spPr>
        <p:txBody>
          <a:bodyPr wrap="square" rtlCol="0">
            <a:spAutoFit/>
          </a:bodyPr>
          <a:lstStyle/>
          <a:p>
            <a:pPr algn="l"/>
            <a:r>
              <a:rPr lang="en-US" b="0" i="0" dirty="0">
                <a:solidFill>
                  <a:schemeClr val="tx1"/>
                </a:solidFill>
                <a:effectLst/>
                <a:latin typeface="Helvetica" panose="020B0604020202020204" pitchFamily="34" charset="0"/>
              </a:rPr>
              <a:t>Who needs this and for what purpose?</a:t>
            </a:r>
          </a:p>
          <a:p>
            <a:pPr algn="l"/>
            <a:endParaRPr lang="en-US" b="0" i="0" dirty="0">
              <a:solidFill>
                <a:schemeClr val="tx1"/>
              </a:solidFill>
              <a:effectLst/>
              <a:latin typeface="Helvetica" panose="020B0604020202020204" pitchFamily="34" charset="0"/>
            </a:endParaRPr>
          </a:p>
          <a:p>
            <a:pPr marL="285750" indent="-285750" algn="l">
              <a:buFont typeface="Wingdings" panose="05000000000000000000" pitchFamily="2" charset="2"/>
              <a:buChar char="§"/>
            </a:pPr>
            <a:r>
              <a:rPr lang="en-US" b="1" i="0" dirty="0">
                <a:solidFill>
                  <a:schemeClr val="tx1"/>
                </a:solidFill>
                <a:effectLst/>
                <a:latin typeface="Helvetica" panose="020B0604020202020204" pitchFamily="34" charset="0"/>
              </a:rPr>
              <a:t>Plant Operations Manager</a:t>
            </a:r>
            <a:r>
              <a:rPr lang="en-US" b="0" i="0" dirty="0">
                <a:solidFill>
                  <a:schemeClr val="tx1"/>
                </a:solidFill>
                <a:effectLst/>
                <a:latin typeface="Helvetica" panose="020B0604020202020204" pitchFamily="34" charset="0"/>
              </a:rPr>
              <a:t> – To optimize real-time energy production and resource allocation.</a:t>
            </a:r>
          </a:p>
          <a:p>
            <a:pPr marL="285750" indent="-285750" algn="l">
              <a:buFont typeface="Wingdings" panose="05000000000000000000" pitchFamily="2" charset="2"/>
              <a:buChar char="§"/>
            </a:pPr>
            <a:r>
              <a:rPr lang="en-US" b="1" i="0" dirty="0">
                <a:solidFill>
                  <a:schemeClr val="tx1"/>
                </a:solidFill>
                <a:effectLst/>
                <a:latin typeface="Helvetica" panose="020B0604020202020204" pitchFamily="34" charset="0"/>
              </a:rPr>
              <a:t>Energy Analysts / Data Analysts</a:t>
            </a:r>
            <a:r>
              <a:rPr lang="en-US" b="0" i="0" dirty="0">
                <a:solidFill>
                  <a:schemeClr val="tx1"/>
                </a:solidFill>
                <a:effectLst/>
                <a:latin typeface="Helvetica" panose="020B0604020202020204" pitchFamily="34" charset="0"/>
              </a:rPr>
              <a:t> – To monitor trends and predict performance based on weather data.</a:t>
            </a:r>
          </a:p>
          <a:p>
            <a:pPr marL="285750" indent="-285750" algn="l">
              <a:buFont typeface="Wingdings" panose="05000000000000000000" pitchFamily="2" charset="2"/>
              <a:buChar char="§"/>
            </a:pPr>
            <a:r>
              <a:rPr lang="en-US" b="1" i="0" dirty="0">
                <a:solidFill>
                  <a:schemeClr val="tx1"/>
                </a:solidFill>
                <a:effectLst/>
                <a:latin typeface="Helvetica" panose="020B0604020202020204" pitchFamily="34" charset="0"/>
              </a:rPr>
              <a:t>Finance/Cost Management Team</a:t>
            </a:r>
            <a:r>
              <a:rPr lang="en-US" b="0" i="0" dirty="0">
                <a:solidFill>
                  <a:schemeClr val="tx1"/>
                </a:solidFill>
                <a:effectLst/>
                <a:latin typeface="Helvetica" panose="020B0604020202020204" pitchFamily="34" charset="0"/>
              </a:rPr>
              <a:t> – To assess cost implications of different production scenarios.</a:t>
            </a:r>
          </a:p>
          <a:p>
            <a:pPr marL="285750" indent="-285750" algn="l">
              <a:buFont typeface="Wingdings" panose="05000000000000000000" pitchFamily="2" charset="2"/>
              <a:buChar char="§"/>
            </a:pPr>
            <a:r>
              <a:rPr lang="en-US" b="1" i="0" dirty="0">
                <a:solidFill>
                  <a:schemeClr val="tx1"/>
                </a:solidFill>
                <a:effectLst/>
                <a:latin typeface="Helvetica" panose="020B0604020202020204" pitchFamily="34" charset="0"/>
              </a:rPr>
              <a:t>Maintenance and Engineering Teams</a:t>
            </a:r>
            <a:r>
              <a:rPr lang="en-US" b="0" i="0" dirty="0">
                <a:solidFill>
                  <a:schemeClr val="tx1"/>
                </a:solidFill>
                <a:effectLst/>
                <a:latin typeface="Helvetica" panose="020B0604020202020204" pitchFamily="34" charset="0"/>
              </a:rPr>
              <a:t> – To align maintenance schedules with low output periods.</a:t>
            </a:r>
          </a:p>
          <a:p>
            <a:pPr marL="285750" indent="-285750" algn="l">
              <a:buFont typeface="Wingdings" panose="05000000000000000000" pitchFamily="2" charset="2"/>
              <a:buChar char="§"/>
            </a:pPr>
            <a:r>
              <a:rPr lang="en-US" b="1" i="0" dirty="0">
                <a:solidFill>
                  <a:schemeClr val="tx1"/>
                </a:solidFill>
                <a:effectLst/>
                <a:latin typeface="Helvetica" panose="020B0604020202020204" pitchFamily="34" charset="0"/>
              </a:rPr>
              <a:t>Executives &amp; Strategic Planners</a:t>
            </a:r>
            <a:r>
              <a:rPr lang="en-US" b="0" i="0" dirty="0">
                <a:solidFill>
                  <a:schemeClr val="tx1"/>
                </a:solidFill>
                <a:effectLst/>
                <a:latin typeface="Helvetica" panose="020B0604020202020204" pitchFamily="34" charset="0"/>
              </a:rPr>
              <a:t> – To make high-level decisions on expansion, contracts, and investments.</a:t>
            </a:r>
          </a:p>
          <a:p>
            <a:endParaRPr lang="en-IN" dirty="0">
              <a:solidFill>
                <a:schemeClr val="tx1"/>
              </a:solidFill>
            </a:endParaRPr>
          </a:p>
        </p:txBody>
      </p:sp>
    </p:spTree>
    <p:extLst>
      <p:ext uri="{BB962C8B-B14F-4D97-AF65-F5344CB8AC3E}">
        <p14:creationId xmlns:p14="http://schemas.microsoft.com/office/powerpoint/2010/main" val="730882934"/>
      </p:ext>
    </p:extLst>
  </p:cSld>
  <p:clrMapOvr>
    <a:overrideClrMapping bg1="lt1" tx1="dk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8"/>
        <p:cNvGrpSpPr/>
        <p:nvPr/>
      </p:nvGrpSpPr>
      <p:grpSpPr>
        <a:xfrm>
          <a:off x="0" y="0"/>
          <a:ext cx="0" cy="0"/>
          <a:chOff x="0" y="0"/>
          <a:chExt cx="0" cy="0"/>
        </a:xfrm>
      </p:grpSpPr>
      <p:sp>
        <p:nvSpPr>
          <p:cNvPr id="109" name="Google Shape;109;p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r>
              <a:rPr lang="en-IN" b="1" i="0">
                <a:solidFill>
                  <a:srgbClr val="BCBEC4"/>
                </a:solidFill>
                <a:effectLst/>
                <a:latin typeface="Helvetica" panose="020B0604020202020204" pitchFamily="34" charset="0"/>
              </a:rPr>
              <a:t>Project Goal</a:t>
            </a:r>
            <a:endParaRPr lang="en-IN" dirty="0"/>
          </a:p>
        </p:txBody>
      </p:sp>
      <p:sp>
        <p:nvSpPr>
          <p:cNvPr id="2" name="TextBox 1">
            <a:extLst>
              <a:ext uri="{FF2B5EF4-FFF2-40B4-BE49-F238E27FC236}">
                <a16:creationId xmlns:a16="http://schemas.microsoft.com/office/drawing/2014/main" id="{BEB888D3-5241-4C15-11E3-D1EB58FE0C2A}"/>
              </a:ext>
            </a:extLst>
          </p:cNvPr>
          <p:cNvSpPr txBox="1"/>
          <p:nvPr/>
        </p:nvSpPr>
        <p:spPr>
          <a:xfrm>
            <a:off x="441591" y="1388626"/>
            <a:ext cx="8097392" cy="3754874"/>
          </a:xfrm>
          <a:prstGeom prst="rect">
            <a:avLst/>
          </a:prstGeom>
          <a:noFill/>
        </p:spPr>
        <p:txBody>
          <a:bodyPr wrap="square" rtlCol="0">
            <a:spAutoFit/>
          </a:bodyPr>
          <a:lstStyle/>
          <a:p>
            <a:pPr algn="l"/>
            <a:r>
              <a:rPr lang="en-US" b="0" i="0">
                <a:solidFill>
                  <a:schemeClr val="tx1"/>
                </a:solidFill>
                <a:effectLst/>
                <a:latin typeface="Helvetica" panose="020B0604020202020204" pitchFamily="34" charset="0"/>
              </a:rPr>
              <a:t>To analyze the environmental and accurately predict the Net Energy Output (PE) of the power plant based on key environmental parameters such as:</a:t>
            </a:r>
          </a:p>
          <a:p>
            <a:pPr algn="l"/>
            <a:endParaRPr lang="en-US" b="0" i="0">
              <a:solidFill>
                <a:schemeClr val="tx1"/>
              </a:solidFill>
              <a:effectLst/>
              <a:latin typeface="Helvetica" panose="020B0604020202020204" pitchFamily="34" charset="0"/>
            </a:endParaRPr>
          </a:p>
          <a:p>
            <a:pPr marL="285750" lvl="6" indent="-285750">
              <a:buFont typeface="Wingdings" panose="05000000000000000000" pitchFamily="2" charset="2"/>
              <a:buChar char="Ø"/>
            </a:pPr>
            <a:r>
              <a:rPr lang="en-US" b="0" i="0">
                <a:solidFill>
                  <a:schemeClr val="tx1"/>
                </a:solidFill>
                <a:effectLst/>
                <a:latin typeface="Helvetica" panose="020B0604020202020204" pitchFamily="34" charset="0"/>
              </a:rPr>
              <a:t>Ambient Temperature (AT)</a:t>
            </a:r>
          </a:p>
          <a:p>
            <a:pPr marL="285750" lvl="6" indent="-285750">
              <a:buFont typeface="Wingdings" panose="05000000000000000000" pitchFamily="2" charset="2"/>
              <a:buChar char="Ø"/>
            </a:pPr>
            <a:r>
              <a:rPr lang="en-US" b="0" i="0">
                <a:solidFill>
                  <a:schemeClr val="tx1"/>
                </a:solidFill>
                <a:effectLst/>
                <a:latin typeface="Helvetica" panose="020B0604020202020204" pitchFamily="34" charset="0"/>
              </a:rPr>
              <a:t>Exhaust Vacuum (V)</a:t>
            </a:r>
          </a:p>
          <a:p>
            <a:pPr marL="285750" lvl="6" indent="-285750">
              <a:buFont typeface="Wingdings" panose="05000000000000000000" pitchFamily="2" charset="2"/>
              <a:buChar char="Ø"/>
            </a:pPr>
            <a:r>
              <a:rPr lang="en-US" b="0" i="0">
                <a:solidFill>
                  <a:schemeClr val="tx1"/>
                </a:solidFill>
                <a:effectLst/>
                <a:latin typeface="Helvetica" panose="020B0604020202020204" pitchFamily="34" charset="0"/>
              </a:rPr>
              <a:t>Ambient Pressure (AP)</a:t>
            </a:r>
          </a:p>
          <a:p>
            <a:pPr marL="285750" lvl="6" indent="-285750">
              <a:buFont typeface="Wingdings" panose="05000000000000000000" pitchFamily="2" charset="2"/>
              <a:buChar char="Ø"/>
            </a:pPr>
            <a:r>
              <a:rPr lang="en-US" b="0" i="0">
                <a:solidFill>
                  <a:schemeClr val="tx1"/>
                </a:solidFill>
                <a:effectLst/>
                <a:latin typeface="Helvetica" panose="020B0604020202020204" pitchFamily="34" charset="0"/>
              </a:rPr>
              <a:t>Relative Humidity (RH) The final model is expected to support energy production forecasting with relevant analysis, high accuracy and minimal error.</a:t>
            </a:r>
          </a:p>
          <a:p>
            <a:pPr marL="285750" lvl="6" indent="-285750">
              <a:buFont typeface="Wingdings" panose="05000000000000000000" pitchFamily="2" charset="2"/>
              <a:buChar char="Ø"/>
            </a:pPr>
            <a:endParaRPr lang="en-US">
              <a:solidFill>
                <a:schemeClr val="tx1"/>
              </a:solidFill>
              <a:latin typeface="Helvetica" panose="020B0604020202020204" pitchFamily="34" charset="0"/>
            </a:endParaRPr>
          </a:p>
          <a:p>
            <a:pPr lvl="6"/>
            <a:r>
              <a:rPr lang="en-IN" b="1" i="0">
                <a:solidFill>
                  <a:schemeClr val="tx1"/>
                </a:solidFill>
                <a:effectLst/>
                <a:latin typeface="Helvetica" panose="020B0604020202020204" pitchFamily="34" charset="0"/>
              </a:rPr>
              <a:t>Data Overview</a:t>
            </a:r>
          </a:p>
          <a:p>
            <a:pPr marL="285750" indent="-285750" algn="l">
              <a:buFont typeface="Wingdings" panose="05000000000000000000" pitchFamily="2" charset="2"/>
              <a:buChar char="v"/>
            </a:pPr>
            <a:r>
              <a:rPr lang="en-IN" b="0" i="0">
                <a:solidFill>
                  <a:schemeClr val="tx1"/>
                </a:solidFill>
                <a:effectLst/>
                <a:latin typeface="Helvetica" panose="020B0604020202020204" pitchFamily="34" charset="0"/>
              </a:rPr>
              <a:t>Source : UCI</a:t>
            </a:r>
          </a:p>
          <a:p>
            <a:pPr marL="285750" indent="-285750" algn="l">
              <a:buFont typeface="Wingdings" panose="05000000000000000000" pitchFamily="2" charset="2"/>
              <a:buChar char="v"/>
            </a:pPr>
            <a:r>
              <a:rPr lang="en-IN" b="0" i="0">
                <a:solidFill>
                  <a:schemeClr val="tx1"/>
                </a:solidFill>
                <a:effectLst/>
                <a:latin typeface="Helvetica" panose="020B0604020202020204" pitchFamily="34" charset="0"/>
              </a:rPr>
              <a:t>Name: Combined Cycle Power plant research test data</a:t>
            </a:r>
          </a:p>
          <a:p>
            <a:pPr algn="l"/>
            <a:endParaRPr lang="en-IN" b="0" i="0">
              <a:solidFill>
                <a:schemeClr val="tx1"/>
              </a:solidFill>
              <a:effectLst/>
              <a:latin typeface="Helvetica" panose="020B0604020202020204" pitchFamily="34" charset="0"/>
            </a:endParaRPr>
          </a:p>
          <a:p>
            <a:pPr algn="l"/>
            <a:r>
              <a:rPr lang="en-IN" b="0" i="0">
                <a:solidFill>
                  <a:schemeClr val="tx1"/>
                </a:solidFill>
                <a:effectLst/>
                <a:latin typeface="Helvetica" panose="020B0604020202020204" pitchFamily="34" charset="0"/>
              </a:rPr>
              <a:t>Features: Column | Description | ---------|-------------------------------------| AT | Ambient Temperature (°C) | V | Exhaust Vacuum (cm Hg) | AP | Ambient Pressure (millibar) | RH | Relative Humidity (%) | PE | Net Energy Output (target) in MW |</a:t>
            </a:r>
          </a:p>
          <a:p>
            <a:pPr lvl="6"/>
            <a:endParaRPr lang="en-US" b="0" i="0" dirty="0">
              <a:solidFill>
                <a:schemeClr val="tx1"/>
              </a:solidFill>
              <a:effectLst/>
              <a:latin typeface="Helvetica" panose="020B0604020202020204" pitchFamily="34" charset="0"/>
            </a:endParaRPr>
          </a:p>
        </p:txBody>
      </p:sp>
    </p:spTree>
  </p:cSld>
  <p:clrMapOvr>
    <a:overrideClrMapping bg1="lt1" tx1="dk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3"/>
        <p:cNvGrpSpPr/>
        <p:nvPr/>
      </p:nvGrpSpPr>
      <p:grpSpPr>
        <a:xfrm>
          <a:off x="0" y="0"/>
          <a:ext cx="0" cy="0"/>
          <a:chOff x="0" y="0"/>
          <a:chExt cx="0" cy="0"/>
        </a:xfrm>
      </p:grpSpPr>
      <p:sp>
        <p:nvSpPr>
          <p:cNvPr id="134" name="Google Shape;134;p4"/>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algn="l"/>
            <a:r>
              <a:rPr lang="en-IN" sz="3600" b="1" i="0">
                <a:solidFill>
                  <a:schemeClr val="tx1"/>
                </a:solidFill>
                <a:effectLst/>
                <a:latin typeface="Helvetica" panose="020B0604020202020204" pitchFamily="34" charset="0"/>
              </a:rPr>
              <a:t>Model Performance Summary</a:t>
            </a:r>
            <a:endParaRPr lang="en-IN" sz="3600" b="1" i="0" dirty="0">
              <a:solidFill>
                <a:schemeClr val="tx1"/>
              </a:solidFill>
              <a:effectLst/>
              <a:latin typeface="Helvetica" panose="020B0604020202020204" pitchFamily="34" charset="0"/>
            </a:endParaRPr>
          </a:p>
        </p:txBody>
      </p:sp>
      <p:sp>
        <p:nvSpPr>
          <p:cNvPr id="135" name="Google Shape;135;p4"/>
          <p:cNvSpPr txBox="1">
            <a:spLocks noGrp="1"/>
          </p:cNvSpPr>
          <p:nvPr>
            <p:ph type="body" idx="1"/>
          </p:nvPr>
        </p:nvSpPr>
        <p:spPr>
          <a:xfrm>
            <a:off x="99689" y="1333787"/>
            <a:ext cx="7869000" cy="3884482"/>
          </a:xfrm>
          <a:prstGeom prst="rect">
            <a:avLst/>
          </a:prstGeom>
          <a:noFill/>
          <a:ln>
            <a:noFill/>
          </a:ln>
        </p:spPr>
        <p:txBody>
          <a:bodyPr spcFirstLastPara="1" wrap="square" lIns="91425" tIns="45700" rIns="91425" bIns="45700" anchor="t" anchorCtr="0">
            <a:normAutofit/>
          </a:bodyPr>
          <a:lstStyle/>
          <a:p>
            <a:pPr marL="50800" indent="0" algn="l">
              <a:buNone/>
            </a:pPr>
            <a:r>
              <a:rPr lang="en-US" sz="1050" b="0" i="0" dirty="0">
                <a:solidFill>
                  <a:schemeClr val="tx1"/>
                </a:solidFill>
                <a:effectLst/>
                <a:latin typeface="Helvetica" panose="020B0604020202020204" pitchFamily="34" charset="0"/>
              </a:rPr>
              <a:t> </a:t>
            </a:r>
          </a:p>
        </p:txBody>
      </p:sp>
      <p:sp>
        <p:nvSpPr>
          <p:cNvPr id="7" name="TextBox 6">
            <a:extLst>
              <a:ext uri="{FF2B5EF4-FFF2-40B4-BE49-F238E27FC236}">
                <a16:creationId xmlns:a16="http://schemas.microsoft.com/office/drawing/2014/main" id="{D51D5771-4E7F-F076-84E1-8F516B655E47}"/>
              </a:ext>
            </a:extLst>
          </p:cNvPr>
          <p:cNvSpPr txBox="1"/>
          <p:nvPr/>
        </p:nvSpPr>
        <p:spPr>
          <a:xfrm>
            <a:off x="457200" y="3276028"/>
            <a:ext cx="7748337" cy="1169551"/>
          </a:xfrm>
          <a:prstGeom prst="rect">
            <a:avLst/>
          </a:prstGeom>
          <a:noFill/>
        </p:spPr>
        <p:txBody>
          <a:bodyPr wrap="square" rtlCol="0">
            <a:spAutoFit/>
          </a:bodyPr>
          <a:lstStyle/>
          <a:p>
            <a:pPr marL="285750" indent="-285750" algn="l">
              <a:buFont typeface="Wingdings" panose="05000000000000000000" pitchFamily="2" charset="2"/>
              <a:buChar char="§"/>
            </a:pPr>
            <a:r>
              <a:rPr lang="en-US" b="0" i="0" dirty="0">
                <a:solidFill>
                  <a:schemeClr val="tx1"/>
                </a:solidFill>
                <a:effectLst/>
                <a:latin typeface="Helvetica" panose="020B0604020202020204" pitchFamily="34" charset="0"/>
              </a:rPr>
              <a:t>Improved model reliability by identifying key input features and achieving a Mean Absolute Error (MAE) of ~2.09 using robust evaluation metrics.</a:t>
            </a:r>
            <a:br>
              <a:rPr lang="en-US" b="0" i="0" dirty="0">
                <a:solidFill>
                  <a:schemeClr val="tx1"/>
                </a:solidFill>
                <a:effectLst/>
                <a:latin typeface="Helvetica" panose="020B0604020202020204" pitchFamily="34" charset="0"/>
              </a:rPr>
            </a:br>
            <a:endParaRPr lang="en-US" b="0" i="0" dirty="0">
              <a:solidFill>
                <a:schemeClr val="tx1"/>
              </a:solidFill>
              <a:effectLst/>
              <a:latin typeface="Helvetica" panose="020B0604020202020204" pitchFamily="34" charset="0"/>
            </a:endParaRPr>
          </a:p>
          <a:p>
            <a:pPr marL="285750" indent="-285750" algn="l">
              <a:buFont typeface="Wingdings" panose="05000000000000000000" pitchFamily="2" charset="2"/>
              <a:buChar char="§"/>
            </a:pPr>
            <a:r>
              <a:rPr lang="en-US" b="0" i="0" dirty="0">
                <a:solidFill>
                  <a:schemeClr val="tx1"/>
                </a:solidFill>
                <a:effectLst/>
                <a:latin typeface="Helvetica" panose="020B0604020202020204" pitchFamily="34" charset="0"/>
              </a:rPr>
              <a:t>Supported plant operations by enabling smarter decisions on fuel usage, equipment maintenance, and energy demand planning based on predictive insights.</a:t>
            </a:r>
          </a:p>
        </p:txBody>
      </p:sp>
      <p:graphicFrame>
        <p:nvGraphicFramePr>
          <p:cNvPr id="8" name="Table 7">
            <a:extLst>
              <a:ext uri="{FF2B5EF4-FFF2-40B4-BE49-F238E27FC236}">
                <a16:creationId xmlns:a16="http://schemas.microsoft.com/office/drawing/2014/main" id="{01E8BFCB-DE63-7295-2645-C21C12A903DE}"/>
              </a:ext>
            </a:extLst>
          </p:cNvPr>
          <p:cNvGraphicFramePr>
            <a:graphicFrameLocks noGrp="1"/>
          </p:cNvGraphicFramePr>
          <p:nvPr>
            <p:extLst>
              <p:ext uri="{D42A27DB-BD31-4B8C-83A1-F6EECF244321}">
                <p14:modId xmlns:p14="http://schemas.microsoft.com/office/powerpoint/2010/main" val="3064433932"/>
              </p:ext>
            </p:extLst>
          </p:nvPr>
        </p:nvGraphicFramePr>
        <p:xfrm>
          <a:off x="1420271" y="1590508"/>
          <a:ext cx="5227836" cy="1158240"/>
        </p:xfrm>
        <a:graphic>
          <a:graphicData uri="http://schemas.openxmlformats.org/drawingml/2006/table">
            <a:tbl>
              <a:tblPr/>
              <a:tblGrid>
                <a:gridCol w="2613918">
                  <a:extLst>
                    <a:ext uri="{9D8B030D-6E8A-4147-A177-3AD203B41FA5}">
                      <a16:colId xmlns:a16="http://schemas.microsoft.com/office/drawing/2014/main" val="1268237448"/>
                    </a:ext>
                  </a:extLst>
                </a:gridCol>
                <a:gridCol w="2613918">
                  <a:extLst>
                    <a:ext uri="{9D8B030D-6E8A-4147-A177-3AD203B41FA5}">
                      <a16:colId xmlns:a16="http://schemas.microsoft.com/office/drawing/2014/main" val="240562668"/>
                    </a:ext>
                  </a:extLst>
                </a:gridCol>
              </a:tblGrid>
              <a:tr h="0">
                <a:tc>
                  <a:txBody>
                    <a:bodyPr/>
                    <a:lstStyle/>
                    <a:p>
                      <a:r>
                        <a:rPr lang="en-IN" b="1">
                          <a:solidFill>
                            <a:schemeClr val="bg1"/>
                          </a:solidFill>
                          <a:effectLst/>
                        </a:rPr>
                        <a:t>Metric</a:t>
                      </a:r>
                    </a:p>
                  </a:txBody>
                  <a:tcPr marL="82550" marR="82550" marT="38100" marB="38100" anchor="ctr">
                    <a:lnL w="6350" cap="flat" cmpd="sng" algn="ctr">
                      <a:solidFill>
                        <a:srgbClr val="393B40"/>
                      </a:solidFill>
                      <a:prstDash val="solid"/>
                      <a:round/>
                      <a:headEnd type="none" w="med" len="med"/>
                      <a:tailEnd type="none" w="med" len="med"/>
                    </a:lnL>
                    <a:lnR w="6350" cap="flat" cmpd="sng" algn="ctr">
                      <a:solidFill>
                        <a:srgbClr val="393B40"/>
                      </a:solidFill>
                      <a:prstDash val="solid"/>
                      <a:round/>
                      <a:headEnd type="none" w="med" len="med"/>
                      <a:tailEnd type="none" w="med" len="med"/>
                    </a:lnR>
                    <a:lnT w="6350" cap="flat" cmpd="sng" algn="ctr">
                      <a:solidFill>
                        <a:srgbClr val="393B40"/>
                      </a:solidFill>
                      <a:prstDash val="solid"/>
                      <a:round/>
                      <a:headEnd type="none" w="med" len="med"/>
                      <a:tailEnd type="none" w="med" len="med"/>
                    </a:lnT>
                    <a:lnB w="6350" cap="flat" cmpd="sng" algn="ctr">
                      <a:solidFill>
                        <a:srgbClr val="393B40"/>
                      </a:solidFill>
                      <a:prstDash val="solid"/>
                      <a:round/>
                      <a:headEnd type="none" w="med" len="med"/>
                      <a:tailEnd type="none" w="med" len="med"/>
                    </a:lnB>
                    <a:solidFill>
                      <a:srgbClr val="1E1F22"/>
                    </a:solidFill>
                  </a:tcPr>
                </a:tc>
                <a:tc>
                  <a:txBody>
                    <a:bodyPr/>
                    <a:lstStyle/>
                    <a:p>
                      <a:r>
                        <a:rPr lang="en-IN" b="1">
                          <a:solidFill>
                            <a:schemeClr val="bg1"/>
                          </a:solidFill>
                          <a:effectLst/>
                        </a:rPr>
                        <a:t>Score</a:t>
                      </a:r>
                    </a:p>
                  </a:txBody>
                  <a:tcPr marL="82550" marR="82550" marT="38100" marB="38100" anchor="ctr">
                    <a:lnL w="6350" cap="flat" cmpd="sng" algn="ctr">
                      <a:solidFill>
                        <a:srgbClr val="393B40"/>
                      </a:solidFill>
                      <a:prstDash val="solid"/>
                      <a:round/>
                      <a:headEnd type="none" w="med" len="med"/>
                      <a:tailEnd type="none" w="med" len="med"/>
                    </a:lnL>
                    <a:lnR w="6350" cap="flat" cmpd="sng" algn="ctr">
                      <a:solidFill>
                        <a:srgbClr val="393B40"/>
                      </a:solidFill>
                      <a:prstDash val="solid"/>
                      <a:round/>
                      <a:headEnd type="none" w="med" len="med"/>
                      <a:tailEnd type="none" w="med" len="med"/>
                    </a:lnR>
                    <a:lnT w="6350" cap="flat" cmpd="sng" algn="ctr">
                      <a:solidFill>
                        <a:srgbClr val="393B40"/>
                      </a:solidFill>
                      <a:prstDash val="solid"/>
                      <a:round/>
                      <a:headEnd type="none" w="med" len="med"/>
                      <a:tailEnd type="none" w="med" len="med"/>
                    </a:lnT>
                    <a:lnB w="6350" cap="flat" cmpd="sng" algn="ctr">
                      <a:solidFill>
                        <a:srgbClr val="393B40"/>
                      </a:solidFill>
                      <a:prstDash val="solid"/>
                      <a:round/>
                      <a:headEnd type="none" w="med" len="med"/>
                      <a:tailEnd type="none" w="med" len="med"/>
                    </a:lnB>
                    <a:solidFill>
                      <a:srgbClr val="1E1F22"/>
                    </a:solidFill>
                  </a:tcPr>
                </a:tc>
                <a:extLst>
                  <a:ext uri="{0D108BD9-81ED-4DB2-BD59-A6C34878D82A}">
                    <a16:rowId xmlns:a16="http://schemas.microsoft.com/office/drawing/2014/main" val="2609234316"/>
                  </a:ext>
                </a:extLst>
              </a:tr>
              <a:tr h="0">
                <a:tc>
                  <a:txBody>
                    <a:bodyPr/>
                    <a:lstStyle/>
                    <a:p>
                      <a:r>
                        <a:rPr lang="en-IN">
                          <a:solidFill>
                            <a:schemeClr val="bg1"/>
                          </a:solidFill>
                          <a:effectLst/>
                        </a:rPr>
                        <a:t>Train MAE</a:t>
                      </a:r>
                    </a:p>
                  </a:txBody>
                  <a:tcPr marL="82550" marR="82550" marT="38100" marB="38100" anchor="ctr">
                    <a:lnL w="6350" cap="flat" cmpd="sng" algn="ctr">
                      <a:solidFill>
                        <a:srgbClr val="393B40"/>
                      </a:solidFill>
                      <a:prstDash val="solid"/>
                      <a:round/>
                      <a:headEnd type="none" w="med" len="med"/>
                      <a:tailEnd type="none" w="med" len="med"/>
                    </a:lnL>
                    <a:lnR w="6350" cap="flat" cmpd="sng" algn="ctr">
                      <a:solidFill>
                        <a:srgbClr val="393B40"/>
                      </a:solidFill>
                      <a:prstDash val="solid"/>
                      <a:round/>
                      <a:headEnd type="none" w="med" len="med"/>
                      <a:tailEnd type="none" w="med" len="med"/>
                    </a:lnR>
                    <a:lnT w="6350" cap="flat" cmpd="sng" algn="ctr">
                      <a:solidFill>
                        <a:srgbClr val="393B40"/>
                      </a:solidFill>
                      <a:prstDash val="solid"/>
                      <a:round/>
                      <a:headEnd type="none" w="med" len="med"/>
                      <a:tailEnd type="none" w="med" len="med"/>
                    </a:lnT>
                    <a:lnB w="6350" cap="flat" cmpd="sng" algn="ctr">
                      <a:solidFill>
                        <a:srgbClr val="393B40"/>
                      </a:solidFill>
                      <a:prstDash val="solid"/>
                      <a:round/>
                      <a:headEnd type="none" w="med" len="med"/>
                      <a:tailEnd type="none" w="med" len="med"/>
                    </a:lnB>
                    <a:solidFill>
                      <a:srgbClr val="1E1F22"/>
                    </a:solidFill>
                  </a:tcPr>
                </a:tc>
                <a:tc>
                  <a:txBody>
                    <a:bodyPr/>
                    <a:lstStyle/>
                    <a:p>
                      <a:r>
                        <a:rPr lang="en-IN" dirty="0">
                          <a:solidFill>
                            <a:schemeClr val="bg1"/>
                          </a:solidFill>
                          <a:effectLst/>
                        </a:rPr>
                        <a:t>0.94</a:t>
                      </a:r>
                    </a:p>
                  </a:txBody>
                  <a:tcPr marL="82550" marR="82550" marT="38100" marB="38100" anchor="ctr">
                    <a:lnL w="6350" cap="flat" cmpd="sng" algn="ctr">
                      <a:solidFill>
                        <a:srgbClr val="393B40"/>
                      </a:solidFill>
                      <a:prstDash val="solid"/>
                      <a:round/>
                      <a:headEnd type="none" w="med" len="med"/>
                      <a:tailEnd type="none" w="med" len="med"/>
                    </a:lnL>
                    <a:lnR w="6350" cap="flat" cmpd="sng" algn="ctr">
                      <a:solidFill>
                        <a:srgbClr val="393B40"/>
                      </a:solidFill>
                      <a:prstDash val="solid"/>
                      <a:round/>
                      <a:headEnd type="none" w="med" len="med"/>
                      <a:tailEnd type="none" w="med" len="med"/>
                    </a:lnR>
                    <a:lnT w="6350" cap="flat" cmpd="sng" algn="ctr">
                      <a:solidFill>
                        <a:srgbClr val="393B40"/>
                      </a:solidFill>
                      <a:prstDash val="solid"/>
                      <a:round/>
                      <a:headEnd type="none" w="med" len="med"/>
                      <a:tailEnd type="none" w="med" len="med"/>
                    </a:lnT>
                    <a:lnB w="6350" cap="flat" cmpd="sng" algn="ctr">
                      <a:solidFill>
                        <a:srgbClr val="393B40"/>
                      </a:solidFill>
                      <a:prstDash val="solid"/>
                      <a:round/>
                      <a:headEnd type="none" w="med" len="med"/>
                      <a:tailEnd type="none" w="med" len="med"/>
                    </a:lnB>
                    <a:solidFill>
                      <a:srgbClr val="1E1F22"/>
                    </a:solidFill>
                  </a:tcPr>
                </a:tc>
                <a:extLst>
                  <a:ext uri="{0D108BD9-81ED-4DB2-BD59-A6C34878D82A}">
                    <a16:rowId xmlns:a16="http://schemas.microsoft.com/office/drawing/2014/main" val="439876744"/>
                  </a:ext>
                </a:extLst>
              </a:tr>
              <a:tr h="0">
                <a:tc>
                  <a:txBody>
                    <a:bodyPr/>
                    <a:lstStyle/>
                    <a:p>
                      <a:r>
                        <a:rPr lang="en-IN">
                          <a:solidFill>
                            <a:schemeClr val="bg1"/>
                          </a:solidFill>
                          <a:effectLst/>
                        </a:rPr>
                        <a:t>Test MAE</a:t>
                      </a:r>
                    </a:p>
                  </a:txBody>
                  <a:tcPr marL="82550" marR="82550" marT="38100" marB="38100" anchor="ctr">
                    <a:lnL w="6350" cap="flat" cmpd="sng" algn="ctr">
                      <a:solidFill>
                        <a:srgbClr val="393B40"/>
                      </a:solidFill>
                      <a:prstDash val="solid"/>
                      <a:round/>
                      <a:headEnd type="none" w="med" len="med"/>
                      <a:tailEnd type="none" w="med" len="med"/>
                    </a:lnL>
                    <a:lnR w="6350" cap="flat" cmpd="sng" algn="ctr">
                      <a:solidFill>
                        <a:srgbClr val="393B40"/>
                      </a:solidFill>
                      <a:prstDash val="solid"/>
                      <a:round/>
                      <a:headEnd type="none" w="med" len="med"/>
                      <a:tailEnd type="none" w="med" len="med"/>
                    </a:lnR>
                    <a:lnT w="6350" cap="flat" cmpd="sng" algn="ctr">
                      <a:solidFill>
                        <a:srgbClr val="393B40"/>
                      </a:solidFill>
                      <a:prstDash val="solid"/>
                      <a:round/>
                      <a:headEnd type="none" w="med" len="med"/>
                      <a:tailEnd type="none" w="med" len="med"/>
                    </a:lnT>
                    <a:lnB w="6350" cap="flat" cmpd="sng" algn="ctr">
                      <a:solidFill>
                        <a:srgbClr val="393B40"/>
                      </a:solidFill>
                      <a:prstDash val="solid"/>
                      <a:round/>
                      <a:headEnd type="none" w="med" len="med"/>
                      <a:tailEnd type="none" w="med" len="med"/>
                    </a:lnB>
                    <a:solidFill>
                      <a:srgbClr val="1E1F22"/>
                    </a:solidFill>
                  </a:tcPr>
                </a:tc>
                <a:tc>
                  <a:txBody>
                    <a:bodyPr/>
                    <a:lstStyle/>
                    <a:p>
                      <a:r>
                        <a:rPr lang="en-IN" dirty="0">
                          <a:solidFill>
                            <a:schemeClr val="bg1"/>
                          </a:solidFill>
                          <a:effectLst/>
                        </a:rPr>
                        <a:t>2.09</a:t>
                      </a:r>
                    </a:p>
                  </a:txBody>
                  <a:tcPr marL="82550" marR="82550" marT="38100" marB="38100" anchor="ctr">
                    <a:lnL w="6350" cap="flat" cmpd="sng" algn="ctr">
                      <a:solidFill>
                        <a:srgbClr val="393B40"/>
                      </a:solidFill>
                      <a:prstDash val="solid"/>
                      <a:round/>
                      <a:headEnd type="none" w="med" len="med"/>
                      <a:tailEnd type="none" w="med" len="med"/>
                    </a:lnL>
                    <a:lnR w="6350" cap="flat" cmpd="sng" algn="ctr">
                      <a:solidFill>
                        <a:srgbClr val="393B40"/>
                      </a:solidFill>
                      <a:prstDash val="solid"/>
                      <a:round/>
                      <a:headEnd type="none" w="med" len="med"/>
                      <a:tailEnd type="none" w="med" len="med"/>
                    </a:lnR>
                    <a:lnT w="6350" cap="flat" cmpd="sng" algn="ctr">
                      <a:solidFill>
                        <a:srgbClr val="393B40"/>
                      </a:solidFill>
                      <a:prstDash val="solid"/>
                      <a:round/>
                      <a:headEnd type="none" w="med" len="med"/>
                      <a:tailEnd type="none" w="med" len="med"/>
                    </a:lnT>
                    <a:lnB w="6350" cap="flat" cmpd="sng" algn="ctr">
                      <a:solidFill>
                        <a:srgbClr val="393B40"/>
                      </a:solidFill>
                      <a:prstDash val="solid"/>
                      <a:round/>
                      <a:headEnd type="none" w="med" len="med"/>
                      <a:tailEnd type="none" w="med" len="med"/>
                    </a:lnB>
                    <a:solidFill>
                      <a:srgbClr val="1E1F22"/>
                    </a:solidFill>
                  </a:tcPr>
                </a:tc>
                <a:extLst>
                  <a:ext uri="{0D108BD9-81ED-4DB2-BD59-A6C34878D82A}">
                    <a16:rowId xmlns:a16="http://schemas.microsoft.com/office/drawing/2014/main" val="2012437323"/>
                  </a:ext>
                </a:extLst>
              </a:tr>
              <a:tr h="0">
                <a:tc>
                  <a:txBody>
                    <a:bodyPr/>
                    <a:lstStyle/>
                    <a:p>
                      <a:r>
                        <a:rPr lang="en-IN">
                          <a:solidFill>
                            <a:schemeClr val="bg1"/>
                          </a:solidFill>
                          <a:effectLst/>
                        </a:rPr>
                        <a:t>Cross-Val MAE (Mean ± Std)</a:t>
                      </a:r>
                    </a:p>
                  </a:txBody>
                  <a:tcPr marL="82550" marR="82550" marT="38100" marB="38100" anchor="ctr">
                    <a:lnL w="6350" cap="flat" cmpd="sng" algn="ctr">
                      <a:solidFill>
                        <a:srgbClr val="393B40"/>
                      </a:solidFill>
                      <a:prstDash val="solid"/>
                      <a:round/>
                      <a:headEnd type="none" w="med" len="med"/>
                      <a:tailEnd type="none" w="med" len="med"/>
                    </a:lnL>
                    <a:lnR w="6350" cap="flat" cmpd="sng" algn="ctr">
                      <a:solidFill>
                        <a:srgbClr val="393B40"/>
                      </a:solidFill>
                      <a:prstDash val="solid"/>
                      <a:round/>
                      <a:headEnd type="none" w="med" len="med"/>
                      <a:tailEnd type="none" w="med" len="med"/>
                    </a:lnR>
                    <a:lnT w="6350" cap="flat" cmpd="sng" algn="ctr">
                      <a:solidFill>
                        <a:srgbClr val="393B40"/>
                      </a:solidFill>
                      <a:prstDash val="solid"/>
                      <a:round/>
                      <a:headEnd type="none" w="med" len="med"/>
                      <a:tailEnd type="none" w="med" len="med"/>
                    </a:lnT>
                    <a:lnB w="6350" cap="flat" cmpd="sng" algn="ctr">
                      <a:solidFill>
                        <a:srgbClr val="393B40"/>
                      </a:solidFill>
                      <a:prstDash val="solid"/>
                      <a:round/>
                      <a:headEnd type="none" w="med" len="med"/>
                      <a:tailEnd type="none" w="med" len="med"/>
                    </a:lnB>
                    <a:solidFill>
                      <a:srgbClr val="1E1F22"/>
                    </a:solidFill>
                  </a:tcPr>
                </a:tc>
                <a:tc>
                  <a:txBody>
                    <a:bodyPr/>
                    <a:lstStyle/>
                    <a:p>
                      <a:r>
                        <a:rPr lang="en-IN" dirty="0">
                          <a:solidFill>
                            <a:schemeClr val="bg1"/>
                          </a:solidFill>
                          <a:effectLst/>
                        </a:rPr>
                        <a:t>2.23 ± 0.035</a:t>
                      </a:r>
                    </a:p>
                  </a:txBody>
                  <a:tcPr marL="82550" marR="82550" marT="38100" marB="38100" anchor="ctr">
                    <a:lnL w="6350" cap="flat" cmpd="sng" algn="ctr">
                      <a:solidFill>
                        <a:srgbClr val="393B40"/>
                      </a:solidFill>
                      <a:prstDash val="solid"/>
                      <a:round/>
                      <a:headEnd type="none" w="med" len="med"/>
                      <a:tailEnd type="none" w="med" len="med"/>
                    </a:lnL>
                    <a:lnR w="6350" cap="flat" cmpd="sng" algn="ctr">
                      <a:solidFill>
                        <a:srgbClr val="393B40"/>
                      </a:solidFill>
                      <a:prstDash val="solid"/>
                      <a:round/>
                      <a:headEnd type="none" w="med" len="med"/>
                      <a:tailEnd type="none" w="med" len="med"/>
                    </a:lnR>
                    <a:lnT w="6350" cap="flat" cmpd="sng" algn="ctr">
                      <a:solidFill>
                        <a:srgbClr val="393B40"/>
                      </a:solidFill>
                      <a:prstDash val="solid"/>
                      <a:round/>
                      <a:headEnd type="none" w="med" len="med"/>
                      <a:tailEnd type="none" w="med" len="med"/>
                    </a:lnT>
                    <a:lnB w="6350" cap="flat" cmpd="sng" algn="ctr">
                      <a:solidFill>
                        <a:srgbClr val="393B40"/>
                      </a:solidFill>
                      <a:prstDash val="solid"/>
                      <a:round/>
                      <a:headEnd type="none" w="med" len="med"/>
                      <a:tailEnd type="none" w="med" len="med"/>
                    </a:lnB>
                    <a:solidFill>
                      <a:srgbClr val="1E1F22"/>
                    </a:solidFill>
                  </a:tcPr>
                </a:tc>
                <a:extLst>
                  <a:ext uri="{0D108BD9-81ED-4DB2-BD59-A6C34878D82A}">
                    <a16:rowId xmlns:a16="http://schemas.microsoft.com/office/drawing/2014/main" val="3678037721"/>
                  </a:ext>
                </a:extLst>
              </a:tr>
            </a:tbl>
          </a:graphicData>
        </a:graphic>
      </p:graphicFrame>
    </p:spTree>
    <p:extLst>
      <p:ext uri="{BB962C8B-B14F-4D97-AF65-F5344CB8AC3E}">
        <p14:creationId xmlns:p14="http://schemas.microsoft.com/office/powerpoint/2010/main" val="3851916413"/>
      </p:ext>
    </p:extLst>
  </p:cSld>
  <p:clrMapOvr>
    <a:overrideClrMapping bg1="lt1" tx1="dk1" bg2="dk2" tx2="lt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25"/>
        <p:cNvGrpSpPr/>
        <p:nvPr/>
      </p:nvGrpSpPr>
      <p:grpSpPr>
        <a:xfrm>
          <a:off x="0" y="0"/>
          <a:ext cx="0" cy="0"/>
          <a:chOff x="0" y="0"/>
          <a:chExt cx="0" cy="0"/>
        </a:xfrm>
      </p:grpSpPr>
      <p:sp>
        <p:nvSpPr>
          <p:cNvPr id="226" name="Google Shape;226;g2cbdd84364b_0_116"/>
          <p:cNvSpPr txBox="1">
            <a:spLocks noGrp="1"/>
          </p:cNvSpPr>
          <p:nvPr>
            <p:ph type="title"/>
          </p:nvPr>
        </p:nvSpPr>
        <p:spPr>
          <a:prstGeom prst="rect">
            <a:avLst/>
          </a:prstGeom>
        </p:spPr>
        <p:txBody>
          <a:bodyPr spcFirstLastPara="1" wrap="square" lIns="91425" tIns="45700" rIns="91425" bIns="45700" anchor="ctr" anchorCtr="0">
            <a:normAutofit/>
          </a:bodyPr>
          <a:lstStyle/>
          <a:p>
            <a:pPr marL="0" marR="0" lvl="0" indent="0" algn="l" rtl="0">
              <a:lnSpc>
                <a:spcPct val="100000"/>
              </a:lnSpc>
              <a:spcBef>
                <a:spcPts val="0"/>
              </a:spcBef>
              <a:spcAft>
                <a:spcPts val="0"/>
              </a:spcAft>
              <a:buNone/>
            </a:pPr>
            <a:r>
              <a:rPr lang="en-US" sz="3600" b="1" dirty="0">
                <a:solidFill>
                  <a:schemeClr val="tx1"/>
                </a:solidFill>
                <a:latin typeface="Arial"/>
                <a:ea typeface="Arial"/>
                <a:cs typeface="Arial"/>
                <a:sym typeface="Arial"/>
              </a:rPr>
              <a:t>References</a:t>
            </a:r>
            <a:endParaRPr sz="3600" b="1" dirty="0">
              <a:solidFill>
                <a:schemeClr val="tx1"/>
              </a:solidFill>
              <a:latin typeface="Arial"/>
              <a:ea typeface="Arial"/>
              <a:cs typeface="Arial"/>
              <a:sym typeface="Arial"/>
            </a:endParaRPr>
          </a:p>
        </p:txBody>
      </p:sp>
      <p:sp>
        <p:nvSpPr>
          <p:cNvPr id="227" name="Google Shape;227;g2cbdd84364b_0_116"/>
          <p:cNvSpPr txBox="1">
            <a:spLocks noGrp="1"/>
          </p:cNvSpPr>
          <p:nvPr>
            <p:ph type="body" idx="1"/>
          </p:nvPr>
        </p:nvSpPr>
        <p:spPr>
          <a:xfrm>
            <a:off x="457200" y="1660850"/>
            <a:ext cx="8229600" cy="2933700"/>
          </a:xfrm>
          <a:prstGeom prst="rect">
            <a:avLst/>
          </a:prstGeom>
        </p:spPr>
        <p:txBody>
          <a:bodyPr spcFirstLastPara="1" wrap="square" lIns="91425" tIns="45700" rIns="91425" bIns="45700" anchor="t" anchorCtr="0">
            <a:normAutofit/>
          </a:bodyPr>
          <a:lstStyle/>
          <a:p>
            <a:pPr marL="457200" lvl="0" indent="-355600" algn="l" rtl="0">
              <a:spcBef>
                <a:spcPts val="560"/>
              </a:spcBef>
              <a:spcAft>
                <a:spcPts val="0"/>
              </a:spcAft>
              <a:buSzPts val="2000"/>
              <a:buChar char="●"/>
            </a:pPr>
            <a:r>
              <a:rPr lang="en-US" sz="2000" u="sng" dirty="0">
                <a:solidFill>
                  <a:schemeClr val="hlink"/>
                </a:solidFill>
                <a:hlinkClick r:id="rId4">
                  <a:extLst>
                    <a:ext uri="{A12FA001-AC4F-418D-AE19-62706E023703}">
                      <ahyp:hlinkClr xmlns:ahyp="http://schemas.microsoft.com/office/drawing/2018/hyperlinkcolor" val="tx"/>
                    </a:ext>
                  </a:extLst>
                </a:hlinkClick>
              </a:rPr>
              <a:t>Prediction of full load electrical power output of a base load operated combined cycle power plant using machine learning methods</a:t>
            </a:r>
            <a:endParaRPr lang="en-US" sz="2000" u="sng" dirty="0">
              <a:solidFill>
                <a:schemeClr val="hlink"/>
              </a:solidFill>
            </a:endParaRPr>
          </a:p>
          <a:p>
            <a:pPr marL="457200" lvl="0" indent="-355600" algn="l" rtl="0">
              <a:spcBef>
                <a:spcPts val="0"/>
              </a:spcBef>
              <a:spcAft>
                <a:spcPts val="0"/>
              </a:spcAft>
              <a:buSzPts val="2000"/>
              <a:buChar char="●"/>
            </a:pPr>
            <a:r>
              <a:rPr lang="en-US" sz="2000" u="sng" dirty="0">
                <a:solidFill>
                  <a:schemeClr val="hlink"/>
                </a:solidFill>
                <a:hlinkClick r:id="rId5"/>
              </a:rPr>
              <a:t>https://contactsunny.medium.com/label-encoder-vs-one-hot-encoder-in-machine-learning-3fc273365621</a:t>
            </a:r>
            <a:endParaRPr lang="en-US" sz="2000" dirty="0"/>
          </a:p>
          <a:p>
            <a:pPr marL="457200" lvl="0" indent="-355600" algn="l" rtl="0">
              <a:spcBef>
                <a:spcPts val="0"/>
              </a:spcBef>
              <a:spcAft>
                <a:spcPts val="0"/>
              </a:spcAft>
              <a:buSzPts val="2000"/>
              <a:buChar char="●"/>
            </a:pPr>
            <a:r>
              <a:rPr lang="en-US" sz="2000" u="sng" dirty="0">
                <a:solidFill>
                  <a:schemeClr val="hlink"/>
                </a:solidFill>
                <a:hlinkClick r:id="rId6"/>
              </a:rPr>
              <a:t>https://www.javatpoint.com/feature-selection-techniques-in-machine-learning</a:t>
            </a:r>
            <a:endParaRPr sz="2000" dirty="0"/>
          </a:p>
          <a:p>
            <a:pPr marL="457200" lvl="0" indent="-355600" algn="l" rtl="0">
              <a:spcBef>
                <a:spcPts val="0"/>
              </a:spcBef>
              <a:spcAft>
                <a:spcPts val="0"/>
              </a:spcAft>
              <a:buSzPts val="2000"/>
              <a:buChar char="●"/>
            </a:pPr>
            <a:r>
              <a:rPr lang="en-US" sz="2000" u="sng" dirty="0">
                <a:solidFill>
                  <a:schemeClr val="hlink"/>
                </a:solidFill>
                <a:hlinkClick r:id="rId7"/>
              </a:rPr>
              <a:t>https://www.mathworks.com/discovery/machine-learning-models.html</a:t>
            </a:r>
            <a:endParaRPr sz="2000" dirty="0"/>
          </a:p>
          <a:p>
            <a:pPr marL="0" lvl="0" indent="0" algn="l" rtl="0">
              <a:spcBef>
                <a:spcPts val="560"/>
              </a:spcBef>
              <a:spcAft>
                <a:spcPts val="0"/>
              </a:spcAft>
              <a:buNone/>
            </a:pPr>
            <a:endParaRPr sz="2000" dirty="0"/>
          </a:p>
        </p:txBody>
      </p:sp>
    </p:spTree>
  </p:cSld>
  <p:clrMapOvr>
    <a:overrideClrMapping bg1="lt1" tx1="dk1" bg2="dk2" tx2="lt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32"/>
        <p:cNvGrpSpPr/>
        <p:nvPr/>
      </p:nvGrpSpPr>
      <p:grpSpPr>
        <a:xfrm>
          <a:off x="0" y="0"/>
          <a:ext cx="0" cy="0"/>
          <a:chOff x="0" y="0"/>
          <a:chExt cx="0" cy="0"/>
        </a:xfrm>
      </p:grpSpPr>
      <p:sp>
        <p:nvSpPr>
          <p:cNvPr id="233" name="Google Shape;233;p8"/>
          <p:cNvSpPr txBox="1"/>
          <p:nvPr/>
        </p:nvSpPr>
        <p:spPr>
          <a:xfrm>
            <a:off x="2808352" y="2440400"/>
            <a:ext cx="5785200" cy="923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5400"/>
              <a:buFont typeface="Arial"/>
              <a:buNone/>
            </a:pPr>
            <a:r>
              <a:rPr lang="en-US" sz="5400" b="0" i="0" u="none" strike="noStrike" cap="none">
                <a:solidFill>
                  <a:schemeClr val="dk1"/>
                </a:solidFill>
                <a:latin typeface="Calibri"/>
                <a:ea typeface="Calibri"/>
                <a:cs typeface="Calibri"/>
                <a:sym typeface="Calibri"/>
              </a:rPr>
              <a:t>Thank You</a:t>
            </a:r>
            <a:endParaRPr sz="1400" b="0" i="0" u="none" strike="noStrike" cap="none">
              <a:solidFill>
                <a:srgbClr val="000000"/>
              </a:solidFill>
              <a:latin typeface="Arial"/>
              <a:ea typeface="Arial"/>
              <a:cs typeface="Arial"/>
              <a:sym typeface="Arial"/>
            </a:endParaRPr>
          </a:p>
        </p:txBody>
      </p:sp>
    </p:spTree>
  </p:cSld>
  <p:clrMapOvr>
    <a:overrideClrMapping bg1="lt1" tx1="dk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8"/>
        <p:cNvGrpSpPr/>
        <p:nvPr/>
      </p:nvGrpSpPr>
      <p:grpSpPr>
        <a:xfrm>
          <a:off x="0" y="0"/>
          <a:ext cx="0" cy="0"/>
          <a:chOff x="0" y="0"/>
          <a:chExt cx="0" cy="0"/>
        </a:xfrm>
      </p:grpSpPr>
      <p:sp>
        <p:nvSpPr>
          <p:cNvPr id="109" name="Google Shape;109;p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FBD4B4"/>
              </a:buClr>
              <a:buSzPts val="3600"/>
              <a:buFont typeface="Calibri"/>
              <a:buNone/>
            </a:pPr>
            <a:r>
              <a:rPr lang="en-US" b="1" dirty="0">
                <a:solidFill>
                  <a:schemeClr val="tx1"/>
                </a:solidFill>
              </a:rPr>
              <a:t>Methodology</a:t>
            </a:r>
            <a:endParaRPr b="1" dirty="0">
              <a:solidFill>
                <a:schemeClr val="tx1"/>
              </a:solidFill>
            </a:endParaRPr>
          </a:p>
        </p:txBody>
      </p:sp>
      <p:grpSp>
        <p:nvGrpSpPr>
          <p:cNvPr id="110" name="Google Shape;110;p3"/>
          <p:cNvGrpSpPr/>
          <p:nvPr/>
        </p:nvGrpSpPr>
        <p:grpSpPr>
          <a:xfrm>
            <a:off x="450569" y="1981199"/>
            <a:ext cx="8242859" cy="3016599"/>
            <a:chOff x="1307" y="295894"/>
            <a:chExt cx="8242859" cy="3016599"/>
          </a:xfrm>
        </p:grpSpPr>
        <p:sp>
          <p:nvSpPr>
            <p:cNvPr id="111" name="Google Shape;111;p3"/>
            <p:cNvSpPr/>
            <p:nvPr/>
          </p:nvSpPr>
          <p:spPr>
            <a:xfrm rot="5400000">
              <a:off x="304575" y="1655444"/>
              <a:ext cx="913488" cy="1520024"/>
            </a:xfrm>
            <a:prstGeom prst="corner">
              <a:avLst>
                <a:gd name="adj1" fmla="val 16120"/>
                <a:gd name="adj2" fmla="val 16110"/>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3"/>
            <p:cNvSpPr/>
            <p:nvPr/>
          </p:nvSpPr>
          <p:spPr>
            <a:xfrm>
              <a:off x="152091" y="2109604"/>
              <a:ext cx="1372286" cy="1202889"/>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3"/>
            <p:cNvSpPr txBox="1"/>
            <p:nvPr/>
          </p:nvSpPr>
          <p:spPr>
            <a:xfrm>
              <a:off x="152091" y="2109604"/>
              <a:ext cx="1372286" cy="1202889"/>
            </a:xfrm>
            <a:prstGeom prst="rect">
              <a:avLst/>
            </a:prstGeom>
            <a:noFill/>
            <a:ln>
              <a:noFill/>
            </a:ln>
          </p:spPr>
          <p:txBody>
            <a:bodyPr spcFirstLastPara="1" wrap="square" lIns="64750" tIns="64750" rIns="64750" bIns="64750" anchor="t" anchorCtr="0">
              <a:noAutofit/>
            </a:bodyPr>
            <a:lstStyle/>
            <a:p>
              <a:pPr marL="0" marR="0" lvl="0" indent="0" algn="l" rtl="0">
                <a:lnSpc>
                  <a:spcPct val="90000"/>
                </a:lnSpc>
                <a:spcBef>
                  <a:spcPts val="0"/>
                </a:spcBef>
                <a:spcAft>
                  <a:spcPts val="0"/>
                </a:spcAft>
                <a:buClr>
                  <a:schemeClr val="dk1"/>
                </a:buClr>
                <a:buSzPts val="1700"/>
                <a:buFont typeface="Calibri"/>
                <a:buNone/>
              </a:pPr>
              <a:r>
                <a:rPr lang="en-US" sz="1700" b="0" i="0" u="none" strike="noStrike" cap="none">
                  <a:solidFill>
                    <a:schemeClr val="dk1"/>
                  </a:solidFill>
                  <a:latin typeface="Calibri"/>
                  <a:ea typeface="Calibri"/>
                  <a:cs typeface="Calibri"/>
                  <a:sym typeface="Calibri"/>
                </a:rPr>
                <a:t>Data Acquisition </a:t>
              </a:r>
              <a:r>
                <a:rPr lang="en-US" sz="1700">
                  <a:solidFill>
                    <a:schemeClr val="dk1"/>
                  </a:solidFill>
                  <a:latin typeface="Calibri"/>
                  <a:ea typeface="Calibri"/>
                  <a:cs typeface="Calibri"/>
                  <a:sym typeface="Calibri"/>
                </a:rPr>
                <a:t>&amp;</a:t>
              </a:r>
              <a:r>
                <a:rPr lang="en-US" sz="1700" b="0" i="0" u="none" strike="noStrike" cap="none">
                  <a:solidFill>
                    <a:schemeClr val="dk1"/>
                  </a:solidFill>
                  <a:latin typeface="Calibri"/>
                  <a:ea typeface="Calibri"/>
                  <a:cs typeface="Calibri"/>
                  <a:sym typeface="Calibri"/>
                </a:rPr>
                <a:t> Visualization</a:t>
              </a:r>
              <a:endParaRPr sz="1400" b="0" i="0" u="none" strike="noStrike" cap="none">
                <a:solidFill>
                  <a:srgbClr val="000000"/>
                </a:solidFill>
                <a:latin typeface="Arial"/>
                <a:ea typeface="Arial"/>
                <a:cs typeface="Arial"/>
                <a:sym typeface="Arial"/>
              </a:endParaRPr>
            </a:p>
          </p:txBody>
        </p:sp>
        <p:sp>
          <p:nvSpPr>
            <p:cNvPr id="114" name="Google Shape;114;p3"/>
            <p:cNvSpPr/>
            <p:nvPr/>
          </p:nvSpPr>
          <p:spPr>
            <a:xfrm>
              <a:off x="1265456" y="1543538"/>
              <a:ext cx="258922" cy="258922"/>
            </a:xfrm>
            <a:prstGeom prst="triangle">
              <a:avLst>
                <a:gd name="adj" fmla="val 100000"/>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3"/>
            <p:cNvSpPr/>
            <p:nvPr/>
          </p:nvSpPr>
          <p:spPr>
            <a:xfrm rot="5400000">
              <a:off x="1984522" y="1239739"/>
              <a:ext cx="913488" cy="1520024"/>
            </a:xfrm>
            <a:prstGeom prst="corner">
              <a:avLst>
                <a:gd name="adj1" fmla="val 16120"/>
                <a:gd name="adj2" fmla="val 16110"/>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3"/>
            <p:cNvSpPr/>
            <p:nvPr/>
          </p:nvSpPr>
          <p:spPr>
            <a:xfrm>
              <a:off x="1832038" y="1693899"/>
              <a:ext cx="1372286" cy="1202889"/>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3"/>
            <p:cNvSpPr txBox="1"/>
            <p:nvPr/>
          </p:nvSpPr>
          <p:spPr>
            <a:xfrm>
              <a:off x="1832038" y="1693899"/>
              <a:ext cx="1372286" cy="1202889"/>
            </a:xfrm>
            <a:prstGeom prst="rect">
              <a:avLst/>
            </a:prstGeom>
            <a:noFill/>
            <a:ln>
              <a:noFill/>
            </a:ln>
          </p:spPr>
          <p:txBody>
            <a:bodyPr spcFirstLastPara="1" wrap="square" lIns="64750" tIns="64750" rIns="64750" bIns="64750" anchor="t" anchorCtr="0">
              <a:noAutofit/>
            </a:bodyPr>
            <a:lstStyle/>
            <a:p>
              <a:pPr marL="0" marR="0" lvl="0" indent="0" algn="l" rtl="0">
                <a:lnSpc>
                  <a:spcPct val="90000"/>
                </a:lnSpc>
                <a:spcBef>
                  <a:spcPts val="0"/>
                </a:spcBef>
                <a:spcAft>
                  <a:spcPts val="0"/>
                </a:spcAft>
                <a:buClr>
                  <a:schemeClr val="dk1"/>
                </a:buClr>
                <a:buSzPts val="1700"/>
                <a:buFont typeface="Calibri"/>
                <a:buNone/>
              </a:pPr>
              <a:r>
                <a:rPr lang="en-US" sz="1700" b="0" i="0" u="none" strike="noStrike" cap="none">
                  <a:solidFill>
                    <a:schemeClr val="dk1"/>
                  </a:solidFill>
                  <a:latin typeface="Calibri"/>
                  <a:ea typeface="Calibri"/>
                  <a:cs typeface="Calibri"/>
                  <a:sym typeface="Calibri"/>
                </a:rPr>
                <a:t>Data Preprocessing </a:t>
              </a:r>
              <a:endParaRPr sz="1400" b="0" i="0" u="none" strike="noStrike" cap="none">
                <a:solidFill>
                  <a:srgbClr val="000000"/>
                </a:solidFill>
                <a:latin typeface="Arial"/>
                <a:ea typeface="Arial"/>
                <a:cs typeface="Arial"/>
                <a:sym typeface="Arial"/>
              </a:endParaRPr>
            </a:p>
          </p:txBody>
        </p:sp>
        <p:sp>
          <p:nvSpPr>
            <p:cNvPr id="118" name="Google Shape;118;p3"/>
            <p:cNvSpPr/>
            <p:nvPr/>
          </p:nvSpPr>
          <p:spPr>
            <a:xfrm>
              <a:off x="2945403" y="1127833"/>
              <a:ext cx="258922" cy="258922"/>
            </a:xfrm>
            <a:prstGeom prst="triangle">
              <a:avLst>
                <a:gd name="adj" fmla="val 100000"/>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3"/>
            <p:cNvSpPr/>
            <p:nvPr/>
          </p:nvSpPr>
          <p:spPr>
            <a:xfrm rot="5400000">
              <a:off x="3664470" y="824035"/>
              <a:ext cx="913488" cy="1520024"/>
            </a:xfrm>
            <a:prstGeom prst="corner">
              <a:avLst>
                <a:gd name="adj1" fmla="val 16120"/>
                <a:gd name="adj2" fmla="val 16110"/>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3"/>
            <p:cNvSpPr/>
            <p:nvPr/>
          </p:nvSpPr>
          <p:spPr>
            <a:xfrm>
              <a:off x="3511986" y="1278194"/>
              <a:ext cx="1372286" cy="1202889"/>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3"/>
            <p:cNvSpPr txBox="1"/>
            <p:nvPr/>
          </p:nvSpPr>
          <p:spPr>
            <a:xfrm>
              <a:off x="3511986" y="1278194"/>
              <a:ext cx="1372286" cy="1202889"/>
            </a:xfrm>
            <a:prstGeom prst="rect">
              <a:avLst/>
            </a:prstGeom>
            <a:noFill/>
            <a:ln>
              <a:noFill/>
            </a:ln>
          </p:spPr>
          <p:txBody>
            <a:bodyPr spcFirstLastPara="1" wrap="square" lIns="64750" tIns="64750" rIns="64750" bIns="64750" anchor="t" anchorCtr="0">
              <a:noAutofit/>
            </a:bodyPr>
            <a:lstStyle/>
            <a:p>
              <a:pPr marL="0" marR="0" lvl="0" indent="0" algn="l" rtl="0">
                <a:lnSpc>
                  <a:spcPct val="90000"/>
                </a:lnSpc>
                <a:spcBef>
                  <a:spcPts val="0"/>
                </a:spcBef>
                <a:spcAft>
                  <a:spcPts val="0"/>
                </a:spcAft>
                <a:buClr>
                  <a:schemeClr val="dk1"/>
                </a:buClr>
                <a:buSzPts val="1700"/>
                <a:buFont typeface="Calibri"/>
                <a:buNone/>
              </a:pPr>
              <a:r>
                <a:rPr lang="en-US" sz="1700" b="0" i="0" u="none" strike="noStrike" cap="none">
                  <a:solidFill>
                    <a:schemeClr val="dk1"/>
                  </a:solidFill>
                  <a:latin typeface="Calibri"/>
                  <a:ea typeface="Calibri"/>
                  <a:cs typeface="Calibri"/>
                  <a:sym typeface="Calibri"/>
                </a:rPr>
                <a:t>Feature Extraction</a:t>
              </a:r>
              <a:endParaRPr sz="1400" b="0" i="0" u="none" strike="noStrike" cap="none">
                <a:solidFill>
                  <a:srgbClr val="000000"/>
                </a:solidFill>
                <a:latin typeface="Arial"/>
                <a:ea typeface="Arial"/>
                <a:cs typeface="Arial"/>
                <a:sym typeface="Arial"/>
              </a:endParaRPr>
            </a:p>
          </p:txBody>
        </p:sp>
        <p:sp>
          <p:nvSpPr>
            <p:cNvPr id="122" name="Google Shape;122;p3"/>
            <p:cNvSpPr/>
            <p:nvPr/>
          </p:nvSpPr>
          <p:spPr>
            <a:xfrm>
              <a:off x="4625350" y="712129"/>
              <a:ext cx="258922" cy="258922"/>
            </a:xfrm>
            <a:prstGeom prst="triangle">
              <a:avLst>
                <a:gd name="adj" fmla="val 100000"/>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3"/>
            <p:cNvSpPr/>
            <p:nvPr/>
          </p:nvSpPr>
          <p:spPr>
            <a:xfrm rot="5400000">
              <a:off x="5344417" y="408330"/>
              <a:ext cx="913488" cy="1520024"/>
            </a:xfrm>
            <a:prstGeom prst="corner">
              <a:avLst>
                <a:gd name="adj1" fmla="val 16120"/>
                <a:gd name="adj2" fmla="val 16110"/>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3"/>
            <p:cNvSpPr/>
            <p:nvPr/>
          </p:nvSpPr>
          <p:spPr>
            <a:xfrm>
              <a:off x="5191933" y="862490"/>
              <a:ext cx="1372286" cy="1202889"/>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3"/>
            <p:cNvSpPr txBox="1"/>
            <p:nvPr/>
          </p:nvSpPr>
          <p:spPr>
            <a:xfrm>
              <a:off x="5191933" y="862490"/>
              <a:ext cx="1372286" cy="1202889"/>
            </a:xfrm>
            <a:prstGeom prst="rect">
              <a:avLst/>
            </a:prstGeom>
            <a:noFill/>
            <a:ln>
              <a:noFill/>
            </a:ln>
          </p:spPr>
          <p:txBody>
            <a:bodyPr spcFirstLastPara="1" wrap="square" lIns="64750" tIns="64750" rIns="64750" bIns="64750" anchor="t" anchorCtr="0">
              <a:noAutofit/>
            </a:bodyPr>
            <a:lstStyle/>
            <a:p>
              <a:pPr marL="0" marR="0" lvl="0" indent="0" algn="l" rtl="0">
                <a:lnSpc>
                  <a:spcPct val="90000"/>
                </a:lnSpc>
                <a:spcBef>
                  <a:spcPts val="0"/>
                </a:spcBef>
                <a:spcAft>
                  <a:spcPts val="0"/>
                </a:spcAft>
                <a:buClr>
                  <a:schemeClr val="dk1"/>
                </a:buClr>
                <a:buSzPts val="1700"/>
                <a:buFont typeface="Calibri"/>
                <a:buNone/>
              </a:pPr>
              <a:r>
                <a:rPr lang="en-US" sz="1700" b="0" i="0" u="none" strike="noStrike" cap="none">
                  <a:solidFill>
                    <a:schemeClr val="dk1"/>
                  </a:solidFill>
                  <a:latin typeface="Calibri"/>
                  <a:ea typeface="Calibri"/>
                  <a:cs typeface="Calibri"/>
                  <a:sym typeface="Calibri"/>
                </a:rPr>
                <a:t>Model Training</a:t>
              </a:r>
              <a:endParaRPr sz="1400" b="0" i="0" u="none" strike="noStrike" cap="none">
                <a:solidFill>
                  <a:srgbClr val="000000"/>
                </a:solidFill>
                <a:latin typeface="Arial"/>
                <a:ea typeface="Arial"/>
                <a:cs typeface="Arial"/>
                <a:sym typeface="Arial"/>
              </a:endParaRPr>
            </a:p>
          </p:txBody>
        </p:sp>
        <p:sp>
          <p:nvSpPr>
            <p:cNvPr id="126" name="Google Shape;126;p3"/>
            <p:cNvSpPr/>
            <p:nvPr/>
          </p:nvSpPr>
          <p:spPr>
            <a:xfrm>
              <a:off x="6305298" y="296424"/>
              <a:ext cx="258922" cy="258922"/>
            </a:xfrm>
            <a:prstGeom prst="triangle">
              <a:avLst>
                <a:gd name="adj" fmla="val 100000"/>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3"/>
            <p:cNvSpPr/>
            <p:nvPr/>
          </p:nvSpPr>
          <p:spPr>
            <a:xfrm rot="5400000">
              <a:off x="7024364" y="-7374"/>
              <a:ext cx="913488" cy="1520024"/>
            </a:xfrm>
            <a:prstGeom prst="corner">
              <a:avLst>
                <a:gd name="adj1" fmla="val 16120"/>
                <a:gd name="adj2" fmla="val 16110"/>
              </a:avLst>
            </a:prstGeom>
            <a:solidFill>
              <a:schemeClr val="accent1"/>
            </a:solidFill>
            <a:ln w="254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3"/>
            <p:cNvSpPr/>
            <p:nvPr/>
          </p:nvSpPr>
          <p:spPr>
            <a:xfrm>
              <a:off x="6871880" y="446785"/>
              <a:ext cx="1372286" cy="1202889"/>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3"/>
            <p:cNvSpPr txBox="1"/>
            <p:nvPr/>
          </p:nvSpPr>
          <p:spPr>
            <a:xfrm>
              <a:off x="6871880" y="446785"/>
              <a:ext cx="1372286" cy="1202889"/>
            </a:xfrm>
            <a:prstGeom prst="rect">
              <a:avLst/>
            </a:prstGeom>
            <a:noFill/>
            <a:ln>
              <a:noFill/>
            </a:ln>
          </p:spPr>
          <p:txBody>
            <a:bodyPr spcFirstLastPara="1" wrap="square" lIns="64750" tIns="64750" rIns="64750" bIns="64750" anchor="t" anchorCtr="0">
              <a:noAutofit/>
            </a:bodyPr>
            <a:lstStyle/>
            <a:p>
              <a:pPr marL="0" marR="0" lvl="0" indent="0" algn="l" rtl="0">
                <a:lnSpc>
                  <a:spcPct val="90000"/>
                </a:lnSpc>
                <a:spcBef>
                  <a:spcPts val="0"/>
                </a:spcBef>
                <a:spcAft>
                  <a:spcPts val="0"/>
                </a:spcAft>
                <a:buClr>
                  <a:schemeClr val="dk1"/>
                </a:buClr>
                <a:buSzPts val="1700"/>
                <a:buFont typeface="Calibri"/>
                <a:buNone/>
              </a:pPr>
              <a:r>
                <a:rPr lang="en-US" sz="1700" b="0" i="0" u="none" strike="noStrike" cap="none">
                  <a:solidFill>
                    <a:schemeClr val="dk1"/>
                  </a:solidFill>
                  <a:latin typeface="Calibri"/>
                  <a:ea typeface="Calibri"/>
                  <a:cs typeface="Calibri"/>
                  <a:sym typeface="Calibri"/>
                </a:rPr>
                <a:t>Evaluation</a:t>
              </a:r>
              <a:endParaRPr sz="1400" b="0" i="0" u="none" strike="noStrike" cap="non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1873979073"/>
      </p:ext>
    </p:extLst>
  </p:cSld>
  <p:clrMapOvr>
    <a:overrideClrMapping bg1="lt1" tx1="dk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3"/>
        <p:cNvGrpSpPr/>
        <p:nvPr/>
      </p:nvGrpSpPr>
      <p:grpSpPr>
        <a:xfrm>
          <a:off x="0" y="0"/>
          <a:ext cx="0" cy="0"/>
          <a:chOff x="0" y="0"/>
          <a:chExt cx="0" cy="0"/>
        </a:xfrm>
      </p:grpSpPr>
      <p:sp>
        <p:nvSpPr>
          <p:cNvPr id="134" name="Google Shape;134;p4"/>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FBD4B4"/>
              </a:buClr>
              <a:buSzPts val="3600"/>
              <a:buFont typeface="Calibri"/>
              <a:buNone/>
            </a:pPr>
            <a:r>
              <a:rPr lang="en-US" sz="3600" b="1" dirty="0">
                <a:solidFill>
                  <a:schemeClr val="tx1"/>
                </a:solidFill>
              </a:rPr>
              <a:t>Data Acquisition</a:t>
            </a:r>
            <a:endParaRPr b="1" dirty="0">
              <a:solidFill>
                <a:schemeClr val="tx1"/>
              </a:solidFill>
            </a:endParaRPr>
          </a:p>
        </p:txBody>
      </p:sp>
      <p:sp>
        <p:nvSpPr>
          <p:cNvPr id="135" name="Google Shape;135;p4"/>
          <p:cNvSpPr txBox="1">
            <a:spLocks noGrp="1"/>
          </p:cNvSpPr>
          <p:nvPr>
            <p:ph type="body" idx="1"/>
          </p:nvPr>
        </p:nvSpPr>
        <p:spPr>
          <a:xfrm>
            <a:off x="457200" y="1625337"/>
            <a:ext cx="7869000" cy="3394500"/>
          </a:xfrm>
          <a:prstGeom prst="rect">
            <a:avLst/>
          </a:prstGeom>
          <a:noFill/>
          <a:ln>
            <a:noFill/>
          </a:ln>
        </p:spPr>
        <p:txBody>
          <a:bodyPr spcFirstLastPara="1" wrap="square" lIns="91425" tIns="45700" rIns="91425" bIns="45700" anchor="t" anchorCtr="0">
            <a:normAutofit lnSpcReduction="10000"/>
          </a:bodyPr>
          <a:lstStyle/>
          <a:p>
            <a:pPr marL="342900" lvl="0" indent="-292100" algn="l" rtl="0">
              <a:lnSpc>
                <a:spcPct val="100000"/>
              </a:lnSpc>
              <a:spcBef>
                <a:spcPts val="0"/>
              </a:spcBef>
              <a:spcAft>
                <a:spcPts val="0"/>
              </a:spcAft>
              <a:buClr>
                <a:schemeClr val="dk1"/>
              </a:buClr>
              <a:buSzPts val="2000"/>
              <a:buChar char="•"/>
            </a:pPr>
            <a:r>
              <a:rPr lang="en-US" sz="2000" dirty="0"/>
              <a:t>For Data we will be using already available dataset provided by</a:t>
            </a:r>
            <a:r>
              <a:rPr lang="en-IN" sz="20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 UCI Machine Learning</a:t>
            </a:r>
            <a:r>
              <a:rPr lang="en-US" sz="2000" dirty="0"/>
              <a:t>.</a:t>
            </a:r>
          </a:p>
          <a:p>
            <a:pPr marL="342900" lvl="0" indent="-292100" algn="l" rtl="0">
              <a:lnSpc>
                <a:spcPct val="100000"/>
              </a:lnSpc>
              <a:spcBef>
                <a:spcPts val="0"/>
              </a:spcBef>
              <a:spcAft>
                <a:spcPts val="0"/>
              </a:spcAft>
              <a:buClr>
                <a:schemeClr val="dk1"/>
              </a:buClr>
              <a:buSzPts val="2000"/>
              <a:buChar char="•"/>
            </a:pPr>
            <a:r>
              <a:rPr lang="en-US" sz="2000" dirty="0"/>
              <a:t>The dataset contains 9568 data points collected from a Combined Cycle Power Plant over 6 years (2006-2011), when the plant was set to work with full load.. </a:t>
            </a:r>
          </a:p>
          <a:p>
            <a:pPr marL="342900" lvl="0" indent="-292100" algn="l" rtl="0">
              <a:lnSpc>
                <a:spcPct val="100000"/>
              </a:lnSpc>
              <a:spcBef>
                <a:spcPts val="518"/>
              </a:spcBef>
              <a:spcAft>
                <a:spcPts val="0"/>
              </a:spcAft>
              <a:buClr>
                <a:schemeClr val="dk1"/>
              </a:buClr>
              <a:buSzPts val="2000"/>
              <a:buChar char="•"/>
            </a:pPr>
            <a:r>
              <a:rPr lang="en-US" sz="2000" dirty="0"/>
              <a:t>There are total 1,03,904 rows and 25 columns in the training dataset and 25,976 rows and 25 columns in testing dataset including both numerical and categorical information.</a:t>
            </a:r>
            <a:endParaRPr sz="2000" dirty="0"/>
          </a:p>
          <a:p>
            <a:pPr marL="0" lvl="0" indent="0" algn="l" rtl="0">
              <a:lnSpc>
                <a:spcPct val="100000"/>
              </a:lnSpc>
              <a:spcBef>
                <a:spcPts val="518"/>
              </a:spcBef>
              <a:spcAft>
                <a:spcPts val="0"/>
              </a:spcAft>
              <a:buNone/>
            </a:pPr>
            <a:endParaRPr sz="2000" dirty="0"/>
          </a:p>
          <a:p>
            <a:pPr marL="0" lvl="0" indent="0" algn="l" rtl="0">
              <a:lnSpc>
                <a:spcPct val="100000"/>
              </a:lnSpc>
              <a:spcBef>
                <a:spcPts val="518"/>
              </a:spcBef>
              <a:spcAft>
                <a:spcPts val="0"/>
              </a:spcAft>
              <a:buNone/>
            </a:pPr>
            <a:endParaRPr sz="2000" dirty="0"/>
          </a:p>
          <a:p>
            <a:pPr marL="0" lvl="0" indent="0" algn="l" rtl="0">
              <a:lnSpc>
                <a:spcPct val="100000"/>
              </a:lnSpc>
              <a:spcBef>
                <a:spcPts val="518"/>
              </a:spcBef>
              <a:spcAft>
                <a:spcPts val="0"/>
              </a:spcAft>
              <a:buNone/>
            </a:pPr>
            <a:r>
              <a:rPr lang="en-US" sz="2000" dirty="0"/>
              <a:t>Code - </a:t>
            </a:r>
            <a:r>
              <a:rPr lang="en-US" sz="2000" u="sng" dirty="0">
                <a:solidFill>
                  <a:schemeClr val="hlink"/>
                </a:solidFill>
                <a:hlinkClick r:id="rId5"/>
              </a:rPr>
              <a:t>https://github.com/gitmnikhil/capstoneproject</a:t>
            </a:r>
            <a:endParaRPr sz="2000" dirty="0"/>
          </a:p>
        </p:txBody>
      </p:sp>
    </p:spTree>
    <p:extLst>
      <p:ext uri="{BB962C8B-B14F-4D97-AF65-F5344CB8AC3E}">
        <p14:creationId xmlns:p14="http://schemas.microsoft.com/office/powerpoint/2010/main" val="2075488449"/>
      </p:ext>
    </p:extLst>
  </p:cSld>
  <p:clrMapOvr>
    <a:overrideClrMapping bg1="lt1" tx1="dk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3"/>
        <p:cNvGrpSpPr/>
        <p:nvPr/>
      </p:nvGrpSpPr>
      <p:grpSpPr>
        <a:xfrm>
          <a:off x="0" y="0"/>
          <a:ext cx="0" cy="0"/>
          <a:chOff x="0" y="0"/>
          <a:chExt cx="0" cy="0"/>
        </a:xfrm>
      </p:grpSpPr>
      <p:sp>
        <p:nvSpPr>
          <p:cNvPr id="134" name="Google Shape;134;p4"/>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FBD4B4"/>
              </a:buClr>
              <a:buSzPts val="3600"/>
              <a:buFont typeface="Calibri"/>
              <a:buNone/>
            </a:pPr>
            <a:r>
              <a:rPr lang="en-US" dirty="0"/>
              <a:t>Data Description</a:t>
            </a:r>
            <a:endParaRPr dirty="0"/>
          </a:p>
        </p:txBody>
      </p:sp>
      <p:sp>
        <p:nvSpPr>
          <p:cNvPr id="135" name="Google Shape;135;p4"/>
          <p:cNvSpPr txBox="1">
            <a:spLocks noGrp="1"/>
          </p:cNvSpPr>
          <p:nvPr>
            <p:ph type="body" idx="1"/>
          </p:nvPr>
        </p:nvSpPr>
        <p:spPr>
          <a:xfrm>
            <a:off x="457200" y="1625337"/>
            <a:ext cx="7869000" cy="3394500"/>
          </a:xfrm>
          <a:prstGeom prst="rect">
            <a:avLst/>
          </a:prstGeom>
          <a:noFill/>
          <a:ln>
            <a:noFill/>
          </a:ln>
        </p:spPr>
        <p:txBody>
          <a:bodyPr spcFirstLastPara="1" wrap="square" lIns="91425" tIns="45700" rIns="91425" bIns="45700" anchor="t" anchorCtr="0">
            <a:normAutofit/>
          </a:bodyPr>
          <a:lstStyle/>
          <a:p>
            <a:pPr marL="342900" lvl="0" indent="-292100" algn="l" rtl="0">
              <a:lnSpc>
                <a:spcPct val="100000"/>
              </a:lnSpc>
              <a:spcBef>
                <a:spcPts val="518"/>
              </a:spcBef>
              <a:spcAft>
                <a:spcPts val="0"/>
              </a:spcAft>
              <a:buClr>
                <a:schemeClr val="dk1"/>
              </a:buClr>
              <a:buSzPts val="2000"/>
              <a:buChar char="•"/>
            </a:pPr>
            <a:endParaRPr sz="2000" dirty="0"/>
          </a:p>
          <a:p>
            <a:pPr marL="0" lvl="0" indent="0" algn="l" rtl="0">
              <a:lnSpc>
                <a:spcPct val="100000"/>
              </a:lnSpc>
              <a:spcBef>
                <a:spcPts val="518"/>
              </a:spcBef>
              <a:spcAft>
                <a:spcPts val="0"/>
              </a:spcAft>
              <a:buNone/>
            </a:pPr>
            <a:endParaRPr sz="2000" dirty="0"/>
          </a:p>
          <a:p>
            <a:pPr marL="0" lvl="0" indent="0" algn="l" rtl="0">
              <a:lnSpc>
                <a:spcPct val="100000"/>
              </a:lnSpc>
              <a:spcBef>
                <a:spcPts val="518"/>
              </a:spcBef>
              <a:spcAft>
                <a:spcPts val="0"/>
              </a:spcAft>
              <a:buNone/>
            </a:pPr>
            <a:endParaRPr sz="2000" dirty="0"/>
          </a:p>
        </p:txBody>
      </p:sp>
      <p:pic>
        <p:nvPicPr>
          <p:cNvPr id="6" name="Picture 5">
            <a:extLst>
              <a:ext uri="{FF2B5EF4-FFF2-40B4-BE49-F238E27FC236}">
                <a16:creationId xmlns:a16="http://schemas.microsoft.com/office/drawing/2014/main" id="{C6CFD7A6-8E10-F25F-EBAB-7EFA6D00B514}"/>
              </a:ext>
            </a:extLst>
          </p:cNvPr>
          <p:cNvPicPr>
            <a:picLocks noChangeAspect="1"/>
          </p:cNvPicPr>
          <p:nvPr/>
        </p:nvPicPr>
        <p:blipFill>
          <a:blip r:embed="rId4"/>
          <a:stretch>
            <a:fillRect/>
          </a:stretch>
        </p:blipFill>
        <p:spPr>
          <a:xfrm>
            <a:off x="3423845" y="2707697"/>
            <a:ext cx="5539104" cy="2229824"/>
          </a:xfrm>
          <a:prstGeom prst="rect">
            <a:avLst/>
          </a:prstGeom>
        </p:spPr>
      </p:pic>
      <p:sp>
        <p:nvSpPr>
          <p:cNvPr id="10" name="TextBox 9">
            <a:extLst>
              <a:ext uri="{FF2B5EF4-FFF2-40B4-BE49-F238E27FC236}">
                <a16:creationId xmlns:a16="http://schemas.microsoft.com/office/drawing/2014/main" id="{C09B737C-A04E-F39E-6636-493E128609F8}"/>
              </a:ext>
            </a:extLst>
          </p:cNvPr>
          <p:cNvSpPr txBox="1"/>
          <p:nvPr/>
        </p:nvSpPr>
        <p:spPr>
          <a:xfrm>
            <a:off x="-1" y="1471290"/>
            <a:ext cx="6070792" cy="1446550"/>
          </a:xfrm>
          <a:prstGeom prst="rect">
            <a:avLst/>
          </a:prstGeom>
          <a:noFill/>
        </p:spPr>
        <p:txBody>
          <a:bodyPr wrap="square" rtlCol="0">
            <a:spAutoFit/>
          </a:bodyPr>
          <a:lstStyle/>
          <a:p>
            <a:pPr marL="285750" indent="-285750">
              <a:buFont typeface="Arial" panose="020B0604020202020204" pitchFamily="34" charset="0"/>
              <a:buChar char="•"/>
            </a:pPr>
            <a:r>
              <a:rPr lang="en-US" sz="1800" b="1" dirty="0"/>
              <a:t>Data Exploration and Understanding</a:t>
            </a:r>
            <a:br>
              <a:rPr lang="en-US" sz="1800" b="1" dirty="0"/>
            </a:br>
            <a:r>
              <a:rPr lang="en-US" dirty="0"/>
              <a:t>In the exploratory data analysis, I will analyze the relationship between the target variable and the independent variables. I will also analyze the relationship between the independent variables. This will help me to understand the data better and to find out the variables that have most impact on the target variable.</a:t>
            </a:r>
            <a:endParaRPr lang="en-IN" dirty="0"/>
          </a:p>
        </p:txBody>
      </p:sp>
    </p:spTree>
    <p:extLst>
      <p:ext uri="{BB962C8B-B14F-4D97-AF65-F5344CB8AC3E}">
        <p14:creationId xmlns:p14="http://schemas.microsoft.com/office/powerpoint/2010/main" val="3047459498"/>
      </p:ext>
    </p:extLst>
  </p:cSld>
  <p:clrMapOvr>
    <a:overrideClrMapping bg1="lt1" tx1="dk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33"/>
        <p:cNvGrpSpPr/>
        <p:nvPr/>
      </p:nvGrpSpPr>
      <p:grpSpPr>
        <a:xfrm>
          <a:off x="0" y="0"/>
          <a:ext cx="0" cy="0"/>
          <a:chOff x="0" y="0"/>
          <a:chExt cx="0" cy="0"/>
        </a:xfrm>
      </p:grpSpPr>
      <p:sp>
        <p:nvSpPr>
          <p:cNvPr id="134" name="Google Shape;134;p4"/>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rgbClr val="FBD4B4"/>
              </a:buClr>
              <a:buSzPts val="3600"/>
              <a:buFont typeface="Calibri"/>
              <a:buNone/>
            </a:pPr>
            <a:r>
              <a:rPr lang="en-US" sz="3600" b="1" dirty="0">
                <a:solidFill>
                  <a:schemeClr val="tx1"/>
                </a:solidFill>
              </a:rPr>
              <a:t>Data Preprocessing</a:t>
            </a:r>
            <a:endParaRPr b="1" dirty="0">
              <a:solidFill>
                <a:schemeClr val="tx1"/>
              </a:solidFill>
            </a:endParaRPr>
          </a:p>
        </p:txBody>
      </p:sp>
      <p:sp>
        <p:nvSpPr>
          <p:cNvPr id="135" name="Google Shape;135;p4"/>
          <p:cNvSpPr txBox="1">
            <a:spLocks noGrp="1"/>
          </p:cNvSpPr>
          <p:nvPr>
            <p:ph type="body" idx="1"/>
          </p:nvPr>
        </p:nvSpPr>
        <p:spPr>
          <a:xfrm>
            <a:off x="457200" y="1625337"/>
            <a:ext cx="7869000" cy="3394500"/>
          </a:xfrm>
          <a:prstGeom prst="rect">
            <a:avLst/>
          </a:prstGeom>
          <a:noFill/>
          <a:ln>
            <a:noFill/>
          </a:ln>
        </p:spPr>
        <p:txBody>
          <a:bodyPr spcFirstLastPara="1" wrap="square" lIns="91425" tIns="45700" rIns="91425" bIns="45700" anchor="t" anchorCtr="0">
            <a:normAutofit fontScale="92500" lnSpcReduction="20000"/>
          </a:bodyPr>
          <a:lstStyle/>
          <a:p>
            <a:pPr marL="342900" lvl="0" indent="-292100" algn="l" rtl="0">
              <a:lnSpc>
                <a:spcPct val="100000"/>
              </a:lnSpc>
              <a:spcBef>
                <a:spcPts val="0"/>
              </a:spcBef>
              <a:spcAft>
                <a:spcPts val="0"/>
              </a:spcAft>
              <a:buClr>
                <a:schemeClr val="dk1"/>
              </a:buClr>
              <a:buSzPts val="2000"/>
              <a:buChar char="•"/>
            </a:pPr>
            <a:r>
              <a:rPr lang="en-IN" sz="1900" b="1" dirty="0">
                <a:effectLst/>
                <a:latin typeface="Calibri" panose="020F0502020204030204" pitchFamily="34" charset="0"/>
                <a:ea typeface="Calibri" panose="020F0502020204030204" pitchFamily="34" charset="0"/>
                <a:cs typeface="Times New Roman" panose="02020603050405020304" pitchFamily="18" charset="0"/>
              </a:rPr>
              <a:t>Feature Engineering</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Given the high correlation(From heatmap) between AT and V, along with their strong correlation with PE, creating a derived feature such as AT × V could be beneficial. This would capture their combined interaction effect on the target variable (PE) and may improve model performance.</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292100" algn="l" rtl="0">
              <a:lnSpc>
                <a:spcPct val="100000"/>
              </a:lnSpc>
              <a:spcBef>
                <a:spcPts val="0"/>
              </a:spcBef>
              <a:spcAft>
                <a:spcPts val="0"/>
              </a:spcAft>
              <a:buClr>
                <a:schemeClr val="dk1"/>
              </a:buClr>
              <a:buSzPts val="2000"/>
              <a:buChar char="•"/>
            </a:pPr>
            <a:r>
              <a:rPr lang="en-IN" sz="1900" b="1" dirty="0">
                <a:latin typeface="Calibri" panose="020F0502020204030204" pitchFamily="34" charset="0"/>
                <a:ea typeface="Calibri" panose="020F0502020204030204" pitchFamily="34" charset="0"/>
                <a:cs typeface="Times New Roman" panose="02020603050405020304" pitchFamily="18" charset="0"/>
              </a:rPr>
              <a:t>Why Consider AT × V?</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Since both features strongly influence PE and are highly correlated, their interaction may explain additional variance in PE that the model cannot capture using the individual features alone.</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Calibri" panose="020F0502020204030204" pitchFamily="34" charset="0"/>
                <a:cs typeface="Times New Roman" panose="02020603050405020304" pitchFamily="18" charset="0"/>
              </a:rPr>
              <a:t>Feature engineering can sometimes help mitigate multicollinearity by transforming the features into forms where the redundancy is reduced.</a:t>
            </a:r>
            <a:r>
              <a:rPr lang="en-US" sz="2000" dirty="0"/>
              <a:t>.</a:t>
            </a:r>
            <a:endParaRPr sz="2000" dirty="0"/>
          </a:p>
          <a:p>
            <a:pPr marL="0" lvl="0" indent="0" algn="l" rtl="0">
              <a:lnSpc>
                <a:spcPct val="100000"/>
              </a:lnSpc>
              <a:spcBef>
                <a:spcPts val="518"/>
              </a:spcBef>
              <a:spcAft>
                <a:spcPts val="0"/>
              </a:spcAft>
              <a:buNone/>
            </a:pPr>
            <a:endParaRPr sz="2000" dirty="0"/>
          </a:p>
          <a:p>
            <a:pPr marL="0" lvl="0" indent="0" algn="l" rtl="0">
              <a:lnSpc>
                <a:spcPct val="100000"/>
              </a:lnSpc>
              <a:spcBef>
                <a:spcPts val="518"/>
              </a:spcBef>
              <a:spcAft>
                <a:spcPts val="0"/>
              </a:spcAft>
              <a:buNone/>
            </a:pPr>
            <a:r>
              <a:rPr lang="en-US" sz="2000" dirty="0"/>
              <a:t>Code - </a:t>
            </a:r>
            <a:r>
              <a:rPr lang="en-US" sz="2000" u="sng" dirty="0">
                <a:solidFill>
                  <a:schemeClr val="hlink"/>
                </a:solidFill>
                <a:hlinkClick r:id="rId4"/>
              </a:rPr>
              <a:t>https://github.com/gitmnikhil/capstoneproject</a:t>
            </a:r>
            <a:endParaRPr sz="2000" dirty="0"/>
          </a:p>
        </p:txBody>
      </p:sp>
    </p:spTree>
    <p:extLst>
      <p:ext uri="{BB962C8B-B14F-4D97-AF65-F5344CB8AC3E}">
        <p14:creationId xmlns:p14="http://schemas.microsoft.com/office/powerpoint/2010/main" val="3363925897"/>
      </p:ext>
    </p:extLst>
  </p:cSld>
  <p:clrMapOvr>
    <a:overrideClrMapping bg1="lt1" tx1="dk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4"/>
        <p:cNvGrpSpPr/>
        <p:nvPr/>
      </p:nvGrpSpPr>
      <p:grpSpPr>
        <a:xfrm>
          <a:off x="0" y="0"/>
          <a:ext cx="0" cy="0"/>
          <a:chOff x="0" y="0"/>
          <a:chExt cx="0" cy="0"/>
        </a:xfrm>
      </p:grpSpPr>
      <p:sp>
        <p:nvSpPr>
          <p:cNvPr id="155" name="Google Shape;155;g2cbdd84364b_0_6"/>
          <p:cNvSpPr txBox="1">
            <a:spLocks noGrp="1"/>
          </p:cNvSpPr>
          <p:nvPr>
            <p:ph type="title"/>
          </p:nvPr>
        </p:nvSpPr>
        <p:spPr>
          <a:prstGeom prst="rect">
            <a:avLst/>
          </a:prstGeom>
        </p:spPr>
        <p:txBody>
          <a:bodyPr spcFirstLastPara="1" wrap="square" lIns="91425" tIns="45700" rIns="91425" bIns="45700" anchor="ctr" anchorCtr="0">
            <a:normAutofit/>
          </a:bodyPr>
          <a:lstStyle/>
          <a:p>
            <a:pPr algn="l">
              <a:buClr>
                <a:srgbClr val="FBD4B4"/>
              </a:buClr>
              <a:buSzPts val="3600"/>
            </a:pPr>
            <a:r>
              <a:rPr lang="en-IN" sz="3600" b="1" kern="100" dirty="0">
                <a:effectLst/>
                <a:latin typeface="Calibri" panose="020F0502020204030204" pitchFamily="34" charset="0"/>
                <a:ea typeface="Calibri" panose="020F0502020204030204" pitchFamily="34" charset="0"/>
                <a:cs typeface="Times New Roman" panose="02020603050405020304" pitchFamily="18" charset="0"/>
              </a:rPr>
              <a:t>Detecting outliers/anomaly</a:t>
            </a:r>
            <a:endParaRPr sz="3600" b="1" dirty="0">
              <a:solidFill>
                <a:srgbClr val="FBD4B4"/>
              </a:solidFill>
            </a:endParaRPr>
          </a:p>
        </p:txBody>
      </p:sp>
      <p:sp>
        <p:nvSpPr>
          <p:cNvPr id="3" name="TextBox 2">
            <a:extLst>
              <a:ext uri="{FF2B5EF4-FFF2-40B4-BE49-F238E27FC236}">
                <a16:creationId xmlns:a16="http://schemas.microsoft.com/office/drawing/2014/main" id="{C590843B-D406-1BAD-FA07-738155E25FDD}"/>
              </a:ext>
            </a:extLst>
          </p:cNvPr>
          <p:cNvSpPr txBox="1"/>
          <p:nvPr/>
        </p:nvSpPr>
        <p:spPr>
          <a:xfrm>
            <a:off x="1062393" y="3737192"/>
            <a:ext cx="7015954" cy="646331"/>
          </a:xfrm>
          <a:prstGeom prst="rect">
            <a:avLst/>
          </a:prstGeom>
          <a:noFill/>
        </p:spPr>
        <p:txBody>
          <a:bodyPr wrap="square" rtlCol="0">
            <a:spAutoFit/>
          </a:bodyPr>
          <a:lstStyle/>
          <a:p>
            <a:r>
              <a:rPr lang="en-IN" sz="1800" dirty="0">
                <a:effectLst/>
                <a:latin typeface="Calibri" panose="020F0502020204030204" pitchFamily="34" charset="0"/>
                <a:ea typeface="Calibri" panose="020F0502020204030204" pitchFamily="34" charset="0"/>
                <a:cs typeface="Times New Roman" panose="02020603050405020304" pitchFamily="18" charset="0"/>
              </a:rPr>
              <a:t>As we can see, the outliers are mostly present in the columns like AP and RH, to improve feature scaling we need to remove the outliers</a:t>
            </a:r>
            <a:endParaRPr lang="en-IN" dirty="0"/>
          </a:p>
        </p:txBody>
      </p:sp>
      <p:pic>
        <p:nvPicPr>
          <p:cNvPr id="6" name="Picture 5">
            <a:extLst>
              <a:ext uri="{FF2B5EF4-FFF2-40B4-BE49-F238E27FC236}">
                <a16:creationId xmlns:a16="http://schemas.microsoft.com/office/drawing/2014/main" id="{062262B0-3F1C-A904-8522-15BB2966B1C8}"/>
              </a:ext>
            </a:extLst>
          </p:cNvPr>
          <p:cNvPicPr>
            <a:picLocks noChangeAspect="1"/>
          </p:cNvPicPr>
          <p:nvPr/>
        </p:nvPicPr>
        <p:blipFill>
          <a:blip r:embed="rId4"/>
          <a:stretch>
            <a:fillRect/>
          </a:stretch>
        </p:blipFill>
        <p:spPr>
          <a:xfrm>
            <a:off x="1749911" y="1102817"/>
            <a:ext cx="5099721" cy="2634375"/>
          </a:xfrm>
          <a:prstGeom prst="rect">
            <a:avLst/>
          </a:prstGeom>
        </p:spPr>
      </p:pic>
    </p:spTree>
    <p:extLst>
      <p:ext uri="{BB962C8B-B14F-4D97-AF65-F5344CB8AC3E}">
        <p14:creationId xmlns:p14="http://schemas.microsoft.com/office/powerpoint/2010/main" val="2085039203"/>
      </p:ext>
    </p:extLst>
  </p:cSld>
  <p:clrMapOvr>
    <a:overrideClrMapping bg1="lt1" tx1="dk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4"/>
        <p:cNvGrpSpPr/>
        <p:nvPr/>
      </p:nvGrpSpPr>
      <p:grpSpPr>
        <a:xfrm>
          <a:off x="0" y="0"/>
          <a:ext cx="0" cy="0"/>
          <a:chOff x="0" y="0"/>
          <a:chExt cx="0" cy="0"/>
        </a:xfrm>
      </p:grpSpPr>
      <p:sp>
        <p:nvSpPr>
          <p:cNvPr id="155" name="Google Shape;155;g2cbdd84364b_0_6"/>
          <p:cNvSpPr txBox="1">
            <a:spLocks noGrp="1"/>
          </p:cNvSpPr>
          <p:nvPr>
            <p:ph type="title"/>
          </p:nvPr>
        </p:nvSpPr>
        <p:spPr>
          <a:xfrm>
            <a:off x="457200" y="48398"/>
            <a:ext cx="8229600" cy="857250"/>
          </a:xfrm>
          <a:prstGeom prst="rect">
            <a:avLst/>
          </a:prstGeom>
        </p:spPr>
        <p:txBody>
          <a:bodyPr spcFirstLastPara="1" wrap="square" lIns="91425" tIns="45700" rIns="91425" bIns="45700" anchor="ctr" anchorCtr="0">
            <a:noAutofit/>
          </a:bodyPr>
          <a:lstStyle/>
          <a:p>
            <a:pPr algn="l">
              <a:buClr>
                <a:srgbClr val="FBD4B4"/>
              </a:buClr>
              <a:buSzPts val="3600"/>
            </a:pPr>
            <a:r>
              <a:rPr lang="en-IN" sz="3200" b="1" dirty="0">
                <a:effectLst/>
                <a:latin typeface="Calibri" panose="020F0502020204030204" pitchFamily="34" charset="0"/>
                <a:ea typeface="Calibri" panose="020F0502020204030204" pitchFamily="34" charset="0"/>
                <a:cs typeface="Times New Roman" panose="02020603050405020304" pitchFamily="18" charset="0"/>
              </a:rPr>
              <a:t>Removing Outliers by Using IQR from AP and RH columns</a:t>
            </a:r>
            <a:endParaRPr sz="3200" b="1" dirty="0">
              <a:solidFill>
                <a:srgbClr val="FBD4B4"/>
              </a:solidFill>
            </a:endParaRPr>
          </a:p>
        </p:txBody>
      </p:sp>
      <p:sp>
        <p:nvSpPr>
          <p:cNvPr id="3" name="TextBox 2">
            <a:extLst>
              <a:ext uri="{FF2B5EF4-FFF2-40B4-BE49-F238E27FC236}">
                <a16:creationId xmlns:a16="http://schemas.microsoft.com/office/drawing/2014/main" id="{C590843B-D406-1BAD-FA07-738155E25FDD}"/>
              </a:ext>
            </a:extLst>
          </p:cNvPr>
          <p:cNvSpPr txBox="1"/>
          <p:nvPr/>
        </p:nvSpPr>
        <p:spPr>
          <a:xfrm>
            <a:off x="457200" y="905648"/>
            <a:ext cx="7672710" cy="4278094"/>
          </a:xfrm>
          <a:prstGeom prst="rect">
            <a:avLst/>
          </a:prstGeom>
          <a:noFill/>
        </p:spPr>
        <p:txBody>
          <a:bodyPr wrap="square" rtlCol="0">
            <a:spAutoFit/>
          </a:bodyPr>
          <a:lstStyle/>
          <a:p>
            <a:r>
              <a:rPr lang="en-IN" sz="1600" dirty="0">
                <a:effectLst/>
                <a:latin typeface="Calibri" panose="020F0502020204030204" pitchFamily="34" charset="0"/>
                <a:ea typeface="Calibri" panose="020F0502020204030204" pitchFamily="34" charset="0"/>
                <a:cs typeface="Times New Roman" panose="02020603050405020304" pitchFamily="18" charset="0"/>
              </a:rPr>
              <a:t>The Interquartile Range (IQR) is a measure of statistical dispersion, or in simpler terms, it shows the spread of the middle 50% of the data. The formula to calculate IQR is:</a:t>
            </a:r>
            <a:br>
              <a:rPr lang="en-IN" sz="1600" dirty="0">
                <a:effectLst/>
                <a:latin typeface="Calibri" panose="020F0502020204030204" pitchFamily="34" charset="0"/>
                <a:ea typeface="Calibri" panose="020F0502020204030204" pitchFamily="34" charset="0"/>
                <a:cs typeface="Times New Roman" panose="02020603050405020304" pitchFamily="18" charset="0"/>
              </a:rPr>
            </a:br>
            <a:r>
              <a:rPr lang="en-IN" sz="1600" dirty="0">
                <a:effectLst/>
                <a:latin typeface="Calibri" panose="020F0502020204030204" pitchFamily="34" charset="0"/>
                <a:ea typeface="Calibri" panose="020F0502020204030204" pitchFamily="34" charset="0"/>
                <a:cs typeface="Times New Roman" panose="02020603050405020304" pitchFamily="18" charset="0"/>
              </a:rPr>
              <a:t>**IQR = Q3-Q1**</a:t>
            </a:r>
            <a:br>
              <a:rPr lang="en-IN" sz="1600" dirty="0">
                <a:effectLst/>
                <a:latin typeface="Calibri" panose="020F0502020204030204" pitchFamily="34" charset="0"/>
                <a:ea typeface="Calibri" panose="020F0502020204030204" pitchFamily="34" charset="0"/>
                <a:cs typeface="Times New Roman" panose="02020603050405020304" pitchFamily="18" charset="0"/>
              </a:rPr>
            </a:br>
            <a:br>
              <a:rPr lang="en-IN" sz="1600" dirty="0">
                <a:effectLst/>
                <a:latin typeface="Calibri" panose="020F0502020204030204" pitchFamily="34" charset="0"/>
                <a:ea typeface="Calibri" panose="020F0502020204030204" pitchFamily="34" charset="0"/>
                <a:cs typeface="Times New Roman" panose="02020603050405020304" pitchFamily="18" charset="0"/>
              </a:rPr>
            </a:br>
            <a:r>
              <a:rPr lang="en-IN" sz="1600" b="1" dirty="0">
                <a:effectLst/>
                <a:latin typeface="Calibri" panose="020F0502020204030204" pitchFamily="34" charset="0"/>
                <a:ea typeface="Calibri" panose="020F0502020204030204" pitchFamily="34" charset="0"/>
                <a:cs typeface="Times New Roman" panose="02020603050405020304" pitchFamily="18" charset="0"/>
              </a:rPr>
              <a:t>Where</a:t>
            </a:r>
            <a:r>
              <a:rPr lang="en-IN" sz="1600" dirty="0">
                <a:effectLst/>
                <a:latin typeface="Calibri" panose="020F0502020204030204" pitchFamily="34" charset="0"/>
                <a:ea typeface="Calibri" panose="020F0502020204030204" pitchFamily="34" charset="0"/>
                <a:cs typeface="Times New Roman" panose="02020603050405020304" pitchFamily="18" charset="0"/>
              </a:rPr>
              <a:t>:</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Ø"/>
            </a:pPr>
            <a:r>
              <a:rPr lang="en-IN" sz="1600" dirty="0">
                <a:effectLst/>
                <a:latin typeface="Calibri" panose="020F0502020204030204" pitchFamily="34" charset="0"/>
                <a:ea typeface="Calibri" panose="020F0502020204030204" pitchFamily="34" charset="0"/>
                <a:cs typeface="Times New Roman" panose="02020603050405020304" pitchFamily="18" charset="0"/>
              </a:rPr>
              <a:t>Q1 is the first quartile (25th percentile), which is the value below which 25% of the data fall.</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Ø"/>
            </a:pPr>
            <a:r>
              <a:rPr lang="en-IN" sz="1600" dirty="0">
                <a:effectLst/>
                <a:latin typeface="Calibri" panose="020F0502020204030204" pitchFamily="34" charset="0"/>
                <a:ea typeface="Calibri" panose="020F0502020204030204" pitchFamily="34" charset="0"/>
                <a:cs typeface="Times New Roman" panose="02020603050405020304" pitchFamily="18" charset="0"/>
              </a:rPr>
              <a:t>Q3 is the third quartile (75th percentile), which is the value below which 75% of the data fall.</a:t>
            </a:r>
          </a:p>
          <a:p>
            <a:pPr lvl="1"/>
            <a:r>
              <a:rPr lang="en-IN" sz="1600" b="1" dirty="0">
                <a:effectLst/>
                <a:latin typeface="Calibri" panose="020F0502020204030204" pitchFamily="34" charset="0"/>
                <a:ea typeface="Calibri" panose="020F0502020204030204" pitchFamily="34" charset="0"/>
                <a:cs typeface="Times New Roman" panose="02020603050405020304" pitchFamily="18" charset="0"/>
              </a:rPr>
              <a:t>Steps to calculate IQR</a:t>
            </a:r>
            <a:r>
              <a:rPr lang="en-IN" sz="1600" dirty="0">
                <a:effectLst/>
                <a:latin typeface="Calibri" panose="020F0502020204030204" pitchFamily="34" charset="0"/>
                <a:ea typeface="Calibri" panose="020F0502020204030204" pitchFamily="34" charset="0"/>
                <a:cs typeface="Times New Roman" panose="02020603050405020304" pitchFamily="18" charset="0"/>
              </a:rPr>
              <a:t>:</a:t>
            </a:r>
            <a:br>
              <a:rPr lang="en-IN" sz="1600" dirty="0">
                <a:effectLst/>
                <a:latin typeface="Calibri" panose="020F0502020204030204" pitchFamily="34" charset="0"/>
                <a:ea typeface="Calibri" panose="020F0502020204030204" pitchFamily="34" charset="0"/>
                <a:cs typeface="Times New Roman" panose="02020603050405020304" pitchFamily="18" charset="0"/>
              </a:rPr>
            </a:br>
            <a:r>
              <a:rPr lang="en-IN" sz="1600" dirty="0">
                <a:effectLst/>
                <a:latin typeface="Calibri" panose="020F0502020204030204" pitchFamily="34" charset="0"/>
                <a:ea typeface="Calibri" panose="020F0502020204030204" pitchFamily="34" charset="0"/>
                <a:cs typeface="Times New Roman" panose="02020603050405020304" pitchFamily="18" charset="0"/>
              </a:rPr>
              <a:t> - Order the data in ascending order.</a:t>
            </a:r>
            <a:br>
              <a:rPr lang="en-IN" sz="1600" dirty="0">
                <a:effectLst/>
                <a:latin typeface="Calibri" panose="020F0502020204030204" pitchFamily="34" charset="0"/>
                <a:ea typeface="Calibri" panose="020F0502020204030204" pitchFamily="34" charset="0"/>
                <a:cs typeface="Times New Roman" panose="02020603050405020304" pitchFamily="18" charset="0"/>
              </a:rPr>
            </a:br>
            <a:r>
              <a:rPr lang="en-IN" sz="1600" dirty="0">
                <a:effectLst/>
                <a:latin typeface="Calibri" panose="020F0502020204030204" pitchFamily="34" charset="0"/>
                <a:ea typeface="Calibri" panose="020F0502020204030204" pitchFamily="34" charset="0"/>
                <a:cs typeface="Times New Roman" panose="02020603050405020304" pitchFamily="18" charset="0"/>
              </a:rPr>
              <a:t> - Find Q1 (the median of the lower half of the data).</a:t>
            </a:r>
            <a:br>
              <a:rPr lang="en-IN" sz="1600" dirty="0">
                <a:effectLst/>
                <a:latin typeface="Calibri" panose="020F0502020204030204" pitchFamily="34" charset="0"/>
                <a:ea typeface="Calibri" panose="020F0502020204030204" pitchFamily="34" charset="0"/>
                <a:cs typeface="Times New Roman" panose="02020603050405020304" pitchFamily="18" charset="0"/>
              </a:rPr>
            </a:br>
            <a:r>
              <a:rPr lang="en-IN" sz="1600" dirty="0">
                <a:effectLst/>
                <a:latin typeface="Calibri" panose="020F0502020204030204" pitchFamily="34" charset="0"/>
                <a:ea typeface="Calibri" panose="020F0502020204030204" pitchFamily="34" charset="0"/>
                <a:cs typeface="Times New Roman" panose="02020603050405020304" pitchFamily="18" charset="0"/>
              </a:rPr>
              <a:t> - Find Q3 (the median of the upper half of the data).</a:t>
            </a:r>
            <a:br>
              <a:rPr lang="en-IN" sz="1600" dirty="0">
                <a:effectLst/>
                <a:latin typeface="Calibri" panose="020F0502020204030204" pitchFamily="34" charset="0"/>
                <a:ea typeface="Calibri" panose="020F0502020204030204" pitchFamily="34" charset="0"/>
                <a:cs typeface="Times New Roman" panose="02020603050405020304" pitchFamily="18" charset="0"/>
              </a:rPr>
            </a:br>
            <a:r>
              <a:rPr lang="en-IN" sz="1600" dirty="0">
                <a:effectLst/>
                <a:latin typeface="Calibri" panose="020F0502020204030204" pitchFamily="34" charset="0"/>
                <a:ea typeface="Calibri" panose="020F0502020204030204" pitchFamily="34" charset="0"/>
                <a:cs typeface="Times New Roman" panose="02020603050405020304" pitchFamily="18" charset="0"/>
              </a:rPr>
              <a:t> - Subtract Q1 from Q3 to get the IQR.</a:t>
            </a:r>
          </a:p>
          <a:p>
            <a:pPr marL="285750" indent="-285750">
              <a:buFont typeface="Wingdings" panose="05000000000000000000" pitchFamily="2" charset="2"/>
              <a:buChar char="Ø"/>
            </a:pPr>
            <a:endParaRPr lang="en-IN" sz="1600" dirty="0">
              <a:latin typeface="Calibri" panose="020F0502020204030204" pitchFamily="34" charset="0"/>
              <a:ea typeface="Calibri" panose="020F0502020204030204" pitchFamily="34" charset="0"/>
              <a:cs typeface="Times New Roman" panose="02020603050405020304" pitchFamily="18" charset="0"/>
            </a:endParaRPr>
          </a:p>
          <a:p>
            <a:r>
              <a:rPr lang="en-IN" sz="1600" dirty="0">
                <a:latin typeface="Calibri" panose="020F0502020204030204" pitchFamily="34" charset="0"/>
                <a:ea typeface="Calibri" panose="020F0502020204030204" pitchFamily="34" charset="0"/>
                <a:cs typeface="Times New Roman" panose="02020603050405020304" pitchFamily="18" charset="0"/>
              </a:rPr>
              <a:t>The IQR helps in identifying outliers. Typically, any data point that is below </a:t>
            </a:r>
            <a:br>
              <a:rPr lang="en-IN" sz="1600" dirty="0">
                <a:latin typeface="Calibri" panose="020F0502020204030204" pitchFamily="34" charset="0"/>
                <a:ea typeface="Calibri" panose="020F0502020204030204" pitchFamily="34" charset="0"/>
                <a:cs typeface="Times New Roman" panose="02020603050405020304" pitchFamily="18" charset="0"/>
              </a:rPr>
            </a:br>
            <a:r>
              <a:rPr lang="en-IN" sz="1600" dirty="0">
                <a:latin typeface="Calibri" panose="020F0502020204030204" pitchFamily="34" charset="0"/>
                <a:ea typeface="Calibri" panose="020F0502020204030204" pitchFamily="34" charset="0"/>
                <a:cs typeface="Times New Roman" panose="02020603050405020304" pitchFamily="18" charset="0"/>
              </a:rPr>
              <a:t>Q1 − 1.5 × IQR or above Q3 + 1.5 × IQR is considered an outlier.</a:t>
            </a:r>
          </a:p>
        </p:txBody>
      </p:sp>
    </p:spTree>
    <p:extLst>
      <p:ext uri="{BB962C8B-B14F-4D97-AF65-F5344CB8AC3E}">
        <p14:creationId xmlns:p14="http://schemas.microsoft.com/office/powerpoint/2010/main" val="895238641"/>
      </p:ext>
    </p:extLst>
  </p:cSld>
  <p:clrMapOvr>
    <a:overrideClrMapping bg1="lt1" tx1="dk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0.xml><?xml version="1.0" encoding="utf-8"?>
<a:themeOverride xmlns:a="http://schemas.openxmlformats.org/drawingml/2006/main">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1.xml><?xml version="1.0" encoding="utf-8"?>
<a:themeOverride xmlns:a="http://schemas.openxmlformats.org/drawingml/2006/main">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2.xml><?xml version="1.0" encoding="utf-8"?>
<a:themeOverride xmlns:a="http://schemas.openxmlformats.org/drawingml/2006/main">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3.xml><?xml version="1.0" encoding="utf-8"?>
<a:themeOverride xmlns:a="http://schemas.openxmlformats.org/drawingml/2006/main">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4.xml><?xml version="1.0" encoding="utf-8"?>
<a:themeOverride xmlns:a="http://schemas.openxmlformats.org/drawingml/2006/main">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5.xml><?xml version="1.0" encoding="utf-8"?>
<a:themeOverride xmlns:a="http://schemas.openxmlformats.org/drawingml/2006/main">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6.xml><?xml version="1.0" encoding="utf-8"?>
<a:themeOverride xmlns:a="http://schemas.openxmlformats.org/drawingml/2006/main">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7.xml><?xml version="1.0" encoding="utf-8"?>
<a:themeOverride xmlns:a="http://schemas.openxmlformats.org/drawingml/2006/main">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8.xml><?xml version="1.0" encoding="utf-8"?>
<a:themeOverride xmlns:a="http://schemas.openxmlformats.org/drawingml/2006/main">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19.xml><?xml version="1.0" encoding="utf-8"?>
<a:themeOverride xmlns:a="http://schemas.openxmlformats.org/drawingml/2006/main">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0.xml><?xml version="1.0" encoding="utf-8"?>
<a:themeOverride xmlns:a="http://schemas.openxmlformats.org/drawingml/2006/main">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1.xml><?xml version="1.0" encoding="utf-8"?>
<a:themeOverride xmlns:a="http://schemas.openxmlformats.org/drawingml/2006/main">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2.xml><?xml version="1.0" encoding="utf-8"?>
<a:themeOverride xmlns:a="http://schemas.openxmlformats.org/drawingml/2006/main">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3.xml><?xml version="1.0" encoding="utf-8"?>
<a:themeOverride xmlns:a="http://schemas.openxmlformats.org/drawingml/2006/main">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4.xml><?xml version="1.0" encoding="utf-8"?>
<a:themeOverride xmlns:a="http://schemas.openxmlformats.org/drawingml/2006/main">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5.xml><?xml version="1.0" encoding="utf-8"?>
<a:themeOverride xmlns:a="http://schemas.openxmlformats.org/drawingml/2006/main">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6.xml><?xml version="1.0" encoding="utf-8"?>
<a:themeOverride xmlns:a="http://schemas.openxmlformats.org/drawingml/2006/main">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7.xml><?xml version="1.0" encoding="utf-8"?>
<a:themeOverride xmlns:a="http://schemas.openxmlformats.org/drawingml/2006/main">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8.xml><?xml version="1.0" encoding="utf-8"?>
<a:themeOverride xmlns:a="http://schemas.openxmlformats.org/drawingml/2006/main">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9.xml><?xml version="1.0" encoding="utf-8"?>
<a:themeOverride xmlns:a="http://schemas.openxmlformats.org/drawingml/2006/main">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0.xml><?xml version="1.0" encoding="utf-8"?>
<a:themeOverride xmlns:a="http://schemas.openxmlformats.org/drawingml/2006/main">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4.xml><?xml version="1.0" encoding="utf-8"?>
<a:themeOverride xmlns:a="http://schemas.openxmlformats.org/drawingml/2006/main">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5.xml><?xml version="1.0" encoding="utf-8"?>
<a:themeOverride xmlns:a="http://schemas.openxmlformats.org/drawingml/2006/main">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6.xml><?xml version="1.0" encoding="utf-8"?>
<a:themeOverride xmlns:a="http://schemas.openxmlformats.org/drawingml/2006/main">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7.xml><?xml version="1.0" encoding="utf-8"?>
<a:themeOverride xmlns:a="http://schemas.openxmlformats.org/drawingml/2006/main">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8.xml><?xml version="1.0" encoding="utf-8"?>
<a:themeOverride xmlns:a="http://schemas.openxmlformats.org/drawingml/2006/main">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9.xml><?xml version="1.0" encoding="utf-8"?>
<a:themeOverride xmlns:a="http://schemas.openxmlformats.org/drawingml/2006/main">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299</TotalTime>
  <Words>2752</Words>
  <Application>Microsoft Office PowerPoint</Application>
  <PresentationFormat>On-screen Show (16:9)</PresentationFormat>
  <Paragraphs>214</Paragraphs>
  <Slides>32</Slides>
  <Notes>32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Helvetica</vt:lpstr>
      <vt:lpstr>Wingdings</vt:lpstr>
      <vt:lpstr>Arial</vt:lpstr>
      <vt:lpstr>Calibri</vt:lpstr>
      <vt:lpstr>Office Theme</vt:lpstr>
      <vt:lpstr>Capstone Project - PG Certification in AI-ML and Data Science by IIT Roorkee</vt:lpstr>
      <vt:lpstr>Project Overview</vt:lpstr>
      <vt:lpstr>Project Goal</vt:lpstr>
      <vt:lpstr>Methodology</vt:lpstr>
      <vt:lpstr>Data Acquisition</vt:lpstr>
      <vt:lpstr>Data Description</vt:lpstr>
      <vt:lpstr>Data Preprocessing</vt:lpstr>
      <vt:lpstr>Detecting outliers/anomaly</vt:lpstr>
      <vt:lpstr>Removing Outliers by Using IQR from AP and RH columns</vt:lpstr>
      <vt:lpstr>Visualizing before and after outliers from AP and RH COLUMNS</vt:lpstr>
      <vt:lpstr>Feature Extraction</vt:lpstr>
      <vt:lpstr>Feature Scaling: A Key Preprocessing Step (Optional in this situation)</vt:lpstr>
      <vt:lpstr>Model Building </vt:lpstr>
      <vt:lpstr>Initializing the XGBoost Regressor</vt:lpstr>
      <vt:lpstr>Model Evaluation Visualizations </vt:lpstr>
      <vt:lpstr>Insights from the Residual Plot:</vt:lpstr>
      <vt:lpstr>Context of Data or Metrics</vt:lpstr>
      <vt:lpstr>Executive Summary</vt:lpstr>
      <vt:lpstr>Technical Stack</vt:lpstr>
      <vt:lpstr>Insight Deep Dive</vt:lpstr>
      <vt:lpstr>Pairplots for all Environmental parameters</vt:lpstr>
      <vt:lpstr>Temperature and Power Output Trend</vt:lpstr>
      <vt:lpstr>Exhaust Vacuum and Power Output Trend</vt:lpstr>
      <vt:lpstr>Ambient Pressure vs. Power Output</vt:lpstr>
      <vt:lpstr>Summary</vt:lpstr>
      <vt:lpstr>Business Impact</vt:lpstr>
      <vt:lpstr>From Model to Action</vt:lpstr>
      <vt:lpstr>Department-Wise Alignment</vt:lpstr>
      <vt:lpstr>Stakeholders</vt:lpstr>
      <vt:lpstr>Model Performance Summary</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Singh negi, Rabindra</dc:creator>
  <cp:lastModifiedBy>Singh negi, Rabindra</cp:lastModifiedBy>
  <cp:revision>14</cp:revision>
  <dcterms:created xsi:type="dcterms:W3CDTF">2017-08-01T15:40:51Z</dcterms:created>
  <dcterms:modified xsi:type="dcterms:W3CDTF">2025-07-27T14:53:11Z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31f0267-8575-4fc2-99cc-f6b7f9934be9_Enabled">
    <vt:lpwstr>true</vt:lpwstr>
  </property>
  <property fmtid="{D5CDD505-2E9C-101B-9397-08002B2CF9AE}" pid="3" name="MSIP_Label_831f0267-8575-4fc2-99cc-f6b7f9934be9_SetDate">
    <vt:lpwstr>2025-07-21T10:21:48Z</vt:lpwstr>
  </property>
  <property fmtid="{D5CDD505-2E9C-101B-9397-08002B2CF9AE}" pid="4" name="MSIP_Label_831f0267-8575-4fc2-99cc-f6b7f9934be9_Method">
    <vt:lpwstr>Standard</vt:lpwstr>
  </property>
  <property fmtid="{D5CDD505-2E9C-101B-9397-08002B2CF9AE}" pid="5" name="MSIP_Label_831f0267-8575-4fc2-99cc-f6b7f9934be9_Name">
    <vt:lpwstr>831f0267-8575-4fc2-99cc-f6b7f9934be9</vt:lpwstr>
  </property>
  <property fmtid="{D5CDD505-2E9C-101B-9397-08002B2CF9AE}" pid="6" name="MSIP_Label_831f0267-8575-4fc2-99cc-f6b7f9934be9_SiteId">
    <vt:lpwstr>8f3e36ea-8039-4b40-81a7-7dc0599e8645</vt:lpwstr>
  </property>
  <property fmtid="{D5CDD505-2E9C-101B-9397-08002B2CF9AE}" pid="7" name="MSIP_Label_831f0267-8575-4fc2-99cc-f6b7f9934be9_ActionId">
    <vt:lpwstr>c47a895f-d55e-4b2c-ac55-d4c8bfbacd8f</vt:lpwstr>
  </property>
  <property fmtid="{D5CDD505-2E9C-101B-9397-08002B2CF9AE}" pid="8" name="MSIP_Label_831f0267-8575-4fc2-99cc-f6b7f9934be9_ContentBits">
    <vt:lpwstr>0</vt:lpwstr>
  </property>
</Properties>
</file>