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74" r:id="rId5"/>
    <p:sldId id="259" r:id="rId6"/>
    <p:sldId id="290" r:id="rId7"/>
    <p:sldId id="291" r:id="rId8"/>
    <p:sldId id="262" r:id="rId9"/>
    <p:sldId id="292" r:id="rId10"/>
    <p:sldId id="293" r:id="rId11"/>
    <p:sldId id="263" r:id="rId12"/>
    <p:sldId id="294" r:id="rId13"/>
    <p:sldId id="295" r:id="rId14"/>
    <p:sldId id="296" r:id="rId15"/>
    <p:sldId id="297" r:id="rId16"/>
    <p:sldId id="298" r:id="rId17"/>
    <p:sldId id="275" r:id="rId18"/>
    <p:sldId id="276" r:id="rId19"/>
    <p:sldId id="288" r:id="rId20"/>
    <p:sldId id="277" r:id="rId21"/>
    <p:sldId id="278" r:id="rId22"/>
    <p:sldId id="279" r:id="rId23"/>
    <p:sldId id="280" r:id="rId24"/>
    <p:sldId id="281" r:id="rId25"/>
    <p:sldId id="282" r:id="rId26"/>
    <p:sldId id="283" r:id="rId27"/>
    <p:sldId id="284" r:id="rId28"/>
    <p:sldId id="285" r:id="rId29"/>
    <p:sldId id="286" r:id="rId30"/>
    <p:sldId id="287" r:id="rId31"/>
    <p:sldId id="272" r:id="rId32"/>
    <p:sldId id="273" r:id="rId33"/>
  </p:sldIdLst>
  <p:sldSz cx="9144000" cy="5143500" type="screen16x9"/>
  <p:notesSz cx="6858000" cy="9144000"/>
  <p:embeddedFontLst>
    <p:embeddedFont>
      <p:font typeface="Helvetica"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1LtIcrf34hd8GqVTNBsRDCM86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A1F028-1800-4BF3-A391-0D92F3753D58}">
  <a:tblStyle styleId="{F8A1F028-1800-4BF3-A391-0D92F3753D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134D6-2527-4EC6-AF73-427AA029975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868F87-B9EF-4800-90B2-6B2864EE4F87}">
      <dgm:prSet/>
      <dgm:spPr/>
      <dgm:t>
        <a:bodyPr/>
        <a:lstStyle/>
        <a:p>
          <a:pPr>
            <a:lnSpc>
              <a:spcPct val="100000"/>
            </a:lnSpc>
          </a:pPr>
          <a:r>
            <a:rPr lang="en-US" b="1" i="0"/>
            <a:t>What is this project about?</a:t>
          </a:r>
          <a:r>
            <a:rPr lang="en-US" b="0" i="0"/>
            <a:t> This project leverages real-world sensor data from a Combined Cycle Power Plant (CCPP) to predict net energy output (PE) using various environmental factors. The goal is to help optimize energy generation, enhance efficiency, and support sustainable resource management.</a:t>
          </a:r>
          <a:endParaRPr lang="en-US"/>
        </a:p>
      </dgm:t>
    </dgm:pt>
    <dgm:pt modelId="{4BD679BE-7CA2-4227-B6E2-B08B5F6797FC}" type="parTrans" cxnId="{F70B9A2A-AE66-4A36-A3AB-29E41494F214}">
      <dgm:prSet/>
      <dgm:spPr/>
      <dgm:t>
        <a:bodyPr/>
        <a:lstStyle/>
        <a:p>
          <a:endParaRPr lang="en-US"/>
        </a:p>
      </dgm:t>
    </dgm:pt>
    <dgm:pt modelId="{DC6B822F-C54B-4E7A-9633-361D25782585}" type="sibTrans" cxnId="{F70B9A2A-AE66-4A36-A3AB-29E41494F214}">
      <dgm:prSet/>
      <dgm:spPr/>
      <dgm:t>
        <a:bodyPr/>
        <a:lstStyle/>
        <a:p>
          <a:pPr>
            <a:lnSpc>
              <a:spcPct val="100000"/>
            </a:lnSpc>
          </a:pPr>
          <a:endParaRPr lang="en-US"/>
        </a:p>
      </dgm:t>
    </dgm:pt>
    <dgm:pt modelId="{84443088-0542-496D-ABBE-D5D9C78878FE}">
      <dgm:prSet/>
      <dgm:spPr/>
      <dgm:t>
        <a:bodyPr/>
        <a:lstStyle/>
        <a:p>
          <a:pPr>
            <a:lnSpc>
              <a:spcPct val="100000"/>
            </a:lnSpc>
          </a:pPr>
          <a:r>
            <a:rPr lang="en-US" b="1" i="0"/>
            <a:t>Why is it important?</a:t>
          </a:r>
          <a:r>
            <a:rPr lang="en-US" b="0" i="0"/>
            <a:t> Energy production efficiency is crucial for reducing fuel consumption and lowering environmental impact. Predicting the power output allows plant operators to make better decisions, avoid under/overproduction, and reduce operational costs.</a:t>
          </a:r>
          <a:endParaRPr lang="en-US" dirty="0"/>
        </a:p>
      </dgm:t>
    </dgm:pt>
    <dgm:pt modelId="{D7DDEC8A-2FDD-4F12-A8A0-C1B2A766F42D}" type="parTrans" cxnId="{CBF5A64D-F7F0-4444-94DF-4BACE8EA8C0E}">
      <dgm:prSet/>
      <dgm:spPr/>
      <dgm:t>
        <a:bodyPr/>
        <a:lstStyle/>
        <a:p>
          <a:endParaRPr lang="en-US"/>
        </a:p>
      </dgm:t>
    </dgm:pt>
    <dgm:pt modelId="{B2E86CDD-BA8E-4075-8FA3-799951252F4D}" type="sibTrans" cxnId="{CBF5A64D-F7F0-4444-94DF-4BACE8EA8C0E}">
      <dgm:prSet/>
      <dgm:spPr/>
      <dgm:t>
        <a:bodyPr/>
        <a:lstStyle/>
        <a:p>
          <a:pPr>
            <a:lnSpc>
              <a:spcPct val="100000"/>
            </a:lnSpc>
          </a:pPr>
          <a:endParaRPr lang="en-US"/>
        </a:p>
      </dgm:t>
    </dgm:pt>
    <dgm:pt modelId="{D20F6FF0-3697-4F9C-BBB3-EACBCCD8876C}">
      <dgm:prSet/>
      <dgm:spPr/>
      <dgm:t>
        <a:bodyPr/>
        <a:lstStyle/>
        <a:p>
          <a:pPr>
            <a:lnSpc>
              <a:spcPct val="100000"/>
            </a:lnSpc>
          </a:pPr>
          <a:r>
            <a:rPr lang="en-US" b="1" i="0"/>
            <a:t>So what?</a:t>
          </a:r>
          <a:r>
            <a:rPr lang="en-US" b="0" i="0"/>
            <a:t> By developing a robust machine learning model (XGBoost), we demonstrate how data science can directly support energy optimization, sustainability goals, and cost-effective production planning.</a:t>
          </a:r>
          <a:endParaRPr lang="en-US"/>
        </a:p>
      </dgm:t>
    </dgm:pt>
    <dgm:pt modelId="{38F4F1DE-396E-4365-9EF8-923462F5B188}" type="parTrans" cxnId="{CF8FB672-C5DA-4CE1-A5E9-69DA62CE6711}">
      <dgm:prSet/>
      <dgm:spPr/>
      <dgm:t>
        <a:bodyPr/>
        <a:lstStyle/>
        <a:p>
          <a:endParaRPr lang="en-US"/>
        </a:p>
      </dgm:t>
    </dgm:pt>
    <dgm:pt modelId="{8DDC343F-4A72-4FCE-AAA6-7BFEBC049213}" type="sibTrans" cxnId="{CF8FB672-C5DA-4CE1-A5E9-69DA62CE6711}">
      <dgm:prSet/>
      <dgm:spPr/>
      <dgm:t>
        <a:bodyPr/>
        <a:lstStyle/>
        <a:p>
          <a:pPr>
            <a:lnSpc>
              <a:spcPct val="100000"/>
            </a:lnSpc>
          </a:pPr>
          <a:endParaRPr lang="en-US"/>
        </a:p>
      </dgm:t>
    </dgm:pt>
    <dgm:pt modelId="{067A954D-C572-4F09-BF83-4A0B60A90186}">
      <dgm:prSet/>
      <dgm:spPr/>
      <dgm:t>
        <a:bodyPr/>
        <a:lstStyle/>
        <a:p>
          <a:pPr>
            <a:lnSpc>
              <a:spcPct val="100000"/>
            </a:lnSpc>
          </a:pPr>
          <a:r>
            <a:rPr lang="en-US" b="1"/>
            <a:t>Business Context : </a:t>
          </a:r>
          <a:r>
            <a:rPr lang="en-US"/>
            <a:t>Power generation companies operate in a highly cost-sensitive and efficiency-driven environment. The Combined Cycle Power Plant (CCPP) is designed to generate power using both gas and steam turbines, making it more efficient than conventional methods. However, fluctuating environmental conditions such as temperature, ambient pressure, humidity, and exhaust vacuum can significantly impact energy production.</a:t>
          </a:r>
        </a:p>
      </dgm:t>
    </dgm:pt>
    <dgm:pt modelId="{6D8D7A0B-19AD-4A25-A2B3-C2A4E139FAB7}" type="parTrans" cxnId="{354DC746-2FCF-40F8-AD98-6A9590BF1766}">
      <dgm:prSet/>
      <dgm:spPr/>
      <dgm:t>
        <a:bodyPr/>
        <a:lstStyle/>
        <a:p>
          <a:endParaRPr lang="en-US"/>
        </a:p>
      </dgm:t>
    </dgm:pt>
    <dgm:pt modelId="{BB493770-85F8-4977-B7BD-FF7C654BC344}" type="sibTrans" cxnId="{354DC746-2FCF-40F8-AD98-6A9590BF1766}">
      <dgm:prSet/>
      <dgm:spPr/>
      <dgm:t>
        <a:bodyPr/>
        <a:lstStyle/>
        <a:p>
          <a:endParaRPr lang="en-US"/>
        </a:p>
      </dgm:t>
    </dgm:pt>
    <dgm:pt modelId="{BACC36CB-CD28-4D52-A177-FED59197EFF4}" type="pres">
      <dgm:prSet presAssocID="{2F4134D6-2527-4EC6-AF73-427AA0299755}" presName="root" presStyleCnt="0">
        <dgm:presLayoutVars>
          <dgm:dir/>
          <dgm:resizeHandles val="exact"/>
        </dgm:presLayoutVars>
      </dgm:prSet>
      <dgm:spPr/>
    </dgm:pt>
    <dgm:pt modelId="{F0A82A39-8331-48BD-B969-77C154EA3D73}" type="pres">
      <dgm:prSet presAssocID="{2F4134D6-2527-4EC6-AF73-427AA0299755}" presName="container" presStyleCnt="0">
        <dgm:presLayoutVars>
          <dgm:dir/>
          <dgm:resizeHandles val="exact"/>
        </dgm:presLayoutVars>
      </dgm:prSet>
      <dgm:spPr/>
    </dgm:pt>
    <dgm:pt modelId="{2375C51F-FDE1-47C9-88D2-456525A5149F}" type="pres">
      <dgm:prSet presAssocID="{FB868F87-B9EF-4800-90B2-6B2864EE4F87}" presName="compNode" presStyleCnt="0"/>
      <dgm:spPr/>
    </dgm:pt>
    <dgm:pt modelId="{E409D710-941C-4C80-8836-773A55EAF671}" type="pres">
      <dgm:prSet presAssocID="{FB868F87-B9EF-4800-90B2-6B2864EE4F87}" presName="iconBgRect" presStyleLbl="bgShp" presStyleIdx="0" presStyleCnt="4"/>
      <dgm:spPr/>
    </dgm:pt>
    <dgm:pt modelId="{AAD34483-9FA4-4E06-819B-1AA22E73C6B6}" type="pres">
      <dgm:prSet presAssocID="{FB868F87-B9EF-4800-90B2-6B2864EE4F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2D9831EE-2A70-4239-99ED-4D0A56B25041}" type="pres">
      <dgm:prSet presAssocID="{FB868F87-B9EF-4800-90B2-6B2864EE4F87}" presName="spaceRect" presStyleCnt="0"/>
      <dgm:spPr/>
    </dgm:pt>
    <dgm:pt modelId="{DD40F99C-7922-4149-A68B-830CD24F1CE7}" type="pres">
      <dgm:prSet presAssocID="{FB868F87-B9EF-4800-90B2-6B2864EE4F87}" presName="textRect" presStyleLbl="revTx" presStyleIdx="0" presStyleCnt="4">
        <dgm:presLayoutVars>
          <dgm:chMax val="1"/>
          <dgm:chPref val="1"/>
        </dgm:presLayoutVars>
      </dgm:prSet>
      <dgm:spPr/>
    </dgm:pt>
    <dgm:pt modelId="{6E0DFA00-B4AE-49BB-9A60-E4444678F4D0}" type="pres">
      <dgm:prSet presAssocID="{DC6B822F-C54B-4E7A-9633-361D25782585}" presName="sibTrans" presStyleLbl="sibTrans2D1" presStyleIdx="0" presStyleCnt="0"/>
      <dgm:spPr/>
    </dgm:pt>
    <dgm:pt modelId="{AA085548-CF5B-4708-9FB2-967AAA3D02FB}" type="pres">
      <dgm:prSet presAssocID="{84443088-0542-496D-ABBE-D5D9C78878FE}" presName="compNode" presStyleCnt="0"/>
      <dgm:spPr/>
    </dgm:pt>
    <dgm:pt modelId="{A4AF1B48-0A2E-4736-81A5-9BF29329BDAF}" type="pres">
      <dgm:prSet presAssocID="{84443088-0542-496D-ABBE-D5D9C78878FE}" presName="iconBgRect" presStyleLbl="bgShp" presStyleIdx="1" presStyleCnt="4"/>
      <dgm:spPr/>
    </dgm:pt>
    <dgm:pt modelId="{B33B74BE-F108-4FEA-B9D8-2408478EC9D3}" type="pres">
      <dgm:prSet presAssocID="{84443088-0542-496D-ABBE-D5D9C78878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77E77D59-2810-445A-A41A-11F2A8E22E52}" type="pres">
      <dgm:prSet presAssocID="{84443088-0542-496D-ABBE-D5D9C78878FE}" presName="spaceRect" presStyleCnt="0"/>
      <dgm:spPr/>
    </dgm:pt>
    <dgm:pt modelId="{05B5D20A-B534-4875-80E2-A0810E02E9D4}" type="pres">
      <dgm:prSet presAssocID="{84443088-0542-496D-ABBE-D5D9C78878FE}" presName="textRect" presStyleLbl="revTx" presStyleIdx="1" presStyleCnt="4">
        <dgm:presLayoutVars>
          <dgm:chMax val="1"/>
          <dgm:chPref val="1"/>
        </dgm:presLayoutVars>
      </dgm:prSet>
      <dgm:spPr/>
    </dgm:pt>
    <dgm:pt modelId="{51F84A85-E2BE-4688-A63F-0017FA3E0238}" type="pres">
      <dgm:prSet presAssocID="{B2E86CDD-BA8E-4075-8FA3-799951252F4D}" presName="sibTrans" presStyleLbl="sibTrans2D1" presStyleIdx="0" presStyleCnt="0"/>
      <dgm:spPr/>
    </dgm:pt>
    <dgm:pt modelId="{DC89A63B-F5B8-4F5C-9422-8748F15A4A39}" type="pres">
      <dgm:prSet presAssocID="{D20F6FF0-3697-4F9C-BBB3-EACBCCD8876C}" presName="compNode" presStyleCnt="0"/>
      <dgm:spPr/>
    </dgm:pt>
    <dgm:pt modelId="{631A7A1A-4060-4FDC-8915-0CF9390F5DF2}" type="pres">
      <dgm:prSet presAssocID="{D20F6FF0-3697-4F9C-BBB3-EACBCCD8876C}" presName="iconBgRect" presStyleLbl="bgShp" presStyleIdx="2" presStyleCnt="4"/>
      <dgm:spPr/>
    </dgm:pt>
    <dgm:pt modelId="{0E582B95-F739-483B-B2F3-8E4A82BFCD3B}" type="pres">
      <dgm:prSet presAssocID="{D20F6FF0-3697-4F9C-BBB3-EACBCCD887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C46535E9-B25F-4276-9459-ACC496B9B2CA}" type="pres">
      <dgm:prSet presAssocID="{D20F6FF0-3697-4F9C-BBB3-EACBCCD8876C}" presName="spaceRect" presStyleCnt="0"/>
      <dgm:spPr/>
    </dgm:pt>
    <dgm:pt modelId="{E24008BF-A61B-42A6-AE9A-B99BF83DA33F}" type="pres">
      <dgm:prSet presAssocID="{D20F6FF0-3697-4F9C-BBB3-EACBCCD8876C}" presName="textRect" presStyleLbl="revTx" presStyleIdx="2" presStyleCnt="4">
        <dgm:presLayoutVars>
          <dgm:chMax val="1"/>
          <dgm:chPref val="1"/>
        </dgm:presLayoutVars>
      </dgm:prSet>
      <dgm:spPr/>
    </dgm:pt>
    <dgm:pt modelId="{C7DD9AB3-E1EC-49D8-A991-D08EE378C76E}" type="pres">
      <dgm:prSet presAssocID="{8DDC343F-4A72-4FCE-AAA6-7BFEBC049213}" presName="sibTrans" presStyleLbl="sibTrans2D1" presStyleIdx="0" presStyleCnt="0"/>
      <dgm:spPr/>
    </dgm:pt>
    <dgm:pt modelId="{05884187-3C7B-4630-B1FC-521BF56F1674}" type="pres">
      <dgm:prSet presAssocID="{067A954D-C572-4F09-BF83-4A0B60A90186}" presName="compNode" presStyleCnt="0"/>
      <dgm:spPr/>
    </dgm:pt>
    <dgm:pt modelId="{1F756A4C-7D06-460C-B1CE-51AEBB09333D}" type="pres">
      <dgm:prSet presAssocID="{067A954D-C572-4F09-BF83-4A0B60A90186}" presName="iconBgRect" presStyleLbl="bgShp" presStyleIdx="3" presStyleCnt="4"/>
      <dgm:spPr/>
    </dgm:pt>
    <dgm:pt modelId="{23E49AC6-1EF7-4DDB-9A74-12AD6774F4B1}" type="pres">
      <dgm:prSet presAssocID="{067A954D-C572-4F09-BF83-4A0B60A901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ndmill"/>
        </a:ext>
      </dgm:extLst>
    </dgm:pt>
    <dgm:pt modelId="{2F307736-0A55-4C33-AB88-5AD755455A81}" type="pres">
      <dgm:prSet presAssocID="{067A954D-C572-4F09-BF83-4A0B60A90186}" presName="spaceRect" presStyleCnt="0"/>
      <dgm:spPr/>
    </dgm:pt>
    <dgm:pt modelId="{70F70BA5-6A3D-468F-8FC0-9E613F342A95}" type="pres">
      <dgm:prSet presAssocID="{067A954D-C572-4F09-BF83-4A0B60A90186}" presName="textRect" presStyleLbl="revTx" presStyleIdx="3" presStyleCnt="4">
        <dgm:presLayoutVars>
          <dgm:chMax val="1"/>
          <dgm:chPref val="1"/>
        </dgm:presLayoutVars>
      </dgm:prSet>
      <dgm:spPr/>
    </dgm:pt>
  </dgm:ptLst>
  <dgm:cxnLst>
    <dgm:cxn modelId="{F70B9A2A-AE66-4A36-A3AB-29E41494F214}" srcId="{2F4134D6-2527-4EC6-AF73-427AA0299755}" destId="{FB868F87-B9EF-4800-90B2-6B2864EE4F87}" srcOrd="0" destOrd="0" parTransId="{4BD679BE-7CA2-4227-B6E2-B08B5F6797FC}" sibTransId="{DC6B822F-C54B-4E7A-9633-361D25782585}"/>
    <dgm:cxn modelId="{DA731C35-5038-4922-A524-80F5572D41E4}" type="presOf" srcId="{B2E86CDD-BA8E-4075-8FA3-799951252F4D}" destId="{51F84A85-E2BE-4688-A63F-0017FA3E0238}" srcOrd="0" destOrd="0" presId="urn:microsoft.com/office/officeart/2018/2/layout/IconCircleList"/>
    <dgm:cxn modelId="{D1C69B3B-BE39-4C35-A543-DCF42C4662E3}" type="presOf" srcId="{DC6B822F-C54B-4E7A-9633-361D25782585}" destId="{6E0DFA00-B4AE-49BB-9A60-E4444678F4D0}" srcOrd="0" destOrd="0" presId="urn:microsoft.com/office/officeart/2018/2/layout/IconCircleList"/>
    <dgm:cxn modelId="{B313865D-CC13-474B-B2FD-98FFA46882BB}" type="presOf" srcId="{FB868F87-B9EF-4800-90B2-6B2864EE4F87}" destId="{DD40F99C-7922-4149-A68B-830CD24F1CE7}" srcOrd="0" destOrd="0" presId="urn:microsoft.com/office/officeart/2018/2/layout/IconCircleList"/>
    <dgm:cxn modelId="{D0EF9443-5BF4-492D-9184-DCEAB8F556D5}" type="presOf" srcId="{067A954D-C572-4F09-BF83-4A0B60A90186}" destId="{70F70BA5-6A3D-468F-8FC0-9E613F342A95}" srcOrd="0" destOrd="0" presId="urn:microsoft.com/office/officeart/2018/2/layout/IconCircleList"/>
    <dgm:cxn modelId="{354DC746-2FCF-40F8-AD98-6A9590BF1766}" srcId="{2F4134D6-2527-4EC6-AF73-427AA0299755}" destId="{067A954D-C572-4F09-BF83-4A0B60A90186}" srcOrd="3" destOrd="0" parTransId="{6D8D7A0B-19AD-4A25-A2B3-C2A4E139FAB7}" sibTransId="{BB493770-85F8-4977-B7BD-FF7C654BC344}"/>
    <dgm:cxn modelId="{A0E71369-2401-4D21-99A1-6CDF511E4EE9}" type="presOf" srcId="{84443088-0542-496D-ABBE-D5D9C78878FE}" destId="{05B5D20A-B534-4875-80E2-A0810E02E9D4}" srcOrd="0" destOrd="0" presId="urn:microsoft.com/office/officeart/2018/2/layout/IconCircleList"/>
    <dgm:cxn modelId="{CBF5A64D-F7F0-4444-94DF-4BACE8EA8C0E}" srcId="{2F4134D6-2527-4EC6-AF73-427AA0299755}" destId="{84443088-0542-496D-ABBE-D5D9C78878FE}" srcOrd="1" destOrd="0" parTransId="{D7DDEC8A-2FDD-4F12-A8A0-C1B2A766F42D}" sibTransId="{B2E86CDD-BA8E-4075-8FA3-799951252F4D}"/>
    <dgm:cxn modelId="{CF8FB672-C5DA-4CE1-A5E9-69DA62CE6711}" srcId="{2F4134D6-2527-4EC6-AF73-427AA0299755}" destId="{D20F6FF0-3697-4F9C-BBB3-EACBCCD8876C}" srcOrd="2" destOrd="0" parTransId="{38F4F1DE-396E-4365-9EF8-923462F5B188}" sibTransId="{8DDC343F-4A72-4FCE-AAA6-7BFEBC049213}"/>
    <dgm:cxn modelId="{7561E0BF-65A3-40FC-9571-BC495F783E7E}" type="presOf" srcId="{D20F6FF0-3697-4F9C-BBB3-EACBCCD8876C}" destId="{E24008BF-A61B-42A6-AE9A-B99BF83DA33F}" srcOrd="0" destOrd="0" presId="urn:microsoft.com/office/officeart/2018/2/layout/IconCircleList"/>
    <dgm:cxn modelId="{E4E7F2D5-1F4D-42CD-AC11-456E462185DB}" type="presOf" srcId="{2F4134D6-2527-4EC6-AF73-427AA0299755}" destId="{BACC36CB-CD28-4D52-A177-FED59197EFF4}" srcOrd="0" destOrd="0" presId="urn:microsoft.com/office/officeart/2018/2/layout/IconCircleList"/>
    <dgm:cxn modelId="{E036CEDB-AC13-441A-A05C-0FEEE72D725F}" type="presOf" srcId="{8DDC343F-4A72-4FCE-AAA6-7BFEBC049213}" destId="{C7DD9AB3-E1EC-49D8-A991-D08EE378C76E}" srcOrd="0" destOrd="0" presId="urn:microsoft.com/office/officeart/2018/2/layout/IconCircleList"/>
    <dgm:cxn modelId="{152AC6FD-B2CB-4EAD-8427-EAE224E8585B}" type="presParOf" srcId="{BACC36CB-CD28-4D52-A177-FED59197EFF4}" destId="{F0A82A39-8331-48BD-B969-77C154EA3D73}" srcOrd="0" destOrd="0" presId="urn:microsoft.com/office/officeart/2018/2/layout/IconCircleList"/>
    <dgm:cxn modelId="{3DC41A36-A68D-49D8-A584-29981E7C14AB}" type="presParOf" srcId="{F0A82A39-8331-48BD-B969-77C154EA3D73}" destId="{2375C51F-FDE1-47C9-88D2-456525A5149F}" srcOrd="0" destOrd="0" presId="urn:microsoft.com/office/officeart/2018/2/layout/IconCircleList"/>
    <dgm:cxn modelId="{0089E3A3-ACC6-4449-91A0-8F964EEA662B}" type="presParOf" srcId="{2375C51F-FDE1-47C9-88D2-456525A5149F}" destId="{E409D710-941C-4C80-8836-773A55EAF671}" srcOrd="0" destOrd="0" presId="urn:microsoft.com/office/officeart/2018/2/layout/IconCircleList"/>
    <dgm:cxn modelId="{31E7A917-7B9D-4CAB-9DD4-C23CEA830F0B}" type="presParOf" srcId="{2375C51F-FDE1-47C9-88D2-456525A5149F}" destId="{AAD34483-9FA4-4E06-819B-1AA22E73C6B6}" srcOrd="1" destOrd="0" presId="urn:microsoft.com/office/officeart/2018/2/layout/IconCircleList"/>
    <dgm:cxn modelId="{6FDC28CC-FEDA-4590-AC94-73161E312257}" type="presParOf" srcId="{2375C51F-FDE1-47C9-88D2-456525A5149F}" destId="{2D9831EE-2A70-4239-99ED-4D0A56B25041}" srcOrd="2" destOrd="0" presId="urn:microsoft.com/office/officeart/2018/2/layout/IconCircleList"/>
    <dgm:cxn modelId="{2D38B52C-64AD-4C74-B320-311329FBE837}" type="presParOf" srcId="{2375C51F-FDE1-47C9-88D2-456525A5149F}" destId="{DD40F99C-7922-4149-A68B-830CD24F1CE7}" srcOrd="3" destOrd="0" presId="urn:microsoft.com/office/officeart/2018/2/layout/IconCircleList"/>
    <dgm:cxn modelId="{B1F02D61-57B0-47E4-9FFF-68AF5169B0B8}" type="presParOf" srcId="{F0A82A39-8331-48BD-B969-77C154EA3D73}" destId="{6E0DFA00-B4AE-49BB-9A60-E4444678F4D0}" srcOrd="1" destOrd="0" presId="urn:microsoft.com/office/officeart/2018/2/layout/IconCircleList"/>
    <dgm:cxn modelId="{9D02DDEB-72E0-41BE-BB39-58E1C7436C24}" type="presParOf" srcId="{F0A82A39-8331-48BD-B969-77C154EA3D73}" destId="{AA085548-CF5B-4708-9FB2-967AAA3D02FB}" srcOrd="2" destOrd="0" presId="urn:microsoft.com/office/officeart/2018/2/layout/IconCircleList"/>
    <dgm:cxn modelId="{DE0028C0-A175-40F1-9ED6-E90861BBA743}" type="presParOf" srcId="{AA085548-CF5B-4708-9FB2-967AAA3D02FB}" destId="{A4AF1B48-0A2E-4736-81A5-9BF29329BDAF}" srcOrd="0" destOrd="0" presId="urn:microsoft.com/office/officeart/2018/2/layout/IconCircleList"/>
    <dgm:cxn modelId="{085A2F03-3D95-48EB-9352-AEF8C74C6B0F}" type="presParOf" srcId="{AA085548-CF5B-4708-9FB2-967AAA3D02FB}" destId="{B33B74BE-F108-4FEA-B9D8-2408478EC9D3}" srcOrd="1" destOrd="0" presId="urn:microsoft.com/office/officeart/2018/2/layout/IconCircleList"/>
    <dgm:cxn modelId="{9B865AB7-53CB-43E3-BDCC-071D70EF0945}" type="presParOf" srcId="{AA085548-CF5B-4708-9FB2-967AAA3D02FB}" destId="{77E77D59-2810-445A-A41A-11F2A8E22E52}" srcOrd="2" destOrd="0" presId="urn:microsoft.com/office/officeart/2018/2/layout/IconCircleList"/>
    <dgm:cxn modelId="{0D1C69F5-DBC0-4B02-AFCA-894E307E7EAF}" type="presParOf" srcId="{AA085548-CF5B-4708-9FB2-967AAA3D02FB}" destId="{05B5D20A-B534-4875-80E2-A0810E02E9D4}" srcOrd="3" destOrd="0" presId="urn:microsoft.com/office/officeart/2018/2/layout/IconCircleList"/>
    <dgm:cxn modelId="{7716958C-2B38-4C1E-AAAF-0422020CB611}" type="presParOf" srcId="{F0A82A39-8331-48BD-B969-77C154EA3D73}" destId="{51F84A85-E2BE-4688-A63F-0017FA3E0238}" srcOrd="3" destOrd="0" presId="urn:microsoft.com/office/officeart/2018/2/layout/IconCircleList"/>
    <dgm:cxn modelId="{1E479BA3-70C7-4377-9977-AA071B9E5F13}" type="presParOf" srcId="{F0A82A39-8331-48BD-B969-77C154EA3D73}" destId="{DC89A63B-F5B8-4F5C-9422-8748F15A4A39}" srcOrd="4" destOrd="0" presId="urn:microsoft.com/office/officeart/2018/2/layout/IconCircleList"/>
    <dgm:cxn modelId="{50DCF74A-C5B8-4279-852E-D261B520E639}" type="presParOf" srcId="{DC89A63B-F5B8-4F5C-9422-8748F15A4A39}" destId="{631A7A1A-4060-4FDC-8915-0CF9390F5DF2}" srcOrd="0" destOrd="0" presId="urn:microsoft.com/office/officeart/2018/2/layout/IconCircleList"/>
    <dgm:cxn modelId="{52594E45-0D6C-45FE-9A33-4A2916BA5DAC}" type="presParOf" srcId="{DC89A63B-F5B8-4F5C-9422-8748F15A4A39}" destId="{0E582B95-F739-483B-B2F3-8E4A82BFCD3B}" srcOrd="1" destOrd="0" presId="urn:microsoft.com/office/officeart/2018/2/layout/IconCircleList"/>
    <dgm:cxn modelId="{941493D2-4164-45D3-99D6-04FDA0B4547E}" type="presParOf" srcId="{DC89A63B-F5B8-4F5C-9422-8748F15A4A39}" destId="{C46535E9-B25F-4276-9459-ACC496B9B2CA}" srcOrd="2" destOrd="0" presId="urn:microsoft.com/office/officeart/2018/2/layout/IconCircleList"/>
    <dgm:cxn modelId="{5D7770B3-A692-47BD-A73E-8606F8F78071}" type="presParOf" srcId="{DC89A63B-F5B8-4F5C-9422-8748F15A4A39}" destId="{E24008BF-A61B-42A6-AE9A-B99BF83DA33F}" srcOrd="3" destOrd="0" presId="urn:microsoft.com/office/officeart/2018/2/layout/IconCircleList"/>
    <dgm:cxn modelId="{B762B57B-CAA5-433A-9790-2A2B83DDB46F}" type="presParOf" srcId="{F0A82A39-8331-48BD-B969-77C154EA3D73}" destId="{C7DD9AB3-E1EC-49D8-A991-D08EE378C76E}" srcOrd="5" destOrd="0" presId="urn:microsoft.com/office/officeart/2018/2/layout/IconCircleList"/>
    <dgm:cxn modelId="{684C2063-2F85-4BC2-AFC5-9B281A23B8CF}" type="presParOf" srcId="{F0A82A39-8331-48BD-B969-77C154EA3D73}" destId="{05884187-3C7B-4630-B1FC-521BF56F1674}" srcOrd="6" destOrd="0" presId="urn:microsoft.com/office/officeart/2018/2/layout/IconCircleList"/>
    <dgm:cxn modelId="{8519C8EE-BDAB-4D2F-BC4A-03CA15993128}" type="presParOf" srcId="{05884187-3C7B-4630-B1FC-521BF56F1674}" destId="{1F756A4C-7D06-460C-B1CE-51AEBB09333D}" srcOrd="0" destOrd="0" presId="urn:microsoft.com/office/officeart/2018/2/layout/IconCircleList"/>
    <dgm:cxn modelId="{691C1C99-BFF6-4BE4-8B67-962920CC9440}" type="presParOf" srcId="{05884187-3C7B-4630-B1FC-521BF56F1674}" destId="{23E49AC6-1EF7-4DDB-9A74-12AD6774F4B1}" srcOrd="1" destOrd="0" presId="urn:microsoft.com/office/officeart/2018/2/layout/IconCircleList"/>
    <dgm:cxn modelId="{2F7B8EFA-2375-41FB-B038-2E8E0CF843E8}" type="presParOf" srcId="{05884187-3C7B-4630-B1FC-521BF56F1674}" destId="{2F307736-0A55-4C33-AB88-5AD755455A81}" srcOrd="2" destOrd="0" presId="urn:microsoft.com/office/officeart/2018/2/layout/IconCircleList"/>
    <dgm:cxn modelId="{F8A0A75C-C4EE-442E-B6BA-477AE2EB81B6}" type="presParOf" srcId="{05884187-3C7B-4630-B1FC-521BF56F1674}" destId="{70F70BA5-6A3D-468F-8FC0-9E613F342A9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D710-941C-4C80-8836-773A55EAF671}">
      <dsp:nvSpPr>
        <dsp:cNvPr id="0" name=""/>
        <dsp:cNvSpPr/>
      </dsp:nvSpPr>
      <dsp:spPr>
        <a:xfrm>
          <a:off x="28710" y="578790"/>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34483-9FA4-4E06-819B-1AA22E73C6B6}">
      <dsp:nvSpPr>
        <dsp:cNvPr id="0" name=""/>
        <dsp:cNvSpPr/>
      </dsp:nvSpPr>
      <dsp:spPr>
        <a:xfrm>
          <a:off x="256367" y="806447"/>
          <a:ext cx="628766" cy="628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40F99C-7922-4149-A68B-830CD24F1CE7}">
      <dsp:nvSpPr>
        <dsp:cNvPr id="0" name=""/>
        <dsp:cNvSpPr/>
      </dsp:nvSpPr>
      <dsp:spPr>
        <a:xfrm>
          <a:off x="1345094" y="578790"/>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What is this project about?</a:t>
          </a:r>
          <a:r>
            <a:rPr lang="en-US" sz="1100" b="0" i="0" kern="1200"/>
            <a:t> This project leverages real-world sensor data from a Combined Cycle Power Plant (CCPP) to predict net energy output (PE) using various environmental factors. The goal is to help optimize energy generation, enhance efficiency, and support sustainable resource management.</a:t>
          </a:r>
          <a:endParaRPr lang="en-US" sz="1100" kern="1200"/>
        </a:p>
      </dsp:txBody>
      <dsp:txXfrm>
        <a:off x="1345094" y="578790"/>
        <a:ext cx="2555332" cy="1084080"/>
      </dsp:txXfrm>
    </dsp:sp>
    <dsp:sp modelId="{A4AF1B48-0A2E-4736-81A5-9BF29329BDAF}">
      <dsp:nvSpPr>
        <dsp:cNvPr id="0" name=""/>
        <dsp:cNvSpPr/>
      </dsp:nvSpPr>
      <dsp:spPr>
        <a:xfrm>
          <a:off x="4345673" y="578790"/>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B74BE-F108-4FEA-B9D8-2408478EC9D3}">
      <dsp:nvSpPr>
        <dsp:cNvPr id="0" name=""/>
        <dsp:cNvSpPr/>
      </dsp:nvSpPr>
      <dsp:spPr>
        <a:xfrm>
          <a:off x="4573330" y="806447"/>
          <a:ext cx="628766" cy="628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B5D20A-B534-4875-80E2-A0810E02E9D4}">
      <dsp:nvSpPr>
        <dsp:cNvPr id="0" name=""/>
        <dsp:cNvSpPr/>
      </dsp:nvSpPr>
      <dsp:spPr>
        <a:xfrm>
          <a:off x="5662056" y="578790"/>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Why is it important?</a:t>
          </a:r>
          <a:r>
            <a:rPr lang="en-US" sz="1100" b="0" i="0" kern="1200"/>
            <a:t> Energy production efficiency is crucial for reducing fuel consumption and lowering environmental impact. Predicting the power output allows plant operators to make better decisions, avoid under/overproduction, and reduce operational costs.</a:t>
          </a:r>
          <a:endParaRPr lang="en-US" sz="1100" kern="1200" dirty="0"/>
        </a:p>
      </dsp:txBody>
      <dsp:txXfrm>
        <a:off x="5662056" y="578790"/>
        <a:ext cx="2555332" cy="1084080"/>
      </dsp:txXfrm>
    </dsp:sp>
    <dsp:sp modelId="{631A7A1A-4060-4FDC-8915-0CF9390F5DF2}">
      <dsp:nvSpPr>
        <dsp:cNvPr id="0" name=""/>
        <dsp:cNvSpPr/>
      </dsp:nvSpPr>
      <dsp:spPr>
        <a:xfrm>
          <a:off x="28710" y="2344046"/>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82B95-F739-483B-B2F3-8E4A82BFCD3B}">
      <dsp:nvSpPr>
        <dsp:cNvPr id="0" name=""/>
        <dsp:cNvSpPr/>
      </dsp:nvSpPr>
      <dsp:spPr>
        <a:xfrm>
          <a:off x="256367" y="2571703"/>
          <a:ext cx="628766" cy="628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008BF-A61B-42A6-AE9A-B99BF83DA33F}">
      <dsp:nvSpPr>
        <dsp:cNvPr id="0" name=""/>
        <dsp:cNvSpPr/>
      </dsp:nvSpPr>
      <dsp:spPr>
        <a:xfrm>
          <a:off x="1345094" y="2344046"/>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So what?</a:t>
          </a:r>
          <a:r>
            <a:rPr lang="en-US" sz="1100" b="0" i="0" kern="1200"/>
            <a:t> By developing a robust machine learning model (XGBoost), we demonstrate how data science can directly support energy optimization, sustainability goals, and cost-effective production planning.</a:t>
          </a:r>
          <a:endParaRPr lang="en-US" sz="1100" kern="1200"/>
        </a:p>
      </dsp:txBody>
      <dsp:txXfrm>
        <a:off x="1345094" y="2344046"/>
        <a:ext cx="2555332" cy="1084080"/>
      </dsp:txXfrm>
    </dsp:sp>
    <dsp:sp modelId="{1F756A4C-7D06-460C-B1CE-51AEBB09333D}">
      <dsp:nvSpPr>
        <dsp:cNvPr id="0" name=""/>
        <dsp:cNvSpPr/>
      </dsp:nvSpPr>
      <dsp:spPr>
        <a:xfrm>
          <a:off x="4345673" y="2344046"/>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49AC6-1EF7-4DDB-9A74-12AD6774F4B1}">
      <dsp:nvSpPr>
        <dsp:cNvPr id="0" name=""/>
        <dsp:cNvSpPr/>
      </dsp:nvSpPr>
      <dsp:spPr>
        <a:xfrm>
          <a:off x="4573330" y="2571703"/>
          <a:ext cx="628766" cy="6287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70BA5-6A3D-468F-8FC0-9E613F342A95}">
      <dsp:nvSpPr>
        <dsp:cNvPr id="0" name=""/>
        <dsp:cNvSpPr/>
      </dsp:nvSpPr>
      <dsp:spPr>
        <a:xfrm>
          <a:off x="5662056" y="2344046"/>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Business Context : </a:t>
          </a:r>
          <a:r>
            <a:rPr lang="en-US" sz="1100" kern="1200"/>
            <a:t>Power generation companies operate in a highly cost-sensitive and efficiency-driven environment. The Combined Cycle Power Plant (CCPP) is designed to generate power using both gas and steam turbines, making it more efficient than conventional methods. However, fluctuating environmental conditions such as temperature, ambient pressure, humidity, and exhaust vacuum can significantly impact energy production.</a:t>
          </a:r>
        </a:p>
      </dsp:txBody>
      <dsp:txXfrm>
        <a:off x="5662056" y="2344046"/>
        <a:ext cx="2555332" cy="10840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200239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20307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1959771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3710770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73854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7845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31530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35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016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119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3094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4879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798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4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67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6368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0986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373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32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514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4271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bdd84364b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bdd84364b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cbdd84364b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8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161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38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38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417251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3903557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0"/>
          <p:cNvSpPr txBox="1">
            <a:spLocks noGrp="1"/>
          </p:cNvSpPr>
          <p:nvPr>
            <p:ph type="ctrTitle"/>
          </p:nvPr>
        </p:nvSpPr>
        <p:spPr>
          <a:xfrm>
            <a:off x="737420" y="2204884"/>
            <a:ext cx="7912510" cy="115774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
          <p:cNvSpPr txBox="1">
            <a:spLocks noGrp="1"/>
          </p:cNvSpPr>
          <p:nvPr>
            <p:ph type="subTitle" idx="1"/>
          </p:nvPr>
        </p:nvSpPr>
        <p:spPr>
          <a:xfrm>
            <a:off x="722671" y="3524861"/>
            <a:ext cx="7942007" cy="76692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560"/>
              </a:spcBef>
              <a:spcAft>
                <a:spcPts val="0"/>
              </a:spcAft>
              <a:buClr>
                <a:schemeClr val="lt1"/>
              </a:buClr>
              <a:buSzPts val="2800"/>
              <a:buNone/>
              <a:defRPr sz="2800" b="0" i="0">
                <a:solidFill>
                  <a:schemeClr val="lt1"/>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a:spLocks noGrp="1"/>
          </p:cNvSpPr>
          <p:nvPr>
            <p:ph type="pic" idx="2"/>
          </p:nvPr>
        </p:nvSpPr>
        <p:spPr>
          <a:xfrm>
            <a:off x="1792288" y="459581"/>
            <a:ext cx="5486400" cy="3086100"/>
          </a:xfrm>
          <a:prstGeom prst="rect">
            <a:avLst/>
          </a:prstGeom>
          <a:noFill/>
          <a:ln>
            <a:noFill/>
          </a:ln>
        </p:spPr>
      </p:sp>
      <p:sp>
        <p:nvSpPr>
          <p:cNvPr id="75" name="Google Shape;75;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21"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441591" y="497181"/>
            <a:ext cx="8246070" cy="76352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body" idx="1"/>
          </p:nvPr>
        </p:nvSpPr>
        <p:spPr>
          <a:xfrm>
            <a:off x="448966" y="1253614"/>
            <a:ext cx="8246070" cy="36087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0070C0"/>
              </a:buClr>
              <a:buSzPts val="2800"/>
              <a:buChar char="•"/>
              <a:defRPr sz="2800">
                <a:solidFill>
                  <a:srgbClr val="0070C0"/>
                </a:solidFill>
              </a:defRPr>
            </a:lvl1pPr>
            <a:lvl2pPr marL="914400" lvl="1" indent="-406400" algn="l">
              <a:lnSpc>
                <a:spcPct val="100000"/>
              </a:lnSpc>
              <a:spcBef>
                <a:spcPts val="560"/>
              </a:spcBef>
              <a:spcAft>
                <a:spcPts val="0"/>
              </a:spcAft>
              <a:buClr>
                <a:srgbClr val="0070C0"/>
              </a:buClr>
              <a:buSzPts val="2800"/>
              <a:buChar char="–"/>
              <a:defRPr>
                <a:solidFill>
                  <a:srgbClr val="0070C0"/>
                </a:solidFill>
              </a:defRPr>
            </a:lvl2pPr>
            <a:lvl3pPr marL="1371600" lvl="2" indent="-381000" algn="l">
              <a:lnSpc>
                <a:spcPct val="100000"/>
              </a:lnSpc>
              <a:spcBef>
                <a:spcPts val="480"/>
              </a:spcBef>
              <a:spcAft>
                <a:spcPts val="0"/>
              </a:spcAft>
              <a:buClr>
                <a:srgbClr val="0070C0"/>
              </a:buClr>
              <a:buSzPts val="2400"/>
              <a:buChar char="•"/>
              <a:defRPr>
                <a:solidFill>
                  <a:srgbClr val="0070C0"/>
                </a:solidFill>
              </a:defRPr>
            </a:lvl3pPr>
            <a:lvl4pPr marL="1828800" lvl="3" indent="-355600" algn="l">
              <a:lnSpc>
                <a:spcPct val="100000"/>
              </a:lnSpc>
              <a:spcBef>
                <a:spcPts val="400"/>
              </a:spcBef>
              <a:spcAft>
                <a:spcPts val="0"/>
              </a:spcAft>
              <a:buClr>
                <a:srgbClr val="0070C0"/>
              </a:buClr>
              <a:buSzPts val="2000"/>
              <a:buChar char="–"/>
              <a:defRPr>
                <a:solidFill>
                  <a:srgbClr val="0070C0"/>
                </a:solidFill>
              </a:defRPr>
            </a:lvl4pPr>
            <a:lvl5pPr marL="2286000" lvl="4" indent="-355600" algn="l">
              <a:lnSpc>
                <a:spcPct val="100000"/>
              </a:lnSpc>
              <a:spcBef>
                <a:spcPts val="400"/>
              </a:spcBef>
              <a:spcAft>
                <a:spcPts val="0"/>
              </a:spcAft>
              <a:buClr>
                <a:srgbClr val="0070C0"/>
              </a:buClr>
              <a:buSzPts val="2000"/>
              <a:buChar char="»"/>
              <a:defRPr>
                <a:solidFill>
                  <a:srgbClr val="0070C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1" name="Google Shape;31;p12"/>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263964" y="391788"/>
            <a:ext cx="6859505" cy="72534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263964" y="1155313"/>
            <a:ext cx="6859505" cy="351106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0070C0"/>
              </a:buClr>
              <a:buSzPts val="2800"/>
              <a:buChar char="•"/>
              <a:defRPr sz="2800">
                <a:solidFill>
                  <a:srgbClr val="0070C0"/>
                </a:solidFill>
              </a:defRPr>
            </a:lvl1pPr>
            <a:lvl2pPr marL="914400" lvl="1" indent="-406400" algn="l">
              <a:lnSpc>
                <a:spcPct val="100000"/>
              </a:lnSpc>
              <a:spcBef>
                <a:spcPts val="560"/>
              </a:spcBef>
              <a:spcAft>
                <a:spcPts val="0"/>
              </a:spcAft>
              <a:buClr>
                <a:srgbClr val="0070C0"/>
              </a:buClr>
              <a:buSzPts val="2800"/>
              <a:buChar char="–"/>
              <a:defRPr>
                <a:solidFill>
                  <a:srgbClr val="0070C0"/>
                </a:solidFill>
              </a:defRPr>
            </a:lvl2pPr>
            <a:lvl3pPr marL="1371600" lvl="2" indent="-381000" algn="l">
              <a:lnSpc>
                <a:spcPct val="100000"/>
              </a:lnSpc>
              <a:spcBef>
                <a:spcPts val="480"/>
              </a:spcBef>
              <a:spcAft>
                <a:spcPts val="0"/>
              </a:spcAft>
              <a:buClr>
                <a:srgbClr val="0070C0"/>
              </a:buClr>
              <a:buSzPts val="2400"/>
              <a:buChar char="•"/>
              <a:defRPr>
                <a:solidFill>
                  <a:srgbClr val="0070C0"/>
                </a:solidFill>
              </a:defRPr>
            </a:lvl3pPr>
            <a:lvl4pPr marL="1828800" lvl="3" indent="-355600" algn="l">
              <a:lnSpc>
                <a:spcPct val="100000"/>
              </a:lnSpc>
              <a:spcBef>
                <a:spcPts val="400"/>
              </a:spcBef>
              <a:spcAft>
                <a:spcPts val="0"/>
              </a:spcAft>
              <a:buClr>
                <a:srgbClr val="0070C0"/>
              </a:buClr>
              <a:buSzPts val="2000"/>
              <a:buChar char="–"/>
              <a:defRPr>
                <a:solidFill>
                  <a:srgbClr val="0070C0"/>
                </a:solidFill>
              </a:defRPr>
            </a:lvl4pPr>
            <a:lvl5pPr marL="2286000" lvl="4" indent="-355600" algn="l">
              <a:lnSpc>
                <a:spcPct val="100000"/>
              </a:lnSpc>
              <a:spcBef>
                <a:spcPts val="400"/>
              </a:spcBef>
              <a:spcAft>
                <a:spcPts val="0"/>
              </a:spcAft>
              <a:buClr>
                <a:srgbClr val="0070C0"/>
              </a:buClr>
              <a:buSzPts val="2000"/>
              <a:buChar char="»"/>
              <a:defRPr>
                <a:solidFill>
                  <a:srgbClr val="0070C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8" name="Google Shape;4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525317" y="551867"/>
            <a:ext cx="8093365" cy="763525"/>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536879" y="1515411"/>
            <a:ext cx="4040188"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rgbClr val="0070C0"/>
              </a:buClr>
              <a:buSzPts val="2400"/>
              <a:buNone/>
              <a:defRPr sz="2400" b="1">
                <a:solidFill>
                  <a:srgbClr val="0070C0"/>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16"/>
          <p:cNvSpPr txBox="1">
            <a:spLocks noGrp="1"/>
          </p:cNvSpPr>
          <p:nvPr>
            <p:ph type="body" idx="2"/>
          </p:nvPr>
        </p:nvSpPr>
        <p:spPr>
          <a:xfrm>
            <a:off x="536879" y="1987808"/>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rgbClr val="0070C0"/>
              </a:buClr>
              <a:buSzPts val="2400"/>
              <a:buChar char="•"/>
              <a:defRPr sz="2400">
                <a:solidFill>
                  <a:srgbClr val="0070C0"/>
                </a:solidFill>
              </a:defRPr>
            </a:lvl1pPr>
            <a:lvl2pPr marL="914400" lvl="1" indent="-355600" algn="ctr">
              <a:lnSpc>
                <a:spcPct val="100000"/>
              </a:lnSpc>
              <a:spcBef>
                <a:spcPts val="400"/>
              </a:spcBef>
              <a:spcAft>
                <a:spcPts val="0"/>
              </a:spcAft>
              <a:buClr>
                <a:srgbClr val="0070C0"/>
              </a:buClr>
              <a:buSzPts val="2000"/>
              <a:buChar char="–"/>
              <a:defRPr sz="2000">
                <a:solidFill>
                  <a:srgbClr val="0070C0"/>
                </a:solidFill>
              </a:defRPr>
            </a:lvl2pPr>
            <a:lvl3pPr marL="1371600" lvl="2" indent="-342900" algn="ctr">
              <a:lnSpc>
                <a:spcPct val="100000"/>
              </a:lnSpc>
              <a:spcBef>
                <a:spcPts val="360"/>
              </a:spcBef>
              <a:spcAft>
                <a:spcPts val="0"/>
              </a:spcAft>
              <a:buClr>
                <a:srgbClr val="0070C0"/>
              </a:buClr>
              <a:buSzPts val="1800"/>
              <a:buChar char="•"/>
              <a:defRPr sz="1800">
                <a:solidFill>
                  <a:srgbClr val="0070C0"/>
                </a:solidFill>
              </a:defRPr>
            </a:lvl3pPr>
            <a:lvl4pPr marL="1828800" lvl="3" indent="-330200" algn="ctr">
              <a:lnSpc>
                <a:spcPct val="100000"/>
              </a:lnSpc>
              <a:spcBef>
                <a:spcPts val="320"/>
              </a:spcBef>
              <a:spcAft>
                <a:spcPts val="0"/>
              </a:spcAft>
              <a:buClr>
                <a:srgbClr val="0070C0"/>
              </a:buClr>
              <a:buSzPts val="1600"/>
              <a:buChar char="–"/>
              <a:defRPr sz="1600">
                <a:solidFill>
                  <a:srgbClr val="0070C0"/>
                </a:solidFill>
              </a:defRPr>
            </a:lvl4pPr>
            <a:lvl5pPr marL="2286000" lvl="4" indent="-330200" algn="ctr">
              <a:lnSpc>
                <a:spcPct val="100000"/>
              </a:lnSpc>
              <a:spcBef>
                <a:spcPts val="320"/>
              </a:spcBef>
              <a:spcAft>
                <a:spcPts val="0"/>
              </a:spcAft>
              <a:buClr>
                <a:srgbClr val="0070C0"/>
              </a:buClr>
              <a:buSzPts val="1600"/>
              <a:buChar char="»"/>
              <a:defRPr sz="1600">
                <a:solidFill>
                  <a:srgbClr val="0070C0"/>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16"/>
          <p:cNvSpPr txBox="1">
            <a:spLocks noGrp="1"/>
          </p:cNvSpPr>
          <p:nvPr>
            <p:ph type="body" idx="3"/>
          </p:nvPr>
        </p:nvSpPr>
        <p:spPr>
          <a:xfrm>
            <a:off x="4572000" y="1515411"/>
            <a:ext cx="4041775"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rgbClr val="0070C0"/>
              </a:buClr>
              <a:buSzPts val="2400"/>
              <a:buNone/>
              <a:defRPr sz="2400" b="1">
                <a:solidFill>
                  <a:srgbClr val="0070C0"/>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6" name="Google Shape;56;p16"/>
          <p:cNvSpPr txBox="1">
            <a:spLocks noGrp="1"/>
          </p:cNvSpPr>
          <p:nvPr>
            <p:ph type="body" idx="4"/>
          </p:nvPr>
        </p:nvSpPr>
        <p:spPr>
          <a:xfrm>
            <a:off x="4572000" y="1987808"/>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rgbClr val="0070C0"/>
              </a:buClr>
              <a:buSzPts val="2400"/>
              <a:buChar char="•"/>
              <a:defRPr sz="2400">
                <a:solidFill>
                  <a:srgbClr val="0070C0"/>
                </a:solidFill>
              </a:defRPr>
            </a:lvl1pPr>
            <a:lvl2pPr marL="914400" lvl="1" indent="-355600" algn="ctr">
              <a:lnSpc>
                <a:spcPct val="100000"/>
              </a:lnSpc>
              <a:spcBef>
                <a:spcPts val="400"/>
              </a:spcBef>
              <a:spcAft>
                <a:spcPts val="0"/>
              </a:spcAft>
              <a:buClr>
                <a:srgbClr val="0070C0"/>
              </a:buClr>
              <a:buSzPts val="2000"/>
              <a:buChar char="–"/>
              <a:defRPr sz="2000">
                <a:solidFill>
                  <a:srgbClr val="0070C0"/>
                </a:solidFill>
              </a:defRPr>
            </a:lvl2pPr>
            <a:lvl3pPr marL="1371600" lvl="2" indent="-342900" algn="ctr">
              <a:lnSpc>
                <a:spcPct val="100000"/>
              </a:lnSpc>
              <a:spcBef>
                <a:spcPts val="360"/>
              </a:spcBef>
              <a:spcAft>
                <a:spcPts val="0"/>
              </a:spcAft>
              <a:buClr>
                <a:srgbClr val="0070C0"/>
              </a:buClr>
              <a:buSzPts val="1800"/>
              <a:buChar char="•"/>
              <a:defRPr sz="1800">
                <a:solidFill>
                  <a:srgbClr val="0070C0"/>
                </a:solidFill>
              </a:defRPr>
            </a:lvl3pPr>
            <a:lvl4pPr marL="1828800" lvl="3" indent="-330200" algn="ctr">
              <a:lnSpc>
                <a:spcPct val="100000"/>
              </a:lnSpc>
              <a:spcBef>
                <a:spcPts val="320"/>
              </a:spcBef>
              <a:spcAft>
                <a:spcPts val="0"/>
              </a:spcAft>
              <a:buClr>
                <a:srgbClr val="0070C0"/>
              </a:buClr>
              <a:buSzPts val="1600"/>
              <a:buChar char="–"/>
              <a:defRPr sz="1600">
                <a:solidFill>
                  <a:srgbClr val="0070C0"/>
                </a:solidFill>
              </a:defRPr>
            </a:lvl4pPr>
            <a:lvl5pPr marL="2286000" lvl="4" indent="-330200" algn="ctr">
              <a:lnSpc>
                <a:spcPct val="100000"/>
              </a:lnSpc>
              <a:spcBef>
                <a:spcPts val="320"/>
              </a:spcBef>
              <a:spcAft>
                <a:spcPts val="0"/>
              </a:spcAft>
              <a:buClr>
                <a:srgbClr val="0070C0"/>
              </a:buClr>
              <a:buSzPts val="1600"/>
              <a:buChar char="»"/>
              <a:defRPr sz="1600">
                <a:solidFill>
                  <a:srgbClr val="0070C0"/>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7" name="Google Shape;57;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9"/>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5A5A5"/>
                </a:solidFill>
                <a:latin typeface="Calibri"/>
                <a:ea typeface="Calibri"/>
                <a:cs typeface="Calibri"/>
                <a:sym typeface="Calibri"/>
              </a:rPr>
              <a:t>www.free-power-point-templates.com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hyperlink" Target="https://www.mathworks.com/discovery/machine-learning-models.html" TargetMode="External"/><Relationship Id="rId2" Type="http://schemas.openxmlformats.org/officeDocument/2006/relationships/slideLayout" Target="../slideLayouts/slideLayout3.xml"/><Relationship Id="rId1" Type="http://schemas.openxmlformats.org/officeDocument/2006/relationships/themeOverride" Target="../theme/themeOverride29.xml"/><Relationship Id="rId6" Type="http://schemas.openxmlformats.org/officeDocument/2006/relationships/hyperlink" Target="https://www.javatpoint.com/feature-selection-techniques-in-machine-learning" TargetMode="External"/><Relationship Id="rId5" Type="http://schemas.openxmlformats.org/officeDocument/2006/relationships/hyperlink" Target="https://contactsunny.medium.com/label-encoder-vs-one-hot-encoder-in-machine-learning-3fc273365621" TargetMode="External"/><Relationship Id="rId4" Type="http://schemas.openxmlformats.org/officeDocument/2006/relationships/hyperlink" Target="https://www.semanticscholar.org/paper/f164ee353ada936ef97d0d379f8581336ddc9733"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hyperlink" Target="https://archive.ics.uci.edu/dataset/294/combined+cycle+power+plan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hyperlink" Target="https://github.com/gitmnikhil/capstoneproject"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3" name="Rectangle 102">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089"/>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
          <p:cNvSpPr txBox="1">
            <a:spLocks noGrp="1"/>
          </p:cNvSpPr>
          <p:nvPr>
            <p:ph type="ctrTitle"/>
          </p:nvPr>
        </p:nvSpPr>
        <p:spPr>
          <a:xfrm>
            <a:off x="573711" y="2624307"/>
            <a:ext cx="4540169" cy="1818580"/>
          </a:xfrm>
          <a:prstGeom prst="rect">
            <a:avLst/>
          </a:prstGeom>
        </p:spPr>
        <p:txBody>
          <a:bodyPr spcFirstLastPara="1" vert="horz" lIns="91440" tIns="45720" rIns="91440" bIns="45720" rtlCol="0" anchor="ctr" anchorCtr="0">
            <a:normAutofit/>
          </a:bodyPr>
          <a:lstStyle/>
          <a:p>
            <a:pPr marL="0" lvl="0" indent="0" algn="l">
              <a:lnSpc>
                <a:spcPct val="90000"/>
              </a:lnSpc>
              <a:spcBef>
                <a:spcPct val="0"/>
              </a:spcBef>
              <a:spcAft>
                <a:spcPts val="0"/>
              </a:spcAft>
              <a:buClr>
                <a:srgbClr val="262626"/>
              </a:buClr>
              <a:buSzPct val="100000"/>
            </a:pPr>
            <a:r>
              <a:rPr lang="en-US" sz="3100" b="1" kern="1200">
                <a:solidFill>
                  <a:srgbClr val="FFFFFF"/>
                </a:solidFill>
                <a:latin typeface="+mj-lt"/>
                <a:ea typeface="+mj-ea"/>
                <a:cs typeface="+mj-cs"/>
              </a:rPr>
              <a:t>Capstone Project - PG Certification in AI-ML and Data Science by IIT Roorkee</a:t>
            </a:r>
            <a:endParaRPr lang="en-US" sz="3100" kern="1200">
              <a:solidFill>
                <a:srgbClr val="FFFFFF"/>
              </a:solidFill>
              <a:latin typeface="+mj-lt"/>
              <a:ea typeface="+mj-ea"/>
              <a:cs typeface="+mj-cs"/>
            </a:endParaRPr>
          </a:p>
        </p:txBody>
      </p:sp>
      <p:sp>
        <p:nvSpPr>
          <p:cNvPr id="124" name="Freeform: Shape 123">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7149" y="411"/>
            <a:ext cx="3262314" cy="2357166"/>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Freeform: Shape 12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0319" y="1066017"/>
            <a:ext cx="3403681" cy="4077483"/>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546" y="0"/>
            <a:ext cx="3017520" cy="223518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Google Shape;97;p1"/>
          <p:cNvSpPr txBox="1">
            <a:spLocks noGrp="1"/>
          </p:cNvSpPr>
          <p:nvPr>
            <p:ph type="subTitle" idx="1"/>
          </p:nvPr>
        </p:nvSpPr>
        <p:spPr>
          <a:xfrm>
            <a:off x="3161370" y="267140"/>
            <a:ext cx="2158807" cy="1344211"/>
          </a:xfrm>
          <a:prstGeom prst="rect">
            <a:avLst/>
          </a:prstGeom>
        </p:spPr>
        <p:txBody>
          <a:bodyPr spcFirstLastPara="1" vert="horz" lIns="91440" tIns="45720" rIns="91440" bIns="45720" rtlCol="0" anchor="ctr" anchorCtr="0">
            <a:normAutofit/>
          </a:bodyPr>
          <a:lstStyle/>
          <a:p>
            <a:pPr indent="-228600" algn="l">
              <a:lnSpc>
                <a:spcPct val="90000"/>
              </a:lnSpc>
              <a:buFont typeface="Arial" panose="020B0604020202020204" pitchFamily="34" charset="0"/>
              <a:buChar char="•"/>
            </a:pPr>
            <a:r>
              <a:rPr lang="en-US" sz="1500" b="1" i="0" kern="1200">
                <a:solidFill>
                  <a:schemeClr val="tx1"/>
                </a:solidFill>
                <a:effectLst/>
                <a:latin typeface="+mn-lt"/>
                <a:ea typeface="+mn-ea"/>
                <a:cs typeface="+mn-cs"/>
              </a:rPr>
              <a:t>Power Forecast Optimization for Energy Operations</a:t>
            </a:r>
          </a:p>
        </p:txBody>
      </p:sp>
      <p:sp>
        <p:nvSpPr>
          <p:cNvPr id="111" name="Freeform: Shape 110">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2672" y="1188370"/>
            <a:ext cx="3281329" cy="3955130"/>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Google Shape;98;p1"/>
          <p:cNvSpPr txBox="1"/>
          <p:nvPr/>
        </p:nvSpPr>
        <p:spPr>
          <a:xfrm>
            <a:off x="6558929" y="3967741"/>
            <a:ext cx="2522271" cy="950292"/>
          </a:xfrm>
          <a:prstGeom prst="rect">
            <a:avLst/>
          </a:prstGeom>
        </p:spPr>
        <p:txBody>
          <a:bodyPr spcFirstLastPara="1" vert="horz" lIns="91440" tIns="45720" rIns="91440" bIns="45720" rtlCol="0" anchor="ctr" anchorCtr="0">
            <a:normAutofit/>
          </a:bodyPr>
          <a:lstStyle/>
          <a:p>
            <a:pPr marR="0" lvl="0">
              <a:lnSpc>
                <a:spcPct val="90000"/>
              </a:lnSpc>
              <a:spcBef>
                <a:spcPts val="0"/>
              </a:spcBef>
              <a:spcAft>
                <a:spcPts val="600"/>
              </a:spcAft>
              <a:buClr>
                <a:srgbClr val="000000"/>
              </a:buClr>
              <a:buSzPts val="1800"/>
            </a:pPr>
            <a:r>
              <a:rPr lang="en-US" sz="1500" b="1" i="0" u="none" strike="noStrike" kern="1200" cap="none" dirty="0">
                <a:solidFill>
                  <a:schemeClr val="tx1"/>
                </a:solidFill>
                <a:latin typeface="+mn-lt"/>
                <a:ea typeface="+mn-ea"/>
                <a:cs typeface="+mn-cs"/>
                <a:sym typeface="Calibri"/>
              </a:rPr>
              <a:t>By – Rabindra Singh Negi</a:t>
            </a:r>
            <a:endParaRPr lang="en-US" sz="1500" b="1" i="0" u="none" strike="noStrike" kern="1200" cap="none" dirty="0">
              <a:solidFill>
                <a:schemeClr val="tx1"/>
              </a:solidFill>
              <a:latin typeface="+mn-lt"/>
              <a:ea typeface="+mn-ea"/>
              <a:cs typeface="+mn-cs"/>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xfrm>
            <a:off x="510540" y="149437"/>
            <a:ext cx="8229600" cy="857250"/>
          </a:xfrm>
          <a:prstGeom prst="rect">
            <a:avLst/>
          </a:prstGeom>
        </p:spPr>
        <p:txBody>
          <a:bodyPr spcFirstLastPara="1" wrap="square" lIns="91425" tIns="45700" rIns="91425" bIns="45700" anchor="ctr" anchorCtr="0">
            <a:noAutofit/>
          </a:bodyPr>
          <a:lstStyle/>
          <a:p>
            <a:pPr algn="l">
              <a:buClr>
                <a:srgbClr val="FBD4B4"/>
              </a:buClr>
              <a:buSzPts val="3600"/>
            </a:pP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Visualizing before and after outliers from AP and RH COLUMNS</a:t>
            </a:r>
            <a:endParaRPr sz="36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800100" y="2010312"/>
            <a:ext cx="2369820"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conclude that we successfully removed the outliers (not all, but 98% are removed)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0900A5-B3B7-001E-1FCA-061A67EEE996}"/>
              </a:ext>
            </a:extLst>
          </p:cNvPr>
          <p:cNvPicPr>
            <a:picLocks noChangeAspect="1"/>
          </p:cNvPicPr>
          <p:nvPr/>
        </p:nvPicPr>
        <p:blipFill>
          <a:blip r:embed="rId4"/>
          <a:stretch>
            <a:fillRect/>
          </a:stretch>
        </p:blipFill>
        <p:spPr>
          <a:xfrm>
            <a:off x="4434840" y="1044787"/>
            <a:ext cx="4709160" cy="4098713"/>
          </a:xfrm>
          <a:prstGeom prst="rect">
            <a:avLst/>
          </a:prstGeom>
        </p:spPr>
      </p:pic>
    </p:spTree>
    <p:extLst>
      <p:ext uri="{BB962C8B-B14F-4D97-AF65-F5344CB8AC3E}">
        <p14:creationId xmlns:p14="http://schemas.microsoft.com/office/powerpoint/2010/main" val="338414384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Feature</a:t>
            </a:r>
            <a:r>
              <a:rPr lang="en-US" b="1" dirty="0">
                <a:solidFill>
                  <a:schemeClr val="tx1"/>
                </a:solidFill>
              </a:rPr>
              <a:t> </a:t>
            </a:r>
            <a:r>
              <a:rPr lang="en-US" sz="3600" b="1" dirty="0">
                <a:solidFill>
                  <a:schemeClr val="tx1"/>
                </a:solidFill>
              </a:rPr>
              <a:t>Extraction</a:t>
            </a:r>
            <a:endParaRPr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lnSpcReduction="10000"/>
          </a:bodyPr>
          <a:lstStyle/>
          <a:p>
            <a:pPr marL="5080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It's crucial to evaluate a model's performance on unseen data to assess its generalization ability. This is where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function from scikit-learn comes into play.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**Training Set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Used to train the machine learning model.</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model learns patterns and relationships from this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latin typeface="Calibri" panose="020F0502020204030204" pitchFamily="34" charset="0"/>
                <a:ea typeface="Calibri" panose="020F0502020204030204" pitchFamily="34" charset="0"/>
                <a:cs typeface="Times New Roman" panose="02020603050405020304" pitchFamily="18" charset="0"/>
              </a:rPr>
              <a:t>**Test Set (</a:t>
            </a:r>
            <a:r>
              <a:rPr lang="en-IN" sz="1800" b="1" kern="100" dirty="0" err="1">
                <a:latin typeface="Calibri" panose="020F0502020204030204" pitchFamily="34" charset="0"/>
                <a:ea typeface="Calibri" panose="020F0502020204030204" pitchFamily="34" charset="0"/>
                <a:cs typeface="Times New Roman" panose="02020603050405020304" pitchFamily="18" charset="0"/>
              </a:rPr>
              <a:t>X_test</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latin typeface="Calibri" panose="020F0502020204030204" pitchFamily="34" charset="0"/>
                <a:ea typeface="Calibri" panose="020F0502020204030204" pitchFamily="34" charset="0"/>
                <a:cs typeface="Times New Roman" panose="02020603050405020304" pitchFamily="18" charset="0"/>
              </a:rPr>
              <a:t>y_test</a:t>
            </a:r>
            <a:r>
              <a:rPr lang="en-IN" sz="1800" b="1" kern="100" dirty="0">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Used to evaluate the model's performance on unseen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It helps assess how well the model generalizes to new, unseen examples.</a:t>
            </a:r>
          </a:p>
        </p:txBody>
      </p:sp>
    </p:spTree>
    <p:extLst>
      <p:ext uri="{BB962C8B-B14F-4D97-AF65-F5344CB8AC3E}">
        <p14:creationId xmlns:p14="http://schemas.microsoft.com/office/powerpoint/2010/main" val="2262958253"/>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Feature Scaling: A Key Preprocessing Step (Optional in this situation)</a:t>
            </a:r>
            <a:endParaRPr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***Common Feature Scaling Techniques:***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Min-Max Scaling (Normalization): Rescales features to a specific range, typically between 0 and 1.Formula: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x_scaled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 (x - min(x)) / (max(x) - min(x))</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Standardization (Z-score normalization): Rescales features to have a mean of 0 and a standard deviation of 1. Formula: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x_scaled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 (x - mean(x)) / std(x)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3921421"/>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Building </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2100" b="1" kern="100" dirty="0">
                <a:effectLst/>
                <a:latin typeface="Calibri" panose="020F0502020204030204" pitchFamily="34" charset="0"/>
                <a:ea typeface="Calibri" panose="020F0502020204030204" pitchFamily="34" charset="0"/>
                <a:cs typeface="Times New Roman" panose="02020603050405020304" pitchFamily="18" charset="0"/>
              </a:rPr>
              <a:t>How XGBoost Works </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Prediction: Starts with a base prediction, such as the mean for regression.</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Error Calculation: Calculates the residuals or errors from the current model.</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Update: Fits a new weak learner (decision tree) to the residuals to correct errors.</a:t>
            </a:r>
          </a:p>
          <a:p>
            <a:pPr>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Combination: Combines the previous model and the new weak learner using a learning rate to form the final prediction.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036272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Initializing the XGBoost Regressor</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objective='</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reg:squarederror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This parameter specifies the loss function to be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minimized.reg:squarederror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indicates that we're using squared error as the loss function, which is suitable for regression problems.</a:t>
            </a: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Number of boosting rounds</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Depth of each tree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=0.1 = Shrinkage step</a:t>
            </a:r>
          </a:p>
          <a:p>
            <a:pPr marL="508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706398"/>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Model Evaluation Visualizations </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3248301"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Residual 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is useful to visually inspect the difference between predicted and actual values. You should expect residuals (errors) to be spread evenly around zero. If they are biased in some way, it could indicate that the model isn't capturing some important patterns.</a:t>
            </a:r>
          </a:p>
        </p:txBody>
      </p:sp>
      <p:pic>
        <p:nvPicPr>
          <p:cNvPr id="3" name="Picture 2">
            <a:extLst>
              <a:ext uri="{FF2B5EF4-FFF2-40B4-BE49-F238E27FC236}">
                <a16:creationId xmlns:a16="http://schemas.microsoft.com/office/drawing/2014/main" id="{4898F486-3426-E3AA-7545-83D07D717E7B}"/>
              </a:ext>
            </a:extLst>
          </p:cNvPr>
          <p:cNvPicPr>
            <a:picLocks noChangeAspect="1"/>
          </p:cNvPicPr>
          <p:nvPr/>
        </p:nvPicPr>
        <p:blipFill>
          <a:blip r:embed="rId4"/>
          <a:stretch>
            <a:fillRect/>
          </a:stretch>
        </p:blipFill>
        <p:spPr>
          <a:xfrm>
            <a:off x="3527317" y="1574418"/>
            <a:ext cx="5616683" cy="3569082"/>
          </a:xfrm>
          <a:prstGeom prst="rect">
            <a:avLst/>
          </a:prstGeom>
        </p:spPr>
      </p:pic>
    </p:spTree>
    <p:extLst>
      <p:ext uri="{BB962C8B-B14F-4D97-AF65-F5344CB8AC3E}">
        <p14:creationId xmlns:p14="http://schemas.microsoft.com/office/powerpoint/2010/main" val="146194740"/>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Insights from the Residual Plot:</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177811" cy="3394500"/>
          </a:xfrm>
          <a:prstGeom prst="rect">
            <a:avLst/>
          </a:prstGeom>
        </p:spPr>
        <p:txBody>
          <a:bodyPr spcFirstLastPara="1" wrap="square" lIns="91425" tIns="45700" rIns="91425" bIns="45700" anchor="t" anchorCtr="0">
            <a:normAutofit fontScale="85000" lnSpcReduction="10000"/>
          </a:bodyPr>
          <a:lstStyle/>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Scattering Around Zero: The residuals appear randomly scattered around the zero line, indicating that the model captures the data pattern well and does not exhibit clear bias.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No Systematic Pattern: There is no discernible pattern (e.g., curved shape, clustering), which suggests that the model does not suffer from systematic errors like underfitting or overfitting.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Some residuals deviate significantly from the zero line. These points could represent: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in the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Situations where the model struggled to predict accurately.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If these points are minimal and random, they might not significantly impact the overall model.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Homoscedasticity: The residuals have a fairly constant spread (variance) across the range of predicted values, which suggests that the model meets the assumption of homoscedasticity.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200778"/>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US" b="1" i="0" dirty="0">
                <a:solidFill>
                  <a:schemeClr val="tx1"/>
                </a:solidFill>
                <a:effectLst/>
                <a:latin typeface="Helvetica" panose="020B0604020202020204" pitchFamily="34" charset="0"/>
              </a:rPr>
              <a:t>Context of Data or Metrics</a:t>
            </a:r>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505666"/>
            <a:ext cx="8097392" cy="3539430"/>
          </a:xfrm>
          <a:prstGeom prst="rect">
            <a:avLst/>
          </a:prstGeom>
          <a:noFill/>
        </p:spPr>
        <p:txBody>
          <a:bodyPr wrap="square" rtlCol="0">
            <a:spAutoFit/>
          </a:bodyPr>
          <a:lstStyle/>
          <a:p>
            <a:pPr algn="l"/>
            <a:r>
              <a:rPr lang="en-IN" b="0" i="0" dirty="0">
                <a:solidFill>
                  <a:schemeClr val="tx1"/>
                </a:solidFill>
                <a:effectLst/>
                <a:latin typeface="Helvetica" panose="020B0604020202020204" pitchFamily="34" charset="0"/>
              </a:rPr>
              <a:t>What were the values and dimensions used?</a:t>
            </a:r>
          </a:p>
          <a:p>
            <a:pPr algn="l"/>
            <a:endParaRPr lang="en-IN" b="0" i="0" dirty="0">
              <a:solidFill>
                <a:schemeClr val="tx1"/>
              </a:solidFill>
              <a:effectLst/>
              <a:latin typeface="Helvetica" panose="020B0604020202020204" pitchFamily="34" charset="0"/>
            </a:endParaRPr>
          </a:p>
          <a:p>
            <a:pPr algn="l"/>
            <a:r>
              <a:rPr lang="en-IN" b="1" i="0" dirty="0">
                <a:solidFill>
                  <a:schemeClr val="tx1"/>
                </a:solidFill>
                <a:effectLst/>
                <a:latin typeface="Helvetica" panose="020B0604020202020204" pitchFamily="34" charset="0"/>
              </a:rPr>
              <a:t>Independent Variables (Features/Dimensions)</a:t>
            </a:r>
            <a:r>
              <a:rPr lang="en-IN" b="0" i="0" dirty="0">
                <a:solidFill>
                  <a:schemeClr val="tx1"/>
                </a:solidFill>
                <a:effectLst/>
                <a:latin typeface="Helvetica" panose="020B0604020202020204" pitchFamily="34" charset="0"/>
              </a:rPr>
              <a:t> These are real-time environmental parameters that </a:t>
            </a:r>
            <a:r>
              <a:rPr lang="en-IN" dirty="0">
                <a:solidFill>
                  <a:schemeClr val="tx1"/>
                </a:solidFill>
                <a:latin typeface="Helvetica" panose="020B0604020202020204" pitchFamily="34" charset="0"/>
              </a:rPr>
              <a:t>influence the energy output:</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AT – Ambient Temperature (°C)</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V – Exhaust Vacuum (cm Hg)</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AP – Ambient Pressure (millibar)</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RH – Relative Humidity (%)</a:t>
            </a:r>
          </a:p>
          <a:p>
            <a:pPr marL="285750" lvl="1" indent="-285750">
              <a:buFont typeface="Arial" panose="020B0604020202020204" pitchFamily="34" charset="0"/>
              <a:buChar char="•"/>
            </a:pPr>
            <a:endParaRPr lang="en-IN" dirty="0">
              <a:solidFill>
                <a:schemeClr val="tx1"/>
              </a:solidFill>
              <a:latin typeface="Helvetica" panose="020B0604020202020204" pitchFamily="34" charset="0"/>
            </a:endParaRPr>
          </a:p>
          <a:p>
            <a:pPr algn="l"/>
            <a:r>
              <a:rPr lang="en-IN" b="1" i="0" dirty="0">
                <a:solidFill>
                  <a:schemeClr val="tx1"/>
                </a:solidFill>
                <a:effectLst/>
                <a:latin typeface="Helvetica" panose="020B0604020202020204" pitchFamily="34" charset="0"/>
              </a:rPr>
              <a:t>Target Variable (Value/Metric)</a:t>
            </a:r>
            <a:r>
              <a:rPr lang="en-IN" b="0" i="0" dirty="0">
                <a:solidFill>
                  <a:schemeClr val="tx1"/>
                </a:solidFill>
                <a:effectLst/>
                <a:latin typeface="Helvetica" panose="020B0604020202020204" pitchFamily="34" charset="0"/>
              </a:rPr>
              <a:t> -&gt; PE – Net hourly electrical energy output of the plant (in Megawatts)</a:t>
            </a:r>
          </a:p>
          <a:p>
            <a:pPr algn="l"/>
            <a:endParaRPr lang="en-IN" b="0" i="0" dirty="0">
              <a:solidFill>
                <a:schemeClr val="tx1"/>
              </a:solidFill>
              <a:effectLst/>
              <a:latin typeface="Helvetica" panose="020B0604020202020204" pitchFamily="34" charset="0"/>
            </a:endParaRPr>
          </a:p>
          <a:p>
            <a:pPr algn="l"/>
            <a:r>
              <a:rPr lang="en-IN" b="1" i="0" dirty="0">
                <a:solidFill>
                  <a:schemeClr val="tx1"/>
                </a:solidFill>
                <a:effectLst/>
                <a:latin typeface="Helvetica" panose="020B0604020202020204" pitchFamily="34" charset="0"/>
              </a:rPr>
              <a:t>Key Performance Metrics</a:t>
            </a:r>
            <a:r>
              <a:rPr lang="en-IN" b="0" i="0" dirty="0">
                <a:solidFill>
                  <a:schemeClr val="tx1"/>
                </a:solidFill>
                <a:effectLst/>
                <a:latin typeface="Helvetica" panose="020B0604020202020204" pitchFamily="34" charset="0"/>
              </a:rPr>
              <a:t> -&gt; MAE (Mean Absolute Error) – Used to evaluate prediction accuracy and cross-Validated MAE Mean: ~2.23 (good model generalizability)</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1703635816"/>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b="1" i="0" dirty="0">
                <a:solidFill>
                  <a:schemeClr val="tx1"/>
                </a:solidFill>
                <a:effectLst/>
                <a:latin typeface="Helvetica" panose="020B0604020202020204" pitchFamily="34" charset="0"/>
              </a:rPr>
              <a:t>Executive Summary</a:t>
            </a:r>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718797"/>
            <a:ext cx="8097392" cy="2462213"/>
          </a:xfrm>
          <a:prstGeom prst="rect">
            <a:avLst/>
          </a:prstGeom>
          <a:noFill/>
        </p:spPr>
        <p:txBody>
          <a:bodyPr wrap="square" rtlCol="0">
            <a:spAutoFit/>
          </a:bodyPr>
          <a:lstStyle/>
          <a:p>
            <a:pPr algn="l"/>
            <a:r>
              <a:rPr lang="en-US" b="0" i="0" dirty="0">
                <a:solidFill>
                  <a:schemeClr val="tx1"/>
                </a:solidFill>
                <a:effectLst/>
                <a:latin typeface="Helvetica" panose="020B0604020202020204" pitchFamily="34" charset="0"/>
              </a:rPr>
              <a:t>Analyze and Built a tuned ML model to accurately predict energy output from real-world environmental data. To improve the ability of power plants to plan energy production, reduce inefficiencies, and adapt to environmental variability. The XGBoost model achieved a </a:t>
            </a:r>
            <a:r>
              <a:rPr lang="en-US" b="1" i="0" dirty="0">
                <a:solidFill>
                  <a:schemeClr val="tx1"/>
                </a:solidFill>
                <a:effectLst/>
                <a:latin typeface="Helvetica" panose="020B0604020202020204" pitchFamily="34" charset="0"/>
              </a:rPr>
              <a:t>Mean Absolute Error of ~2.09</a:t>
            </a:r>
            <a:r>
              <a:rPr lang="en-US" b="0" i="0" dirty="0">
                <a:solidFill>
                  <a:schemeClr val="tx1"/>
                </a:solidFill>
                <a:effectLst/>
                <a:latin typeface="Helvetica" panose="020B0604020202020204" pitchFamily="34" charset="0"/>
              </a:rPr>
              <a:t>, significantly outperforming traditional regression approaches and ensuring:</a:t>
            </a:r>
          </a:p>
          <a:p>
            <a:pPr algn="l"/>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More reliable energy forecasting.</a:t>
            </a: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Reduced operational risks and improved resource allocation.</a:t>
            </a: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Clear environmental insights — such as how </a:t>
            </a:r>
            <a:r>
              <a:rPr lang="en-US" b="1" i="0" dirty="0">
                <a:solidFill>
                  <a:schemeClr val="tx1"/>
                </a:solidFill>
                <a:effectLst/>
                <a:latin typeface="Helvetica" panose="020B0604020202020204" pitchFamily="34" charset="0"/>
              </a:rPr>
              <a:t>ambient temperature</a:t>
            </a:r>
            <a:r>
              <a:rPr lang="en-US" b="0" i="0" dirty="0">
                <a:solidFill>
                  <a:schemeClr val="tx1"/>
                </a:solidFill>
                <a:effectLst/>
                <a:latin typeface="Helvetica" panose="020B0604020202020204" pitchFamily="34" charset="0"/>
              </a:rPr>
              <a:t> strongly influences energy output.</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1333800192"/>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3"/>
          <p:cNvSpPr txBox="1">
            <a:spLocks noGrp="1"/>
          </p:cNvSpPr>
          <p:nvPr>
            <p:ph type="title"/>
          </p:nvPr>
        </p:nvSpPr>
        <p:spPr>
          <a:xfrm>
            <a:off x="524784" y="186028"/>
            <a:ext cx="5297791" cy="869400"/>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3000" b="1" i="0" kern="1200">
                <a:solidFill>
                  <a:srgbClr val="FFFFFF"/>
                </a:solidFill>
                <a:effectLst/>
                <a:latin typeface="+mj-lt"/>
                <a:ea typeface="+mj-ea"/>
                <a:cs typeface="+mj-cs"/>
              </a:rPr>
              <a:t>Technical Stack</a:t>
            </a:r>
          </a:p>
        </p:txBody>
      </p:sp>
      <p:sp>
        <p:nvSpPr>
          <p:cNvPr id="6" name="Rectangle 2">
            <a:extLst>
              <a:ext uri="{FF2B5EF4-FFF2-40B4-BE49-F238E27FC236}">
                <a16:creationId xmlns:a16="http://schemas.microsoft.com/office/drawing/2014/main" id="{AAF02D4D-695F-98D2-7DE6-AC29CAA7E890}"/>
              </a:ext>
            </a:extLst>
          </p:cNvPr>
          <p:cNvSpPr>
            <a:spLocks noChangeArrowheads="1"/>
          </p:cNvSpPr>
          <p:nvPr/>
        </p:nvSpPr>
        <p:spPr bwMode="auto">
          <a:xfrm>
            <a:off x="6429374" y="293124"/>
            <a:ext cx="2425189" cy="65520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1300" b="1" i="0" u="none" strike="noStrike" kern="1200" cap="none" normalizeH="0" baseline="0">
                <a:ln>
                  <a:noFill/>
                </a:ln>
                <a:solidFill>
                  <a:srgbClr val="FFFFFF"/>
                </a:solidFill>
                <a:effectLst/>
                <a:latin typeface="+mn-lt"/>
                <a:ea typeface="+mn-ea"/>
                <a:cs typeface="+mn-cs"/>
              </a:rPr>
              <a:t>Tools &amp; Technologies</a:t>
            </a:r>
            <a:r>
              <a:rPr kumimoji="0" lang="en-US" altLang="en-US" sz="1300" b="0" i="0" u="none" strike="noStrike" kern="1200" cap="none" normalizeH="0" baseline="0">
                <a:ln>
                  <a:noFill/>
                </a:ln>
                <a:solidFill>
                  <a:srgbClr val="FFFFFF"/>
                </a:solidFill>
                <a:effectLst/>
                <a:latin typeface="+mn-lt"/>
                <a:ea typeface="+mn-ea"/>
                <a:cs typeface="+mn-cs"/>
              </a:rPr>
              <a:t> A blend of analytical thinking and tech tools</a:t>
            </a:r>
          </a:p>
        </p:txBody>
      </p:sp>
      <p:graphicFrame>
        <p:nvGraphicFramePr>
          <p:cNvPr id="5" name="Table 4">
            <a:extLst>
              <a:ext uri="{FF2B5EF4-FFF2-40B4-BE49-F238E27FC236}">
                <a16:creationId xmlns:a16="http://schemas.microsoft.com/office/drawing/2014/main" id="{763BB311-ABDA-270C-9167-EDECEB44C74E}"/>
              </a:ext>
            </a:extLst>
          </p:cNvPr>
          <p:cNvGraphicFramePr>
            <a:graphicFrameLocks noGrp="1"/>
          </p:cNvGraphicFramePr>
          <p:nvPr>
            <p:extLst>
              <p:ext uri="{D42A27DB-BD31-4B8C-83A1-F6EECF244321}">
                <p14:modId xmlns:p14="http://schemas.microsoft.com/office/powerpoint/2010/main" val="2995699090"/>
              </p:ext>
            </p:extLst>
          </p:nvPr>
        </p:nvGraphicFramePr>
        <p:xfrm>
          <a:off x="338752" y="1474719"/>
          <a:ext cx="8466494" cy="3339122"/>
        </p:xfrm>
        <a:graphic>
          <a:graphicData uri="http://schemas.openxmlformats.org/drawingml/2006/table">
            <a:tbl>
              <a:tblPr/>
              <a:tblGrid>
                <a:gridCol w="4233247">
                  <a:extLst>
                    <a:ext uri="{9D8B030D-6E8A-4147-A177-3AD203B41FA5}">
                      <a16:colId xmlns:a16="http://schemas.microsoft.com/office/drawing/2014/main" val="3538401486"/>
                    </a:ext>
                  </a:extLst>
                </a:gridCol>
                <a:gridCol w="4233247">
                  <a:extLst>
                    <a:ext uri="{9D8B030D-6E8A-4147-A177-3AD203B41FA5}">
                      <a16:colId xmlns:a16="http://schemas.microsoft.com/office/drawing/2014/main" val="987154204"/>
                    </a:ext>
                  </a:extLst>
                </a:gridCol>
              </a:tblGrid>
              <a:tr h="497733">
                <a:tc>
                  <a:txBody>
                    <a:bodyPr/>
                    <a:lstStyle/>
                    <a:p>
                      <a:r>
                        <a:rPr lang="en-IN" sz="1800" b="1">
                          <a:solidFill>
                            <a:srgbClr val="ABABAB"/>
                          </a:solidFill>
                          <a:effectLst/>
                        </a:rPr>
                        <a:t>Category</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b="1">
                          <a:solidFill>
                            <a:srgbClr val="ABABAB"/>
                          </a:solidFill>
                          <a:effectLst/>
                        </a:rPr>
                        <a:t>Tools Used</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4192919891"/>
                  </a:ext>
                </a:extLst>
              </a:tr>
              <a:tr h="497733">
                <a:tc>
                  <a:txBody>
                    <a:bodyPr/>
                    <a:lstStyle/>
                    <a:p>
                      <a:r>
                        <a:rPr lang="en-IN" sz="1800">
                          <a:solidFill>
                            <a:srgbClr val="ABABAB"/>
                          </a:solidFill>
                          <a:effectLst/>
                        </a:rPr>
                        <a:t>Programming Language</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Python, SQL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573887434"/>
                  </a:ext>
                </a:extLst>
              </a:tr>
              <a:tr h="497733">
                <a:tc>
                  <a:txBody>
                    <a:bodyPr/>
                    <a:lstStyle/>
                    <a:p>
                      <a:r>
                        <a:rPr lang="en-IN" sz="1800">
                          <a:solidFill>
                            <a:srgbClr val="ABABAB"/>
                          </a:solidFill>
                          <a:effectLst/>
                        </a:rPr>
                        <a:t>Data Analysis</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Pandas, NumPy</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292005123"/>
                  </a:ext>
                </a:extLst>
              </a:tr>
              <a:tr h="497733">
                <a:tc>
                  <a:txBody>
                    <a:bodyPr/>
                    <a:lstStyle/>
                    <a:p>
                      <a:r>
                        <a:rPr lang="en-IN" sz="1800">
                          <a:solidFill>
                            <a:srgbClr val="ABABAB"/>
                          </a:solidFill>
                          <a:effectLst/>
                        </a:rPr>
                        <a:t>Visualization</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Matplotlib, Seaborn, Tableau</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365234601"/>
                  </a:ext>
                </a:extLst>
              </a:tr>
              <a:tr h="850457">
                <a:tc>
                  <a:txBody>
                    <a:bodyPr/>
                    <a:lstStyle/>
                    <a:p>
                      <a:r>
                        <a:rPr lang="en-IN" sz="1800">
                          <a:solidFill>
                            <a:srgbClr val="ABABAB"/>
                          </a:solidFill>
                          <a:effectLst/>
                        </a:rPr>
                        <a:t>Environment</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Jupyter Notebook, PostgreSQL, Excel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042488724"/>
                  </a:ext>
                </a:extLst>
              </a:tr>
              <a:tr h="497733">
                <a:tc>
                  <a:txBody>
                    <a:bodyPr/>
                    <a:lstStyle/>
                    <a:p>
                      <a:r>
                        <a:rPr lang="en-IN" sz="1800">
                          <a:solidFill>
                            <a:srgbClr val="ABABAB"/>
                          </a:solidFill>
                          <a:effectLst/>
                        </a:rPr>
                        <a:t>Version Control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Git, GitHub</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38316946"/>
                  </a:ext>
                </a:extLst>
              </a:tr>
            </a:tbl>
          </a:graphicData>
        </a:graphic>
      </p:graphicFrame>
    </p:spTree>
    <p:extLst>
      <p:ext uri="{BB962C8B-B14F-4D97-AF65-F5344CB8AC3E}">
        <p14:creationId xmlns:p14="http://schemas.microsoft.com/office/powerpoint/2010/main" val="280878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IN" b="1" i="0">
                <a:solidFill>
                  <a:schemeClr val="tx1"/>
                </a:solidFill>
                <a:effectLst/>
                <a:latin typeface="Helvetica" panose="020B0604020202020204" pitchFamily="34" charset="0"/>
              </a:rPr>
              <a:t>Project Overview</a:t>
            </a:r>
            <a:endParaRPr lang="en-IN" dirty="0">
              <a:solidFill>
                <a:schemeClr val="tx1"/>
              </a:solidFill>
            </a:endParaRPr>
          </a:p>
        </p:txBody>
      </p:sp>
      <p:graphicFrame>
        <p:nvGraphicFramePr>
          <p:cNvPr id="106" name="Google Shape;104;p2">
            <a:extLst>
              <a:ext uri="{FF2B5EF4-FFF2-40B4-BE49-F238E27FC236}">
                <a16:creationId xmlns:a16="http://schemas.microsoft.com/office/drawing/2014/main" id="{1FAFC310-4883-57D6-14CA-F28269C03146}"/>
              </a:ext>
            </a:extLst>
          </p:cNvPr>
          <p:cNvGraphicFramePr/>
          <p:nvPr>
            <p:extLst>
              <p:ext uri="{D42A27DB-BD31-4B8C-83A1-F6EECF244321}">
                <p14:modId xmlns:p14="http://schemas.microsoft.com/office/powerpoint/2010/main" val="2088827706"/>
              </p:ext>
            </p:extLst>
          </p:nvPr>
        </p:nvGraphicFramePr>
        <p:xfrm>
          <a:off x="441561" y="1060382"/>
          <a:ext cx="8246100" cy="4006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b="1" i="0">
                <a:solidFill>
                  <a:schemeClr val="tx1"/>
                </a:solidFill>
                <a:effectLst/>
                <a:latin typeface="Helvetica" panose="020B0604020202020204" pitchFamily="34" charset="0"/>
              </a:rPr>
              <a:t>Insight Deep Dive</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359089" y="1902128"/>
            <a:ext cx="3442889" cy="2246769"/>
          </a:xfrm>
          <a:prstGeom prst="rect">
            <a:avLst/>
          </a:prstGeom>
          <a:noFill/>
        </p:spPr>
        <p:txBody>
          <a:bodyPr wrap="square" rtlCol="0">
            <a:spAutoFit/>
          </a:bodyPr>
          <a:lstStyle/>
          <a:p>
            <a:pPr algn="l"/>
            <a:r>
              <a:rPr lang="en-US" b="1" i="0" dirty="0">
                <a:solidFill>
                  <a:schemeClr val="tx1"/>
                </a:solidFill>
                <a:effectLst/>
                <a:latin typeface="Helvetica" panose="020B0604020202020204" pitchFamily="34" charset="0"/>
              </a:rPr>
              <a:t>Environmental parameters</a:t>
            </a:r>
            <a:endParaRPr lang="en-US" b="0" i="0" dirty="0">
              <a:solidFill>
                <a:schemeClr val="tx1"/>
              </a:solidFill>
              <a:effectLst/>
              <a:latin typeface="Helvetica" panose="020B0604020202020204" pitchFamily="34" charset="0"/>
            </a:endParaRPr>
          </a:p>
          <a:p>
            <a:pPr marL="285750" lvl="1" indent="-285750">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The relationship between output Energy across all the environmental parameters</a:t>
            </a:r>
          </a:p>
          <a:p>
            <a:pPr marL="285750" lvl="1" indent="-285750">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Ambient Temperature (AT) usually has a strong negative correlation with Power Output.</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pic>
        <p:nvPicPr>
          <p:cNvPr id="4" name="Picture 3">
            <a:extLst>
              <a:ext uri="{FF2B5EF4-FFF2-40B4-BE49-F238E27FC236}">
                <a16:creationId xmlns:a16="http://schemas.microsoft.com/office/drawing/2014/main" id="{750ECCC8-8223-EFC1-9FCE-D46683F7EC18}"/>
              </a:ext>
            </a:extLst>
          </p:cNvPr>
          <p:cNvPicPr>
            <a:picLocks noChangeAspect="1"/>
          </p:cNvPicPr>
          <p:nvPr/>
        </p:nvPicPr>
        <p:blipFill>
          <a:blip r:embed="rId4"/>
          <a:stretch>
            <a:fillRect/>
          </a:stretch>
        </p:blipFill>
        <p:spPr>
          <a:xfrm>
            <a:off x="4240275" y="1365688"/>
            <a:ext cx="4903725" cy="3777812"/>
          </a:xfrm>
          <a:prstGeom prst="rect">
            <a:avLst/>
          </a:prstGeom>
        </p:spPr>
      </p:pic>
    </p:spTree>
    <p:extLst>
      <p:ext uri="{BB962C8B-B14F-4D97-AF65-F5344CB8AC3E}">
        <p14:creationId xmlns:p14="http://schemas.microsoft.com/office/powerpoint/2010/main" val="284188489"/>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fontScale="90000"/>
          </a:bodyPr>
          <a:lstStyle/>
          <a:p>
            <a:pPr algn="l"/>
            <a:r>
              <a:rPr lang="en-US" b="1" i="0" dirty="0" err="1">
                <a:solidFill>
                  <a:schemeClr val="tx1"/>
                </a:solidFill>
                <a:effectLst/>
                <a:latin typeface="Helvetica" panose="020B0604020202020204" pitchFamily="34" charset="0"/>
              </a:rPr>
              <a:t>Pairplots</a:t>
            </a:r>
            <a:r>
              <a:rPr lang="en-US" b="1" i="0" dirty="0">
                <a:solidFill>
                  <a:schemeClr val="tx1"/>
                </a:solidFill>
                <a:effectLst/>
                <a:latin typeface="Helvetica" panose="020B0604020202020204" pitchFamily="34" charset="0"/>
              </a:rPr>
              <a:t> for all Environmental parameters</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144379" y="1356960"/>
            <a:ext cx="3869153" cy="4185761"/>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are we looking:</a:t>
            </a:r>
            <a:r>
              <a:rPr lang="en-US" b="0" i="0" dirty="0">
                <a:solidFill>
                  <a:schemeClr val="tx1"/>
                </a:solidFill>
                <a:effectLst/>
                <a:latin typeface="Helvetica" panose="020B0604020202020204" pitchFamily="34" charset="0"/>
              </a:rPr>
              <a:t> Exploratory data analysis (EDA) and visualizing relationships within a dataset, Understanding Pairwise Relationships, Identifying Correlations and Patterns and Comparing Groups within Data.</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Relationships Between Variables: There seems to be negative correlation between AT (Ambient Temperature) and PE (Power Output), which makes sense as higher temperatures might reduce efficiency in energy production. V (Exhaust Vacuum) shows a relatively strong positive correlation with PE. AP (Ambient Pressure) and RH (Relative Humidity) appear to have weaker relationships with PE.</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pic>
        <p:nvPicPr>
          <p:cNvPr id="4" name="Picture 3">
            <a:extLst>
              <a:ext uri="{FF2B5EF4-FFF2-40B4-BE49-F238E27FC236}">
                <a16:creationId xmlns:a16="http://schemas.microsoft.com/office/drawing/2014/main" id="{071865A3-36A4-19A5-D6BF-21D38F421C5B}"/>
              </a:ext>
            </a:extLst>
          </p:cNvPr>
          <p:cNvPicPr>
            <a:picLocks noChangeAspect="1"/>
          </p:cNvPicPr>
          <p:nvPr/>
        </p:nvPicPr>
        <p:blipFill>
          <a:blip r:embed="rId4"/>
          <a:stretch>
            <a:fillRect/>
          </a:stretch>
        </p:blipFill>
        <p:spPr>
          <a:xfrm>
            <a:off x="4420746" y="1356960"/>
            <a:ext cx="4725189" cy="3786539"/>
          </a:xfrm>
          <a:prstGeom prst="rect">
            <a:avLst/>
          </a:prstGeom>
        </p:spPr>
      </p:pic>
    </p:spTree>
    <p:extLst>
      <p:ext uri="{BB962C8B-B14F-4D97-AF65-F5344CB8AC3E}">
        <p14:creationId xmlns:p14="http://schemas.microsoft.com/office/powerpoint/2010/main" val="944862235"/>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a:bodyPr>
          <a:lstStyle/>
          <a:p>
            <a:pPr algn="l"/>
            <a:r>
              <a:rPr lang="en-US" b="1" i="0" dirty="0">
                <a:solidFill>
                  <a:schemeClr val="tx1"/>
                </a:solidFill>
                <a:effectLst/>
                <a:latin typeface="Helvetica" panose="020B0604020202020204" pitchFamily="34" charset="0"/>
              </a:rPr>
              <a:t>Temperature and Power Output Trend</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226882" y="1851973"/>
            <a:ext cx="3196962" cy="2462213"/>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As temperature increases, power output tends to decrease — likely due to thermodynamic efficiency loss.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Higher temperatures (AT) negatively affect the power output (PE). This is due to reduced efficiency in thermal energy conversion as the ambient temperature increases.</a:t>
            </a:r>
          </a:p>
        </p:txBody>
      </p:sp>
      <p:pic>
        <p:nvPicPr>
          <p:cNvPr id="5" name="Picture 4">
            <a:extLst>
              <a:ext uri="{FF2B5EF4-FFF2-40B4-BE49-F238E27FC236}">
                <a16:creationId xmlns:a16="http://schemas.microsoft.com/office/drawing/2014/main" id="{471B1C5F-22D1-B682-08AC-EECBEABF244F}"/>
              </a:ext>
            </a:extLst>
          </p:cNvPr>
          <p:cNvPicPr>
            <a:picLocks noChangeAspect="1"/>
          </p:cNvPicPr>
          <p:nvPr/>
        </p:nvPicPr>
        <p:blipFill>
          <a:blip r:embed="rId4"/>
          <a:stretch>
            <a:fillRect/>
          </a:stretch>
        </p:blipFill>
        <p:spPr>
          <a:xfrm>
            <a:off x="4171694" y="1346005"/>
            <a:ext cx="4972306" cy="3797495"/>
          </a:xfrm>
          <a:prstGeom prst="rect">
            <a:avLst/>
          </a:prstGeom>
        </p:spPr>
      </p:pic>
    </p:spTree>
    <p:extLst>
      <p:ext uri="{BB962C8B-B14F-4D97-AF65-F5344CB8AC3E}">
        <p14:creationId xmlns:p14="http://schemas.microsoft.com/office/powerpoint/2010/main" val="652260516"/>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fontScale="90000"/>
          </a:bodyPr>
          <a:lstStyle/>
          <a:p>
            <a:pPr algn="l"/>
            <a:r>
              <a:rPr lang="en-US" b="1" i="0" dirty="0">
                <a:solidFill>
                  <a:schemeClr val="tx1"/>
                </a:solidFill>
                <a:effectLst/>
                <a:latin typeface="Helvetica" panose="020B0604020202020204" pitchFamily="34" charset="0"/>
              </a:rPr>
              <a:t>Exhaust Vacuum and Power Output Trend</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220007" y="1517885"/>
            <a:ext cx="3595722" cy="3539430"/>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The relationship between vacuum level (condenser pressure) and turbine power output/efficiency is negatively correlated—but in a way that improves performance as vacuum increases.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a:t>
            </a:r>
            <a:r>
              <a:rPr lang="en-US" b="0" i="0" dirty="0">
                <a:solidFill>
                  <a:schemeClr val="tx1"/>
                </a:solidFill>
                <a:effectLst/>
                <a:latin typeface="Helvetica" panose="020B0604020202020204" pitchFamily="34" charset="0"/>
              </a:rPr>
              <a:t> Vacuum (V) has a strong negative correlation with PE. As vacuum increases, the turbines operate more efficiently, leading to higher power output. While vacuum and condenser pressure are inversely related, power output increases with higher vacuum (up to an optimal point). So, the useful effect is positive, but the physical correlation is negative.</a:t>
            </a:r>
          </a:p>
        </p:txBody>
      </p:sp>
      <p:pic>
        <p:nvPicPr>
          <p:cNvPr id="4" name="Picture 3">
            <a:extLst>
              <a:ext uri="{FF2B5EF4-FFF2-40B4-BE49-F238E27FC236}">
                <a16:creationId xmlns:a16="http://schemas.microsoft.com/office/drawing/2014/main" id="{5CF31E97-2F20-4341-5310-EB45D6A1C83E}"/>
              </a:ext>
            </a:extLst>
          </p:cNvPr>
          <p:cNvPicPr>
            <a:picLocks noChangeAspect="1"/>
          </p:cNvPicPr>
          <p:nvPr/>
        </p:nvPicPr>
        <p:blipFill>
          <a:blip r:embed="rId4"/>
          <a:stretch>
            <a:fillRect/>
          </a:stretch>
        </p:blipFill>
        <p:spPr>
          <a:xfrm>
            <a:off x="4209796" y="1346005"/>
            <a:ext cx="4934204" cy="3797495"/>
          </a:xfrm>
          <a:prstGeom prst="rect">
            <a:avLst/>
          </a:prstGeom>
        </p:spPr>
      </p:pic>
    </p:spTree>
    <p:extLst>
      <p:ext uri="{BB962C8B-B14F-4D97-AF65-F5344CB8AC3E}">
        <p14:creationId xmlns:p14="http://schemas.microsoft.com/office/powerpoint/2010/main" val="252650239"/>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a:bodyPr>
          <a:lstStyle/>
          <a:p>
            <a:pPr algn="l"/>
            <a:r>
              <a:rPr lang="en-IN" b="1" i="0" dirty="0">
                <a:solidFill>
                  <a:schemeClr val="tx1"/>
                </a:solidFill>
                <a:effectLst/>
                <a:latin typeface="Helvetica" panose="020B0604020202020204" pitchFamily="34" charset="0"/>
              </a:rPr>
              <a:t>Ambient Pressure vs. Power Output</a:t>
            </a:r>
          </a:p>
        </p:txBody>
      </p:sp>
      <p:sp>
        <p:nvSpPr>
          <p:cNvPr id="2" name="TextBox 1">
            <a:extLst>
              <a:ext uri="{FF2B5EF4-FFF2-40B4-BE49-F238E27FC236}">
                <a16:creationId xmlns:a16="http://schemas.microsoft.com/office/drawing/2014/main" id="{BEB888D3-5241-4C15-11E3-D1EB58FE0C2A}"/>
              </a:ext>
            </a:extLst>
          </p:cNvPr>
          <p:cNvSpPr txBox="1"/>
          <p:nvPr/>
        </p:nvSpPr>
        <p:spPr>
          <a:xfrm>
            <a:off x="144379" y="1627888"/>
            <a:ext cx="3595722"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Positive correlation as Higher ambient pressure improves both gas and steam turbine performance in a CCPP.</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Ambient pressure (AP) shows a moderate positive correlation with PE. Higher pressures improve combustion efficiency in power plants, resulting in better energy conversion.</a:t>
            </a:r>
          </a:p>
        </p:txBody>
      </p:sp>
      <p:pic>
        <p:nvPicPr>
          <p:cNvPr id="5" name="Picture 4">
            <a:extLst>
              <a:ext uri="{FF2B5EF4-FFF2-40B4-BE49-F238E27FC236}">
                <a16:creationId xmlns:a16="http://schemas.microsoft.com/office/drawing/2014/main" id="{F92D2C64-9400-5AD8-5B29-250B820E413B}"/>
              </a:ext>
            </a:extLst>
          </p:cNvPr>
          <p:cNvPicPr>
            <a:picLocks noChangeAspect="1"/>
          </p:cNvPicPr>
          <p:nvPr/>
        </p:nvPicPr>
        <p:blipFill>
          <a:blip r:embed="rId4"/>
          <a:stretch>
            <a:fillRect/>
          </a:stretch>
        </p:blipFill>
        <p:spPr>
          <a:xfrm>
            <a:off x="4400120" y="1409508"/>
            <a:ext cx="4743880" cy="3733992"/>
          </a:xfrm>
          <a:prstGeom prst="rect">
            <a:avLst/>
          </a:prstGeom>
        </p:spPr>
      </p:pic>
    </p:spTree>
    <p:extLst>
      <p:ext uri="{BB962C8B-B14F-4D97-AF65-F5344CB8AC3E}">
        <p14:creationId xmlns:p14="http://schemas.microsoft.com/office/powerpoint/2010/main" val="2191737960"/>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Summary</a:t>
            </a: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1400" b="0" i="0" dirty="0">
                <a:solidFill>
                  <a:schemeClr val="tx1"/>
                </a:solidFill>
                <a:effectLst/>
                <a:latin typeface="Helvetica" panose="020B0604020202020204" pitchFamily="34" charset="0"/>
              </a:rPr>
              <a:t>Temperature (AT) has the strongest negative correlation with power output. Higher temperatures reduce energy efficiency.</a:t>
            </a:r>
          </a:p>
          <a:p>
            <a:pPr algn="l">
              <a:buFont typeface="Arial" panose="020B0604020202020204" pitchFamily="34" charset="0"/>
              <a:buChar char="•"/>
            </a:pPr>
            <a:r>
              <a:rPr lang="en-US" sz="1400" b="0" i="0" dirty="0">
                <a:solidFill>
                  <a:schemeClr val="tx1"/>
                </a:solidFill>
                <a:effectLst/>
                <a:latin typeface="Helvetica" panose="020B0604020202020204" pitchFamily="34" charset="0"/>
              </a:rPr>
              <a:t>Exhaust Vacuum (V) also shows a strong inverse relation with PE.</a:t>
            </a:r>
          </a:p>
          <a:p>
            <a:pPr algn="l">
              <a:buFont typeface="Arial" panose="020B0604020202020204" pitchFamily="34" charset="0"/>
              <a:buChar char="•"/>
            </a:pPr>
            <a:r>
              <a:rPr lang="en-US" sz="1400" b="0" i="0" dirty="0">
                <a:solidFill>
                  <a:schemeClr val="tx1"/>
                </a:solidFill>
                <a:effectLst/>
                <a:latin typeface="Helvetica" panose="020B0604020202020204" pitchFamily="34" charset="0"/>
              </a:rPr>
              <a:t>Pressure (AP) and Humidity (RH) have moderate effects but contribute to overall accuracy when retained.</a:t>
            </a:r>
          </a:p>
          <a:p>
            <a:pPr algn="l">
              <a:buFont typeface="Arial" panose="020B0604020202020204" pitchFamily="34" charset="0"/>
              <a:buChar char="•"/>
            </a:pPr>
            <a:endParaRPr lang="en-US" sz="1400" b="0" i="0" dirty="0">
              <a:solidFill>
                <a:schemeClr val="tx1"/>
              </a:solidFill>
              <a:effectLst/>
              <a:latin typeface="Helvetica" panose="020B0604020202020204" pitchFamily="34" charset="0"/>
            </a:endParaRPr>
          </a:p>
          <a:p>
            <a:pPr marL="50800" indent="0" algn="l">
              <a:buNone/>
            </a:pPr>
            <a:r>
              <a:rPr lang="en-US" sz="1600" b="1" i="0" u="sng" dirty="0">
                <a:solidFill>
                  <a:schemeClr val="tx1"/>
                </a:solidFill>
                <a:effectLst/>
                <a:latin typeface="Helvetica" panose="020B0604020202020204" pitchFamily="34" charset="0"/>
              </a:rPr>
              <a:t>Business Recommendations</a:t>
            </a:r>
          </a:p>
          <a:p>
            <a:pPr marL="50800" indent="0" algn="l">
              <a:buNone/>
            </a:pPr>
            <a:r>
              <a:rPr lang="en-US" sz="1400" i="0" dirty="0">
                <a:solidFill>
                  <a:schemeClr val="tx1"/>
                </a:solidFill>
                <a:effectLst/>
                <a:latin typeface="Helvetica" panose="020B0604020202020204" pitchFamily="34" charset="0"/>
              </a:rPr>
              <a:t>A/B Testing or Pilot Rollout Suggestion</a:t>
            </a:r>
          </a:p>
          <a:p>
            <a:pPr marL="50800" indent="0" algn="l">
              <a:buNone/>
            </a:pPr>
            <a:r>
              <a:rPr lang="en-US" sz="1400" i="0" dirty="0">
                <a:solidFill>
                  <a:schemeClr val="tx1"/>
                </a:solidFill>
                <a:effectLst/>
                <a:latin typeface="Helvetica" panose="020B0604020202020204" pitchFamily="34" charset="0"/>
              </a:rPr>
              <a:t>A/B Test: Compare performance between plants using model-based scheduling vs. traditional.</a:t>
            </a:r>
            <a:br>
              <a:rPr lang="en-US" sz="1400" i="0" dirty="0">
                <a:solidFill>
                  <a:schemeClr val="tx1"/>
                </a:solidFill>
                <a:effectLst/>
                <a:latin typeface="Helvetica" panose="020B0604020202020204" pitchFamily="34" charset="0"/>
              </a:rPr>
            </a:br>
            <a:endParaRPr lang="en-US" sz="1400" i="0" dirty="0">
              <a:solidFill>
                <a:schemeClr val="tx1"/>
              </a:solidFill>
              <a:effectLst/>
              <a:latin typeface="Helvetica" panose="020B0604020202020204" pitchFamily="34" charset="0"/>
            </a:endParaRPr>
          </a:p>
          <a:p>
            <a:pPr algn="l">
              <a:buFont typeface="Wingdings" panose="05000000000000000000" pitchFamily="2" charset="2"/>
              <a:buChar char="ü"/>
            </a:pPr>
            <a:r>
              <a:rPr lang="en-US" sz="1400" dirty="0">
                <a:solidFill>
                  <a:schemeClr val="tx1"/>
                </a:solidFill>
                <a:latin typeface="Helvetica" panose="020B0604020202020204" pitchFamily="34" charset="0"/>
              </a:rPr>
              <a:t>A: Plant using AI-based energy forecasting</a:t>
            </a:r>
          </a:p>
          <a:p>
            <a:pPr algn="l">
              <a:buFont typeface="Wingdings" panose="05000000000000000000" pitchFamily="2" charset="2"/>
              <a:buChar char="ü"/>
            </a:pPr>
            <a:r>
              <a:rPr lang="en-US" sz="1400" dirty="0">
                <a:solidFill>
                  <a:schemeClr val="tx1"/>
                </a:solidFill>
                <a:latin typeface="Helvetica" panose="020B0604020202020204" pitchFamily="34" charset="0"/>
              </a:rPr>
              <a:t>B: Control plant using existing heuristics</a:t>
            </a:r>
          </a:p>
          <a:p>
            <a:pPr marL="342900" lvl="0" indent="-292100" algn="l" rtl="0">
              <a:lnSpc>
                <a:spcPct val="100000"/>
              </a:lnSpc>
              <a:spcBef>
                <a:spcPts val="0"/>
              </a:spcBef>
              <a:spcAft>
                <a:spcPts val="0"/>
              </a:spcAft>
              <a:buClr>
                <a:schemeClr val="dk1"/>
              </a:buClr>
              <a:buSzPts val="2000"/>
              <a:buChar char="•"/>
            </a:pPr>
            <a:endParaRPr sz="2000" dirty="0">
              <a:solidFill>
                <a:schemeClr val="tx1"/>
              </a:solidFill>
            </a:endParaRPr>
          </a:p>
        </p:txBody>
      </p:sp>
    </p:spTree>
    <p:extLst>
      <p:ext uri="{BB962C8B-B14F-4D97-AF65-F5344CB8AC3E}">
        <p14:creationId xmlns:p14="http://schemas.microsoft.com/office/powerpoint/2010/main" val="1755534786"/>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Business Impact</a:t>
            </a: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lnSpcReduction="10000"/>
          </a:bodyPr>
          <a:lstStyle/>
          <a:p>
            <a:pPr marL="50800" indent="0" algn="l">
              <a:buNone/>
            </a:pPr>
            <a:r>
              <a:rPr lang="en-US" sz="1400" dirty="0">
                <a:solidFill>
                  <a:schemeClr val="tx1"/>
                </a:solidFill>
                <a:latin typeface="Helvetica" panose="020B0604020202020204" pitchFamily="34" charset="0"/>
              </a:rPr>
              <a:t>How did this analysis help them?</a:t>
            </a:r>
            <a:br>
              <a:rPr lang="en-US" sz="1400" dirty="0">
                <a:solidFill>
                  <a:schemeClr val="tx1"/>
                </a:solidFill>
                <a:latin typeface="Helvetica" panose="020B0604020202020204" pitchFamily="34" charset="0"/>
              </a:rPr>
            </a:br>
            <a:r>
              <a:rPr lang="en-US" sz="1400" dirty="0">
                <a:solidFill>
                  <a:schemeClr val="tx1"/>
                </a:solidFill>
                <a:latin typeface="Helvetica" panose="020B0604020202020204" pitchFamily="34" charset="0"/>
              </a:rPr>
              <a:t>This data-driven analysis delivers the following strategic advantages:</a:t>
            </a:r>
          </a:p>
          <a:p>
            <a:pPr marL="50800" indent="0" algn="l">
              <a:buNone/>
            </a:pPr>
            <a:endParaRPr lang="en-US" sz="1400" dirty="0">
              <a:solidFill>
                <a:schemeClr val="tx1"/>
              </a:solidFill>
              <a:latin typeface="Helvetica" panose="020B0604020202020204" pitchFamily="34" charset="0"/>
            </a:endParaRPr>
          </a:p>
          <a:p>
            <a:pPr algn="l">
              <a:buFont typeface="Arial" panose="020B0604020202020204" pitchFamily="34" charset="0"/>
              <a:buChar char="•"/>
            </a:pPr>
            <a:r>
              <a:rPr lang="en-US" sz="1400" b="1" dirty="0">
                <a:solidFill>
                  <a:schemeClr val="tx1"/>
                </a:solidFill>
                <a:latin typeface="Helvetica" panose="020B0604020202020204" pitchFamily="34" charset="0"/>
              </a:rPr>
              <a:t>Operational Optimization: </a:t>
            </a:r>
            <a:r>
              <a:rPr lang="en-US" sz="1400" dirty="0">
                <a:solidFill>
                  <a:schemeClr val="tx1"/>
                </a:solidFill>
                <a:latin typeface="Helvetica" panose="020B0604020202020204" pitchFamily="34" charset="0"/>
              </a:rPr>
              <a:t>By accurately predicting energy output, operators can make informed decisions on fuel usage and turbine operations to improve overall plant efficiency.</a:t>
            </a:r>
          </a:p>
          <a:p>
            <a:pPr algn="l">
              <a:buFont typeface="Arial" panose="020B0604020202020204" pitchFamily="34" charset="0"/>
              <a:buChar char="•"/>
            </a:pPr>
            <a:r>
              <a:rPr lang="en-US" sz="1400" b="1" dirty="0">
                <a:solidFill>
                  <a:schemeClr val="tx1"/>
                </a:solidFill>
                <a:latin typeface="Helvetica" panose="020B0604020202020204" pitchFamily="34" charset="0"/>
              </a:rPr>
              <a:t>Cost Reduction: </a:t>
            </a:r>
            <a:r>
              <a:rPr lang="en-US" sz="1400" dirty="0">
                <a:solidFill>
                  <a:schemeClr val="tx1"/>
                </a:solidFill>
                <a:latin typeface="Helvetica" panose="020B0604020202020204" pitchFamily="34" charset="0"/>
              </a:rPr>
              <a:t>Reducing overproduction or underproduction minimizes wastage of resources and cuts down operational costs.</a:t>
            </a:r>
          </a:p>
          <a:p>
            <a:pPr algn="l">
              <a:buFont typeface="Arial" panose="020B0604020202020204" pitchFamily="34" charset="0"/>
              <a:buChar char="•"/>
            </a:pPr>
            <a:r>
              <a:rPr lang="en-US" sz="1400" b="1" dirty="0">
                <a:solidFill>
                  <a:schemeClr val="tx1"/>
                </a:solidFill>
                <a:latin typeface="Helvetica" panose="020B0604020202020204" pitchFamily="34" charset="0"/>
              </a:rPr>
              <a:t>Capacity Planning: </a:t>
            </a:r>
            <a:r>
              <a:rPr lang="en-US" sz="1400" dirty="0">
                <a:solidFill>
                  <a:schemeClr val="tx1"/>
                </a:solidFill>
                <a:latin typeface="Helvetica" panose="020B0604020202020204" pitchFamily="34" charset="0"/>
              </a:rPr>
              <a:t>Helps forecast peak and low generation hours, supporting better load balancing and infrastructure usage.</a:t>
            </a:r>
          </a:p>
          <a:p>
            <a:pPr algn="l">
              <a:buFont typeface="Arial" panose="020B0604020202020204" pitchFamily="34" charset="0"/>
              <a:buChar char="•"/>
            </a:pPr>
            <a:r>
              <a:rPr lang="en-US" sz="1400" b="1" dirty="0">
                <a:solidFill>
                  <a:schemeClr val="tx1"/>
                </a:solidFill>
                <a:latin typeface="Helvetica" panose="020B0604020202020204" pitchFamily="34" charset="0"/>
              </a:rPr>
              <a:t>Environmental Benefits: </a:t>
            </a:r>
            <a:r>
              <a:rPr lang="en-US" sz="1400" dirty="0">
                <a:solidFill>
                  <a:schemeClr val="tx1"/>
                </a:solidFill>
                <a:latin typeface="Helvetica" panose="020B0604020202020204" pitchFamily="34" charset="0"/>
              </a:rPr>
              <a:t>Efficient power generation leads to lower emissions per unit of energy, aligning with sustainability goals.</a:t>
            </a:r>
          </a:p>
          <a:p>
            <a:pPr algn="l">
              <a:buFont typeface="Arial" panose="020B0604020202020204" pitchFamily="34" charset="0"/>
              <a:buChar char="•"/>
            </a:pPr>
            <a:r>
              <a:rPr lang="en-US" sz="1400" b="1" dirty="0">
                <a:solidFill>
                  <a:schemeClr val="tx1"/>
                </a:solidFill>
                <a:latin typeface="Helvetica" panose="020B0604020202020204" pitchFamily="34" charset="0"/>
              </a:rPr>
              <a:t>Decision Support: </a:t>
            </a:r>
            <a:r>
              <a:rPr lang="en-US" sz="1400" dirty="0">
                <a:solidFill>
                  <a:schemeClr val="tx1"/>
                </a:solidFill>
                <a:latin typeface="Helvetica" panose="020B0604020202020204" pitchFamily="34" charset="0"/>
              </a:rPr>
              <a:t>Provides a foundation for scenario planning (e.g., "What if temperature rises by 5°C?") using predictive analytics.</a:t>
            </a:r>
          </a:p>
        </p:txBody>
      </p:sp>
    </p:spTree>
    <p:extLst>
      <p:ext uri="{BB962C8B-B14F-4D97-AF65-F5344CB8AC3E}">
        <p14:creationId xmlns:p14="http://schemas.microsoft.com/office/powerpoint/2010/main" val="2713040289"/>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From Model to Action</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fontScale="92500" lnSpcReduction="20000"/>
          </a:bodyPr>
          <a:lstStyle/>
          <a:p>
            <a:pPr marL="50800" indent="0" algn="l">
              <a:buNone/>
            </a:pPr>
            <a:r>
              <a:rPr lang="en-US" sz="1200" b="1" dirty="0">
                <a:solidFill>
                  <a:schemeClr val="tx1"/>
                </a:solidFill>
                <a:latin typeface="Helvetica" panose="020B0604020202020204" pitchFamily="34" charset="0"/>
              </a:rPr>
              <a:t>Short-Term Actions</a:t>
            </a:r>
          </a:p>
          <a:p>
            <a:pPr marL="508000" lvl="1" indent="0">
              <a:buNone/>
            </a:pPr>
            <a:r>
              <a:rPr lang="en-US" sz="1100" b="1" i="0" dirty="0">
                <a:solidFill>
                  <a:schemeClr val="tx1"/>
                </a:solidFill>
                <a:effectLst/>
                <a:latin typeface="Helvetica" panose="020B0604020202020204" pitchFamily="34" charset="0"/>
              </a:rPr>
              <a:t>1. Deploy the Model Internally for Forecasting</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Use the XGBoost model to predict energy output (PE) a day in advance.</a:t>
            </a:r>
          </a:p>
          <a:p>
            <a:pPr marL="508000" lvl="1" indent="0">
              <a:buNone/>
            </a:pPr>
            <a:r>
              <a:rPr lang="en-US" sz="1100" b="0" i="0" dirty="0">
                <a:solidFill>
                  <a:schemeClr val="tx1"/>
                </a:solidFill>
                <a:effectLst/>
                <a:latin typeface="Helvetica" panose="020B0604020202020204" pitchFamily="34" charset="0"/>
              </a:rPr>
              <a:t>Allow operations team to adjust turbine settings proactively.</a:t>
            </a:r>
          </a:p>
          <a:p>
            <a:pPr marL="508000" lvl="1" indent="0">
              <a:buNone/>
            </a:pPr>
            <a:r>
              <a:rPr lang="en-US" sz="1100" b="1" i="0" dirty="0">
                <a:solidFill>
                  <a:schemeClr val="tx1"/>
                </a:solidFill>
                <a:effectLst/>
                <a:latin typeface="Helvetica" panose="020B0604020202020204" pitchFamily="34" charset="0"/>
              </a:rPr>
              <a:t>2. Create Alert System for Inefficient Conditions</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Based on AT (Ambient Temperature) and V (Exhaust Vacuum) thresholds, alert when predicted output drops below baseline.</a:t>
            </a:r>
          </a:p>
          <a:p>
            <a:pPr marL="508000" lvl="1" indent="0">
              <a:buNone/>
            </a:pPr>
            <a:r>
              <a:rPr lang="en-US" sz="1100" b="0" i="0" dirty="0">
                <a:solidFill>
                  <a:schemeClr val="tx1"/>
                </a:solidFill>
                <a:effectLst/>
                <a:latin typeface="Helvetica" panose="020B0604020202020204" pitchFamily="34" charset="0"/>
              </a:rPr>
              <a:t>Helps minimize unexpected energy loss.</a:t>
            </a:r>
          </a:p>
          <a:p>
            <a:pPr marL="508000" lvl="1" indent="0">
              <a:buNone/>
            </a:pPr>
            <a:r>
              <a:rPr lang="en-US" sz="1100" b="1" i="0" dirty="0">
                <a:solidFill>
                  <a:schemeClr val="tx1"/>
                </a:solidFill>
                <a:effectLst/>
                <a:latin typeface="Helvetica" panose="020B0604020202020204" pitchFamily="34" charset="0"/>
              </a:rPr>
              <a:t>3. Build a Real-Time Dashboard (Optional with Tableau)</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Show predicted PE vs. actual PE</a:t>
            </a:r>
          </a:p>
          <a:p>
            <a:pPr marL="508000" lvl="1" indent="0">
              <a:buNone/>
            </a:pPr>
            <a:r>
              <a:rPr lang="en-US" sz="1100" b="0" i="0" dirty="0">
                <a:solidFill>
                  <a:schemeClr val="tx1"/>
                </a:solidFill>
                <a:effectLst/>
                <a:latin typeface="Helvetica" panose="020B0604020202020204" pitchFamily="34" charset="0"/>
              </a:rPr>
              <a:t>Useful for on-ground operators and energy planners.</a:t>
            </a:r>
          </a:p>
          <a:p>
            <a:pPr marL="50800" indent="0" algn="l">
              <a:buNone/>
            </a:pPr>
            <a:r>
              <a:rPr lang="en-IN" sz="1100" b="1" dirty="0">
                <a:solidFill>
                  <a:schemeClr val="tx1"/>
                </a:solidFill>
                <a:latin typeface="Helvetica" panose="020B0604020202020204" pitchFamily="34" charset="0"/>
              </a:rPr>
              <a:t>Long-Term Actions</a:t>
            </a:r>
          </a:p>
          <a:p>
            <a:pPr marL="508000" lvl="1" indent="0">
              <a:buNone/>
            </a:pPr>
            <a:r>
              <a:rPr lang="en-IN" sz="1100" b="1" dirty="0">
                <a:solidFill>
                  <a:schemeClr val="tx1"/>
                </a:solidFill>
                <a:latin typeface="Helvetica" panose="020B0604020202020204" pitchFamily="34" charset="0"/>
              </a:rPr>
              <a:t>1. Integrate Prediction with Power Demand Scheduling</a:t>
            </a:r>
          </a:p>
          <a:p>
            <a:pPr marL="508000" lvl="1" indent="0">
              <a:buNone/>
            </a:pPr>
            <a:r>
              <a:rPr lang="en-IN" sz="1100" dirty="0">
                <a:solidFill>
                  <a:schemeClr val="tx1"/>
                </a:solidFill>
                <a:latin typeface="Helvetica" panose="020B0604020202020204" pitchFamily="34" charset="0"/>
              </a:rPr>
              <a:t>Align energy output forecasting with expected demand curve (load balancing).</a:t>
            </a:r>
          </a:p>
          <a:p>
            <a:pPr marL="508000" lvl="1" indent="0">
              <a:buNone/>
            </a:pPr>
            <a:r>
              <a:rPr lang="en-IN" sz="1100" dirty="0">
                <a:solidFill>
                  <a:schemeClr val="tx1"/>
                </a:solidFill>
                <a:latin typeface="Helvetica" panose="020B0604020202020204" pitchFamily="34" charset="0"/>
              </a:rPr>
              <a:t>Helps reduce fuel cost, optimize resource usage. </a:t>
            </a:r>
          </a:p>
          <a:p>
            <a:pPr marL="508000" lvl="1" indent="0">
              <a:buNone/>
            </a:pPr>
            <a:r>
              <a:rPr lang="en-IN" sz="1100" b="1" dirty="0">
                <a:solidFill>
                  <a:schemeClr val="tx1"/>
                </a:solidFill>
                <a:latin typeface="Helvetica" panose="020B0604020202020204" pitchFamily="34" charset="0"/>
              </a:rPr>
              <a:t>2. Feedback Loop for Model Retraining</a:t>
            </a:r>
          </a:p>
          <a:p>
            <a:pPr marL="508000" lvl="1" indent="0">
              <a:buNone/>
            </a:pPr>
            <a:r>
              <a:rPr lang="en-IN" sz="1100" dirty="0">
                <a:solidFill>
                  <a:schemeClr val="tx1"/>
                </a:solidFill>
                <a:latin typeface="Helvetica" panose="020B0604020202020204" pitchFamily="34" charset="0"/>
              </a:rPr>
              <a:t>Collect actual vs. predicted values weekly.</a:t>
            </a:r>
          </a:p>
          <a:p>
            <a:pPr marL="508000" lvl="1" indent="0">
              <a:buNone/>
            </a:pPr>
            <a:r>
              <a:rPr lang="en-IN" sz="1100" dirty="0">
                <a:solidFill>
                  <a:schemeClr val="tx1"/>
                </a:solidFill>
                <a:latin typeface="Helvetica" panose="020B0604020202020204" pitchFamily="34" charset="0"/>
              </a:rPr>
              <a:t>Automate model retraining to improve over time. </a:t>
            </a:r>
          </a:p>
          <a:p>
            <a:pPr marL="508000" lvl="1" indent="0">
              <a:buNone/>
            </a:pPr>
            <a:r>
              <a:rPr lang="en-IN" sz="1100" b="1" dirty="0">
                <a:solidFill>
                  <a:schemeClr val="tx1"/>
                </a:solidFill>
                <a:latin typeface="Helvetica" panose="020B0604020202020204" pitchFamily="34" charset="0"/>
              </a:rPr>
              <a:t>3. Extend Model to Include Cost &amp; Emissions Metrics</a:t>
            </a:r>
          </a:p>
          <a:p>
            <a:pPr marL="508000" lvl="1" indent="0">
              <a:buNone/>
            </a:pPr>
            <a:r>
              <a:rPr lang="en-IN" sz="1100" dirty="0">
                <a:solidFill>
                  <a:schemeClr val="tx1"/>
                </a:solidFill>
                <a:latin typeface="Helvetica" panose="020B0604020202020204" pitchFamily="34" charset="0"/>
              </a:rPr>
              <a:t>Add fuel consumption, emission data, and maintenance logs.</a:t>
            </a:r>
          </a:p>
          <a:p>
            <a:pPr marL="508000" lvl="1" indent="0">
              <a:buNone/>
            </a:pPr>
            <a:r>
              <a:rPr lang="en-IN" sz="1100" dirty="0">
                <a:solidFill>
                  <a:schemeClr val="tx1"/>
                </a:solidFill>
                <a:latin typeface="Helvetica" panose="020B0604020202020204" pitchFamily="34" charset="0"/>
              </a:rPr>
              <a:t>Enable multi-objective optimization: energy + cost + sustainability.</a:t>
            </a:r>
          </a:p>
          <a:p>
            <a:pPr marL="50800" indent="0" algn="l">
              <a:buNone/>
            </a:pPr>
            <a:endParaRPr lang="en-US" sz="1050"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3336539028"/>
      </p:ext>
    </p:extLst>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Department-Wise Alignment</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graphicFrame>
        <p:nvGraphicFramePr>
          <p:cNvPr id="2" name="Table 1">
            <a:extLst>
              <a:ext uri="{FF2B5EF4-FFF2-40B4-BE49-F238E27FC236}">
                <a16:creationId xmlns:a16="http://schemas.microsoft.com/office/drawing/2014/main" id="{E1AE1277-187E-88AF-178C-0BA133107818}"/>
              </a:ext>
            </a:extLst>
          </p:cNvPr>
          <p:cNvGraphicFramePr>
            <a:graphicFrameLocks noGrp="1"/>
          </p:cNvGraphicFramePr>
          <p:nvPr/>
        </p:nvGraphicFramePr>
        <p:xfrm>
          <a:off x="457200" y="1746567"/>
          <a:ext cx="8229600" cy="2301240"/>
        </p:xfrm>
        <a:graphic>
          <a:graphicData uri="http://schemas.openxmlformats.org/drawingml/2006/table">
            <a:tbl>
              <a:tblPr/>
              <a:tblGrid>
                <a:gridCol w="4114800">
                  <a:extLst>
                    <a:ext uri="{9D8B030D-6E8A-4147-A177-3AD203B41FA5}">
                      <a16:colId xmlns:a16="http://schemas.microsoft.com/office/drawing/2014/main" val="352380512"/>
                    </a:ext>
                  </a:extLst>
                </a:gridCol>
                <a:gridCol w="4114800">
                  <a:extLst>
                    <a:ext uri="{9D8B030D-6E8A-4147-A177-3AD203B41FA5}">
                      <a16:colId xmlns:a16="http://schemas.microsoft.com/office/drawing/2014/main" val="2379100685"/>
                    </a:ext>
                  </a:extLst>
                </a:gridCol>
              </a:tblGrid>
              <a:tr h="0">
                <a:tc>
                  <a:txBody>
                    <a:bodyPr/>
                    <a:lstStyle/>
                    <a:p>
                      <a:r>
                        <a:rPr lang="en-IN" b="1">
                          <a:effectLst/>
                        </a:rPr>
                        <a:t>Department</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IN" b="1">
                          <a:effectLst/>
                        </a:rPr>
                        <a:t>How This Project Helps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2711038180"/>
                  </a:ext>
                </a:extLst>
              </a:tr>
              <a:tr h="0">
                <a:tc>
                  <a:txBody>
                    <a:bodyPr/>
                    <a:lstStyle/>
                    <a:p>
                      <a:r>
                        <a:rPr lang="en-IN" b="1">
                          <a:effectLst/>
                        </a:rPr>
                        <a:t>Operations</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Improve efficiency by adjusting to environmental changes ahead of time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1213892670"/>
                  </a:ext>
                </a:extLst>
              </a:tr>
              <a:tr h="0">
                <a:tc>
                  <a:txBody>
                    <a:bodyPr/>
                    <a:lstStyle/>
                    <a:p>
                      <a:r>
                        <a:rPr lang="en-IN" b="1">
                          <a:effectLst/>
                        </a:rPr>
                        <a:t>Product (Energy Scheduling Tools)</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Embed the model into digital control systems or energy apps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1377191721"/>
                  </a:ext>
                </a:extLst>
              </a:tr>
              <a:tr h="0">
                <a:tc>
                  <a:txBody>
                    <a:bodyPr/>
                    <a:lstStyle/>
                    <a:p>
                      <a:r>
                        <a:rPr lang="en-IN" b="1">
                          <a:effectLst/>
                        </a:rPr>
                        <a:t>Marketing &amp; CSR</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Showcase use of AI/ML in optimizing energy and reducing emissions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3715517742"/>
                  </a:ext>
                </a:extLst>
              </a:tr>
              <a:tr h="0">
                <a:tc>
                  <a:txBody>
                    <a:bodyPr/>
                    <a:lstStyle/>
                    <a:p>
                      <a:r>
                        <a:rPr lang="en-IN" b="1">
                          <a:effectLst/>
                        </a:rPr>
                        <a:t>Finance</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dirty="0">
                          <a:effectLst/>
                        </a:rPr>
                        <a:t>Forecast more accurate budgets based on predicted output</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577022633"/>
                  </a:ext>
                </a:extLst>
              </a:tr>
            </a:tbl>
          </a:graphicData>
        </a:graphic>
      </p:graphicFrame>
    </p:spTree>
    <p:extLst>
      <p:ext uri="{BB962C8B-B14F-4D97-AF65-F5344CB8AC3E}">
        <p14:creationId xmlns:p14="http://schemas.microsoft.com/office/powerpoint/2010/main" val="3704344972"/>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Stakeholders</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sp>
        <p:nvSpPr>
          <p:cNvPr id="3" name="TextBox 2">
            <a:extLst>
              <a:ext uri="{FF2B5EF4-FFF2-40B4-BE49-F238E27FC236}">
                <a16:creationId xmlns:a16="http://schemas.microsoft.com/office/drawing/2014/main" id="{FBBC7F35-EA3A-9104-571B-F5D833C791E8}"/>
              </a:ext>
            </a:extLst>
          </p:cNvPr>
          <p:cNvSpPr txBox="1"/>
          <p:nvPr/>
        </p:nvSpPr>
        <p:spPr>
          <a:xfrm>
            <a:off x="577515" y="1794424"/>
            <a:ext cx="7713961" cy="2893100"/>
          </a:xfrm>
          <a:prstGeom prst="rect">
            <a:avLst/>
          </a:prstGeom>
          <a:noFill/>
        </p:spPr>
        <p:txBody>
          <a:bodyPr wrap="square" rtlCol="0">
            <a:spAutoFit/>
          </a:bodyPr>
          <a:lstStyle/>
          <a:p>
            <a:pPr algn="l"/>
            <a:r>
              <a:rPr lang="en-US" b="0" i="0" dirty="0">
                <a:solidFill>
                  <a:schemeClr val="tx1"/>
                </a:solidFill>
                <a:effectLst/>
                <a:latin typeface="Helvetica" panose="020B0604020202020204" pitchFamily="34" charset="0"/>
              </a:rPr>
              <a:t>Who needs this and for what purpose?</a:t>
            </a:r>
          </a:p>
          <a:p>
            <a:pPr algn="l"/>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Plant Operations Manager</a:t>
            </a:r>
            <a:r>
              <a:rPr lang="en-US" b="0" i="0" dirty="0">
                <a:solidFill>
                  <a:schemeClr val="tx1"/>
                </a:solidFill>
                <a:effectLst/>
                <a:latin typeface="Helvetica" panose="020B0604020202020204" pitchFamily="34" charset="0"/>
              </a:rPr>
              <a:t> – To optimize real-time energy production and resource allocation.</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Energy Analysts / Data Analysts</a:t>
            </a:r>
            <a:r>
              <a:rPr lang="en-US" b="0" i="0" dirty="0">
                <a:solidFill>
                  <a:schemeClr val="tx1"/>
                </a:solidFill>
                <a:effectLst/>
                <a:latin typeface="Helvetica" panose="020B0604020202020204" pitchFamily="34" charset="0"/>
              </a:rPr>
              <a:t> – To monitor trends and predict performance based on weather data.</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Finance/Cost Management Team</a:t>
            </a:r>
            <a:r>
              <a:rPr lang="en-US" b="0" i="0" dirty="0">
                <a:solidFill>
                  <a:schemeClr val="tx1"/>
                </a:solidFill>
                <a:effectLst/>
                <a:latin typeface="Helvetica" panose="020B0604020202020204" pitchFamily="34" charset="0"/>
              </a:rPr>
              <a:t> – To assess cost implications of different production scenarios.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Maintenance and Engineering Teams</a:t>
            </a:r>
            <a:r>
              <a:rPr lang="en-US" b="0" i="0" dirty="0">
                <a:solidFill>
                  <a:schemeClr val="tx1"/>
                </a:solidFill>
                <a:effectLst/>
                <a:latin typeface="Helvetica" panose="020B0604020202020204" pitchFamily="34" charset="0"/>
              </a:rPr>
              <a:t> – To align maintenance schedules with low output periods.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Executives &amp; Strategic Planners</a:t>
            </a:r>
            <a:r>
              <a:rPr lang="en-US" b="0" i="0" dirty="0">
                <a:solidFill>
                  <a:schemeClr val="tx1"/>
                </a:solidFill>
                <a:effectLst/>
                <a:latin typeface="Helvetica" panose="020B0604020202020204" pitchFamily="34" charset="0"/>
              </a:rPr>
              <a:t> – To make high-level decisions on expansion, contracts, and investments.</a:t>
            </a:r>
          </a:p>
          <a:p>
            <a:endParaRPr lang="en-IN" dirty="0">
              <a:solidFill>
                <a:schemeClr val="tx1"/>
              </a:solidFill>
            </a:endParaRPr>
          </a:p>
        </p:txBody>
      </p:sp>
    </p:spTree>
    <p:extLst>
      <p:ext uri="{BB962C8B-B14F-4D97-AF65-F5344CB8AC3E}">
        <p14:creationId xmlns:p14="http://schemas.microsoft.com/office/powerpoint/2010/main" val="73088293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IN" b="1" i="0">
                <a:solidFill>
                  <a:srgbClr val="BCBEC4"/>
                </a:solidFill>
                <a:effectLst/>
                <a:latin typeface="Helvetica" panose="020B0604020202020204" pitchFamily="34" charset="0"/>
              </a:rPr>
              <a:t>Project Goal</a:t>
            </a:r>
            <a:endParaRPr lang="en-IN" dirty="0"/>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388626"/>
            <a:ext cx="8097392" cy="3754874"/>
          </a:xfrm>
          <a:prstGeom prst="rect">
            <a:avLst/>
          </a:prstGeom>
          <a:noFill/>
        </p:spPr>
        <p:txBody>
          <a:bodyPr wrap="square" rtlCol="0">
            <a:spAutoFit/>
          </a:bodyPr>
          <a:lstStyle/>
          <a:p>
            <a:pPr algn="l"/>
            <a:r>
              <a:rPr lang="en-US" b="0" i="0">
                <a:solidFill>
                  <a:schemeClr val="tx1"/>
                </a:solidFill>
                <a:effectLst/>
                <a:latin typeface="Helvetica" panose="020B0604020202020204" pitchFamily="34" charset="0"/>
              </a:rPr>
              <a:t>To analyze the environmental and accurately predict the Net Energy Output (PE) of the power plant based on key environmental parameters such as:</a:t>
            </a:r>
          </a:p>
          <a:p>
            <a:pPr algn="l"/>
            <a:endParaRPr lang="en-US" b="0" i="0">
              <a:solidFill>
                <a:schemeClr val="tx1"/>
              </a:solidFill>
              <a:effectLst/>
              <a:latin typeface="Helvetica" panose="020B0604020202020204" pitchFamily="34" charset="0"/>
            </a:endParaRP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Ambient Temperature (AT)</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Exhaust Vacuum (V)</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Ambient Pressure (AP)</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Relative Humidity (RH) The final model is expected to support energy production forecasting with relevant analysis, high accuracy and minimal error.</a:t>
            </a:r>
          </a:p>
          <a:p>
            <a:pPr marL="285750" lvl="6" indent="-285750">
              <a:buFont typeface="Wingdings" panose="05000000000000000000" pitchFamily="2" charset="2"/>
              <a:buChar char="Ø"/>
            </a:pPr>
            <a:endParaRPr lang="en-US">
              <a:solidFill>
                <a:schemeClr val="tx1"/>
              </a:solidFill>
              <a:latin typeface="Helvetica" panose="020B0604020202020204" pitchFamily="34" charset="0"/>
            </a:endParaRPr>
          </a:p>
          <a:p>
            <a:pPr lvl="6"/>
            <a:r>
              <a:rPr lang="en-IN" b="1" i="0">
                <a:solidFill>
                  <a:schemeClr val="tx1"/>
                </a:solidFill>
                <a:effectLst/>
                <a:latin typeface="Helvetica" panose="020B0604020202020204" pitchFamily="34" charset="0"/>
              </a:rPr>
              <a:t>Data Overview</a:t>
            </a:r>
          </a:p>
          <a:p>
            <a:pPr marL="285750" indent="-285750" algn="l">
              <a:buFont typeface="Wingdings" panose="05000000000000000000" pitchFamily="2" charset="2"/>
              <a:buChar char="v"/>
            </a:pPr>
            <a:r>
              <a:rPr lang="en-IN" b="0" i="0">
                <a:solidFill>
                  <a:schemeClr val="tx1"/>
                </a:solidFill>
                <a:effectLst/>
                <a:latin typeface="Helvetica" panose="020B0604020202020204" pitchFamily="34" charset="0"/>
              </a:rPr>
              <a:t>Source : UCI</a:t>
            </a:r>
          </a:p>
          <a:p>
            <a:pPr marL="285750" indent="-285750" algn="l">
              <a:buFont typeface="Wingdings" panose="05000000000000000000" pitchFamily="2" charset="2"/>
              <a:buChar char="v"/>
            </a:pPr>
            <a:r>
              <a:rPr lang="en-IN" b="0" i="0">
                <a:solidFill>
                  <a:schemeClr val="tx1"/>
                </a:solidFill>
                <a:effectLst/>
                <a:latin typeface="Helvetica" panose="020B0604020202020204" pitchFamily="34" charset="0"/>
              </a:rPr>
              <a:t>Name: Combined Cycle Power plant research test data</a:t>
            </a:r>
          </a:p>
          <a:p>
            <a:pPr algn="l"/>
            <a:endParaRPr lang="en-IN" b="0" i="0">
              <a:solidFill>
                <a:schemeClr val="tx1"/>
              </a:solidFill>
              <a:effectLst/>
              <a:latin typeface="Helvetica" panose="020B0604020202020204" pitchFamily="34" charset="0"/>
            </a:endParaRPr>
          </a:p>
          <a:p>
            <a:pPr algn="l"/>
            <a:r>
              <a:rPr lang="en-IN" b="0" i="0">
                <a:solidFill>
                  <a:schemeClr val="tx1"/>
                </a:solidFill>
                <a:effectLst/>
                <a:latin typeface="Helvetica" panose="020B0604020202020204" pitchFamily="34" charset="0"/>
              </a:rPr>
              <a:t>Features: Column | Description | ---------|-------------------------------------| AT | Ambient Temperature (°C) | V | Exhaust Vacuum (cm Hg) | AP | Ambient Pressure (millibar) | RH | Relative Humidity (%) | PE | Net Energy Output (target) in MW |</a:t>
            </a:r>
          </a:p>
          <a:p>
            <a:pPr lvl="6"/>
            <a:endParaRPr lang="en-US" b="0" i="0" dirty="0">
              <a:solidFill>
                <a:schemeClr val="tx1"/>
              </a:solidFill>
              <a:effectLst/>
              <a:latin typeface="Helvetica"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a:solidFill>
                  <a:schemeClr val="tx1"/>
                </a:solidFill>
                <a:effectLst/>
                <a:latin typeface="Helvetica" panose="020B0604020202020204" pitchFamily="34" charset="0"/>
              </a:rPr>
              <a:t>Model Performance Summary</a:t>
            </a:r>
            <a:endParaRPr lang="en-IN" sz="3600" b="1" i="0" dirty="0">
              <a:solidFill>
                <a:schemeClr val="tx1"/>
              </a:solidFill>
              <a:effectLst/>
              <a:latin typeface="Helvetica" panose="020B0604020202020204" pitchFamily="34" charset="0"/>
            </a:endParaRP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sp>
        <p:nvSpPr>
          <p:cNvPr id="7" name="TextBox 6">
            <a:extLst>
              <a:ext uri="{FF2B5EF4-FFF2-40B4-BE49-F238E27FC236}">
                <a16:creationId xmlns:a16="http://schemas.microsoft.com/office/drawing/2014/main" id="{D51D5771-4E7F-F076-84E1-8F516B655E47}"/>
              </a:ext>
            </a:extLst>
          </p:cNvPr>
          <p:cNvSpPr txBox="1"/>
          <p:nvPr/>
        </p:nvSpPr>
        <p:spPr>
          <a:xfrm>
            <a:off x="457200" y="3276028"/>
            <a:ext cx="7748337" cy="1169551"/>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Improved model reliability by identifying key input features and achieving a Mean Absolute Error (MAE) of ~2.09 using robust evaluation metrics.</a:t>
            </a:r>
            <a:br>
              <a:rPr lang="en-US" b="0" i="0" dirty="0">
                <a:solidFill>
                  <a:schemeClr val="tx1"/>
                </a:solidFill>
                <a:effectLst/>
                <a:latin typeface="Helvetica" panose="020B0604020202020204" pitchFamily="34" charset="0"/>
              </a:rPr>
            </a:br>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Supported plant operations by enabling smarter decisions on fuel usage, equipment maintenance, and energy demand planning based on predictive insights.</a:t>
            </a:r>
          </a:p>
        </p:txBody>
      </p:sp>
      <p:graphicFrame>
        <p:nvGraphicFramePr>
          <p:cNvPr id="8" name="Table 7">
            <a:extLst>
              <a:ext uri="{FF2B5EF4-FFF2-40B4-BE49-F238E27FC236}">
                <a16:creationId xmlns:a16="http://schemas.microsoft.com/office/drawing/2014/main" id="{01E8BFCB-DE63-7295-2645-C21C12A903DE}"/>
              </a:ext>
            </a:extLst>
          </p:cNvPr>
          <p:cNvGraphicFramePr>
            <a:graphicFrameLocks noGrp="1"/>
          </p:cNvGraphicFramePr>
          <p:nvPr>
            <p:extLst>
              <p:ext uri="{D42A27DB-BD31-4B8C-83A1-F6EECF244321}">
                <p14:modId xmlns:p14="http://schemas.microsoft.com/office/powerpoint/2010/main" val="3064433932"/>
              </p:ext>
            </p:extLst>
          </p:nvPr>
        </p:nvGraphicFramePr>
        <p:xfrm>
          <a:off x="1420271" y="1590508"/>
          <a:ext cx="5227836" cy="1158240"/>
        </p:xfrm>
        <a:graphic>
          <a:graphicData uri="http://schemas.openxmlformats.org/drawingml/2006/table">
            <a:tbl>
              <a:tblPr/>
              <a:tblGrid>
                <a:gridCol w="2613918">
                  <a:extLst>
                    <a:ext uri="{9D8B030D-6E8A-4147-A177-3AD203B41FA5}">
                      <a16:colId xmlns:a16="http://schemas.microsoft.com/office/drawing/2014/main" val="1268237448"/>
                    </a:ext>
                  </a:extLst>
                </a:gridCol>
                <a:gridCol w="2613918">
                  <a:extLst>
                    <a:ext uri="{9D8B030D-6E8A-4147-A177-3AD203B41FA5}">
                      <a16:colId xmlns:a16="http://schemas.microsoft.com/office/drawing/2014/main" val="240562668"/>
                    </a:ext>
                  </a:extLst>
                </a:gridCol>
              </a:tblGrid>
              <a:tr h="0">
                <a:tc>
                  <a:txBody>
                    <a:bodyPr/>
                    <a:lstStyle/>
                    <a:p>
                      <a:r>
                        <a:rPr lang="en-IN" b="1">
                          <a:solidFill>
                            <a:schemeClr val="bg1"/>
                          </a:solidFill>
                          <a:effectLst/>
                        </a:rPr>
                        <a:t>Metric</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b="1">
                          <a:solidFill>
                            <a:schemeClr val="bg1"/>
                          </a:solidFill>
                          <a:effectLst/>
                        </a:rPr>
                        <a:t>Score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609234316"/>
                  </a:ext>
                </a:extLst>
              </a:tr>
              <a:tr h="0">
                <a:tc>
                  <a:txBody>
                    <a:bodyPr/>
                    <a:lstStyle/>
                    <a:p>
                      <a:r>
                        <a:rPr lang="en-IN">
                          <a:solidFill>
                            <a:schemeClr val="bg1"/>
                          </a:solidFill>
                          <a:effectLst/>
                        </a:rPr>
                        <a:t>Train MAE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0.94</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439876744"/>
                  </a:ext>
                </a:extLst>
              </a:tr>
              <a:tr h="0">
                <a:tc>
                  <a:txBody>
                    <a:bodyPr/>
                    <a:lstStyle/>
                    <a:p>
                      <a:r>
                        <a:rPr lang="en-IN">
                          <a:solidFill>
                            <a:schemeClr val="bg1"/>
                          </a:solidFill>
                          <a:effectLst/>
                        </a:rPr>
                        <a:t>Test MAE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2.09</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012437323"/>
                  </a:ext>
                </a:extLst>
              </a:tr>
              <a:tr h="0">
                <a:tc>
                  <a:txBody>
                    <a:bodyPr/>
                    <a:lstStyle/>
                    <a:p>
                      <a:r>
                        <a:rPr lang="en-IN">
                          <a:solidFill>
                            <a:schemeClr val="bg1"/>
                          </a:solidFill>
                          <a:effectLst/>
                        </a:rPr>
                        <a:t>Cross-Val MAE (Mean ± Std)</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2.23 ± 0.035</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3678037721"/>
                  </a:ext>
                </a:extLst>
              </a:tr>
            </a:tbl>
          </a:graphicData>
        </a:graphic>
      </p:graphicFrame>
    </p:spTree>
    <p:extLst>
      <p:ext uri="{BB962C8B-B14F-4D97-AF65-F5344CB8AC3E}">
        <p14:creationId xmlns:p14="http://schemas.microsoft.com/office/powerpoint/2010/main" val="3851916413"/>
      </p:ext>
    </p:extLst>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p:nvSpPr>
          <p:cNvPr id="226" name="Google Shape;226;g2cbdd84364b_0_116"/>
          <p:cNvSpPr txBox="1">
            <a:spLocks noGrp="1"/>
          </p:cNvSpPr>
          <p:nvPr>
            <p:ph type="title"/>
          </p:nvPr>
        </p:nvSpPr>
        <p:spPr>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r>
              <a:rPr lang="en-US" sz="3600" b="1" dirty="0">
                <a:solidFill>
                  <a:schemeClr val="tx1"/>
                </a:solidFill>
                <a:latin typeface="Arial"/>
                <a:ea typeface="Arial"/>
                <a:cs typeface="Arial"/>
                <a:sym typeface="Arial"/>
              </a:rPr>
              <a:t>References</a:t>
            </a:r>
            <a:endParaRPr sz="3600" b="1" dirty="0">
              <a:solidFill>
                <a:schemeClr val="tx1"/>
              </a:solidFill>
              <a:latin typeface="Arial"/>
              <a:ea typeface="Arial"/>
              <a:cs typeface="Arial"/>
              <a:sym typeface="Arial"/>
            </a:endParaRPr>
          </a:p>
        </p:txBody>
      </p:sp>
      <p:sp>
        <p:nvSpPr>
          <p:cNvPr id="227" name="Google Shape;227;g2cbdd84364b_0_116"/>
          <p:cNvSpPr txBox="1">
            <a:spLocks noGrp="1"/>
          </p:cNvSpPr>
          <p:nvPr>
            <p:ph type="body" idx="1"/>
          </p:nvPr>
        </p:nvSpPr>
        <p:spPr>
          <a:xfrm>
            <a:off x="457200" y="1660850"/>
            <a:ext cx="8229600" cy="2933700"/>
          </a:xfrm>
          <a:prstGeom prst="rect">
            <a:avLst/>
          </a:prstGeom>
        </p:spPr>
        <p:txBody>
          <a:bodyPr spcFirstLastPara="1" wrap="square" lIns="91425" tIns="45700" rIns="91425" bIns="45700" anchor="t" anchorCtr="0">
            <a:normAutofit/>
          </a:bodyPr>
          <a:lstStyle/>
          <a:p>
            <a:pPr marL="457200" lvl="0" indent="-355600" algn="l" rtl="0">
              <a:spcBef>
                <a:spcPts val="560"/>
              </a:spcBef>
              <a:spcAft>
                <a:spcPts val="0"/>
              </a:spcAft>
              <a:buSzPts val="2000"/>
              <a:buChar char="●"/>
            </a:pPr>
            <a:r>
              <a:rPr lang="en-US" sz="2000" u="sng" dirty="0">
                <a:solidFill>
                  <a:schemeClr val="hlink"/>
                </a:solidFill>
                <a:hlinkClick r:id="rId4">
                  <a:extLst>
                    <a:ext uri="{A12FA001-AC4F-418D-AE19-62706E023703}">
                      <ahyp:hlinkClr xmlns:ahyp="http://schemas.microsoft.com/office/drawing/2018/hyperlinkcolor" val="tx"/>
                    </a:ext>
                  </a:extLst>
                </a:hlinkClick>
              </a:rPr>
              <a:t>Prediction of full load electrical power output of a base load operated combined cycle power plant using machine learning methods</a:t>
            </a:r>
            <a:endParaRPr lang="en-US" sz="2000" u="sng" dirty="0">
              <a:solidFill>
                <a:schemeClr val="hlink"/>
              </a:solidFill>
            </a:endParaRPr>
          </a:p>
          <a:p>
            <a:pPr marL="457200" lvl="0" indent="-355600" algn="l" rtl="0">
              <a:spcBef>
                <a:spcPts val="0"/>
              </a:spcBef>
              <a:spcAft>
                <a:spcPts val="0"/>
              </a:spcAft>
              <a:buSzPts val="2000"/>
              <a:buChar char="●"/>
            </a:pPr>
            <a:r>
              <a:rPr lang="en-US" sz="2000" u="sng" dirty="0">
                <a:solidFill>
                  <a:schemeClr val="hlink"/>
                </a:solidFill>
                <a:hlinkClick r:id="rId5"/>
              </a:rPr>
              <a:t>https://contactsunny.medium.com/label-encoder-vs-one-hot-encoder-in-machine-learning-3fc273365621</a:t>
            </a:r>
            <a:endParaRPr lang="en-US" sz="2000" dirty="0"/>
          </a:p>
          <a:p>
            <a:pPr marL="457200" lvl="0" indent="-355600" algn="l" rtl="0">
              <a:spcBef>
                <a:spcPts val="0"/>
              </a:spcBef>
              <a:spcAft>
                <a:spcPts val="0"/>
              </a:spcAft>
              <a:buSzPts val="2000"/>
              <a:buChar char="●"/>
            </a:pPr>
            <a:r>
              <a:rPr lang="en-US" sz="2000" u="sng" dirty="0">
                <a:solidFill>
                  <a:schemeClr val="hlink"/>
                </a:solidFill>
                <a:hlinkClick r:id="rId6"/>
              </a:rPr>
              <a:t>https://www.javatpoint.com/feature-selection-techniques-in-machine-learning</a:t>
            </a:r>
            <a:endParaRPr sz="2000" dirty="0"/>
          </a:p>
          <a:p>
            <a:pPr marL="457200" lvl="0" indent="-355600" algn="l" rtl="0">
              <a:spcBef>
                <a:spcPts val="0"/>
              </a:spcBef>
              <a:spcAft>
                <a:spcPts val="0"/>
              </a:spcAft>
              <a:buSzPts val="2000"/>
              <a:buChar char="●"/>
            </a:pPr>
            <a:r>
              <a:rPr lang="en-US" sz="2000" u="sng" dirty="0">
                <a:solidFill>
                  <a:schemeClr val="hlink"/>
                </a:solidFill>
                <a:hlinkClick r:id="rId7"/>
              </a:rPr>
              <a:t>https://www.mathworks.com/discovery/machine-learning-models.html</a:t>
            </a:r>
            <a:endParaRPr sz="2000" dirty="0"/>
          </a:p>
          <a:p>
            <a:pPr marL="0" lvl="0" indent="0" algn="l" rtl="0">
              <a:spcBef>
                <a:spcPts val="560"/>
              </a:spcBef>
              <a:spcAft>
                <a:spcPts val="0"/>
              </a:spcAft>
              <a:buNone/>
            </a:pPr>
            <a:endParaRPr sz="2000" dirty="0"/>
          </a:p>
        </p:txBody>
      </p:sp>
    </p:spTree>
  </p:cSld>
  <p:clrMapOvr>
    <a:overrideClrMapping bg1="lt1" tx1="dk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233" name="Google Shape;233;p8"/>
          <p:cNvSpPr txBox="1"/>
          <p:nvPr/>
        </p:nvSpPr>
        <p:spPr>
          <a:xfrm>
            <a:off x="2808352" y="2440400"/>
            <a:ext cx="57852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b="1" dirty="0">
                <a:solidFill>
                  <a:schemeClr val="tx1"/>
                </a:solidFill>
              </a:rPr>
              <a:t>Methodology</a:t>
            </a:r>
            <a:endParaRPr b="1" dirty="0">
              <a:solidFill>
                <a:schemeClr val="tx1"/>
              </a:solidFill>
            </a:endParaRPr>
          </a:p>
        </p:txBody>
      </p:sp>
      <p:grpSp>
        <p:nvGrpSpPr>
          <p:cNvPr id="110" name="Google Shape;110;p3"/>
          <p:cNvGrpSpPr/>
          <p:nvPr/>
        </p:nvGrpSpPr>
        <p:grpSpPr>
          <a:xfrm>
            <a:off x="450569" y="1981199"/>
            <a:ext cx="8242859" cy="3016599"/>
            <a:chOff x="1307" y="295894"/>
            <a:chExt cx="8242859" cy="3016599"/>
          </a:xfrm>
        </p:grpSpPr>
        <p:sp>
          <p:nvSpPr>
            <p:cNvPr id="111" name="Google Shape;111;p3"/>
            <p:cNvSpPr/>
            <p:nvPr/>
          </p:nvSpPr>
          <p:spPr>
            <a:xfrm rot="5400000">
              <a:off x="304575" y="1655444"/>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152091" y="2109604"/>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152091" y="2109604"/>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Data Acquisition </a:t>
              </a:r>
              <a:r>
                <a:rPr lang="en-US" sz="1700">
                  <a:solidFill>
                    <a:schemeClr val="dk1"/>
                  </a:solidFill>
                  <a:latin typeface="Calibri"/>
                  <a:ea typeface="Calibri"/>
                  <a:cs typeface="Calibri"/>
                  <a:sym typeface="Calibri"/>
                </a:rPr>
                <a:t>&amp;</a:t>
              </a:r>
              <a:r>
                <a:rPr lang="en-US" sz="1700" b="0" i="0" u="none" strike="noStrike" cap="none">
                  <a:solidFill>
                    <a:schemeClr val="dk1"/>
                  </a:solidFill>
                  <a:latin typeface="Calibri"/>
                  <a:ea typeface="Calibri"/>
                  <a:cs typeface="Calibri"/>
                  <a:sym typeface="Calibri"/>
                </a:rPr>
                <a:t> Visualization</a:t>
              </a: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a:off x="1265456" y="1543538"/>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rot="5400000">
              <a:off x="1984522" y="1239739"/>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1832038" y="1693899"/>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p:cNvSpPr txBox="1"/>
            <p:nvPr/>
          </p:nvSpPr>
          <p:spPr>
            <a:xfrm>
              <a:off x="1832038" y="1693899"/>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Data Preprocessing </a:t>
              </a: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a:off x="2945403" y="1127833"/>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
            <p:cNvSpPr/>
            <p:nvPr/>
          </p:nvSpPr>
          <p:spPr>
            <a:xfrm rot="5400000">
              <a:off x="3664470" y="824035"/>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
            <p:cNvSpPr/>
            <p:nvPr/>
          </p:nvSpPr>
          <p:spPr>
            <a:xfrm>
              <a:off x="3511986" y="1278194"/>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txBox="1"/>
            <p:nvPr/>
          </p:nvSpPr>
          <p:spPr>
            <a:xfrm>
              <a:off x="3511986" y="1278194"/>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Feature Extraction</a:t>
              </a:r>
              <a:endParaRPr sz="1400" b="0" i="0" u="none" strike="noStrike" cap="none">
                <a:solidFill>
                  <a:srgbClr val="000000"/>
                </a:solidFill>
                <a:latin typeface="Arial"/>
                <a:ea typeface="Arial"/>
                <a:cs typeface="Arial"/>
                <a:sym typeface="Arial"/>
              </a:endParaRPr>
            </a:p>
          </p:txBody>
        </p:sp>
        <p:sp>
          <p:nvSpPr>
            <p:cNvPr id="122" name="Google Shape;122;p3"/>
            <p:cNvSpPr/>
            <p:nvPr/>
          </p:nvSpPr>
          <p:spPr>
            <a:xfrm>
              <a:off x="4625350" y="712129"/>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rot="5400000">
              <a:off x="5344417" y="408330"/>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5191933" y="862490"/>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txBox="1"/>
            <p:nvPr/>
          </p:nvSpPr>
          <p:spPr>
            <a:xfrm>
              <a:off x="5191933" y="862490"/>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Model Training</a:t>
              </a: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a:off x="6305298" y="296424"/>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rot="5400000">
              <a:off x="7024364" y="-7374"/>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p:nvPr/>
          </p:nvSpPr>
          <p:spPr>
            <a:xfrm>
              <a:off x="6871880" y="446785"/>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txBox="1"/>
            <p:nvPr/>
          </p:nvSpPr>
          <p:spPr>
            <a:xfrm>
              <a:off x="6871880" y="446785"/>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Evaluation</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73979073"/>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Data Acquisition</a:t>
            </a:r>
            <a:endParaRPr b="1" dirty="0">
              <a:solidFill>
                <a:schemeClr val="tx1"/>
              </a:solidFill>
            </a:endParaRP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fontScale="92500" lnSpcReduction="10000"/>
          </a:bodyPr>
          <a:lstStyle/>
          <a:p>
            <a:pPr marL="342900" lvl="0" indent="-292100" algn="l" rtl="0">
              <a:lnSpc>
                <a:spcPct val="100000"/>
              </a:lnSpc>
              <a:spcBef>
                <a:spcPts val="0"/>
              </a:spcBef>
              <a:spcAft>
                <a:spcPts val="0"/>
              </a:spcAft>
              <a:buClr>
                <a:schemeClr val="dk1"/>
              </a:buClr>
              <a:buSzPts val="2000"/>
              <a:buChar char="•"/>
            </a:pPr>
            <a:r>
              <a:rPr lang="en-US" sz="2000" dirty="0"/>
              <a:t>For Data we will be using already available dataset provided by</a:t>
            </a:r>
            <a:r>
              <a:rPr lang="en-IN"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UCI Machine Learning</a:t>
            </a:r>
            <a:r>
              <a:rPr lang="en-US" sz="2000" dirty="0"/>
              <a:t>.</a:t>
            </a:r>
          </a:p>
          <a:p>
            <a:pPr marL="342900" lvl="0" indent="-292100" algn="l" rtl="0">
              <a:lnSpc>
                <a:spcPct val="100000"/>
              </a:lnSpc>
              <a:spcBef>
                <a:spcPts val="0"/>
              </a:spcBef>
              <a:spcAft>
                <a:spcPts val="0"/>
              </a:spcAft>
              <a:buClr>
                <a:schemeClr val="dk1"/>
              </a:buClr>
              <a:buSzPts val="2000"/>
              <a:buChar char="•"/>
            </a:pPr>
            <a:r>
              <a:rPr lang="en-US" sz="2000" dirty="0"/>
              <a:t>The dataset contains 9568 data points collected from a Combined Cycle Power Plant over 6 years (2006-2011), when the plant was set to work with full load.. </a:t>
            </a:r>
          </a:p>
          <a:p>
            <a:pPr marL="342900" lvl="0" indent="-292100" algn="l" rtl="0">
              <a:lnSpc>
                <a:spcPct val="100000"/>
              </a:lnSpc>
              <a:spcBef>
                <a:spcPts val="518"/>
              </a:spcBef>
              <a:spcAft>
                <a:spcPts val="0"/>
              </a:spcAft>
              <a:buClr>
                <a:schemeClr val="dk1"/>
              </a:buClr>
              <a:buSzPts val="2000"/>
              <a:buChar char="•"/>
            </a:pPr>
            <a:r>
              <a:rPr lang="en-US" sz="2000" dirty="0"/>
              <a:t>There are total 1,03,904 rows and 25 columns in the training dataset and 25,976 rows and 25 columns in testing dataset including both numerical and categorical information.</a:t>
            </a: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r>
              <a:rPr lang="en-US" sz="2000" dirty="0"/>
              <a:t>Code - </a:t>
            </a:r>
            <a:r>
              <a:rPr lang="en-US" sz="1700" u="sng" dirty="0">
                <a:solidFill>
                  <a:schemeClr val="hlink"/>
                </a:solidFill>
              </a:rPr>
              <a:t>https://github.com/rnegi0/Power-Forecast-Optimization-for-Energy-Operations</a:t>
            </a:r>
            <a:endParaRPr sz="1700" dirty="0"/>
          </a:p>
        </p:txBody>
      </p:sp>
    </p:spTree>
    <p:extLst>
      <p:ext uri="{BB962C8B-B14F-4D97-AF65-F5344CB8AC3E}">
        <p14:creationId xmlns:p14="http://schemas.microsoft.com/office/powerpoint/2010/main" val="2075488449"/>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dirty="0"/>
              <a:t>Data Description</a:t>
            </a:r>
            <a:endParaRPr dirty="0"/>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a:bodyPr>
          <a:lstStyle/>
          <a:p>
            <a:pPr marL="342900" lvl="0" indent="-292100" algn="l" rtl="0">
              <a:lnSpc>
                <a:spcPct val="100000"/>
              </a:lnSpc>
              <a:spcBef>
                <a:spcPts val="518"/>
              </a:spcBef>
              <a:spcAft>
                <a:spcPts val="0"/>
              </a:spcAft>
              <a:buClr>
                <a:schemeClr val="dk1"/>
              </a:buClr>
              <a:buSzPts val="2000"/>
              <a:buChar char="•"/>
            </a:pP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endParaRPr sz="2000" dirty="0"/>
          </a:p>
        </p:txBody>
      </p:sp>
      <p:pic>
        <p:nvPicPr>
          <p:cNvPr id="6" name="Picture 5">
            <a:extLst>
              <a:ext uri="{FF2B5EF4-FFF2-40B4-BE49-F238E27FC236}">
                <a16:creationId xmlns:a16="http://schemas.microsoft.com/office/drawing/2014/main" id="{C6CFD7A6-8E10-F25F-EBAB-7EFA6D00B514}"/>
              </a:ext>
            </a:extLst>
          </p:cNvPr>
          <p:cNvPicPr>
            <a:picLocks noChangeAspect="1"/>
          </p:cNvPicPr>
          <p:nvPr/>
        </p:nvPicPr>
        <p:blipFill>
          <a:blip r:embed="rId4"/>
          <a:stretch>
            <a:fillRect/>
          </a:stretch>
        </p:blipFill>
        <p:spPr>
          <a:xfrm>
            <a:off x="3423845" y="2707697"/>
            <a:ext cx="5539104" cy="2229824"/>
          </a:xfrm>
          <a:prstGeom prst="rect">
            <a:avLst/>
          </a:prstGeom>
        </p:spPr>
      </p:pic>
      <p:sp>
        <p:nvSpPr>
          <p:cNvPr id="10" name="TextBox 9">
            <a:extLst>
              <a:ext uri="{FF2B5EF4-FFF2-40B4-BE49-F238E27FC236}">
                <a16:creationId xmlns:a16="http://schemas.microsoft.com/office/drawing/2014/main" id="{C09B737C-A04E-F39E-6636-493E128609F8}"/>
              </a:ext>
            </a:extLst>
          </p:cNvPr>
          <p:cNvSpPr txBox="1"/>
          <p:nvPr/>
        </p:nvSpPr>
        <p:spPr>
          <a:xfrm>
            <a:off x="-1" y="1471290"/>
            <a:ext cx="6070792" cy="144655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Data Exploration and Understanding</a:t>
            </a:r>
            <a:br>
              <a:rPr lang="en-US" sz="1800" b="1" dirty="0"/>
            </a:br>
            <a:r>
              <a:rPr lang="en-US" dirty="0"/>
              <a:t>In the exploratory data analysis, I will analyze the relationship between the target variable and the independent variables. I will also analyze the relationship between the independent variables. This will help me to understand the data better and to find out the variables that have most impact on the target variable.</a:t>
            </a:r>
            <a:endParaRPr lang="en-IN" dirty="0"/>
          </a:p>
        </p:txBody>
      </p:sp>
    </p:spTree>
    <p:extLst>
      <p:ext uri="{BB962C8B-B14F-4D97-AF65-F5344CB8AC3E}">
        <p14:creationId xmlns:p14="http://schemas.microsoft.com/office/powerpoint/2010/main" val="304745949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Data Preprocessing</a:t>
            </a:r>
            <a:endParaRPr b="1" dirty="0">
              <a:solidFill>
                <a:schemeClr val="tx1"/>
              </a:solidFill>
            </a:endParaRP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fontScale="92500" lnSpcReduction="20000"/>
          </a:bodyPr>
          <a:lstStyle/>
          <a:p>
            <a:pPr marL="342900" lvl="0" indent="-292100" algn="l" rtl="0">
              <a:lnSpc>
                <a:spcPct val="100000"/>
              </a:lnSpc>
              <a:spcBef>
                <a:spcPts val="0"/>
              </a:spcBef>
              <a:spcAft>
                <a:spcPts val="0"/>
              </a:spcAft>
              <a:buClr>
                <a:schemeClr val="dk1"/>
              </a:buClr>
              <a:buSzPts val="2000"/>
              <a:buChar char="•"/>
            </a:pPr>
            <a:r>
              <a:rPr lang="en-IN" sz="1900" b="1" dirty="0">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Given the high correlation(From heatmap) between AT and V, along with their strong correlation with PE, creating a derived feature such as AT × V could be beneficial. This would capture their combined interaction effect on the target variable (PE) and may improve model performance.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292100" algn="l" rtl="0">
              <a:lnSpc>
                <a:spcPct val="100000"/>
              </a:lnSpc>
              <a:spcBef>
                <a:spcPts val="0"/>
              </a:spcBef>
              <a:spcAft>
                <a:spcPts val="0"/>
              </a:spcAft>
              <a:buClr>
                <a:schemeClr val="dk1"/>
              </a:buClr>
              <a:buSzPts val="2000"/>
              <a:buChar char="•"/>
            </a:pPr>
            <a:r>
              <a:rPr lang="en-IN" sz="1900" b="1" dirty="0">
                <a:latin typeface="Calibri" panose="020F0502020204030204" pitchFamily="34" charset="0"/>
                <a:ea typeface="Calibri" panose="020F0502020204030204" pitchFamily="34" charset="0"/>
                <a:cs typeface="Times New Roman" panose="02020603050405020304" pitchFamily="18" charset="0"/>
              </a:rPr>
              <a:t>Why Consider AT × V?</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Since both features strongly influence PE and are highly correlated, their interaction may explain additional variance in PE that the model cannot capture using the individual features alone.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Feature engineering can sometimes help mitigate multicollinearity by transforming the features into forms where the redundancy is reduced.</a:t>
            </a:r>
            <a:r>
              <a:rPr lang="en-US" sz="2000" dirty="0"/>
              <a:t>.</a:t>
            </a: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r>
              <a:rPr lang="en-US" sz="2000" dirty="0"/>
              <a:t>Code - </a:t>
            </a:r>
            <a:r>
              <a:rPr lang="en-US" sz="2000" u="sng" dirty="0">
                <a:solidFill>
                  <a:schemeClr val="hlink"/>
                </a:solidFill>
                <a:hlinkClick r:id="rId4"/>
              </a:rPr>
              <a:t>https://github.com/gitmnikhil/capstoneproject</a:t>
            </a:r>
            <a:endParaRPr sz="2000" dirty="0"/>
          </a:p>
        </p:txBody>
      </p:sp>
    </p:spTree>
    <p:extLst>
      <p:ext uri="{BB962C8B-B14F-4D97-AF65-F5344CB8AC3E}">
        <p14:creationId xmlns:p14="http://schemas.microsoft.com/office/powerpoint/2010/main" val="3363925897"/>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prstGeom prst="rect">
            <a:avLst/>
          </a:prstGeom>
        </p:spPr>
        <p:txBody>
          <a:bodyPr spcFirstLastPara="1" wrap="square" lIns="91425" tIns="45700" rIns="91425" bIns="45700" anchor="ctr" anchorCtr="0">
            <a:normAutofit/>
          </a:bodyPr>
          <a:lstStyle/>
          <a:p>
            <a:pPr algn="l">
              <a:buClr>
                <a:srgbClr val="FBD4B4"/>
              </a:buClr>
              <a:buSzPts val="3600"/>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Detecting outliers/anomaly</a:t>
            </a:r>
            <a:endParaRPr sz="36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1062393" y="3737192"/>
            <a:ext cx="7015954" cy="64633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the outliers are mostly present in the columns like AP and RH, to improve feature scaling we need to remove the outliers</a:t>
            </a:r>
            <a:endParaRPr lang="en-IN" dirty="0"/>
          </a:p>
        </p:txBody>
      </p:sp>
      <p:pic>
        <p:nvPicPr>
          <p:cNvPr id="6" name="Picture 5">
            <a:extLst>
              <a:ext uri="{FF2B5EF4-FFF2-40B4-BE49-F238E27FC236}">
                <a16:creationId xmlns:a16="http://schemas.microsoft.com/office/drawing/2014/main" id="{062262B0-3F1C-A904-8522-15BB2966B1C8}"/>
              </a:ext>
            </a:extLst>
          </p:cNvPr>
          <p:cNvPicPr>
            <a:picLocks noChangeAspect="1"/>
          </p:cNvPicPr>
          <p:nvPr/>
        </p:nvPicPr>
        <p:blipFill>
          <a:blip r:embed="rId4"/>
          <a:stretch>
            <a:fillRect/>
          </a:stretch>
        </p:blipFill>
        <p:spPr>
          <a:xfrm>
            <a:off x="1749911" y="1102817"/>
            <a:ext cx="5099721" cy="2634375"/>
          </a:xfrm>
          <a:prstGeom prst="rect">
            <a:avLst/>
          </a:prstGeom>
        </p:spPr>
      </p:pic>
    </p:spTree>
    <p:extLst>
      <p:ext uri="{BB962C8B-B14F-4D97-AF65-F5344CB8AC3E}">
        <p14:creationId xmlns:p14="http://schemas.microsoft.com/office/powerpoint/2010/main" val="2085039203"/>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xfrm>
            <a:off x="457200" y="48398"/>
            <a:ext cx="8229600" cy="857250"/>
          </a:xfrm>
          <a:prstGeom prst="rect">
            <a:avLst/>
          </a:prstGeom>
        </p:spPr>
        <p:txBody>
          <a:bodyPr spcFirstLastPara="1" wrap="square" lIns="91425" tIns="45700" rIns="91425" bIns="45700" anchor="ctr" anchorCtr="0">
            <a:noAutofit/>
          </a:bodyPr>
          <a:lstStyle/>
          <a:p>
            <a:pPr algn="l">
              <a:buClr>
                <a:srgbClr val="FBD4B4"/>
              </a:buClr>
              <a:buSzPts val="3600"/>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Removing Outliers by Using IQR from AP and RH columns</a:t>
            </a:r>
            <a:endParaRPr sz="32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457200" y="905648"/>
            <a:ext cx="7672710" cy="4278094"/>
          </a:xfrm>
          <a:prstGeom prst="rect">
            <a:avLst/>
          </a:prstGeom>
          <a:noFill/>
        </p:spPr>
        <p:txBody>
          <a:bodyPr wrap="square" rtlCol="0">
            <a:spAutoFit/>
          </a:bodyPr>
          <a:lstStyle/>
          <a:p>
            <a:r>
              <a:rPr lang="en-IN" sz="1600" dirty="0">
                <a:effectLst/>
                <a:latin typeface="Calibri" panose="020F0502020204030204" pitchFamily="34" charset="0"/>
                <a:ea typeface="Calibri" panose="020F0502020204030204" pitchFamily="34" charset="0"/>
                <a:cs typeface="Times New Roman" panose="02020603050405020304" pitchFamily="18" charset="0"/>
              </a:rPr>
              <a:t>The Interquartile Range (IQR) is a measure of statistical dispersion, or in simpler terms, it shows the spread of the middle 50% of the data. The formula to calculate IQR is: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**IQR = Q3-Q1**</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Calibri" panose="020F0502020204030204" pitchFamily="34" charset="0"/>
                <a:ea typeface="Calibri" panose="020F0502020204030204" pitchFamily="34" charset="0"/>
                <a:cs typeface="Times New Roman" panose="02020603050405020304" pitchFamily="18" charset="0"/>
              </a:rPr>
              <a:t>Where</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Q1 is the first quartile (25th percentile), which is the value below which 25% of the data fall.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Q3 is the third quartile (75th percentile), which is the value below which 75% of the data fall.</a:t>
            </a:r>
          </a:p>
          <a:p>
            <a:pPr lvl="1"/>
            <a:r>
              <a:rPr lang="en-IN" sz="1600" b="1" dirty="0">
                <a:effectLst/>
                <a:latin typeface="Calibri" panose="020F0502020204030204" pitchFamily="34" charset="0"/>
                <a:ea typeface="Calibri" panose="020F0502020204030204" pitchFamily="34" charset="0"/>
                <a:cs typeface="Times New Roman" panose="02020603050405020304" pitchFamily="18" charset="0"/>
              </a:rPr>
              <a:t>Steps to calculate IQR</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Order the data in ascending order.</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Find Q1 (the median of the lower half of the data).</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Find Q3 (the median of the upper half of the data).</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Subtract Q1 from Q3 to get the IQR.</a:t>
            </a:r>
          </a:p>
          <a:p>
            <a:pPr marL="285750" indent="-285750">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1600" dirty="0">
                <a:latin typeface="Calibri" panose="020F0502020204030204" pitchFamily="34" charset="0"/>
                <a:ea typeface="Calibri" panose="020F0502020204030204" pitchFamily="34" charset="0"/>
                <a:cs typeface="Times New Roman" panose="02020603050405020304" pitchFamily="18" charset="0"/>
              </a:rPr>
              <a:t>The IQR helps in identifying outliers. Typically, any data point that is below </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Q1 − 1.5 × IQR or above Q3 + 1.5 × IQR is considered an outlier.</a:t>
            </a:r>
          </a:p>
        </p:txBody>
      </p:sp>
    </p:spTree>
    <p:extLst>
      <p:ext uri="{BB962C8B-B14F-4D97-AF65-F5344CB8AC3E}">
        <p14:creationId xmlns:p14="http://schemas.microsoft.com/office/powerpoint/2010/main" val="89523864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299</TotalTime>
  <Words>2752</Words>
  <Application>Microsoft Office PowerPoint</Application>
  <PresentationFormat>On-screen Show (16:9)</PresentationFormat>
  <Paragraphs>214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Helvetica</vt:lpstr>
      <vt:lpstr>Wingdings</vt:lpstr>
      <vt:lpstr>Arial</vt:lpstr>
      <vt:lpstr>Calibri</vt:lpstr>
      <vt:lpstr>Office Theme</vt:lpstr>
      <vt:lpstr>Capstone Project - PG Certification in AI-ML and Data Science by IIT Roorkee</vt:lpstr>
      <vt:lpstr>Project Overview</vt:lpstr>
      <vt:lpstr>Project Goal</vt:lpstr>
      <vt:lpstr>Methodology</vt:lpstr>
      <vt:lpstr>Data Acquisition</vt:lpstr>
      <vt:lpstr>Data Description</vt:lpstr>
      <vt:lpstr>Data Preprocessing</vt:lpstr>
      <vt:lpstr>Detecting outliers/anomaly</vt:lpstr>
      <vt:lpstr>Removing Outliers by Using IQR from AP and RH columns</vt:lpstr>
      <vt:lpstr>Visualizing before and after outliers from AP and RH COLUMNS</vt:lpstr>
      <vt:lpstr>Feature Extraction</vt:lpstr>
      <vt:lpstr>Feature Scaling: A Key Preprocessing Step (Optional in this situation)</vt:lpstr>
      <vt:lpstr>Model Building </vt:lpstr>
      <vt:lpstr>Initializing the XGBoost Regressor</vt:lpstr>
      <vt:lpstr>Model Evaluation Visualizations </vt:lpstr>
      <vt:lpstr>Insights from the Residual Plot:</vt:lpstr>
      <vt:lpstr>Context of Data or Metrics</vt:lpstr>
      <vt:lpstr>Executive Summary</vt:lpstr>
      <vt:lpstr>Technical Stack</vt:lpstr>
      <vt:lpstr>Insight Deep Dive</vt:lpstr>
      <vt:lpstr>Pairplots for all Environmental parameters</vt:lpstr>
      <vt:lpstr>Temperature and Power Output Trend</vt:lpstr>
      <vt:lpstr>Exhaust Vacuum and Power Output Trend</vt:lpstr>
      <vt:lpstr>Ambient Pressure vs. Power Output</vt:lpstr>
      <vt:lpstr>Summary</vt:lpstr>
      <vt:lpstr>Business Impact</vt:lpstr>
      <vt:lpstr>From Model to Action</vt:lpstr>
      <vt:lpstr>Department-Wise Alignment</vt:lpstr>
      <vt:lpstr>Stakeholders</vt:lpstr>
      <vt:lpstr>Model Performance 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Singh negi, Rabindra</dc:creator>
  <cp:lastModifiedBy>Singh negi, Rabindra</cp:lastModifiedBy>
  <cp:revision>15</cp:revision>
  <dcterms:created xsi:type="dcterms:W3CDTF">2017-08-01T15:40:51Z</dcterms:created>
  <dcterms:modified xsi:type="dcterms:W3CDTF">2025-07-27T15:11:43Z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2025-07-21T10:21:48Z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c47a895f-d55e-4b2c-ac55-d4c8bfbacd8f</vt:lpwstr>
  </property>
  <property fmtid="{D5CDD505-2E9C-101B-9397-08002B2CF9AE}" pid="8" name="MSIP_Label_831f0267-8575-4fc2-99cc-f6b7f9934be9_ContentBits">
    <vt:lpwstr>0</vt:lpwstr>
  </property>
</Properties>
</file>