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55814748-7493-4DF0-98A9-E484A7CE2D20}" type="datetimeFigureOut">
              <a:rPr lang="ru-RU" smtClean="0"/>
              <a:t>13.06.2023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574B57B-1948-4BCA-A828-CEA9E2F7A427}" type="slidenum">
              <a:rPr lang="ru-RU" smtClean="0"/>
              <a:t>‹#›</a:t>
            </a:fld>
            <a:endParaRPr lang="ru-RU"/>
          </a:p>
        </p:txBody>
      </p:sp>
    </p:spTree>
    <p:extLst>
      <p:ext uri="{BB962C8B-B14F-4D97-AF65-F5344CB8AC3E}">
        <p14:creationId xmlns:p14="http://schemas.microsoft.com/office/powerpoint/2010/main" val="2459061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5814748-7493-4DF0-98A9-E484A7CE2D20}" type="datetimeFigureOut">
              <a:rPr lang="ru-RU" smtClean="0"/>
              <a:t>13.06.2023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574B57B-1948-4BCA-A828-CEA9E2F7A427}" type="slidenum">
              <a:rPr lang="ru-RU" smtClean="0"/>
              <a:t>‹#›</a:t>
            </a:fld>
            <a:endParaRPr lang="ru-RU"/>
          </a:p>
        </p:txBody>
      </p:sp>
    </p:spTree>
    <p:extLst>
      <p:ext uri="{BB962C8B-B14F-4D97-AF65-F5344CB8AC3E}">
        <p14:creationId xmlns:p14="http://schemas.microsoft.com/office/powerpoint/2010/main" val="830015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55814748-7493-4DF0-98A9-E484A7CE2D20}" type="datetimeFigureOut">
              <a:rPr lang="ru-RU" smtClean="0"/>
              <a:t>13.06.2023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574B57B-1948-4BCA-A828-CEA9E2F7A427}" type="slidenum">
              <a:rPr lang="ru-RU" smtClean="0"/>
              <a:t>‹#›</a:t>
            </a:fld>
            <a:endParaRPr lang="ru-RU"/>
          </a:p>
        </p:txBody>
      </p:sp>
    </p:spTree>
    <p:extLst>
      <p:ext uri="{BB962C8B-B14F-4D97-AF65-F5344CB8AC3E}">
        <p14:creationId xmlns:p14="http://schemas.microsoft.com/office/powerpoint/2010/main" val="136184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smtClean="0"/>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smtClean="0"/>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55814748-7493-4DF0-98A9-E484A7CE2D20}" type="datetimeFigureOut">
              <a:rPr lang="ru-RU" smtClean="0"/>
              <a:t>13.06.2023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574B57B-1948-4BCA-A828-CEA9E2F7A427}" type="slidenum">
              <a:rPr lang="ru-RU" smtClean="0"/>
              <a:t>‹#›</a:t>
            </a:fld>
            <a:endParaRPr lang="ru-R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72600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5814748-7493-4DF0-98A9-E484A7CE2D20}" type="datetimeFigureOut">
              <a:rPr lang="ru-RU" smtClean="0"/>
              <a:t>13.06.2023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574B57B-1948-4BCA-A828-CEA9E2F7A427}" type="slidenum">
              <a:rPr lang="ru-RU" smtClean="0"/>
              <a:t>‹#›</a:t>
            </a:fld>
            <a:endParaRPr lang="ru-RU"/>
          </a:p>
        </p:txBody>
      </p:sp>
    </p:spTree>
    <p:extLst>
      <p:ext uri="{BB962C8B-B14F-4D97-AF65-F5344CB8AC3E}">
        <p14:creationId xmlns:p14="http://schemas.microsoft.com/office/powerpoint/2010/main" val="3162848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814748-7493-4DF0-98A9-E484A7CE2D20}" type="datetimeFigureOut">
              <a:rPr lang="ru-RU" smtClean="0"/>
              <a:t>13.06.2023</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574B57B-1948-4BCA-A828-CEA9E2F7A427}" type="slidenum">
              <a:rPr lang="ru-RU" smtClean="0"/>
              <a:t>‹#›</a:t>
            </a:fld>
            <a:endParaRPr lang="ru-RU"/>
          </a:p>
        </p:txBody>
      </p:sp>
    </p:spTree>
    <p:extLst>
      <p:ext uri="{BB962C8B-B14F-4D97-AF65-F5344CB8AC3E}">
        <p14:creationId xmlns:p14="http://schemas.microsoft.com/office/powerpoint/2010/main" val="164569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814748-7493-4DF0-98A9-E484A7CE2D20}" type="datetimeFigureOut">
              <a:rPr lang="ru-RU" smtClean="0"/>
              <a:t>13.06.2023</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574B57B-1948-4BCA-A828-CEA9E2F7A427}" type="slidenum">
              <a:rPr lang="ru-RU" smtClean="0"/>
              <a:t>‹#›</a:t>
            </a:fld>
            <a:endParaRPr lang="ru-RU"/>
          </a:p>
        </p:txBody>
      </p:sp>
    </p:spTree>
    <p:extLst>
      <p:ext uri="{BB962C8B-B14F-4D97-AF65-F5344CB8AC3E}">
        <p14:creationId xmlns:p14="http://schemas.microsoft.com/office/powerpoint/2010/main" val="955572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5814748-7493-4DF0-98A9-E484A7CE2D20}" type="datetimeFigureOut">
              <a:rPr lang="ru-RU" smtClean="0"/>
              <a:t>13.06.2023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574B57B-1948-4BCA-A828-CEA9E2F7A427}" type="slidenum">
              <a:rPr lang="ru-RU" smtClean="0"/>
              <a:t>‹#›</a:t>
            </a:fld>
            <a:endParaRPr lang="ru-RU"/>
          </a:p>
        </p:txBody>
      </p:sp>
    </p:spTree>
    <p:extLst>
      <p:ext uri="{BB962C8B-B14F-4D97-AF65-F5344CB8AC3E}">
        <p14:creationId xmlns:p14="http://schemas.microsoft.com/office/powerpoint/2010/main" val="3434658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5814748-7493-4DF0-98A9-E484A7CE2D20}" type="datetimeFigureOut">
              <a:rPr lang="ru-RU" smtClean="0"/>
              <a:t>13.06.2023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574B57B-1948-4BCA-A828-CEA9E2F7A427}" type="slidenum">
              <a:rPr lang="ru-RU" smtClean="0"/>
              <a:t>‹#›</a:t>
            </a:fld>
            <a:endParaRPr lang="ru-RU"/>
          </a:p>
        </p:txBody>
      </p:sp>
    </p:spTree>
    <p:extLst>
      <p:ext uri="{BB962C8B-B14F-4D97-AF65-F5344CB8AC3E}">
        <p14:creationId xmlns:p14="http://schemas.microsoft.com/office/powerpoint/2010/main" val="79516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3"/>
          <p:cNvSpPr>
            <a:spLocks noGrp="1"/>
          </p:cNvSpPr>
          <p:nvPr>
            <p:ph type="dt" sz="half" idx="10"/>
          </p:nvPr>
        </p:nvSpPr>
        <p:spPr/>
        <p:txBody>
          <a:bodyPr/>
          <a:lstStyle/>
          <a:p>
            <a:fld id="{55814748-7493-4DF0-98A9-E484A7CE2D20}" type="datetimeFigureOut">
              <a:rPr lang="ru-RU" smtClean="0"/>
              <a:t>13.06.2023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574B57B-1948-4BCA-A828-CEA9E2F7A427}" type="slidenum">
              <a:rPr lang="ru-RU" smtClean="0"/>
              <a:t>‹#›</a:t>
            </a:fld>
            <a:endParaRPr lang="ru-RU"/>
          </a:p>
        </p:txBody>
      </p:sp>
    </p:spTree>
    <p:extLst>
      <p:ext uri="{BB962C8B-B14F-4D97-AF65-F5344CB8AC3E}">
        <p14:creationId xmlns:p14="http://schemas.microsoft.com/office/powerpoint/2010/main" val="1962070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5814748-7493-4DF0-98A9-E484A7CE2D20}" type="datetimeFigureOut">
              <a:rPr lang="ru-RU" smtClean="0"/>
              <a:t>13.06.2023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574B57B-1948-4BCA-A828-CEA9E2F7A427}" type="slidenum">
              <a:rPr lang="ru-RU" smtClean="0"/>
              <a:t>‹#›</a:t>
            </a:fld>
            <a:endParaRPr lang="ru-RU"/>
          </a:p>
        </p:txBody>
      </p:sp>
    </p:spTree>
    <p:extLst>
      <p:ext uri="{BB962C8B-B14F-4D97-AF65-F5344CB8AC3E}">
        <p14:creationId xmlns:p14="http://schemas.microsoft.com/office/powerpoint/2010/main" val="3970220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5814748-7493-4DF0-98A9-E484A7CE2D20}" type="datetimeFigureOut">
              <a:rPr lang="ru-RU" smtClean="0"/>
              <a:t>13.06.2023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574B57B-1948-4BCA-A828-CEA9E2F7A427}" type="slidenum">
              <a:rPr lang="ru-RU" smtClean="0"/>
              <a:t>‹#›</a:t>
            </a:fld>
            <a:endParaRPr lang="ru-RU"/>
          </a:p>
        </p:txBody>
      </p:sp>
    </p:spTree>
    <p:extLst>
      <p:ext uri="{BB962C8B-B14F-4D97-AF65-F5344CB8AC3E}">
        <p14:creationId xmlns:p14="http://schemas.microsoft.com/office/powerpoint/2010/main" val="4267967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5814748-7493-4DF0-98A9-E484A7CE2D20}" type="datetimeFigureOut">
              <a:rPr lang="ru-RU" smtClean="0"/>
              <a:t>13.06.2023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574B57B-1948-4BCA-A828-CEA9E2F7A427}" type="slidenum">
              <a:rPr lang="ru-RU" smtClean="0"/>
              <a:t>‹#›</a:t>
            </a:fld>
            <a:endParaRPr lang="ru-RU"/>
          </a:p>
        </p:txBody>
      </p:sp>
    </p:spTree>
    <p:extLst>
      <p:ext uri="{BB962C8B-B14F-4D97-AF65-F5344CB8AC3E}">
        <p14:creationId xmlns:p14="http://schemas.microsoft.com/office/powerpoint/2010/main" val="1239332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55814748-7493-4DF0-98A9-E484A7CE2D20}" type="datetimeFigureOut">
              <a:rPr lang="ru-RU" smtClean="0"/>
              <a:t>13.06.2023</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A574B57B-1948-4BCA-A828-CEA9E2F7A427}" type="slidenum">
              <a:rPr lang="ru-RU" smtClean="0"/>
              <a:t>‹#›</a:t>
            </a:fld>
            <a:endParaRPr lang="ru-RU"/>
          </a:p>
        </p:txBody>
      </p:sp>
    </p:spTree>
    <p:extLst>
      <p:ext uri="{BB962C8B-B14F-4D97-AF65-F5344CB8AC3E}">
        <p14:creationId xmlns:p14="http://schemas.microsoft.com/office/powerpoint/2010/main" val="330680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5814748-7493-4DF0-98A9-E484A7CE2D20}" type="datetimeFigureOut">
              <a:rPr lang="ru-RU" smtClean="0"/>
              <a:t>13.06.2023</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A574B57B-1948-4BCA-A828-CEA9E2F7A427}" type="slidenum">
              <a:rPr lang="ru-RU" smtClean="0"/>
              <a:t>‹#›</a:t>
            </a:fld>
            <a:endParaRPr lang="ru-RU"/>
          </a:p>
        </p:txBody>
      </p:sp>
    </p:spTree>
    <p:extLst>
      <p:ext uri="{BB962C8B-B14F-4D97-AF65-F5344CB8AC3E}">
        <p14:creationId xmlns:p14="http://schemas.microsoft.com/office/powerpoint/2010/main" val="3918346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p>
            <a:fld id="{55814748-7493-4DF0-98A9-E484A7CE2D20}" type="datetimeFigureOut">
              <a:rPr lang="ru-RU" smtClean="0"/>
              <a:t>13.06.2023</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A574B57B-1948-4BCA-A828-CEA9E2F7A427}" type="slidenum">
              <a:rPr lang="ru-RU" smtClean="0"/>
              <a:t>‹#›</a:t>
            </a:fld>
            <a:endParaRPr lang="ru-RU"/>
          </a:p>
        </p:txBody>
      </p:sp>
    </p:spTree>
    <p:extLst>
      <p:ext uri="{BB962C8B-B14F-4D97-AF65-F5344CB8AC3E}">
        <p14:creationId xmlns:p14="http://schemas.microsoft.com/office/powerpoint/2010/main" val="906985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5814748-7493-4DF0-98A9-E484A7CE2D20}" type="datetimeFigureOut">
              <a:rPr lang="ru-RU" smtClean="0"/>
              <a:t>13.06.2023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574B57B-1948-4BCA-A828-CEA9E2F7A427}" type="slidenum">
              <a:rPr lang="ru-RU" smtClean="0"/>
              <a:t>‹#›</a:t>
            </a:fld>
            <a:endParaRPr lang="ru-RU"/>
          </a:p>
        </p:txBody>
      </p:sp>
    </p:spTree>
    <p:extLst>
      <p:ext uri="{BB962C8B-B14F-4D97-AF65-F5344CB8AC3E}">
        <p14:creationId xmlns:p14="http://schemas.microsoft.com/office/powerpoint/2010/main" val="1484074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5814748-7493-4DF0-98A9-E484A7CE2D20}" type="datetimeFigureOut">
              <a:rPr lang="ru-RU" smtClean="0"/>
              <a:t>13.06.2023</a:t>
            </a:fld>
            <a:endParaRPr lang="ru-R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574B57B-1948-4BCA-A828-CEA9E2F7A427}" type="slidenum">
              <a:rPr lang="ru-RU" smtClean="0"/>
              <a:t>‹#›</a:t>
            </a:fld>
            <a:endParaRPr lang="ru-RU"/>
          </a:p>
        </p:txBody>
      </p:sp>
    </p:spTree>
    <p:extLst>
      <p:ext uri="{BB962C8B-B14F-4D97-AF65-F5344CB8AC3E}">
        <p14:creationId xmlns:p14="http://schemas.microsoft.com/office/powerpoint/2010/main" val="26389852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83933" y="1766656"/>
            <a:ext cx="10323872" cy="1679074"/>
          </a:xfrm>
        </p:spPr>
        <p:txBody>
          <a:bodyPr/>
          <a:lstStyle/>
          <a:p>
            <a:r>
              <a:rPr lang="ru-RU" sz="4800" dirty="0" smtClean="0"/>
              <a:t>Приложение для игрового изучения осетинского языка</a:t>
            </a:r>
            <a:endParaRPr lang="ru-RU" sz="4800" dirty="0"/>
          </a:p>
        </p:txBody>
      </p:sp>
      <p:sp>
        <p:nvSpPr>
          <p:cNvPr id="4" name="TextBox 3"/>
          <p:cNvSpPr txBox="1"/>
          <p:nvPr/>
        </p:nvSpPr>
        <p:spPr>
          <a:xfrm>
            <a:off x="275207" y="6205491"/>
            <a:ext cx="4625266" cy="369332"/>
          </a:xfrm>
          <a:prstGeom prst="rect">
            <a:avLst/>
          </a:prstGeom>
          <a:noFill/>
        </p:spPr>
        <p:txBody>
          <a:bodyPr wrap="square" rtlCol="0">
            <a:spAutoFit/>
          </a:bodyPr>
          <a:lstStyle/>
          <a:p>
            <a:r>
              <a:rPr lang="ru-RU" dirty="0" smtClean="0"/>
              <a:t>Плиев Давид</a:t>
            </a:r>
          </a:p>
        </p:txBody>
      </p:sp>
    </p:spTree>
    <p:extLst>
      <p:ext uri="{BB962C8B-B14F-4D97-AF65-F5344CB8AC3E}">
        <p14:creationId xmlns:p14="http://schemas.microsoft.com/office/powerpoint/2010/main" val="890932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470516" y="452718"/>
            <a:ext cx="11487705" cy="878932"/>
          </a:xfrm>
        </p:spPr>
        <p:txBody>
          <a:bodyPr/>
          <a:lstStyle/>
          <a:p>
            <a:r>
              <a:rPr lang="ru-RU" sz="3600" dirty="0" smtClean="0"/>
              <a:t>Описание алгоритма работы программы</a:t>
            </a:r>
            <a:endParaRPr lang="ru-RU" sz="3600" dirty="0"/>
          </a:p>
        </p:txBody>
      </p:sp>
      <p:sp>
        <p:nvSpPr>
          <p:cNvPr id="8" name="Прямоугольник 7"/>
          <p:cNvSpPr/>
          <p:nvPr/>
        </p:nvSpPr>
        <p:spPr>
          <a:xfrm>
            <a:off x="470516" y="2073467"/>
            <a:ext cx="10813002" cy="948978"/>
          </a:xfrm>
          <a:prstGeom prst="rect">
            <a:avLst/>
          </a:prstGeom>
        </p:spPr>
        <p:txBody>
          <a:bodyPr wrap="square">
            <a:spAutoFit/>
          </a:bodyPr>
          <a:lstStyle/>
          <a:p>
            <a:pPr lvl="0">
              <a:lnSpc>
                <a:spcPct val="150000"/>
              </a:lnSpc>
              <a:spcAft>
                <a:spcPts val="800"/>
              </a:spcAft>
            </a:pPr>
            <a:r>
              <a:rPr lang="ru-RU" sz="1400" dirty="0"/>
              <a:t>Обработчик события </a:t>
            </a:r>
            <a:r>
              <a:rPr lang="ru-RU" sz="1400" b="1" dirty="0" err="1"/>
              <a:t>FormAnimalsOnField_KeyDown</a:t>
            </a:r>
            <a:r>
              <a:rPr lang="ru-RU" sz="1400" dirty="0"/>
              <a:t> реагирует на нажатия клавиш пользователем:</a:t>
            </a:r>
          </a:p>
          <a:p>
            <a:pPr lvl="1"/>
            <a:r>
              <a:rPr lang="ru-RU" sz="1400" dirty="0" smtClean="0"/>
              <a:t>1) Изменяет </a:t>
            </a:r>
            <a:r>
              <a:rPr lang="ru-RU" sz="1400" dirty="0"/>
              <a:t>изображение главного персонажа в зависимости от нажатой клавиши для красоты внешнего вида приложения</a:t>
            </a:r>
            <a:r>
              <a:rPr lang="ru-RU" sz="1400" dirty="0" smtClean="0"/>
              <a:t>.</a:t>
            </a:r>
            <a:endParaRPr lang="ru-RU" sz="1400" dirty="0"/>
          </a:p>
        </p:txBody>
      </p:sp>
      <p:pic>
        <p:nvPicPr>
          <p:cNvPr id="2" name="Рисунок 1"/>
          <p:cNvPicPr>
            <a:picLocks noChangeAspect="1"/>
          </p:cNvPicPr>
          <p:nvPr/>
        </p:nvPicPr>
        <p:blipFill>
          <a:blip r:embed="rId2"/>
          <a:stretch>
            <a:fillRect/>
          </a:stretch>
        </p:blipFill>
        <p:spPr>
          <a:xfrm>
            <a:off x="1048859" y="3120100"/>
            <a:ext cx="8637505" cy="2588242"/>
          </a:xfrm>
          <a:prstGeom prst="rect">
            <a:avLst/>
          </a:prstGeom>
        </p:spPr>
      </p:pic>
    </p:spTree>
    <p:extLst>
      <p:ext uri="{BB962C8B-B14F-4D97-AF65-F5344CB8AC3E}">
        <p14:creationId xmlns:p14="http://schemas.microsoft.com/office/powerpoint/2010/main" val="475361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470516" y="452718"/>
            <a:ext cx="11487705" cy="878932"/>
          </a:xfrm>
        </p:spPr>
        <p:txBody>
          <a:bodyPr/>
          <a:lstStyle/>
          <a:p>
            <a:r>
              <a:rPr lang="ru-RU" sz="3600" dirty="0" smtClean="0"/>
              <a:t>Описание алгоритма работы программы</a:t>
            </a:r>
            <a:endParaRPr lang="ru-RU" sz="3600" dirty="0"/>
          </a:p>
        </p:txBody>
      </p:sp>
      <p:sp>
        <p:nvSpPr>
          <p:cNvPr id="9" name="Прямоугольник 8"/>
          <p:cNvSpPr/>
          <p:nvPr/>
        </p:nvSpPr>
        <p:spPr>
          <a:xfrm>
            <a:off x="0" y="1452810"/>
            <a:ext cx="5874057" cy="738664"/>
          </a:xfrm>
          <a:prstGeom prst="rect">
            <a:avLst/>
          </a:prstGeom>
        </p:spPr>
        <p:txBody>
          <a:bodyPr wrap="square">
            <a:spAutoFit/>
          </a:bodyPr>
          <a:lstStyle/>
          <a:p>
            <a:pPr lvl="1"/>
            <a:r>
              <a:rPr lang="ru-RU" sz="1400" dirty="0" smtClean="0"/>
              <a:t>2) </a:t>
            </a:r>
            <a:r>
              <a:rPr lang="ru-RU" sz="1400" dirty="0"/>
              <a:t>Проверяет, не выходит ли главный персонаж за пределы формы, прежде чем двигать его на форме.</a:t>
            </a:r>
          </a:p>
          <a:p>
            <a:pPr lvl="1"/>
            <a:endParaRPr lang="ru-RU" sz="1400" dirty="0"/>
          </a:p>
        </p:txBody>
      </p:sp>
      <p:pic>
        <p:nvPicPr>
          <p:cNvPr id="4" name="Рисунок 3"/>
          <p:cNvPicPr>
            <a:picLocks noChangeAspect="1"/>
          </p:cNvPicPr>
          <p:nvPr/>
        </p:nvPicPr>
        <p:blipFill>
          <a:blip r:embed="rId2"/>
          <a:stretch>
            <a:fillRect/>
          </a:stretch>
        </p:blipFill>
        <p:spPr>
          <a:xfrm>
            <a:off x="470516" y="2120283"/>
            <a:ext cx="10915650" cy="3505200"/>
          </a:xfrm>
          <a:prstGeom prst="rect">
            <a:avLst/>
          </a:prstGeom>
        </p:spPr>
      </p:pic>
    </p:spTree>
    <p:extLst>
      <p:ext uri="{BB962C8B-B14F-4D97-AF65-F5344CB8AC3E}">
        <p14:creationId xmlns:p14="http://schemas.microsoft.com/office/powerpoint/2010/main" val="116505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470516" y="452718"/>
            <a:ext cx="11487705" cy="878932"/>
          </a:xfrm>
        </p:spPr>
        <p:txBody>
          <a:bodyPr/>
          <a:lstStyle/>
          <a:p>
            <a:r>
              <a:rPr lang="ru-RU" sz="3600" dirty="0" smtClean="0"/>
              <a:t>Описание алгоритма работы программы</a:t>
            </a:r>
            <a:endParaRPr lang="ru-RU" sz="3600" dirty="0"/>
          </a:p>
        </p:txBody>
      </p:sp>
      <p:sp>
        <p:nvSpPr>
          <p:cNvPr id="9" name="Прямоугольник 8"/>
          <p:cNvSpPr/>
          <p:nvPr/>
        </p:nvSpPr>
        <p:spPr>
          <a:xfrm>
            <a:off x="0" y="1452810"/>
            <a:ext cx="5874057" cy="307777"/>
          </a:xfrm>
          <a:prstGeom prst="rect">
            <a:avLst/>
          </a:prstGeom>
        </p:spPr>
        <p:txBody>
          <a:bodyPr wrap="square">
            <a:spAutoFit/>
          </a:bodyPr>
          <a:lstStyle/>
          <a:p>
            <a:pPr lvl="1"/>
            <a:r>
              <a:rPr lang="ru-RU" sz="1400" dirty="0"/>
              <a:t>3</a:t>
            </a:r>
            <a:r>
              <a:rPr lang="ru-RU" sz="1400" dirty="0" smtClean="0"/>
              <a:t>)</a:t>
            </a:r>
            <a:endParaRPr lang="ru-RU" sz="1400" dirty="0"/>
          </a:p>
        </p:txBody>
      </p:sp>
      <p:pic>
        <p:nvPicPr>
          <p:cNvPr id="2" name="Рисунок 1"/>
          <p:cNvPicPr>
            <a:picLocks noChangeAspect="1"/>
          </p:cNvPicPr>
          <p:nvPr/>
        </p:nvPicPr>
        <p:blipFill>
          <a:blip r:embed="rId2"/>
          <a:stretch>
            <a:fillRect/>
          </a:stretch>
        </p:blipFill>
        <p:spPr>
          <a:xfrm>
            <a:off x="924572" y="1530704"/>
            <a:ext cx="10325100" cy="3743325"/>
          </a:xfrm>
          <a:prstGeom prst="rect">
            <a:avLst/>
          </a:prstGeom>
        </p:spPr>
      </p:pic>
    </p:spTree>
    <p:extLst>
      <p:ext uri="{BB962C8B-B14F-4D97-AF65-F5344CB8AC3E}">
        <p14:creationId xmlns:p14="http://schemas.microsoft.com/office/powerpoint/2010/main" val="1313325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470516" y="452718"/>
            <a:ext cx="11487705" cy="878932"/>
          </a:xfrm>
        </p:spPr>
        <p:txBody>
          <a:bodyPr/>
          <a:lstStyle/>
          <a:p>
            <a:r>
              <a:rPr lang="ru-RU" sz="3600" dirty="0" smtClean="0"/>
              <a:t>Описание алгоритма работы программы</a:t>
            </a:r>
            <a:endParaRPr lang="ru-RU" sz="3600" dirty="0"/>
          </a:p>
        </p:txBody>
      </p:sp>
      <p:sp>
        <p:nvSpPr>
          <p:cNvPr id="4" name="Прямоугольник 3"/>
          <p:cNvSpPr/>
          <p:nvPr/>
        </p:nvSpPr>
        <p:spPr>
          <a:xfrm>
            <a:off x="470516" y="1331650"/>
            <a:ext cx="10525958" cy="1123449"/>
          </a:xfrm>
          <a:prstGeom prst="rect">
            <a:avLst/>
          </a:prstGeom>
        </p:spPr>
        <p:txBody>
          <a:bodyPr wrap="square">
            <a:spAutoFit/>
          </a:bodyPr>
          <a:lstStyle/>
          <a:p>
            <a:pPr algn="just">
              <a:lnSpc>
                <a:spcPct val="150000"/>
              </a:lnSpc>
              <a:spcAft>
                <a:spcPts val="800"/>
              </a:spcAft>
              <a:tabLst>
                <a:tab pos="408940" algn="l"/>
              </a:tabLst>
            </a:pPr>
            <a:r>
              <a:rPr lang="ru-RU" sz="1400" dirty="0"/>
              <a:t>Таймер </a:t>
            </a:r>
            <a:r>
              <a:rPr lang="ru-RU" sz="1400" b="1" dirty="0" err="1"/>
              <a:t>timerAnimation_Tick</a:t>
            </a:r>
            <a:r>
              <a:rPr lang="ru-RU" sz="1400" dirty="0"/>
              <a:t> изменяет изображение главного персонажа на изображение с ударом. После этого таймер останавливается.</a:t>
            </a:r>
          </a:p>
          <a:p>
            <a:pPr lvl="0" algn="just">
              <a:lnSpc>
                <a:spcPct val="150000"/>
              </a:lnSpc>
              <a:spcAft>
                <a:spcPts val="800"/>
              </a:spcAft>
              <a:tabLst>
                <a:tab pos="408940" algn="l"/>
              </a:tabLst>
            </a:pPr>
            <a:endParaRPr lang="ru-RU" sz="1400" dirty="0">
              <a:effectLst/>
              <a:latin typeface="+mj-lt"/>
              <a:ea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stretch>
            <a:fillRect/>
          </a:stretch>
        </p:blipFill>
        <p:spPr>
          <a:xfrm>
            <a:off x="557629" y="2084033"/>
            <a:ext cx="5448300" cy="914400"/>
          </a:xfrm>
          <a:prstGeom prst="rect">
            <a:avLst/>
          </a:prstGeom>
        </p:spPr>
      </p:pic>
      <p:sp>
        <p:nvSpPr>
          <p:cNvPr id="6" name="Прямоугольник 5"/>
          <p:cNvSpPr/>
          <p:nvPr/>
        </p:nvSpPr>
        <p:spPr>
          <a:xfrm>
            <a:off x="470516" y="3207482"/>
            <a:ext cx="9602680" cy="3345339"/>
          </a:xfrm>
          <a:prstGeom prst="rect">
            <a:avLst/>
          </a:prstGeom>
        </p:spPr>
        <p:txBody>
          <a:bodyPr wrap="square">
            <a:spAutoFit/>
          </a:bodyPr>
          <a:lstStyle/>
          <a:p>
            <a:pPr marL="342900" lvl="0" indent="-342900" algn="just">
              <a:lnSpc>
                <a:spcPct val="150000"/>
              </a:lnSpc>
              <a:spcAft>
                <a:spcPts val="0"/>
              </a:spcAft>
              <a:buFont typeface="+mj-lt"/>
              <a:buAutoNum type="arabicPeriod"/>
              <a:tabLst>
                <a:tab pos="540385" algn="l"/>
              </a:tabLst>
            </a:pPr>
            <a:r>
              <a:rPr lang="ru-RU" sz="1400" dirty="0" smtClean="0">
                <a:effectLst/>
                <a:latin typeface="+mj-lt"/>
                <a:ea typeface="Times New Roman" panose="02020603050405020304" pitchFamily="18" charset="0"/>
                <a:cs typeface="Times New Roman" panose="02020603050405020304" pitchFamily="18" charset="0"/>
              </a:rPr>
              <a:t>Таймер </a:t>
            </a:r>
            <a:r>
              <a:rPr lang="ru-RU" sz="1400" b="1" dirty="0" err="1" smtClean="0">
                <a:effectLst/>
                <a:latin typeface="+mj-lt"/>
                <a:ea typeface="Times New Roman" panose="02020603050405020304" pitchFamily="18" charset="0"/>
                <a:cs typeface="Times New Roman" panose="02020603050405020304" pitchFamily="18" charset="0"/>
              </a:rPr>
              <a:t>timer_Tick</a:t>
            </a:r>
            <a:r>
              <a:rPr lang="ru-RU" sz="1400" dirty="0" smtClean="0">
                <a:effectLst/>
                <a:latin typeface="+mj-lt"/>
                <a:ea typeface="Times New Roman" panose="02020603050405020304" pitchFamily="18" charset="0"/>
                <a:cs typeface="Times New Roman" panose="02020603050405020304" pitchFamily="18" charset="0"/>
              </a:rPr>
              <a:t> обрабатывает движение животных на форме:</a:t>
            </a:r>
          </a:p>
          <a:p>
            <a:pPr marL="742950" lvl="1" indent="-285750" algn="just">
              <a:lnSpc>
                <a:spcPct val="150000"/>
              </a:lnSpc>
              <a:spcAft>
                <a:spcPts val="0"/>
              </a:spcAft>
              <a:buSzPts val="1000"/>
              <a:buFont typeface="Symbol" panose="05050102010706020507" pitchFamily="18" charset="2"/>
              <a:buChar char=""/>
              <a:tabLst>
                <a:tab pos="540385" algn="l"/>
                <a:tab pos="914400" algn="l"/>
              </a:tabLst>
            </a:pPr>
            <a:r>
              <a:rPr lang="ru-RU" sz="1400" dirty="0" smtClean="0">
                <a:effectLst/>
                <a:latin typeface="+mj-lt"/>
                <a:ea typeface="Times New Roman" panose="02020603050405020304" pitchFamily="18" charset="0"/>
                <a:cs typeface="Times New Roman" panose="02020603050405020304" pitchFamily="18" charset="0"/>
              </a:rPr>
              <a:t>Перебирает все </a:t>
            </a:r>
            <a:r>
              <a:rPr lang="ru-RU" sz="1400" dirty="0" err="1" smtClean="0">
                <a:effectLst/>
                <a:latin typeface="+mj-lt"/>
                <a:ea typeface="Times New Roman" panose="02020603050405020304" pitchFamily="18" charset="0"/>
                <a:cs typeface="Times New Roman" panose="02020603050405020304" pitchFamily="18" charset="0"/>
              </a:rPr>
              <a:t>PictureBox</a:t>
            </a:r>
            <a:r>
              <a:rPr lang="ru-RU" sz="1400" dirty="0" smtClean="0">
                <a:effectLst/>
                <a:latin typeface="+mj-lt"/>
                <a:ea typeface="Times New Roman" panose="02020603050405020304" pitchFamily="18" charset="0"/>
                <a:cs typeface="Times New Roman" panose="02020603050405020304" pitchFamily="18" charset="0"/>
              </a:rPr>
              <a:t> из списка </a:t>
            </a:r>
            <a:r>
              <a:rPr lang="ru-RU" sz="1400" b="1" dirty="0" err="1" smtClean="0">
                <a:effectLst/>
                <a:latin typeface="+mj-lt"/>
                <a:ea typeface="Times New Roman" panose="02020603050405020304" pitchFamily="18" charset="0"/>
                <a:cs typeface="Times New Roman" panose="02020603050405020304" pitchFamily="18" charset="0"/>
              </a:rPr>
              <a:t>animalPictureBoxes</a:t>
            </a:r>
            <a:r>
              <a:rPr lang="ru-RU" sz="1400" dirty="0" smtClean="0">
                <a:effectLst/>
                <a:latin typeface="+mj-lt"/>
                <a:ea typeface="Times New Roman" panose="02020603050405020304" pitchFamily="18" charset="0"/>
                <a:cs typeface="Times New Roman" panose="02020603050405020304" pitchFamily="18" charset="0"/>
              </a:rPr>
              <a:t>.</a:t>
            </a:r>
          </a:p>
          <a:p>
            <a:pPr marL="742950" lvl="1" indent="-285750" algn="just">
              <a:lnSpc>
                <a:spcPct val="150000"/>
              </a:lnSpc>
              <a:spcAft>
                <a:spcPts val="0"/>
              </a:spcAft>
              <a:buSzPts val="1000"/>
              <a:buFont typeface="Symbol" panose="05050102010706020507" pitchFamily="18" charset="2"/>
              <a:buChar char=""/>
              <a:tabLst>
                <a:tab pos="540385" algn="l"/>
                <a:tab pos="914400" algn="l"/>
              </a:tabLst>
            </a:pPr>
            <a:r>
              <a:rPr lang="ru-RU" sz="1400" dirty="0" smtClean="0">
                <a:effectLst/>
                <a:latin typeface="+mj-lt"/>
                <a:ea typeface="Times New Roman" panose="02020603050405020304" pitchFamily="18" charset="0"/>
                <a:cs typeface="Times New Roman" panose="02020603050405020304" pitchFamily="18" charset="0"/>
              </a:rPr>
              <a:t>Проверяет столкновение каждого животного с главным персонажем.</a:t>
            </a:r>
          </a:p>
          <a:p>
            <a:pPr marL="742950" lvl="1" indent="-285750" algn="just">
              <a:lnSpc>
                <a:spcPct val="150000"/>
              </a:lnSpc>
              <a:spcAft>
                <a:spcPts val="0"/>
              </a:spcAft>
              <a:buSzPts val="1000"/>
              <a:buFont typeface="Symbol" panose="05050102010706020507" pitchFamily="18" charset="2"/>
              <a:buChar char=""/>
              <a:tabLst>
                <a:tab pos="540385" algn="l"/>
                <a:tab pos="914400" algn="l"/>
              </a:tabLst>
            </a:pPr>
            <a:r>
              <a:rPr lang="ru-RU" sz="1400" dirty="0" smtClean="0">
                <a:effectLst/>
                <a:latin typeface="+mj-lt"/>
                <a:ea typeface="Times New Roman" panose="02020603050405020304" pitchFamily="18" charset="0"/>
                <a:cs typeface="Times New Roman" panose="02020603050405020304" pitchFamily="18" charset="0"/>
              </a:rPr>
              <a:t>Если столкновение произошло, удаляет животное с формы и из списка, воспроизводит звук(название животного), отображает </a:t>
            </a:r>
            <a:r>
              <a:rPr lang="en-US" sz="1400" dirty="0" smtClean="0">
                <a:effectLst/>
                <a:latin typeface="+mj-lt"/>
                <a:ea typeface="Times New Roman" panose="02020603050405020304" pitchFamily="18" charset="0"/>
                <a:cs typeface="Times New Roman" panose="02020603050405020304" pitchFamily="18" charset="0"/>
              </a:rPr>
              <a:t>Label</a:t>
            </a:r>
            <a:r>
              <a:rPr lang="ru-RU" sz="1400" dirty="0" smtClean="0">
                <a:effectLst/>
                <a:latin typeface="+mj-lt"/>
                <a:ea typeface="Times New Roman" panose="02020603050405020304" pitchFamily="18" charset="0"/>
                <a:cs typeface="Times New Roman" panose="02020603050405020304" pitchFamily="18" charset="0"/>
              </a:rPr>
              <a:t> (название животного на осетинском языке) с помощью метода </a:t>
            </a:r>
            <a:r>
              <a:rPr lang="ru-RU" sz="1400" b="1" dirty="0" err="1" smtClean="0">
                <a:effectLst/>
                <a:latin typeface="+mj-lt"/>
                <a:ea typeface="Times New Roman" panose="02020603050405020304" pitchFamily="18" charset="0"/>
                <a:cs typeface="Times New Roman" panose="02020603050405020304" pitchFamily="18" charset="0"/>
              </a:rPr>
              <a:t>createLabel</a:t>
            </a:r>
            <a:r>
              <a:rPr lang="ru-RU" sz="1400" dirty="0" smtClean="0">
                <a:effectLst/>
                <a:latin typeface="+mj-lt"/>
                <a:ea typeface="Times New Roman" panose="02020603050405020304" pitchFamily="18" charset="0"/>
                <a:cs typeface="Times New Roman" panose="02020603050405020304" pitchFamily="18" charset="0"/>
              </a:rPr>
              <a:t> и запускает таймер анимации удара.</a:t>
            </a:r>
          </a:p>
          <a:p>
            <a:pPr marL="742950" lvl="1" indent="-285750" algn="just">
              <a:lnSpc>
                <a:spcPct val="150000"/>
              </a:lnSpc>
              <a:spcAft>
                <a:spcPts val="800"/>
              </a:spcAft>
              <a:buSzPts val="1000"/>
              <a:buFont typeface="Symbol" panose="05050102010706020507" pitchFamily="18" charset="2"/>
              <a:buChar char=""/>
              <a:tabLst>
                <a:tab pos="540385" algn="l"/>
                <a:tab pos="914400" algn="l"/>
              </a:tabLst>
            </a:pPr>
            <a:r>
              <a:rPr lang="ru-RU" sz="1400" dirty="0" smtClean="0">
                <a:effectLst/>
                <a:latin typeface="+mj-lt"/>
                <a:ea typeface="Times New Roman" panose="02020603050405020304" pitchFamily="18" charset="0"/>
                <a:cs typeface="Times New Roman" panose="02020603050405020304" pitchFamily="18" charset="0"/>
              </a:rPr>
              <a:t>Если столкновение не произошло, перемещает животное в указанном направлении. Если животное оказалось у границ формы, его направление движения меняется на противоположное.</a:t>
            </a:r>
          </a:p>
          <a:p>
            <a:pPr lvl="0" algn="just">
              <a:lnSpc>
                <a:spcPct val="150000"/>
              </a:lnSpc>
              <a:spcAft>
                <a:spcPts val="0"/>
              </a:spcAft>
              <a:tabLst>
                <a:tab pos="540385" algn="l"/>
              </a:tabLst>
            </a:pPr>
            <a:endParaRPr lang="ru-RU" sz="12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505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470516" y="452718"/>
            <a:ext cx="11487705" cy="878932"/>
          </a:xfrm>
        </p:spPr>
        <p:txBody>
          <a:bodyPr/>
          <a:lstStyle/>
          <a:p>
            <a:r>
              <a:rPr lang="ru-RU" sz="3600" dirty="0" smtClean="0"/>
              <a:t>Описание алгоритма работы программы</a:t>
            </a:r>
            <a:endParaRPr lang="ru-RU" sz="3600" dirty="0"/>
          </a:p>
        </p:txBody>
      </p:sp>
      <p:pic>
        <p:nvPicPr>
          <p:cNvPr id="2" name="Рисунок 1"/>
          <p:cNvPicPr>
            <a:picLocks noChangeAspect="1"/>
          </p:cNvPicPr>
          <p:nvPr/>
        </p:nvPicPr>
        <p:blipFill>
          <a:blip r:embed="rId2"/>
          <a:stretch>
            <a:fillRect/>
          </a:stretch>
        </p:blipFill>
        <p:spPr>
          <a:xfrm>
            <a:off x="577049" y="1260629"/>
            <a:ext cx="7785958" cy="5319943"/>
          </a:xfrm>
          <a:prstGeom prst="rect">
            <a:avLst/>
          </a:prstGeom>
        </p:spPr>
      </p:pic>
    </p:spTree>
    <p:extLst>
      <p:ext uri="{BB962C8B-B14F-4D97-AF65-F5344CB8AC3E}">
        <p14:creationId xmlns:p14="http://schemas.microsoft.com/office/powerpoint/2010/main" val="1885766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675829" y="366205"/>
            <a:ext cx="6096000" cy="1085041"/>
          </a:xfrm>
          <a:prstGeom prst="rect">
            <a:avLst/>
          </a:prstGeom>
        </p:spPr>
        <p:txBody>
          <a:bodyPr>
            <a:spAutoFit/>
          </a:bodyPr>
          <a:lstStyle/>
          <a:p>
            <a:pPr algn="just">
              <a:lnSpc>
                <a:spcPct val="150000"/>
              </a:lnSpc>
              <a:spcAft>
                <a:spcPts val="800"/>
              </a:spcAft>
              <a:tabLst>
                <a:tab pos="408940" algn="l"/>
              </a:tabLst>
            </a:pPr>
            <a:r>
              <a:rPr lang="ru-RU" sz="1400" dirty="0" smtClean="0">
                <a:latin typeface="+mj-lt"/>
                <a:ea typeface="Times New Roman" panose="02020603050405020304" pitchFamily="18" charset="0"/>
                <a:cs typeface="Times New Roman" panose="02020603050405020304" pitchFamily="18" charset="0"/>
              </a:rPr>
              <a:t>Метод </a:t>
            </a:r>
            <a:r>
              <a:rPr lang="ru-RU" sz="1400" b="1" dirty="0" err="1" smtClean="0">
                <a:latin typeface="+mj-lt"/>
                <a:ea typeface="Times New Roman" panose="02020603050405020304" pitchFamily="18" charset="0"/>
                <a:cs typeface="Times New Roman" panose="02020603050405020304" pitchFamily="18" charset="0"/>
              </a:rPr>
              <a:t>createLabel</a:t>
            </a:r>
            <a:r>
              <a:rPr lang="ru-RU" sz="1400" dirty="0" smtClean="0">
                <a:latin typeface="+mj-lt"/>
                <a:ea typeface="Times New Roman" panose="02020603050405020304" pitchFamily="18" charset="0"/>
                <a:cs typeface="Times New Roman" panose="02020603050405020304" pitchFamily="18" charset="0"/>
              </a:rPr>
              <a:t> создает и отображает </a:t>
            </a:r>
            <a:r>
              <a:rPr lang="ru-RU" sz="1400" dirty="0" err="1" smtClean="0">
                <a:latin typeface="+mj-lt"/>
                <a:ea typeface="Times New Roman" panose="02020603050405020304" pitchFamily="18" charset="0"/>
                <a:cs typeface="Times New Roman" panose="02020603050405020304" pitchFamily="18" charset="0"/>
              </a:rPr>
              <a:t>Label</a:t>
            </a:r>
            <a:r>
              <a:rPr lang="ru-RU" sz="1400" dirty="0" smtClean="0">
                <a:latin typeface="+mj-lt"/>
                <a:ea typeface="Times New Roman" panose="02020603050405020304" pitchFamily="18" charset="0"/>
                <a:cs typeface="Times New Roman" panose="02020603050405020304" pitchFamily="18" charset="0"/>
              </a:rPr>
              <a:t> с названием животного на осетинском языке, создает таймер.</a:t>
            </a:r>
            <a:endParaRPr lang="ru-RU" sz="1400" dirty="0" smtClean="0">
              <a:effectLst/>
              <a:latin typeface="+mj-lt"/>
              <a:ea typeface="Times New Roman" panose="02020603050405020304" pitchFamily="18" charset="0"/>
              <a:cs typeface="Times New Roman" panose="02020603050405020304" pitchFamily="18" charset="0"/>
            </a:endParaRPr>
          </a:p>
          <a:p>
            <a:pPr lvl="0" algn="just">
              <a:lnSpc>
                <a:spcPct val="150000"/>
              </a:lnSpc>
              <a:spcAft>
                <a:spcPts val="800"/>
              </a:spcAft>
              <a:tabLst>
                <a:tab pos="408940" algn="l"/>
              </a:tabLst>
            </a:pPr>
            <a:endParaRPr lang="ru-RU"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746850" y="1086844"/>
            <a:ext cx="6867232" cy="2753045"/>
          </a:xfrm>
          <a:prstGeom prst="rect">
            <a:avLst/>
          </a:prstGeom>
        </p:spPr>
      </p:pic>
      <p:sp>
        <p:nvSpPr>
          <p:cNvPr id="6" name="Прямоугольник 5"/>
          <p:cNvSpPr/>
          <p:nvPr/>
        </p:nvSpPr>
        <p:spPr>
          <a:xfrm>
            <a:off x="675829" y="4096457"/>
            <a:ext cx="6096000" cy="1123449"/>
          </a:xfrm>
          <a:prstGeom prst="rect">
            <a:avLst/>
          </a:prstGeom>
        </p:spPr>
        <p:txBody>
          <a:bodyPr>
            <a:spAutoFit/>
          </a:bodyPr>
          <a:lstStyle/>
          <a:p>
            <a:pPr algn="just">
              <a:lnSpc>
                <a:spcPct val="150000"/>
              </a:lnSpc>
              <a:spcAft>
                <a:spcPts val="800"/>
              </a:spcAft>
              <a:tabLst>
                <a:tab pos="408940" algn="l"/>
              </a:tabLst>
            </a:pPr>
            <a:r>
              <a:rPr lang="ru-RU" sz="1400" dirty="0" smtClean="0">
                <a:effectLst/>
                <a:latin typeface="+mj-lt"/>
                <a:ea typeface="Times New Roman" panose="02020603050405020304" pitchFamily="18" charset="0"/>
                <a:cs typeface="Times New Roman" panose="02020603050405020304" pitchFamily="18" charset="0"/>
              </a:rPr>
              <a:t>И наконец, </a:t>
            </a:r>
            <a:r>
              <a:rPr lang="ru-RU" sz="1400" dirty="0"/>
              <a:t>Таймер </a:t>
            </a:r>
            <a:r>
              <a:rPr lang="en-US" sz="1400" dirty="0"/>
              <a:t>Label</a:t>
            </a:r>
            <a:r>
              <a:rPr lang="ru-RU" sz="1400" dirty="0" err="1"/>
              <a:t>TImer_Tick</a:t>
            </a:r>
            <a:r>
              <a:rPr lang="ru-RU" sz="1400" dirty="0"/>
              <a:t> для того, чтобы убрать </a:t>
            </a:r>
            <a:r>
              <a:rPr lang="en-US" sz="1400" dirty="0"/>
              <a:t>label</a:t>
            </a:r>
            <a:r>
              <a:rPr lang="ru-RU" sz="1400" dirty="0"/>
              <a:t> по прошествии времени</a:t>
            </a:r>
          </a:p>
          <a:p>
            <a:pPr lvl="0" algn="just">
              <a:lnSpc>
                <a:spcPct val="150000"/>
              </a:lnSpc>
              <a:spcAft>
                <a:spcPts val="800"/>
              </a:spcAft>
              <a:tabLst>
                <a:tab pos="408940" algn="l"/>
              </a:tabLst>
            </a:pPr>
            <a:endParaRPr lang="ru-RU" sz="1400" dirty="0">
              <a:effectLst/>
              <a:latin typeface="+mj-lt"/>
              <a:ea typeface="Times New Roman" panose="02020603050405020304" pitchFamily="18" charset="0"/>
              <a:cs typeface="Times New Roman" panose="02020603050405020304" pitchFamily="18" charset="0"/>
            </a:endParaRPr>
          </a:p>
        </p:txBody>
      </p:sp>
      <p:pic>
        <p:nvPicPr>
          <p:cNvPr id="8" name="Рисунок 7"/>
          <p:cNvPicPr>
            <a:picLocks noChangeAspect="1"/>
          </p:cNvPicPr>
          <p:nvPr/>
        </p:nvPicPr>
        <p:blipFill>
          <a:blip r:embed="rId3"/>
          <a:stretch>
            <a:fillRect/>
          </a:stretch>
        </p:blipFill>
        <p:spPr>
          <a:xfrm>
            <a:off x="746850" y="4815812"/>
            <a:ext cx="4610100" cy="1381125"/>
          </a:xfrm>
          <a:prstGeom prst="rect">
            <a:avLst/>
          </a:prstGeom>
        </p:spPr>
      </p:pic>
    </p:spTree>
    <p:extLst>
      <p:ext uri="{BB962C8B-B14F-4D97-AF65-F5344CB8AC3E}">
        <p14:creationId xmlns:p14="http://schemas.microsoft.com/office/powerpoint/2010/main" val="185191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209141" y="24339"/>
            <a:ext cx="6096000" cy="905056"/>
          </a:xfrm>
          <a:prstGeom prst="rect">
            <a:avLst/>
          </a:prstGeom>
        </p:spPr>
        <p:txBody>
          <a:bodyPr>
            <a:spAutoFit/>
          </a:bodyPr>
          <a:lstStyle/>
          <a:p>
            <a:pPr lvl="0" algn="just">
              <a:lnSpc>
                <a:spcPct val="150000"/>
              </a:lnSpc>
              <a:spcAft>
                <a:spcPts val="800"/>
              </a:spcAft>
              <a:tabLst>
                <a:tab pos="408940" algn="l"/>
              </a:tabLst>
            </a:pPr>
            <a:r>
              <a:rPr lang="ru-RU" sz="4000" dirty="0" smtClean="0">
                <a:effectLst/>
                <a:ea typeface="Times New Roman" panose="02020603050405020304" pitchFamily="18" charset="0"/>
                <a:cs typeface="Times New Roman" panose="02020603050405020304" pitchFamily="18" charset="0"/>
              </a:rPr>
              <a:t>Заключение</a:t>
            </a:r>
            <a:endParaRPr lang="ru-RU" sz="4000" dirty="0">
              <a:effectLst/>
              <a:ea typeface="Times New Roman" panose="02020603050405020304" pitchFamily="18" charset="0"/>
              <a:cs typeface="Times New Roman" panose="02020603050405020304" pitchFamily="18" charset="0"/>
            </a:endParaRPr>
          </a:p>
        </p:txBody>
      </p:sp>
      <p:sp>
        <p:nvSpPr>
          <p:cNvPr id="7" name="Прямоугольник 6"/>
          <p:cNvSpPr/>
          <p:nvPr/>
        </p:nvSpPr>
        <p:spPr>
          <a:xfrm>
            <a:off x="570775" y="1324199"/>
            <a:ext cx="11112237" cy="3165034"/>
          </a:xfrm>
          <a:prstGeom prst="rect">
            <a:avLst/>
          </a:prstGeom>
        </p:spPr>
        <p:txBody>
          <a:bodyPr wrap="square">
            <a:spAutoFit/>
          </a:bodyPr>
          <a:lstStyle/>
          <a:p>
            <a:pPr lvl="0" algn="just">
              <a:lnSpc>
                <a:spcPct val="150000"/>
              </a:lnSpc>
              <a:spcAft>
                <a:spcPts val="800"/>
              </a:spcAft>
              <a:tabLst>
                <a:tab pos="408940" algn="l"/>
              </a:tabLst>
            </a:pPr>
            <a:r>
              <a:rPr lang="ru-RU" sz="1400" dirty="0" smtClean="0"/>
              <a:t>В </a:t>
            </a:r>
            <a:r>
              <a:rPr lang="ru-RU" sz="1400" dirty="0"/>
              <a:t>процессе реализации проекта изучены возможности интегрированной среды разработки </a:t>
            </a:r>
            <a:r>
              <a:rPr lang="ru-RU" sz="1400" dirty="0" err="1"/>
              <a:t>Microsoft</a:t>
            </a:r>
            <a:r>
              <a:rPr lang="ru-RU" sz="1400" dirty="0"/>
              <a:t> </a:t>
            </a:r>
            <a:r>
              <a:rPr lang="ru-RU" sz="1400" dirty="0" err="1"/>
              <a:t>Visual</a:t>
            </a:r>
            <a:r>
              <a:rPr lang="ru-RU" sz="1400" dirty="0"/>
              <a:t> </a:t>
            </a:r>
            <a:r>
              <a:rPr lang="ru-RU" sz="1400" dirty="0" err="1"/>
              <a:t>Studio</a:t>
            </a:r>
            <a:r>
              <a:rPr lang="ru-RU" sz="1400" dirty="0"/>
              <a:t>, освоена работа с различными элементами интерфейса, с системой контроля версий </a:t>
            </a:r>
            <a:r>
              <a:rPr lang="en-US" sz="1400" dirty="0" err="1"/>
              <a:t>git</a:t>
            </a:r>
            <a:r>
              <a:rPr lang="ru-RU" sz="1400" dirty="0"/>
              <a:t>, получены навыки программирования на </a:t>
            </a:r>
            <a:r>
              <a:rPr lang="ru-RU" sz="1400" dirty="0" smtClean="0"/>
              <a:t>языке программирования </a:t>
            </a:r>
            <a:r>
              <a:rPr lang="en-US" sz="1400" dirty="0" smtClean="0"/>
              <a:t>C#</a:t>
            </a:r>
            <a:r>
              <a:rPr lang="ru-RU" sz="1400" dirty="0" smtClean="0"/>
              <a:t>, </a:t>
            </a:r>
            <a:r>
              <a:rPr lang="ru-RU" sz="1400" dirty="0"/>
              <a:t>закреплены все полученные на 1 курсе знания основ программирования, алгоритмов и структур </a:t>
            </a:r>
            <a:r>
              <a:rPr lang="ru-RU" sz="1400" dirty="0" smtClean="0"/>
              <a:t>данных</a:t>
            </a:r>
          </a:p>
          <a:p>
            <a:pPr lvl="0" algn="just">
              <a:lnSpc>
                <a:spcPct val="150000"/>
              </a:lnSpc>
              <a:spcAft>
                <a:spcPts val="800"/>
              </a:spcAft>
              <a:tabLst>
                <a:tab pos="408940" algn="l"/>
              </a:tabLst>
            </a:pPr>
            <a:endParaRPr lang="ru-RU" sz="1400" dirty="0">
              <a:effectLst/>
              <a:ea typeface="Times New Roman" panose="02020603050405020304" pitchFamily="18" charset="0"/>
              <a:cs typeface="Times New Roman" panose="02020603050405020304" pitchFamily="18" charset="0"/>
            </a:endParaRPr>
          </a:p>
          <a:p>
            <a:pPr>
              <a:lnSpc>
                <a:spcPct val="150000"/>
              </a:lnSpc>
            </a:pPr>
            <a:r>
              <a:rPr lang="ru-RU" sz="1400" dirty="0"/>
              <a:t>В будущем можно расширить функционал программы, добавив возможность выбора уровня сложности. Можно добавить другие режимы обучения, например, тесты для лучшего запоминания лексики, систему результатов для отслеживания прогресса по изучению осетинского языка, улучшить </a:t>
            </a:r>
            <a:r>
              <a:rPr lang="en-US" sz="1400" dirty="0"/>
              <a:t>UI</a:t>
            </a:r>
            <a:r>
              <a:rPr lang="ru-RU" sz="1400" dirty="0"/>
              <a:t>/</a:t>
            </a:r>
            <a:r>
              <a:rPr lang="en-US" sz="1400" dirty="0"/>
              <a:t>UX </a:t>
            </a:r>
            <a:r>
              <a:rPr lang="ru-RU" sz="1400" dirty="0"/>
              <a:t>приложения, сделав его еще более удобным и приятным в использовании.</a:t>
            </a:r>
          </a:p>
        </p:txBody>
      </p:sp>
      <p:pic>
        <p:nvPicPr>
          <p:cNvPr id="1028" name="Picture 4" descr="смешные коты с надписью на фотке спасибо за внимание: 1 тыс изображений  найдено в Яндекс Картинках"/>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6743" y="4884037"/>
            <a:ext cx="4572000" cy="1578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139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a:bodyPr>
          <a:lstStyle/>
          <a:p>
            <a:r>
              <a:rPr lang="ru-RU" sz="2400" dirty="0"/>
              <a:t>В </a:t>
            </a:r>
            <a:r>
              <a:rPr lang="ru-RU" sz="2400" dirty="0" smtClean="0"/>
              <a:t>курсовой </a:t>
            </a:r>
            <a:r>
              <a:rPr lang="ru-RU" sz="2400" dirty="0"/>
              <a:t>работе рассматривается создание приложения для игрового изучения осетинского языка с использованием </a:t>
            </a:r>
            <a:r>
              <a:rPr lang="ru-RU" sz="2400" dirty="0" err="1"/>
              <a:t>Visual</a:t>
            </a:r>
            <a:r>
              <a:rPr lang="ru-RU" sz="2400" dirty="0"/>
              <a:t> </a:t>
            </a:r>
            <a:r>
              <a:rPr lang="ru-RU" sz="2400" dirty="0" err="1"/>
              <a:t>Studio</a:t>
            </a:r>
            <a:r>
              <a:rPr lang="ru-RU" sz="2400" dirty="0"/>
              <a:t> </a:t>
            </a:r>
            <a:r>
              <a:rPr lang="ru-RU" sz="2400" dirty="0" err="1"/>
              <a:t>Windows</a:t>
            </a:r>
            <a:r>
              <a:rPr lang="ru-RU" sz="2400" dirty="0"/>
              <a:t> </a:t>
            </a:r>
            <a:r>
              <a:rPr lang="ru-RU" sz="2400" dirty="0" err="1"/>
              <a:t>Forms</a:t>
            </a:r>
            <a:r>
              <a:rPr lang="ru-RU" sz="2400" dirty="0"/>
              <a:t> и C#.</a:t>
            </a:r>
            <a:endParaRPr lang="ru-RU" sz="2400" dirty="0"/>
          </a:p>
        </p:txBody>
      </p:sp>
    </p:spTree>
    <p:extLst>
      <p:ext uri="{BB962C8B-B14F-4D97-AF65-F5344CB8AC3E}">
        <p14:creationId xmlns:p14="http://schemas.microsoft.com/office/powerpoint/2010/main" val="537085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lstStyle/>
          <a:p>
            <a:r>
              <a:rPr lang="ru-RU" sz="4000" dirty="0" smtClean="0"/>
              <a:t>Демонстрация проекта</a:t>
            </a:r>
            <a:endParaRPr lang="ru-RU" sz="4000" dirty="0"/>
          </a:p>
        </p:txBody>
      </p:sp>
      <p:pic>
        <p:nvPicPr>
          <p:cNvPr id="9" name="Рисунок 8"/>
          <p:cNvPicPr/>
          <p:nvPr/>
        </p:nvPicPr>
        <p:blipFill>
          <a:blip r:embed="rId2"/>
          <a:stretch>
            <a:fillRect/>
          </a:stretch>
        </p:blipFill>
        <p:spPr>
          <a:xfrm>
            <a:off x="646111" y="1433743"/>
            <a:ext cx="6740110" cy="4718481"/>
          </a:xfrm>
          <a:prstGeom prst="rect">
            <a:avLst/>
          </a:prstGeom>
        </p:spPr>
      </p:pic>
      <p:sp>
        <p:nvSpPr>
          <p:cNvPr id="10" name="Объект 2"/>
          <p:cNvSpPr>
            <a:spLocks noGrp="1"/>
          </p:cNvSpPr>
          <p:nvPr>
            <p:ph idx="1"/>
          </p:nvPr>
        </p:nvSpPr>
        <p:spPr>
          <a:xfrm>
            <a:off x="7521868" y="1433743"/>
            <a:ext cx="4294310" cy="4082248"/>
          </a:xfrm>
        </p:spPr>
        <p:txBody>
          <a:bodyPr>
            <a:normAutofit/>
          </a:bodyPr>
          <a:lstStyle/>
          <a:p>
            <a:pPr marL="0" indent="0">
              <a:buNone/>
            </a:pPr>
            <a:r>
              <a:rPr lang="ru-RU" sz="2400" dirty="0" smtClean="0"/>
              <a:t>При открытии приложения отображается меню, в котором приветствуется пользователь. Кратко описываются правила игры. Присутствует кнопка начала игры</a:t>
            </a:r>
            <a:endParaRPr lang="ru-RU" sz="2400" dirty="0"/>
          </a:p>
        </p:txBody>
      </p:sp>
    </p:spTree>
    <p:extLst>
      <p:ext uri="{BB962C8B-B14F-4D97-AF65-F5344CB8AC3E}">
        <p14:creationId xmlns:p14="http://schemas.microsoft.com/office/powerpoint/2010/main" val="1751409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lstStyle/>
          <a:p>
            <a:r>
              <a:rPr lang="ru-RU" sz="4000" dirty="0" smtClean="0"/>
              <a:t>Демонстрация проекта</a:t>
            </a:r>
            <a:endParaRPr lang="ru-RU" sz="4000" dirty="0"/>
          </a:p>
        </p:txBody>
      </p:sp>
      <p:sp>
        <p:nvSpPr>
          <p:cNvPr id="10" name="Объект 2"/>
          <p:cNvSpPr>
            <a:spLocks noGrp="1"/>
          </p:cNvSpPr>
          <p:nvPr>
            <p:ph idx="1"/>
          </p:nvPr>
        </p:nvSpPr>
        <p:spPr>
          <a:xfrm>
            <a:off x="7635412" y="1677119"/>
            <a:ext cx="4294310" cy="4082248"/>
          </a:xfrm>
        </p:spPr>
        <p:txBody>
          <a:bodyPr>
            <a:normAutofit/>
          </a:bodyPr>
          <a:lstStyle/>
          <a:p>
            <a:pPr marL="0" indent="0">
              <a:buNone/>
            </a:pPr>
            <a:r>
              <a:rPr lang="ru-RU" sz="2400" dirty="0" smtClean="0"/>
              <a:t>Непосредственно игра.</a:t>
            </a:r>
          </a:p>
          <a:p>
            <a:pPr marL="0" indent="0">
              <a:buNone/>
            </a:pPr>
            <a:r>
              <a:rPr lang="ru-RU" sz="2400" dirty="0" smtClean="0"/>
              <a:t>Необходимо догнать всех животных, управляя главным героем с помощью клавиш стрелок. </a:t>
            </a:r>
            <a:endParaRPr lang="ru-RU" sz="2400" dirty="0"/>
          </a:p>
        </p:txBody>
      </p:sp>
      <p:pic>
        <p:nvPicPr>
          <p:cNvPr id="5" name="Рисунок 4"/>
          <p:cNvPicPr/>
          <p:nvPr/>
        </p:nvPicPr>
        <p:blipFill>
          <a:blip r:embed="rId2"/>
          <a:stretch>
            <a:fillRect/>
          </a:stretch>
        </p:blipFill>
        <p:spPr>
          <a:xfrm>
            <a:off x="396921" y="1677119"/>
            <a:ext cx="6989301" cy="4297551"/>
          </a:xfrm>
          <a:prstGeom prst="rect">
            <a:avLst/>
          </a:prstGeom>
        </p:spPr>
      </p:pic>
    </p:spTree>
    <p:extLst>
      <p:ext uri="{BB962C8B-B14F-4D97-AF65-F5344CB8AC3E}">
        <p14:creationId xmlns:p14="http://schemas.microsoft.com/office/powerpoint/2010/main" val="3618169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lstStyle/>
          <a:p>
            <a:r>
              <a:rPr lang="ru-RU" sz="4000" dirty="0" smtClean="0"/>
              <a:t>Демонстрация проекта</a:t>
            </a:r>
            <a:endParaRPr lang="ru-RU" sz="4000" dirty="0"/>
          </a:p>
        </p:txBody>
      </p:sp>
      <p:sp>
        <p:nvSpPr>
          <p:cNvPr id="10" name="Объект 2"/>
          <p:cNvSpPr>
            <a:spLocks noGrp="1"/>
          </p:cNvSpPr>
          <p:nvPr>
            <p:ph idx="1"/>
          </p:nvPr>
        </p:nvSpPr>
        <p:spPr>
          <a:xfrm>
            <a:off x="7635412" y="1597220"/>
            <a:ext cx="4294310" cy="4082248"/>
          </a:xfrm>
        </p:spPr>
        <p:txBody>
          <a:bodyPr>
            <a:normAutofit/>
          </a:bodyPr>
          <a:lstStyle/>
          <a:p>
            <a:pPr marL="0" indent="0">
              <a:buNone/>
            </a:pPr>
            <a:r>
              <a:rPr lang="ru-RU" sz="2400" dirty="0" smtClean="0"/>
              <a:t>Когда пользователь догоняет животное, в нижней части экрана появляется его осетинское название и воспроизводится соответствующий звук на осетинском языке.</a:t>
            </a:r>
            <a:endParaRPr lang="ru-RU" sz="2400" dirty="0"/>
          </a:p>
        </p:txBody>
      </p:sp>
      <p:pic>
        <p:nvPicPr>
          <p:cNvPr id="6" name="Рисунок 5"/>
          <p:cNvPicPr/>
          <p:nvPr/>
        </p:nvPicPr>
        <p:blipFill>
          <a:blip r:embed="rId2"/>
          <a:stretch>
            <a:fillRect/>
          </a:stretch>
        </p:blipFill>
        <p:spPr>
          <a:xfrm>
            <a:off x="646111" y="1677119"/>
            <a:ext cx="6302375" cy="2823845"/>
          </a:xfrm>
          <a:prstGeom prst="rect">
            <a:avLst/>
          </a:prstGeom>
        </p:spPr>
      </p:pic>
    </p:spTree>
    <p:extLst>
      <p:ext uri="{BB962C8B-B14F-4D97-AF65-F5344CB8AC3E}">
        <p14:creationId xmlns:p14="http://schemas.microsoft.com/office/powerpoint/2010/main" val="1256193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568171" y="452718"/>
            <a:ext cx="9404723" cy="878932"/>
          </a:xfrm>
        </p:spPr>
        <p:txBody>
          <a:bodyPr/>
          <a:lstStyle/>
          <a:p>
            <a:r>
              <a:rPr lang="ru-RU" sz="4000" dirty="0" smtClean="0"/>
              <a:t>Описание структур данных</a:t>
            </a:r>
            <a:endParaRPr lang="ru-RU" sz="4000" dirty="0"/>
          </a:p>
        </p:txBody>
      </p:sp>
      <p:sp>
        <p:nvSpPr>
          <p:cNvPr id="2" name="TextBox 1"/>
          <p:cNvSpPr txBox="1"/>
          <p:nvPr/>
        </p:nvSpPr>
        <p:spPr>
          <a:xfrm>
            <a:off x="568168" y="1500827"/>
            <a:ext cx="9587883" cy="523220"/>
          </a:xfrm>
          <a:prstGeom prst="rect">
            <a:avLst/>
          </a:prstGeom>
          <a:noFill/>
        </p:spPr>
        <p:txBody>
          <a:bodyPr wrap="square" rtlCol="0">
            <a:spAutoFit/>
          </a:bodyPr>
          <a:lstStyle/>
          <a:p>
            <a:r>
              <a:rPr lang="ru-RU" sz="1400" dirty="0"/>
              <a:t>Класс </a:t>
            </a:r>
            <a:r>
              <a:rPr lang="en-US" sz="1400" b="1" dirty="0"/>
              <a:t>Pair</a:t>
            </a:r>
            <a:r>
              <a:rPr lang="ru-RU" sz="1400" dirty="0"/>
              <a:t> с двумя свойствами: </a:t>
            </a:r>
            <a:r>
              <a:rPr lang="en-US" sz="1400" i="1" dirty="0" err="1"/>
              <a:t>PictureBox</a:t>
            </a:r>
            <a:r>
              <a:rPr lang="ru-RU" sz="1400" dirty="0"/>
              <a:t>(типа </a:t>
            </a:r>
            <a:r>
              <a:rPr lang="en-US" sz="1400" i="1" dirty="0" err="1"/>
              <a:t>PictureBox</a:t>
            </a:r>
            <a:r>
              <a:rPr lang="ru-RU" sz="1400" dirty="0"/>
              <a:t>) и </a:t>
            </a:r>
            <a:r>
              <a:rPr lang="en-US" sz="1400" i="1" dirty="0"/>
              <a:t>Direction</a:t>
            </a:r>
            <a:r>
              <a:rPr lang="ru-RU" sz="1400" dirty="0"/>
              <a:t>(типа </a:t>
            </a:r>
            <a:r>
              <a:rPr lang="en-US" sz="1400" i="1" dirty="0"/>
              <a:t>Point</a:t>
            </a:r>
            <a:r>
              <a:rPr lang="ru-RU" sz="1400" dirty="0"/>
              <a:t>). Создан для того, чтобы облегчить работу с логикой игры в основном классе</a:t>
            </a:r>
            <a:r>
              <a:rPr lang="ru-RU" sz="1400" dirty="0" smtClean="0"/>
              <a:t>.</a:t>
            </a:r>
            <a:endParaRPr lang="ru-RU" sz="1400" dirty="0"/>
          </a:p>
        </p:txBody>
      </p:sp>
      <p:pic>
        <p:nvPicPr>
          <p:cNvPr id="3" name="Рисунок 2"/>
          <p:cNvPicPr>
            <a:picLocks noChangeAspect="1"/>
          </p:cNvPicPr>
          <p:nvPr/>
        </p:nvPicPr>
        <p:blipFill>
          <a:blip r:embed="rId2"/>
          <a:stretch>
            <a:fillRect/>
          </a:stretch>
        </p:blipFill>
        <p:spPr>
          <a:xfrm>
            <a:off x="648070" y="2064150"/>
            <a:ext cx="3864053" cy="895900"/>
          </a:xfrm>
          <a:prstGeom prst="rect">
            <a:avLst/>
          </a:prstGeom>
        </p:spPr>
      </p:pic>
      <p:sp>
        <p:nvSpPr>
          <p:cNvPr id="8" name="TextBox 7"/>
          <p:cNvSpPr txBox="1"/>
          <p:nvPr/>
        </p:nvSpPr>
        <p:spPr>
          <a:xfrm>
            <a:off x="568168" y="3142162"/>
            <a:ext cx="9587883" cy="307777"/>
          </a:xfrm>
          <a:prstGeom prst="rect">
            <a:avLst/>
          </a:prstGeom>
          <a:noFill/>
        </p:spPr>
        <p:txBody>
          <a:bodyPr wrap="square" rtlCol="0">
            <a:spAutoFit/>
          </a:bodyPr>
          <a:lstStyle/>
          <a:p>
            <a:pPr lvl="0"/>
            <a:r>
              <a:rPr lang="ru-RU" sz="1400" b="1" dirty="0" err="1"/>
              <a:t>animalPictureBoxes</a:t>
            </a:r>
            <a:r>
              <a:rPr lang="ru-RU" sz="1400" dirty="0"/>
              <a:t> - список объектов типа </a:t>
            </a:r>
            <a:r>
              <a:rPr lang="ru-RU" sz="1400" i="1" dirty="0" err="1"/>
              <a:t>Pair</a:t>
            </a:r>
            <a:r>
              <a:rPr lang="ru-RU" sz="1400" dirty="0"/>
              <a:t>, хранящих </a:t>
            </a:r>
            <a:r>
              <a:rPr lang="ru-RU" sz="1400" i="1" dirty="0" err="1"/>
              <a:t>PictureBox</a:t>
            </a:r>
            <a:r>
              <a:rPr lang="ru-RU" sz="1400" dirty="0"/>
              <a:t> и </a:t>
            </a:r>
            <a:r>
              <a:rPr lang="en-US" sz="1400" i="1" dirty="0"/>
              <a:t>Direction</a:t>
            </a:r>
            <a:r>
              <a:rPr lang="ru-RU" sz="1400" dirty="0"/>
              <a:t>.</a:t>
            </a:r>
          </a:p>
        </p:txBody>
      </p:sp>
      <p:pic>
        <p:nvPicPr>
          <p:cNvPr id="4" name="Рисунок 3"/>
          <p:cNvPicPr>
            <a:picLocks noChangeAspect="1"/>
          </p:cNvPicPr>
          <p:nvPr/>
        </p:nvPicPr>
        <p:blipFill>
          <a:blip r:embed="rId3"/>
          <a:stretch>
            <a:fillRect/>
          </a:stretch>
        </p:blipFill>
        <p:spPr>
          <a:xfrm>
            <a:off x="648071" y="3494599"/>
            <a:ext cx="5554856" cy="500352"/>
          </a:xfrm>
          <a:prstGeom prst="rect">
            <a:avLst/>
          </a:prstGeom>
        </p:spPr>
      </p:pic>
      <p:sp>
        <p:nvSpPr>
          <p:cNvPr id="5" name="Прямоугольник 4"/>
          <p:cNvSpPr/>
          <p:nvPr/>
        </p:nvSpPr>
        <p:spPr>
          <a:xfrm>
            <a:off x="568168" y="4078165"/>
            <a:ext cx="11369336" cy="376834"/>
          </a:xfrm>
          <a:prstGeom prst="rect">
            <a:avLst/>
          </a:prstGeom>
        </p:spPr>
        <p:txBody>
          <a:bodyPr wrap="square">
            <a:spAutoFit/>
          </a:bodyPr>
          <a:lstStyle/>
          <a:p>
            <a:pPr lvl="0">
              <a:lnSpc>
                <a:spcPct val="150000"/>
              </a:lnSpc>
              <a:spcAft>
                <a:spcPts val="0"/>
              </a:spcAft>
              <a:buSzPts val="1000"/>
              <a:tabLst>
                <a:tab pos="457200" algn="l"/>
              </a:tabLst>
            </a:pPr>
            <a:r>
              <a:rPr lang="ru-RU" sz="1400" dirty="0">
                <a:latin typeface="Times New Roman" panose="02020603050405020304" pitchFamily="18" charset="0"/>
                <a:ea typeface="Times New Roman" panose="02020603050405020304" pitchFamily="18" charset="0"/>
                <a:cs typeface="Times New Roman" panose="02020603050405020304" pitchFamily="18" charset="0"/>
              </a:rPr>
              <a:t>Объявлен объект класса </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Random</a:t>
            </a:r>
            <a:r>
              <a:rPr lang="ru-RU" sz="1400" dirty="0">
                <a:latin typeface="Times New Roman" panose="02020603050405020304" pitchFamily="18" charset="0"/>
                <a:ea typeface="Times New Roman" panose="02020603050405020304" pitchFamily="18" charset="0"/>
                <a:cs typeface="Times New Roman" panose="02020603050405020304" pitchFamily="18" charset="0"/>
              </a:rPr>
              <a:t> (используется для генерации случайных чисел</a:t>
            </a:r>
            <a:r>
              <a:rPr lang="ru-RU" sz="1400"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ru-RU" sz="14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9" name="Рисунок 8"/>
          <p:cNvPicPr>
            <a:picLocks noChangeAspect="1"/>
          </p:cNvPicPr>
          <p:nvPr/>
        </p:nvPicPr>
        <p:blipFill>
          <a:blip r:embed="rId4"/>
          <a:stretch>
            <a:fillRect/>
          </a:stretch>
        </p:blipFill>
        <p:spPr>
          <a:xfrm>
            <a:off x="648071" y="4491755"/>
            <a:ext cx="2946555" cy="447675"/>
          </a:xfrm>
          <a:prstGeom prst="rect">
            <a:avLst/>
          </a:prstGeom>
        </p:spPr>
      </p:pic>
      <p:pic>
        <p:nvPicPr>
          <p:cNvPr id="12" name="Рисунок 11"/>
          <p:cNvPicPr>
            <a:picLocks noChangeAspect="1"/>
          </p:cNvPicPr>
          <p:nvPr/>
        </p:nvPicPr>
        <p:blipFill>
          <a:blip r:embed="rId5"/>
          <a:stretch>
            <a:fillRect/>
          </a:stretch>
        </p:blipFill>
        <p:spPr>
          <a:xfrm>
            <a:off x="648070" y="5488407"/>
            <a:ext cx="5476875" cy="552450"/>
          </a:xfrm>
          <a:prstGeom prst="rect">
            <a:avLst/>
          </a:prstGeom>
        </p:spPr>
      </p:pic>
      <p:sp>
        <p:nvSpPr>
          <p:cNvPr id="13" name="Прямоугольник 12"/>
          <p:cNvSpPr/>
          <p:nvPr/>
        </p:nvSpPr>
        <p:spPr>
          <a:xfrm>
            <a:off x="568168" y="5083225"/>
            <a:ext cx="11369336" cy="700000"/>
          </a:xfrm>
          <a:prstGeom prst="rect">
            <a:avLst/>
          </a:prstGeom>
        </p:spPr>
        <p:txBody>
          <a:bodyPr wrap="square">
            <a:spAutoFit/>
          </a:bodyPr>
          <a:lstStyle/>
          <a:p>
            <a:pPr>
              <a:lnSpc>
                <a:spcPct val="150000"/>
              </a:lnSpc>
              <a:buSzPts val="1000"/>
              <a:tabLst>
                <a:tab pos="457200" algn="l"/>
              </a:tabLst>
            </a:pPr>
            <a:r>
              <a:rPr lang="ru-RU" sz="1400" b="1" dirty="0" err="1"/>
              <a:t>animals</a:t>
            </a:r>
            <a:r>
              <a:rPr lang="ru-RU" sz="1400" dirty="0"/>
              <a:t> – массив, который содержит названия животных.</a:t>
            </a:r>
          </a:p>
          <a:p>
            <a:pPr lvl="0">
              <a:lnSpc>
                <a:spcPct val="150000"/>
              </a:lnSpc>
              <a:spcAft>
                <a:spcPts val="0"/>
              </a:spcAft>
              <a:buSzPts val="1000"/>
              <a:tabLst>
                <a:tab pos="457200" algn="l"/>
              </a:tabLst>
            </a:pPr>
            <a:endParaRPr lang="ru-RU" sz="14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7794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568171" y="452718"/>
            <a:ext cx="9404723" cy="878932"/>
          </a:xfrm>
        </p:spPr>
        <p:txBody>
          <a:bodyPr/>
          <a:lstStyle/>
          <a:p>
            <a:r>
              <a:rPr lang="ru-RU" sz="4000" dirty="0" smtClean="0"/>
              <a:t>Описание структур данных</a:t>
            </a:r>
            <a:endParaRPr lang="ru-RU" sz="4000" dirty="0"/>
          </a:p>
        </p:txBody>
      </p:sp>
      <p:sp>
        <p:nvSpPr>
          <p:cNvPr id="2" name="TextBox 1"/>
          <p:cNvSpPr txBox="1"/>
          <p:nvPr/>
        </p:nvSpPr>
        <p:spPr>
          <a:xfrm>
            <a:off x="568171" y="1935833"/>
            <a:ext cx="9587883" cy="307777"/>
          </a:xfrm>
          <a:prstGeom prst="rect">
            <a:avLst/>
          </a:prstGeom>
          <a:noFill/>
        </p:spPr>
        <p:txBody>
          <a:bodyPr wrap="square" rtlCol="0">
            <a:spAutoFit/>
          </a:bodyPr>
          <a:lstStyle/>
          <a:p>
            <a:pPr lvl="0"/>
            <a:r>
              <a:rPr lang="ru-RU" sz="1400" b="1" dirty="0" err="1"/>
              <a:t>dictOssetianAnimals</a:t>
            </a:r>
            <a:r>
              <a:rPr lang="ru-RU" sz="1400" dirty="0"/>
              <a:t> - словарь, который связывает названия животных с их переводами на осетинский.</a:t>
            </a:r>
          </a:p>
        </p:txBody>
      </p:sp>
      <p:pic>
        <p:nvPicPr>
          <p:cNvPr id="6" name="Рисунок 5"/>
          <p:cNvPicPr>
            <a:picLocks noChangeAspect="1"/>
          </p:cNvPicPr>
          <p:nvPr/>
        </p:nvPicPr>
        <p:blipFill>
          <a:blip r:embed="rId2"/>
          <a:stretch>
            <a:fillRect/>
          </a:stretch>
        </p:blipFill>
        <p:spPr>
          <a:xfrm>
            <a:off x="654267" y="2343982"/>
            <a:ext cx="7851518" cy="2503226"/>
          </a:xfrm>
          <a:prstGeom prst="rect">
            <a:avLst/>
          </a:prstGeom>
        </p:spPr>
      </p:pic>
    </p:spTree>
    <p:extLst>
      <p:ext uri="{BB962C8B-B14F-4D97-AF65-F5344CB8AC3E}">
        <p14:creationId xmlns:p14="http://schemas.microsoft.com/office/powerpoint/2010/main" val="877441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470516" y="452718"/>
            <a:ext cx="11487705" cy="878932"/>
          </a:xfrm>
        </p:spPr>
        <p:txBody>
          <a:bodyPr/>
          <a:lstStyle/>
          <a:p>
            <a:r>
              <a:rPr lang="ru-RU" sz="3600" dirty="0" smtClean="0"/>
              <a:t>Описание алгоритма работы программы</a:t>
            </a:r>
            <a:endParaRPr lang="ru-RU" sz="3600" dirty="0"/>
          </a:p>
        </p:txBody>
      </p:sp>
      <p:sp>
        <p:nvSpPr>
          <p:cNvPr id="2" name="TextBox 1"/>
          <p:cNvSpPr txBox="1"/>
          <p:nvPr/>
        </p:nvSpPr>
        <p:spPr>
          <a:xfrm>
            <a:off x="470516" y="1518582"/>
            <a:ext cx="9587883" cy="646331"/>
          </a:xfrm>
          <a:prstGeom prst="rect">
            <a:avLst/>
          </a:prstGeom>
          <a:noFill/>
        </p:spPr>
        <p:txBody>
          <a:bodyPr wrap="square" rtlCol="0">
            <a:spAutoFit/>
          </a:bodyPr>
          <a:lstStyle/>
          <a:p>
            <a:r>
              <a:rPr lang="ru-RU" dirty="0"/>
              <a:t>В конструкторе класса вызывается функция </a:t>
            </a:r>
            <a:r>
              <a:rPr lang="ru-RU" dirty="0" err="1"/>
              <a:t>CreateAnimalPictureBox</a:t>
            </a:r>
            <a:r>
              <a:rPr lang="ru-RU" dirty="0"/>
              <a:t> для генерации 10 животных на </a:t>
            </a:r>
            <a:r>
              <a:rPr lang="ru-RU" dirty="0" smtClean="0"/>
              <a:t>форме.</a:t>
            </a:r>
            <a:endParaRPr lang="ru-RU" dirty="0"/>
          </a:p>
        </p:txBody>
      </p:sp>
      <p:pic>
        <p:nvPicPr>
          <p:cNvPr id="3" name="Рисунок 2"/>
          <p:cNvPicPr>
            <a:picLocks noChangeAspect="1"/>
          </p:cNvPicPr>
          <p:nvPr/>
        </p:nvPicPr>
        <p:blipFill>
          <a:blip r:embed="rId2"/>
          <a:stretch>
            <a:fillRect/>
          </a:stretch>
        </p:blipFill>
        <p:spPr>
          <a:xfrm>
            <a:off x="554762" y="2164913"/>
            <a:ext cx="5010150" cy="1400175"/>
          </a:xfrm>
          <a:prstGeom prst="rect">
            <a:avLst/>
          </a:prstGeom>
        </p:spPr>
      </p:pic>
      <p:sp>
        <p:nvSpPr>
          <p:cNvPr id="4" name="Прямоугольник 3"/>
          <p:cNvSpPr/>
          <p:nvPr/>
        </p:nvSpPr>
        <p:spPr>
          <a:xfrm>
            <a:off x="470516" y="3565088"/>
            <a:ext cx="10813002" cy="887422"/>
          </a:xfrm>
          <a:prstGeom prst="rect">
            <a:avLst/>
          </a:prstGeom>
        </p:spPr>
        <p:txBody>
          <a:bodyPr wrap="square">
            <a:spAutoFit/>
          </a:bodyPr>
          <a:lstStyle/>
          <a:p>
            <a:pPr>
              <a:lnSpc>
                <a:spcPct val="150000"/>
              </a:lnSpc>
              <a:spcAft>
                <a:spcPts val="800"/>
              </a:spcAft>
            </a:pPr>
            <a:r>
              <a:rPr lang="ru-RU" dirty="0"/>
              <a:t>Методы, которые используются в </a:t>
            </a:r>
            <a:r>
              <a:rPr lang="ru-RU" dirty="0" smtClean="0"/>
              <a:t>классе </a:t>
            </a:r>
            <a:r>
              <a:rPr lang="ru-RU" dirty="0" err="1"/>
              <a:t>FormAnimalsOnField</a:t>
            </a:r>
            <a:r>
              <a:rPr lang="ru-RU" dirty="0"/>
              <a:t> : </a:t>
            </a:r>
            <a:r>
              <a:rPr lang="ru-RU" dirty="0" err="1"/>
              <a:t>Form</a:t>
            </a:r>
            <a:endParaRPr lang="ru-RU" dirty="0"/>
          </a:p>
          <a:p>
            <a:pPr>
              <a:lnSpc>
                <a:spcPct val="150000"/>
              </a:lnSpc>
              <a:spcAft>
                <a:spcPts val="800"/>
              </a:spcAft>
            </a:pPr>
            <a:endParaRPr lang="ru-RU" sz="1200" dirty="0">
              <a:effectLst/>
              <a:latin typeface="+mj-lt"/>
              <a:ea typeface="Times New Roman" panose="02020603050405020304" pitchFamily="18" charset="0"/>
              <a:cs typeface="Times New Roman" panose="02020603050405020304" pitchFamily="18" charset="0"/>
            </a:endParaRPr>
          </a:p>
        </p:txBody>
      </p:sp>
      <p:sp>
        <p:nvSpPr>
          <p:cNvPr id="8" name="Прямоугольник 7"/>
          <p:cNvSpPr/>
          <p:nvPr/>
        </p:nvSpPr>
        <p:spPr>
          <a:xfrm>
            <a:off x="807867" y="4008799"/>
            <a:ext cx="10813002" cy="1083182"/>
          </a:xfrm>
          <a:prstGeom prst="rect">
            <a:avLst/>
          </a:prstGeom>
        </p:spPr>
        <p:txBody>
          <a:bodyPr wrap="square">
            <a:spAutoFit/>
          </a:bodyPr>
          <a:lstStyle/>
          <a:p>
            <a:pPr lvl="0">
              <a:lnSpc>
                <a:spcPct val="150000"/>
              </a:lnSpc>
              <a:spcAft>
                <a:spcPts val="800"/>
              </a:spcAft>
            </a:pPr>
            <a:r>
              <a:rPr lang="ru-RU" sz="1400" dirty="0"/>
              <a:t>Метод </a:t>
            </a:r>
            <a:r>
              <a:rPr lang="ru-RU" sz="1400" b="1" dirty="0" err="1"/>
              <a:t>CreateAnimalPictureBox</a:t>
            </a:r>
            <a:r>
              <a:rPr lang="ru-RU" sz="1400" dirty="0"/>
              <a:t> создает указанное количество </a:t>
            </a:r>
            <a:r>
              <a:rPr lang="ru-RU" sz="1400" dirty="0" err="1"/>
              <a:t>PictureBox</a:t>
            </a:r>
            <a:r>
              <a:rPr lang="ru-RU" sz="1400" dirty="0"/>
              <a:t>. Вызывает метод </a:t>
            </a:r>
            <a:r>
              <a:rPr lang="ru-RU" sz="1400" b="1" dirty="0" err="1"/>
              <a:t>AddAnimalPictureBox</a:t>
            </a:r>
            <a:r>
              <a:rPr lang="ru-RU" sz="1400" dirty="0"/>
              <a:t> для каждого животного. Координаты </a:t>
            </a:r>
            <a:r>
              <a:rPr lang="ru-RU" sz="1400" dirty="0" err="1"/>
              <a:t>PictureBox</a:t>
            </a:r>
            <a:r>
              <a:rPr lang="ru-RU" sz="1400" dirty="0"/>
              <a:t> генерируется случайным образом с помощью </a:t>
            </a:r>
            <a:r>
              <a:rPr lang="en-US" sz="1400" dirty="0"/>
              <a:t>random</a:t>
            </a:r>
            <a:r>
              <a:rPr lang="ru-RU" sz="1400" dirty="0"/>
              <a:t>.</a:t>
            </a:r>
          </a:p>
          <a:p>
            <a:pPr>
              <a:lnSpc>
                <a:spcPct val="150000"/>
              </a:lnSpc>
              <a:spcAft>
                <a:spcPts val="800"/>
              </a:spcAft>
            </a:pPr>
            <a:endParaRPr lang="ru-RU" sz="1200" dirty="0">
              <a:effectLst/>
              <a:latin typeface="+mj-lt"/>
              <a:ea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3"/>
          <a:stretch>
            <a:fillRect/>
          </a:stretch>
        </p:blipFill>
        <p:spPr>
          <a:xfrm>
            <a:off x="893361" y="4775387"/>
            <a:ext cx="8239125" cy="1466850"/>
          </a:xfrm>
          <a:prstGeom prst="rect">
            <a:avLst/>
          </a:prstGeom>
        </p:spPr>
      </p:pic>
    </p:spTree>
    <p:extLst>
      <p:ext uri="{BB962C8B-B14F-4D97-AF65-F5344CB8AC3E}">
        <p14:creationId xmlns:p14="http://schemas.microsoft.com/office/powerpoint/2010/main" val="204019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470516" y="452718"/>
            <a:ext cx="11487705" cy="878932"/>
          </a:xfrm>
        </p:spPr>
        <p:txBody>
          <a:bodyPr/>
          <a:lstStyle/>
          <a:p>
            <a:r>
              <a:rPr lang="ru-RU" sz="3600" dirty="0" smtClean="0"/>
              <a:t>Описание алгоритма работы программы</a:t>
            </a:r>
            <a:endParaRPr lang="ru-RU" sz="3600" dirty="0"/>
          </a:p>
        </p:txBody>
      </p:sp>
      <p:sp>
        <p:nvSpPr>
          <p:cNvPr id="8" name="Прямоугольник 7"/>
          <p:cNvSpPr/>
          <p:nvPr/>
        </p:nvSpPr>
        <p:spPr>
          <a:xfrm>
            <a:off x="470516" y="1567440"/>
            <a:ext cx="10813002" cy="1083182"/>
          </a:xfrm>
          <a:prstGeom prst="rect">
            <a:avLst/>
          </a:prstGeom>
        </p:spPr>
        <p:txBody>
          <a:bodyPr wrap="square">
            <a:spAutoFit/>
          </a:bodyPr>
          <a:lstStyle/>
          <a:p>
            <a:pPr lvl="0">
              <a:lnSpc>
                <a:spcPct val="150000"/>
              </a:lnSpc>
              <a:spcAft>
                <a:spcPts val="800"/>
              </a:spcAft>
            </a:pPr>
            <a:r>
              <a:rPr lang="ru-RU" sz="1400" dirty="0"/>
              <a:t>Метод </a:t>
            </a:r>
            <a:r>
              <a:rPr lang="ru-RU" sz="1400" b="1" dirty="0" err="1"/>
              <a:t>AddAnimalPictureBox</a:t>
            </a:r>
            <a:r>
              <a:rPr lang="ru-RU" sz="1400" dirty="0"/>
              <a:t> создает новый </a:t>
            </a:r>
            <a:r>
              <a:rPr lang="ru-RU" sz="1400" dirty="0" err="1"/>
              <a:t>PictureBox</a:t>
            </a:r>
            <a:r>
              <a:rPr lang="ru-RU" sz="1400" dirty="0"/>
              <a:t> и устанавливает свойства: изображение, размер, положение, тэг и цвет фона. Затем он добавляет </a:t>
            </a:r>
            <a:r>
              <a:rPr lang="ru-RU" sz="1400" dirty="0" err="1"/>
              <a:t>PictureBox</a:t>
            </a:r>
            <a:r>
              <a:rPr lang="ru-RU" sz="1400" dirty="0"/>
              <a:t> в список </a:t>
            </a:r>
            <a:r>
              <a:rPr lang="ru-RU" sz="1400" b="1" dirty="0" err="1"/>
              <a:t>animalPictureBoxes</a:t>
            </a:r>
            <a:r>
              <a:rPr lang="ru-RU" sz="1400" dirty="0"/>
              <a:t> и сразу на форму.</a:t>
            </a:r>
          </a:p>
          <a:p>
            <a:pPr>
              <a:lnSpc>
                <a:spcPct val="150000"/>
              </a:lnSpc>
              <a:spcAft>
                <a:spcPts val="800"/>
              </a:spcAft>
            </a:pPr>
            <a:endParaRPr lang="ru-RU" sz="1200" dirty="0">
              <a:effectLst/>
              <a:latin typeface="+mj-lt"/>
              <a:ea typeface="Times New Roman" panose="02020603050405020304" pitchFamily="18" charset="0"/>
              <a:cs typeface="Times New Roman" panose="02020603050405020304" pitchFamily="18" charset="0"/>
            </a:endParaRPr>
          </a:p>
        </p:txBody>
      </p:sp>
      <p:pic>
        <p:nvPicPr>
          <p:cNvPr id="6" name="Рисунок 5"/>
          <p:cNvPicPr>
            <a:picLocks noChangeAspect="1"/>
          </p:cNvPicPr>
          <p:nvPr/>
        </p:nvPicPr>
        <p:blipFill>
          <a:blip r:embed="rId2"/>
          <a:stretch>
            <a:fillRect/>
          </a:stretch>
        </p:blipFill>
        <p:spPr>
          <a:xfrm>
            <a:off x="559293" y="2438353"/>
            <a:ext cx="8867775" cy="3419475"/>
          </a:xfrm>
          <a:prstGeom prst="rect">
            <a:avLst/>
          </a:prstGeom>
        </p:spPr>
      </p:pic>
    </p:spTree>
    <p:extLst>
      <p:ext uri="{BB962C8B-B14F-4D97-AF65-F5344CB8AC3E}">
        <p14:creationId xmlns:p14="http://schemas.microsoft.com/office/powerpoint/2010/main" val="2784990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126</TotalTime>
  <Words>558</Words>
  <Application>Microsoft Office PowerPoint</Application>
  <PresentationFormat>Широкоэкранный</PresentationFormat>
  <Paragraphs>44</Paragraphs>
  <Slides>16</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16</vt:i4>
      </vt:variant>
    </vt:vector>
  </HeadingPairs>
  <TitlesOfParts>
    <vt:vector size="22" baseType="lpstr">
      <vt:lpstr>Arial</vt:lpstr>
      <vt:lpstr>Century Gothic</vt:lpstr>
      <vt:lpstr>Symbol</vt:lpstr>
      <vt:lpstr>Times New Roman</vt:lpstr>
      <vt:lpstr>Wingdings 3</vt:lpstr>
      <vt:lpstr>Ион</vt:lpstr>
      <vt:lpstr>Приложение для игрового изучения осетинского языка</vt:lpstr>
      <vt:lpstr>Презентация PowerPoint</vt:lpstr>
      <vt:lpstr>Демонстрация проекта</vt:lpstr>
      <vt:lpstr>Демонстрация проекта</vt:lpstr>
      <vt:lpstr>Демонстрация проекта</vt:lpstr>
      <vt:lpstr>Описание структур данных</vt:lpstr>
      <vt:lpstr>Описание структур данных</vt:lpstr>
      <vt:lpstr>Описание алгоритма работы программы</vt:lpstr>
      <vt:lpstr>Описание алгоритма работы программы</vt:lpstr>
      <vt:lpstr>Описание алгоритма работы программы</vt:lpstr>
      <vt:lpstr>Описание алгоритма работы программы</vt:lpstr>
      <vt:lpstr>Описание алгоритма работы программы</vt:lpstr>
      <vt:lpstr>Описание алгоритма работы программы</vt:lpstr>
      <vt:lpstr>Описание алгоритма работы программы</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Приложение для игрового изучения осетинского языка</dc:title>
  <dc:creator>Марк Иванов</dc:creator>
  <cp:lastModifiedBy>Марк Иванов</cp:lastModifiedBy>
  <cp:revision>9</cp:revision>
  <dcterms:created xsi:type="dcterms:W3CDTF">2023-06-13T17:59:49Z</dcterms:created>
  <dcterms:modified xsi:type="dcterms:W3CDTF">2023-06-13T20:06:19Z</dcterms:modified>
</cp:coreProperties>
</file>