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68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>
        <p:scale>
          <a:sx n="110" d="100"/>
          <a:sy n="110" d="100"/>
        </p:scale>
        <p:origin x="-608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slide" Target="slides/slide42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slide" Target="slides/slide4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interSettings" Target="printerSettings/printerSettings1.bin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1AFBD7A-7BCD-7D47-8D8E-7319E4A8E281}" type="datetimeFigureOut">
              <a:rPr lang="en-US" smtClean="0"/>
              <a:pPr/>
              <a:t>4/8/09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keep the INSERT INTO, VALUES (, and )</a:t>
            </a:r>
          </a:p>
          <a:p>
            <a:r>
              <a:rPr lang="en-US" dirty="0" smtClean="0"/>
              <a:t>Fill in the table name that you want to enter</a:t>
            </a:r>
          </a:p>
          <a:p>
            <a:r>
              <a:rPr lang="en-US" dirty="0" smtClean="0"/>
              <a:t>Give values for each field in the table</a:t>
            </a:r>
          </a:p>
          <a:p>
            <a:pPr lvl="1"/>
            <a:r>
              <a:rPr lang="en-US" dirty="0" smtClean="0"/>
              <a:t>If you don’t have information for a field, use “” or NULL</a:t>
            </a:r>
          </a:p>
          <a:p>
            <a:pPr lvl="2"/>
            <a:r>
              <a:rPr lang="en-US" dirty="0" smtClean="0"/>
              <a:t>INSERT INTO people VALUES (2, “Homer”, “”, 2859)</a:t>
            </a:r>
          </a:p>
          <a:p>
            <a:pPr lvl="2"/>
            <a:r>
              <a:rPr lang="en-US" dirty="0" smtClean="0"/>
              <a:t>INSERT INTO people VALUES (3, “John”, “Doe”, NULL)</a:t>
            </a:r>
          </a:p>
          <a:p>
            <a:pPr lvl="1"/>
            <a:r>
              <a:rPr lang="en-US" dirty="0" smtClean="0"/>
              <a:t>“” for TEXT, NULL otherwise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Primary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Notice how we added the ID for all of those?</a:t>
            </a:r>
          </a:p>
          <a:p>
            <a:r>
              <a:rPr lang="en-US" dirty="0" smtClean="0"/>
              <a:t>That’s kind of a pain</a:t>
            </a:r>
          </a:p>
          <a:p>
            <a:r>
              <a:rPr lang="en-US" dirty="0" smtClean="0"/>
              <a:t>Let’s recreate that table</a:t>
            </a:r>
          </a:p>
          <a:p>
            <a:pPr lvl="1"/>
            <a:r>
              <a:rPr lang="en-US" dirty="0" smtClean="0"/>
              <a:t>CREATE TABLE person (id INTEGER PRIMARY KEY,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/>
              <a:t>TEXT, </a:t>
            </a:r>
            <a:r>
              <a:rPr lang="en-US" dirty="0" err="1" smtClean="0"/>
              <a:t>lastname</a:t>
            </a:r>
            <a:r>
              <a:rPr lang="en-US" dirty="0" smtClean="0"/>
              <a:t> TEXT, age </a:t>
            </a:r>
            <a:r>
              <a:rPr lang="en-US" dirty="0" smtClean="0"/>
              <a:t>INTEGER)</a:t>
            </a:r>
          </a:p>
          <a:p>
            <a:r>
              <a:rPr lang="en-US" dirty="0" smtClean="0"/>
              <a:t>That </a:t>
            </a:r>
            <a:r>
              <a:rPr lang="en-US" i="1" dirty="0" smtClean="0"/>
              <a:t>PRIMARY KEY</a:t>
            </a:r>
            <a:r>
              <a:rPr lang="en-US" dirty="0" smtClean="0"/>
              <a:t> means that the database will fill it in for us automatically</a:t>
            </a:r>
          </a:p>
          <a:p>
            <a:r>
              <a:rPr lang="en-US" dirty="0" smtClean="0"/>
              <a:t>This way we don’t accidentally use the same ID twice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Primary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this presents a problem</a:t>
            </a:r>
          </a:p>
          <a:p>
            <a:r>
              <a:rPr lang="en-US" dirty="0" smtClean="0"/>
              <a:t>How do we insert data if we have to specify all values? Isn’t the database doing that one for us?</a:t>
            </a:r>
          </a:p>
          <a:p>
            <a:r>
              <a:rPr lang="en-US" dirty="0" smtClean="0"/>
              <a:t>The INSERT command allows us to specify the fields we want to give values for</a:t>
            </a:r>
          </a:p>
          <a:p>
            <a:pPr lvl="1"/>
            <a:r>
              <a:rPr lang="en-US" dirty="0" smtClean="0"/>
              <a:t>This is another way of leaving out data</a:t>
            </a:r>
          </a:p>
          <a:p>
            <a:r>
              <a:rPr lang="en-US" dirty="0" smtClean="0"/>
              <a:t>INSERT INTO fieldname (fields) VALUES (values)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Primary Keys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INSERT INTO people 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age) VALUES (“Ross”, “Nelson”, 24)</a:t>
            </a:r>
          </a:p>
          <a:p>
            <a:pPr lvl="1"/>
            <a:r>
              <a:rPr lang="en-US" dirty="0" smtClean="0"/>
              <a:t>INSERT INTO people (</a:t>
            </a:r>
            <a:r>
              <a:rPr lang="en-US" dirty="0" err="1" smtClean="0"/>
              <a:t>firstname</a:t>
            </a:r>
            <a:r>
              <a:rPr lang="en-US" dirty="0" smtClean="0"/>
              <a:t>, age) VALUES (“Homer”, 2859)</a:t>
            </a:r>
          </a:p>
          <a:p>
            <a:r>
              <a:rPr lang="en-US" dirty="0" smtClean="0"/>
              <a:t>Simply list the fields you want in the first parentheses and, in the same order, the values to set in the second parentheses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good is a database that holds our data if we can’t get to it later and read it?</a:t>
            </a:r>
          </a:p>
          <a:p>
            <a:r>
              <a:rPr lang="en-US" dirty="0" smtClean="0"/>
              <a:t>The SQL command to search a database is the </a:t>
            </a:r>
            <a:r>
              <a:rPr lang="en-US" i="1" dirty="0" smtClean="0"/>
              <a:t>SELECT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fields</a:t>
            </a:r>
            <a:r>
              <a:rPr lang="en-US" dirty="0" smtClean="0"/>
              <a:t> FROM </a:t>
            </a:r>
            <a:r>
              <a:rPr lang="en-US" i="1" dirty="0" smtClean="0"/>
              <a:t>table</a:t>
            </a:r>
            <a:r>
              <a:rPr lang="en-US" dirty="0" smtClean="0"/>
              <a:t> WHERE </a:t>
            </a:r>
            <a:r>
              <a:rPr lang="en-US" i="1" dirty="0" smtClean="0"/>
              <a:t>conditions</a:t>
            </a:r>
            <a:endParaRPr lang="en-US" dirty="0" smtClean="0"/>
          </a:p>
          <a:p>
            <a:pPr lvl="1"/>
            <a:r>
              <a:rPr lang="en-US" dirty="0" smtClean="0"/>
              <a:t>To get all fields, use *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where clause</a:t>
            </a:r>
            <a:r>
              <a:rPr lang="en-US" dirty="0" smtClean="0"/>
              <a:t> is optional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all information from the people table</a:t>
            </a:r>
          </a:p>
          <a:p>
            <a:pPr lvl="1"/>
            <a:r>
              <a:rPr lang="en-US" dirty="0" smtClean="0"/>
              <a:t>SELECT * from people</a:t>
            </a:r>
          </a:p>
          <a:p>
            <a:r>
              <a:rPr lang="en-US" dirty="0" smtClean="0"/>
              <a:t>Get all names from the people table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FROM people</a:t>
            </a:r>
          </a:p>
          <a:p>
            <a:r>
              <a:rPr lang="en-US" dirty="0" smtClean="0"/>
              <a:t>Get all addresses assigned to me (recall that we added me with an ID of 1)</a:t>
            </a:r>
          </a:p>
          <a:p>
            <a:pPr lvl="1"/>
            <a:r>
              <a:rPr lang="en-US" dirty="0" smtClean="0"/>
              <a:t>SELECT * FROM address WHERE person=1</a:t>
            </a:r>
          </a:p>
          <a:p>
            <a:r>
              <a:rPr lang="en-US" dirty="0" smtClean="0"/>
              <a:t>Get any addresses for me in Brookings</a:t>
            </a:r>
          </a:p>
          <a:p>
            <a:pPr lvl="1"/>
            <a:r>
              <a:rPr lang="en-US" dirty="0" smtClean="0"/>
              <a:t>SELECT * FROM address WHERE person=1 AND city=“Brookings” AND state=“SD”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use of </a:t>
            </a:r>
            <a:r>
              <a:rPr lang="en-US" i="1" dirty="0" smtClean="0"/>
              <a:t>AND</a:t>
            </a:r>
            <a:r>
              <a:rPr lang="en-US" dirty="0" smtClean="0"/>
              <a:t> in that last query</a:t>
            </a:r>
          </a:p>
          <a:p>
            <a:r>
              <a:rPr lang="en-US" dirty="0" smtClean="0"/>
              <a:t>We can create very powerful queries that will get a small subset of the records by using Boolean logic in our where clause</a:t>
            </a:r>
          </a:p>
          <a:p>
            <a:pPr lvl="1"/>
            <a:r>
              <a:rPr lang="en-US" dirty="0" smtClean="0"/>
              <a:t>Recall from earlier in the semester that Boolean logic is used, among other places, in the condition for </a:t>
            </a:r>
            <a:r>
              <a:rPr lang="en-US" i="1" dirty="0" smtClean="0"/>
              <a:t>if</a:t>
            </a:r>
            <a:r>
              <a:rPr lang="en-US" dirty="0" smtClean="0"/>
              <a:t> conditions</a:t>
            </a:r>
          </a:p>
          <a:p>
            <a:pPr lvl="1"/>
            <a:r>
              <a:rPr lang="en-US" dirty="0" smtClean="0"/>
              <a:t>In SQL, we’ll use </a:t>
            </a:r>
            <a:r>
              <a:rPr lang="en-US" i="1" dirty="0" smtClean="0"/>
              <a:t>AND</a:t>
            </a:r>
            <a:r>
              <a:rPr lang="en-US" dirty="0" smtClean="0"/>
              <a:t> and </a:t>
            </a:r>
            <a:r>
              <a:rPr lang="en-US" i="1" dirty="0" smtClean="0"/>
              <a:t>OR</a:t>
            </a:r>
            <a:r>
              <a:rPr lang="en-US" dirty="0" smtClean="0"/>
              <a:t> to narrow down searches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 FROM people WHERE </a:t>
            </a:r>
            <a:r>
              <a:rPr lang="en-US" dirty="0" err="1" smtClean="0"/>
              <a:t>lastname</a:t>
            </a:r>
            <a:r>
              <a:rPr lang="en-US" dirty="0" smtClean="0"/>
              <a:t>=“Nelson” OR </a:t>
            </a:r>
            <a:r>
              <a:rPr lang="en-US" dirty="0" err="1" smtClean="0"/>
              <a:t>lastname</a:t>
            </a:r>
            <a:r>
              <a:rPr lang="en-US" dirty="0" smtClean="0"/>
              <a:t>=“Shin”</a:t>
            </a:r>
          </a:p>
          <a:p>
            <a:pPr lvl="1"/>
            <a:r>
              <a:rPr lang="en-US" dirty="0" smtClean="0"/>
              <a:t>This would return the first name of anybody whose last name is Nelson or Shin</a:t>
            </a:r>
          </a:p>
          <a:p>
            <a:r>
              <a:rPr lang="en-US" dirty="0" smtClean="0"/>
              <a:t>We don’t need to use a single field for Ors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 FROM people WHERE person=1 OR </a:t>
            </a:r>
            <a:r>
              <a:rPr lang="en-US" dirty="0" err="1" smtClean="0"/>
              <a:t>lastname</a:t>
            </a:r>
            <a:r>
              <a:rPr lang="en-US" dirty="0" smtClean="0"/>
              <a:t>=“Shin”</a:t>
            </a:r>
          </a:p>
          <a:p>
            <a:r>
              <a:rPr lang="en-US" dirty="0" smtClean="0"/>
              <a:t>Order doesn’t matter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 FROM people WHERE </a:t>
            </a:r>
            <a:r>
              <a:rPr lang="en-US" dirty="0" err="1" smtClean="0"/>
              <a:t>lastname</a:t>
            </a:r>
            <a:r>
              <a:rPr lang="en-US" dirty="0" smtClean="0"/>
              <a:t>=“Shin” or person=1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easiest ways to start working with a database is </a:t>
            </a:r>
            <a:r>
              <a:rPr lang="en-US" dirty="0" err="1" smtClean="0"/>
              <a:t>SQLite</a:t>
            </a:r>
            <a:endParaRPr lang="en-US" dirty="0" smtClean="0"/>
          </a:p>
          <a:p>
            <a:pPr lvl="1"/>
            <a:r>
              <a:rPr lang="en-US" dirty="0" smtClean="0"/>
              <a:t>It’s a public domain embedded database system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embedded</a:t>
            </a:r>
            <a:r>
              <a:rPr lang="en-US" dirty="0" smtClean="0"/>
              <a:t> database is one that saves to a single file</a:t>
            </a:r>
          </a:p>
          <a:p>
            <a:pPr lvl="2"/>
            <a:r>
              <a:rPr lang="en-US" dirty="0" err="1" smtClean="0"/>
              <a:t>SQLite</a:t>
            </a:r>
            <a:r>
              <a:rPr lang="en-US" dirty="0" smtClean="0"/>
              <a:t>, FileMaker Pro, Microsoft Access, etc.</a:t>
            </a:r>
          </a:p>
          <a:p>
            <a:r>
              <a:rPr lang="en-US" dirty="0" smtClean="0"/>
              <a:t>Unlike more powerful systems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Oracle, MSSQL), we do not need to set up a server and accounts for every user</a:t>
            </a:r>
          </a:p>
          <a:p>
            <a:r>
              <a:rPr lang="en-US" dirty="0" smtClean="0"/>
              <a:t>We just specify the filename to work with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Python module named </a:t>
            </a:r>
            <a:r>
              <a:rPr lang="en-US" i="1" dirty="0" smtClean="0"/>
              <a:t>sqlite3</a:t>
            </a:r>
            <a:r>
              <a:rPr lang="en-US" dirty="0" smtClean="0"/>
              <a:t> that allows us to work with </a:t>
            </a:r>
            <a:r>
              <a:rPr lang="en-US" dirty="0" err="1" smtClean="0"/>
              <a:t>SQLite</a:t>
            </a:r>
            <a:r>
              <a:rPr lang="en-US" dirty="0" smtClean="0"/>
              <a:t> v3 databases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smtClean="0"/>
              <a:t>sqlite3</a:t>
            </a:r>
          </a:p>
          <a:p>
            <a:r>
              <a:rPr lang="en-US" dirty="0" smtClean="0"/>
              <a:t>Python has a </a:t>
            </a:r>
            <a:r>
              <a:rPr lang="en-US" i="1" dirty="0" smtClean="0"/>
              <a:t>Python DB API</a:t>
            </a:r>
            <a:r>
              <a:rPr lang="en-US" dirty="0" smtClean="0"/>
              <a:t> that many modules conform to</a:t>
            </a:r>
          </a:p>
          <a:p>
            <a:pPr lvl="1"/>
            <a:r>
              <a:rPr lang="en-US" dirty="0" smtClean="0"/>
              <a:t>For the most part, you can swap your backend database out for another without changes</a:t>
            </a:r>
          </a:p>
          <a:p>
            <a:pPr lvl="1"/>
            <a:r>
              <a:rPr lang="en-US" dirty="0" smtClean="0"/>
              <a:t>One common technique to lessen the number of changes is to use </a:t>
            </a:r>
            <a:r>
              <a:rPr lang="en-US" i="1" dirty="0" smtClean="0"/>
              <a:t>as</a:t>
            </a:r>
            <a:r>
              <a:rPr lang="en-US" dirty="0" smtClean="0"/>
              <a:t> when importing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</a:t>
            </a:r>
            <a:r>
              <a:rPr lang="en-US" dirty="0" smtClean="0"/>
              <a:t>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5191"/>
            <a:ext cx="8229601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Wikipedia:</a:t>
            </a:r>
          </a:p>
          <a:p>
            <a:pPr lvl="1"/>
            <a:r>
              <a:rPr lang="en-US" dirty="0" smtClean="0"/>
              <a:t>A database is a structured collection of records or data that is stored in a computer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holds data in some organization</a:t>
            </a:r>
          </a:p>
          <a:p>
            <a:r>
              <a:rPr lang="en-US" dirty="0" smtClean="0"/>
              <a:t>It is comprised of three main parts</a:t>
            </a:r>
          </a:p>
          <a:p>
            <a:pPr lvl="1"/>
            <a:r>
              <a:rPr lang="en-US" dirty="0" smtClean="0"/>
              <a:t>Table—holds 0+ records</a:t>
            </a:r>
          </a:p>
          <a:p>
            <a:pPr lvl="1"/>
            <a:r>
              <a:rPr lang="en-US" dirty="0" smtClean="0"/>
              <a:t>Record—holds 0+ field values</a:t>
            </a:r>
          </a:p>
          <a:p>
            <a:pPr lvl="1"/>
            <a:r>
              <a:rPr lang="en-US" dirty="0" smtClean="0"/>
              <a:t>Field—holds nothing or a single value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import </a:t>
            </a:r>
            <a:r>
              <a:rPr lang="en-US" dirty="0" smtClean="0"/>
              <a:t>sqlite3 as </a:t>
            </a:r>
            <a:r>
              <a:rPr lang="en-US" dirty="0" err="1" smtClean="0"/>
              <a:t>dbapi</a:t>
            </a:r>
            <a:endParaRPr lang="en-US" dirty="0" smtClean="0"/>
          </a:p>
          <a:p>
            <a:r>
              <a:rPr lang="en-US" dirty="0" smtClean="0"/>
              <a:t>If we later want to use </a:t>
            </a:r>
            <a:r>
              <a:rPr lang="en-US" dirty="0" err="1" smtClean="0"/>
              <a:t>MySQL</a:t>
            </a:r>
            <a:r>
              <a:rPr lang="en-US" dirty="0" smtClean="0"/>
              <a:t>, we can do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MySQLdb</a:t>
            </a:r>
            <a:r>
              <a:rPr lang="en-US" dirty="0" smtClean="0"/>
              <a:t> as </a:t>
            </a:r>
            <a:r>
              <a:rPr lang="en-US" dirty="0" err="1" smtClean="0"/>
              <a:t>dbapi</a:t>
            </a:r>
            <a:endParaRPr lang="en-US" dirty="0" smtClean="0"/>
          </a:p>
          <a:p>
            <a:r>
              <a:rPr lang="en-US" dirty="0" smtClean="0"/>
              <a:t>The connect string will change as we need host, user, and maybe other values instead of a filename</a:t>
            </a:r>
          </a:p>
          <a:p>
            <a:pPr lvl="1"/>
            <a:r>
              <a:rPr lang="en-US" dirty="0" smtClean="0"/>
              <a:t>Nothing else should be required if you used appropriate SQL syntax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won’t be using </a:t>
            </a:r>
            <a:r>
              <a:rPr lang="en-US" dirty="0" err="1" smtClean="0"/>
              <a:t>MySQL</a:t>
            </a:r>
            <a:r>
              <a:rPr lang="en-US" dirty="0" smtClean="0"/>
              <a:t> in this lab</a:t>
            </a:r>
          </a:p>
          <a:p>
            <a:pPr lvl="1"/>
            <a:r>
              <a:rPr lang="en-US" dirty="0" smtClean="0"/>
              <a:t>Everything will be </a:t>
            </a:r>
            <a:r>
              <a:rPr lang="en-US" dirty="0" err="1" smtClean="0"/>
              <a:t>SQLite</a:t>
            </a:r>
            <a:r>
              <a:rPr lang="en-US" dirty="0" smtClean="0"/>
              <a:t>, so you can use either import statement</a:t>
            </a:r>
          </a:p>
          <a:p>
            <a:pPr lvl="2"/>
            <a:r>
              <a:rPr lang="en-US" dirty="0" smtClean="0"/>
              <a:t>import </a:t>
            </a:r>
            <a:r>
              <a:rPr lang="en-US" dirty="0" smtClean="0"/>
              <a:t>sqlite3</a:t>
            </a:r>
          </a:p>
          <a:p>
            <a:pPr lvl="2"/>
            <a:r>
              <a:rPr lang="en-US" dirty="0" smtClean="0"/>
              <a:t>import </a:t>
            </a:r>
            <a:r>
              <a:rPr lang="en-US" dirty="0" smtClean="0"/>
              <a:t>sqlite3 as </a:t>
            </a:r>
            <a:r>
              <a:rPr lang="en-US" dirty="0" err="1" smtClean="0"/>
              <a:t>dbapi</a:t>
            </a:r>
            <a:endParaRPr lang="en-US" dirty="0" smtClean="0"/>
          </a:p>
          <a:p>
            <a:pPr lvl="1"/>
            <a:r>
              <a:rPr lang="en-US" dirty="0" smtClean="0"/>
              <a:t>For the examples, I will use the later</a:t>
            </a:r>
          </a:p>
          <a:p>
            <a:pPr lvl="1"/>
            <a:r>
              <a:rPr lang="en-US" dirty="0" smtClean="0"/>
              <a:t>If you use the former, replace any later reference to </a:t>
            </a:r>
            <a:r>
              <a:rPr lang="en-US" i="1" dirty="0" err="1" smtClean="0"/>
              <a:t>dbapi</a:t>
            </a:r>
            <a:r>
              <a:rPr lang="en-US" dirty="0" smtClean="0"/>
              <a:t> with </a:t>
            </a:r>
            <a:r>
              <a:rPr lang="en-US" i="1" dirty="0" smtClean="0"/>
              <a:t>sqlite3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imported the database module, we need to connect to a database</a:t>
            </a:r>
          </a:p>
          <a:p>
            <a:r>
              <a:rPr lang="en-US" dirty="0" smtClean="0"/>
              <a:t>In the case of </a:t>
            </a:r>
            <a:r>
              <a:rPr lang="en-US" dirty="0" err="1" smtClean="0"/>
              <a:t>SQLite</a:t>
            </a:r>
            <a:r>
              <a:rPr lang="en-US" dirty="0" smtClean="0"/>
              <a:t>, this simply means opening the file</a:t>
            </a:r>
          </a:p>
          <a:p>
            <a:pPr lvl="1"/>
            <a:r>
              <a:rPr lang="en-US" dirty="0" smtClean="0"/>
              <a:t>For other databases, an actual connection (often over the network) is performed</a:t>
            </a:r>
          </a:p>
          <a:p>
            <a:r>
              <a:rPr lang="en-US" dirty="0" smtClean="0"/>
              <a:t>The Python DB API has a connect() function that we will use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dirty="0" err="1" smtClean="0"/>
              <a:t>dbapi.connect(‘mydatabase.db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Once we have a connection, we need a </a:t>
            </a:r>
            <a:r>
              <a:rPr lang="en-US" i="1" dirty="0" smtClean="0"/>
              <a:t>cursor</a:t>
            </a:r>
            <a:r>
              <a:rPr lang="en-US" dirty="0" smtClean="0"/>
              <a:t> to work on the database</a:t>
            </a:r>
          </a:p>
          <a:p>
            <a:pPr lvl="1"/>
            <a:r>
              <a:rPr lang="en-US" dirty="0" smtClean="0"/>
              <a:t>cur = </a:t>
            </a:r>
            <a:r>
              <a:rPr lang="en-US" dirty="0" err="1" smtClean="0"/>
              <a:t>conn.cursor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Most commands will be executed on the cursor</a:t>
            </a:r>
          </a:p>
          <a:p>
            <a:pPr lvl="2"/>
            <a:r>
              <a:rPr lang="en-US" dirty="0" smtClean="0"/>
              <a:t>The exception is saving changes to the database</a:t>
            </a:r>
          </a:p>
          <a:p>
            <a:r>
              <a:rPr lang="en-US" dirty="0" smtClean="0"/>
              <a:t>The cursor has an execute() function</a:t>
            </a:r>
          </a:p>
          <a:p>
            <a:pPr lvl="1"/>
            <a:r>
              <a:rPr lang="en-US" dirty="0" err="1" smtClean="0"/>
              <a:t>cur.execute(</a:t>
            </a:r>
            <a:r>
              <a:rPr lang="en-US" i="1" dirty="0" err="1" smtClean="0"/>
              <a:t>some</a:t>
            </a:r>
            <a:r>
              <a:rPr lang="en-US" i="1" dirty="0" smtClean="0"/>
              <a:t> SQL command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we now have an open connection to a database and we know how to run commands</a:t>
            </a:r>
          </a:p>
          <a:p>
            <a:r>
              <a:rPr lang="en-US" dirty="0" smtClean="0"/>
              <a:t>Let’s create our tables</a:t>
            </a:r>
          </a:p>
          <a:p>
            <a:pPr lvl="1"/>
            <a:r>
              <a:rPr lang="en-US" dirty="0" err="1" smtClean="0"/>
              <a:t>cur.execute(‘CREATE</a:t>
            </a:r>
            <a:r>
              <a:rPr lang="en-US" dirty="0" smtClean="0"/>
              <a:t> TABLE person (id INTEGER PRIMARY KEY, </a:t>
            </a:r>
            <a:r>
              <a:rPr lang="en-US" dirty="0" err="1" smtClean="0"/>
              <a:t>firstname</a:t>
            </a:r>
            <a:r>
              <a:rPr lang="en-US" dirty="0" smtClean="0"/>
              <a:t> TEXT, </a:t>
            </a:r>
            <a:r>
              <a:rPr lang="en-US" dirty="0" err="1" smtClean="0"/>
              <a:t>lastname</a:t>
            </a:r>
            <a:r>
              <a:rPr lang="en-US" dirty="0" smtClean="0"/>
              <a:t> TEXT, age INTEGER’)</a:t>
            </a:r>
          </a:p>
          <a:p>
            <a:pPr lvl="1"/>
            <a:r>
              <a:rPr lang="en-US" dirty="0" err="1" smtClean="0"/>
              <a:t>cur.execute(‘CREATE</a:t>
            </a:r>
            <a:r>
              <a:rPr lang="en-US" dirty="0" smtClean="0"/>
              <a:t> TABLE address (id INTEGER PRIMARY KEY, street TEXT, city TEXT, state TEXT, zip TEXT, person INTEGER’)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execute() will take any valid command/query, so we will use it to insert data as well</a:t>
            </a:r>
          </a:p>
          <a:p>
            <a:pPr lvl="1"/>
            <a:r>
              <a:rPr lang="en-US" dirty="0" err="1" smtClean="0"/>
              <a:t>cur.execute(‘INSERT</a:t>
            </a:r>
            <a:r>
              <a:rPr lang="en-US" dirty="0" smtClean="0"/>
              <a:t> INTO people 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age) VALUES (“Ross”, “Nelson”, 24)’)</a:t>
            </a:r>
          </a:p>
          <a:p>
            <a:pPr lvl="1"/>
            <a:r>
              <a:rPr lang="en-US" dirty="0" err="1" smtClean="0"/>
              <a:t>cur.execute(‘INSERT</a:t>
            </a:r>
            <a:r>
              <a:rPr lang="en-US" dirty="0" smtClean="0"/>
              <a:t> INTO people (</a:t>
            </a:r>
            <a:r>
              <a:rPr lang="en-US" dirty="0" err="1" smtClean="0"/>
              <a:t>firstname</a:t>
            </a:r>
            <a:r>
              <a:rPr lang="en-US" dirty="0" smtClean="0"/>
              <a:t>, age) VALUES (“Homer”, 2859)’)</a:t>
            </a:r>
          </a:p>
          <a:p>
            <a:r>
              <a:rPr lang="en-US" dirty="0" smtClean="0"/>
              <a:t>We can, of course, run </a:t>
            </a:r>
            <a:r>
              <a:rPr lang="en-US" i="1" dirty="0" smtClean="0"/>
              <a:t>SELECT</a:t>
            </a:r>
            <a:r>
              <a:rPr lang="en-US" dirty="0" smtClean="0"/>
              <a:t> queries with it too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cur.execute(‘SELECT</a:t>
            </a:r>
            <a:r>
              <a:rPr lang="en-US" dirty="0" smtClean="0"/>
              <a:t> * from person’)</a:t>
            </a:r>
          </a:p>
          <a:p>
            <a:r>
              <a:rPr lang="en-US" dirty="0" smtClean="0"/>
              <a:t>But where is the data?</a:t>
            </a:r>
          </a:p>
          <a:p>
            <a:r>
              <a:rPr lang="en-US" dirty="0" smtClean="0"/>
              <a:t>There are two functions we can run on the cursor object</a:t>
            </a:r>
          </a:p>
          <a:p>
            <a:pPr lvl="1"/>
            <a:r>
              <a:rPr lang="en-US" strike="sngStrike" dirty="0" err="1" smtClean="0"/>
              <a:t>fetchone</a:t>
            </a:r>
            <a:r>
              <a:rPr lang="en-US" strike="sngStrike" dirty="0" smtClean="0"/>
              <a:t>() fetches a list containing values for a single result</a:t>
            </a:r>
          </a:p>
          <a:p>
            <a:pPr lvl="1"/>
            <a:r>
              <a:rPr lang="en-US" dirty="0" err="1" smtClean="0"/>
              <a:t>fetchall</a:t>
            </a:r>
            <a:r>
              <a:rPr lang="en-US" dirty="0" smtClean="0"/>
              <a:t>() fetches a list of lists containing values for all returned results</a:t>
            </a:r>
          </a:p>
          <a:p>
            <a:pPr lvl="2"/>
            <a:r>
              <a:rPr lang="en-US" b="1" dirty="0" smtClean="0"/>
              <a:t>Use this one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cur.execute(‘SELECT</a:t>
            </a:r>
            <a:r>
              <a:rPr lang="en-US" dirty="0" smtClean="0"/>
              <a:t> * from people’)</a:t>
            </a:r>
          </a:p>
          <a:p>
            <a:pPr lvl="1"/>
            <a:r>
              <a:rPr lang="en-US" dirty="0" smtClean="0"/>
              <a:t>people = </a:t>
            </a:r>
            <a:r>
              <a:rPr lang="en-US" dirty="0" err="1" smtClean="0"/>
              <a:t>cur.fetchall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people object looks something like this:</a:t>
            </a:r>
          </a:p>
          <a:p>
            <a:pPr lvl="1"/>
            <a:r>
              <a:rPr lang="en-US" dirty="0" smtClean="0"/>
              <a:t>[[1, ‘Ross’, ‘Nelson’, 24], [2, ‘Homer’, None, 2859]]</a:t>
            </a:r>
          </a:p>
          <a:p>
            <a:r>
              <a:rPr lang="en-US" dirty="0" smtClean="0"/>
              <a:t>Okay, so what do we do with that?</a:t>
            </a:r>
          </a:p>
          <a:p>
            <a:r>
              <a:rPr lang="en-US" dirty="0" smtClean="0"/>
              <a:t>We can access elements of a list as </a:t>
            </a:r>
            <a:r>
              <a:rPr lang="en-US" dirty="0" err="1" smtClean="0"/>
              <a:t>list[index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4732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the first person is people[0] and the second is people[1]</a:t>
            </a:r>
          </a:p>
          <a:p>
            <a:r>
              <a:rPr lang="en-US" dirty="0" smtClean="0"/>
              <a:t>The first name of the first person is people[0][1]</a:t>
            </a:r>
          </a:p>
          <a:p>
            <a:pPr lvl="1"/>
            <a:r>
              <a:rPr lang="en-US" dirty="0" smtClean="0"/>
              <a:t>people = list of records</a:t>
            </a:r>
          </a:p>
          <a:p>
            <a:pPr lvl="1"/>
            <a:r>
              <a:rPr lang="en-US" dirty="0" smtClean="0"/>
              <a:t>[0] = index of the </a:t>
            </a:r>
            <a:r>
              <a:rPr lang="en-US" i="1" dirty="0" smtClean="0"/>
              <a:t>first</a:t>
            </a:r>
            <a:r>
              <a:rPr lang="en-US" dirty="0" smtClean="0"/>
              <a:t> record ([1, ‘Ross’, ‘Nelson’, 24])</a:t>
            </a:r>
          </a:p>
          <a:p>
            <a:pPr lvl="1"/>
            <a:r>
              <a:rPr lang="en-US" dirty="0" smtClean="0"/>
              <a:t>[1] = index of the </a:t>
            </a:r>
            <a:r>
              <a:rPr lang="en-US" i="1" dirty="0" smtClean="0"/>
              <a:t>second</a:t>
            </a:r>
            <a:r>
              <a:rPr lang="en-US" dirty="0" smtClean="0"/>
              <a:t> element in that record (‘Ross’)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 smtClean="0"/>
              <a:t>[[1, ‘Ross’, ‘Nelson’, 24], [2, ‘Homer’, None, 2859]]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procedure for databases is to select a list of records and then loop over them</a:t>
            </a:r>
          </a:p>
          <a:p>
            <a:r>
              <a:rPr lang="en-US" dirty="0" smtClean="0"/>
              <a:t>Let’s print out all of the people: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xrange(len(people</a:t>
            </a:r>
            <a:r>
              <a:rPr lang="en-US" dirty="0" smtClean="0"/>
              <a:t>)):</a:t>
            </a:r>
          </a:p>
          <a:p>
            <a:pPr lvl="2"/>
            <a:r>
              <a:rPr lang="en-US" dirty="0" smtClean="0"/>
              <a:t>print ‘id: ‘ + str(people[i][0])</a:t>
            </a:r>
          </a:p>
          <a:p>
            <a:pPr lvl="2"/>
            <a:r>
              <a:rPr lang="en-US" dirty="0" smtClean="0"/>
              <a:t>print ‘first: ‘ + str(people[i][1])</a:t>
            </a:r>
          </a:p>
          <a:p>
            <a:pPr lvl="2"/>
            <a:r>
              <a:rPr lang="en-US" dirty="0" smtClean="0"/>
              <a:t>print ‘last: ‘ + str(people[i][2])</a:t>
            </a:r>
          </a:p>
          <a:p>
            <a:pPr lvl="2"/>
            <a:r>
              <a:rPr lang="en-US" dirty="0" smtClean="0"/>
              <a:t>print ‘age: ‘ + str(people[i][3])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Relational</a:t>
            </a:r>
            <a:r>
              <a:rPr lang="en-US" dirty="0" smtClean="0"/>
              <a:t> databases, the kind we’ll worry about, work in a similar fashion to spreadsheets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table</a:t>
            </a:r>
            <a:r>
              <a:rPr lang="en-US" dirty="0" smtClean="0"/>
              <a:t> is </a:t>
            </a:r>
            <a:r>
              <a:rPr lang="en-US" dirty="0" smtClean="0"/>
              <a:t>a sheet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record</a:t>
            </a:r>
            <a:r>
              <a:rPr lang="en-US" dirty="0" smtClean="0"/>
              <a:t> is a single row in the spreadsheet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field</a:t>
            </a:r>
            <a:r>
              <a:rPr lang="en-US" dirty="0" smtClean="0"/>
              <a:t> is a single cell in the spreadsheet</a:t>
            </a:r>
          </a:p>
          <a:p>
            <a:r>
              <a:rPr lang="en-US" dirty="0" smtClean="0"/>
              <a:t>Other types of databases exist that cannot be modeled by the common spreadsheet, but they are less commonly used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that I ran all values through the </a:t>
            </a:r>
            <a:r>
              <a:rPr lang="en-US" dirty="0" err="1" smtClean="0"/>
              <a:t>str</a:t>
            </a:r>
            <a:r>
              <a:rPr lang="en-US" dirty="0" smtClean="0"/>
              <a:t>() function to convert them to strings</a:t>
            </a:r>
          </a:p>
          <a:p>
            <a:r>
              <a:rPr lang="en-US" dirty="0" smtClean="0"/>
              <a:t>The first and last names, as type TEXT in the database, are already strings</a:t>
            </a:r>
          </a:p>
          <a:p>
            <a:pPr lvl="1"/>
            <a:r>
              <a:rPr lang="en-US" dirty="0" smtClean="0"/>
              <a:t>It doesn’t hurt to run them through </a:t>
            </a:r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You will get the same value either way</a:t>
            </a:r>
          </a:p>
          <a:p>
            <a:r>
              <a:rPr lang="en-US" dirty="0" smtClean="0"/>
              <a:t>If you try to print other data types, depending on your method of printing, you may get an error, so it may be a good idea to </a:t>
            </a:r>
            <a:r>
              <a:rPr lang="en-US" dirty="0" err="1" smtClean="0"/>
              <a:t>str</a:t>
            </a:r>
            <a:r>
              <a:rPr lang="en-US" dirty="0" smtClean="0"/>
              <a:t>() everything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earlier, most commands are run on the cursor</a:t>
            </a:r>
          </a:p>
          <a:p>
            <a:r>
              <a:rPr lang="en-US" dirty="0" smtClean="0"/>
              <a:t>Creating tables, inserting data, selecting data, and other SQL queries are done on it</a:t>
            </a:r>
          </a:p>
          <a:p>
            <a:r>
              <a:rPr lang="en-US" dirty="0" smtClean="0"/>
              <a:t>Whenever you have modified the database, you need to </a:t>
            </a:r>
            <a:r>
              <a:rPr lang="en-US" i="1" dirty="0" smtClean="0"/>
              <a:t>commit</a:t>
            </a:r>
            <a:r>
              <a:rPr lang="en-US" dirty="0" smtClean="0"/>
              <a:t> the changes</a:t>
            </a:r>
          </a:p>
          <a:p>
            <a:pPr lvl="1"/>
            <a:r>
              <a:rPr lang="en-US" dirty="0" smtClean="0"/>
              <a:t>This tells the database to save to the file</a:t>
            </a:r>
          </a:p>
          <a:p>
            <a:r>
              <a:rPr lang="en-US" dirty="0" smtClean="0"/>
              <a:t>You do this on the connection</a:t>
            </a:r>
          </a:p>
          <a:p>
            <a:pPr lvl="1"/>
            <a:r>
              <a:rPr lang="en-US" dirty="0" err="1" smtClean="0"/>
              <a:t>conn.commit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creating a </a:t>
            </a:r>
            <a:r>
              <a:rPr lang="en-US" dirty="0" err="1" smtClean="0"/>
              <a:t>gradebook</a:t>
            </a:r>
            <a:r>
              <a:rPr lang="en-US" dirty="0" smtClean="0"/>
              <a:t> program in Python</a:t>
            </a:r>
          </a:p>
          <a:p>
            <a:r>
              <a:rPr lang="en-US" dirty="0" smtClean="0"/>
              <a:t>Name the file </a:t>
            </a:r>
            <a:r>
              <a:rPr lang="en-US" b="1" dirty="0" err="1" smtClean="0"/>
              <a:t>grades.py</a:t>
            </a:r>
            <a:r>
              <a:rPr lang="en-US" dirty="0" smtClean="0"/>
              <a:t> and have it work on a database that is </a:t>
            </a:r>
            <a:r>
              <a:rPr lang="en-US" b="1" i="1" dirty="0" err="1" smtClean="0"/>
              <a:t>username</a:t>
            </a:r>
            <a:r>
              <a:rPr lang="en-US" b="1" dirty="0" err="1" smtClean="0"/>
              <a:t>.db</a:t>
            </a:r>
            <a:endParaRPr lang="en-US" b="1" i="1" dirty="0" smtClean="0"/>
          </a:p>
          <a:p>
            <a:pPr lvl="1"/>
            <a:r>
              <a:rPr lang="en-US" dirty="0" smtClean="0"/>
              <a:t>For example, my Python script is named </a:t>
            </a:r>
            <a:r>
              <a:rPr lang="en-US" dirty="0" err="1" smtClean="0"/>
              <a:t>grades.py</a:t>
            </a:r>
            <a:r>
              <a:rPr lang="en-US" dirty="0" smtClean="0"/>
              <a:t> and it works with </a:t>
            </a:r>
            <a:r>
              <a:rPr lang="en-US" dirty="0" err="1" smtClean="0"/>
              <a:t>rnelson.db</a:t>
            </a:r>
            <a:endParaRPr lang="en-US" dirty="0" smtClean="0"/>
          </a:p>
          <a:p>
            <a:r>
              <a:rPr lang="en-US" dirty="0" smtClean="0"/>
              <a:t>There is a file on Blackboard that gives you the shell of the program</a:t>
            </a:r>
          </a:p>
          <a:p>
            <a:pPr lvl="1"/>
            <a:r>
              <a:rPr lang="en-US" dirty="0" smtClean="0"/>
              <a:t>Most of your changes will be to work()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Step 1 (Tables)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the user gives the command </a:t>
            </a:r>
            <a:r>
              <a:rPr lang="en-US" i="1" dirty="0" smtClean="0"/>
              <a:t>--create</a:t>
            </a:r>
            <a:r>
              <a:rPr lang="en-US" dirty="0" smtClean="0"/>
              <a:t>, you need to create the correct tables in the database</a:t>
            </a:r>
          </a:p>
          <a:p>
            <a:r>
              <a:rPr lang="en-US" dirty="0" smtClean="0"/>
              <a:t>Tables</a:t>
            </a:r>
          </a:p>
          <a:p>
            <a:pPr lvl="1"/>
            <a:r>
              <a:rPr lang="en-US" i="1" dirty="0" smtClean="0"/>
              <a:t>grades</a:t>
            </a:r>
          </a:p>
          <a:p>
            <a:pPr lvl="2"/>
            <a:r>
              <a:rPr lang="en-US" i="1" dirty="0" smtClean="0"/>
              <a:t>student</a:t>
            </a:r>
            <a:r>
              <a:rPr lang="en-US" dirty="0" smtClean="0"/>
              <a:t> (of type integer, links to the </a:t>
            </a:r>
            <a:r>
              <a:rPr lang="en-US" i="1" dirty="0" smtClean="0"/>
              <a:t>students</a:t>
            </a:r>
            <a:r>
              <a:rPr lang="en-US" dirty="0" smtClean="0"/>
              <a:t> table)</a:t>
            </a:r>
          </a:p>
          <a:p>
            <a:pPr lvl="2"/>
            <a:r>
              <a:rPr lang="en-US" i="1" dirty="0" smtClean="0"/>
              <a:t>assignment</a:t>
            </a:r>
            <a:r>
              <a:rPr lang="en-US" dirty="0" smtClean="0"/>
              <a:t> (of type integer, links to the </a:t>
            </a:r>
            <a:r>
              <a:rPr lang="en-US" i="1" dirty="0" smtClean="0"/>
              <a:t>assignments</a:t>
            </a:r>
            <a:r>
              <a:rPr lang="en-US" dirty="0" smtClean="0"/>
              <a:t> table)</a:t>
            </a:r>
          </a:p>
          <a:p>
            <a:pPr lvl="2"/>
            <a:r>
              <a:rPr lang="en-US" i="1" dirty="0" smtClean="0"/>
              <a:t>grade</a:t>
            </a:r>
            <a:r>
              <a:rPr lang="en-US" dirty="0" smtClean="0"/>
              <a:t> (of type real, holds the score the student got on the specific assignment)</a:t>
            </a:r>
          </a:p>
          <a:p>
            <a:pPr lvl="2"/>
            <a:r>
              <a:rPr lang="en-US" i="1" dirty="0" smtClean="0"/>
              <a:t>comments</a:t>
            </a:r>
            <a:r>
              <a:rPr lang="en-US" dirty="0" smtClean="0"/>
              <a:t> (of type text, holds any comments the grader has on the student’s submission)</a:t>
            </a:r>
            <a:endParaRPr lang="en-US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Step 1 (Tables)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Tables (continued)</a:t>
            </a:r>
          </a:p>
          <a:p>
            <a:pPr lvl="1"/>
            <a:r>
              <a:rPr lang="en-US" i="1" dirty="0" smtClean="0"/>
              <a:t>students</a:t>
            </a:r>
          </a:p>
          <a:p>
            <a:pPr lvl="2"/>
            <a:r>
              <a:rPr lang="en-US" i="1" dirty="0" smtClean="0"/>
              <a:t>id</a:t>
            </a:r>
            <a:r>
              <a:rPr lang="en-US" dirty="0" smtClean="0"/>
              <a:t> (of type integer; this should be a primary key)</a:t>
            </a:r>
          </a:p>
          <a:p>
            <a:pPr lvl="2"/>
            <a:r>
              <a:rPr lang="en-US" i="1" dirty="0" smtClean="0"/>
              <a:t>name</a:t>
            </a:r>
            <a:r>
              <a:rPr lang="en-US" dirty="0" smtClean="0"/>
              <a:t> (of type text, holding the student’s full name)</a:t>
            </a:r>
          </a:p>
          <a:p>
            <a:pPr lvl="1"/>
            <a:r>
              <a:rPr lang="en-US" i="1" dirty="0" smtClean="0"/>
              <a:t>assignments</a:t>
            </a:r>
          </a:p>
          <a:p>
            <a:pPr lvl="2"/>
            <a:r>
              <a:rPr lang="en-US" i="1" dirty="0" smtClean="0"/>
              <a:t>id</a:t>
            </a:r>
            <a:r>
              <a:rPr lang="en-US" dirty="0" smtClean="0"/>
              <a:t> (of type integer; this should be a primary key)</a:t>
            </a:r>
          </a:p>
          <a:p>
            <a:pPr lvl="2"/>
            <a:r>
              <a:rPr lang="en-US" i="1" dirty="0" err="1" smtClean="0"/>
              <a:t>max_score</a:t>
            </a:r>
            <a:r>
              <a:rPr lang="en-US" dirty="0" smtClean="0"/>
              <a:t> (of type real, holding the maximum score possible for the assignment)</a:t>
            </a:r>
          </a:p>
          <a:p>
            <a:pPr lvl="2"/>
            <a:r>
              <a:rPr lang="en-US" i="1" dirty="0" smtClean="0"/>
              <a:t>name</a:t>
            </a:r>
            <a:r>
              <a:rPr lang="en-US" dirty="0" smtClean="0"/>
              <a:t> (of type text, holding a descriptive name for the assignment)</a:t>
            </a:r>
          </a:p>
          <a:p>
            <a:pPr lvl="2"/>
            <a:r>
              <a:rPr lang="en-US" i="1" dirty="0" smtClean="0"/>
              <a:t>comments</a:t>
            </a:r>
            <a:r>
              <a:rPr lang="en-US" dirty="0" smtClean="0"/>
              <a:t> (of type text, holding any comments on the assignment)</a:t>
            </a:r>
            <a:endParaRPr lang="en-US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Step 2 (Add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While, in general, we want to prompt the user for data, that takes more time for you to write and for me to grade</a:t>
            </a:r>
          </a:p>
          <a:p>
            <a:r>
              <a:rPr lang="en-US" dirty="0" smtClean="0"/>
              <a:t>I have placed </a:t>
            </a:r>
            <a:r>
              <a:rPr lang="en-US" i="1" dirty="0" err="1" smtClean="0"/>
              <a:t>grades.xls</a:t>
            </a:r>
            <a:r>
              <a:rPr lang="en-US" dirty="0" smtClean="0"/>
              <a:t> on Blackboard that contains the </a:t>
            </a:r>
            <a:r>
              <a:rPr lang="en-US" dirty="0" err="1" smtClean="0"/>
              <a:t>gradesheet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When the user runs your script with </a:t>
            </a:r>
            <a:r>
              <a:rPr lang="en-US" i="1" dirty="0" smtClean="0"/>
              <a:t>--data</a:t>
            </a:r>
            <a:r>
              <a:rPr lang="en-US" dirty="0" smtClean="0"/>
              <a:t>, you should run INSERT queries that enter all of this data into your database</a:t>
            </a:r>
          </a:p>
          <a:p>
            <a:pPr lvl="1"/>
            <a:r>
              <a:rPr lang="en-US" dirty="0" smtClean="0"/>
              <a:t>You will only run this command once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Step 3 (Printing grades)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user runs your program with </a:t>
            </a:r>
            <a:r>
              <a:rPr lang="en-US" i="1" dirty="0" smtClean="0"/>
              <a:t>--print</a:t>
            </a:r>
            <a:r>
              <a:rPr lang="en-US" dirty="0" smtClean="0"/>
              <a:t>, print out the grades in any format you choose</a:t>
            </a:r>
          </a:p>
          <a:p>
            <a:r>
              <a:rPr lang="en-US" dirty="0" smtClean="0"/>
              <a:t>It should be obvious to the user who got what grade, but you can choose your own way to display the data</a:t>
            </a:r>
          </a:p>
          <a:p>
            <a:pPr lvl="1"/>
            <a:r>
              <a:rPr lang="en-US" dirty="0" smtClean="0"/>
              <a:t>I will make sure that this prints data, but when I grade I will compare values by using my own program to print out the data and compare to my output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Step 3 (Printing grades)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Example</a:t>
            </a:r>
            <a:r>
              <a:rPr lang="en-US" dirty="0" smtClean="0"/>
              <a:t> output:</a:t>
            </a:r>
          </a:p>
          <a:p>
            <a:pPr lvl="1"/>
            <a:r>
              <a:rPr lang="en-US" dirty="0" err="1" smtClean="0"/>
              <a:t>cse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/db&gt; </a:t>
            </a:r>
            <a:r>
              <a:rPr lang="en-US" dirty="0" err="1" smtClean="0"/>
              <a:t>grades.py</a:t>
            </a:r>
            <a:r>
              <a:rPr lang="en-US" dirty="0" smtClean="0"/>
              <a:t> --print</a:t>
            </a:r>
          </a:p>
          <a:p>
            <a:pPr lvl="1"/>
            <a:r>
              <a:rPr lang="en-US" dirty="0" smtClean="0"/>
              <a:t>Ross Nelson:</a:t>
            </a:r>
          </a:p>
          <a:p>
            <a:pPr lvl="1"/>
            <a:r>
              <a:rPr lang="en-US" dirty="0" smtClean="0"/>
              <a:t>   Lab 1 =&gt; 20.0/20.0</a:t>
            </a:r>
          </a:p>
          <a:p>
            <a:pPr lvl="1"/>
            <a:r>
              <a:rPr lang="en-US" dirty="0" smtClean="0"/>
              <a:t>   Quiz 1 =&gt; 10.0/10.0</a:t>
            </a:r>
          </a:p>
          <a:p>
            <a:pPr lvl="1"/>
            <a:r>
              <a:rPr lang="en-US" dirty="0" smtClean="0"/>
              <a:t>   Test 1 =&gt; 74.0/75.0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relatively large program</a:t>
            </a:r>
          </a:p>
          <a:p>
            <a:pPr lvl="1"/>
            <a:r>
              <a:rPr lang="en-US" dirty="0" smtClean="0"/>
              <a:t>It’s not complicated</a:t>
            </a:r>
          </a:p>
          <a:p>
            <a:r>
              <a:rPr lang="en-US" dirty="0" smtClean="0"/>
              <a:t>There is a sample run on Blackboard</a:t>
            </a:r>
          </a:p>
          <a:p>
            <a:r>
              <a:rPr lang="en-US" dirty="0" smtClean="0"/>
              <a:t>I have set the due date on </a:t>
            </a:r>
            <a:r>
              <a:rPr lang="en-US" dirty="0" err="1" smtClean="0"/>
              <a:t>handin</a:t>
            </a:r>
            <a:r>
              <a:rPr lang="en-US" dirty="0" smtClean="0"/>
              <a:t> as </a:t>
            </a:r>
            <a:r>
              <a:rPr lang="en-US" i="1" dirty="0" smtClean="0"/>
              <a:t>next</a:t>
            </a:r>
            <a:r>
              <a:rPr lang="en-US" dirty="0" smtClean="0"/>
              <a:t> Friday</a:t>
            </a:r>
          </a:p>
          <a:p>
            <a:pPr lvl="1"/>
            <a:r>
              <a:rPr lang="en-US" dirty="0" smtClean="0"/>
              <a:t>You can work on this next week</a:t>
            </a:r>
          </a:p>
          <a:p>
            <a:pPr lvl="1"/>
            <a:r>
              <a:rPr lang="en-US" dirty="0" smtClean="0"/>
              <a:t>I still plan to do the blog </a:t>
            </a:r>
            <a:r>
              <a:rPr lang="en-US" dirty="0" err="1" smtClean="0"/>
              <a:t>development+design</a:t>
            </a:r>
            <a:r>
              <a:rPr lang="en-US" dirty="0" smtClean="0"/>
              <a:t> labs</a:t>
            </a:r>
          </a:p>
          <a:p>
            <a:pPr lvl="2"/>
            <a:r>
              <a:rPr lang="en-US" dirty="0" smtClean="0"/>
              <a:t>(See next slide)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April 8</a:t>
            </a:r>
          </a:p>
          <a:p>
            <a:pPr lvl="1"/>
            <a:r>
              <a:rPr lang="en-US" dirty="0" smtClean="0"/>
              <a:t>Database lab</a:t>
            </a:r>
          </a:p>
          <a:p>
            <a:r>
              <a:rPr lang="en-US" dirty="0" smtClean="0"/>
              <a:t>April 15</a:t>
            </a:r>
          </a:p>
          <a:p>
            <a:pPr lvl="1"/>
            <a:r>
              <a:rPr lang="en-US" dirty="0" smtClean="0"/>
              <a:t>Continue with database lab (if you’re done, you don’t need to come unless you want to work ahead)</a:t>
            </a:r>
          </a:p>
          <a:p>
            <a:r>
              <a:rPr lang="en-US" dirty="0" smtClean="0"/>
              <a:t>April 22</a:t>
            </a:r>
          </a:p>
          <a:p>
            <a:pPr lvl="1"/>
            <a:r>
              <a:rPr lang="en-US" dirty="0" smtClean="0"/>
              <a:t>Blog development lab</a:t>
            </a:r>
          </a:p>
          <a:p>
            <a:r>
              <a:rPr lang="en-US" dirty="0" smtClean="0"/>
              <a:t>April 29</a:t>
            </a:r>
          </a:p>
          <a:p>
            <a:pPr lvl="1"/>
            <a:r>
              <a:rPr lang="en-US" dirty="0" smtClean="0"/>
              <a:t>Blog design lab (optional)</a:t>
            </a:r>
          </a:p>
          <a:p>
            <a:r>
              <a:rPr lang="en-US" dirty="0" smtClean="0"/>
              <a:t>May 6</a:t>
            </a:r>
          </a:p>
          <a:p>
            <a:pPr lvl="1"/>
            <a:r>
              <a:rPr lang="en-US" dirty="0" smtClean="0"/>
              <a:t>Finals week, no lab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database systems conform to a standard called SQL</a:t>
            </a:r>
          </a:p>
          <a:p>
            <a:pPr lvl="1"/>
            <a:r>
              <a:rPr lang="en-US" dirty="0" smtClean="0"/>
              <a:t>Pronounced “sequel” or as “</a:t>
            </a:r>
            <a:r>
              <a:rPr lang="en-US" dirty="0" err="1" smtClean="0"/>
              <a:t>s-q-l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This standard dictates the syntax for querying and modifying the database</a:t>
            </a:r>
          </a:p>
          <a:p>
            <a:r>
              <a:rPr lang="en-US" dirty="0" smtClean="0"/>
              <a:t>In general (I don’t know of any counter-examples), the syntax is case insensitive</a:t>
            </a:r>
          </a:p>
          <a:p>
            <a:pPr lvl="1"/>
            <a:r>
              <a:rPr lang="en-US" dirty="0" smtClean="0"/>
              <a:t>CREATE = create = </a:t>
            </a:r>
            <a:r>
              <a:rPr lang="en-US" dirty="0" err="1" smtClean="0"/>
              <a:t>CreATe</a:t>
            </a:r>
            <a:r>
              <a:rPr lang="en-US" dirty="0" smtClean="0"/>
              <a:t> = </a:t>
            </a:r>
            <a:r>
              <a:rPr lang="en-US" dirty="0" err="1" smtClean="0"/>
              <a:t>CREATe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have finals, projects, assignments, other labs, and so forth outside of this lab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blog design</a:t>
            </a:r>
            <a:r>
              <a:rPr lang="en-US" dirty="0" smtClean="0"/>
              <a:t> lab is optional</a:t>
            </a:r>
          </a:p>
          <a:p>
            <a:r>
              <a:rPr lang="en-US" dirty="0" smtClean="0"/>
              <a:t>I will get the blog development and design labs up as soon possible</a:t>
            </a:r>
          </a:p>
          <a:p>
            <a:pPr lvl="1"/>
            <a:r>
              <a:rPr lang="en-US" dirty="0" smtClean="0"/>
              <a:t>If you finish the database lab this week, you can come next week and start on the blog or take the week off</a:t>
            </a:r>
          </a:p>
          <a:p>
            <a:pPr lvl="1"/>
            <a:r>
              <a:rPr lang="en-US" dirty="0" smtClean="0"/>
              <a:t>Both blog labs will be self-paced like this</a:t>
            </a:r>
          </a:p>
          <a:p>
            <a:pPr lvl="2"/>
            <a:r>
              <a:rPr lang="en-US" dirty="0" smtClean="0"/>
              <a:t>Follow along with a PowerPoint presentation or </a:t>
            </a:r>
            <a:r>
              <a:rPr lang="en-US" dirty="0" err="1" smtClean="0"/>
              <a:t>screencast</a:t>
            </a:r>
            <a:r>
              <a:rPr lang="en-US" dirty="0" smtClean="0"/>
              <a:t>, perform tasks as-you-go and/or at the end, submit</a:t>
            </a:r>
          </a:p>
          <a:p>
            <a:pPr lvl="2"/>
            <a:r>
              <a:rPr lang="en-US" dirty="0" smtClean="0"/>
              <a:t>I will be in the lab at all scheduled times to help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labs must be turned in by </a:t>
            </a:r>
            <a:r>
              <a:rPr lang="en-US" b="1" dirty="0" smtClean="0"/>
              <a:t>Wednesday, April 29, 2009 </a:t>
            </a:r>
            <a:r>
              <a:rPr lang="en-US" dirty="0" smtClean="0"/>
              <a:t>at </a:t>
            </a:r>
            <a:r>
              <a:rPr lang="en-US" b="1" dirty="0" smtClean="0"/>
              <a:t>17:00</a:t>
            </a:r>
            <a:endParaRPr lang="en-US" dirty="0" smtClean="0"/>
          </a:p>
          <a:p>
            <a:r>
              <a:rPr lang="en-US" dirty="0" smtClean="0"/>
              <a:t>I have changed existing </a:t>
            </a:r>
            <a:r>
              <a:rPr lang="en-US" dirty="0" err="1" smtClean="0"/>
              <a:t>handin</a:t>
            </a:r>
            <a:r>
              <a:rPr lang="en-US" dirty="0" smtClean="0"/>
              <a:t> entries to allow submissions until then (it will mark them as late but still take the files) and will set future labs with that date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 didn’t notify you by the 8</a:t>
            </a:r>
            <a:r>
              <a:rPr lang="en-US" baseline="30000" dirty="0" smtClean="0"/>
              <a:t>th</a:t>
            </a:r>
            <a:r>
              <a:rPr lang="en-US" dirty="0" smtClean="0"/>
              <a:t> week,</a:t>
            </a:r>
            <a:r>
              <a:rPr lang="en-US" dirty="0" smtClean="0"/>
              <a:t> I cannot have anything due past Wednesday of dead week</a:t>
            </a:r>
          </a:p>
          <a:p>
            <a:pPr lvl="1"/>
            <a:r>
              <a:rPr lang="en-US" dirty="0" smtClean="0"/>
              <a:t>As the </a:t>
            </a:r>
            <a:r>
              <a:rPr lang="en-US" i="1" dirty="0" smtClean="0"/>
              <a:t>blog design</a:t>
            </a:r>
            <a:r>
              <a:rPr lang="en-US" dirty="0" smtClean="0"/>
              <a:t> lab is extra credit (and hopefully available well before that), you should have plenty of time to complete everything</a:t>
            </a:r>
          </a:p>
          <a:p>
            <a:pPr lvl="1"/>
            <a:r>
              <a:rPr lang="en-US" dirty="0" smtClean="0"/>
              <a:t>Once I write the </a:t>
            </a:r>
            <a:r>
              <a:rPr lang="en-US" i="1" dirty="0" smtClean="0"/>
              <a:t>blog development</a:t>
            </a:r>
            <a:r>
              <a:rPr lang="en-US" dirty="0" smtClean="0"/>
              <a:t> lab, I will send it on to Derek to give us the design component and put that up as soon as I receive 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CREATE TABLE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  <a:r>
              <a:rPr lang="en-US" i="1" dirty="0" smtClean="0"/>
              <a:t>fields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fields</a:t>
            </a:r>
            <a:r>
              <a:rPr lang="en-US" dirty="0" smtClean="0"/>
              <a:t> = fieldname type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CREATE TABLE person (id INTEGER, </a:t>
            </a:r>
            <a:r>
              <a:rPr lang="en-US" dirty="0" err="1" smtClean="0"/>
              <a:t>firstname</a:t>
            </a:r>
            <a:r>
              <a:rPr lang="en-US" dirty="0" smtClean="0"/>
              <a:t> TEXT, </a:t>
            </a:r>
            <a:r>
              <a:rPr lang="en-US" dirty="0" err="1" smtClean="0"/>
              <a:t>lastname</a:t>
            </a:r>
            <a:r>
              <a:rPr lang="en-US" dirty="0" smtClean="0"/>
              <a:t> TEXT, age INTEGER)</a:t>
            </a:r>
          </a:p>
          <a:p>
            <a:pPr lvl="1"/>
            <a:r>
              <a:rPr lang="en-US" dirty="0" smtClean="0"/>
              <a:t>CREATE TABLE address (id INTEGER, person INTEGER, street TEXT, city TEXT, state TEXT, zip TEXT)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What’s with the </a:t>
            </a:r>
            <a:r>
              <a:rPr lang="en-US" i="1" dirty="0" smtClean="0"/>
              <a:t>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of those example tables had a field named </a:t>
            </a:r>
            <a:r>
              <a:rPr lang="en-US" i="1" dirty="0" smtClean="0"/>
              <a:t>id</a:t>
            </a:r>
            <a:endParaRPr lang="en-US" dirty="0" smtClean="0"/>
          </a:p>
          <a:p>
            <a:r>
              <a:rPr lang="en-US" dirty="0" smtClean="0"/>
              <a:t>The reason for this is that you may need to access a specific </a:t>
            </a:r>
            <a:r>
              <a:rPr lang="en-US" i="1" dirty="0" smtClean="0"/>
              <a:t>record</a:t>
            </a:r>
            <a:r>
              <a:rPr lang="en-US" dirty="0" smtClean="0"/>
              <a:t> (row) in the database and need a unique value</a:t>
            </a:r>
          </a:p>
          <a:p>
            <a:pPr lvl="1"/>
            <a:r>
              <a:rPr lang="en-US" dirty="0" smtClean="0"/>
              <a:t>There is more than one Ross Nelson in the world</a:t>
            </a:r>
          </a:p>
          <a:p>
            <a:pPr lvl="1"/>
            <a:r>
              <a:rPr lang="en-US" dirty="0" smtClean="0"/>
              <a:t>Without the ID, how do we know which record is the one we want if we have more than one of me in it?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the </a:t>
            </a:r>
            <a:r>
              <a:rPr lang="en-US" i="1" dirty="0" smtClean="0"/>
              <a:t>address</a:t>
            </a:r>
            <a:r>
              <a:rPr lang="en-US" dirty="0" smtClean="0"/>
              <a:t> table had a field named </a:t>
            </a:r>
            <a:r>
              <a:rPr lang="en-US" i="1" dirty="0" smtClean="0"/>
              <a:t>person</a:t>
            </a:r>
            <a:r>
              <a:rPr lang="en-US" dirty="0" smtClean="0"/>
              <a:t> that was an integer</a:t>
            </a:r>
          </a:p>
          <a:p>
            <a:r>
              <a:rPr lang="en-US" dirty="0" smtClean="0"/>
              <a:t>This is a </a:t>
            </a:r>
            <a:r>
              <a:rPr lang="en-US" i="1" dirty="0" smtClean="0"/>
              <a:t>foreign key</a:t>
            </a:r>
            <a:r>
              <a:rPr lang="en-US" dirty="0" smtClean="0"/>
              <a:t> pointing to a specific entry in the </a:t>
            </a:r>
            <a:r>
              <a:rPr lang="en-US" i="1" dirty="0" smtClean="0"/>
              <a:t>person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When we create the address record, we put a person’s ID (which is unique) as the </a:t>
            </a:r>
            <a:r>
              <a:rPr lang="en-US" i="1" dirty="0" smtClean="0"/>
              <a:t>person</a:t>
            </a:r>
            <a:r>
              <a:rPr lang="en-US" dirty="0" smtClean="0"/>
              <a:t> value and can easily look up the address for that person</a:t>
            </a:r>
          </a:p>
          <a:p>
            <a:pPr lvl="1"/>
            <a:r>
              <a:rPr lang="en-US" dirty="0" smtClean="0"/>
              <a:t>Without it, we don’t know what address goes to what person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software we’re going to use doesn’t have support for this type of key (called a </a:t>
            </a:r>
            <a:r>
              <a:rPr lang="en-US" i="1" dirty="0" smtClean="0"/>
              <a:t>foreign key</a:t>
            </a:r>
            <a:r>
              <a:rPr lang="en-US" dirty="0" smtClean="0"/>
              <a:t> as it points to a record in a foreign table)</a:t>
            </a:r>
          </a:p>
          <a:p>
            <a:pPr lvl="1"/>
            <a:r>
              <a:rPr lang="en-US" dirty="0" smtClean="0"/>
              <a:t>This isn’t a problem</a:t>
            </a:r>
          </a:p>
          <a:p>
            <a:pPr lvl="1"/>
            <a:r>
              <a:rPr lang="en-US" dirty="0" smtClean="0"/>
              <a:t>While full support for foreign keys gives us some extra functionality, we can still get the main feature of linking two or more records together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syntax for adding a record is</a:t>
            </a:r>
          </a:p>
          <a:p>
            <a:pPr lvl="1"/>
            <a:r>
              <a:rPr lang="en-US" dirty="0" smtClean="0"/>
              <a:t>INSERT INTO table VALUES (values)</a:t>
            </a:r>
          </a:p>
          <a:p>
            <a:r>
              <a:rPr lang="en-US" dirty="0" smtClean="0"/>
              <a:t>That’s not very helpful, is it? Let’s use an example.</a:t>
            </a:r>
          </a:p>
          <a:p>
            <a:r>
              <a:rPr lang="en-US" dirty="0" smtClean="0"/>
              <a:t>Remember the person table?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TABLE person (id INTEGER, </a:t>
            </a:r>
            <a:r>
              <a:rPr lang="en-US" dirty="0" err="1" smtClean="0"/>
              <a:t>firstname</a:t>
            </a:r>
            <a:r>
              <a:rPr lang="en-US" dirty="0" smtClean="0"/>
              <a:t> TEXT, </a:t>
            </a:r>
            <a:r>
              <a:rPr lang="en-US" dirty="0" err="1" smtClean="0"/>
              <a:t>lastname</a:t>
            </a:r>
            <a:r>
              <a:rPr lang="en-US" dirty="0" smtClean="0"/>
              <a:t> TEXT, age INTEGER)</a:t>
            </a:r>
            <a:endParaRPr lang="en-US" dirty="0" smtClean="0"/>
          </a:p>
          <a:p>
            <a:r>
              <a:rPr lang="en-US" dirty="0" smtClean="0"/>
              <a:t>This will add a person:</a:t>
            </a:r>
          </a:p>
          <a:p>
            <a:pPr lvl="1"/>
            <a:r>
              <a:rPr lang="en-US" dirty="0" smtClean="0"/>
              <a:t>INSERT INTO person VALUES (1, “Ross”, “Nelson”, 24)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290</TotalTime>
  <Words>2936</Words>
  <Application>Microsoft Macintosh PowerPoint</Application>
  <PresentationFormat>On-screen Show (4:3)</PresentationFormat>
  <Paragraphs>273</Paragraphs>
  <Slides>42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Module</vt:lpstr>
      <vt:lpstr>Databases</vt:lpstr>
      <vt:lpstr>What’s a database?</vt:lpstr>
      <vt:lpstr>Spreadsheets</vt:lpstr>
      <vt:lpstr>SQL</vt:lpstr>
      <vt:lpstr>SQL: Creating a table</vt:lpstr>
      <vt:lpstr>SQL: What’s with the id?</vt:lpstr>
      <vt:lpstr>SQL: Keys</vt:lpstr>
      <vt:lpstr>SQL: Keys</vt:lpstr>
      <vt:lpstr>SQL: Adding data</vt:lpstr>
      <vt:lpstr>SQL: Adding data</vt:lpstr>
      <vt:lpstr>SQL: Primary Keys</vt:lpstr>
      <vt:lpstr>SQL: Primary Keys</vt:lpstr>
      <vt:lpstr>SQL: Primary Keys </vt:lpstr>
      <vt:lpstr>SQL: Searching</vt:lpstr>
      <vt:lpstr>SQL: Searching</vt:lpstr>
      <vt:lpstr>SQL: Searching</vt:lpstr>
      <vt:lpstr>SQL: Searching</vt:lpstr>
      <vt:lpstr>SQLite</vt:lpstr>
      <vt:lpstr>Python: SQLite</vt:lpstr>
      <vt:lpstr>Python: SQLite</vt:lpstr>
      <vt:lpstr>Python: SQLite</vt:lpstr>
      <vt:lpstr>Python: SQLite</vt:lpstr>
      <vt:lpstr>Python: SQLite</vt:lpstr>
      <vt:lpstr>Python: SQLite</vt:lpstr>
      <vt:lpstr>Python: SQLite</vt:lpstr>
      <vt:lpstr>Python: SQLite</vt:lpstr>
      <vt:lpstr>Python: SQLite</vt:lpstr>
      <vt:lpstr>Python: SQLite</vt:lpstr>
      <vt:lpstr>Python: SQLite</vt:lpstr>
      <vt:lpstr>Python: SQLite</vt:lpstr>
      <vt:lpstr>Python: SQLite</vt:lpstr>
      <vt:lpstr>Exercise</vt:lpstr>
      <vt:lpstr>Exercise: Step 1 (Tables)</vt:lpstr>
      <vt:lpstr>Exercise: Step 1 (Tables)</vt:lpstr>
      <vt:lpstr>Exercise: Step 2 (Add data)</vt:lpstr>
      <vt:lpstr>Exercise: Step 3 (Printing grades)</vt:lpstr>
      <vt:lpstr>Exercise: Step 3 (Printing grades)</vt:lpstr>
      <vt:lpstr>Exercise: Notes</vt:lpstr>
      <vt:lpstr>Schedule</vt:lpstr>
      <vt:lpstr>Schedule</vt:lpstr>
      <vt:lpstr>Schedule</vt:lpstr>
      <vt:lpstr>Schedule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Ross Nelson</dc:creator>
  <cp:lastModifiedBy>Ross Nelson</cp:lastModifiedBy>
  <cp:revision>44</cp:revision>
  <dcterms:created xsi:type="dcterms:W3CDTF">2009-04-08T15:42:28Z</dcterms:created>
  <dcterms:modified xsi:type="dcterms:W3CDTF">2009-04-08T18:24:49Z</dcterms:modified>
</cp:coreProperties>
</file>