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Default Extension="jpeg" ContentType="image/jpeg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6" r:id="rId8"/>
    <p:sldId id="315" r:id="rId9"/>
    <p:sldId id="317" r:id="rId10"/>
    <p:sldId id="319" r:id="rId11"/>
    <p:sldId id="320" r:id="rId12"/>
    <p:sldId id="321" r:id="rId13"/>
    <p:sldId id="322" r:id="rId14"/>
    <p:sldId id="323" r:id="rId15"/>
    <p:sldId id="318" r:id="rId16"/>
    <p:sldId id="324" r:id="rId17"/>
    <p:sldId id="33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9" r:id="rId28"/>
    <p:sldId id="344" r:id="rId29"/>
    <p:sldId id="347" r:id="rId30"/>
    <p:sldId id="345" r:id="rId31"/>
    <p:sldId id="346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279" r:id="rId41"/>
    <p:sldId id="280" r:id="rId42"/>
    <p:sldId id="337" r:id="rId43"/>
    <p:sldId id="340" r:id="rId44"/>
    <p:sldId id="341" r:id="rId45"/>
    <p:sldId id="342" r:id="rId46"/>
    <p:sldId id="343" r:id="rId47"/>
    <p:sldId id="356" r:id="rId48"/>
    <p:sldId id="357" r:id="rId4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2077" autoAdjust="0"/>
  </p:normalViewPr>
  <p:slideViewPr>
    <p:cSldViewPr snapToGrid="0" snapToObjects="1">
      <p:cViewPr varScale="1">
        <p:scale>
          <a:sx n="113" d="100"/>
          <a:sy n="113" d="100"/>
        </p:scale>
        <p:origin x="-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erBackingColor.jpg"/>
          <p:cNvPicPr>
            <a:picLocks noChangeAspect="1"/>
          </p:cNvPicPr>
          <p:nvPr/>
        </p:nvPicPr>
        <p:blipFill>
          <a:blip r:embed="rId3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FFDCD-7319-B24C-95D1-C71708B2F2DB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53562-3154-5247-AF0D-E17B38F78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B574-5BED-E949-8039-A8B2E984495F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70884-52E2-7B45-A7C9-86D7B2CE2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57EDA-0DD9-BB4E-AC03-A6FF42CA743C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23E98-B42B-AF40-8BD5-CB0348400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50B3D-A04C-4A43-BAAD-1D300D4C86FE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F9DCC-1F11-1147-8098-0D53DE67A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CaptionBacking.png"/>
          <p:cNvPicPr>
            <a:picLocks noChangeAspect="1"/>
          </p:cNvPicPr>
          <p:nvPr/>
        </p:nvPicPr>
        <p:blipFill>
          <a:blip r:embed="rId2"/>
          <a:srcRect l="52272" t="8888" r="5151" b="16566"/>
          <a:stretch>
            <a:fillRect/>
          </a:stretch>
        </p:blipFill>
        <p:spPr bwMode="auto">
          <a:xfrm>
            <a:off x="4594225" y="663575"/>
            <a:ext cx="38925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06209-53A3-CA48-AFA0-DEED6CE72C1A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249D0-6CBE-1B4C-995C-554ADBB04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62AE4-A53A-7C4C-B4C0-9B261A7F3491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D9405-FDC0-3147-9DF6-4C4FF11A5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4AE91-73A1-5644-AA3F-E72C07AEF0EE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1FE2E-83C8-DB42-BE3A-EB609FFC5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8850A-9BEB-0548-B529-EADF060C88E5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AF66E-CE9A-2C41-9709-3715E9694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itlePhotoBacking-r.png"/>
          <p:cNvPicPr>
            <a:picLocks noChangeAspect="1"/>
          </p:cNvPicPr>
          <p:nvPr/>
        </p:nvPicPr>
        <p:blipFill>
          <a:blip r:embed="rId3"/>
          <a:srcRect l="17352" t="9412" r="17500" b="32353"/>
          <a:stretch>
            <a:fillRect/>
          </a:stretch>
        </p:blipFill>
        <p:spPr bwMode="auto">
          <a:xfrm>
            <a:off x="1587500" y="646113"/>
            <a:ext cx="5956300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D837BB46-666E-844F-8506-43F7E770F775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BF5C22AC-D917-C34D-AE6F-1F0CD988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7A0E3740-36A9-324F-9136-1313133001F2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2ADD566-A476-DA44-90F0-40B0F3F9C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BAAA2-949B-B442-AD3B-710F96113E7A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B5C67-94B1-F742-81E2-8E3B35386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D501-219D-A44D-89CD-6D052AED9C6A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778B-DF72-E44B-8E3F-ADBC7913D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C256-B1EC-A541-B060-B846C6D33F39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A849-640F-504B-A50E-A518BEA25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CCBD7-A47E-A744-A7CF-8CF597F94827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9E512-7130-E148-8A65-71E777C22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90DE6-1588-6746-93F4-E9B3421DBA73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042DD-569B-B247-8EA2-40607DD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25488" y="314325"/>
            <a:ext cx="7693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5488" y="1587500"/>
            <a:ext cx="7693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411A20-FA27-AD4F-9663-84E9553575E8}" type="datetime1">
              <a:rPr lang="en-US"/>
              <a:pPr>
                <a:defRPr/>
              </a:pPr>
              <a:t>3/29/10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8676C1-E64B-D748-8C8D-2925E5697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0" r:id="rId2"/>
    <p:sldLayoutId id="2147483882" r:id="rId3"/>
    <p:sldLayoutId id="2147483883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84" r:id="rId13"/>
    <p:sldLayoutId id="2147483879" r:id="rId14"/>
    <p:sldLayoutId id="2147483880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SzPct val="90000"/>
        <a:buFont typeface="Wingdings" charset="2"/>
        <a:buChar char="v"/>
        <a:defRPr sz="2400" kern="1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sz="22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1263650" indent="-34925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600200" indent="-33655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2057400" indent="-45720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38" y="1147763"/>
            <a:ext cx="5724525" cy="18462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738" y="2994025"/>
            <a:ext cx="5724525" cy="10080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CSCE 150EFL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create a pointer, add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, POINTER</a:t>
            </a:r>
            <a:r>
              <a:rPr lang="en-US" smtClean="0"/>
              <a:t> to the variable declaration</a:t>
            </a:r>
          </a:p>
          <a:p>
            <a:pPr lvl="1"/>
            <a:r>
              <a:rPr lang="en-US" smtClean="0"/>
              <a:t>Example:</a:t>
            </a:r>
          </a:p>
          <a:p>
            <a:pPr lvl="2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INTEGER, POINTER :: p</a:t>
            </a:r>
          </a:p>
          <a:p>
            <a:r>
              <a:rPr lang="en-US" smtClean="0"/>
              <a:t>The same holds for derived data types and arrays</a:t>
            </a:r>
          </a:p>
          <a:p>
            <a:r>
              <a:rPr lang="en-US" smtClean="0"/>
              <a:t>When creating a pointer to an array, do not specify the dimensions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INTEGER, DIMENSION(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:), POINTER :: p</a:t>
            </a: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can only point to variables that have been marked as potential targets, specified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TARGET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INTEGER, TARGET ::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</a:p>
          <a:p>
            <a:r>
              <a:rPr lang="en-US" dirty="0" smtClean="0"/>
              <a:t>To set what a pointer points to, use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=&gt;</a:t>
            </a:r>
            <a:r>
              <a:rPr lang="en-US" dirty="0" smtClean="0"/>
              <a:t> operator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REAL, POINTER ::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REAL, TARGET ::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other variables, a pointer contains garbage when it is created</a:t>
            </a:r>
          </a:p>
          <a:p>
            <a:r>
              <a:rPr lang="en-US" dirty="0" smtClean="0"/>
              <a:t>Pointers are considered empty when their value is </a:t>
            </a:r>
            <a:r>
              <a:rPr lang="en-US" i="1" dirty="0" smtClean="0"/>
              <a:t>null</a:t>
            </a:r>
          </a:p>
          <a:p>
            <a:r>
              <a:rPr lang="en-US" dirty="0" smtClean="0"/>
              <a:t>To set a pointer to null when you declare it, set it equal to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NULL()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INTEGER, POINTER ::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NULL()</a:t>
            </a:r>
          </a:p>
          <a:p>
            <a:pPr lvl="1"/>
            <a:r>
              <a:rPr lang="en-US" dirty="0" smtClean="0"/>
              <a:t>This only works when declaring a variable; you can’t use </a:t>
            </a:r>
            <a:r>
              <a:rPr lang="en-US" dirty="0" smtClean="0">
                <a:latin typeface="Courier New"/>
                <a:cs typeface="Courier New"/>
              </a:rPr>
              <a:t>NULL()</a:t>
            </a:r>
            <a:r>
              <a:rPr lang="en-US" dirty="0" smtClean="0"/>
              <a:t> later to set the value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a pointer to null later, use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NULLIFY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NULLIFY(ptr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NULLIFY(p1, p2, p3, …,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dirty="0" smtClean="0"/>
              <a:t>To check whether or not a pointer is null, you can check to see if it is </a:t>
            </a:r>
            <a:r>
              <a:rPr lang="en-US" i="1" dirty="0" smtClean="0"/>
              <a:t>associated</a:t>
            </a:r>
            <a:r>
              <a:rPr lang="en-US" dirty="0" smtClean="0"/>
              <a:t> with any variable; if it is null,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.FALSE.</a:t>
            </a:r>
            <a:r>
              <a:rPr lang="en-US" dirty="0" smtClean="0"/>
              <a:t> is returned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ASSOCIATED(myPtr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)) THEN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!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myPtr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≠ null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 IF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check to see if the pointer is associated with a specific variable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ASSOCIATED(myPtr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)) THEN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!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myPtr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 IF</a:t>
            </a:r>
          </a:p>
          <a:p>
            <a:r>
              <a:rPr lang="en-US" dirty="0" smtClean="0"/>
              <a:t>You can use a logical not to see if it is </a:t>
            </a:r>
            <a:r>
              <a:rPr lang="en-US" b="1" dirty="0" smtClean="0"/>
              <a:t>not</a:t>
            </a:r>
            <a:r>
              <a:rPr lang="en-US" dirty="0" smtClean="0"/>
              <a:t> associated to anything (or a specific variable)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IF (.NOT. </a:t>
            </a:r>
            <a:r>
              <a:rPr lang="en-US" dirty="0" err="1" smtClean="0">
                <a:latin typeface="Courier New"/>
                <a:cs typeface="Courier New"/>
              </a:rPr>
              <a:t>ASSOCIATED(myPtr</a:t>
            </a:r>
            <a:r>
              <a:rPr lang="en-US" dirty="0" smtClean="0">
                <a:latin typeface="Courier New"/>
                <a:cs typeface="Courier New"/>
              </a:rPr>
              <a:t>)) THEN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! </a:t>
            </a:r>
            <a:r>
              <a:rPr lang="en-US" dirty="0" err="1" smtClean="0">
                <a:latin typeface="Courier New"/>
                <a:cs typeface="Courier New"/>
              </a:rPr>
              <a:t>myPtr</a:t>
            </a:r>
            <a:r>
              <a:rPr lang="en-US" dirty="0" smtClean="0">
                <a:latin typeface="Courier New"/>
                <a:cs typeface="Courier New"/>
              </a:rPr>
              <a:t> = NULL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END IF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are generally used when variables need to be </a:t>
            </a:r>
            <a:r>
              <a:rPr lang="en-US" i="1" dirty="0" smtClean="0"/>
              <a:t>dynamically allocated</a:t>
            </a:r>
            <a:r>
              <a:rPr lang="en-US" dirty="0" smtClean="0"/>
              <a:t>, or created as the program is running</a:t>
            </a:r>
          </a:p>
          <a:p>
            <a:r>
              <a:rPr lang="en-US" dirty="0" smtClean="0"/>
              <a:t>A common example, creating a linked list (a dynamic array), is covered on pages 716-720 in the book and later in these slides</a:t>
            </a:r>
          </a:p>
          <a:p>
            <a:r>
              <a:rPr lang="en-US" dirty="0" smtClean="0"/>
              <a:t>Memory is dynamically allocated with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ALLOCATE</a:t>
            </a:r>
            <a:r>
              <a:rPr lang="en-US" dirty="0" smtClean="0"/>
              <a:t> procedure and </a:t>
            </a:r>
            <a:r>
              <a:rPr lang="en-US" dirty="0" err="1" smtClean="0"/>
              <a:t>deallocated</a:t>
            </a:r>
            <a:r>
              <a:rPr lang="en-US" dirty="0" smtClean="0"/>
              <a:t> with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DEALLOCATE</a:t>
            </a:r>
            <a:r>
              <a:rPr lang="en-US" dirty="0" smtClean="0"/>
              <a:t> procedure</a:t>
            </a:r>
          </a:p>
          <a:p>
            <a:pPr lvl="1"/>
            <a:r>
              <a:rPr lang="en-US" dirty="0" smtClean="0"/>
              <a:t>Both take a pointer (and a size, if needed, for allocation) and a status variable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INTEGER ::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pstat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INTEGER, POINTER ::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NULL()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! Create some memory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ALLOCATE(p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STAT=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pstat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!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pstat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 0 =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              ! error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! Give it a value and print it out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42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WRITE (*, *)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!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Deallocate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the memory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DEALLOCATE(p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STAT=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pstat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INTEGER, DIMENSION(:), ALLOCATABLE ::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INTEGER, PARAMETER ::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= 20</a:t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ALLOCATE(p(n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)) ! note the size, since we</a:t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              ! are allocating an array</a:t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p(1) = 5</a:t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p(2) = 3</a:t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! etc</a:t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WRITE (*, *)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DEALLOCATE(p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linked list is what it sounds like, a list of something all linked together somehow</a:t>
            </a:r>
          </a:p>
          <a:p>
            <a:pPr lvl="1"/>
            <a:r>
              <a:rPr lang="en-US" smtClean="0"/>
              <a:t>The way they are linked is through the use of pointers</a:t>
            </a:r>
          </a:p>
          <a:p>
            <a:pPr lvl="1"/>
            <a:r>
              <a:rPr lang="en-US" smtClean="0"/>
              <a:t>Each </a:t>
            </a:r>
            <a:r>
              <a:rPr lang="en-US" i="1" smtClean="0"/>
              <a:t>something</a:t>
            </a:r>
            <a:r>
              <a:rPr lang="en-US" smtClean="0"/>
              <a:t> in the list is called a</a:t>
            </a:r>
          </a:p>
          <a:p>
            <a:pPr lvl="2"/>
            <a:r>
              <a:rPr lang="en-US" smtClean="0"/>
              <a:t>Node</a:t>
            </a:r>
          </a:p>
          <a:p>
            <a:pPr lvl="2"/>
            <a:r>
              <a:rPr lang="en-US" smtClean="0"/>
              <a:t>Element</a:t>
            </a:r>
          </a:p>
          <a:p>
            <a:pPr lvl="2"/>
            <a:r>
              <a:rPr lang="en-US" smtClean="0"/>
              <a:t>Item</a:t>
            </a:r>
          </a:p>
          <a:p>
            <a:pPr lvl="2"/>
            <a:r>
              <a:rPr lang="en-US" smtClean="0"/>
              <a:t>…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While it may vary, in general linked lists are written with one or two special nodes</a:t>
            </a:r>
          </a:p>
          <a:p>
            <a:pPr lvl="1"/>
            <a:r>
              <a:rPr lang="en-US" smtClean="0"/>
              <a:t>Head: the first node, front of the list</a:t>
            </a:r>
          </a:p>
          <a:p>
            <a:pPr lvl="1"/>
            <a:r>
              <a:rPr lang="en-US" smtClean="0"/>
              <a:t>Tail: the last node, back of the list</a:t>
            </a:r>
          </a:p>
          <a:p>
            <a:pPr lvl="2"/>
            <a:r>
              <a:rPr lang="en-US" smtClean="0"/>
              <a:t>By traversing the list, you can always find the tail if you default to setting the link to NULL, but keeping track of the tail with an extra pointer saves time</a:t>
            </a:r>
          </a:p>
          <a:p>
            <a:r>
              <a:rPr lang="en-US" smtClean="0"/>
              <a:t>Each node has two parts</a:t>
            </a:r>
          </a:p>
          <a:p>
            <a:pPr lvl="1"/>
            <a:r>
              <a:rPr lang="en-US" smtClean="0"/>
              <a:t>Data, whatever information it stores</a:t>
            </a:r>
          </a:p>
          <a:p>
            <a:pPr lvl="1"/>
            <a:r>
              <a:rPr lang="en-US" smtClean="0"/>
              <a:t>A </a:t>
            </a:r>
            <a:r>
              <a:rPr lang="en-US" i="1" smtClean="0"/>
              <a:t>next</a:t>
            </a:r>
            <a:r>
              <a:rPr lang="en-US" smtClean="0"/>
              <a:t> pointer, pointing to the next node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we’ve worked with so far are </a:t>
            </a:r>
            <a:r>
              <a:rPr lang="en-US" i="1" dirty="0" smtClean="0"/>
              <a:t>intrinsic</a:t>
            </a:r>
            <a:r>
              <a:rPr lang="en-US" dirty="0" smtClean="0"/>
              <a:t> data types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Character/String</a:t>
            </a:r>
          </a:p>
          <a:p>
            <a:r>
              <a:rPr lang="en-US" dirty="0" smtClean="0"/>
              <a:t>While you can store most anything you want with those types, sometimes it isn’t convenient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25488" y="2420938"/>
            <a:ext cx="1281112" cy="976312"/>
            <a:chOff x="857547" y="1910579"/>
            <a:chExt cx="1280892" cy="976952"/>
          </a:xfrm>
        </p:grpSpPr>
        <p:sp>
          <p:nvSpPr>
            <p:cNvPr id="4" name="Rectangle 3"/>
            <p:cNvSpPr/>
            <p:nvPr/>
          </p:nvSpPr>
          <p:spPr>
            <a:xfrm>
              <a:off x="857547" y="1910579"/>
              <a:ext cx="976952" cy="97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ight Bracket 4"/>
            <p:cNvSpPr/>
            <p:nvPr/>
          </p:nvSpPr>
          <p:spPr>
            <a:xfrm>
              <a:off x="1835279" y="1910579"/>
              <a:ext cx="303160" cy="97695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62225" y="2420938"/>
            <a:ext cx="1281113" cy="976312"/>
            <a:chOff x="857547" y="1910579"/>
            <a:chExt cx="1280892" cy="976952"/>
          </a:xfrm>
        </p:grpSpPr>
        <p:sp>
          <p:nvSpPr>
            <p:cNvPr id="8" name="Rectangle 7"/>
            <p:cNvSpPr/>
            <p:nvPr/>
          </p:nvSpPr>
          <p:spPr>
            <a:xfrm>
              <a:off x="857547" y="1910579"/>
              <a:ext cx="976952" cy="97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835278" y="1910579"/>
              <a:ext cx="303161" cy="97695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459288" y="2420938"/>
            <a:ext cx="1281112" cy="976312"/>
            <a:chOff x="857547" y="1910579"/>
            <a:chExt cx="1280892" cy="976952"/>
          </a:xfrm>
        </p:grpSpPr>
        <p:sp>
          <p:nvSpPr>
            <p:cNvPr id="11" name="Rectangle 10"/>
            <p:cNvSpPr/>
            <p:nvPr/>
          </p:nvSpPr>
          <p:spPr>
            <a:xfrm>
              <a:off x="857547" y="1910579"/>
              <a:ext cx="976952" cy="97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ight Bracket 11"/>
            <p:cNvSpPr/>
            <p:nvPr/>
          </p:nvSpPr>
          <p:spPr>
            <a:xfrm>
              <a:off x="1835279" y="1910579"/>
              <a:ext cx="303160" cy="97695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6284913" y="2420938"/>
            <a:ext cx="1281112" cy="976312"/>
            <a:chOff x="857547" y="1910579"/>
            <a:chExt cx="1280892" cy="976952"/>
          </a:xfrm>
        </p:grpSpPr>
        <p:sp>
          <p:nvSpPr>
            <p:cNvPr id="14" name="Rectangle 13"/>
            <p:cNvSpPr/>
            <p:nvPr/>
          </p:nvSpPr>
          <p:spPr>
            <a:xfrm>
              <a:off x="857547" y="1910579"/>
              <a:ext cx="976952" cy="97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ight Bracket 14"/>
            <p:cNvSpPr/>
            <p:nvPr/>
          </p:nvSpPr>
          <p:spPr>
            <a:xfrm>
              <a:off x="1835279" y="1910579"/>
              <a:ext cx="303160" cy="97695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725488" y="4375150"/>
            <a:ext cx="1281112" cy="976313"/>
            <a:chOff x="857547" y="1910579"/>
            <a:chExt cx="1280892" cy="976952"/>
          </a:xfrm>
        </p:grpSpPr>
        <p:sp>
          <p:nvSpPr>
            <p:cNvPr id="17" name="Rectangle 16"/>
            <p:cNvSpPr/>
            <p:nvPr/>
          </p:nvSpPr>
          <p:spPr>
            <a:xfrm>
              <a:off x="857547" y="1910579"/>
              <a:ext cx="976952" cy="97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ight Bracket 17"/>
            <p:cNvSpPr/>
            <p:nvPr/>
          </p:nvSpPr>
          <p:spPr>
            <a:xfrm>
              <a:off x="1835279" y="1910579"/>
              <a:ext cx="303160" cy="97695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2562225" y="4375150"/>
            <a:ext cx="1281113" cy="976313"/>
            <a:chOff x="857547" y="1910579"/>
            <a:chExt cx="1280892" cy="976952"/>
          </a:xfrm>
        </p:grpSpPr>
        <p:sp>
          <p:nvSpPr>
            <p:cNvPr id="20" name="Rectangle 19"/>
            <p:cNvSpPr/>
            <p:nvPr/>
          </p:nvSpPr>
          <p:spPr>
            <a:xfrm>
              <a:off x="857547" y="1910579"/>
              <a:ext cx="976952" cy="97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ight Bracket 20"/>
            <p:cNvSpPr/>
            <p:nvPr/>
          </p:nvSpPr>
          <p:spPr>
            <a:xfrm>
              <a:off x="1835278" y="1910579"/>
              <a:ext cx="303161" cy="97695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4459288" y="4375150"/>
            <a:ext cx="1281112" cy="976313"/>
            <a:chOff x="857547" y="1910579"/>
            <a:chExt cx="1280892" cy="976952"/>
          </a:xfrm>
        </p:grpSpPr>
        <p:sp>
          <p:nvSpPr>
            <p:cNvPr id="23" name="Rectangle 22"/>
            <p:cNvSpPr/>
            <p:nvPr/>
          </p:nvSpPr>
          <p:spPr>
            <a:xfrm>
              <a:off x="857547" y="1910579"/>
              <a:ext cx="976952" cy="97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ight Bracket 23"/>
            <p:cNvSpPr/>
            <p:nvPr/>
          </p:nvSpPr>
          <p:spPr>
            <a:xfrm>
              <a:off x="1835279" y="1910579"/>
              <a:ext cx="303160" cy="97695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1856210" y="2811605"/>
            <a:ext cx="706006" cy="2062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54040" y="2811605"/>
            <a:ext cx="706006" cy="2062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579483" y="2811605"/>
            <a:ext cx="706006" cy="2062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856210" y="4776879"/>
            <a:ext cx="706006" cy="2062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754040" y="4776879"/>
            <a:ext cx="706006" cy="2062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0" y="4776879"/>
            <a:ext cx="725488" cy="2062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7414410" y="2811605"/>
            <a:ext cx="1920910" cy="2062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49"/>
          <p:cNvGrpSpPr>
            <a:grpSpLocks/>
          </p:cNvGrpSpPr>
          <p:nvPr/>
        </p:nvGrpSpPr>
        <p:grpSpPr bwMode="auto">
          <a:xfrm>
            <a:off x="5580063" y="4856163"/>
            <a:ext cx="890587" cy="671512"/>
            <a:chOff x="5579483" y="4345825"/>
            <a:chExt cx="890541" cy="67102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579483" y="4368034"/>
              <a:ext cx="706401" cy="1586"/>
            </a:xfrm>
            <a:prstGeom prst="line">
              <a:avLst/>
            </a:prstGeom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6015389" y="4582984"/>
              <a:ext cx="474318" cy="0"/>
            </a:xfrm>
            <a:prstGeom prst="line">
              <a:avLst/>
            </a:prstGeom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041421" y="4820143"/>
              <a:ext cx="428603" cy="1587"/>
            </a:xfrm>
            <a:prstGeom prst="line">
              <a:avLst/>
            </a:prstGeom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128730" y="4918496"/>
              <a:ext cx="276211" cy="1587"/>
            </a:xfrm>
            <a:prstGeom prst="line">
              <a:avLst/>
            </a:prstGeom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79527" y="5015264"/>
              <a:ext cx="182553" cy="1586"/>
            </a:xfrm>
            <a:prstGeom prst="line">
              <a:avLst/>
            </a:prstGeom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60" name="TextBox 50"/>
          <p:cNvSpPr txBox="1">
            <a:spLocks noChangeArrowheads="1"/>
          </p:cNvSpPr>
          <p:nvPr/>
        </p:nvSpPr>
        <p:spPr bwMode="auto">
          <a:xfrm>
            <a:off x="855663" y="2647950"/>
            <a:ext cx="804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22561" name="TextBox 51"/>
          <p:cNvSpPr txBox="1">
            <a:spLocks noChangeArrowheads="1"/>
          </p:cNvSpPr>
          <p:nvPr/>
        </p:nvSpPr>
        <p:spPr bwMode="auto">
          <a:xfrm>
            <a:off x="4786313" y="4694238"/>
            <a:ext cx="804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tail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Nodes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3189288"/>
          </a:xfrm>
        </p:spPr>
        <p:txBody>
          <a:bodyPr/>
          <a:lstStyle/>
          <a:p>
            <a:r>
              <a:rPr lang="en-US" smtClean="0"/>
              <a:t>Adding a node to a linked list is simple</a:t>
            </a:r>
          </a:p>
          <a:p>
            <a:r>
              <a:rPr lang="en-US" smtClean="0"/>
              <a:t>There are two cases</a:t>
            </a:r>
          </a:p>
          <a:p>
            <a:pPr lvl="1"/>
            <a:r>
              <a:rPr lang="en-US" smtClean="0"/>
              <a:t>The list is empty</a:t>
            </a:r>
          </a:p>
          <a:p>
            <a:pPr lvl="1"/>
            <a:r>
              <a:rPr lang="en-US" smtClean="0"/>
              <a:t>The list is not empty</a:t>
            </a:r>
          </a:p>
          <a:p>
            <a:r>
              <a:rPr lang="en-US" smtClean="0"/>
              <a:t>If the list is empty, a node is created and both head and tail are pointed to it, the next pointer is NULL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70288" y="4960938"/>
            <a:ext cx="2009775" cy="1152525"/>
            <a:chOff x="3569505" y="4961369"/>
            <a:chExt cx="2009978" cy="115184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569505" y="4961369"/>
              <a:ext cx="1280892" cy="976952"/>
              <a:chOff x="857547" y="1910579"/>
              <a:chExt cx="1280892" cy="9769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57547" y="1910579"/>
                <a:ext cx="976952" cy="9769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" name="Right Bracket 5"/>
              <p:cNvSpPr/>
              <p:nvPr/>
            </p:nvSpPr>
            <p:spPr>
              <a:xfrm>
                <a:off x="1835545" y="1910579"/>
                <a:ext cx="303243" cy="977327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4688942" y="5442193"/>
              <a:ext cx="890541" cy="671025"/>
              <a:chOff x="5579483" y="4345825"/>
              <a:chExt cx="890541" cy="671025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5579346" y="4367943"/>
                <a:ext cx="706509" cy="1587"/>
              </a:xfrm>
              <a:prstGeom prst="line">
                <a:avLst/>
              </a:prstGeom>
              <a:ln w="603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6015321" y="4582924"/>
                <a:ext cx="474384" cy="0"/>
              </a:xfrm>
              <a:prstGeom prst="line">
                <a:avLst/>
              </a:prstGeom>
              <a:ln w="603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041356" y="4820116"/>
                <a:ext cx="428668" cy="1586"/>
              </a:xfrm>
              <a:prstGeom prst="line">
                <a:avLst/>
              </a:prstGeom>
              <a:ln w="603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128677" y="4918483"/>
                <a:ext cx="276253" cy="1586"/>
              </a:xfrm>
              <a:prstGeom prst="line">
                <a:avLst/>
              </a:prstGeom>
              <a:ln w="603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179482" y="5015263"/>
                <a:ext cx="182581" cy="1587"/>
              </a:xfrm>
              <a:prstGeom prst="line">
                <a:avLst/>
              </a:prstGeom>
              <a:ln w="603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559" name="TextBox 12"/>
            <p:cNvSpPr txBox="1">
              <a:spLocks noChangeArrowheads="1"/>
            </p:cNvSpPr>
            <p:nvPr/>
          </p:nvSpPr>
          <p:spPr bwMode="auto">
            <a:xfrm>
              <a:off x="3741387" y="4961369"/>
              <a:ext cx="8050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head</a:t>
              </a:r>
            </a:p>
          </p:txBody>
        </p:sp>
        <p:sp>
          <p:nvSpPr>
            <p:cNvPr id="23560" name="TextBox 13"/>
            <p:cNvSpPr txBox="1">
              <a:spLocks noChangeArrowheads="1"/>
            </p:cNvSpPr>
            <p:nvPr/>
          </p:nvSpPr>
          <p:spPr bwMode="auto">
            <a:xfrm>
              <a:off x="3883872" y="5525565"/>
              <a:ext cx="8050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tail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Nodes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2397125"/>
          </a:xfrm>
        </p:spPr>
        <p:txBody>
          <a:bodyPr/>
          <a:lstStyle/>
          <a:p>
            <a:r>
              <a:rPr lang="en-US" smtClean="0"/>
              <a:t>If the list is not empty, the new node is added to the end of the list</a:t>
            </a:r>
          </a:p>
          <a:p>
            <a:pPr lvl="1"/>
            <a:r>
              <a:rPr lang="en-US" smtClean="0"/>
              <a:t>A new node is created</a:t>
            </a:r>
          </a:p>
          <a:p>
            <a:pPr lvl="1"/>
            <a:r>
              <a:rPr lang="en-US" smtClean="0"/>
              <a:t>The tail’s next pointer is pointed to that new node</a:t>
            </a:r>
          </a:p>
          <a:p>
            <a:pPr lvl="1"/>
            <a:r>
              <a:rPr lang="en-US" smtClean="0"/>
              <a:t>Tail is pointed to that new node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814513" y="4532313"/>
            <a:ext cx="5703887" cy="1152525"/>
            <a:chOff x="1814834" y="4532590"/>
            <a:chExt cx="5702914" cy="1151849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5507770" y="4532590"/>
              <a:ext cx="2009978" cy="1151849"/>
              <a:chOff x="5783673" y="4480337"/>
              <a:chExt cx="2009978" cy="1151849"/>
            </a:xfrm>
          </p:grpSpPr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5783673" y="4480337"/>
                <a:ext cx="2009978" cy="1151849"/>
                <a:chOff x="5783673" y="4480337"/>
                <a:chExt cx="2009978" cy="1151849"/>
              </a:xfrm>
            </p:grpSpPr>
            <p:grpSp>
              <p:nvGrpSpPr>
                <p:cNvPr id="7" name="Group 29"/>
                <p:cNvGrpSpPr>
                  <a:grpSpLocks/>
                </p:cNvGrpSpPr>
                <p:nvPr/>
              </p:nvGrpSpPr>
              <p:grpSpPr bwMode="auto">
                <a:xfrm>
                  <a:off x="5783673" y="4480337"/>
                  <a:ext cx="1280892" cy="976952"/>
                  <a:chOff x="5783673" y="4480337"/>
                  <a:chExt cx="1280892" cy="976952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5783673" y="4480337"/>
                    <a:ext cx="976952" cy="976952"/>
                  </a:xfrm>
                  <a:prstGeom prst="rect">
                    <a:avLst/>
                  </a:prstGeom>
                  <a:blipFill dpi="0" rotWithShape="1">
                    <a:blip r:embed="rId2">
                      <a:alphaModFix amt="59000"/>
                      <a:duotone>
                        <a:schemeClr val="accent1">
                          <a:shade val="30000"/>
                          <a:alpha val="50000"/>
                          <a:satMod val="150000"/>
                        </a:schemeClr>
                        <a:schemeClr val="accent1">
                          <a:tint val="50000"/>
                          <a:alpha val="10000"/>
                          <a:satMod val="150000"/>
                        </a:schemeClr>
                      </a:duotone>
                    </a:blip>
                    <a:srcRect/>
                    <a:stretch>
                      <a:fillRect/>
                    </a:stretch>
                  </a:blip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" name="Right Bracket 11"/>
                  <p:cNvSpPr/>
                  <p:nvPr/>
                </p:nvSpPr>
                <p:spPr>
                  <a:xfrm>
                    <a:off x="6761952" y="4480337"/>
                    <a:ext cx="303161" cy="977327"/>
                  </a:xfrm>
                  <a:prstGeom prst="rightBracket">
                    <a:avLst/>
                  </a:prstGeom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" name="Group 13"/>
                <p:cNvGrpSpPr>
                  <a:grpSpLocks/>
                </p:cNvGrpSpPr>
                <p:nvPr/>
              </p:nvGrpSpPr>
              <p:grpSpPr bwMode="auto">
                <a:xfrm>
                  <a:off x="6903110" y="4961161"/>
                  <a:ext cx="890541" cy="671025"/>
                  <a:chOff x="5579483" y="4345825"/>
                  <a:chExt cx="890541" cy="671025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5579589" y="4367943"/>
                    <a:ext cx="706316" cy="1587"/>
                  </a:xfrm>
                  <a:prstGeom prst="line">
                    <a:avLst/>
                  </a:prstGeom>
                  <a:ln w="60325" cap="flat" cmpd="sng" algn="ctr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rot="16200000" flipH="1">
                    <a:off x="6015381" y="4582924"/>
                    <a:ext cx="474384" cy="0"/>
                  </a:xfrm>
                  <a:prstGeom prst="line">
                    <a:avLst/>
                  </a:prstGeom>
                  <a:ln w="60325" cap="flat" cmpd="sng" algn="ctr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6041472" y="4820116"/>
                    <a:ext cx="428552" cy="1586"/>
                  </a:xfrm>
                  <a:prstGeom prst="line">
                    <a:avLst/>
                  </a:prstGeom>
                  <a:ln w="60325" cap="flat" cmpd="sng" algn="ctr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6128770" y="4918483"/>
                    <a:ext cx="276178" cy="1586"/>
                  </a:xfrm>
                  <a:prstGeom prst="line">
                    <a:avLst/>
                  </a:prstGeom>
                  <a:ln w="60325" cap="flat" cmpd="sng" algn="ctr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6179562" y="5015263"/>
                    <a:ext cx="182531" cy="1587"/>
                  </a:xfrm>
                  <a:prstGeom prst="line">
                    <a:avLst/>
                  </a:prstGeom>
                  <a:ln w="60325" cap="flat" cmpd="sng" algn="ctr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603" name="TextBox 20"/>
              <p:cNvSpPr txBox="1">
                <a:spLocks noChangeArrowheads="1"/>
              </p:cNvSpPr>
              <p:nvPr/>
            </p:nvSpPr>
            <p:spPr bwMode="auto">
              <a:xfrm>
                <a:off x="6109323" y="4799796"/>
                <a:ext cx="80507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tail</a:t>
                </a:r>
              </a:p>
            </p:txBody>
          </p:sp>
        </p:grp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1814834" y="4532590"/>
              <a:ext cx="1856638" cy="976952"/>
              <a:chOff x="1814834" y="4532590"/>
              <a:chExt cx="1856638" cy="976952"/>
            </a:xfrm>
          </p:grpSpPr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1814834" y="4532590"/>
                <a:ext cx="1280892" cy="976952"/>
                <a:chOff x="1814834" y="4532590"/>
                <a:chExt cx="1280892" cy="97695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814834" y="4532590"/>
                  <a:ext cx="976952" cy="9769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" name="Right Bracket 5"/>
                <p:cNvSpPr/>
                <p:nvPr/>
              </p:nvSpPr>
              <p:spPr>
                <a:xfrm>
                  <a:off x="2792567" y="4532590"/>
                  <a:ext cx="303160" cy="977327"/>
                </a:xfrm>
                <a:prstGeom prst="righ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24594" name="TextBox 19"/>
              <p:cNvSpPr txBox="1">
                <a:spLocks noChangeArrowheads="1"/>
              </p:cNvSpPr>
              <p:nvPr/>
            </p:nvSpPr>
            <p:spPr bwMode="auto">
              <a:xfrm>
                <a:off x="1988514" y="4825454"/>
                <a:ext cx="80507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head</a:t>
                </a:r>
              </a:p>
            </p:txBody>
          </p:sp>
          <p:sp>
            <p:nvSpPr>
              <p:cNvPr id="24" name="Right Arrow 23"/>
              <p:cNvSpPr/>
              <p:nvPr/>
            </p:nvSpPr>
            <p:spPr>
              <a:xfrm>
                <a:off x="2965466" y="4923394"/>
                <a:ext cx="706006" cy="206255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" name="Group 36"/>
            <p:cNvGrpSpPr>
              <a:grpSpLocks/>
            </p:cNvGrpSpPr>
            <p:nvPr/>
          </p:nvGrpSpPr>
          <p:grpSpPr bwMode="auto">
            <a:xfrm>
              <a:off x="3682327" y="4532590"/>
              <a:ext cx="1825443" cy="976952"/>
              <a:chOff x="3682327" y="4532590"/>
              <a:chExt cx="1825443" cy="976952"/>
            </a:xfrm>
          </p:grpSpPr>
          <p:grpSp>
            <p:nvGrpSpPr>
              <p:cNvPr id="22" name="Group 35"/>
              <p:cNvGrpSpPr>
                <a:grpSpLocks/>
              </p:cNvGrpSpPr>
              <p:nvPr/>
            </p:nvGrpSpPr>
            <p:grpSpPr bwMode="auto">
              <a:xfrm>
                <a:off x="3682327" y="4532590"/>
                <a:ext cx="1825443" cy="976952"/>
                <a:chOff x="3682327" y="4532590"/>
                <a:chExt cx="1825443" cy="976952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682327" y="4532590"/>
                  <a:ext cx="976952" cy="9769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" name="Right Bracket 8"/>
                <p:cNvSpPr/>
                <p:nvPr/>
              </p:nvSpPr>
              <p:spPr>
                <a:xfrm>
                  <a:off x="4659149" y="4532590"/>
                  <a:ext cx="304748" cy="977327"/>
                </a:xfrm>
                <a:prstGeom prst="righ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" name="Right Arrow 12"/>
                <p:cNvSpPr/>
                <p:nvPr/>
              </p:nvSpPr>
              <p:spPr>
                <a:xfrm>
                  <a:off x="4801764" y="4923395"/>
                  <a:ext cx="706006" cy="206255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24585" name="TextBox 25"/>
              <p:cNvSpPr txBox="1">
                <a:spLocks noChangeArrowheads="1"/>
              </p:cNvSpPr>
              <p:nvPr/>
            </p:nvSpPr>
            <p:spPr bwMode="auto">
              <a:xfrm>
                <a:off x="3812588" y="4814598"/>
                <a:ext cx="84669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old tail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Nodes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Removing a node from a linked list is slightly more complicated than adding one, but not by much</a:t>
            </a:r>
          </a:p>
          <a:p>
            <a:r>
              <a:rPr lang="en-US" smtClean="0"/>
              <a:t>Again, there are two cases</a:t>
            </a:r>
          </a:p>
          <a:p>
            <a:pPr lvl="1"/>
            <a:r>
              <a:rPr lang="en-US" smtClean="0"/>
              <a:t>Removing head</a:t>
            </a:r>
          </a:p>
          <a:p>
            <a:pPr lvl="1"/>
            <a:r>
              <a:rPr lang="en-US" smtClean="0"/>
              <a:t>Not removing head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a Node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2592388"/>
          </a:xfrm>
        </p:spPr>
        <p:txBody>
          <a:bodyPr/>
          <a:lstStyle/>
          <a:p>
            <a:r>
              <a:rPr lang="en-US" smtClean="0"/>
              <a:t>To remove a node in general, you do the following:</a:t>
            </a:r>
          </a:p>
          <a:p>
            <a:pPr lvl="1"/>
            <a:r>
              <a:rPr lang="en-US" smtClean="0"/>
              <a:t>Set a pointer to the node you’re removing</a:t>
            </a:r>
          </a:p>
          <a:p>
            <a:pPr lvl="1"/>
            <a:r>
              <a:rPr lang="en-US" smtClean="0"/>
              <a:t>Take the next pointer that is currently pointing at that node and point it at the next pointer of the node being removed</a:t>
            </a:r>
          </a:p>
          <a:p>
            <a:pPr lvl="1"/>
            <a:r>
              <a:rPr lang="en-US" smtClean="0"/>
              <a:t>Deallocate the desired node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79625" y="4884738"/>
            <a:ext cx="1281113" cy="977900"/>
            <a:chOff x="857547" y="1910579"/>
            <a:chExt cx="1280892" cy="976952"/>
          </a:xfrm>
        </p:grpSpPr>
        <p:sp>
          <p:nvSpPr>
            <p:cNvPr id="5" name="Rectangle 4"/>
            <p:cNvSpPr/>
            <p:nvPr/>
          </p:nvSpPr>
          <p:spPr>
            <a:xfrm>
              <a:off x="857547" y="1910579"/>
              <a:ext cx="976952" cy="97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ight Bracket 5"/>
            <p:cNvSpPr/>
            <p:nvPr/>
          </p:nvSpPr>
          <p:spPr>
            <a:xfrm>
              <a:off x="1835278" y="1910579"/>
              <a:ext cx="303161" cy="97695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978275" y="4884738"/>
            <a:ext cx="1281113" cy="977900"/>
            <a:chOff x="857547" y="1910579"/>
            <a:chExt cx="1280892" cy="976952"/>
          </a:xfrm>
        </p:grpSpPr>
        <p:sp>
          <p:nvSpPr>
            <p:cNvPr id="8" name="Rectangle 7"/>
            <p:cNvSpPr/>
            <p:nvPr/>
          </p:nvSpPr>
          <p:spPr>
            <a:xfrm>
              <a:off x="857547" y="1910579"/>
              <a:ext cx="976952" cy="97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835278" y="1910579"/>
              <a:ext cx="303161" cy="97695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803900" y="4884738"/>
            <a:ext cx="1281113" cy="977900"/>
            <a:chOff x="857547" y="1910579"/>
            <a:chExt cx="1280892" cy="976952"/>
          </a:xfrm>
        </p:grpSpPr>
        <p:sp>
          <p:nvSpPr>
            <p:cNvPr id="11" name="Rectangle 10"/>
            <p:cNvSpPr/>
            <p:nvPr/>
          </p:nvSpPr>
          <p:spPr>
            <a:xfrm>
              <a:off x="857547" y="1910579"/>
              <a:ext cx="976952" cy="9769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ight Bracket 11"/>
            <p:cNvSpPr/>
            <p:nvPr/>
          </p:nvSpPr>
          <p:spPr>
            <a:xfrm>
              <a:off x="1835278" y="1910579"/>
              <a:ext cx="303161" cy="97695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6931907" y="5276268"/>
            <a:ext cx="706006" cy="2062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354388" y="5829300"/>
            <a:ext cx="2441575" cy="995363"/>
          </a:xfrm>
          <a:custGeom>
            <a:avLst/>
            <a:gdLst>
              <a:gd name="connsiteX0" fmla="*/ 0 w 2442380"/>
              <a:gd name="connsiteY0" fmla="*/ 10856 h 284054"/>
              <a:gd name="connsiteX1" fmla="*/ 2442380 w 2442380"/>
              <a:gd name="connsiteY1" fmla="*/ 0 h 2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2380" h="284054">
                <a:moveTo>
                  <a:pt x="0" y="10856"/>
                </a:moveTo>
                <a:cubicBezTo>
                  <a:pt x="916345" y="147455"/>
                  <a:pt x="1832690" y="284054"/>
                  <a:pt x="2442380" y="0"/>
                </a:cubicBezTo>
              </a:path>
            </a:pathLst>
          </a:custGeom>
          <a:ln w="698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&quot;No&quot; Symbol 16"/>
          <p:cNvSpPr/>
          <p:nvPr/>
        </p:nvSpPr>
        <p:spPr>
          <a:xfrm>
            <a:off x="3929063" y="4765675"/>
            <a:ext cx="1408112" cy="1204913"/>
          </a:xfrm>
          <a:prstGeom prst="noSmoking">
            <a:avLst/>
          </a:prstGeom>
          <a:solidFill>
            <a:schemeClr val="accent5">
              <a:lumMod val="60000"/>
              <a:lumOff val="40000"/>
            </a:schemeClr>
          </a:solidFill>
          <a:ln w="63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Head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Removing the head node has one small change from removing a node in general</a:t>
            </a:r>
          </a:p>
          <a:p>
            <a:pPr lvl="1"/>
            <a:r>
              <a:rPr lang="en-US" smtClean="0"/>
              <a:t>There is no next pointer pointing at it</a:t>
            </a:r>
          </a:p>
          <a:p>
            <a:r>
              <a:rPr lang="en-US" smtClean="0"/>
              <a:t>Removing the head node:</a:t>
            </a:r>
          </a:p>
          <a:p>
            <a:pPr lvl="1"/>
            <a:r>
              <a:rPr lang="en-US" smtClean="0"/>
              <a:t>Point a pointer at head to keep track of it</a:t>
            </a:r>
          </a:p>
          <a:p>
            <a:pPr lvl="1"/>
            <a:r>
              <a:rPr lang="en-US" smtClean="0"/>
              <a:t>Point head to head’s next pointer</a:t>
            </a:r>
          </a:p>
          <a:p>
            <a:pPr lvl="1"/>
            <a:r>
              <a:rPr lang="en-US" smtClean="0"/>
              <a:t>Deallocate the old head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Traversing Lists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Once you can add and remove nodes, everything else you want to do to a list can be done by traversing it</a:t>
            </a:r>
          </a:p>
          <a:p>
            <a:r>
              <a:rPr lang="en-US" smtClean="0"/>
              <a:t>Traversing a list is simple</a:t>
            </a:r>
          </a:p>
          <a:p>
            <a:pPr lvl="1"/>
            <a:r>
              <a:rPr lang="en-US" smtClean="0"/>
              <a:t>Start at head</a:t>
            </a:r>
          </a:p>
          <a:p>
            <a:pPr lvl="1"/>
            <a:r>
              <a:rPr lang="en-US" smtClean="0"/>
              <a:t>&lt;Do whatever&gt;</a:t>
            </a:r>
          </a:p>
          <a:p>
            <a:pPr lvl="2"/>
            <a:r>
              <a:rPr lang="en-US" smtClean="0"/>
              <a:t>Compare the value to something</a:t>
            </a:r>
          </a:p>
          <a:p>
            <a:pPr lvl="2"/>
            <a:r>
              <a:rPr lang="en-US" smtClean="0"/>
              <a:t>Print the value</a:t>
            </a:r>
          </a:p>
          <a:p>
            <a:pPr lvl="2"/>
            <a:r>
              <a:rPr lang="en-US" smtClean="0"/>
              <a:t>…</a:t>
            </a:r>
          </a:p>
          <a:p>
            <a:pPr lvl="1"/>
            <a:r>
              <a:rPr lang="en-US" smtClean="0"/>
              <a:t>Move to head’s next pointer, repeat until at tail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BST is an ADT that stores data in order</a:t>
            </a:r>
          </a:p>
          <a:p>
            <a:pPr lvl="1"/>
            <a:r>
              <a:rPr lang="en-US" dirty="0" smtClean="0"/>
              <a:t>It uses pointers like a linked list, but instead of just keeping track of the next it keeps track of its </a:t>
            </a:r>
            <a:r>
              <a:rPr lang="en-US" i="1" dirty="0" smtClean="0"/>
              <a:t>left</a:t>
            </a:r>
            <a:r>
              <a:rPr lang="en-US" dirty="0" smtClean="0"/>
              <a:t> and </a:t>
            </a:r>
            <a:r>
              <a:rPr lang="en-US" i="1" dirty="0" smtClean="0"/>
              <a:t>right</a:t>
            </a:r>
            <a:r>
              <a:rPr lang="en-US" dirty="0" smtClean="0"/>
              <a:t> children</a:t>
            </a:r>
          </a:p>
          <a:p>
            <a:r>
              <a:rPr lang="en-US" dirty="0" smtClean="0"/>
              <a:t>Its name comes from the fact that it looks like an inverted tree when drawn out.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stack is an ADT that holds data in a LIFO manner</a:t>
            </a:r>
          </a:p>
          <a:p>
            <a:pPr lvl="1"/>
            <a:r>
              <a:rPr lang="en-US" dirty="0" smtClean="0"/>
              <a:t>LIFO = Last In, First Out</a:t>
            </a:r>
          </a:p>
          <a:p>
            <a:pPr lvl="1"/>
            <a:r>
              <a:rPr lang="en-US" dirty="0" smtClean="0"/>
              <a:t>FIFO = First In, First Out</a:t>
            </a:r>
          </a:p>
          <a:p>
            <a:pPr lvl="2"/>
            <a:r>
              <a:rPr lang="en-US" dirty="0" smtClean="0"/>
              <a:t>Queues are FIFO</a:t>
            </a:r>
          </a:p>
          <a:p>
            <a:r>
              <a:rPr lang="en-US" dirty="0" smtClean="0"/>
              <a:t>You can think of it as a stack of books</a:t>
            </a:r>
          </a:p>
          <a:p>
            <a:pPr lvl="1"/>
            <a:r>
              <a:rPr lang="en-US" dirty="0" smtClean="0"/>
              <a:t>Start with nothing</a:t>
            </a:r>
          </a:p>
          <a:p>
            <a:pPr lvl="1"/>
            <a:r>
              <a:rPr lang="en-US" dirty="0" smtClean="0"/>
              <a:t>Add them on the top of the stack</a:t>
            </a:r>
          </a:p>
          <a:p>
            <a:pPr lvl="1"/>
            <a:r>
              <a:rPr lang="en-US" dirty="0" smtClean="0"/>
              <a:t>Take them off of the top of the stack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</a:t>
            </a:r>
            <a:r>
              <a:rPr lang="en-US" i="1" dirty="0" smtClean="0"/>
              <a:t>add</a:t>
            </a:r>
            <a:r>
              <a:rPr lang="en-US" dirty="0" smtClean="0"/>
              <a:t> and </a:t>
            </a:r>
            <a:r>
              <a:rPr lang="en-US" i="1" dirty="0" smtClean="0"/>
              <a:t>remove</a:t>
            </a:r>
            <a:r>
              <a:rPr lang="en-US" dirty="0" smtClean="0"/>
              <a:t>, the designer(s) chose to call the add and remove operations </a:t>
            </a:r>
            <a:r>
              <a:rPr lang="en-US" i="1" dirty="0" smtClean="0"/>
              <a:t>push</a:t>
            </a:r>
            <a:r>
              <a:rPr lang="en-US" dirty="0" smtClean="0"/>
              <a:t> and </a:t>
            </a:r>
            <a:r>
              <a:rPr lang="en-US" i="1" dirty="0" smtClean="0"/>
              <a:t>pop</a:t>
            </a:r>
            <a:r>
              <a:rPr lang="en-US" dirty="0" smtClean="0"/>
              <a:t>, respectively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push</a:t>
            </a:r>
            <a:r>
              <a:rPr lang="en-US" dirty="0" smtClean="0"/>
              <a:t> an item onto the stack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pop</a:t>
            </a:r>
            <a:r>
              <a:rPr lang="en-US" dirty="0" smtClean="0"/>
              <a:t> an item off the stack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peek</a:t>
            </a:r>
            <a:r>
              <a:rPr lang="en-US" dirty="0" smtClean="0"/>
              <a:t> operation is commonly available</a:t>
            </a:r>
          </a:p>
          <a:p>
            <a:pPr lvl="1"/>
            <a:r>
              <a:rPr lang="en-US" dirty="0" smtClean="0"/>
              <a:t>This tells you what the top item is but doesn’t remove it</a:t>
            </a:r>
          </a:p>
          <a:p>
            <a:pPr lvl="2"/>
            <a:r>
              <a:rPr lang="en-US" dirty="0" smtClean="0"/>
              <a:t>Sometimes, usually for instructional purposes, implemented as: peek = pop, grab value, push,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4216539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ea typeface="Courier New" charset="0"/>
                <a:cs typeface="Courier New" charset="0"/>
              </a:rPr>
              <a:t>For example, maybe you’re writing an address book program: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CHARACTER(LEN=50), DIMENSION(500) ::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CHARACTER(LEN=50), DIMENSION(500) ::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CHARACTER(LEN=50), DIMENSION(500) ::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streetAddress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CHARACTER(LEN=50), DIMENSION(500) :: city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CHARACTER(LEN=50), DIMENSION(500) :: state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INTEGER, DIMENSION(500) :: zip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This works, but instead of storing all information for one person in one place, all first names are in one, all last names are in another,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 item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4780" y="528066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 item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4780" y="528066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4780" y="429768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 item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4780" y="528066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4780" y="429768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4780" y="328422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an item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4780" y="528066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4780" y="429768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 item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4780" y="528066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4780" y="429768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4780" y="328422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an item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4780" y="528066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4780" y="429768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an item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4780" y="5280660"/>
            <a:ext cx="1600200" cy="708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an item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keep things more organized, we will create </a:t>
            </a:r>
            <a:r>
              <a:rPr lang="en-US" i="1" dirty="0" smtClean="0"/>
              <a:t>derived types</a:t>
            </a:r>
            <a:r>
              <a:rPr lang="en-US" dirty="0" smtClean="0"/>
              <a:t>, or </a:t>
            </a:r>
            <a:r>
              <a:rPr lang="en-US" i="1" dirty="0" smtClean="0"/>
              <a:t>structures</a:t>
            </a:r>
            <a:r>
              <a:rPr lang="en-US" dirty="0" smtClean="0"/>
              <a:t>, that combine 0 or more variables under a single type</a:t>
            </a:r>
          </a:p>
          <a:p>
            <a:r>
              <a:rPr lang="en-US" dirty="0" smtClean="0"/>
              <a:t>Creating a type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TYPE ::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b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 TYPE [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dirty="0" smtClean="0"/>
          </a:p>
          <a:p>
            <a:r>
              <a:rPr lang="en-US" dirty="0" smtClean="0"/>
              <a:t>Using a type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TYPE (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::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variableName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test script 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~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cse150efl/bin/test 10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~cse150efl/bin/test –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10</a:t>
            </a:r>
          </a:p>
          <a:p>
            <a:pPr eaLnBrk="1" hangingPunct="1"/>
            <a:r>
              <a:rPr lang="en-US" dirty="0" smtClean="0"/>
              <a:t>You can compile and run manually with</a:t>
            </a:r>
            <a:br>
              <a:rPr lang="en-US" dirty="0" smtClean="0"/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make –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~cse150efl/files/Makefile.week10 all</a:t>
            </a:r>
          </a:p>
          <a:p>
            <a:pPr eaLnBrk="1" hangingPunct="1"/>
            <a:r>
              <a:rPr lang="en-US" dirty="0" smtClean="0"/>
              <a:t>You can view the main program’s source with</a:t>
            </a:r>
            <a:br>
              <a:rPr lang="en-US" dirty="0" smtClean="0"/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cat ~cse150efl/files/week10-main.f90</a:t>
            </a:r>
          </a:p>
          <a:p>
            <a:pPr eaLnBrk="1" hangingPunct="1">
              <a:buFont typeface="Wingdings" charset="2"/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Filename: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Std"/>
                <a:ea typeface="+mn-ea"/>
                <a:cs typeface="Courier Std"/>
              </a:rPr>
              <a:t>week10.f95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You will be creating a module for a specialized linked list; the following slides tell you what to put in it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main code is split into two files, one Fortran and one C. Because of this, you cannot (easily) compile them by hand—use the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make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command on the previous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88" y="691754"/>
            <a:ext cx="7693025" cy="5467746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i="1" dirty="0" smtClean="0"/>
              <a:t>list</a:t>
            </a:r>
          </a:p>
          <a:p>
            <a:pPr lvl="2"/>
            <a:r>
              <a:rPr lang="en-US" dirty="0" smtClean="0"/>
              <a:t>Two pointers to nodes</a:t>
            </a:r>
          </a:p>
          <a:p>
            <a:pPr lvl="3"/>
            <a:r>
              <a:rPr lang="en-US" i="1" dirty="0" smtClean="0"/>
              <a:t>head</a:t>
            </a:r>
            <a:endParaRPr lang="en-US" dirty="0" smtClean="0"/>
          </a:p>
          <a:p>
            <a:pPr lvl="3"/>
            <a:r>
              <a:rPr lang="en-US" i="1" dirty="0" smtClean="0"/>
              <a:t>tail</a:t>
            </a:r>
          </a:p>
          <a:p>
            <a:pPr lvl="1"/>
            <a:r>
              <a:rPr lang="en-US" i="1" dirty="0" smtClean="0"/>
              <a:t>node</a:t>
            </a:r>
          </a:p>
          <a:p>
            <a:pPr lvl="2"/>
            <a:r>
              <a:rPr lang="en-US" dirty="0" smtClean="0"/>
              <a:t>Pointer to the next node in the list</a:t>
            </a:r>
          </a:p>
          <a:p>
            <a:pPr lvl="3"/>
            <a:r>
              <a:rPr lang="en-US" i="1" dirty="0" smtClean="0"/>
              <a:t>next</a:t>
            </a:r>
          </a:p>
          <a:p>
            <a:pPr lvl="2"/>
            <a:r>
              <a:rPr lang="en-US" dirty="0" smtClean="0"/>
              <a:t>Node name, character string, size=25</a:t>
            </a:r>
          </a:p>
          <a:p>
            <a:pPr lvl="3"/>
            <a:r>
              <a:rPr lang="en-US" i="1" dirty="0" smtClean="0"/>
              <a:t>name</a:t>
            </a:r>
          </a:p>
          <a:p>
            <a:pPr lvl="2"/>
            <a:r>
              <a:rPr lang="en-US" dirty="0" smtClean="0"/>
              <a:t>Node value, character string, size=50</a:t>
            </a:r>
          </a:p>
          <a:p>
            <a:pPr lvl="3"/>
            <a:r>
              <a:rPr lang="en-US" i="1" dirty="0" smtClean="0"/>
              <a:t>value</a:t>
            </a:r>
            <a:endParaRPr 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88" y="691754"/>
            <a:ext cx="7693025" cy="5467746"/>
          </a:xfrm>
        </p:spPr>
        <p:txBody>
          <a:bodyPr/>
          <a:lstStyle/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init</a:t>
            </a:r>
          </a:p>
          <a:p>
            <a:pPr lvl="2"/>
            <a:r>
              <a:rPr lang="en-US" dirty="0" smtClean="0"/>
              <a:t>Subroutine</a:t>
            </a:r>
          </a:p>
          <a:p>
            <a:pPr lvl="2"/>
            <a:r>
              <a:rPr lang="en-US" dirty="0" smtClean="0"/>
              <a:t>Arguments</a:t>
            </a:r>
          </a:p>
          <a:p>
            <a:pPr lvl="3"/>
            <a:r>
              <a:rPr lang="en-US" dirty="0" err="1" smtClean="0"/>
              <a:t>l</a:t>
            </a:r>
            <a:endParaRPr lang="en-US" dirty="0" smtClean="0"/>
          </a:p>
          <a:p>
            <a:pPr lvl="4"/>
            <a:r>
              <a:rPr lang="en-US" i="1" dirty="0" smtClean="0"/>
              <a:t>list</a:t>
            </a:r>
            <a:r>
              <a:rPr lang="en-US" dirty="0" smtClean="0"/>
              <a:t> type, the list to initialize</a:t>
            </a:r>
          </a:p>
          <a:p>
            <a:pPr lvl="2"/>
            <a:r>
              <a:rPr lang="en-US" dirty="0" smtClean="0"/>
              <a:t>Sets the head and tail nodes to NULL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88" y="691754"/>
            <a:ext cx="7693025" cy="5467746"/>
          </a:xfrm>
        </p:spPr>
        <p:txBody>
          <a:bodyPr/>
          <a:lstStyle/>
          <a:p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addNode</a:t>
            </a:r>
            <a:endParaRPr lang="en-US" dirty="0" smtClean="0"/>
          </a:p>
          <a:p>
            <a:pPr lvl="2"/>
            <a:r>
              <a:rPr lang="en-US" dirty="0" smtClean="0"/>
              <a:t>Subroutine</a:t>
            </a:r>
          </a:p>
          <a:p>
            <a:pPr lvl="2"/>
            <a:r>
              <a:rPr lang="en-US" dirty="0" smtClean="0"/>
              <a:t>Arguments</a:t>
            </a:r>
          </a:p>
          <a:p>
            <a:pPr lvl="3"/>
            <a:r>
              <a:rPr lang="en-US" dirty="0" err="1" smtClean="0"/>
              <a:t>l</a:t>
            </a:r>
            <a:endParaRPr lang="en-US" dirty="0" smtClean="0"/>
          </a:p>
          <a:p>
            <a:pPr lvl="4"/>
            <a:r>
              <a:rPr lang="en-US" i="1" dirty="0" smtClean="0"/>
              <a:t>list</a:t>
            </a:r>
            <a:r>
              <a:rPr lang="en-US" dirty="0" smtClean="0"/>
              <a:t> type, the list to add to</a:t>
            </a:r>
          </a:p>
          <a:p>
            <a:pPr lvl="3"/>
            <a:r>
              <a:rPr lang="en-US" i="1" dirty="0" smtClean="0"/>
              <a:t>name</a:t>
            </a:r>
            <a:endParaRPr lang="en-US" dirty="0" smtClean="0"/>
          </a:p>
          <a:p>
            <a:pPr lvl="4"/>
            <a:r>
              <a:rPr lang="en-US" dirty="0" smtClean="0"/>
              <a:t>Character string, the node name</a:t>
            </a:r>
          </a:p>
          <a:p>
            <a:pPr lvl="3"/>
            <a:r>
              <a:rPr lang="en-US" i="1" dirty="0" smtClean="0"/>
              <a:t>value</a:t>
            </a:r>
          </a:p>
          <a:p>
            <a:pPr lvl="4"/>
            <a:r>
              <a:rPr lang="en-US" dirty="0" smtClean="0"/>
              <a:t>Character string, the node value</a:t>
            </a:r>
          </a:p>
          <a:p>
            <a:pPr lvl="2"/>
            <a:r>
              <a:rPr lang="en-US" dirty="0" smtClean="0"/>
              <a:t>Adds a new node with the given name and value to the given list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88" y="691754"/>
            <a:ext cx="7693025" cy="5467746"/>
          </a:xfrm>
        </p:spPr>
        <p:txBody>
          <a:bodyPr/>
          <a:lstStyle/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destroy</a:t>
            </a:r>
          </a:p>
          <a:p>
            <a:pPr lvl="2"/>
            <a:r>
              <a:rPr lang="en-US" dirty="0" smtClean="0"/>
              <a:t>Subroutine</a:t>
            </a:r>
          </a:p>
          <a:p>
            <a:pPr lvl="2"/>
            <a:r>
              <a:rPr lang="en-US" dirty="0" smtClean="0"/>
              <a:t>Arguments</a:t>
            </a:r>
          </a:p>
          <a:p>
            <a:pPr lvl="3"/>
            <a:r>
              <a:rPr lang="en-US" dirty="0" err="1" smtClean="0"/>
              <a:t>l</a:t>
            </a:r>
            <a:endParaRPr lang="en-US" dirty="0" smtClean="0"/>
          </a:p>
          <a:p>
            <a:pPr lvl="4"/>
            <a:r>
              <a:rPr lang="en-US" i="1" dirty="0" smtClean="0"/>
              <a:t>list</a:t>
            </a:r>
            <a:r>
              <a:rPr lang="en-US" dirty="0" smtClean="0"/>
              <a:t> type, the list to destroy</a:t>
            </a:r>
          </a:p>
          <a:p>
            <a:pPr lvl="2"/>
            <a:r>
              <a:rPr lang="en-US" dirty="0" err="1" smtClean="0"/>
              <a:t>Deallocates</a:t>
            </a:r>
            <a:r>
              <a:rPr lang="en-US" dirty="0" smtClean="0"/>
              <a:t> every node in the list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88" y="691754"/>
            <a:ext cx="7693025" cy="5467746"/>
          </a:xfrm>
        </p:spPr>
        <p:txBody>
          <a:bodyPr/>
          <a:lstStyle/>
          <a:p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getString</a:t>
            </a:r>
            <a:endParaRPr lang="en-US" dirty="0" smtClean="0"/>
          </a:p>
          <a:p>
            <a:pPr lvl="2"/>
            <a:r>
              <a:rPr lang="en-US" dirty="0" smtClean="0"/>
              <a:t>Function</a:t>
            </a:r>
          </a:p>
          <a:p>
            <a:pPr lvl="3"/>
            <a:r>
              <a:rPr lang="en-US" dirty="0" smtClean="0"/>
              <a:t>Return type: character string, size=500</a:t>
            </a:r>
          </a:p>
          <a:p>
            <a:pPr lvl="2"/>
            <a:r>
              <a:rPr lang="en-US" dirty="0" smtClean="0"/>
              <a:t>Arguments</a:t>
            </a:r>
          </a:p>
          <a:p>
            <a:pPr lvl="3"/>
            <a:r>
              <a:rPr lang="en-US" dirty="0" err="1" smtClean="0"/>
              <a:t>l</a:t>
            </a:r>
            <a:endParaRPr lang="en-US" dirty="0" smtClean="0"/>
          </a:p>
          <a:p>
            <a:pPr lvl="4"/>
            <a:r>
              <a:rPr lang="en-US" i="1" dirty="0" smtClean="0"/>
              <a:t>list</a:t>
            </a:r>
            <a:r>
              <a:rPr lang="en-US" dirty="0" smtClean="0"/>
              <a:t> type, the list to read from</a:t>
            </a:r>
          </a:p>
          <a:p>
            <a:pPr lvl="2"/>
            <a:r>
              <a:rPr lang="en-US" dirty="0" smtClean="0"/>
              <a:t>Returns a string containing all values from the list in the format of</a:t>
            </a:r>
          </a:p>
          <a:p>
            <a:pPr lvl="3"/>
            <a:r>
              <a:rPr lang="en-US" dirty="0" smtClean="0"/>
              <a:t>name=value&amp;</a:t>
            </a:r>
          </a:p>
          <a:p>
            <a:pPr lvl="2"/>
            <a:r>
              <a:rPr lang="en-US" dirty="0" smtClean="0"/>
              <a:t>e.g.,</a:t>
            </a:r>
          </a:p>
          <a:p>
            <a:pPr lvl="3"/>
            <a:r>
              <a:rPr lang="en-US" dirty="0" smtClean="0"/>
              <a:t>name1=value1&amp;name2=value2&amp;name3=value3&amp;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test script 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~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cse150efl/bin/test 11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~cse150efl/bin/test –v 11</a:t>
            </a:r>
          </a:p>
          <a:p>
            <a:pPr eaLnBrk="1" hangingPunct="1"/>
            <a:r>
              <a:rPr lang="en-US" dirty="0" smtClean="0"/>
              <a:t>You can compile and run manually with</a:t>
            </a:r>
            <a:br>
              <a:rPr lang="en-US" dirty="0" smtClean="0"/>
            </a:b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gfortran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week11.f95 ~cse150efl/files/week11-main.f95</a:t>
            </a:r>
          </a:p>
          <a:p>
            <a:pPr eaLnBrk="1" hangingPunct="1"/>
            <a:r>
              <a:rPr lang="en-US" dirty="0" smtClean="0"/>
              <a:t>You can view the main program’s source with</a:t>
            </a:r>
            <a:br>
              <a:rPr lang="en-US" dirty="0" smtClean="0"/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cat ~cse150efl/files/week11-main.f90</a:t>
            </a:r>
          </a:p>
          <a:p>
            <a:pPr eaLnBrk="1" hangingPunct="1">
              <a:buFont typeface="Wingdings" charset="2"/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Filename: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Std"/>
                <a:ea typeface="+mn-ea"/>
                <a:cs typeface="Courier Std"/>
              </a:rPr>
              <a:t>week11.f95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Another linked list!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Create a module that implements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 stack using a linked list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Each node will hold an integer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Look at the main program to find the names and types that you need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TYPE :: person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CHARACTER(LEN=50) ::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CHARACTER(LEN=50) ::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CHARACTER(LEN=50) ::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streetAddress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CHARACTER(LEN=50) :: city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CHARACTER(LEN=50) :: state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INTEGER :: zip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 TYPE person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Now we can store all information for a single person in one variable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The variable will be of type </a:t>
            </a:r>
            <a:r>
              <a:rPr lang="en-US" i="1" dirty="0" smtClean="0">
                <a:ea typeface="Courier New" charset="0"/>
                <a:cs typeface="Courier New" charset="0"/>
              </a:rPr>
              <a:t>person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variable of that </a:t>
            </a:r>
            <a:r>
              <a:rPr lang="en-US" i="1" dirty="0" smtClean="0"/>
              <a:t>person</a:t>
            </a:r>
            <a:r>
              <a:rPr lang="en-US" dirty="0" smtClean="0"/>
              <a:t> derived type has a </a:t>
            </a:r>
            <a:r>
              <a:rPr lang="en-US" i="1" dirty="0" smtClean="0"/>
              <a:t>component</a:t>
            </a:r>
            <a:r>
              <a:rPr lang="en-US" dirty="0" smtClean="0"/>
              <a:t> (or </a:t>
            </a:r>
            <a:r>
              <a:rPr lang="en-US" i="1" dirty="0" smtClean="0"/>
              <a:t>member</a:t>
            </a:r>
            <a:r>
              <a:rPr lang="en-US" dirty="0" smtClean="0"/>
              <a:t>)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 smtClean="0"/>
              <a:t> that is a 50 character string, a component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dirty="0" smtClean="0"/>
              <a:t> that is a 50 character string, etc.</a:t>
            </a:r>
          </a:p>
          <a:p>
            <a:r>
              <a:rPr lang="en-US" dirty="0" smtClean="0"/>
              <a:t>To access a component, use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variable%component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TYPE (person) ::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lisa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lisa%firstName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’Lisa’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lisa%lastName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’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Hemingson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setting each component individually, you can set them all at once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type(…)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lisa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person(’Lisa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’, ’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Hemingson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’, &amp;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’123 Main St.’, ’Rochester’,&amp;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’MN’, 0)</a:t>
            </a:r>
          </a:p>
          <a:p>
            <a:r>
              <a:rPr lang="en-US" dirty="0" smtClean="0"/>
              <a:t>With this method, you must give a value for every component and they must be in the order given in the type declaration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store 500 people, we simply create an array of 500 </a:t>
            </a:r>
            <a:r>
              <a:rPr lang="en-US" i="1" dirty="0" smtClean="0"/>
              <a:t>person</a:t>
            </a:r>
            <a:r>
              <a:rPr lang="en-US" dirty="0" smtClean="0"/>
              <a:t> variables: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TYPE (person), DIMENSION(500) :: people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people(1)%firstName = ’Ross’</a:t>
            </a:r>
          </a:p>
          <a:p>
            <a:r>
              <a:rPr lang="en-US" i="1" dirty="0" smtClean="0">
                <a:ea typeface="Courier New" charset="0"/>
                <a:cs typeface="Courier New" charset="0"/>
              </a:rPr>
              <a:t>people(1)</a:t>
            </a:r>
            <a:r>
              <a:rPr lang="en-US" dirty="0" smtClean="0">
                <a:ea typeface="Courier New" charset="0"/>
                <a:cs typeface="Courier New" charset="0"/>
              </a:rPr>
              <a:t> is the first element in the array, just like any other array usage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As it is of type </a:t>
            </a:r>
            <a:r>
              <a:rPr lang="en-US" i="1" dirty="0" smtClean="0">
                <a:ea typeface="Courier New" charset="0"/>
                <a:cs typeface="Courier New" charset="0"/>
              </a:rPr>
              <a:t>people</a:t>
            </a:r>
            <a:r>
              <a:rPr lang="en-US" dirty="0" smtClean="0">
                <a:ea typeface="Courier New" charset="0"/>
                <a:cs typeface="Courier New" charset="0"/>
              </a:rPr>
              <a:t>, it has a </a:t>
            </a:r>
            <a:r>
              <a:rPr lang="en-US" i="1" dirty="0" err="1" smtClean="0">
                <a:ea typeface="Courier New" charset="0"/>
                <a:cs typeface="Courier New" charset="0"/>
              </a:rPr>
              <a:t>firstName</a:t>
            </a:r>
            <a:r>
              <a:rPr lang="en-US" dirty="0" smtClean="0">
                <a:ea typeface="Courier New" charset="0"/>
                <a:cs typeface="Courier New" charset="0"/>
              </a:rPr>
              <a:t> component that we can access with </a:t>
            </a:r>
            <a:r>
              <a:rPr lang="en-US" dirty="0" smtClean="0">
                <a:latin typeface="Courier New"/>
                <a:ea typeface="Courier New" charset="0"/>
                <a:cs typeface="Courier New"/>
              </a:rPr>
              <a:t>%</a:t>
            </a:r>
            <a:r>
              <a:rPr lang="en-US" dirty="0" err="1" smtClean="0">
                <a:latin typeface="Courier New"/>
                <a:ea typeface="Courier New" charset="0"/>
                <a:cs typeface="Courier New"/>
              </a:rPr>
              <a:t>firstName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pointer is simply a variable that </a:t>
            </a:r>
            <a:r>
              <a:rPr lang="en-US" i="1" dirty="0" smtClean="0"/>
              <a:t>points</a:t>
            </a:r>
            <a:r>
              <a:rPr lang="en-US" dirty="0" smtClean="0"/>
              <a:t> to some memory address, usually that of another variable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pointer simply holds the memory address for the location where data is actually stored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13250" y="2605088"/>
            <a:ext cx="1008063" cy="933450"/>
          </a:xfrm>
          <a:prstGeom prst="rect">
            <a:avLst/>
          </a:prstGeom>
          <a:solidFill>
            <a:schemeClr val="tx2"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694238" y="2876550"/>
            <a:ext cx="576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V1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54325" y="2735263"/>
            <a:ext cx="717550" cy="695325"/>
          </a:xfrm>
          <a:prstGeom prst="roundRect">
            <a:avLst>
              <a:gd name="adj" fmla="val 28124"/>
            </a:avLst>
          </a:prstGeom>
          <a:solidFill>
            <a:schemeClr val="tx2">
              <a:alpha val="4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3060700" y="2876550"/>
            <a:ext cx="369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71303" y="2963571"/>
            <a:ext cx="841264" cy="227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2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3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2718</TotalTime>
  <Words>2206</Words>
  <Application>Microsoft Macintosh PowerPoint</Application>
  <PresentationFormat>On-screen Show (4:3)</PresentationFormat>
  <Paragraphs>246</Paragraphs>
  <Slides>48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Venture</vt:lpstr>
      <vt:lpstr>Abstract Data Types</vt:lpstr>
      <vt:lpstr>Derived Data Types</vt:lpstr>
      <vt:lpstr>Derived Data Types</vt:lpstr>
      <vt:lpstr>Derived Data Types</vt:lpstr>
      <vt:lpstr>Derived Data Types</vt:lpstr>
      <vt:lpstr>Derived Data Types</vt:lpstr>
      <vt:lpstr>Derived Data Types</vt:lpstr>
      <vt:lpstr>Derived Data Types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Linked Lists</vt:lpstr>
      <vt:lpstr>Linked Lists</vt:lpstr>
      <vt:lpstr>Linked Lists</vt:lpstr>
      <vt:lpstr>Adding Nodes</vt:lpstr>
      <vt:lpstr>Adding Nodes</vt:lpstr>
      <vt:lpstr>Removing Nodes</vt:lpstr>
      <vt:lpstr>Removing a Node</vt:lpstr>
      <vt:lpstr>Removing Head</vt:lpstr>
      <vt:lpstr>Traversing Lists</vt:lpstr>
      <vt:lpstr>Binary Search Tree</vt:lpstr>
      <vt:lpstr>Stacks</vt:lpstr>
      <vt:lpstr>Stacks</vt:lpstr>
      <vt:lpstr>Empty Stack</vt:lpstr>
      <vt:lpstr>Push an item</vt:lpstr>
      <vt:lpstr>Push an item</vt:lpstr>
      <vt:lpstr>Push an item</vt:lpstr>
      <vt:lpstr>Pop an item</vt:lpstr>
      <vt:lpstr>Push an item</vt:lpstr>
      <vt:lpstr>Pop an item</vt:lpstr>
      <vt:lpstr>Pop an item</vt:lpstr>
      <vt:lpstr>Pop an item</vt:lpstr>
      <vt:lpstr>Empty Stack</vt:lpstr>
      <vt:lpstr>Exercise</vt:lpstr>
      <vt:lpstr>Exercise</vt:lpstr>
      <vt:lpstr>Slide 42</vt:lpstr>
      <vt:lpstr>Slide 43</vt:lpstr>
      <vt:lpstr>Slide 44</vt:lpstr>
      <vt:lpstr>Slide 45</vt:lpstr>
      <vt:lpstr>Slide 46</vt:lpstr>
      <vt:lpstr>Exercise</vt:lpstr>
      <vt:lpstr>Exercise</vt:lpstr>
    </vt:vector>
  </TitlesOfParts>
  <Company>Worthless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Ross Nelson</dc:creator>
  <cp:lastModifiedBy>Ross Nelson</cp:lastModifiedBy>
  <cp:revision>149</cp:revision>
  <dcterms:created xsi:type="dcterms:W3CDTF">2010-03-30T04:33:21Z</dcterms:created>
  <dcterms:modified xsi:type="dcterms:W3CDTF">2010-03-30T04:35:01Z</dcterms:modified>
</cp:coreProperties>
</file>