
<file path=[Content_Types].xml><?xml version="1.0" encoding="utf-8"?>
<Types xmlns="http://schemas.openxmlformats.org/package/2006/content-types">
  <Override PartName="/ppt/theme/themeOverride2.xml" ContentType="application/vnd.openxmlformats-officedocument.themeOverride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310" r:id="rId3"/>
    <p:sldId id="325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80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2077" autoAdjust="0"/>
  </p:normalViewPr>
  <p:slideViewPr>
    <p:cSldViewPr snapToGrid="0" snapToObjects="1">
      <p:cViewPr varScale="1">
        <p:scale>
          <a:sx n="113" d="100"/>
          <a:sy n="113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BackingColor.jpg"/>
          <p:cNvPicPr>
            <a:picLocks noChangeAspect="1"/>
          </p:cNvPicPr>
          <p:nvPr/>
        </p:nvPicPr>
        <p:blipFill>
          <a:blip r:embed="rId3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FFDCD-7319-B24C-95D1-C71708B2F2DB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53562-3154-5247-AF0D-E17B38F78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B574-5BED-E949-8039-A8B2E984495F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0884-52E2-7B45-A7C9-86D7B2CE2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57EDA-0DD9-BB4E-AC03-A6FF42CA743C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23E98-B42B-AF40-8BD5-CB0348400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50B3D-A04C-4A43-BAAD-1D300D4C86FE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F9DCC-1F11-1147-8098-0D53DE67A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CaptionBacking.png"/>
          <p:cNvPicPr>
            <a:picLocks noChangeAspect="1"/>
          </p:cNvPicPr>
          <p:nvPr/>
        </p:nvPicPr>
        <p:blipFill>
          <a:blip r:embed="rId2"/>
          <a:srcRect l="52272" t="8888" r="5151" b="16566"/>
          <a:stretch>
            <a:fillRect/>
          </a:stretch>
        </p:blipFill>
        <p:spPr bwMode="auto">
          <a:xfrm>
            <a:off x="4594225" y="663575"/>
            <a:ext cx="38925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6209-53A3-CA48-AFA0-DEED6CE72C1A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49D0-6CBE-1B4C-995C-554ADBB04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62AE4-A53A-7C4C-B4C0-9B261A7F3491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9405-FDC0-3147-9DF6-4C4FF11A5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AE91-73A1-5644-AA3F-E72C07AEF0EE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1FE2E-83C8-DB42-BE3A-EB609FFC5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850A-9BEB-0548-B529-EADF060C88E5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AF66E-CE9A-2C41-9709-3715E9694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itlePhotoBacking-r.png"/>
          <p:cNvPicPr>
            <a:picLocks noChangeAspect="1"/>
          </p:cNvPicPr>
          <p:nvPr/>
        </p:nvPicPr>
        <p:blipFill>
          <a:blip r:embed="rId3"/>
          <a:srcRect l="17352" t="9412" r="17500" b="32353"/>
          <a:stretch>
            <a:fillRect/>
          </a:stretch>
        </p:blipFill>
        <p:spPr bwMode="auto">
          <a:xfrm>
            <a:off x="1587500" y="646113"/>
            <a:ext cx="5956300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D837BB46-666E-844F-8506-43F7E770F775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BF5C22AC-D917-C34D-AE6F-1F0CD988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7A0E3740-36A9-324F-9136-1313133001F2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C3C586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2ADD566-A476-DA44-90F0-40B0F3F9C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BAAA2-949B-B442-AD3B-710F96113E7A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B5C67-94B1-F742-81E2-8E3B35386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D501-219D-A44D-89CD-6D052AED9C6A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78B-DF72-E44B-8E3F-ADBC7913D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C256-B1EC-A541-B060-B846C6D33F39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A849-640F-504B-A50E-A518BEA25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CCBD7-A47E-A744-A7CF-8CF597F94827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9E512-7130-E148-8A65-71E777C22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90DE6-1588-6746-93F4-E9B3421DBA73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042DD-569B-B247-8EA2-40607DD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5488" y="314325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5488" y="1587500"/>
            <a:ext cx="7693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411A20-FA27-AD4F-9663-84E9553575E8}" type="datetime1">
              <a:rPr lang="en-US"/>
              <a:pPr>
                <a:defRPr/>
              </a:pPr>
              <a:t>4/19/10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8676C1-E64B-D748-8C8D-2925E5697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0" r:id="rId2"/>
    <p:sldLayoutId id="2147483882" r:id="rId3"/>
    <p:sldLayoutId id="2147483883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84" r:id="rId13"/>
    <p:sldLayoutId id="2147483879" r:id="rId14"/>
    <p:sldLayoutId id="214748388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SzPct val="90000"/>
        <a:buFont typeface="Wingdings" charset="2"/>
        <a:buChar char="v"/>
        <a:defRPr sz="2400" kern="12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sz="22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1263650" indent="-34925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600200" indent="-336550" algn="l" rtl="0" eaLnBrk="0" fontAlgn="base" hangingPunct="0">
        <a:spcBef>
          <a:spcPts val="1200"/>
        </a:spcBef>
        <a:spcAft>
          <a:spcPct val="0"/>
        </a:spcAft>
        <a:buClr>
          <a:srgbClr val="A6A6A6"/>
        </a:buClr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2057400" indent="-457200" algn="l" rtl="0" eaLnBrk="0" fontAlgn="base" hangingPunct="0">
        <a:spcBef>
          <a:spcPts val="1200"/>
        </a:spcBef>
        <a:spcAft>
          <a:spcPct val="0"/>
        </a:spcAft>
        <a:buSzPct val="90000"/>
        <a:buFont typeface="Wingdings" charset="2"/>
        <a:buChar char="v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readth-first_traversa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VL_tree" TargetMode="External"/><Relationship Id="rId3" Type="http://schemas.openxmlformats.org/officeDocument/2006/relationships/hyperlink" Target="http://en.wikipedia.org/wiki/Red-black_tre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inary_search_tree%23Dele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38" y="1147763"/>
            <a:ext cx="5724525" cy="18462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738" y="2994025"/>
            <a:ext cx="5724525" cy="1008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TreeType</a:t>
            </a:r>
            <a:r>
              <a:rPr lang="en-US" cap="small" dirty="0" smtClean="0"/>
              <a:t> </a:t>
            </a:r>
            <a:r>
              <a:rPr lang="en-US" cap="small" dirty="0" err="1" smtClean="0"/>
              <a:t>Search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smtClean="0"/>
              <a:t>Tree</a:t>
            </a:r>
            <a:r>
              <a:rPr lang="en-US" dirty="0" smtClean="0"/>
              <a:t> IS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ELSE IF </a:t>
            </a:r>
            <a:r>
              <a:rPr lang="en-US" i="1" dirty="0" smtClean="0"/>
              <a:t>Value</a:t>
            </a:r>
            <a:r>
              <a:rPr lang="en-US" dirty="0" smtClean="0"/>
              <a:t> &lt; </a:t>
            </a:r>
            <a:r>
              <a:rPr lang="en-US" dirty="0" err="1" smtClean="0"/>
              <a:t>valueof(</a:t>
            </a:r>
            <a:r>
              <a:rPr lang="en-US" i="1" dirty="0" err="1" smtClean="0"/>
              <a:t>Tree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cap="small" dirty="0" err="1" smtClean="0"/>
              <a:t>Search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left,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ELSE IF </a:t>
            </a:r>
            <a:r>
              <a:rPr lang="en-US" i="1" dirty="0" smtClean="0"/>
              <a:t>Value</a:t>
            </a:r>
            <a:r>
              <a:rPr lang="en-US" dirty="0" smtClean="0"/>
              <a:t> &gt; </a:t>
            </a:r>
            <a:r>
              <a:rPr lang="en-US" dirty="0" err="1" smtClean="0"/>
              <a:t>valueof(</a:t>
            </a:r>
            <a:r>
              <a:rPr lang="en-US" i="1" dirty="0" err="1" smtClean="0"/>
              <a:t>Tree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cap="small" dirty="0" err="1" smtClean="0"/>
              <a:t>Search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right,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i="1" dirty="0" smtClean="0"/>
              <a:t>Tree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1587501"/>
            <a:ext cx="7693025" cy="5970866"/>
          </a:xfrm>
        </p:spPr>
        <p:txBody>
          <a:bodyPr wrap="square">
            <a:spAutoFit/>
          </a:bodyPr>
          <a:lstStyle/>
          <a:p>
            <a:r>
              <a:rPr lang="en-US" sz="2000" dirty="0" smtClean="0"/>
              <a:t>There are three main ways to traverse a tree in a depth-first manner</a:t>
            </a:r>
          </a:p>
          <a:p>
            <a:pPr lvl="1"/>
            <a:r>
              <a:rPr lang="en-US" sz="1800" dirty="0" smtClean="0"/>
              <a:t>Pre-order traversal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Visit the root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Traverse the left child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Traverse the right child</a:t>
            </a:r>
          </a:p>
          <a:p>
            <a:pPr lvl="1"/>
            <a:r>
              <a:rPr lang="en-US" sz="1800" dirty="0" smtClean="0"/>
              <a:t>In-order traversal</a:t>
            </a:r>
          </a:p>
          <a:p>
            <a:pPr lvl="2"/>
            <a:r>
              <a:rPr lang="en-US" sz="1400" dirty="0" smtClean="0"/>
              <a:t>Traverse the left child</a:t>
            </a:r>
          </a:p>
          <a:p>
            <a:pPr lvl="2"/>
            <a:r>
              <a:rPr lang="en-US" sz="1400" dirty="0" smtClean="0"/>
              <a:t>Visit the root</a:t>
            </a:r>
          </a:p>
          <a:p>
            <a:pPr lvl="2"/>
            <a:r>
              <a:rPr lang="en-US" sz="1400" dirty="0" smtClean="0"/>
              <a:t>Traverse the right child</a:t>
            </a:r>
          </a:p>
          <a:p>
            <a:pPr lvl="1"/>
            <a:r>
              <a:rPr lang="en-US" sz="1800" dirty="0" smtClean="0"/>
              <a:t>Post-order traversal</a:t>
            </a:r>
          </a:p>
          <a:p>
            <a:pPr lvl="2"/>
            <a:r>
              <a:rPr lang="en-US" sz="1400" dirty="0" smtClean="0"/>
              <a:t>Traverse the left child</a:t>
            </a:r>
          </a:p>
          <a:p>
            <a:pPr lvl="2"/>
            <a:r>
              <a:rPr lang="en-US" sz="1400" dirty="0" smtClean="0"/>
              <a:t>Traverse the right child</a:t>
            </a:r>
          </a:p>
          <a:p>
            <a:pPr lvl="2"/>
            <a:r>
              <a:rPr lang="en-US" sz="1400" dirty="0" smtClean="0"/>
              <a:t>Visit the root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cap="small" dirty="0" err="1" smtClean="0"/>
              <a:t>PreOrderTraversal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smtClean="0"/>
              <a:t>Tree</a:t>
            </a:r>
            <a:r>
              <a:rPr lang="en-US" dirty="0" smtClean="0"/>
              <a:t> IS NOT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 </a:t>
            </a:r>
            <a:r>
              <a:rPr lang="en-US" i="1" dirty="0" smtClean="0"/>
              <a:t>Tree</a:t>
            </a:r>
            <a:r>
              <a:rPr lang="en-US" dirty="0" smtClean="0"/>
              <a:t>’s value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PreOrderTraversal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left)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PreOrderTraversal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right)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cap="small" dirty="0" err="1" smtClean="0"/>
              <a:t>InOrderTraversal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smtClean="0"/>
              <a:t>Tree</a:t>
            </a:r>
            <a:r>
              <a:rPr lang="en-US" dirty="0" smtClean="0"/>
              <a:t> IS NOT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 </a:t>
            </a:r>
            <a:r>
              <a:rPr lang="en-US" i="1" dirty="0" smtClean="0"/>
              <a:t>Tree</a:t>
            </a:r>
            <a:r>
              <a:rPr lang="en-US" dirty="0" smtClean="0"/>
              <a:t>’s value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InOrderTraversal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left)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InOrderTraversal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right)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cap="small" dirty="0" err="1" smtClean="0"/>
              <a:t>PostOrderTraversal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smtClean="0"/>
              <a:t>Tree</a:t>
            </a:r>
            <a:r>
              <a:rPr lang="en-US" dirty="0" smtClean="0"/>
              <a:t> IS NOT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 </a:t>
            </a:r>
            <a:r>
              <a:rPr lang="en-US" i="1" dirty="0" smtClean="0"/>
              <a:t>Tree</a:t>
            </a:r>
            <a:r>
              <a:rPr lang="en-US" dirty="0" smtClean="0"/>
              <a:t>’s value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PostOrderTraversal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left)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PostOrderTraversal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right)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the three main depth-first traversal methods, there is also a breadth-first traversal</a:t>
            </a:r>
          </a:p>
          <a:p>
            <a:r>
              <a:rPr lang="en-US" dirty="0" smtClean="0"/>
              <a:t>Instead of going down the tree then across/up, breadth-first traversals (and searches) start at the root, then the second level (going across it), then the third level, and so forth</a:t>
            </a:r>
          </a:p>
          <a:p>
            <a:r>
              <a:rPr lang="en-US" dirty="0" smtClean="0"/>
              <a:t>This algorithm is more complicated than the depth-first ones, so I won’t cover it. </a:t>
            </a:r>
            <a:r>
              <a:rPr lang="en-US" dirty="0" smtClean="0">
                <a:hlinkClick r:id="rId2"/>
              </a:rPr>
              <a:t>But it's on Wikipedia!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the BST is pretty decent, it can have very poor performance</a:t>
            </a:r>
          </a:p>
          <a:p>
            <a:pPr lvl="1"/>
            <a:r>
              <a:rPr lang="en-US" dirty="0" smtClean="0"/>
              <a:t>If the first node is the largest and all others inserted after it are sequentially smaller (or the first is smallest, all sequentially larger), the tree is a linked list</a:t>
            </a:r>
          </a:p>
          <a:p>
            <a:r>
              <a:rPr lang="en-US" dirty="0" smtClean="0"/>
              <a:t>Self-balancing trees avoid this problem by constantly rearranging nodes as new ones are inserted to ensure that the tree is balanced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couple of examples are </a:t>
            </a:r>
            <a:r>
              <a:rPr lang="en-US" dirty="0" smtClean="0">
                <a:hlinkClick r:id="rId2"/>
              </a:rPr>
              <a:t>AVL trees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red-black trees</a:t>
            </a:r>
            <a:endParaRPr lang="en-US" dirty="0" smtClean="0"/>
          </a:p>
          <a:p>
            <a:r>
              <a:rPr lang="en-US" dirty="0" smtClean="0"/>
              <a:t>These are much more difficult to implement than a simple BST, but they make searching the tree efficient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No code!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urier Std"/>
              <a:ea typeface="+mn-ea"/>
              <a:cs typeface="Courier Std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As you have a big assignment due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soonish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and all of your other classes probably have stuff due soon to wrap up the semester, all you have in here this week is a “test” on Blackboard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Blackboard won’t accept submissions after 23:59 Friday and allows one attempt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is a special type of data structure that, when drawn out, looks like an inverted tree</a:t>
            </a:r>
          </a:p>
          <a:p>
            <a:r>
              <a:rPr lang="en-US" dirty="0" smtClean="0"/>
              <a:t>Every tree has a </a:t>
            </a:r>
            <a:r>
              <a:rPr lang="en-US" i="1" dirty="0" smtClean="0"/>
              <a:t>root</a:t>
            </a:r>
            <a:r>
              <a:rPr lang="en-US" dirty="0" smtClean="0"/>
              <a:t> node, the topmost node</a:t>
            </a:r>
          </a:p>
          <a:p>
            <a:r>
              <a:rPr lang="en-US" dirty="0" smtClean="0"/>
              <a:t>Each node has 0+ children and a single parent</a:t>
            </a:r>
            <a:endParaRPr lang="en-US" dirty="0" smtClean="0"/>
          </a:p>
          <a:p>
            <a:r>
              <a:rPr lang="en-US" dirty="0" smtClean="0"/>
              <a:t>Each node has a </a:t>
            </a:r>
            <a:r>
              <a:rPr lang="en-US" i="1" dirty="0" smtClean="0"/>
              <a:t>directed edge</a:t>
            </a:r>
            <a:r>
              <a:rPr lang="en-US" dirty="0" smtClean="0"/>
              <a:t> from the parent to the node, denoted by an arrow pointing to the node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 smtClean="0"/>
              <a:t>a specialized type of connected graph</a:t>
            </a:r>
          </a:p>
          <a:p>
            <a:pPr lvl="2"/>
            <a:r>
              <a:rPr lang="en-US" dirty="0" smtClean="0"/>
              <a:t>Another data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Leaves</a:t>
            </a:r>
            <a:r>
              <a:rPr lang="en-US" dirty="0" smtClean="0"/>
              <a:t> (</a:t>
            </a:r>
            <a:r>
              <a:rPr lang="en-US" i="1" dirty="0" smtClean="0"/>
              <a:t>leaf nodes</a:t>
            </a:r>
            <a:r>
              <a:rPr lang="en-US" dirty="0" smtClean="0"/>
              <a:t>) are the bottommost nodes in the branches; they have no children</a:t>
            </a:r>
          </a:p>
          <a:p>
            <a:r>
              <a:rPr lang="en-US" dirty="0" smtClean="0"/>
              <a:t>Each node has a </a:t>
            </a:r>
            <a:r>
              <a:rPr lang="en-US" i="1" dirty="0" smtClean="0"/>
              <a:t>depth</a:t>
            </a:r>
            <a:r>
              <a:rPr lang="en-US" dirty="0" smtClean="0"/>
              <a:t>/</a:t>
            </a:r>
            <a:r>
              <a:rPr lang="en-US" i="1" dirty="0" smtClean="0"/>
              <a:t>level</a:t>
            </a:r>
            <a:r>
              <a:rPr lang="en-US" dirty="0" smtClean="0"/>
              <a:t>, starting with the root at either 0 or 1</a:t>
            </a:r>
          </a:p>
          <a:p>
            <a:r>
              <a:rPr lang="en-US" dirty="0" smtClean="0"/>
              <a:t>The tree has a </a:t>
            </a:r>
            <a:r>
              <a:rPr lang="en-US" i="1" dirty="0" smtClean="0"/>
              <a:t>height</a:t>
            </a:r>
            <a:r>
              <a:rPr lang="en-US" dirty="0" smtClean="0"/>
              <a:t>, the highest depth in the tree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25488" y="1587500"/>
            <a:ext cx="7693025" cy="1815882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ea typeface="Courier New" charset="0"/>
                <a:cs typeface="Courier New" charset="0"/>
              </a:rPr>
              <a:t>Binary trees are trees where each node has at most two children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One left child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One right child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BST (binary search tree) is one of the most common forms of trees used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Items are added in such a way that they are ordered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This makes it significantly easier to find a node on average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Instead of up to </a:t>
            </a:r>
            <a:r>
              <a:rPr lang="en-US" i="1" dirty="0" err="1" smtClean="0">
                <a:ea typeface="Courier New" charset="0"/>
                <a:cs typeface="Courier New" charset="0"/>
              </a:rPr>
              <a:t>O(n</a:t>
            </a:r>
            <a:r>
              <a:rPr lang="en-US" i="1" dirty="0" smtClean="0">
                <a:ea typeface="Courier New" charset="0"/>
                <a:cs typeface="Courier New" charset="0"/>
              </a:rPr>
              <a:t>)</a:t>
            </a:r>
            <a:r>
              <a:rPr lang="en-US" dirty="0" smtClean="0">
                <a:ea typeface="Courier New" charset="0"/>
                <a:cs typeface="Courier New" charset="0"/>
              </a:rPr>
              <a:t> on a standard tree, where the code may need to look at every node to find what we want, a BST averages </a:t>
            </a:r>
            <a:r>
              <a:rPr lang="en-US" i="1" dirty="0" err="1" smtClean="0">
                <a:ea typeface="Courier New" charset="0"/>
                <a:cs typeface="Courier New" charset="0"/>
              </a:rPr>
              <a:t>O(log</a:t>
            </a:r>
            <a:r>
              <a:rPr lang="en-US" i="1" dirty="0" smtClean="0">
                <a:ea typeface="Courier New" charset="0"/>
                <a:cs typeface="Courier New" charset="0"/>
              </a:rPr>
              <a:t> </a:t>
            </a:r>
            <a:r>
              <a:rPr lang="en-US" i="1" dirty="0" err="1" smtClean="0">
                <a:ea typeface="Courier New" charset="0"/>
                <a:cs typeface="Courier New" charset="0"/>
              </a:rPr>
              <a:t>n</a:t>
            </a:r>
            <a:r>
              <a:rPr lang="en-US" i="1" dirty="0" smtClean="0">
                <a:ea typeface="Courier New" charset="0"/>
                <a:cs typeface="Courier New" charset="0"/>
              </a:rPr>
              <a:t>)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It may take up to </a:t>
            </a:r>
            <a:r>
              <a:rPr lang="en-US" i="1" dirty="0" err="1" smtClean="0">
                <a:ea typeface="Courier New" charset="0"/>
                <a:cs typeface="Courier New" charset="0"/>
              </a:rPr>
              <a:t>O(n</a:t>
            </a:r>
            <a:r>
              <a:rPr lang="en-US" i="1" dirty="0" smtClean="0">
                <a:ea typeface="Courier New" charset="0"/>
                <a:cs typeface="Courier New" charset="0"/>
              </a:rPr>
              <a:t>)</a:t>
            </a:r>
            <a:r>
              <a:rPr lang="en-US" dirty="0" smtClean="0">
                <a:ea typeface="Courier New" charset="0"/>
                <a:cs typeface="Courier New" charset="0"/>
              </a:rPr>
              <a:t> in a highly unbalanced tree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binary search trees ensure that data is sorted as it’s added is by adding nodes following the following rules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Everything smaller than the current node’s value goes on one side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Everything larger than the current node’s value goes on the other side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Each side must be a BST</a:t>
            </a:r>
          </a:p>
          <a:p>
            <a:r>
              <a:rPr lang="en-US" dirty="0" smtClean="0"/>
              <a:t>Usually, the smaller values go on the left </a:t>
            </a:r>
            <a:r>
              <a:rPr lang="en-US" dirty="0" err="1" smtClean="0"/>
              <a:t>subtree</a:t>
            </a:r>
            <a:r>
              <a:rPr lang="en-US" dirty="0" smtClean="0"/>
              <a:t> and larger on the right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slides, we will work with a BST that stores in ascending order</a:t>
            </a:r>
          </a:p>
          <a:p>
            <a:pPr lvl="1"/>
            <a:r>
              <a:rPr lang="en-US" dirty="0" smtClean="0"/>
              <a:t>The leftmost child is the smallest value, the rightmost child is the largest value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cap="small" dirty="0" err="1" smtClean="0"/>
              <a:t>InsertNode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Node </a:t>
            </a:r>
            <a:r>
              <a:rPr lang="en-US" i="1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Node(Value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smtClean="0"/>
              <a:t>Tree</a:t>
            </a:r>
            <a:r>
              <a:rPr lang="en-US" dirty="0" smtClean="0"/>
              <a:t> IS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Tree = </a:t>
            </a:r>
            <a:r>
              <a:rPr lang="en-US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ELSE IF </a:t>
            </a:r>
            <a:r>
              <a:rPr lang="en-US" i="1" dirty="0" smtClean="0"/>
              <a:t>Value</a:t>
            </a:r>
            <a:r>
              <a:rPr lang="en-US" dirty="0" smtClean="0"/>
              <a:t> &lt; </a:t>
            </a:r>
            <a:r>
              <a:rPr lang="en-US" dirty="0" err="1" smtClean="0"/>
              <a:t>valueof(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left)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InsertNode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left,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cap="small" dirty="0" err="1" smtClean="0"/>
              <a:t>InsertNode</a:t>
            </a:r>
            <a:r>
              <a:rPr lang="en-US" dirty="0" err="1" smtClean="0"/>
              <a:t>(</a:t>
            </a:r>
            <a:r>
              <a:rPr lang="en-US" i="1" dirty="0" err="1" smtClean="0"/>
              <a:t>Tree</a:t>
            </a:r>
            <a:r>
              <a:rPr lang="en-US" dirty="0" err="1" smtClean="0"/>
              <a:t>’s</a:t>
            </a:r>
            <a:r>
              <a:rPr lang="en-US" dirty="0" smtClean="0"/>
              <a:t> right,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a node is a fairly complicated process</a:t>
            </a:r>
          </a:p>
          <a:p>
            <a:r>
              <a:rPr lang="en-US" dirty="0" smtClean="0"/>
              <a:t>Unlike a linked list, where removing a node simply requires </a:t>
            </a:r>
            <a:r>
              <a:rPr lang="en-US" dirty="0" err="1" smtClean="0"/>
              <a:t>deallocating</a:t>
            </a:r>
            <a:r>
              <a:rPr lang="en-US" dirty="0" smtClean="0"/>
              <a:t> it and linking its predecessor and successor together, removing a node from a BST requires extra steps to ensure the tree remains ordered</a:t>
            </a:r>
          </a:p>
          <a:p>
            <a:r>
              <a:rPr lang="en-US" dirty="0" smtClean="0"/>
              <a:t>The entire process is described, with pictures, on Wikipedia: </a:t>
            </a:r>
            <a:r>
              <a:rPr lang="en-US" dirty="0" smtClean="0">
                <a:hlinkClick r:id="rId2"/>
              </a:rPr>
              <a:t>Binary search tree: Deletion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2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ppt/theme/themeOverride3.xml><?xml version="1.0" encoding="utf-8"?>
<a:themeOverride xmlns:a="http://schemas.openxmlformats.org/drawingml/2006/main">
  <a:clrScheme name="Venture">
    <a:dk1>
      <a:sysClr val="windowText" lastClr="000000"/>
    </a:dk1>
    <a:lt1>
      <a:sysClr val="window" lastClr="FFFFFF"/>
    </a:lt1>
    <a:dk2>
      <a:srgbClr val="738450"/>
    </a:dk2>
    <a:lt2>
      <a:srgbClr val="E8E9D1"/>
    </a:lt2>
    <a:accent1>
      <a:srgbClr val="9EB060"/>
    </a:accent1>
    <a:accent2>
      <a:srgbClr val="D09A08"/>
    </a:accent2>
    <a:accent3>
      <a:srgbClr val="F2EC86"/>
    </a:accent3>
    <a:accent4>
      <a:srgbClr val="824F1C"/>
    </a:accent4>
    <a:accent5>
      <a:srgbClr val="511818"/>
    </a:accent5>
    <a:accent6>
      <a:srgbClr val="553876"/>
    </a:accent6>
    <a:hlink>
      <a:srgbClr val="929547"/>
    </a:hlink>
    <a:folHlink>
      <a:srgbClr val="5663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2977</TotalTime>
  <Words>923</Words>
  <Application>Microsoft Macintosh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Venture</vt:lpstr>
      <vt:lpstr>Trees</vt:lpstr>
      <vt:lpstr>Trees</vt:lpstr>
      <vt:lpstr>Trees</vt:lpstr>
      <vt:lpstr>Binary Trees</vt:lpstr>
      <vt:lpstr>Binary Search Trees</vt:lpstr>
      <vt:lpstr>Binary Search Trees</vt:lpstr>
      <vt:lpstr>Binary Search Trees</vt:lpstr>
      <vt:lpstr>Insertion</vt:lpstr>
      <vt:lpstr>Deletion</vt:lpstr>
      <vt:lpstr>Searching</vt:lpstr>
      <vt:lpstr>Traversal</vt:lpstr>
      <vt:lpstr>Pre-order Traversal</vt:lpstr>
      <vt:lpstr>In-order Traversal</vt:lpstr>
      <vt:lpstr>Post-order Traversal</vt:lpstr>
      <vt:lpstr>Traversing</vt:lpstr>
      <vt:lpstr>Better trees</vt:lpstr>
      <vt:lpstr>Better trees</vt:lpstr>
      <vt:lpstr>Exercise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165</cp:revision>
  <dcterms:created xsi:type="dcterms:W3CDTF">2010-04-20T03:29:41Z</dcterms:created>
  <dcterms:modified xsi:type="dcterms:W3CDTF">2010-04-20T03:38:57Z</dcterms:modified>
</cp:coreProperties>
</file>