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1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279" r:id="rId28"/>
    <p:sldId id="280" r:id="rId29"/>
    <p:sldId id="312" r:id="rId30"/>
    <p:sldId id="271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erBackingColor.jpg"/>
          <p:cNvPicPr>
            <a:picLocks noChangeAspect="1"/>
          </p:cNvPicPr>
          <p:nvPr/>
        </p:nvPicPr>
        <p:blipFill>
          <a:blip r:embed="rId3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6B9CC-1D00-304D-B357-D85ECBA679E5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18226-4170-B946-9573-664574CF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9FA3A-0E39-2340-BDBE-6D55C04193C0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F3D16-F15E-A44D-81D5-DA1CF1A5C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92CCA-F88D-D148-B80D-A0D71803B066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587BD-1A33-614A-A7F9-8290D097A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CF6E-0E21-8442-98F3-C825ED8997C4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93D8D-942B-434D-A35E-69870C8F6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CaptionBacking.png"/>
          <p:cNvPicPr>
            <a:picLocks noChangeAspect="1"/>
          </p:cNvPicPr>
          <p:nvPr/>
        </p:nvPicPr>
        <p:blipFill>
          <a:blip r:embed="rId2"/>
          <a:srcRect l="52272" t="8888" r="5151" b="16566"/>
          <a:stretch>
            <a:fillRect/>
          </a:stretch>
        </p:blipFill>
        <p:spPr bwMode="auto">
          <a:xfrm>
            <a:off x="4594225" y="663575"/>
            <a:ext cx="38925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B0B72-1BBF-4E46-A7B7-52573558069C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393C0-66BB-3F44-9147-198D9EDF0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E39C2-8515-F243-86F3-B835A4A43775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F05BC-3528-AB47-B93D-46D638580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8919-015C-F146-8019-44A59F40B54F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7985A-4B61-4F4E-BE1D-82B2B1F78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CC3D2-34B5-7B4D-8028-A3BA7C3F27CB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385BE-9D65-BF4F-B075-80EC8C776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itlePhotoBacking-r.png"/>
          <p:cNvPicPr>
            <a:picLocks noChangeAspect="1"/>
          </p:cNvPicPr>
          <p:nvPr/>
        </p:nvPicPr>
        <p:blipFill>
          <a:blip r:embed="rId3"/>
          <a:srcRect l="17352" t="9412" r="17500" b="32353"/>
          <a:stretch>
            <a:fillRect/>
          </a:stretch>
        </p:blipFill>
        <p:spPr bwMode="auto">
          <a:xfrm>
            <a:off x="1587500" y="646113"/>
            <a:ext cx="5956300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1D483868-FC06-5540-B84A-1E88DDDF8A83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C9998496-7B98-1944-A040-1A86689BA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4A8C0999-6610-344E-8038-9881A7A41BA2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B17F505F-5CEF-F940-9D83-87AEB7469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8A188-3465-7047-BDC0-96C4F7A4D644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4AE5B-5E44-C746-9C1D-0B79631EB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1C19-A1F0-724F-B0BA-FB9E11D95BA1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9A889-1614-9C41-A799-28B53AC26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5396B-4116-BD44-8C0F-6161DF2EAA09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A460D-EE30-D54A-AEC6-E70526C3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AF3B4-8867-3947-B71A-EA43A0F3FC25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4CA23-06B8-3A42-A6F2-398AA5FF8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5CE65-8A1D-E34E-BE83-589C0C31D119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1F969-B2FF-664F-8798-904159766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25488" y="314325"/>
            <a:ext cx="7693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5488" y="1587500"/>
            <a:ext cx="7693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81279CB-C393-C84F-AAC0-FBD9A55862A4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9C57E8-122C-3249-BE7C-4CFB97E52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6" r:id="rId2"/>
    <p:sldLayoutId id="2147483768" r:id="rId3"/>
    <p:sldLayoutId id="2147483769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70" r:id="rId13"/>
    <p:sldLayoutId id="2147483765" r:id="rId14"/>
    <p:sldLayoutId id="214748376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SzPct val="90000"/>
        <a:buFont typeface="Wingdings" charset="2"/>
        <a:buChar char="v"/>
        <a:defRPr sz="2400" kern="1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sz="22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1263650" indent="-34925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600200" indent="-33655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2057400" indent="-45720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cc.gnu.org/onlinedocs/gcc-3.4.6/g77/Sin-Intrinsic.html%23Sin-Intrinsi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unl.edu/~cse150efl/hand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38" y="1143000"/>
            <a:ext cx="5724525" cy="18462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Basic 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738" y="2994025"/>
            <a:ext cx="5724525" cy="10080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CSCE 150EFL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I/O: Printing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two ways to print to the screen, the WRITE statement and the PRINT statement</a:t>
            </a:r>
          </a:p>
          <a:p>
            <a:r>
              <a:rPr lang="en-US" smtClean="0"/>
              <a:t>The print statement is easier, but less powerful</a:t>
            </a:r>
          </a:p>
          <a:p>
            <a:pPr lvl="1"/>
            <a:r>
              <a:rPr lang="en-US" smtClean="0"/>
              <a:t>print *, LIST</a:t>
            </a:r>
          </a:p>
          <a:p>
            <a:pPr lvl="1"/>
            <a:r>
              <a:rPr lang="en-US" smtClean="0"/>
              <a:t>write (*, *) LIST</a:t>
            </a:r>
          </a:p>
          <a:p>
            <a:r>
              <a:rPr lang="en-US" smtClean="0"/>
              <a:t>The list is one or more items, in a comma-separated list, that you want to print</a:t>
            </a:r>
          </a:p>
          <a:p>
            <a:pPr lvl="1"/>
            <a:r>
              <a:rPr lang="en-US" smtClean="0"/>
              <a:t>Variables, constants (numbers/characters/strings), equations, function calls,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I/O Printing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write (*, *) ‘Hello, World!’</a:t>
            </a:r>
          </a:p>
          <a:p>
            <a:pPr lvl="1"/>
            <a:r>
              <a:rPr lang="en-US" smtClean="0"/>
              <a:t>write (*, *) ‘Three is ‘, 4-1</a:t>
            </a:r>
          </a:p>
          <a:p>
            <a:pPr lvl="1"/>
            <a:r>
              <a:rPr lang="en-US" smtClean="0"/>
              <a:t>write (*, *) “The sine of 1.57… is”, sin(1.57079633)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I/O: Reading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addition to printing to the screen, we want to get values from the user</a:t>
            </a:r>
          </a:p>
          <a:p>
            <a:r>
              <a:rPr lang="en-US" smtClean="0"/>
              <a:t>The READ statement, similar to the WRITE, is used to read data in</a:t>
            </a:r>
          </a:p>
          <a:p>
            <a:r>
              <a:rPr lang="en-US" smtClean="0"/>
              <a:t>As with WRITE, it takes a list</a:t>
            </a:r>
          </a:p>
          <a:p>
            <a:pPr lvl="1"/>
            <a:r>
              <a:rPr lang="en-US" smtClean="0"/>
              <a:t>No literals this time, just variables</a:t>
            </a:r>
          </a:p>
          <a:p>
            <a:r>
              <a:rPr lang="en-US" smtClean="0"/>
              <a:t>It waits for the user to put in a (valid) value for each one of the variables being read in, separated by a return (or space, when dealing with character/number)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I/O: Reading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integer :: a, b, c</a:t>
            </a:r>
          </a:p>
          <a:p>
            <a:pPr lvl="1"/>
            <a:r>
              <a:rPr lang="en-US" smtClean="0"/>
              <a:t>real :: d, e, f</a:t>
            </a:r>
          </a:p>
          <a:p>
            <a:pPr lvl="1"/>
            <a:r>
              <a:rPr lang="en-US" smtClean="0"/>
              <a:t>write (*, *) “What are a, b, and c?”</a:t>
            </a:r>
            <a:br>
              <a:rPr lang="en-US" smtClean="0"/>
            </a:br>
            <a:r>
              <a:rPr lang="en-US" smtClean="0"/>
              <a:t>read (*, *) a, b, c</a:t>
            </a:r>
          </a:p>
          <a:p>
            <a:pPr lvl="1"/>
            <a:r>
              <a:rPr lang="en-US" smtClean="0"/>
              <a:t>write (*, *) “What is the value of d?”</a:t>
            </a:r>
            <a:br>
              <a:rPr lang="en-US" smtClean="0"/>
            </a:br>
            <a:r>
              <a:rPr lang="en-US" smtClean="0"/>
              <a:t>read (*, *) d</a:t>
            </a:r>
          </a:p>
          <a:p>
            <a:pPr lvl="1"/>
            <a:r>
              <a:rPr lang="en-US" smtClean="0"/>
              <a:t>read (*, *) e, f</a:t>
            </a:r>
          </a:p>
          <a:p>
            <a:pPr lvl="2"/>
            <a:r>
              <a:rPr lang="en-US" smtClean="0"/>
              <a:t>Bad, just waits for the user when they don’t know what they’re expected to type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Arithmetic in Fortran is similar to that using a calculator or Excel</a:t>
            </a:r>
          </a:p>
          <a:p>
            <a:pPr lvl="1"/>
            <a:r>
              <a:rPr lang="en-US" smtClean="0"/>
              <a:t>+, -, *, /</a:t>
            </a:r>
          </a:p>
          <a:p>
            <a:pPr lvl="1"/>
            <a:r>
              <a:rPr lang="en-US" smtClean="0"/>
              <a:t>( ) for clarification</a:t>
            </a:r>
          </a:p>
          <a:p>
            <a:pPr lvl="1"/>
            <a:r>
              <a:rPr lang="en-US" smtClean="0"/>
              <a:t>Exponents are **</a:t>
            </a:r>
          </a:p>
          <a:p>
            <a:pPr lvl="2"/>
            <a:r>
              <a:rPr lang="en-US" smtClean="0"/>
              <a:t>3</a:t>
            </a:r>
            <a:r>
              <a:rPr lang="en-US" baseline="30000" smtClean="0"/>
              <a:t>2</a:t>
            </a:r>
            <a:r>
              <a:rPr lang="en-US" smtClean="0"/>
              <a:t> = 3 **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tricky part is mixing reals with integers</a:t>
            </a:r>
          </a:p>
          <a:p>
            <a:pPr lvl="1"/>
            <a:r>
              <a:rPr lang="en-US" smtClean="0"/>
              <a:t>real :: fraction</a:t>
            </a:r>
            <a:br>
              <a:rPr lang="en-US" smtClean="0"/>
            </a:br>
            <a:r>
              <a:rPr lang="en-US" smtClean="0"/>
              <a:t>fraction = 1 / 3</a:t>
            </a:r>
          </a:p>
          <a:p>
            <a:pPr lvl="2"/>
            <a:r>
              <a:rPr lang="en-US" smtClean="0"/>
              <a:t>1 and 3 are integers, 1/3 is 0.33333333, converted to integer = truncated = 0, converted to real = 0.0</a:t>
            </a:r>
          </a:p>
          <a:p>
            <a:pPr lvl="1"/>
            <a:r>
              <a:rPr lang="en-US" smtClean="0"/>
              <a:t>real :: fraction</a:t>
            </a:r>
            <a:br>
              <a:rPr lang="en-US" smtClean="0"/>
            </a:br>
            <a:r>
              <a:rPr lang="en-US" smtClean="0"/>
              <a:t>fraction = 1. / 3.</a:t>
            </a:r>
            <a:br>
              <a:rPr lang="en-US" smtClean="0"/>
            </a:br>
            <a:r>
              <a:rPr lang="en-US" smtClean="0"/>
              <a:t>! 1.0 / 3.0</a:t>
            </a:r>
            <a:br>
              <a:rPr lang="en-US" smtClean="0"/>
            </a:br>
            <a:r>
              <a:rPr lang="en-US" smtClean="0"/>
              <a:t>! real(1) / real(3)</a:t>
            </a:r>
          </a:p>
          <a:p>
            <a:pPr lvl="2"/>
            <a:r>
              <a:rPr lang="en-US" smtClean="0"/>
              <a:t>All real numbers, fraction now holds an approximation of 1/3 instead of 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Functions are bodies of code that exist elsewhere and perform one specific function</a:t>
            </a:r>
          </a:p>
          <a:p>
            <a:r>
              <a:rPr lang="en-US" smtClean="0"/>
              <a:t>There are a number of </a:t>
            </a:r>
            <a:r>
              <a:rPr lang="en-US" i="1" smtClean="0"/>
              <a:t>intrinsic</a:t>
            </a:r>
            <a:r>
              <a:rPr lang="en-US" smtClean="0"/>
              <a:t> functions built into the language</a:t>
            </a:r>
          </a:p>
          <a:p>
            <a:pPr lvl="1"/>
            <a:r>
              <a:rPr lang="en-US" smtClean="0"/>
              <a:t>sin = sine (asin)</a:t>
            </a:r>
          </a:p>
          <a:p>
            <a:pPr lvl="1"/>
            <a:r>
              <a:rPr lang="en-US" smtClean="0"/>
              <a:t>cos = cosine (acos)</a:t>
            </a:r>
          </a:p>
          <a:p>
            <a:pPr lvl="1"/>
            <a:r>
              <a:rPr lang="en-US" smtClean="0"/>
              <a:t>tan = tangent (atan)</a:t>
            </a:r>
          </a:p>
          <a:p>
            <a:pPr lvl="1"/>
            <a:r>
              <a:rPr lang="en-US" smtClean="0"/>
              <a:t>min = minimum of 2+</a:t>
            </a:r>
          </a:p>
          <a:p>
            <a:pPr lvl="1"/>
            <a:r>
              <a:rPr lang="en-US" smtClean="0"/>
              <a:t>max = minimum of 2+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Note:</a:t>
            </a:r>
          </a:p>
          <a:p>
            <a:pPr lvl="1"/>
            <a:r>
              <a:rPr lang="en-US" smtClean="0"/>
              <a:t>The Fortran spec isn’t very strict, so a lot of settings are left up to the people who write the individual compilers</a:t>
            </a:r>
          </a:p>
          <a:p>
            <a:pPr lvl="1"/>
            <a:r>
              <a:rPr lang="en-US" smtClean="0"/>
              <a:t>One example is the way the trig functions work</a:t>
            </a:r>
          </a:p>
          <a:p>
            <a:pPr lvl="2"/>
            <a:r>
              <a:rPr lang="en-US" smtClean="0"/>
              <a:t>Are the degrees? Radians?</a:t>
            </a:r>
          </a:p>
          <a:p>
            <a:pPr lvl="2"/>
            <a:r>
              <a:rPr lang="en-US" smtClean="0"/>
              <a:t>Our compiler, gfortran, </a:t>
            </a:r>
            <a:r>
              <a:rPr lang="en-US" smtClean="0">
                <a:hlinkClick r:id="rId2"/>
              </a:rPr>
              <a:t>might work with radians</a:t>
            </a:r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print the result out or save it to a variable</a:t>
            </a:r>
          </a:p>
          <a:p>
            <a:pPr lvl="1"/>
            <a:r>
              <a:rPr lang="en-US" smtClean="0"/>
              <a:t>integer :: smallest</a:t>
            </a:r>
            <a:br>
              <a:rPr lang="en-US" smtClean="0"/>
            </a:br>
            <a:r>
              <a:rPr lang="en-US" smtClean="0"/>
              <a:t>smallest = min(8, 3, 120, -5, 0)</a:t>
            </a:r>
          </a:p>
          <a:p>
            <a:pPr lvl="1"/>
            <a:r>
              <a:rPr lang="en-US" smtClean="0"/>
              <a:t>write (*, *) “The biggest number is”, &amp;</a:t>
            </a:r>
            <a:br>
              <a:rPr lang="en-US" smtClean="0"/>
            </a:br>
            <a:r>
              <a:rPr lang="en-US" smtClean="0"/>
              <a:t>     max(8, 3, 120, -5, 0)</a:t>
            </a:r>
          </a:p>
          <a:p>
            <a:pPr lvl="2"/>
            <a:r>
              <a:rPr lang="en-US" smtClean="0"/>
              <a:t>Note the &amp;: used to continue a line of code on another line</a:t>
            </a:r>
          </a:p>
          <a:p>
            <a:r>
              <a:rPr lang="en-US" smtClean="0"/>
              <a:t>Page 48 in the book lists a number of intrinsic functions and their argument and return types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Boolean values, named after George Boole, have one of two values: true or false</a:t>
            </a:r>
          </a:p>
          <a:p>
            <a:r>
              <a:rPr lang="en-US" smtClean="0"/>
              <a:t>In Fortran, they are called .TRUE. and .FALSE. (again, case doesn’t matter)</a:t>
            </a:r>
          </a:p>
          <a:p>
            <a:r>
              <a:rPr lang="en-US" smtClean="0"/>
              <a:t>Branching (the next topic) and looping (another lab) rely on Boolean logic</a:t>
            </a:r>
          </a:p>
          <a:p>
            <a:r>
              <a:rPr lang="en-US" smtClean="0"/>
              <a:t>Pages 91 and 93 in the book list a number of operators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Structure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programs must start with PROGRAM SOMENAME and end with END PROGRAM (or ENG PROGRAM SOMENAME)</a:t>
            </a:r>
          </a:p>
          <a:p>
            <a:pPr lvl="1" eaLnBrk="1" hangingPunct="1"/>
            <a:r>
              <a:rPr lang="en-US" smtClean="0"/>
              <a:t>You won’t necessarily write that part every time, but there is always one present</a:t>
            </a:r>
          </a:p>
          <a:p>
            <a:pPr eaLnBrk="1" hangingPunct="1"/>
            <a:r>
              <a:rPr lang="en-US" smtClean="0"/>
              <a:t>Basic structure:</a:t>
            </a:r>
          </a:p>
          <a:p>
            <a:pPr lvl="1" eaLnBrk="1" hangingPunct="1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PROGRAM SOMENAME</a:t>
            </a:r>
            <a:br>
              <a:rPr lang="en-US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    IMPLICIT NONE</a:t>
            </a:r>
            <a:br>
              <a:rPr lang="en-US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    ! Variables</a:t>
            </a:r>
            <a:br>
              <a:rPr lang="en-US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    ! Code</a:t>
            </a:r>
            <a:br>
              <a:rPr lang="en-US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END PROGRAM SOMENAME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5488" y="1587500"/>
          <a:ext cx="7693025" cy="468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12"/>
                <a:gridCol w="3225800"/>
                <a:gridCol w="28686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.lt.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.lt.</a:t>
                      </a:r>
                      <a:r>
                        <a:rPr lang="en-US" baseline="0" dirty="0" smtClean="0"/>
                        <a:t> num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430 &lt;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.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</a:t>
                      </a:r>
                      <a:r>
                        <a:rPr lang="en-US" dirty="0" smtClean="0"/>
                        <a:t> .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3 &gt; 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.le.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.le. 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 &lt;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ge</a:t>
                      </a:r>
                      <a:r>
                        <a:rPr lang="en-US" dirty="0" smtClean="0"/>
                        <a:t>.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somenum</a:t>
                      </a:r>
                      <a:r>
                        <a:rPr lang="en-US" dirty="0" smtClean="0"/>
                        <a:t> .</a:t>
                      </a:r>
                      <a:r>
                        <a:rPr lang="en-US" dirty="0" err="1" smtClean="0"/>
                        <a:t>ge</a:t>
                      </a:r>
                      <a:r>
                        <a:rPr lang="en-US" dirty="0" smtClean="0"/>
                        <a:t>. -4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 &gt;= </a:t>
                      </a:r>
                      <a:r>
                        <a:rPr lang="en-US" dirty="0" err="1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.eq.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.eq.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apple == banana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</a:t>
                      </a:r>
                      <a:r>
                        <a:rPr lang="en-US" dirty="0" smtClean="0"/>
                        <a:t> /= </a:t>
                      </a:r>
                      <a:r>
                        <a:rPr lang="en-US" dirty="0" err="1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eqv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 (Boolean)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.true. .</a:t>
                      </a:r>
                      <a:r>
                        <a:rPr lang="en-US" dirty="0" err="1" smtClean="0"/>
                        <a:t>eqv</a:t>
                      </a:r>
                      <a:r>
                        <a:rPr lang="en-US" dirty="0" smtClean="0"/>
                        <a:t>. .false.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.not.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(Boolean)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.not. .false.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of the most important features of a programming language is the ability to branch</a:t>
            </a:r>
          </a:p>
          <a:p>
            <a:pPr lvl="1"/>
            <a:r>
              <a:rPr lang="en-US" smtClean="0"/>
              <a:t>Run </a:t>
            </a:r>
            <a:r>
              <a:rPr lang="en-US" i="1" smtClean="0"/>
              <a:t>this code</a:t>
            </a:r>
            <a:r>
              <a:rPr lang="en-US" smtClean="0"/>
              <a:t> if </a:t>
            </a:r>
            <a:r>
              <a:rPr lang="en-US" i="1" smtClean="0"/>
              <a:t>this condition holds</a:t>
            </a:r>
            <a:endParaRPr lang="en-US" smtClean="0"/>
          </a:p>
          <a:p>
            <a:pPr lvl="1"/>
            <a:r>
              <a:rPr lang="en-US" smtClean="0"/>
              <a:t>Run </a:t>
            </a:r>
            <a:r>
              <a:rPr lang="en-US" i="1" smtClean="0"/>
              <a:t>this</a:t>
            </a:r>
            <a:r>
              <a:rPr lang="en-US" smtClean="0"/>
              <a:t> if </a:t>
            </a:r>
            <a:r>
              <a:rPr lang="en-US" i="1" smtClean="0"/>
              <a:t>that</a:t>
            </a:r>
            <a:r>
              <a:rPr lang="en-US" smtClean="0"/>
              <a:t> or </a:t>
            </a:r>
            <a:r>
              <a:rPr lang="en-US" i="1" smtClean="0"/>
              <a:t>something</a:t>
            </a:r>
            <a:r>
              <a:rPr lang="en-US" smtClean="0"/>
              <a:t> if </a:t>
            </a:r>
            <a:r>
              <a:rPr lang="en-US" i="1" smtClean="0"/>
              <a:t>something else</a:t>
            </a:r>
            <a:endParaRPr lang="en-US" smtClean="0"/>
          </a:p>
          <a:p>
            <a:r>
              <a:rPr lang="en-US" smtClean="0"/>
              <a:t>Most programmers lump all of branding under the term “if statements,” because they start, in most high level languages (like Fortran!), with an if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we just want to run some code if a condition holds and not do anything special if it didn’t, we just need a simple if statement</a:t>
            </a:r>
          </a:p>
          <a:p>
            <a:pPr lvl="1"/>
            <a:r>
              <a:rPr lang="en-US" smtClean="0"/>
              <a:t>if (condition) then</a:t>
            </a:r>
            <a:br>
              <a:rPr lang="en-US" smtClean="0"/>
            </a:br>
            <a:r>
              <a:rPr lang="en-US" smtClean="0"/>
              <a:t>     ! code to run</a:t>
            </a:r>
            <a:br>
              <a:rPr lang="en-US" smtClean="0"/>
            </a:br>
            <a:r>
              <a:rPr lang="en-US" smtClean="0"/>
              <a:t>end if</a:t>
            </a:r>
          </a:p>
          <a:p>
            <a:r>
              <a:rPr lang="en-US" smtClean="0"/>
              <a:t>The condition must evaluate to .true. or .false.	</a:t>
            </a:r>
          </a:p>
          <a:p>
            <a:pPr lvl="1"/>
            <a:r>
              <a:rPr lang="en-US" smtClean="0"/>
              <a:t>if (a &lt; b) then</a:t>
            </a:r>
          </a:p>
          <a:p>
            <a:pPr lvl="1"/>
            <a:r>
              <a:rPr lang="en-US" smtClean="0"/>
              <a:t>if (.true.) then</a:t>
            </a:r>
          </a:p>
          <a:p>
            <a:pPr lvl="1"/>
            <a:r>
              <a:rPr lang="en-US" smtClean="0"/>
              <a:t>if (sin(42) .ge. 3) then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many cases, we’ll want to do </a:t>
            </a:r>
            <a:r>
              <a:rPr lang="en-US" i="1" smtClean="0"/>
              <a:t>A</a:t>
            </a:r>
            <a:r>
              <a:rPr lang="en-US" smtClean="0"/>
              <a:t> if something holds, otherwise do </a:t>
            </a:r>
            <a:r>
              <a:rPr lang="en-US" i="1" smtClean="0"/>
              <a:t>B</a:t>
            </a:r>
            <a:endParaRPr lang="en-US" smtClean="0"/>
          </a:p>
          <a:p>
            <a:pPr lvl="1"/>
            <a:r>
              <a:rPr lang="en-US" smtClean="0"/>
              <a:t>if (cond) then</a:t>
            </a:r>
            <a:br>
              <a:rPr lang="en-US" smtClean="0"/>
            </a:br>
            <a:r>
              <a:rPr lang="en-US" smtClean="0"/>
              <a:t>     ! A</a:t>
            </a:r>
            <a:br>
              <a:rPr lang="en-US" smtClean="0"/>
            </a:br>
            <a:r>
              <a:rPr lang="en-US" smtClean="0"/>
              <a:t>else</a:t>
            </a:r>
            <a:br>
              <a:rPr lang="en-US" smtClean="0"/>
            </a:br>
            <a:r>
              <a:rPr lang="en-US" smtClean="0"/>
              <a:t>     ! B</a:t>
            </a:r>
            <a:br>
              <a:rPr lang="en-US" smtClean="0"/>
            </a:br>
            <a:r>
              <a:rPr lang="en-US" smtClean="0"/>
              <a:t>end if</a:t>
            </a:r>
          </a:p>
          <a:p>
            <a:r>
              <a:rPr lang="en-US" smtClean="0"/>
              <a:t>If </a:t>
            </a:r>
            <a:r>
              <a:rPr lang="en-US" i="1" smtClean="0"/>
              <a:t>cond</a:t>
            </a:r>
            <a:r>
              <a:rPr lang="en-US" smtClean="0"/>
              <a:t> is true, then the first set of code runs; if it’s not (in every other possible case), B runs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 we’ll want to do different things for different conditions</a:t>
            </a:r>
          </a:p>
          <a:p>
            <a:pPr lvl="1"/>
            <a:r>
              <a:rPr lang="en-US" smtClean="0"/>
              <a:t>if (c1) then</a:t>
            </a:r>
            <a:br>
              <a:rPr lang="en-US" smtClean="0"/>
            </a:br>
            <a:r>
              <a:rPr lang="en-US" smtClean="0"/>
              <a:t>     ! A</a:t>
            </a:r>
            <a:br>
              <a:rPr lang="en-US" smtClean="0"/>
            </a:br>
            <a:r>
              <a:rPr lang="en-US" smtClean="0"/>
              <a:t>else if (c2) then</a:t>
            </a:r>
            <a:br>
              <a:rPr lang="en-US" smtClean="0"/>
            </a:br>
            <a:r>
              <a:rPr lang="en-US" smtClean="0"/>
              <a:t>     ! B</a:t>
            </a:r>
            <a:br>
              <a:rPr lang="en-US" smtClean="0"/>
            </a:br>
            <a:r>
              <a:rPr lang="en-US" smtClean="0"/>
              <a:t>else if (c3) then</a:t>
            </a:r>
            <a:br>
              <a:rPr lang="en-US" smtClean="0"/>
            </a:br>
            <a:r>
              <a:rPr lang="en-US" smtClean="0"/>
              <a:t>     ! C</a:t>
            </a:r>
            <a:br>
              <a:rPr lang="en-US" smtClean="0"/>
            </a:br>
            <a:r>
              <a:rPr lang="en-US" smtClean="0"/>
              <a:t>else if (c4) then</a:t>
            </a:r>
            <a:br>
              <a:rPr lang="en-US" smtClean="0"/>
            </a:br>
            <a:r>
              <a:rPr lang="en-US" smtClean="0"/>
              <a:t>     ! D</a:t>
            </a:r>
            <a:br>
              <a:rPr lang="en-US" smtClean="0"/>
            </a:br>
            <a:r>
              <a:rPr lang="en-US" smtClean="0"/>
              <a:t>end if</a:t>
            </a:r>
          </a:p>
          <a:p>
            <a:r>
              <a:rPr lang="en-US" smtClean="0"/>
              <a:t>Notice: with else ifs, there is only one end if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can combine the two</a:t>
            </a:r>
          </a:p>
          <a:p>
            <a:pPr lvl="1"/>
            <a:r>
              <a:rPr lang="en-US" smtClean="0"/>
              <a:t>Always an if, always an end if, at most one else, any number of else ifs</a:t>
            </a:r>
          </a:p>
          <a:p>
            <a:pPr lvl="1"/>
            <a:r>
              <a:rPr lang="en-US" smtClean="0"/>
              <a:t>if (c1) then</a:t>
            </a:r>
            <a:br>
              <a:rPr lang="en-US" smtClean="0"/>
            </a:br>
            <a:r>
              <a:rPr lang="en-US" smtClean="0"/>
              <a:t>     ! A</a:t>
            </a:r>
            <a:br>
              <a:rPr lang="en-US" smtClean="0"/>
            </a:br>
            <a:r>
              <a:rPr lang="en-US" smtClean="0"/>
              <a:t>else if (c2)</a:t>
            </a:r>
            <a:br>
              <a:rPr lang="en-US" smtClean="0"/>
            </a:br>
            <a:r>
              <a:rPr lang="en-US" smtClean="0"/>
              <a:t>     ! B</a:t>
            </a:r>
            <a:br>
              <a:rPr lang="en-US" smtClean="0"/>
            </a:br>
            <a:r>
              <a:rPr lang="en-US" smtClean="0"/>
              <a:t>else</a:t>
            </a:r>
            <a:br>
              <a:rPr lang="en-US" smtClean="0"/>
            </a:br>
            <a:r>
              <a:rPr lang="en-US" smtClean="0"/>
              <a:t>     ! not c1 and not c2</a:t>
            </a:r>
            <a:br>
              <a:rPr lang="en-US" smtClean="0"/>
            </a:br>
            <a:r>
              <a:rPr lang="en-US" smtClean="0"/>
              <a:t>end if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Branching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And sometimes we’ll need to make complex conditions that check 2 or more conditions at once</a:t>
            </a:r>
          </a:p>
          <a:p>
            <a:r>
              <a:rPr lang="en-US" smtClean="0"/>
              <a:t>For those, we’ll do Boolean logic</a:t>
            </a:r>
          </a:p>
          <a:p>
            <a:pPr lvl="1"/>
            <a:r>
              <a:rPr lang="en-US" smtClean="0"/>
              <a:t>.AND. = both conditions are true</a:t>
            </a:r>
          </a:p>
          <a:p>
            <a:pPr lvl="1"/>
            <a:r>
              <a:rPr lang="en-US" smtClean="0"/>
              <a:t>.OR. = the left condition OR the right condition OR both conditions are true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if (apple == banana .and. apple &gt; orange) then</a:t>
            </a:r>
          </a:p>
          <a:p>
            <a:pPr lvl="1"/>
            <a:r>
              <a:rPr lang="en-US" smtClean="0"/>
              <a:t>if (monkey &lt; cow .or. pig &gt; horse) then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 sure your </a:t>
            </a:r>
            <a:r>
              <a:rPr lang="en-US" b="1" smtClean="0"/>
              <a:t>filenames</a:t>
            </a:r>
            <a:r>
              <a:rPr lang="en-US" smtClean="0"/>
              <a:t> match what is listed for the exercises</a:t>
            </a:r>
          </a:p>
          <a:p>
            <a:pPr eaLnBrk="1" hangingPunct="1"/>
            <a:r>
              <a:rPr lang="en-US" smtClean="0"/>
              <a:t>I won’t start yet, but I will eventually be using grading scripts (and often provide a testing script) to test</a:t>
            </a:r>
          </a:p>
          <a:p>
            <a:pPr lvl="1" eaLnBrk="1" hangingPunct="1"/>
            <a:r>
              <a:rPr lang="en-US" smtClean="0"/>
              <a:t>3 lab sections, ~20 students/section, at least 1 exercise per lab, multiple tests/exercise = very time intensive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Filename: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Std"/>
                <a:ea typeface="+mn-ea"/>
                <a:cs typeface="Courier Std"/>
              </a:rPr>
              <a:t>week2.f90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We’re going to do a simple program that works with basic structure, variables, and branching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There are three steps to your program (next slide)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age can be stored in either an integer or a real; I will use whole numbers when I test 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sto MT" charset="0"/>
              <a:buAutoNum type="arabicPeriod"/>
            </a:pPr>
            <a:r>
              <a:rPr lang="en-US" smtClean="0"/>
              <a:t>Ask the user for their age</a:t>
            </a:r>
          </a:p>
          <a:p>
            <a:pPr>
              <a:buFont typeface="Calisto MT" charset="0"/>
              <a:buAutoNum type="arabicPeriod"/>
            </a:pPr>
            <a:r>
              <a:rPr lang="en-US" smtClean="0"/>
              <a:t>Read the user’s age from the keyboard</a:t>
            </a:r>
          </a:p>
          <a:p>
            <a:pPr>
              <a:buFont typeface="Calisto MT" charset="0"/>
              <a:buAutoNum type="arabicPeriod"/>
            </a:pPr>
            <a:r>
              <a:rPr lang="en-US" smtClean="0"/>
              <a:t>Print out a message based on their age</a:t>
            </a:r>
          </a:p>
          <a:p>
            <a:pPr lvl="1">
              <a:buFont typeface="Calisto MT" charset="0"/>
              <a:buAutoNum type="arabicPeriod"/>
            </a:pPr>
            <a:r>
              <a:rPr lang="en-US" smtClean="0"/>
              <a:t>Age &lt; 18</a:t>
            </a:r>
          </a:p>
          <a:p>
            <a:pPr lvl="2">
              <a:buFont typeface="Calisto MT" charset="0"/>
              <a:buAutoNum type="arabicPeriod"/>
            </a:pPr>
            <a:r>
              <a:rPr lang="en-US" smtClean="0"/>
              <a:t>You’re young!</a:t>
            </a:r>
          </a:p>
          <a:p>
            <a:pPr lvl="1">
              <a:buFont typeface="Calisto MT" charset="0"/>
              <a:buAutoNum type="arabicPeriod"/>
            </a:pPr>
            <a:r>
              <a:rPr lang="en-US" smtClean="0"/>
              <a:t>Age ≥ 18, age &lt; 65</a:t>
            </a:r>
          </a:p>
          <a:p>
            <a:pPr lvl="2">
              <a:buFont typeface="Calisto MT" charset="0"/>
              <a:buAutoNum type="arabicPeriod"/>
            </a:pPr>
            <a:r>
              <a:rPr lang="en-US" smtClean="0"/>
              <a:t>You’re an adult!</a:t>
            </a:r>
          </a:p>
          <a:p>
            <a:pPr lvl="1">
              <a:buFont typeface="Calisto MT" charset="0"/>
              <a:buAutoNum type="arabicPeriod"/>
            </a:pPr>
            <a:r>
              <a:rPr lang="en-US" smtClean="0"/>
              <a:t>Age ≥ 65</a:t>
            </a:r>
          </a:p>
          <a:p>
            <a:pPr lvl="2">
              <a:buFont typeface="Calisto MT" charset="0"/>
              <a:buAutoNum type="arabicPeriod"/>
            </a:pPr>
            <a:r>
              <a:rPr lang="en-US" smtClean="0"/>
              <a:t>You’re a senior citizen!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comment in Fortran is denoted by a !</a:t>
            </a:r>
          </a:p>
          <a:p>
            <a:r>
              <a:rPr lang="en-US" smtClean="0"/>
              <a:t>Any text after the ! (on a single line) is ignored by the compiler</a:t>
            </a:r>
          </a:p>
          <a:p>
            <a:pPr lvl="1"/>
            <a:r>
              <a:rPr lang="en-US" smtClean="0"/>
              <a:t>Document code</a:t>
            </a:r>
          </a:p>
          <a:p>
            <a:pPr lvl="1"/>
            <a:r>
              <a:rPr lang="en-US" smtClean="0"/>
              <a:t>Keep track of old versions of a block of code</a:t>
            </a:r>
          </a:p>
          <a:p>
            <a:pPr lvl="1"/>
            <a:r>
              <a:rPr lang="en-US" smtClean="0"/>
              <a:t>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Reminders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Handin:</a:t>
            </a:r>
          </a:p>
          <a:p>
            <a:pPr lvl="1" eaLnBrk="1" hangingPunct="1"/>
            <a:r>
              <a:rPr lang="en-US" smtClean="0">
                <a:hlinkClick r:id="rId2"/>
              </a:rPr>
              <a:t>http://cse.unl.edu/~cse150efl/handin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Compile:</a:t>
            </a:r>
          </a:p>
          <a:p>
            <a:pPr lvl="1" eaLnBrk="1" hangingPunct="1"/>
            <a:r>
              <a:rPr lang="en-US" smtClean="0"/>
              <a:t>gfortran filename</a:t>
            </a:r>
          </a:p>
          <a:p>
            <a:pPr lvl="2" eaLnBrk="1" hangingPunct="1"/>
            <a:r>
              <a:rPr lang="en-US" smtClean="0"/>
              <a:t>e.g., gfortran week2.f90</a:t>
            </a:r>
          </a:p>
          <a:p>
            <a:pPr eaLnBrk="1" hangingPunct="1"/>
            <a:r>
              <a:rPr lang="en-US" smtClean="0"/>
              <a:t>Run:</a:t>
            </a:r>
          </a:p>
          <a:p>
            <a:pPr lvl="1" eaLnBrk="1" hangingPunct="1"/>
            <a:r>
              <a:rPr lang="en-US" smtClean="0"/>
              <a:t>a.out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variable is a memory location to store some type of data</a:t>
            </a:r>
          </a:p>
          <a:p>
            <a:r>
              <a:rPr lang="en-US" smtClean="0"/>
              <a:t>In many languages, including Fortran, each variable has a specific type</a:t>
            </a:r>
          </a:p>
          <a:p>
            <a:pPr lvl="1"/>
            <a:r>
              <a:rPr lang="en-US" smtClean="0"/>
              <a:t>The IMPLICIT NONE on slide 2 keeps Fortran from making a variable a number (which type is based on its name) if no type has given, which also forces all variables to be specified—use this</a:t>
            </a:r>
          </a:p>
          <a:p>
            <a:r>
              <a:rPr lang="en-US" smtClean="0"/>
              <a:t>Between IMPLICIT NONE and code, create vars:</a:t>
            </a:r>
          </a:p>
          <a:p>
            <a:pPr lvl="1"/>
            <a:r>
              <a:rPr lang="en-US" smtClean="0"/>
              <a:t>VARIABLETYPE :: VARIABLENAME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5488" y="1587500"/>
          <a:ext cx="769302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212"/>
                <a:gridCol w="5738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whole number, positive or negative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floating</a:t>
                      </a:r>
                      <a:r>
                        <a:rPr lang="en-US" baseline="0" dirty="0" smtClean="0"/>
                        <a:t> point number (something with a decimal)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single character; can be used to make a string, multiple characters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Boolean value, either .TRUE. or .FALSE. (note the periods)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complex number (think back to high school)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INTEGER :: X</a:t>
            </a:r>
          </a:p>
          <a:p>
            <a:pPr lvl="1"/>
            <a:r>
              <a:rPr lang="en-US" smtClean="0"/>
              <a:t>CHARACTER :: C</a:t>
            </a:r>
          </a:p>
          <a:p>
            <a:pPr lvl="1"/>
            <a:r>
              <a:rPr lang="en-US" smtClean="0"/>
              <a:t>LOGICAL :: FLAG</a:t>
            </a:r>
          </a:p>
          <a:p>
            <a:r>
              <a:rPr lang="en-US" smtClean="0"/>
              <a:t>You can create multiple variables of the same type by doing a comma-separated list</a:t>
            </a:r>
          </a:p>
          <a:p>
            <a:pPr lvl="1"/>
            <a:r>
              <a:rPr lang="en-US" smtClean="0"/>
              <a:t>INTEGER :: I, J, K</a:t>
            </a:r>
          </a:p>
          <a:p>
            <a:pPr lvl="1"/>
            <a:r>
              <a:rPr lang="en-US" smtClean="0"/>
              <a:t>COMPLEX :: COMP1 COMP2, COMP3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Variable names can consist of letters, numbers, and underscores</a:t>
            </a:r>
          </a:p>
          <a:p>
            <a:r>
              <a:rPr lang="en-US" smtClean="0"/>
              <a:t>They must</a:t>
            </a:r>
            <a:r>
              <a:rPr lang="en-US" baseline="30000" smtClean="0"/>
              <a:t>*</a:t>
            </a:r>
            <a:r>
              <a:rPr lang="en-US" smtClean="0"/>
              <a:t> start with a letter</a:t>
            </a:r>
          </a:p>
          <a:p>
            <a:pPr lvl="1"/>
            <a:r>
              <a:rPr lang="en-US" baseline="30000" smtClean="0"/>
              <a:t>*</a:t>
            </a:r>
            <a:r>
              <a:rPr lang="en-US" smtClean="0"/>
              <a:t> I think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Assigning a value to a variable, storing something in it, is simple</a:t>
            </a:r>
          </a:p>
          <a:p>
            <a:pPr lvl="1"/>
            <a:r>
              <a:rPr lang="en-US" smtClean="0"/>
              <a:t>VARNAME = VALUE</a:t>
            </a:r>
          </a:p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FLAG = .TRUE.</a:t>
            </a:r>
          </a:p>
          <a:p>
            <a:pPr lvl="1"/>
            <a:r>
              <a:rPr lang="en-US" smtClean="0"/>
              <a:t>X = 42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create constants, variables that have a set value that can’t be changed while the program runs</a:t>
            </a:r>
          </a:p>
          <a:p>
            <a:pPr lvl="1"/>
            <a:r>
              <a:rPr lang="en-US" smtClean="0"/>
              <a:t>Used for things like π, </a:t>
            </a:r>
            <a:r>
              <a:rPr lang="en-US" i="1" smtClean="0"/>
              <a:t>e</a:t>
            </a:r>
            <a:r>
              <a:rPr lang="en-US" smtClean="0"/>
              <a:t>, loop counters</a:t>
            </a:r>
          </a:p>
          <a:p>
            <a:r>
              <a:rPr lang="en-US" smtClean="0"/>
              <a:t>To mark a variable as a constant, add “, parameter” to its declaration</a:t>
            </a:r>
          </a:p>
          <a:p>
            <a:r>
              <a:rPr lang="en-US" smtClean="0"/>
              <a:t>You </a:t>
            </a:r>
            <a:r>
              <a:rPr lang="en-US" b="1" smtClean="0"/>
              <a:t>must</a:t>
            </a:r>
            <a:r>
              <a:rPr lang="en-US" smtClean="0"/>
              <a:t> initialize the variable (give it a value)</a:t>
            </a:r>
          </a:p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real, parameter :: pi = 3.1415926535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2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3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1106</TotalTime>
  <Words>1842</Words>
  <Application>Microsoft Macintosh PowerPoint</Application>
  <PresentationFormat>On-screen Show (4:3)</PresentationFormat>
  <Paragraphs>207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ＭＳ Ｐゴシック</vt:lpstr>
      <vt:lpstr>Calisto MT</vt:lpstr>
      <vt:lpstr>Wingdings</vt:lpstr>
      <vt:lpstr>Calibri</vt:lpstr>
      <vt:lpstr>Courier New</vt:lpstr>
      <vt:lpstr>Courier Std</vt:lpstr>
      <vt:lpstr>Venture</vt:lpstr>
      <vt:lpstr>Basic Fortran</vt:lpstr>
      <vt:lpstr>Program Structure</vt:lpstr>
      <vt:lpstr>Comments</vt:lpstr>
      <vt:lpstr>Variables</vt:lpstr>
      <vt:lpstr>Variables</vt:lpstr>
      <vt:lpstr>Variables</vt:lpstr>
      <vt:lpstr>Variables</vt:lpstr>
      <vt:lpstr>Assignments</vt:lpstr>
      <vt:lpstr>Constants</vt:lpstr>
      <vt:lpstr>I/O: Printing</vt:lpstr>
      <vt:lpstr>I/O Printing</vt:lpstr>
      <vt:lpstr>I/O: Reading</vt:lpstr>
      <vt:lpstr>I/O: Reading</vt:lpstr>
      <vt:lpstr>Arithmetic</vt:lpstr>
      <vt:lpstr>Arithmetic</vt:lpstr>
      <vt:lpstr>Functions</vt:lpstr>
      <vt:lpstr>Functions</vt:lpstr>
      <vt:lpstr>Functions</vt:lpstr>
      <vt:lpstr>Booleans</vt:lpstr>
      <vt:lpstr>Booleans</vt:lpstr>
      <vt:lpstr>Branching</vt:lpstr>
      <vt:lpstr>Branching</vt:lpstr>
      <vt:lpstr>Branching</vt:lpstr>
      <vt:lpstr>Branching</vt:lpstr>
      <vt:lpstr>Branching</vt:lpstr>
      <vt:lpstr>Branching</vt:lpstr>
      <vt:lpstr>Exercises</vt:lpstr>
      <vt:lpstr>Exercise</vt:lpstr>
      <vt:lpstr>Exercise</vt:lpstr>
      <vt:lpstr>Reminders</vt:lpstr>
    </vt:vector>
  </TitlesOfParts>
  <Company>Worthless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Ross Nelson</dc:creator>
  <cp:lastModifiedBy>Ross Nelson</cp:lastModifiedBy>
  <cp:revision>77</cp:revision>
  <dcterms:created xsi:type="dcterms:W3CDTF">2010-05-07T16:40:18Z</dcterms:created>
  <dcterms:modified xsi:type="dcterms:W3CDTF">2010-05-07T16:40:31Z</dcterms:modified>
</cp:coreProperties>
</file>