
<file path=[Content_Types].xml><?xml version="1.0" encoding="utf-8"?>
<Types xmlns="http://schemas.openxmlformats.org/package/2006/content-types">
  <Override PartName="/ppt/theme/themeOverride2.xml" ContentType="application/vnd.openxmlformats-officedocument.themeOverride+xml"/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Default Extension="jpeg" ContentType="image/jpeg"/>
  <Default Extension="xml" ContentType="application/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14.xml" ContentType="application/vnd.openxmlformats-officedocument.presentationml.slideLayout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12.xml" ContentType="application/vnd.openxmlformats-officedocument.presentationml.slideLayout+xml"/>
  <Override PartName="/ppt/slides/slide16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ppt/theme/themeOverride3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slide12.xml" ContentType="application/vnd.openxmlformats-officedocument.presentationml.slide+xml"/>
  <Override PartName="/ppt/theme/themeOverride1.xml" ContentType="application/vnd.openxmlformats-officedocument.themeOverride+xml"/>
  <Default Extension="bin" ContentType="application/vnd.openxmlformats-officedocument.presentationml.printerSettings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9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Layouts/slideLayout13.xml" ContentType="application/vnd.openxmlformats-officedocument.presentationml.slideLayout+xml"/>
  <Override PartName="/ppt/slides/slide17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73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620"/>
    <p:restoredTop sz="94660"/>
  </p:normalViewPr>
  <p:slideViewPr>
    <p:cSldViewPr snapToGrid="0" snapToObjects="1">
      <p:cViewPr varScale="1">
        <p:scale>
          <a:sx n="112" d="100"/>
          <a:sy n="112" d="100"/>
        </p:scale>
        <p:origin x="-43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slideMaster" Target="../slideMasters/slideMaster1.xml"/><Relationship Id="rId3" Type="http://schemas.openxmlformats.org/officeDocument/2006/relationships/image" Target="../media/image5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2.xml"/><Relationship Id="rId2" Type="http://schemas.openxmlformats.org/officeDocument/2006/relationships/slideMaster" Target="../slideMasters/slideMaster1.xml"/><Relationship Id="rId3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3.xml"/><Relationship Id="rId2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aperBackingColor.jpg"/>
          <p:cNvPicPr>
            <a:picLocks noChangeAspect="1"/>
          </p:cNvPicPr>
          <p:nvPr/>
        </p:nvPicPr>
        <p:blipFill>
          <a:blip r:embed="rId3"/>
          <a:srcRect l="469" t="13915"/>
          <a:stretch>
            <a:fillRect/>
          </a:stretch>
        </p:blipFill>
        <p:spPr>
          <a:xfrm>
            <a:off x="1613903" y="699248"/>
            <a:ext cx="5916194" cy="3837694"/>
          </a:xfrm>
          <a:prstGeom prst="rect">
            <a:avLst/>
          </a:prstGeom>
          <a:solidFill>
            <a:srgbClr val="FFFFFF">
              <a:shade val="85000"/>
            </a:srgbClr>
          </a:solidFill>
          <a:ln w="22225" cap="sq">
            <a:solidFill>
              <a:srgbClr val="FDFDFD"/>
            </a:solidFill>
            <a:miter lim="800000"/>
          </a:ln>
          <a:effectLst>
            <a:outerShdw blurRad="57150" dist="37500" dir="7560000" sy="98000" kx="80000" ky="63000" algn="tl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09569" y="1143000"/>
            <a:ext cx="5724862" cy="1846961"/>
          </a:xfrm>
        </p:spPr>
        <p:txBody>
          <a:bodyPr rtlCol="0" anchor="b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6000" kern="1200">
                <a:solidFill>
                  <a:schemeClr val="bg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69" y="2994212"/>
            <a:ext cx="5724862" cy="1007200"/>
          </a:xfrm>
        </p:spPr>
        <p:txBody>
          <a:bodyPr rtlCol="0">
            <a:normAutofit/>
          </a:bodyPr>
          <a:lstStyle>
            <a:lvl1pPr marL="0" indent="0" algn="ctr" defTabSz="914400" rtl="0" eaLnBrk="1" latinLnBrk="0" hangingPunct="1">
              <a:spcBef>
                <a:spcPts val="0"/>
              </a:spcBef>
              <a:buSzPct val="90000"/>
              <a:buFont typeface="Wingdings" pitchFamily="2" charset="2"/>
              <a:buNone/>
              <a:defRPr sz="2000" kern="1200">
                <a:solidFill>
                  <a:schemeClr val="bg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0F22D2-A29F-B14F-8FCB-AA8ABD766D30}" type="datetime1">
              <a:rPr lang="en-US"/>
              <a:pPr>
                <a:defRPr/>
              </a:pPr>
              <a:t>5/7/10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7ED723-1C0B-424E-8596-1B1700CE4C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DBC20B-79B6-524A-A4F0-63AE7B96B6E2}" type="datetime1">
              <a:rPr lang="en-US"/>
              <a:pPr>
                <a:defRPr/>
              </a:pPr>
              <a:t>5/7/10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6ADB4D-8231-3C49-8770-3E7766F4C4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FEB17E-095E-9546-AD13-AA06B3971B27}" type="datetime1">
              <a:rPr lang="en-US"/>
              <a:pPr>
                <a:defRPr/>
              </a:pPr>
              <a:t>5/7/10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460F75-FFCD-924B-BA73-7A691C9A5F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0363" y="1143000"/>
            <a:ext cx="3807662" cy="1341344"/>
          </a:xfrm>
        </p:spPr>
        <p:txBody>
          <a:bodyPr anchor="b"/>
          <a:lstStyle>
            <a:lvl1pPr algn="ctr">
              <a:defRPr sz="44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199" y="605118"/>
            <a:ext cx="3776472" cy="556549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0363" y="2618815"/>
            <a:ext cx="3807662" cy="3133164"/>
          </a:xfrm>
        </p:spPr>
        <p:txBody>
          <a:bodyPr>
            <a:normAutofit/>
          </a:bodyPr>
          <a:lstStyle>
            <a:lvl1pPr marL="0" indent="0" algn="ctr">
              <a:spcBef>
                <a:spcPts val="18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3D4C25-17C8-B94D-BBBF-9DB34BF9B3B7}" type="datetime1">
              <a:rPr lang="en-US"/>
              <a:pPr>
                <a:defRPr/>
              </a:pPr>
              <a:t>5/7/10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CE4E06-30C1-F946-89F5-8F2AC9CE65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pictureCaptionBacking.png"/>
          <p:cNvPicPr>
            <a:picLocks noChangeAspect="1"/>
          </p:cNvPicPr>
          <p:nvPr/>
        </p:nvPicPr>
        <p:blipFill>
          <a:blip r:embed="rId2"/>
          <a:srcRect l="52272" t="8888" r="5151" b="16566"/>
          <a:stretch>
            <a:fillRect/>
          </a:stretch>
        </p:blipFill>
        <p:spPr bwMode="auto">
          <a:xfrm>
            <a:off x="4594225" y="663575"/>
            <a:ext cx="3892550" cy="511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725487" y="1143000"/>
            <a:ext cx="3792537" cy="1341344"/>
          </a:xfrm>
        </p:spPr>
        <p:txBody>
          <a:bodyPr anchor="b"/>
          <a:lstStyle>
            <a:lvl1pPr algn="ctr">
              <a:defRPr sz="44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"/>
          </p:nvPr>
        </p:nvSpPr>
        <p:spPr>
          <a:xfrm>
            <a:off x="725487" y="2618815"/>
            <a:ext cx="3792537" cy="3133164"/>
          </a:xfrm>
        </p:spPr>
        <p:txBody>
          <a:bodyPr>
            <a:normAutofit/>
          </a:bodyPr>
          <a:lstStyle>
            <a:lvl1pPr marL="0" indent="0" algn="ctr">
              <a:spcBef>
                <a:spcPts val="18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829938" y="864971"/>
            <a:ext cx="3422075" cy="470916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noProof="0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435D23-8566-5E46-BB96-FCDA5B29E983}" type="datetime1">
              <a:rPr lang="en-US"/>
              <a:pPr>
                <a:defRPr/>
              </a:pPr>
              <a:t>5/7/10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012F54-7BCA-9C4A-B2EF-E7E8EE4AAF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487" y="462896"/>
            <a:ext cx="7718425" cy="8280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5489" y="1598613"/>
            <a:ext cx="7718424" cy="4572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899579-CF20-C44C-AE0D-36C38009F60E}" type="datetime1">
              <a:rPr lang="en-US"/>
              <a:pPr>
                <a:defRPr/>
              </a:pPr>
              <a:t>5/7/10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74B7B9-7AC7-FD47-8953-A4EBD44A6F2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0" y="685801"/>
            <a:ext cx="1066800" cy="54848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5488" y="685757"/>
            <a:ext cx="6437312" cy="548222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2A8039-1FD4-3E4C-A0EA-1ED839D07613}" type="datetime1">
              <a:rPr lang="en-US"/>
              <a:pPr>
                <a:defRPr/>
              </a:pPr>
              <a:t>5/7/10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3307A2-0515-D840-BD46-9A6EB11AF1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5DDB09-0FC3-5D4B-AEF7-BC75FC267D2D}" type="datetime1">
              <a:rPr lang="en-US"/>
              <a:pPr>
                <a:defRPr/>
              </a:pPr>
              <a:t>5/7/10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746841-A33A-9446-AC4D-DAF52D36E9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Title Slide with Pictur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titlePhotoBacking-r.png"/>
          <p:cNvPicPr>
            <a:picLocks noChangeAspect="1"/>
          </p:cNvPicPr>
          <p:nvPr/>
        </p:nvPicPr>
        <p:blipFill>
          <a:blip r:embed="rId3"/>
          <a:srcRect l="17352" t="9412" r="17500" b="32353"/>
          <a:stretch>
            <a:fillRect/>
          </a:stretch>
        </p:blipFill>
        <p:spPr bwMode="auto">
          <a:xfrm>
            <a:off x="1587500" y="646113"/>
            <a:ext cx="5956300" cy="399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4435" y="4953000"/>
            <a:ext cx="8095130" cy="857250"/>
          </a:xfrm>
        </p:spPr>
        <p:txBody>
          <a:bodyPr anchor="b">
            <a:noAutofit/>
          </a:bodyPr>
          <a:lstStyle>
            <a:lvl1pPr>
              <a:defRPr sz="5400">
                <a:solidFill>
                  <a:schemeClr val="tx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4435" y="5791200"/>
            <a:ext cx="8095130" cy="5072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>
                <a:solidFill>
                  <a:schemeClr val="tx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1764792" y="804672"/>
            <a:ext cx="5638800" cy="3657600"/>
          </a:xfrm>
        </p:spPr>
        <p:txBody>
          <a:bodyPr rtlCol="0">
            <a:normAutofit/>
          </a:bodyPr>
          <a:lstStyle>
            <a:lvl1pPr>
              <a:buNone/>
              <a:defRPr>
                <a:solidFill>
                  <a:schemeClr val="bg2"/>
                </a:solidFill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noProof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4"/>
          </p:nvPr>
        </p:nvSpPr>
        <p:spPr>
          <a:xfrm>
            <a:off x="457200" y="6324600"/>
            <a:ext cx="2133600" cy="273050"/>
          </a:xfrm>
        </p:spPr>
        <p:txBody>
          <a:bodyPr/>
          <a:lstStyle>
            <a:lvl1pPr>
              <a:defRPr sz="1400" smtClean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>
              <a:defRPr/>
            </a:pPr>
            <a:fld id="{ABCE14CD-96F2-284E-9036-BB31AC7D3CD7}" type="datetime1">
              <a:rPr lang="en-US"/>
              <a:pPr>
                <a:defRPr/>
              </a:pPr>
              <a:t>5/7/10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5"/>
          </p:nvPr>
        </p:nvSpPr>
        <p:spPr>
          <a:xfrm>
            <a:off x="3124200" y="6324600"/>
            <a:ext cx="2895600" cy="273050"/>
          </a:xfrm>
        </p:spPr>
        <p:txBody>
          <a:bodyPr/>
          <a:lstStyle>
            <a:lvl1pPr>
              <a:defRPr sz="14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6"/>
          </p:nvPr>
        </p:nvSpPr>
        <p:spPr>
          <a:xfrm>
            <a:off x="6553200" y="6324600"/>
            <a:ext cx="2133600" cy="273050"/>
          </a:xfrm>
        </p:spPr>
        <p:txBody>
          <a:bodyPr/>
          <a:lstStyle>
            <a:lvl1pPr>
              <a:defRPr sz="1400" smtClean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>
              <a:defRPr/>
            </a:pPr>
            <a:fld id="{98B75153-AE4A-B640-8F97-82F69EE947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0818" y="2514600"/>
            <a:ext cx="8162365" cy="914400"/>
          </a:xfrm>
        </p:spPr>
        <p:txBody>
          <a:bodyPr anchor="b"/>
          <a:lstStyle>
            <a:lvl1pPr algn="ctr">
              <a:defRPr sz="5400" b="0" cap="none" baseline="0">
                <a:solidFill>
                  <a:schemeClr val="tx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0818" y="3429000"/>
            <a:ext cx="8162365" cy="7010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>
                <a:solidFill>
                  <a:schemeClr val="tx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C3C586"/>
                </a:solidFill>
                <a:ea typeface="ＭＳ Ｐゴシック" charset="-128"/>
                <a:cs typeface="ＭＳ Ｐゴシック" charset="-128"/>
              </a:defRPr>
            </a:lvl1pPr>
          </a:lstStyle>
          <a:p>
            <a:fld id="{0D8A65D9-3C4F-694D-A719-0EEB1C5B2E2B}" type="datetime1">
              <a:rPr lang="en-US"/>
              <a:pPr/>
              <a:t>5/7/10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C3C586"/>
                </a:solidFill>
                <a:ea typeface="ＭＳ Ｐゴシック" charset="-128"/>
                <a:cs typeface="ＭＳ Ｐゴシック" charset="-128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C3C586"/>
                </a:solidFill>
                <a:ea typeface="ＭＳ Ｐゴシック" charset="-128"/>
                <a:cs typeface="ＭＳ Ｐゴシック" charset="-128"/>
              </a:defRPr>
            </a:lvl1pPr>
          </a:lstStyle>
          <a:p>
            <a:fld id="{ABA8CDBE-81B1-E749-BBB1-3BF86800B524}" type="slidenum">
              <a:rPr lang="en-US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3900" y="1586753"/>
            <a:ext cx="3776472" cy="458386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86753"/>
            <a:ext cx="3776472" cy="458386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16EFC1-2361-6047-A3E5-75A0E591B2E8}" type="datetime1">
              <a:rPr lang="en-US"/>
              <a:pPr>
                <a:defRPr/>
              </a:pPr>
              <a:t>5/7/10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E4FFC5-38E6-6D47-B057-3772281BBF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3900" y="1598613"/>
            <a:ext cx="3773488" cy="427877"/>
          </a:xfrm>
        </p:spPr>
        <p:txBody>
          <a:bodyPr anchor="b">
            <a:normAutofit/>
          </a:bodyPr>
          <a:lstStyle>
            <a:lvl1pPr marL="0" indent="0" algn="ctr">
              <a:spcBef>
                <a:spcPts val="0"/>
              </a:spcBef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3900" y="2174875"/>
            <a:ext cx="3773488" cy="3997325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98613"/>
            <a:ext cx="3776472" cy="427877"/>
          </a:xfrm>
        </p:spPr>
        <p:txBody>
          <a:bodyPr anchor="b">
            <a:normAutofit/>
          </a:bodyPr>
          <a:lstStyle>
            <a:lvl1pPr marL="0" indent="0" algn="ctr">
              <a:spcBef>
                <a:spcPts val="0"/>
              </a:spcBef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3776472" cy="3997325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4DF4A7-723D-7A49-8DB2-7A70E1BBC988}" type="datetime1">
              <a:rPr lang="en-US"/>
              <a:pPr>
                <a:defRPr/>
              </a:pPr>
              <a:t>5/7/10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65AC23-755A-174A-8055-43ABEF2367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3900" y="1586753"/>
            <a:ext cx="7707406" cy="2231136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723900" y="3914170"/>
            <a:ext cx="7707406" cy="2231136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EF7C40-F0E6-774D-ACA9-43CB09CC1DD9}" type="datetime1">
              <a:rPr lang="en-US"/>
              <a:pPr>
                <a:defRPr/>
              </a:pPr>
              <a:t>5/7/10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67908D-08E4-164A-BF26-35B2510635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3900" y="1586753"/>
            <a:ext cx="3776472" cy="458386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86753"/>
            <a:ext cx="3776472" cy="223221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9" name="Content Placeholder 3"/>
          <p:cNvSpPr>
            <a:spLocks noGrp="1"/>
          </p:cNvSpPr>
          <p:nvPr>
            <p:ph sz="half" idx="14"/>
          </p:nvPr>
        </p:nvSpPr>
        <p:spPr>
          <a:xfrm>
            <a:off x="4648200" y="3913094"/>
            <a:ext cx="3776472" cy="223221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0107D6-D1CA-0947-BA98-464199189F79}" type="datetime1">
              <a:rPr lang="en-US"/>
              <a:pPr>
                <a:defRPr/>
              </a:pPr>
              <a:t>5/7/10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49F766-9CB6-6D4D-9FBD-C356C36610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723900" y="1586753"/>
            <a:ext cx="3776472" cy="223221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86753"/>
            <a:ext cx="3776472" cy="223221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723900" y="3913094"/>
            <a:ext cx="3776472" cy="223221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9" name="Content Placeholder 3"/>
          <p:cNvSpPr>
            <a:spLocks noGrp="1"/>
          </p:cNvSpPr>
          <p:nvPr>
            <p:ph sz="half" idx="14"/>
          </p:nvPr>
        </p:nvSpPr>
        <p:spPr>
          <a:xfrm>
            <a:off x="4648200" y="3913094"/>
            <a:ext cx="3776472" cy="223221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C00F92-C74C-6749-95A2-1378346AE187}" type="datetime1">
              <a:rPr lang="en-US"/>
              <a:pPr>
                <a:defRPr/>
              </a:pPr>
              <a:t>5/7/10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3E93BE-EF7B-1B42-8363-40B7599B04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725488" y="314325"/>
            <a:ext cx="76930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725488" y="1587500"/>
            <a:ext cx="7693025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4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3B2464E7-A10B-1540-9094-C64A0A0FA45A}" type="datetime1">
              <a:rPr lang="en-US"/>
              <a:pPr>
                <a:defRPr/>
              </a:pPr>
              <a:t>5/7/10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4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09586AB-08E0-584F-B7C1-0C5EE169D6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0" r:id="rId2"/>
    <p:sldLayoutId id="2147483692" r:id="rId3"/>
    <p:sldLayoutId id="2147483693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94" r:id="rId13"/>
    <p:sldLayoutId id="2147483689" r:id="rId14"/>
    <p:sldLayoutId id="2147483690" r:id="rId15"/>
  </p:sldLayoutIdLst>
  <p:txStyles>
    <p:titleStyle>
      <a:lvl1pPr algn="ctr" rtl="0" fontAlgn="base">
        <a:spcBef>
          <a:spcPct val="0"/>
        </a:spcBef>
        <a:spcAft>
          <a:spcPct val="0"/>
        </a:spcAft>
        <a:defRPr sz="5400" kern="1200">
          <a:solidFill>
            <a:srgbClr val="262626"/>
          </a:solidFill>
          <a:latin typeface="+mj-lt"/>
          <a:ea typeface="ＭＳ Ｐゴシック" charset="-128"/>
          <a:cs typeface="ＭＳ Ｐゴシック" charset="-128"/>
        </a:defRPr>
      </a:lvl1pPr>
      <a:lvl2pPr algn="ctr" rtl="0" fontAlgn="base">
        <a:spcBef>
          <a:spcPct val="0"/>
        </a:spcBef>
        <a:spcAft>
          <a:spcPct val="0"/>
        </a:spcAft>
        <a:defRPr sz="5400">
          <a:solidFill>
            <a:srgbClr val="262626"/>
          </a:solidFill>
          <a:latin typeface="Calisto MT" charset="0"/>
          <a:ea typeface="ＭＳ Ｐゴシック" charset="-128"/>
          <a:cs typeface="ＭＳ Ｐゴシック" charset="-128"/>
        </a:defRPr>
      </a:lvl2pPr>
      <a:lvl3pPr algn="ctr" rtl="0" fontAlgn="base">
        <a:spcBef>
          <a:spcPct val="0"/>
        </a:spcBef>
        <a:spcAft>
          <a:spcPct val="0"/>
        </a:spcAft>
        <a:defRPr sz="5400">
          <a:solidFill>
            <a:srgbClr val="262626"/>
          </a:solidFill>
          <a:latin typeface="Calisto MT" charset="0"/>
          <a:ea typeface="ＭＳ Ｐゴシック" charset="-128"/>
          <a:cs typeface="ＭＳ Ｐゴシック" charset="-128"/>
        </a:defRPr>
      </a:lvl3pPr>
      <a:lvl4pPr algn="ctr" rtl="0" fontAlgn="base">
        <a:spcBef>
          <a:spcPct val="0"/>
        </a:spcBef>
        <a:spcAft>
          <a:spcPct val="0"/>
        </a:spcAft>
        <a:defRPr sz="5400">
          <a:solidFill>
            <a:srgbClr val="262626"/>
          </a:solidFill>
          <a:latin typeface="Calisto MT" charset="0"/>
          <a:ea typeface="ＭＳ Ｐゴシック" charset="-128"/>
          <a:cs typeface="ＭＳ Ｐゴシック" charset="-128"/>
        </a:defRPr>
      </a:lvl4pPr>
      <a:lvl5pPr algn="ctr" rtl="0" fontAlgn="base">
        <a:spcBef>
          <a:spcPct val="0"/>
        </a:spcBef>
        <a:spcAft>
          <a:spcPct val="0"/>
        </a:spcAft>
        <a:defRPr sz="5400">
          <a:solidFill>
            <a:srgbClr val="262626"/>
          </a:solidFill>
          <a:latin typeface="Calisto MT" charset="0"/>
          <a:ea typeface="ＭＳ Ｐゴシック" charset="-128"/>
          <a:cs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5400">
          <a:solidFill>
            <a:srgbClr val="262626"/>
          </a:solidFill>
          <a:latin typeface="Calisto MT" charset="0"/>
          <a:ea typeface="ＭＳ Ｐゴシック" charset="-128"/>
          <a:cs typeface="ＭＳ Ｐゴシック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5400">
          <a:solidFill>
            <a:srgbClr val="262626"/>
          </a:solidFill>
          <a:latin typeface="Calisto MT" charset="0"/>
          <a:ea typeface="ＭＳ Ｐゴシック" charset="-128"/>
          <a:cs typeface="ＭＳ Ｐゴシック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5400">
          <a:solidFill>
            <a:srgbClr val="262626"/>
          </a:solidFill>
          <a:latin typeface="Calisto MT" charset="0"/>
          <a:ea typeface="ＭＳ Ｐゴシック" charset="-128"/>
          <a:cs typeface="ＭＳ Ｐゴシック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5400">
          <a:solidFill>
            <a:srgbClr val="262626"/>
          </a:solidFill>
          <a:latin typeface="Calisto MT" charset="0"/>
          <a:ea typeface="ＭＳ Ｐゴシック" charset="-128"/>
          <a:cs typeface="ＭＳ Ｐゴシック" charset="-128"/>
        </a:defRPr>
      </a:lvl9pPr>
    </p:titleStyle>
    <p:bodyStyle>
      <a:lvl1pPr marL="457200" indent="-457200" algn="l" rtl="0" fontAlgn="base">
        <a:spcBef>
          <a:spcPts val="2400"/>
        </a:spcBef>
        <a:spcAft>
          <a:spcPct val="0"/>
        </a:spcAft>
        <a:buSzPct val="90000"/>
        <a:buFont typeface="Wingdings" charset="2"/>
        <a:buChar char="v"/>
        <a:defRPr sz="2400" kern="1200">
          <a:solidFill>
            <a:srgbClr val="404040"/>
          </a:solidFill>
          <a:latin typeface="+mn-lt"/>
          <a:ea typeface="ＭＳ Ｐゴシック" charset="-128"/>
          <a:cs typeface="ＭＳ Ｐゴシック" charset="-128"/>
        </a:defRPr>
      </a:lvl1pPr>
      <a:lvl2pPr marL="914400" indent="-457200" algn="l" rtl="0" fontAlgn="base">
        <a:spcBef>
          <a:spcPts val="1200"/>
        </a:spcBef>
        <a:spcAft>
          <a:spcPct val="0"/>
        </a:spcAft>
        <a:buClr>
          <a:srgbClr val="A6A6A6"/>
        </a:buClr>
        <a:buSzPct val="90000"/>
        <a:buFont typeface="Wingdings" charset="2"/>
        <a:buChar char="v"/>
        <a:defRPr sz="2200" kern="1200">
          <a:solidFill>
            <a:srgbClr val="404040"/>
          </a:solidFill>
          <a:latin typeface="+mn-lt"/>
          <a:ea typeface="ＭＳ Ｐゴシック" charset="-128"/>
          <a:cs typeface="+mn-cs"/>
        </a:defRPr>
      </a:lvl2pPr>
      <a:lvl3pPr marL="1263650" indent="-349250" algn="l" rtl="0" fontAlgn="base">
        <a:spcBef>
          <a:spcPts val="1200"/>
        </a:spcBef>
        <a:spcAft>
          <a:spcPct val="0"/>
        </a:spcAft>
        <a:buSzPct val="90000"/>
        <a:buFont typeface="Wingdings" charset="2"/>
        <a:buChar char="v"/>
        <a:defRPr sz="2000" kern="1200">
          <a:solidFill>
            <a:srgbClr val="404040"/>
          </a:solidFill>
          <a:latin typeface="+mn-lt"/>
          <a:ea typeface="ＭＳ Ｐゴシック" charset="-128"/>
          <a:cs typeface="+mn-cs"/>
        </a:defRPr>
      </a:lvl3pPr>
      <a:lvl4pPr marL="1600200" indent="-336550" algn="l" rtl="0" fontAlgn="base">
        <a:spcBef>
          <a:spcPts val="1200"/>
        </a:spcBef>
        <a:spcAft>
          <a:spcPct val="0"/>
        </a:spcAft>
        <a:buClr>
          <a:srgbClr val="A6A6A6"/>
        </a:buClr>
        <a:buSzPct val="90000"/>
        <a:buFont typeface="Wingdings" charset="2"/>
        <a:buChar char="v"/>
        <a:defRPr kern="1200">
          <a:solidFill>
            <a:srgbClr val="404040"/>
          </a:solidFill>
          <a:latin typeface="+mn-lt"/>
          <a:ea typeface="ＭＳ Ｐゴシック" charset="-128"/>
          <a:cs typeface="+mn-cs"/>
        </a:defRPr>
      </a:lvl4pPr>
      <a:lvl5pPr marL="2057400" indent="-457200" algn="l" rtl="0" fontAlgn="base">
        <a:spcBef>
          <a:spcPts val="1200"/>
        </a:spcBef>
        <a:spcAft>
          <a:spcPct val="0"/>
        </a:spcAft>
        <a:buSzPct val="90000"/>
        <a:buFont typeface="Wingdings" charset="2"/>
        <a:buChar char="v"/>
        <a:defRPr kern="1200">
          <a:solidFill>
            <a:srgbClr val="404040"/>
          </a:solidFill>
          <a:latin typeface="+mn-lt"/>
          <a:ea typeface="ＭＳ Ｐゴシック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cse.unl.edu/~cse150efl/handin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09738" y="1143000"/>
            <a:ext cx="5724525" cy="1846263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Looping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738" y="2994025"/>
            <a:ext cx="5724525" cy="1008063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CSCE 150EFL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Iterative/For Loop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Syntax</a:t>
            </a:r>
          </a:p>
          <a:p>
            <a:pPr lvl="1"/>
            <a:r>
              <a:rPr lang="en-US" smtClean="0"/>
              <a:t>DO VAR = START, STOP[, INCREMENT]</a:t>
            </a:r>
            <a:br>
              <a:rPr lang="en-US" smtClean="0"/>
            </a:br>
            <a:r>
              <a:rPr lang="en-US" smtClean="0"/>
              <a:t>   …</a:t>
            </a:r>
            <a:br>
              <a:rPr lang="en-US" smtClean="0"/>
            </a:br>
            <a:r>
              <a:rPr lang="en-US" smtClean="0"/>
              <a:t>END DO</a:t>
            </a:r>
          </a:p>
          <a:p>
            <a:r>
              <a:rPr lang="en-US" smtClean="0"/>
              <a:t>Sets VAR to START, runs the loop, adds INCREMENT to the VAR and runs again if VAR &lt;= STOP</a:t>
            </a:r>
          </a:p>
          <a:p>
            <a:r>
              <a:rPr lang="en-US" smtClean="0"/>
              <a:t>The INCREMENT is optional</a:t>
            </a:r>
          </a:p>
          <a:p>
            <a:pPr lvl="1"/>
            <a:r>
              <a:rPr lang="en-US" smtClean="0"/>
              <a:t>If left off, the increment defaults to 1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Iterative/For 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fontAlgn="auto">
              <a:spcAft>
                <a:spcPts val="0"/>
              </a:spcAft>
              <a:buFont typeface="Wingdings" pitchFamily="2" charset="2"/>
              <a:buChar char="v"/>
              <a:defRPr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cs typeface="+mn-cs"/>
              </a:rPr>
              <a:t>Examples</a:t>
            </a:r>
          </a:p>
          <a:p>
            <a:pPr lvl="1" fontAlgn="auto">
              <a:spcAft>
                <a:spcPts val="0"/>
              </a:spcAft>
              <a:buClr>
                <a:schemeClr val="bg1">
                  <a:lumMod val="65000"/>
                </a:schemeClr>
              </a:buClr>
              <a:buFont typeface="Wingdings" pitchFamily="2" charset="2"/>
              <a:buChar char="v"/>
              <a:defRPr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WRITE (*, *) “One to ten:”</a:t>
            </a:r>
            <a:b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</a:b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DO I = 1, 10</a:t>
            </a:r>
            <a:b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</a:b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   WRITE (*, *) I</a:t>
            </a:r>
            <a:b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</a:b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END DO</a:t>
            </a:r>
          </a:p>
          <a:p>
            <a:pPr lvl="1" fontAlgn="auto">
              <a:spcAft>
                <a:spcPts val="0"/>
              </a:spcAft>
              <a:buClr>
                <a:schemeClr val="bg1">
                  <a:lumMod val="65000"/>
                </a:schemeClr>
              </a:buClr>
              <a:buFont typeface="Wingdings" pitchFamily="2" charset="2"/>
              <a:buChar char="v"/>
              <a:defRPr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WRITE (*, *) “One to 100, odds:”</a:t>
            </a:r>
            <a:b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</a:b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DO I = 1, 100, 2</a:t>
            </a:r>
            <a:b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</a:b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   WRITE (*, *) I</a:t>
            </a:r>
            <a:b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</a:b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END DO</a:t>
            </a:r>
          </a:p>
          <a:p>
            <a:pPr lvl="1" fontAlgn="auto">
              <a:spcAft>
                <a:spcPts val="0"/>
              </a:spcAft>
              <a:buClr>
                <a:schemeClr val="bg1">
                  <a:lumMod val="65000"/>
                </a:schemeClr>
              </a:buClr>
              <a:buFont typeface="Wingdings" pitchFamily="2" charset="2"/>
              <a:buChar char="v"/>
              <a:defRPr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WRITE (*, *) “Ten to 2, backwards, by 3:”</a:t>
            </a:r>
            <a:b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</a:b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DO I = 10, 2, -3</a:t>
            </a:r>
            <a:b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</a:b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   WRITE (*, *) I</a:t>
            </a:r>
            <a:b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</a:b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END DO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CYCLE Keyword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If for some reason you want to stop executing the current iteration of a loop and go to the next, the CYCLE keyword will do that</a:t>
            </a:r>
          </a:p>
          <a:p>
            <a:r>
              <a:rPr lang="en-US" smtClean="0"/>
              <a:t>DO …</a:t>
            </a:r>
            <a:br>
              <a:rPr lang="en-US" smtClean="0"/>
            </a:br>
            <a:r>
              <a:rPr lang="en-US" smtClean="0"/>
              <a:t>   …    ! block 1</a:t>
            </a:r>
            <a:br>
              <a:rPr lang="en-US" smtClean="0"/>
            </a:br>
            <a:r>
              <a:rPr lang="en-US" smtClean="0"/>
              <a:t>   IF (CONDITION) CYCLE</a:t>
            </a:r>
            <a:br>
              <a:rPr lang="en-US" smtClean="0"/>
            </a:br>
            <a:r>
              <a:rPr lang="en-US" smtClean="0"/>
              <a:t>   …    ! block 2</a:t>
            </a:r>
            <a:br>
              <a:rPr lang="en-US" smtClean="0"/>
            </a:br>
            <a:r>
              <a:rPr lang="en-US" smtClean="0"/>
              <a:t>END DO</a:t>
            </a:r>
          </a:p>
          <a:p>
            <a:pPr lvl="1"/>
            <a:r>
              <a:rPr lang="en-US" smtClean="0"/>
              <a:t>If CONDITION = .TRUE., the CYCLE keyword will cause block 2 to be skipped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Exercise 1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Filename: </a:t>
            </a:r>
            <a:r>
              <a:rPr lang="en-US" smtClean="0">
                <a:latin typeface="Courier Std" charset="0"/>
                <a:ea typeface="Courier Std" charset="0"/>
                <a:cs typeface="Courier Std" charset="0"/>
              </a:rPr>
              <a:t>week4-ex1.f95</a:t>
            </a:r>
          </a:p>
          <a:p>
            <a:r>
              <a:rPr lang="en-US" smtClean="0"/>
              <a:t>Write a program that asks the user for 3 values</a:t>
            </a:r>
          </a:p>
          <a:p>
            <a:pPr lvl="1"/>
            <a:r>
              <a:rPr lang="en-US" smtClean="0"/>
              <a:t>1. Start value</a:t>
            </a:r>
          </a:p>
          <a:p>
            <a:pPr lvl="1"/>
            <a:r>
              <a:rPr lang="en-US" smtClean="0"/>
              <a:t>2. Stop value</a:t>
            </a:r>
          </a:p>
          <a:p>
            <a:pPr lvl="1"/>
            <a:r>
              <a:rPr lang="en-US" smtClean="0"/>
              <a:t>3. Increment value</a:t>
            </a:r>
          </a:p>
          <a:p>
            <a:r>
              <a:rPr lang="en-US" smtClean="0"/>
              <a:t>Write an iterative loop (using those values that you obtained from the user) to print out all numbers from the start value to the stop value by increment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Exercise 1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Example:</a:t>
            </a:r>
          </a:p>
          <a:p>
            <a:pPr lvl="1"/>
            <a:r>
              <a:rPr lang="en-US" smtClean="0"/>
              <a:t> Enter start value:</a:t>
            </a:r>
            <a:br>
              <a:rPr lang="en-US" smtClean="0"/>
            </a:br>
            <a:r>
              <a:rPr lang="en-US" smtClean="0"/>
              <a:t>2</a:t>
            </a:r>
            <a:br>
              <a:rPr lang="en-US" smtClean="0"/>
            </a:br>
            <a:r>
              <a:rPr lang="en-US" smtClean="0"/>
              <a:t> Enter stop value:</a:t>
            </a:r>
            <a:br>
              <a:rPr lang="en-US" smtClean="0"/>
            </a:br>
            <a:r>
              <a:rPr lang="en-US" smtClean="0"/>
              <a:t>10</a:t>
            </a:r>
            <a:br>
              <a:rPr lang="en-US" smtClean="0"/>
            </a:br>
            <a:r>
              <a:rPr lang="en-US" smtClean="0"/>
              <a:t> Enter increment value:</a:t>
            </a:r>
            <a:br>
              <a:rPr lang="en-US" smtClean="0"/>
            </a:br>
            <a:r>
              <a:rPr lang="en-US" smtClean="0"/>
              <a:t>3</a:t>
            </a:r>
            <a:br>
              <a:rPr lang="en-US" smtClean="0"/>
            </a:br>
            <a:r>
              <a:rPr lang="en-US" smtClean="0"/>
              <a:t>           2</a:t>
            </a:r>
            <a:br>
              <a:rPr lang="en-US" smtClean="0"/>
            </a:br>
            <a:r>
              <a:rPr lang="en-US" smtClean="0"/>
              <a:t>           5</a:t>
            </a:r>
            <a:br>
              <a:rPr lang="en-US" smtClean="0"/>
            </a:br>
            <a:r>
              <a:rPr lang="en-US" smtClean="0"/>
              <a:t>           8</a:t>
            </a:r>
          </a:p>
          <a:p>
            <a:pPr lvl="1"/>
            <a:endParaRPr lang="en-US" smtClean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Exercise 2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Filename: </a:t>
            </a:r>
            <a:r>
              <a:rPr lang="en-US" smtClean="0">
                <a:latin typeface="Courier Std" charset="0"/>
                <a:ea typeface="Courier Std" charset="0"/>
                <a:cs typeface="Courier Std" charset="0"/>
              </a:rPr>
              <a:t>week4-ex2.f95</a:t>
            </a:r>
          </a:p>
          <a:p>
            <a:r>
              <a:rPr lang="en-US" smtClean="0"/>
              <a:t>Start with your first exercise (make sure you do a Save As so you don’t overwrite your other program!)</a:t>
            </a:r>
          </a:p>
          <a:p>
            <a:r>
              <a:rPr lang="en-US" smtClean="0"/>
              <a:t>Add a loop to allow to user to run the program multiple times; ask them if they want to run it again and, if they type in Y, start over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Exercise 2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Example</a:t>
            </a:r>
          </a:p>
          <a:p>
            <a:pPr lvl="1"/>
            <a:r>
              <a:rPr lang="en-US" smtClean="0"/>
              <a:t> Enter start value:</a:t>
            </a:r>
            <a:br>
              <a:rPr lang="en-US" smtClean="0"/>
            </a:br>
            <a:r>
              <a:rPr lang="en-US" smtClean="0"/>
              <a:t>2</a:t>
            </a:r>
            <a:br>
              <a:rPr lang="en-US" smtClean="0"/>
            </a:br>
            <a:r>
              <a:rPr lang="en-US" smtClean="0"/>
              <a:t> Enter stop value:</a:t>
            </a:r>
            <a:br>
              <a:rPr lang="en-US" smtClean="0"/>
            </a:br>
            <a:r>
              <a:rPr lang="en-US" smtClean="0"/>
              <a:t>10</a:t>
            </a:r>
            <a:br>
              <a:rPr lang="en-US" smtClean="0"/>
            </a:br>
            <a:r>
              <a:rPr lang="en-US" smtClean="0"/>
              <a:t> Enter increment value:</a:t>
            </a:r>
            <a:br>
              <a:rPr lang="en-US" smtClean="0"/>
            </a:br>
            <a:r>
              <a:rPr lang="en-US" smtClean="0"/>
              <a:t>3</a:t>
            </a:r>
            <a:br>
              <a:rPr lang="en-US" smtClean="0"/>
            </a:br>
            <a:r>
              <a:rPr lang="en-US" smtClean="0"/>
              <a:t>           2</a:t>
            </a:r>
            <a:br>
              <a:rPr lang="en-US" smtClean="0"/>
            </a:br>
            <a:r>
              <a:rPr lang="en-US" smtClean="0"/>
              <a:t>           5</a:t>
            </a:r>
            <a:br>
              <a:rPr lang="en-US" smtClean="0"/>
            </a:br>
            <a:r>
              <a:rPr lang="en-US" smtClean="0"/>
              <a:t>           8</a:t>
            </a:r>
            <a:br>
              <a:rPr lang="en-US" smtClean="0"/>
            </a:br>
            <a:r>
              <a:rPr lang="en-US" smtClean="0"/>
              <a:t> Go again?</a:t>
            </a:r>
            <a:br>
              <a:rPr lang="en-US" smtClean="0"/>
            </a:br>
            <a:r>
              <a:rPr lang="en-US" smtClean="0"/>
              <a:t>y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Exercise 2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Example (cont’d)</a:t>
            </a:r>
          </a:p>
          <a:p>
            <a:pPr lvl="1"/>
            <a:r>
              <a:rPr lang="en-US" smtClean="0"/>
              <a:t> Enter start value:</a:t>
            </a:r>
            <a:br>
              <a:rPr lang="en-US" smtClean="0"/>
            </a:br>
            <a:r>
              <a:rPr lang="en-US" smtClean="0"/>
              <a:t>2</a:t>
            </a:r>
            <a:br>
              <a:rPr lang="en-US" smtClean="0"/>
            </a:br>
            <a:r>
              <a:rPr lang="en-US" smtClean="0"/>
              <a:t> Enter stop value:</a:t>
            </a:r>
            <a:br>
              <a:rPr lang="en-US" smtClean="0"/>
            </a:br>
            <a:r>
              <a:rPr lang="en-US" smtClean="0"/>
              <a:t>10</a:t>
            </a:r>
            <a:br>
              <a:rPr lang="en-US" smtClean="0"/>
            </a:br>
            <a:r>
              <a:rPr lang="en-US" smtClean="0"/>
              <a:t> Enter increment value:</a:t>
            </a:r>
            <a:br>
              <a:rPr lang="en-US" smtClean="0"/>
            </a:br>
            <a:r>
              <a:rPr lang="en-US" smtClean="0"/>
              <a:t>5</a:t>
            </a:r>
            <a:br>
              <a:rPr lang="en-US" smtClean="0"/>
            </a:br>
            <a:r>
              <a:rPr lang="en-US" smtClean="0"/>
              <a:t>           2</a:t>
            </a:r>
            <a:br>
              <a:rPr lang="en-US" smtClean="0"/>
            </a:br>
            <a:r>
              <a:rPr lang="en-US" smtClean="0"/>
              <a:t>           7</a:t>
            </a:r>
            <a:br>
              <a:rPr lang="en-US" smtClean="0"/>
            </a:br>
            <a:r>
              <a:rPr lang="en-US" smtClean="0"/>
              <a:t> Go again?</a:t>
            </a:r>
            <a:br>
              <a:rPr lang="en-US" smtClean="0"/>
            </a:br>
            <a:r>
              <a:rPr lang="en-US" smtClean="0"/>
              <a:t>n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Reminders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Handin:</a:t>
            </a:r>
          </a:p>
          <a:p>
            <a:pPr lvl="1"/>
            <a:r>
              <a:rPr lang="en-US" smtClean="0">
                <a:hlinkClick r:id="rId2"/>
              </a:rPr>
              <a:t>http://cse.unl.edu/~cse150efl/handin</a:t>
            </a:r>
            <a:r>
              <a:rPr lang="en-US" smtClean="0"/>
              <a:t> </a:t>
            </a:r>
          </a:p>
          <a:p>
            <a:r>
              <a:rPr lang="en-US" smtClean="0"/>
              <a:t>Compile:</a:t>
            </a:r>
          </a:p>
          <a:p>
            <a:pPr lvl="1"/>
            <a:r>
              <a:rPr lang="en-US" smtClean="0"/>
              <a:t>gfortran filename</a:t>
            </a:r>
          </a:p>
          <a:p>
            <a:pPr lvl="2"/>
            <a:r>
              <a:rPr lang="en-US" smtClean="0"/>
              <a:t>e.g., gfortran week4-ex1.f95</a:t>
            </a:r>
          </a:p>
          <a:p>
            <a:r>
              <a:rPr lang="en-US" smtClean="0"/>
              <a:t>Run:</a:t>
            </a:r>
          </a:p>
          <a:p>
            <a:pPr lvl="1"/>
            <a:r>
              <a:rPr lang="en-US" smtClean="0"/>
              <a:t>a.out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is looping?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Looping is the act of executing a block of code </a:t>
            </a:r>
            <a:r>
              <a:rPr lang="en-US" i="1" smtClean="0"/>
              <a:t>zero or more</a:t>
            </a:r>
            <a:r>
              <a:rPr lang="en-US" smtClean="0"/>
              <a:t> times</a:t>
            </a:r>
          </a:p>
          <a:p>
            <a:pPr lvl="1"/>
            <a:r>
              <a:rPr lang="en-US" smtClean="0"/>
              <a:t>The loop can run 0 or 1 times, though it is usually run many times</a:t>
            </a:r>
          </a:p>
          <a:p>
            <a:r>
              <a:rPr lang="en-US" smtClean="0"/>
              <a:t>By writing a loop, the body of the loop (the part being run over and over) only has to exist once</a:t>
            </a:r>
          </a:p>
          <a:p>
            <a:pPr lvl="1"/>
            <a:r>
              <a:rPr lang="en-US" smtClean="0"/>
              <a:t>No need to copy and paste the body N times (where N is the number of times the loop runs)</a:t>
            </a:r>
          </a:p>
          <a:p>
            <a:pPr lvl="2"/>
            <a:r>
              <a:rPr lang="en-US" smtClean="0"/>
              <a:t>Making a change to the body is easier</a:t>
            </a:r>
          </a:p>
          <a:p>
            <a:pPr lvl="2"/>
            <a:r>
              <a:rPr lang="en-US" smtClean="0"/>
              <a:t>Fixing typos is easier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When should we loop?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There are many times that you would want to loop</a:t>
            </a:r>
          </a:p>
          <a:p>
            <a:pPr lvl="1"/>
            <a:r>
              <a:rPr lang="en-US" smtClean="0"/>
              <a:t>Printing out odd numbers from X to Y</a:t>
            </a:r>
          </a:p>
          <a:p>
            <a:pPr lvl="1"/>
            <a:r>
              <a:rPr lang="en-US" smtClean="0"/>
              <a:t>Continually prompting the user for input until they enter a valid response</a:t>
            </a:r>
          </a:p>
          <a:p>
            <a:pPr lvl="1"/>
            <a:r>
              <a:rPr lang="en-US" smtClean="0"/>
              <a:t>Letting the user run your entire program more than once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Types of loops in Fortran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Most languages, including Fortran, support three basic types of loops</a:t>
            </a:r>
          </a:p>
          <a:p>
            <a:pPr lvl="1"/>
            <a:r>
              <a:rPr lang="en-US" smtClean="0"/>
              <a:t>Do loop</a:t>
            </a:r>
          </a:p>
          <a:p>
            <a:pPr lvl="2"/>
            <a:r>
              <a:rPr lang="en-US" smtClean="0"/>
              <a:t>Keeps running until the code tells it to stop</a:t>
            </a:r>
          </a:p>
          <a:p>
            <a:pPr lvl="1"/>
            <a:r>
              <a:rPr lang="en-US" smtClean="0"/>
              <a:t>Do While loop</a:t>
            </a:r>
          </a:p>
          <a:p>
            <a:pPr lvl="2"/>
            <a:r>
              <a:rPr lang="en-US" smtClean="0"/>
              <a:t>Keeps running </a:t>
            </a:r>
            <a:r>
              <a:rPr lang="en-US" i="1" smtClean="0"/>
              <a:t>while</a:t>
            </a:r>
            <a:r>
              <a:rPr lang="en-US" smtClean="0"/>
              <a:t> some condition is true</a:t>
            </a:r>
          </a:p>
          <a:p>
            <a:pPr lvl="1"/>
            <a:r>
              <a:rPr lang="en-US" smtClean="0"/>
              <a:t>Iterative/For loop</a:t>
            </a:r>
          </a:p>
          <a:p>
            <a:pPr lvl="2"/>
            <a:r>
              <a:rPr lang="en-US" smtClean="0"/>
              <a:t>Keeps running for</a:t>
            </a:r>
            <a:r>
              <a:rPr lang="en-US" i="1" smtClean="0"/>
              <a:t> </a:t>
            </a:r>
            <a:r>
              <a:rPr lang="en-US" smtClean="0"/>
              <a:t>N </a:t>
            </a:r>
            <a:r>
              <a:rPr lang="en-US" i="1" smtClean="0"/>
              <a:t>iterations</a:t>
            </a: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Do Loop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Syntax</a:t>
            </a:r>
          </a:p>
          <a:p>
            <a:pPr lvl="1"/>
            <a:r>
              <a:rPr lang="en-US" smtClean="0"/>
              <a:t>DO</a:t>
            </a:r>
            <a:br>
              <a:rPr lang="en-US" smtClean="0"/>
            </a:br>
            <a:r>
              <a:rPr lang="en-US" smtClean="0"/>
              <a:t>   …</a:t>
            </a:r>
            <a:br>
              <a:rPr lang="en-US" smtClean="0"/>
            </a:br>
            <a:r>
              <a:rPr lang="en-US" smtClean="0"/>
              <a:t>END DO</a:t>
            </a:r>
          </a:p>
          <a:p>
            <a:r>
              <a:rPr lang="en-US" smtClean="0"/>
              <a:t>Keeps running forever, unless you force it to stop with the EXIT command</a:t>
            </a:r>
          </a:p>
          <a:p>
            <a:pPr lvl="1"/>
            <a:r>
              <a:rPr lang="en-US" smtClean="0"/>
              <a:t>DO</a:t>
            </a:r>
            <a:br>
              <a:rPr lang="en-US" smtClean="0"/>
            </a:br>
            <a:r>
              <a:rPr lang="en-US" smtClean="0"/>
              <a:t>   …</a:t>
            </a:r>
            <a:br>
              <a:rPr lang="en-US" smtClean="0"/>
            </a:br>
            <a:r>
              <a:rPr lang="en-US" smtClean="0"/>
              <a:t>   EXIT</a:t>
            </a:r>
            <a:br>
              <a:rPr lang="en-US" smtClean="0"/>
            </a:br>
            <a:r>
              <a:rPr lang="en-US" smtClean="0"/>
              <a:t>   …</a:t>
            </a:r>
            <a:br>
              <a:rPr lang="en-US" smtClean="0"/>
            </a:br>
            <a:r>
              <a:rPr lang="en-US" smtClean="0"/>
              <a:t>END DO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Do Loop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The EXIT command, similar to STOP, makes the loop end abruptly</a:t>
            </a:r>
          </a:p>
          <a:p>
            <a:pPr lvl="1"/>
            <a:r>
              <a:rPr lang="en-US" smtClean="0"/>
              <a:t>No code inside of the loop will be run after the EXIT command is run</a:t>
            </a:r>
          </a:p>
          <a:p>
            <a:r>
              <a:rPr lang="en-US" smtClean="0"/>
              <a:t>With the simple do loop, you will usually have an if statement that uses EXIT to stop the loop under some condition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Do Loop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Examples</a:t>
            </a:r>
          </a:p>
          <a:p>
            <a:pPr lvl="1"/>
            <a:r>
              <a:rPr lang="en-US" smtClean="0"/>
              <a:t>I = 1</a:t>
            </a:r>
            <a:br>
              <a:rPr lang="en-US" smtClean="0"/>
            </a:br>
            <a:r>
              <a:rPr lang="en-US" smtClean="0"/>
              <a:t>DO</a:t>
            </a:r>
            <a:br>
              <a:rPr lang="en-US" smtClean="0"/>
            </a:br>
            <a:r>
              <a:rPr lang="en-US" smtClean="0"/>
              <a:t>   WRITE (*, *) I</a:t>
            </a:r>
            <a:br>
              <a:rPr lang="en-US" smtClean="0"/>
            </a:br>
            <a:r>
              <a:rPr lang="en-US" smtClean="0"/>
              <a:t>   I = I + 1</a:t>
            </a:r>
            <a:br>
              <a:rPr lang="en-US" smtClean="0"/>
            </a:br>
            <a:r>
              <a:rPr lang="en-US" smtClean="0"/>
              <a:t>   IF (I .EQ. 10) EXIT </a:t>
            </a:r>
            <a:br>
              <a:rPr lang="en-US" smtClean="0"/>
            </a:br>
            <a:r>
              <a:rPr lang="en-US" smtClean="0"/>
              <a:t>END DO</a:t>
            </a:r>
          </a:p>
          <a:p>
            <a:pPr lvl="1"/>
            <a:r>
              <a:rPr lang="en-US" smtClean="0"/>
              <a:t>I = 0</a:t>
            </a:r>
            <a:br>
              <a:rPr lang="en-US" smtClean="0"/>
            </a:br>
            <a:r>
              <a:rPr lang="en-US" smtClean="0"/>
              <a:t>DO</a:t>
            </a:r>
            <a:br>
              <a:rPr lang="en-US" smtClean="0"/>
            </a:br>
            <a:r>
              <a:rPr lang="en-US" smtClean="0"/>
              <a:t>  IF (I &gt; 300) EXIT</a:t>
            </a:r>
            <a:br>
              <a:rPr lang="en-US" smtClean="0"/>
            </a:br>
            <a:r>
              <a:rPr lang="en-US" smtClean="0"/>
              <a:t>  I = I + 8</a:t>
            </a:r>
            <a:br>
              <a:rPr lang="en-US" smtClean="0"/>
            </a:br>
            <a:r>
              <a:rPr lang="en-US" smtClean="0"/>
              <a:t>END DO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Do While Loop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Syntax</a:t>
            </a:r>
          </a:p>
          <a:p>
            <a:pPr lvl="1"/>
            <a:r>
              <a:rPr lang="en-US" smtClean="0"/>
              <a:t>DO WHILE (CONDITION)</a:t>
            </a:r>
            <a:br>
              <a:rPr lang="en-US" smtClean="0"/>
            </a:br>
            <a:r>
              <a:rPr lang="en-US" smtClean="0"/>
              <a:t>   …</a:t>
            </a:r>
            <a:br>
              <a:rPr lang="en-US" smtClean="0"/>
            </a:br>
            <a:r>
              <a:rPr lang="en-US" smtClean="0"/>
              <a:t>END DO</a:t>
            </a:r>
          </a:p>
          <a:p>
            <a:r>
              <a:rPr lang="en-US" smtClean="0"/>
              <a:t>Keeps running as long as CONDITION evaluates to .TRUE.</a:t>
            </a:r>
          </a:p>
          <a:p>
            <a:r>
              <a:rPr lang="en-US" smtClean="0"/>
              <a:t>Because the condition is already part of the loop, you usually don’t need an EXIT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Do While Loop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Example</a:t>
            </a:r>
          </a:p>
          <a:p>
            <a:pPr lvl="1"/>
            <a:r>
              <a:rPr lang="en-US" smtClean="0"/>
              <a:t>GOAGAIN = ‘Y’</a:t>
            </a:r>
            <a:br>
              <a:rPr lang="en-US" smtClean="0"/>
            </a:br>
            <a:r>
              <a:rPr lang="en-US" smtClean="0"/>
              <a:t>DO WHILE (GOAGAIN .EQ. ‘Y’)</a:t>
            </a:r>
            <a:br>
              <a:rPr lang="en-US" smtClean="0"/>
            </a:br>
            <a:r>
              <a:rPr lang="en-US" smtClean="0"/>
              <a:t>   …</a:t>
            </a:r>
            <a:br>
              <a:rPr lang="en-US" smtClean="0"/>
            </a:br>
            <a:r>
              <a:rPr lang="en-US" smtClean="0"/>
              <a:t>   WRITE (*, *) “Would you like to go again? (Y/N)”</a:t>
            </a:r>
            <a:br>
              <a:rPr lang="en-US" smtClean="0"/>
            </a:br>
            <a:r>
              <a:rPr lang="en-US" smtClean="0"/>
              <a:t>   READ (*, *) GOAGAIN</a:t>
            </a:r>
            <a:br>
              <a:rPr lang="en-US" smtClean="0"/>
            </a:br>
            <a:r>
              <a:rPr lang="en-US" smtClean="0"/>
              <a:t>END DO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Venture">
  <a:themeElements>
    <a:clrScheme name="Venture">
      <a:dk1>
        <a:sysClr val="windowText" lastClr="000000"/>
      </a:dk1>
      <a:lt1>
        <a:sysClr val="window" lastClr="FFFFFF"/>
      </a:lt1>
      <a:dk2>
        <a:srgbClr val="738450"/>
      </a:dk2>
      <a:lt2>
        <a:srgbClr val="E8E9D1"/>
      </a:lt2>
      <a:accent1>
        <a:srgbClr val="9EB060"/>
      </a:accent1>
      <a:accent2>
        <a:srgbClr val="D09A08"/>
      </a:accent2>
      <a:accent3>
        <a:srgbClr val="F2EC86"/>
      </a:accent3>
      <a:accent4>
        <a:srgbClr val="824F1C"/>
      </a:accent4>
      <a:accent5>
        <a:srgbClr val="511818"/>
      </a:accent5>
      <a:accent6>
        <a:srgbClr val="553876"/>
      </a:accent6>
      <a:hlink>
        <a:srgbClr val="929547"/>
      </a:hlink>
      <a:folHlink>
        <a:srgbClr val="56633C"/>
      </a:folHlink>
    </a:clrScheme>
    <a:fontScheme name="Venture">
      <a:majorFont>
        <a:latin typeface="Calisto MT"/>
        <a:ea typeface=""/>
        <a:cs typeface=""/>
        <a:font script="Jpan" typeface="ＭＳ Ｐ明朝"/>
      </a:majorFont>
      <a:minorFont>
        <a:latin typeface="Calisto MT"/>
        <a:ea typeface=""/>
        <a:cs typeface=""/>
        <a:font script="Jpan" typeface="ＭＳ Ｐ明朝"/>
      </a:minorFont>
    </a:fontScheme>
    <a:fmtScheme name="Ventur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30000"/>
                <a:alpha val="50000"/>
                <a:satMod val="150000"/>
              </a:schemeClr>
              <a:schemeClr val="phClr">
                <a:tint val="50000"/>
                <a:alpha val="10000"/>
                <a:satMod val="15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shade val="30000"/>
                <a:alpha val="50000"/>
                <a:satMod val="150000"/>
              </a:schemeClr>
              <a:schemeClr val="phClr">
                <a:tint val="50000"/>
                <a:alpha val="10000"/>
                <a:satMod val="150000"/>
              </a:schemeClr>
            </a:duotone>
          </a:blip>
          <a:stretch/>
        </a:blipFill>
      </a:fillStyleLst>
      <a:lnStyleLst>
        <a:ln w="1905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76200" dist="25400" dir="13500000">
              <a:srgbClr val="4B4B4B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3">
            <a:duotone>
              <a:schemeClr val="phClr">
                <a:shade val="10000"/>
                <a:alpha val="30000"/>
                <a:satMod val="60000"/>
              </a:schemeClr>
              <a:schemeClr val="phClr">
                <a:tint val="20000"/>
                <a:alpha val="5000"/>
                <a:satMod val="300000"/>
              </a:schemeClr>
            </a:duotone>
          </a:blip>
          <a:stretch/>
        </a:blipFill>
        <a:blipFill rotWithShape="1">
          <a:blip xmlns:r="http://schemas.openxmlformats.org/officeDocument/2006/relationships" r:embed="rId4">
            <a:duotone>
              <a:schemeClr val="phClr">
                <a:shade val="30000"/>
                <a:alpha val="50000"/>
                <a:satMod val="150000"/>
              </a:schemeClr>
              <a:schemeClr val="phClr">
                <a:tint val="50000"/>
                <a:alpha val="10000"/>
                <a:satMod val="15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Venture">
    <a:dk1>
      <a:sysClr val="windowText" lastClr="000000"/>
    </a:dk1>
    <a:lt1>
      <a:sysClr val="window" lastClr="FFFFFF"/>
    </a:lt1>
    <a:dk2>
      <a:srgbClr val="738450"/>
    </a:dk2>
    <a:lt2>
      <a:srgbClr val="E8E9D1"/>
    </a:lt2>
    <a:accent1>
      <a:srgbClr val="9EB060"/>
    </a:accent1>
    <a:accent2>
      <a:srgbClr val="D09A08"/>
    </a:accent2>
    <a:accent3>
      <a:srgbClr val="F2EC86"/>
    </a:accent3>
    <a:accent4>
      <a:srgbClr val="824F1C"/>
    </a:accent4>
    <a:accent5>
      <a:srgbClr val="511818"/>
    </a:accent5>
    <a:accent6>
      <a:srgbClr val="553876"/>
    </a:accent6>
    <a:hlink>
      <a:srgbClr val="929547"/>
    </a:hlink>
    <a:folHlink>
      <a:srgbClr val="56633C"/>
    </a:folHlink>
  </a:clrScheme>
</a:themeOverride>
</file>

<file path=ppt/theme/themeOverride2.xml><?xml version="1.0" encoding="utf-8"?>
<a:themeOverride xmlns:a="http://schemas.openxmlformats.org/drawingml/2006/main">
  <a:clrScheme name="Venture">
    <a:dk1>
      <a:sysClr val="windowText" lastClr="000000"/>
    </a:dk1>
    <a:lt1>
      <a:sysClr val="window" lastClr="FFFFFF"/>
    </a:lt1>
    <a:dk2>
      <a:srgbClr val="738450"/>
    </a:dk2>
    <a:lt2>
      <a:srgbClr val="E8E9D1"/>
    </a:lt2>
    <a:accent1>
      <a:srgbClr val="9EB060"/>
    </a:accent1>
    <a:accent2>
      <a:srgbClr val="D09A08"/>
    </a:accent2>
    <a:accent3>
      <a:srgbClr val="F2EC86"/>
    </a:accent3>
    <a:accent4>
      <a:srgbClr val="824F1C"/>
    </a:accent4>
    <a:accent5>
      <a:srgbClr val="511818"/>
    </a:accent5>
    <a:accent6>
      <a:srgbClr val="553876"/>
    </a:accent6>
    <a:hlink>
      <a:srgbClr val="929547"/>
    </a:hlink>
    <a:folHlink>
      <a:srgbClr val="56633C"/>
    </a:folHlink>
  </a:clrScheme>
</a:themeOverride>
</file>

<file path=ppt/theme/themeOverride3.xml><?xml version="1.0" encoding="utf-8"?>
<a:themeOverride xmlns:a="http://schemas.openxmlformats.org/drawingml/2006/main">
  <a:clrScheme name="Venture">
    <a:dk1>
      <a:sysClr val="windowText" lastClr="000000"/>
    </a:dk1>
    <a:lt1>
      <a:sysClr val="window" lastClr="FFFFFF"/>
    </a:lt1>
    <a:dk2>
      <a:srgbClr val="738450"/>
    </a:dk2>
    <a:lt2>
      <a:srgbClr val="E8E9D1"/>
    </a:lt2>
    <a:accent1>
      <a:srgbClr val="9EB060"/>
    </a:accent1>
    <a:accent2>
      <a:srgbClr val="D09A08"/>
    </a:accent2>
    <a:accent3>
      <a:srgbClr val="F2EC86"/>
    </a:accent3>
    <a:accent4>
      <a:srgbClr val="824F1C"/>
    </a:accent4>
    <a:accent5>
      <a:srgbClr val="511818"/>
    </a:accent5>
    <a:accent6>
      <a:srgbClr val="553876"/>
    </a:accent6>
    <a:hlink>
      <a:srgbClr val="929547"/>
    </a:hlink>
    <a:folHlink>
      <a:srgbClr val="56633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Venture.thmx</Template>
  <TotalTime>53</TotalTime>
  <Words>949</Words>
  <Application>Microsoft Macintosh PowerPoint</Application>
  <PresentationFormat>On-screen Show (4:3)</PresentationFormat>
  <Paragraphs>86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Design Template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Calisto MT</vt:lpstr>
      <vt:lpstr>ＭＳ Ｐゴシック</vt:lpstr>
      <vt:lpstr>Arial</vt:lpstr>
      <vt:lpstr>Wingdings</vt:lpstr>
      <vt:lpstr>Calibri</vt:lpstr>
      <vt:lpstr>Courier Std</vt:lpstr>
      <vt:lpstr>Venture</vt:lpstr>
      <vt:lpstr>Looping</vt:lpstr>
      <vt:lpstr>What is looping?</vt:lpstr>
      <vt:lpstr>When should we loop?</vt:lpstr>
      <vt:lpstr>Types of loops in Fortran</vt:lpstr>
      <vt:lpstr>Do Loop</vt:lpstr>
      <vt:lpstr>Do Loop</vt:lpstr>
      <vt:lpstr>Do Loop</vt:lpstr>
      <vt:lpstr>Do While Loop</vt:lpstr>
      <vt:lpstr>Do While Loop</vt:lpstr>
      <vt:lpstr>Iterative/For Loop</vt:lpstr>
      <vt:lpstr>Iterative/For Loop</vt:lpstr>
      <vt:lpstr>CYCLE Keyword</vt:lpstr>
      <vt:lpstr>Exercise 1</vt:lpstr>
      <vt:lpstr>Exercise 1</vt:lpstr>
      <vt:lpstr>Exercise 2</vt:lpstr>
      <vt:lpstr>Exercise 2</vt:lpstr>
      <vt:lpstr>Exercise 2</vt:lpstr>
      <vt:lpstr>Reminders</vt:lpstr>
    </vt:vector>
  </TitlesOfParts>
  <Company>Worthless Development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Looping</dc:title>
  <dc:creator>Ross Nelson</dc:creator>
  <cp:lastModifiedBy>Ross Nelson</cp:lastModifiedBy>
  <cp:revision>19</cp:revision>
  <dcterms:created xsi:type="dcterms:W3CDTF">2010-05-07T16:40:49Z</dcterms:created>
  <dcterms:modified xsi:type="dcterms:W3CDTF">2010-05-07T16:40:55Z</dcterms:modified>
</cp:coreProperties>
</file>