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63" r:id="rId17"/>
    <p:sldId id="279" r:id="rId18"/>
    <p:sldId id="264" r:id="rId19"/>
    <p:sldId id="265" r:id="rId20"/>
    <p:sldId id="26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0EFF6A-EE49-9948-B3A3-2F9C4B8BCFCF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</a:t>
            </a:r>
            <a:r>
              <a:rPr lang="en-US" dirty="0" err="1" smtClean="0"/>
              <a:t>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reals</a:t>
            </a:r>
            <a:r>
              <a:rPr lang="en-US" dirty="0" smtClean="0"/>
              <a:t> have at least two values to define</a:t>
            </a:r>
          </a:p>
          <a:p>
            <a:pPr lvl="1"/>
            <a:r>
              <a:rPr lang="en-US" dirty="0" err="1" smtClean="0"/>
              <a:t>w</a:t>
            </a:r>
            <a:r>
              <a:rPr lang="en-US" dirty="0" smtClean="0"/>
              <a:t>: field width (for </a:t>
            </a:r>
            <a:r>
              <a:rPr lang="en-US" i="1" dirty="0" smtClean="0"/>
              <a:t>everything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</a:t>
            </a:r>
            <a:r>
              <a:rPr lang="en-US" dirty="0" smtClean="0"/>
              <a:t>: number of digits after the decimal points</a:t>
            </a:r>
          </a:p>
          <a:p>
            <a:r>
              <a:rPr lang="en-US" dirty="0" smtClean="0"/>
              <a:t>8.246109 as F8.6 =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9</a:t>
            </a:r>
          </a:p>
          <a:p>
            <a:r>
              <a:rPr lang="en-US" dirty="0" smtClean="0"/>
              <a:t>8.246109 as F8.2 = _ _ _ _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endParaRPr lang="en-US" dirty="0" smtClean="0"/>
          </a:p>
          <a:p>
            <a:r>
              <a:rPr lang="en-US" dirty="0" smtClean="0"/>
              <a:t>8.246109 </a:t>
            </a:r>
            <a:r>
              <a:rPr lang="en-US" dirty="0" smtClean="0"/>
              <a:t>as E7.2 =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r>
              <a:rPr lang="en-US" dirty="0" smtClean="0"/>
              <a:t>8.246109 as ES9.3 =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r>
              <a:rPr lang="en-US" dirty="0" smtClean="0"/>
              <a:t>8.246109 as EN10.2 =</a:t>
            </a:r>
            <a:r>
              <a:rPr lang="en-US" dirty="0" smtClean="0"/>
              <a:t> _ _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5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</a:t>
            </a:r>
            <a:r>
              <a:rPr lang="en-US" dirty="0" err="1" smtClean="0"/>
              <a:t>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all of the E descriptors, you can also specify the number of digits shown after the E</a:t>
            </a:r>
          </a:p>
          <a:p>
            <a:r>
              <a:rPr lang="en-US" dirty="0" smtClean="0"/>
              <a:t>8.246109 as </a:t>
            </a:r>
            <a:r>
              <a:rPr lang="en-US" dirty="0" smtClean="0"/>
              <a:t>E7.2E1 =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endParaRPr lang="en-US" u="sng" dirty="0" smtClean="0"/>
          </a:p>
          <a:p>
            <a:r>
              <a:rPr lang="en-US" dirty="0" smtClean="0"/>
              <a:t>8.246109 as </a:t>
            </a:r>
            <a:r>
              <a:rPr lang="en-US" dirty="0" smtClean="0"/>
              <a:t>ES9.3E2 </a:t>
            </a:r>
            <a:r>
              <a:rPr lang="en-US" dirty="0" smtClean="0"/>
              <a:t>=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r>
              <a:rPr lang="en-US" dirty="0" smtClean="0"/>
              <a:t>8.246109 as </a:t>
            </a:r>
            <a:r>
              <a:rPr lang="en-US" dirty="0" smtClean="0"/>
              <a:t>EN10.2E1 </a:t>
            </a:r>
            <a:r>
              <a:rPr lang="en-US" dirty="0" smtClean="0"/>
              <a:t>=</a:t>
            </a:r>
            <a:r>
              <a:rPr lang="en-US" dirty="0" smtClean="0"/>
              <a:t> _ _ </a:t>
            </a:r>
            <a:r>
              <a:rPr lang="en-US" dirty="0" smtClean="0"/>
              <a:t>_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5</a:t>
            </a:r>
            <a:r>
              <a:rPr lang="en-US" dirty="0" smtClean="0"/>
              <a:t>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u="sng" dirty="0" smtClean="0"/>
              <a:t>+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</a:t>
            </a:r>
            <a:r>
              <a:rPr lang="en-US" dirty="0" err="1" smtClean="0"/>
              <a:t>Logicals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 descriptor prints either a T or an F, depending on whether the value is .TRUE. or .FALSE.</a:t>
            </a:r>
          </a:p>
          <a:p>
            <a:pPr lvl="1"/>
            <a:r>
              <a:rPr lang="en-US" dirty="0" err="1" smtClean="0"/>
              <a:t>w</a:t>
            </a:r>
            <a:r>
              <a:rPr lang="en-US" dirty="0" smtClean="0"/>
              <a:t>: field width</a:t>
            </a:r>
          </a:p>
          <a:p>
            <a:r>
              <a:rPr lang="en-US" dirty="0" smtClean="0"/>
              <a:t>.TRUE. as L10 = _ _ _ _ _ _ _ _ _ </a:t>
            </a:r>
            <a:r>
              <a:rPr lang="en-US" u="sng" dirty="0" smtClean="0"/>
              <a:t>T</a:t>
            </a:r>
            <a:endParaRPr lang="en-US" dirty="0" smtClean="0"/>
          </a:p>
          <a:p>
            <a:r>
              <a:rPr lang="en-US" dirty="0" smtClean="0"/>
              <a:t>.FALSE. as L1 = </a:t>
            </a:r>
            <a:r>
              <a:rPr lang="en-US" u="sng" dirty="0" smtClean="0"/>
              <a:t>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Characters/Strings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is used to characters/strings</a:t>
            </a:r>
          </a:p>
          <a:p>
            <a:pPr lvl="1"/>
            <a:r>
              <a:rPr lang="en-US" dirty="0" err="1" smtClean="0"/>
              <a:t>w</a:t>
            </a:r>
            <a:r>
              <a:rPr lang="en-US" dirty="0" smtClean="0"/>
              <a:t>: field width</a:t>
            </a:r>
          </a:p>
          <a:p>
            <a:pPr lvl="2"/>
            <a:r>
              <a:rPr lang="en-US" dirty="0" smtClean="0"/>
              <a:t>Optional! Automatically uses the required width if not specified</a:t>
            </a:r>
          </a:p>
          <a:p>
            <a:pPr lvl="2"/>
            <a:r>
              <a:rPr lang="en-US" dirty="0" smtClean="0"/>
              <a:t>Unlike numbers, will truncate (off the right) if too small</a:t>
            </a:r>
          </a:p>
          <a:p>
            <a:r>
              <a:rPr lang="en-US" dirty="0" smtClean="0"/>
              <a:t>“Hello” as A: </a:t>
            </a:r>
            <a:r>
              <a:rPr lang="en-US" u="sng" dirty="0" smtClean="0"/>
              <a:t>H</a:t>
            </a:r>
            <a:r>
              <a:rPr lang="en-US" dirty="0" smtClean="0"/>
              <a:t> </a:t>
            </a:r>
            <a:r>
              <a:rPr lang="en-US" u="sng" dirty="0" err="1" smtClean="0"/>
              <a:t>e</a:t>
            </a:r>
            <a:r>
              <a:rPr lang="en-US" dirty="0" smtClean="0"/>
              <a:t> </a:t>
            </a:r>
            <a:r>
              <a:rPr lang="en-US" u="sng" dirty="0" err="1" smtClean="0"/>
              <a:t>l</a:t>
            </a:r>
            <a:r>
              <a:rPr lang="en-US" dirty="0" smtClean="0"/>
              <a:t> </a:t>
            </a:r>
            <a:r>
              <a:rPr lang="en-US" u="sng" dirty="0" err="1" smtClean="0"/>
              <a:t>l</a:t>
            </a:r>
            <a:r>
              <a:rPr lang="en-US" dirty="0" smtClean="0"/>
              <a:t> </a:t>
            </a:r>
            <a:r>
              <a:rPr lang="en-US" u="sng" dirty="0" err="1" smtClean="0"/>
              <a:t>o</a:t>
            </a:r>
            <a:endParaRPr lang="en-US" u="sng" dirty="0" smtClean="0"/>
          </a:p>
          <a:p>
            <a:r>
              <a:rPr lang="en-US" dirty="0" smtClean="0"/>
              <a:t>“Hello” as A1: </a:t>
            </a:r>
            <a:r>
              <a:rPr lang="en-US" u="sng" dirty="0" smtClean="0"/>
              <a:t>H</a:t>
            </a:r>
          </a:p>
          <a:p>
            <a:r>
              <a:rPr lang="en-US" dirty="0" smtClean="0"/>
              <a:t>“Hello” as A7: _ _ </a:t>
            </a:r>
            <a:r>
              <a:rPr lang="en-US" u="sng" dirty="0" smtClean="0"/>
              <a:t>H</a:t>
            </a:r>
            <a:r>
              <a:rPr lang="en-US" dirty="0" smtClean="0"/>
              <a:t> </a:t>
            </a:r>
            <a:r>
              <a:rPr lang="en-US" u="sng" dirty="0" err="1" smtClean="0"/>
              <a:t>e</a:t>
            </a:r>
            <a:r>
              <a:rPr lang="en-US" dirty="0" smtClean="0"/>
              <a:t> </a:t>
            </a:r>
            <a:r>
              <a:rPr lang="en-US" u="sng" dirty="0" err="1" smtClean="0"/>
              <a:t>l</a:t>
            </a:r>
            <a:r>
              <a:rPr lang="en-US" dirty="0" smtClean="0"/>
              <a:t> </a:t>
            </a:r>
            <a:r>
              <a:rPr lang="en-US" u="sng" dirty="0" err="1" smtClean="0"/>
              <a:t>l</a:t>
            </a:r>
            <a:r>
              <a:rPr lang="en-US" dirty="0" smtClean="0"/>
              <a:t> </a:t>
            </a:r>
            <a:r>
              <a:rPr lang="en-US" u="sng" dirty="0" err="1" smtClean="0"/>
              <a:t>o</a:t>
            </a:r>
            <a:endParaRPr lang="en-US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nX</a:t>
            </a:r>
            <a:r>
              <a:rPr lang="en-US" dirty="0" smtClean="0"/>
              <a:t> prints </a:t>
            </a:r>
            <a:r>
              <a:rPr lang="en-US" i="1" dirty="0" err="1" smtClean="0"/>
              <a:t>n</a:t>
            </a:r>
            <a:r>
              <a:rPr lang="en-US" dirty="0" smtClean="0"/>
              <a:t> spaces</a:t>
            </a:r>
          </a:p>
          <a:p>
            <a:r>
              <a:rPr lang="en-US" dirty="0" smtClean="0"/>
              <a:t>/ prints a newline (return, enter)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S/SS/SP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numbers never have a + in front of them. S and SS force no +, SP forces +</a:t>
            </a:r>
          </a:p>
          <a:p>
            <a:pPr lvl="1"/>
            <a:r>
              <a:rPr lang="en-US" dirty="0" smtClean="0"/>
              <a:t>8.246109 with ‘S</a:t>
            </a:r>
            <a:r>
              <a:rPr lang="en-US" dirty="0" smtClean="0"/>
              <a:t>, </a:t>
            </a:r>
            <a:r>
              <a:rPr lang="en-US" dirty="0" smtClean="0"/>
              <a:t>F6.3’:</a:t>
            </a:r>
            <a:r>
              <a:rPr lang="en-US" dirty="0" smtClean="0"/>
              <a:t> _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8.246109 with ‘SP</a:t>
            </a:r>
            <a:r>
              <a:rPr lang="en-US" dirty="0" smtClean="0"/>
              <a:t>, </a:t>
            </a:r>
            <a:r>
              <a:rPr lang="en-US" dirty="0" smtClean="0"/>
              <a:t>F6.3’: +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8.246109 with ‘SS</a:t>
            </a:r>
            <a:r>
              <a:rPr lang="en-US" dirty="0" smtClean="0"/>
              <a:t>, </a:t>
            </a:r>
            <a:r>
              <a:rPr lang="en-US" dirty="0" smtClean="0"/>
              <a:t>F6.3’:</a:t>
            </a:r>
            <a:r>
              <a:rPr lang="en-US" dirty="0" smtClean="0"/>
              <a:t> _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smtClean="0"/>
              <a:t>8.246109 with ‘S</a:t>
            </a:r>
            <a:r>
              <a:rPr lang="en-US" dirty="0" smtClean="0"/>
              <a:t>, </a:t>
            </a:r>
            <a:r>
              <a:rPr lang="en-US" dirty="0" smtClean="0"/>
              <a:t>F6.3’: </a:t>
            </a:r>
            <a:r>
              <a:rPr lang="en-US" u="sng" dirty="0" smtClean="0"/>
              <a:t>-</a:t>
            </a:r>
            <a:r>
              <a:rPr lang="en-US" dirty="0" smtClean="0"/>
              <a:t>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smtClean="0"/>
              <a:t>8.246109 with ‘SP</a:t>
            </a:r>
            <a:r>
              <a:rPr lang="en-US" dirty="0" smtClean="0"/>
              <a:t>, </a:t>
            </a:r>
            <a:r>
              <a:rPr lang="en-US" dirty="0" smtClean="0"/>
              <a:t>F6.3’: </a:t>
            </a:r>
            <a:r>
              <a:rPr lang="en-US" u="sng" dirty="0" smtClean="0"/>
              <a:t>-</a:t>
            </a:r>
            <a:r>
              <a:rPr lang="en-US" dirty="0" smtClean="0"/>
              <a:t>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 smtClean="0"/>
              <a:t>8.246109 with ‘SS</a:t>
            </a:r>
            <a:r>
              <a:rPr lang="en-US" dirty="0" smtClean="0"/>
              <a:t>, </a:t>
            </a:r>
            <a:r>
              <a:rPr lang="en-US" dirty="0" smtClean="0"/>
              <a:t>F6.3’: </a:t>
            </a:r>
            <a:r>
              <a:rPr lang="en-US" u="sng" dirty="0" smtClean="0"/>
              <a:t>-</a:t>
            </a:r>
            <a:r>
              <a:rPr lang="en-US" dirty="0" smtClean="0"/>
              <a:t> </a:t>
            </a:r>
            <a:r>
              <a:rPr lang="en-US" u="sng" dirty="0" smtClean="0"/>
              <a:t>8</a:t>
            </a:r>
            <a:r>
              <a:rPr lang="en-US" dirty="0" smtClean="0"/>
              <a:t> </a:t>
            </a:r>
            <a:r>
              <a:rPr lang="en-US" u="sng" dirty="0" smtClean="0"/>
              <a:t>.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u="sng" dirty="0" smtClean="0"/>
              <a:t>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multiple values on a </a:t>
            </a:r>
            <a:r>
              <a:rPr lang="en-US" dirty="0" smtClean="0"/>
              <a:t>single read/write, create a comma-separated list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three ways to specify</a:t>
            </a:r>
            <a:r>
              <a:rPr lang="en-US" dirty="0" smtClean="0"/>
              <a:t> formatting</a:t>
            </a:r>
          </a:p>
          <a:p>
            <a:pPr lvl="1"/>
            <a:r>
              <a:rPr lang="en-US" dirty="0" smtClean="0"/>
              <a:t>1. A numbered FORMAT statement</a:t>
            </a:r>
          </a:p>
          <a:p>
            <a:pPr lvl="1"/>
            <a:r>
              <a:rPr lang="en-US" dirty="0" smtClean="0"/>
              <a:t>2. A character string variable</a:t>
            </a:r>
          </a:p>
          <a:p>
            <a:pPr lvl="1"/>
            <a:r>
              <a:rPr lang="en-US" dirty="0" smtClean="0"/>
              <a:t>3. A literal character </a:t>
            </a:r>
            <a:r>
              <a:rPr lang="en-US" dirty="0" smtClean="0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Numbered FORMAT statement:</a:t>
            </a:r>
          </a:p>
          <a:p>
            <a:pPr lvl="1"/>
            <a:r>
              <a:rPr lang="en-US" dirty="0" smtClean="0"/>
              <a:t>100 FORMAT (descriptor list)</a:t>
            </a:r>
          </a:p>
          <a:p>
            <a:r>
              <a:rPr lang="en-US" dirty="0" smtClean="0"/>
              <a:t>Character string:</a:t>
            </a:r>
          </a:p>
          <a:p>
            <a:pPr lvl="1"/>
            <a:r>
              <a:rPr lang="en-US" dirty="0" smtClean="0"/>
              <a:t>CHARACTER(LEN=</a:t>
            </a:r>
            <a:r>
              <a:rPr lang="en-US" i="1" dirty="0" smtClean="0"/>
              <a:t>length</a:t>
            </a:r>
            <a:r>
              <a:rPr lang="en-US" dirty="0" smtClean="0"/>
              <a:t>) :: </a:t>
            </a:r>
            <a:r>
              <a:rPr lang="en-US" dirty="0" err="1" smtClean="0"/>
              <a:t>fmt</a:t>
            </a:r>
            <a:r>
              <a:rPr lang="en-US" dirty="0" smtClean="0"/>
              <a:t> = ‘(descriptor list)’</a:t>
            </a:r>
          </a:p>
          <a:p>
            <a:r>
              <a:rPr lang="en-US" dirty="0" smtClean="0"/>
              <a:t>Literal string</a:t>
            </a:r>
          </a:p>
          <a:p>
            <a:pPr lvl="1"/>
            <a:r>
              <a:rPr lang="en-US" dirty="0" smtClean="0"/>
              <a:t>WRITE (*, ‘(descriptor list)’) </a:t>
            </a:r>
            <a:r>
              <a:rPr lang="en-US" dirty="0" err="1" smtClean="0"/>
              <a:t>varlist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(WRITE)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CHARACTER(LEN=13) </a:t>
            </a:r>
            <a:r>
              <a:rPr lang="en-US" dirty="0" smtClean="0"/>
              <a:t>FMT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 FORMAT (A13, A1, I2)</a:t>
            </a:r>
            <a:br>
              <a:rPr lang="en-US" dirty="0" smtClean="0"/>
            </a:br>
            <a:r>
              <a:rPr lang="en-US" dirty="0" smtClean="0"/>
              <a:t>WRITE (*, 100) “The value is”, </a:t>
            </a:r>
            <a:r>
              <a:rPr lang="en-US" dirty="0" smtClean="0"/>
              <a:t>“ ”,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FMT = ‘(A13, A1, I2)’</a:t>
            </a:r>
            <a:br>
              <a:rPr lang="en-US" dirty="0" smtClean="0"/>
            </a:br>
            <a:r>
              <a:rPr lang="en-US" dirty="0" smtClean="0"/>
              <a:t>WRITE (*, FMT) “The value is”, </a:t>
            </a:r>
            <a:r>
              <a:rPr lang="en-US" dirty="0" smtClean="0"/>
              <a:t>“ ”,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(*, ‘(A13, A1, I2)’) “The value is”, </a:t>
            </a:r>
            <a:r>
              <a:rPr lang="en-US" dirty="0" smtClean="0"/>
              <a:t>“ </a:t>
            </a:r>
            <a:r>
              <a:rPr lang="en-US" dirty="0" smtClean="0"/>
              <a:t>”</a:t>
            </a:r>
            <a:r>
              <a:rPr lang="en-US" dirty="0" smtClean="0"/>
              <a:t>, </a:t>
            </a:r>
            <a:r>
              <a:rPr lang="en-US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(READ)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 descriptors are used the same in READ statements as WRITE statements</a:t>
            </a:r>
          </a:p>
          <a:p>
            <a:pPr lvl="1"/>
            <a:r>
              <a:rPr lang="en-US" dirty="0" smtClean="0"/>
              <a:t>READ (*, ‘(I3, F4.3)’) </a:t>
            </a:r>
            <a:r>
              <a:rPr lang="en-US" dirty="0" err="1" smtClean="0"/>
              <a:t>myInteger</a:t>
            </a:r>
            <a:r>
              <a:rPr lang="en-US" dirty="0" smtClean="0"/>
              <a:t>, </a:t>
            </a:r>
            <a:r>
              <a:rPr lang="en-US" dirty="0" err="1" smtClean="0"/>
              <a:t>myReal</a:t>
            </a:r>
            <a:endParaRPr lang="en-US" dirty="0" smtClean="0"/>
          </a:p>
          <a:p>
            <a:r>
              <a:rPr lang="en-US" dirty="0" smtClean="0"/>
              <a:t>The idea behind using descriptors in READ statements is that it specifies exactly how to interpret the data being read in</a:t>
            </a:r>
          </a:p>
          <a:p>
            <a:pPr lvl="1"/>
            <a:r>
              <a:rPr lang="en-US" dirty="0" smtClean="0"/>
              <a:t>Without the descriptor, the compiler will make an educated guess on how to interpret incoming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 don’t write much Fortran, but when I do I never specify formatting on my READ statements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READ and WRITE statements we’ve used so far all rely on the compiler to determine what data types are being read in and how the output should look</a:t>
            </a:r>
            <a:endParaRPr lang="en-US" dirty="0" smtClean="0"/>
          </a:p>
          <a:p>
            <a:r>
              <a:rPr lang="en-US" dirty="0" smtClean="0"/>
              <a:t>It’s easy, but it’s </a:t>
            </a:r>
            <a:r>
              <a:rPr lang="en-US" dirty="0" smtClean="0"/>
              <a:t>ugly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=10, </a:t>
            </a:r>
            <a:r>
              <a:rPr lang="en-US" dirty="0" err="1" smtClean="0"/>
              <a:t>j</a:t>
            </a:r>
            <a:r>
              <a:rPr lang="en-US" dirty="0" smtClean="0"/>
              <a:t>=5.83, </a:t>
            </a:r>
            <a:r>
              <a:rPr lang="en-US" dirty="0" err="1" smtClean="0"/>
              <a:t>k</a:t>
            </a:r>
            <a:r>
              <a:rPr lang="en-US" dirty="0" smtClean="0"/>
              <a:t>='</a:t>
            </a:r>
            <a:r>
              <a:rPr lang="en-US" dirty="0" err="1" smtClean="0"/>
              <a:t>k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 write (*, *)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10   5.8299999     </a:t>
            </a:r>
            <a:r>
              <a:rPr lang="en-US" dirty="0" err="1" smtClean="0"/>
              <a:t>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Filename: </a:t>
            </a:r>
            <a:r>
              <a:rPr lang="en-US" dirty="0" smtClean="0">
                <a:latin typeface="Courier Std"/>
                <a:cs typeface="Courier Std"/>
              </a:rPr>
              <a:t>week5.f95</a:t>
            </a:r>
            <a:endParaRPr lang="en-US" dirty="0" smtClean="0">
              <a:latin typeface="Courier Std"/>
              <a:cs typeface="Courier Std"/>
            </a:endParaRPr>
          </a:p>
          <a:p>
            <a:r>
              <a:rPr lang="en-US" dirty="0" smtClean="0"/>
              <a:t>Download </a:t>
            </a:r>
            <a:r>
              <a:rPr lang="en-US" i="1" dirty="0" smtClean="0"/>
              <a:t>week5.f95</a:t>
            </a:r>
            <a:r>
              <a:rPr lang="en-US" dirty="0" smtClean="0"/>
              <a:t> </a:t>
            </a:r>
            <a:r>
              <a:rPr lang="en-US" dirty="0" smtClean="0"/>
              <a:t>and complete the 10 FORMAT statements to cause the correct output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output.txt</a:t>
            </a:r>
            <a:r>
              <a:rPr lang="en-US" dirty="0" smtClean="0"/>
              <a:t> file shows the correct output</a:t>
            </a:r>
          </a:p>
          <a:p>
            <a:r>
              <a:rPr lang="en-US" dirty="0" smtClean="0"/>
              <a:t>Yours must match mine </a:t>
            </a:r>
            <a:r>
              <a:rPr lang="en-US" dirty="0" smtClean="0"/>
              <a:t>exactly</a:t>
            </a:r>
          </a:p>
          <a:p>
            <a:pPr lvl="1"/>
            <a:r>
              <a:rPr lang="en-US" dirty="0" smtClean="0"/>
              <a:t>You can test it </a:t>
            </a:r>
            <a:r>
              <a:rPr lang="en-US" dirty="0" smtClean="0"/>
              <a:t>by </a:t>
            </a:r>
            <a:r>
              <a:rPr lang="en-US" dirty="0" smtClean="0"/>
              <a:t>running </a:t>
            </a:r>
            <a:r>
              <a:rPr lang="en-US" sz="1700" dirty="0" smtClean="0">
                <a:latin typeface="Courier New"/>
                <a:cs typeface="Courier New"/>
              </a:rPr>
              <a:t>~cse150efl</a:t>
            </a:r>
            <a:r>
              <a:rPr lang="en-US" sz="1700" dirty="0" smtClean="0">
                <a:latin typeface="Courier New"/>
                <a:cs typeface="Courier New"/>
              </a:rPr>
              <a:t>/</a:t>
            </a:r>
            <a:r>
              <a:rPr lang="en-US" sz="1700" dirty="0" smtClean="0">
                <a:latin typeface="Courier New"/>
                <a:cs typeface="Courier New"/>
              </a:rPr>
              <a:t>bin/week5-test</a:t>
            </a:r>
            <a:r>
              <a:rPr lang="en-US" dirty="0" smtClean="0"/>
              <a:t> in SSH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http://cse.unl.edu/~cse150efl/handin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Compile: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 filename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gfortran</a:t>
            </a:r>
            <a:r>
              <a:rPr lang="en-US" dirty="0" smtClean="0"/>
              <a:t> </a:t>
            </a:r>
            <a:r>
              <a:rPr lang="en-US" dirty="0" smtClean="0"/>
              <a:t>week5.f95</a:t>
            </a:r>
            <a:endParaRPr lang="en-US" dirty="0" smtClean="0"/>
          </a:p>
          <a:p>
            <a:r>
              <a:rPr lang="en-US" dirty="0" smtClean="0"/>
              <a:t>Run:</a:t>
            </a:r>
          </a:p>
          <a:p>
            <a:pPr lvl="1"/>
            <a:r>
              <a:rPr lang="en-US" dirty="0" err="1" smtClean="0"/>
              <a:t>a.out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READ and WRITE statements that we’ve been using have (*, *) in them</a:t>
            </a:r>
          </a:p>
          <a:p>
            <a:pPr lvl="1"/>
            <a:r>
              <a:rPr lang="en-US" dirty="0" smtClean="0"/>
              <a:t>READ (*, *) list</a:t>
            </a:r>
          </a:p>
          <a:p>
            <a:pPr lvl="1"/>
            <a:r>
              <a:rPr lang="en-US" dirty="0" smtClean="0"/>
              <a:t>WRITE (*, *) list</a:t>
            </a:r>
          </a:p>
          <a:p>
            <a:r>
              <a:rPr lang="en-US" dirty="0" smtClean="0"/>
              <a:t>The second * in that list is used to define a format for the read/write</a:t>
            </a:r>
          </a:p>
          <a:p>
            <a:pPr lvl="1"/>
            <a:r>
              <a:rPr lang="en-US" dirty="0" smtClean="0"/>
              <a:t>If left </a:t>
            </a:r>
            <a:r>
              <a:rPr lang="en-US" dirty="0" smtClean="0"/>
              <a:t>as </a:t>
            </a:r>
            <a:r>
              <a:rPr lang="en-US" dirty="0" smtClean="0"/>
              <a:t>*, the compiler is free to determine the format</a:t>
            </a:r>
          </a:p>
          <a:p>
            <a:r>
              <a:rPr lang="en-US" dirty="0" smtClean="0"/>
              <a:t>The format is specified by a series of </a:t>
            </a:r>
            <a:r>
              <a:rPr lang="en-US" i="1" dirty="0" smtClean="0"/>
              <a:t>format descriptors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three slides list the various descriptors you can use</a:t>
            </a:r>
          </a:p>
          <a:p>
            <a:r>
              <a:rPr lang="en-US" dirty="0" smtClean="0"/>
              <a:t>Uppercase letters are literals (keep them as is), lowercase are variables that you will substitute a number for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Iw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I3</a:t>
            </a:r>
          </a:p>
          <a:p>
            <a:r>
              <a:rPr lang="en-US" dirty="0" smtClean="0">
                <a:sym typeface="Wingdings"/>
              </a:rPr>
              <a:t>Many descriptors (such as I, F, and E) can be prefixed by some number </a:t>
            </a:r>
            <a:r>
              <a:rPr lang="en-US" i="1" dirty="0" err="1" smtClean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 telling it to repeat that descriptor </a:t>
            </a:r>
            <a:r>
              <a:rPr lang="en-US" i="1" dirty="0" err="1" smtClean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 times</a:t>
            </a:r>
          </a:p>
          <a:p>
            <a:pPr lvl="1"/>
            <a:r>
              <a:rPr lang="en-US" dirty="0" smtClean="0">
                <a:sym typeface="Wingdings"/>
              </a:rPr>
              <a:t>3I2 = I2, I2, I2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26141" y="1457979"/>
          <a:ext cx="769302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513"/>
                <a:gridCol w="3846513"/>
              </a:tblGrid>
              <a:tr h="333319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33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 field</a:t>
                      </a:r>
                      <a:r>
                        <a:rPr lang="en-US" baseline="0" dirty="0" smtClean="0"/>
                        <a:t> of width </a:t>
                      </a:r>
                      <a:r>
                        <a:rPr lang="en-US" i="1" baseline="0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Fw.d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field of width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err="1" smtClean="0"/>
                        <a:t>w</a:t>
                      </a:r>
                      <a:r>
                        <a:rPr lang="en-US" i="0" baseline="0" dirty="0" smtClean="0"/>
                        <a:t>, with room for </a:t>
                      </a:r>
                      <a:r>
                        <a:rPr lang="en-US" i="1" baseline="0" dirty="0" err="1" smtClean="0"/>
                        <a:t>d</a:t>
                      </a:r>
                      <a:r>
                        <a:rPr lang="en-US" i="0" baseline="0" dirty="0" smtClean="0"/>
                        <a:t> numbers after the decimal point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Ew.d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Fw.d</a:t>
                      </a:r>
                      <a:r>
                        <a:rPr lang="en-US" baseline="0" dirty="0" smtClean="0"/>
                        <a:t> but in exponential format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Ew.dEe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Ew.d</a:t>
                      </a:r>
                      <a:r>
                        <a:rPr lang="en-US" baseline="0" dirty="0" smtClean="0"/>
                        <a:t>, with </a:t>
                      </a:r>
                      <a:r>
                        <a:rPr lang="en-US" i="1" baseline="0" dirty="0" err="1" smtClean="0"/>
                        <a:t>e</a:t>
                      </a:r>
                      <a:r>
                        <a:rPr lang="en-US" i="0" baseline="0" dirty="0" smtClean="0"/>
                        <a:t> characters for the exponent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ESw.d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Ew.d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except in scientific format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ESw.dEe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Ew.dEe</a:t>
                      </a:r>
                      <a:r>
                        <a:rPr lang="en-US" baseline="0" dirty="0" smtClean="0"/>
                        <a:t>, except in scientific format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ENw.d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Ew.d</a:t>
                      </a:r>
                      <a:r>
                        <a:rPr lang="en-US" dirty="0" smtClean="0"/>
                        <a:t>, except in engineering format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ENw.dEe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Ew.dEe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except in engineering format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26141" y="1457979"/>
          <a:ext cx="7693026" cy="425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513"/>
                <a:gridCol w="3846513"/>
              </a:tblGrid>
              <a:tr h="333319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33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field of width </a:t>
                      </a:r>
                      <a:r>
                        <a:rPr lang="en-US" i="1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6320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field, automatically sized</a:t>
                      </a:r>
                      <a:endParaRPr lang="en-US" dirty="0"/>
                    </a:p>
                  </a:txBody>
                  <a:tcPr/>
                </a:tc>
              </a:tr>
              <a:tr h="416541">
                <a:tc>
                  <a:txBody>
                    <a:bodyPr/>
                    <a:lstStyle/>
                    <a:p>
                      <a:r>
                        <a:rPr lang="en-US" dirty="0" smtClean="0"/>
                        <a:t>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field of width </a:t>
                      </a:r>
                      <a:r>
                        <a:rPr lang="en-US" i="1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</a:t>
                      </a:r>
                      <a:r>
                        <a:rPr lang="en-US" i="0" dirty="0" smtClean="0"/>
                        <a:t> spaces</a:t>
                      </a:r>
                      <a:endParaRPr lang="en-US" i="1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that the next character should be at offset </a:t>
                      </a:r>
                      <a:r>
                        <a:rPr lang="en-US" i="1" baseline="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Tn</a:t>
                      </a:r>
                      <a:r>
                        <a:rPr lang="en-US" baseline="0" dirty="0" smtClean="0"/>
                        <a:t>, but relative (and backward) from the current position</a:t>
                      </a:r>
                      <a:endParaRPr lang="en-US" dirty="0"/>
                    </a:p>
                  </a:txBody>
                  <a:tcPr/>
                </a:tc>
              </a:tr>
              <a:tr h="5833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</a:t>
                      </a:r>
                      <a:r>
                        <a:rPr lang="en-US" dirty="0" err="1" smtClean="0"/>
                        <a:t>Tn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but relative (and forward) from the current position</a:t>
                      </a:r>
                      <a:endParaRPr lang="en-US" dirty="0"/>
                    </a:p>
                  </a:txBody>
                  <a:tcPr/>
                </a:tc>
              </a:tr>
              <a:tr h="39205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a newline (return/enter)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26141" y="1457979"/>
          <a:ext cx="7693026" cy="151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513"/>
                <a:gridCol w="3846513"/>
              </a:tblGrid>
              <a:tr h="333319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33319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print </a:t>
                      </a:r>
                      <a:r>
                        <a:rPr lang="en-US" i="1" dirty="0" smtClean="0"/>
                        <a:t>+</a:t>
                      </a:r>
                      <a:r>
                        <a:rPr lang="en-US" i="0" dirty="0" smtClean="0"/>
                        <a:t> for positive numbers</a:t>
                      </a:r>
                      <a:endParaRPr lang="en-US" dirty="0"/>
                    </a:p>
                  </a:txBody>
                  <a:tcPr/>
                </a:tc>
              </a:tr>
              <a:tr h="363201"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 S</a:t>
                      </a:r>
                      <a:endParaRPr lang="en-US" dirty="0"/>
                    </a:p>
                  </a:txBody>
                  <a:tcPr/>
                </a:tc>
              </a:tr>
              <a:tr h="416541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</a:t>
                      </a:r>
                      <a:r>
                        <a:rPr lang="en-US" b="0" dirty="0" smtClean="0"/>
                        <a:t> print </a:t>
                      </a:r>
                      <a:r>
                        <a:rPr lang="en-US" b="0" i="1" dirty="0" smtClean="0"/>
                        <a:t>+</a:t>
                      </a:r>
                      <a:r>
                        <a:rPr lang="en-US" b="0" i="0" dirty="0" smtClean="0"/>
                        <a:t> for positive numbers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use the I descriptor</a:t>
            </a:r>
          </a:p>
          <a:p>
            <a:pPr lvl="1"/>
            <a:r>
              <a:rPr lang="en-US" dirty="0" err="1" smtClean="0"/>
              <a:t>Iw</a:t>
            </a:r>
            <a:endParaRPr lang="en-US" dirty="0" smtClean="0"/>
          </a:p>
          <a:p>
            <a:pPr lvl="2"/>
            <a:r>
              <a:rPr lang="en-US" dirty="0" err="1" smtClean="0"/>
              <a:t>w</a:t>
            </a:r>
            <a:r>
              <a:rPr lang="en-US" dirty="0" smtClean="0"/>
              <a:t>: field width</a:t>
            </a:r>
          </a:p>
          <a:p>
            <a:pPr lvl="1"/>
            <a:r>
              <a:rPr lang="en-US" dirty="0" smtClean="0"/>
              <a:t>Right aligned</a:t>
            </a:r>
          </a:p>
          <a:p>
            <a:r>
              <a:rPr lang="en-US" dirty="0" smtClean="0"/>
              <a:t>1024 as I5 = _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2</a:t>
            </a:r>
            <a:r>
              <a:rPr lang="en-US" dirty="0" smtClean="0"/>
              <a:t> </a:t>
            </a:r>
            <a:r>
              <a:rPr lang="en-US" u="sng" dirty="0" smtClean="0"/>
              <a:t>4</a:t>
            </a:r>
          </a:p>
          <a:p>
            <a:r>
              <a:rPr lang="en-US" dirty="0" smtClean="0"/>
              <a:t>7 as I8 = _ _ _ _ _ _ _ </a:t>
            </a:r>
            <a:r>
              <a:rPr lang="en-US" u="sng" dirty="0" smtClean="0"/>
              <a:t>7</a:t>
            </a:r>
          </a:p>
          <a:p>
            <a:r>
              <a:rPr lang="en-US" dirty="0" smtClean="0"/>
              <a:t>65535 as I2 = </a:t>
            </a:r>
            <a:r>
              <a:rPr lang="en-US" u="sng" dirty="0" smtClean="0"/>
              <a:t>*</a:t>
            </a:r>
            <a:r>
              <a:rPr lang="en-US" dirty="0" smtClean="0"/>
              <a:t> </a:t>
            </a:r>
            <a:r>
              <a:rPr lang="en-US" u="sng" dirty="0" smtClean="0"/>
              <a:t>*</a:t>
            </a:r>
          </a:p>
          <a:p>
            <a:pPr lvl="1"/>
            <a:r>
              <a:rPr lang="en-US" dirty="0" smtClean="0"/>
              <a:t>If the field width is too small, it’s filled with 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FD: </a:t>
            </a:r>
            <a:r>
              <a:rPr lang="en-US" dirty="0" err="1" smtClean="0"/>
              <a:t>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formats for </a:t>
            </a:r>
            <a:r>
              <a:rPr lang="en-US" dirty="0" err="1" smtClean="0"/>
              <a:t>REALs</a:t>
            </a:r>
            <a:endParaRPr lang="en-US" dirty="0" smtClean="0"/>
          </a:p>
          <a:p>
            <a:pPr lvl="1"/>
            <a:r>
              <a:rPr lang="en-US" dirty="0" err="1" smtClean="0"/>
              <a:t>Fw.d</a:t>
            </a:r>
            <a:r>
              <a:rPr lang="en-US" dirty="0" smtClean="0"/>
              <a:t> (real)</a:t>
            </a:r>
          </a:p>
          <a:p>
            <a:pPr lvl="1"/>
            <a:r>
              <a:rPr lang="en-US" dirty="0" err="1" smtClean="0"/>
              <a:t>Ew.d</a:t>
            </a:r>
            <a:r>
              <a:rPr lang="en-US" dirty="0" smtClean="0"/>
              <a:t> (exponential)</a:t>
            </a:r>
          </a:p>
          <a:p>
            <a:pPr lvl="1"/>
            <a:r>
              <a:rPr lang="en-US" dirty="0" err="1" smtClean="0"/>
              <a:t>Ew.dEe</a:t>
            </a:r>
            <a:r>
              <a:rPr lang="en-US" dirty="0" smtClean="0"/>
              <a:t> (exponential)</a:t>
            </a:r>
          </a:p>
          <a:p>
            <a:pPr lvl="1"/>
            <a:r>
              <a:rPr lang="en-US" dirty="0" err="1" smtClean="0"/>
              <a:t>ESw.d</a:t>
            </a:r>
            <a:r>
              <a:rPr lang="en-US" dirty="0" smtClean="0"/>
              <a:t> (scientific)</a:t>
            </a:r>
          </a:p>
          <a:p>
            <a:pPr lvl="1"/>
            <a:r>
              <a:rPr lang="en-US" dirty="0" err="1" smtClean="0"/>
              <a:t>ESw.dEe</a:t>
            </a:r>
            <a:r>
              <a:rPr lang="en-US" dirty="0" smtClean="0"/>
              <a:t> (scientific)</a:t>
            </a:r>
          </a:p>
          <a:p>
            <a:pPr lvl="1"/>
            <a:r>
              <a:rPr lang="en-US" dirty="0" err="1" smtClean="0"/>
              <a:t>ENw.d</a:t>
            </a:r>
            <a:r>
              <a:rPr lang="en-US" dirty="0" smtClean="0"/>
              <a:t> (engineering)</a:t>
            </a:r>
          </a:p>
          <a:p>
            <a:pPr lvl="1"/>
            <a:r>
              <a:rPr lang="en-US" dirty="0" err="1" smtClean="0"/>
              <a:t>ENw.dEe</a:t>
            </a:r>
            <a:r>
              <a:rPr lang="en-US" dirty="0" smtClean="0"/>
              <a:t> (engineering)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326</TotalTime>
  <Words>1245</Words>
  <Application>Microsoft Macintosh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Venture</vt:lpstr>
      <vt:lpstr>Formatting</vt:lpstr>
      <vt:lpstr>Formatting</vt:lpstr>
      <vt:lpstr>READ/WRITE</vt:lpstr>
      <vt:lpstr>Format Descriptors</vt:lpstr>
      <vt:lpstr>Format Descriptors</vt:lpstr>
      <vt:lpstr>Format Descriptors</vt:lpstr>
      <vt:lpstr>Format Descriptors</vt:lpstr>
      <vt:lpstr>FD: Integers</vt:lpstr>
      <vt:lpstr>FD: Reals</vt:lpstr>
      <vt:lpstr>FD: Reals</vt:lpstr>
      <vt:lpstr>FD: Reals</vt:lpstr>
      <vt:lpstr>FD: Logicals</vt:lpstr>
      <vt:lpstr>FD: Characters/Strings</vt:lpstr>
      <vt:lpstr>FD: Spacing</vt:lpstr>
      <vt:lpstr>FD: S/SS/SP</vt:lpstr>
      <vt:lpstr>Usage</vt:lpstr>
      <vt:lpstr>Usage</vt:lpstr>
      <vt:lpstr>Usage (WRITE)</vt:lpstr>
      <vt:lpstr>Usage (READ)</vt:lpstr>
      <vt:lpstr>Exercise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47</cp:revision>
  <dcterms:created xsi:type="dcterms:W3CDTF">2010-02-09T00:00:23Z</dcterms:created>
  <dcterms:modified xsi:type="dcterms:W3CDTF">2010-02-09T03:11:24Z</dcterms:modified>
</cp:coreProperties>
</file>