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72" r:id="rId5"/>
    <p:sldId id="273" r:id="rId6"/>
    <p:sldId id="274" r:id="rId7"/>
    <p:sldId id="275" r:id="rId8"/>
    <p:sldId id="281" r:id="rId9"/>
    <p:sldId id="276" r:id="rId10"/>
    <p:sldId id="277" r:id="rId11"/>
    <p:sldId id="278" r:id="rId12"/>
    <p:sldId id="280" r:id="rId13"/>
    <p:sldId id="279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4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FF6A-EE49-9948-B3A3-2F9C4B8BCFCF}" type="datetimeFigureOut">
              <a:rPr lang="en-US" smtClean="0"/>
              <a:pPr/>
              <a:t>2/16/10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0A75-7662-FA4E-8164-B17A3B6190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FF6A-EE49-9948-B3A3-2F9C4B8BCFCF}" type="datetimeFigureOut">
              <a:rPr lang="en-US" smtClean="0"/>
              <a:pPr/>
              <a:t>2/16/10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0A75-7662-FA4E-8164-B17A3B6190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FF6A-EE49-9948-B3A3-2F9C4B8BCFCF}" type="datetimeFigureOut">
              <a:rPr lang="en-US" smtClean="0"/>
              <a:pPr/>
              <a:t>2/16/10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0A75-7662-FA4E-8164-B17A3B6190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18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FF6A-EE49-9948-B3A3-2F9C4B8BCFCF}" type="datetimeFigureOut">
              <a:rPr lang="en-US" smtClean="0"/>
              <a:pPr/>
              <a:t>2/16/10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0A75-7662-FA4E-8164-B17A3B6190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FF6A-EE49-9948-B3A3-2F9C4B8BCFCF}" type="datetimeFigureOut">
              <a:rPr lang="en-US" smtClean="0"/>
              <a:pPr/>
              <a:t>2/16/10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0A75-7662-FA4E-8164-B17A3B6190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18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FF6A-EE49-9948-B3A3-2F9C4B8BCFCF}" type="datetimeFigureOut">
              <a:rPr lang="en-US" smtClean="0"/>
              <a:pPr/>
              <a:t>2/16/10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0A75-7662-FA4E-8164-B17A3B6190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FF6A-EE49-9948-B3A3-2F9C4B8BCFCF}" type="datetimeFigureOut">
              <a:rPr lang="en-US" smtClean="0"/>
              <a:pPr/>
              <a:t>2/16/10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0A75-7662-FA4E-8164-B17A3B6190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FF6A-EE49-9948-B3A3-2F9C4B8BCFCF}" type="datetimeFigureOut">
              <a:rPr lang="en-US" smtClean="0"/>
              <a:pPr/>
              <a:t>2/16/10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0A75-7662-FA4E-8164-B17A3B6190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200EFF6A-EE49-9948-B3A3-2F9C4B8BCFCF}" type="datetimeFigureOut">
              <a:rPr lang="en-US" smtClean="0"/>
              <a:pPr/>
              <a:t>2/16/10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3D2E0A75-7662-FA4E-8164-B17A3B6190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00EFF6A-EE49-9948-B3A3-2F9C4B8BCFCF}" type="datetimeFigureOut">
              <a:rPr lang="en-US" smtClean="0"/>
              <a:pPr/>
              <a:t>2/16/10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D2E0A75-7662-FA4E-8164-B17A3B6190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FF6A-EE49-9948-B3A3-2F9C4B8BCFCF}" type="datetimeFigureOut">
              <a:rPr lang="en-US" smtClean="0"/>
              <a:pPr/>
              <a:t>2/16/10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0A75-7662-FA4E-8164-B17A3B6190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FF6A-EE49-9948-B3A3-2F9C4B8BCFCF}" type="datetimeFigureOut">
              <a:rPr lang="en-US" smtClean="0"/>
              <a:pPr/>
              <a:t>2/16/10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0A75-7662-FA4E-8164-B17A3B6190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FF6A-EE49-9948-B3A3-2F9C4B8BCFCF}" type="datetimeFigureOut">
              <a:rPr lang="en-US" smtClean="0"/>
              <a:pPr/>
              <a:t>2/16/10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0A75-7662-FA4E-8164-B17A3B6190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FF6A-EE49-9948-B3A3-2F9C4B8BCFCF}" type="datetimeFigureOut">
              <a:rPr lang="en-US" smtClean="0"/>
              <a:pPr/>
              <a:t>2/16/10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0A75-7662-FA4E-8164-B17A3B6190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FF6A-EE49-9948-B3A3-2F9C4B8BCFCF}" type="datetimeFigureOut">
              <a:rPr lang="en-US" smtClean="0"/>
              <a:pPr/>
              <a:t>2/16/10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0A75-7662-FA4E-8164-B17A3B6190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00EFF6A-EE49-9948-B3A3-2F9C4B8BCFCF}" type="datetimeFigureOut">
              <a:rPr lang="en-US" smtClean="0"/>
              <a:pPr/>
              <a:t>2/16/10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D2E0A75-7662-FA4E-8164-B17A3B6190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45720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e.unl.edu/~cse150efl/handi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CSCE 150EFL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Reading/Writing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read from or write to a file, the only thing you do differently is replace the first * with the unit number</a:t>
            </a:r>
          </a:p>
          <a:p>
            <a:r>
              <a:rPr lang="en-US" dirty="0" smtClean="0"/>
              <a:t>You can do formatting with the READ and WRITE statements just like you did last week</a:t>
            </a:r>
          </a:p>
          <a:p>
            <a:r>
              <a:rPr lang="en-US" dirty="0" smtClean="0"/>
              <a:t>A READ statement with a file’s unit number will read from that file; a WRITE statement with a file’s unit number will write to that file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PROGRAM </a:t>
            </a:r>
            <a:r>
              <a:rPr lang="en-US" dirty="0" err="1" smtClean="0"/>
              <a:t>myApp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IMPLICIT NONE</a:t>
            </a:r>
            <a:br>
              <a:rPr lang="en-US" dirty="0" smtClean="0"/>
            </a:br>
            <a:r>
              <a:rPr lang="en-US" dirty="0" smtClean="0"/>
              <a:t>  INTEGER, PARAMETER :: READFILE = 10</a:t>
            </a:r>
            <a:br>
              <a:rPr lang="en-US" dirty="0" smtClean="0"/>
            </a:br>
            <a:r>
              <a:rPr lang="en-US" dirty="0" smtClean="0"/>
              <a:t>  INTEGER, PARAMETER :: WRITEFILE = 11</a:t>
            </a:r>
            <a:br>
              <a:rPr lang="en-US" dirty="0" smtClean="0"/>
            </a:br>
            <a:r>
              <a:rPr lang="en-US" dirty="0" smtClean="0"/>
              <a:t>  INTEGER :: </a:t>
            </a:r>
            <a:r>
              <a:rPr lang="en-US" dirty="0" err="1" smtClean="0"/>
              <a:t>iosread</a:t>
            </a:r>
            <a:r>
              <a:rPr lang="en-US" dirty="0" smtClean="0"/>
              <a:t>, </a:t>
            </a:r>
            <a:r>
              <a:rPr lang="en-US" dirty="0" err="1" smtClean="0"/>
              <a:t>ioswrite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INTEGER :: age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! Open the files</a:t>
            </a:r>
            <a:br>
              <a:rPr lang="en-US" dirty="0" smtClean="0"/>
            </a:br>
            <a:r>
              <a:rPr lang="en-US" dirty="0" smtClean="0"/>
              <a:t>  OPEN(UNIT=READFILE, IOSTAT=</a:t>
            </a:r>
            <a:r>
              <a:rPr lang="en-US" dirty="0" err="1" smtClean="0"/>
              <a:t>iosread</a:t>
            </a:r>
            <a:r>
              <a:rPr lang="en-US" dirty="0" smtClean="0"/>
              <a:t>, FILE=“</a:t>
            </a:r>
            <a:r>
              <a:rPr lang="en-US" dirty="0" err="1" smtClean="0"/>
              <a:t>data.dat</a:t>
            </a:r>
            <a:r>
              <a:rPr lang="en-US" dirty="0" smtClean="0"/>
              <a:t>”, STATUS=“OLD”)</a:t>
            </a:r>
            <a:br>
              <a:rPr lang="en-US" dirty="0" smtClean="0"/>
            </a:br>
            <a:r>
              <a:rPr lang="en-US" dirty="0" smtClean="0"/>
              <a:t>  OPEN(UNIT=WRITEFILE, IOSTAT=</a:t>
            </a:r>
            <a:r>
              <a:rPr lang="en-US" dirty="0" err="1" smtClean="0"/>
              <a:t>ioswrite</a:t>
            </a:r>
            <a:r>
              <a:rPr lang="en-US" dirty="0" smtClean="0"/>
              <a:t>, FILE=“</a:t>
            </a:r>
            <a:r>
              <a:rPr lang="en-US" dirty="0" err="1" smtClean="0"/>
              <a:t>output.dat</a:t>
            </a:r>
            <a:r>
              <a:rPr lang="en-US" dirty="0" smtClean="0"/>
              <a:t>”, &amp;</a:t>
            </a:r>
            <a:br>
              <a:rPr lang="en-US" dirty="0" smtClean="0"/>
            </a:br>
            <a:r>
              <a:rPr lang="en-US" dirty="0" smtClean="0"/>
              <a:t>       STATUS=“REPLACE”)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! Check </a:t>
            </a:r>
            <a:r>
              <a:rPr lang="en-US" dirty="0" err="1" smtClean="0"/>
              <a:t>iosread</a:t>
            </a:r>
            <a:r>
              <a:rPr lang="en-US" dirty="0" smtClean="0"/>
              <a:t> and </a:t>
            </a:r>
            <a:r>
              <a:rPr lang="en-US" dirty="0" err="1" smtClean="0"/>
              <a:t>ioswrite</a:t>
            </a:r>
            <a:r>
              <a:rPr lang="en-US" dirty="0" smtClean="0"/>
              <a:t> to </a:t>
            </a:r>
            <a:r>
              <a:rPr lang="en-US" smtClean="0"/>
              <a:t>make sure files opened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 </a:t>
            </a:r>
            <a:r>
              <a:rPr lang="en-US" dirty="0" smtClean="0"/>
              <a:t>! Read the age from </a:t>
            </a:r>
            <a:r>
              <a:rPr lang="en-US" dirty="0" err="1" smtClean="0"/>
              <a:t>data.dat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READ(READFILE, *) age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! Write a message to </a:t>
            </a:r>
            <a:r>
              <a:rPr lang="en-US" dirty="0" err="1" smtClean="0"/>
              <a:t>output.dat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100 FORMAT (A11, 1X, I2, 1X, A10)</a:t>
            </a:r>
            <a:br>
              <a:rPr lang="en-US" dirty="0" smtClean="0"/>
            </a:br>
            <a:r>
              <a:rPr lang="en-US" dirty="0" smtClean="0"/>
              <a:t>  WRITE(WRITEFILE, 100) “Hello. I am”, age, “years old.”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! Close the files</a:t>
            </a:r>
            <a:br>
              <a:rPr lang="en-US" dirty="0" smtClean="0"/>
            </a:br>
            <a:r>
              <a:rPr lang="en-US" dirty="0" smtClean="0"/>
              <a:t>  CLOSE(READFILE)</a:t>
            </a:r>
            <a:br>
              <a:rPr lang="en-US" dirty="0" smtClean="0"/>
            </a:br>
            <a:r>
              <a:rPr lang="en-US" dirty="0" smtClean="0"/>
              <a:t>  CLOSE(WRITEFILE)</a:t>
            </a:r>
            <a:br>
              <a:rPr lang="en-US" dirty="0" smtClean="0"/>
            </a:br>
            <a:r>
              <a:rPr lang="en-US" dirty="0" smtClean="0"/>
              <a:t>END PROGRAM </a:t>
            </a:r>
            <a:r>
              <a:rPr lang="en-US" dirty="0" err="1" smtClean="0"/>
              <a:t>myApp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Filename: </a:t>
            </a:r>
            <a:r>
              <a:rPr lang="en-US" dirty="0" smtClean="0">
                <a:latin typeface="Courier Std"/>
                <a:cs typeface="Courier Std"/>
              </a:rPr>
              <a:t>week6.f95</a:t>
            </a:r>
          </a:p>
          <a:p>
            <a:r>
              <a:rPr lang="en-US" dirty="0" smtClean="0"/>
              <a:t>Open the file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sz="1800" dirty="0" smtClean="0">
                <a:latin typeface="Courier New"/>
                <a:cs typeface="Courier New"/>
              </a:rPr>
              <a:t>/home/grad/Classes_102/cse150efl/files/wk6in.txt</a:t>
            </a:r>
            <a:r>
              <a:rPr lang="en-US" sz="1882" dirty="0" smtClean="0"/>
              <a:t/>
            </a:r>
            <a:br>
              <a:rPr lang="en-US" sz="1882" dirty="0" smtClean="0"/>
            </a:br>
            <a:r>
              <a:rPr lang="en-US" dirty="0" smtClean="0"/>
              <a:t>for reading</a:t>
            </a:r>
          </a:p>
          <a:p>
            <a:pPr lvl="1"/>
            <a:r>
              <a:rPr lang="en-US" dirty="0" smtClean="0"/>
              <a:t>Read in an integer from it—this number tells you how many other numbers to read the file (</a:t>
            </a:r>
            <a:r>
              <a:rPr lang="en-US" i="1" dirty="0" err="1" smtClean="0"/>
              <a:t>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Read in </a:t>
            </a:r>
            <a:r>
              <a:rPr lang="en-US" i="1" dirty="0" err="1" smtClean="0"/>
              <a:t>x</a:t>
            </a:r>
            <a:r>
              <a:rPr lang="en-US" dirty="0" smtClean="0"/>
              <a:t> numbers</a:t>
            </a:r>
          </a:p>
          <a:p>
            <a:r>
              <a:rPr lang="en-US" dirty="0" smtClean="0"/>
              <a:t>Open the file </a:t>
            </a:r>
            <a:r>
              <a:rPr lang="en-US" sz="1800" dirty="0" smtClean="0">
                <a:latin typeface="Courier New"/>
                <a:cs typeface="Courier New"/>
              </a:rPr>
              <a:t>wk6out.txt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Write the sum of the </a:t>
            </a:r>
            <a:r>
              <a:rPr lang="en-US" i="1" dirty="0" err="1" smtClean="0"/>
              <a:t>x</a:t>
            </a:r>
            <a:r>
              <a:rPr lang="en-US" dirty="0" smtClean="0"/>
              <a:t> numbers to the file</a:t>
            </a:r>
          </a:p>
          <a:p>
            <a:pPr lvl="1"/>
            <a:r>
              <a:rPr lang="en-US" dirty="0" smtClean="0"/>
              <a:t>Write the average of the </a:t>
            </a:r>
            <a:r>
              <a:rPr lang="en-US" i="1" dirty="0" err="1" smtClean="0"/>
              <a:t>x</a:t>
            </a:r>
            <a:r>
              <a:rPr lang="en-US" dirty="0" smtClean="0"/>
              <a:t> numbers to the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test your program, run the following:</a:t>
            </a:r>
            <a:endParaRPr lang="en-US" dirty="0" smtClean="0"/>
          </a:p>
          <a:p>
            <a:pPr lvl="1"/>
            <a:r>
              <a:rPr lang="en-US" sz="2400" dirty="0" smtClean="0">
                <a:latin typeface="Courier New"/>
                <a:cs typeface="Courier New"/>
              </a:rPr>
              <a:t>python ~</a:t>
            </a:r>
            <a:r>
              <a:rPr lang="en-US" sz="2400" dirty="0" smtClean="0">
                <a:latin typeface="Courier New"/>
                <a:cs typeface="Courier New"/>
              </a:rPr>
              <a:t>cse150efl/bin/week6-test</a:t>
            </a: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Handin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hlinkClick r:id="rId2"/>
              </a:rPr>
              <a:t>http://cse.unl.edu/~cse150efl/handin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Compile: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 filename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gfortran</a:t>
            </a:r>
            <a:r>
              <a:rPr lang="en-US" dirty="0" smtClean="0"/>
              <a:t> week6.f95</a:t>
            </a:r>
          </a:p>
          <a:p>
            <a:r>
              <a:rPr lang="en-US" dirty="0" smtClean="0"/>
              <a:t>Run:</a:t>
            </a:r>
          </a:p>
          <a:p>
            <a:pPr lvl="1"/>
            <a:r>
              <a:rPr lang="en-US" dirty="0" err="1" smtClean="0"/>
              <a:t>a.out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Asterisk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 week, we changed the second asterisk in WRITE statements to a series of </a:t>
            </a:r>
            <a:r>
              <a:rPr lang="en-US" i="1" dirty="0" smtClean="0"/>
              <a:t>format descriptors</a:t>
            </a:r>
            <a:r>
              <a:rPr lang="en-US" dirty="0" smtClean="0"/>
              <a:t> to dictate the way our output prints out</a:t>
            </a:r>
          </a:p>
          <a:p>
            <a:r>
              <a:rPr lang="en-US" dirty="0" smtClean="0"/>
              <a:t>This week, we’re going to change the first to do file input/output</a:t>
            </a:r>
          </a:p>
          <a:p>
            <a:pPr lvl="1"/>
            <a:r>
              <a:rPr lang="en-US" dirty="0" smtClean="0"/>
              <a:t>File input: reading from a file</a:t>
            </a:r>
          </a:p>
          <a:p>
            <a:pPr lvl="1"/>
            <a:r>
              <a:rPr lang="en-US" dirty="0" smtClean="0"/>
              <a:t>File output: writing to a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place of the first asterisk is a unit number</a:t>
            </a:r>
          </a:p>
          <a:p>
            <a:r>
              <a:rPr lang="en-US" dirty="0" smtClean="0"/>
              <a:t>The defaults are 5 and 6 in most compilers</a:t>
            </a:r>
          </a:p>
          <a:p>
            <a:pPr lvl="1"/>
            <a:r>
              <a:rPr lang="en-US" dirty="0" smtClean="0"/>
              <a:t>One is used for </a:t>
            </a:r>
            <a:r>
              <a:rPr lang="en-US" i="1" dirty="0" smtClean="0"/>
              <a:t>standard in</a:t>
            </a:r>
            <a:r>
              <a:rPr lang="en-US" dirty="0" smtClean="0"/>
              <a:t> (</a:t>
            </a:r>
            <a:r>
              <a:rPr lang="en-US" dirty="0" err="1" smtClean="0"/>
              <a:t>stdin</a:t>
            </a:r>
            <a:r>
              <a:rPr lang="en-US" dirty="0" smtClean="0"/>
              <a:t>), usually the keyboard</a:t>
            </a:r>
          </a:p>
          <a:p>
            <a:pPr lvl="1"/>
            <a:r>
              <a:rPr lang="en-US" dirty="0" smtClean="0"/>
              <a:t>One is used for </a:t>
            </a:r>
            <a:r>
              <a:rPr lang="en-US" i="1" dirty="0" smtClean="0"/>
              <a:t>standard out</a:t>
            </a:r>
            <a:r>
              <a:rPr lang="en-US" dirty="0" smtClean="0"/>
              <a:t> (</a:t>
            </a:r>
            <a:r>
              <a:rPr lang="en-US" dirty="0" err="1" smtClean="0"/>
              <a:t>stdout</a:t>
            </a:r>
            <a:r>
              <a:rPr lang="en-US" dirty="0" smtClean="0"/>
              <a:t>), usually the screen</a:t>
            </a:r>
          </a:p>
          <a:p>
            <a:r>
              <a:rPr lang="en-US" dirty="0" smtClean="0"/>
              <a:t>The unit number is an integer</a:t>
            </a:r>
          </a:p>
          <a:p>
            <a:pPr lvl="1"/>
            <a:r>
              <a:rPr lang="en-US" dirty="0" smtClean="0"/>
              <a:t>Some compilers use 1–100 for units, others don’t</a:t>
            </a:r>
          </a:p>
          <a:p>
            <a:pPr lvl="1"/>
            <a:r>
              <a:rPr lang="en-US" dirty="0" smtClean="0"/>
              <a:t>Because 5 and 6 are common but not guaranteed and the limit in some, I recommend using 10–99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File/Reading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OPEN(UNIT=unit, FILE=file, [IOSTAT=</a:t>
            </a:r>
            <a:r>
              <a:rPr lang="en-US" dirty="0" err="1" smtClean="0"/>
              <a:t>ios</a:t>
            </a:r>
            <a:r>
              <a:rPr lang="en-US" dirty="0" smtClean="0"/>
              <a:t>], [ERR=</a:t>
            </a:r>
            <a:r>
              <a:rPr lang="en-US" dirty="0" err="1" smtClean="0"/>
              <a:t>errlabel</a:t>
            </a:r>
            <a:r>
              <a:rPr lang="en-US" dirty="0" smtClean="0"/>
              <a:t>], [STATUS=stat])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sz="1600" dirty="0" smtClean="0"/>
              <a:t>INTEGER :: </a:t>
            </a:r>
            <a:r>
              <a:rPr lang="en-US" sz="1600" dirty="0" err="1" smtClean="0"/>
              <a:t>ios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OPEN(UNIT=42, IOSTAT=</a:t>
            </a:r>
            <a:r>
              <a:rPr lang="en-US" sz="1600" dirty="0" err="1" smtClean="0"/>
              <a:t>ios</a:t>
            </a:r>
            <a:r>
              <a:rPr lang="en-US" sz="1600" dirty="0" smtClean="0"/>
              <a:t>, FILE=“</a:t>
            </a:r>
            <a:r>
              <a:rPr lang="en-US" sz="1600" dirty="0" err="1" smtClean="0"/>
              <a:t>somefile.dat</a:t>
            </a:r>
            <a:r>
              <a:rPr lang="en-US" sz="1600" dirty="0" smtClean="0"/>
              <a:t>”, STATUS=“OLD”)</a:t>
            </a:r>
            <a:br>
              <a:rPr lang="en-US" sz="1600" dirty="0" smtClean="0"/>
            </a:br>
            <a:r>
              <a:rPr lang="en-US" sz="1600" dirty="0" smtClean="0"/>
              <a:t>! do something with the file</a:t>
            </a:r>
            <a:br>
              <a:rPr lang="en-US" sz="1600" dirty="0" smtClean="0"/>
            </a:br>
            <a:r>
              <a:rPr lang="en-US" sz="1600" dirty="0" smtClean="0"/>
              <a:t>CLOSE(42)</a:t>
            </a:r>
          </a:p>
          <a:p>
            <a:r>
              <a:rPr lang="en-US" dirty="0" smtClean="0"/>
              <a:t>When opening a file for reading, the status should be set to OLD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File/Creating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OPEN(UNIT=unit, FILE=file, [IOSTAT=</a:t>
            </a:r>
            <a:r>
              <a:rPr lang="en-US" dirty="0" err="1" smtClean="0"/>
              <a:t>ios</a:t>
            </a:r>
            <a:r>
              <a:rPr lang="en-US" dirty="0" smtClean="0"/>
              <a:t>], [ERR=</a:t>
            </a:r>
            <a:r>
              <a:rPr lang="en-US" dirty="0" err="1" smtClean="0"/>
              <a:t>errlabel</a:t>
            </a:r>
            <a:r>
              <a:rPr lang="en-US" dirty="0" smtClean="0"/>
              <a:t>], [STATUS=stat])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sz="1600" dirty="0" smtClean="0"/>
              <a:t>INTEGER :: </a:t>
            </a:r>
            <a:r>
              <a:rPr lang="en-US" sz="1600" dirty="0" err="1" smtClean="0"/>
              <a:t>ios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OPEN(UNIT=42, IOSTAT=</a:t>
            </a:r>
            <a:r>
              <a:rPr lang="en-US" sz="1600" dirty="0" err="1" smtClean="0"/>
              <a:t>ios</a:t>
            </a:r>
            <a:r>
              <a:rPr lang="en-US" sz="1600" dirty="0" smtClean="0"/>
              <a:t>, FILE=“</a:t>
            </a:r>
            <a:r>
              <a:rPr lang="en-US" sz="1600" dirty="0" err="1" smtClean="0"/>
              <a:t>somefile.dat</a:t>
            </a:r>
            <a:r>
              <a:rPr lang="en-US" sz="1600" dirty="0" smtClean="0"/>
              <a:t>”, STATUS=“NEW”)</a:t>
            </a:r>
            <a:br>
              <a:rPr lang="en-US" sz="1600" dirty="0" smtClean="0"/>
            </a:br>
            <a:r>
              <a:rPr lang="en-US" sz="1600" dirty="0" smtClean="0"/>
              <a:t>! do something with the file</a:t>
            </a:r>
            <a:br>
              <a:rPr lang="en-US" sz="1600" dirty="0" smtClean="0"/>
            </a:br>
            <a:r>
              <a:rPr lang="en-US" sz="1600" dirty="0" smtClean="0"/>
              <a:t>CLOSE(42)</a:t>
            </a:r>
          </a:p>
          <a:p>
            <a:r>
              <a:rPr lang="en-US" dirty="0" smtClean="0"/>
              <a:t>When creating a new file, the status should be set to NEW</a:t>
            </a:r>
          </a:p>
          <a:p>
            <a:r>
              <a:rPr lang="en-US" dirty="0" smtClean="0"/>
              <a:t>If the file exists, the operation will fail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300" dirty="0" smtClean="0"/>
              <a:t>Opening a File/Replacing</a:t>
            </a:r>
            <a:endParaRPr lang="en-US" sz="5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OPEN(UNIT=unit, FILE=file, [IOSTAT=</a:t>
            </a:r>
            <a:r>
              <a:rPr lang="en-US" dirty="0" err="1" smtClean="0"/>
              <a:t>ios</a:t>
            </a:r>
            <a:r>
              <a:rPr lang="en-US" dirty="0" smtClean="0"/>
              <a:t>], [ERR=</a:t>
            </a:r>
            <a:r>
              <a:rPr lang="en-US" dirty="0" err="1" smtClean="0"/>
              <a:t>errlabel</a:t>
            </a:r>
            <a:r>
              <a:rPr lang="en-US" dirty="0" smtClean="0"/>
              <a:t>], [STATUS=stat])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sz="1600" dirty="0" smtClean="0"/>
              <a:t>INTEGER :: UNIT=42, IOSTAT=</a:t>
            </a:r>
            <a:r>
              <a:rPr lang="en-US" sz="1600" dirty="0" err="1" smtClean="0"/>
              <a:t>ios</a:t>
            </a:r>
            <a:r>
              <a:rPr lang="en-US" sz="1600" dirty="0" smtClean="0"/>
              <a:t>, FILE=“</a:t>
            </a:r>
            <a:r>
              <a:rPr lang="en-US" sz="1600" dirty="0" err="1" smtClean="0"/>
              <a:t>somefile.dat</a:t>
            </a:r>
            <a:r>
              <a:rPr lang="en-US" sz="1600" dirty="0" smtClean="0"/>
              <a:t>”, &amp;</a:t>
            </a:r>
            <a:br>
              <a:rPr lang="en-US" sz="1600" dirty="0" smtClean="0"/>
            </a:br>
            <a:r>
              <a:rPr lang="en-US" sz="1600" dirty="0" smtClean="0"/>
              <a:t>      STATUS=“REPLACE”)</a:t>
            </a:r>
            <a:br>
              <a:rPr lang="en-US" sz="1600" dirty="0" smtClean="0"/>
            </a:br>
            <a:r>
              <a:rPr lang="en-US" sz="1600" dirty="0" smtClean="0"/>
              <a:t>! do something with the file</a:t>
            </a:r>
            <a:br>
              <a:rPr lang="en-US" sz="1600" dirty="0" smtClean="0"/>
            </a:br>
            <a:r>
              <a:rPr lang="en-US" sz="1600" dirty="0" smtClean="0"/>
              <a:t>CLOSE(42)</a:t>
            </a:r>
          </a:p>
          <a:p>
            <a:r>
              <a:rPr lang="en-US" dirty="0" smtClean="0"/>
              <a:t>This works like creating a new file except it will not error if the file exists</a:t>
            </a:r>
          </a:p>
          <a:p>
            <a:r>
              <a:rPr lang="en-US" dirty="0" smtClean="0"/>
              <a:t>If the file exists, the old file will be overwritten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IOSTAT argument to OPEN is used to check for errors when opening the file</a:t>
            </a:r>
          </a:p>
          <a:p>
            <a:pPr lvl="1"/>
            <a:r>
              <a:rPr lang="en-US" dirty="0" smtClean="0"/>
              <a:t>If the file was opened properly, the IOSTAT variable will be 0</a:t>
            </a:r>
          </a:p>
          <a:p>
            <a:pPr lvl="1"/>
            <a:r>
              <a:rPr lang="en-US" dirty="0" smtClean="0"/>
              <a:t>To discover an error, check to see if it is non-zero</a:t>
            </a:r>
          </a:p>
          <a:p>
            <a:pPr lvl="2"/>
            <a:r>
              <a:rPr lang="en-US" dirty="0" smtClean="0"/>
              <a:t>IF (</a:t>
            </a:r>
            <a:r>
              <a:rPr lang="en-US" dirty="0" err="1" smtClean="0"/>
              <a:t>ios</a:t>
            </a:r>
            <a:r>
              <a:rPr lang="en-US" dirty="0" smtClean="0"/>
              <a:t> /= 0) THEN</a:t>
            </a:r>
            <a:br>
              <a:rPr lang="en-US" dirty="0" smtClean="0"/>
            </a:br>
            <a:r>
              <a:rPr lang="en-US" dirty="0" smtClean="0"/>
              <a:t>   WRITE (*, *) “Error opening file”</a:t>
            </a:r>
            <a:br>
              <a:rPr lang="en-US" dirty="0" smtClean="0"/>
            </a:br>
            <a:r>
              <a:rPr lang="en-US" dirty="0" smtClean="0"/>
              <a:t>   STOP</a:t>
            </a:r>
            <a:br>
              <a:rPr lang="en-US" dirty="0" smtClean="0"/>
            </a:br>
            <a:r>
              <a:rPr lang="en-US" dirty="0" smtClean="0"/>
              <a:t>END IF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addition to opening files, IOSTAT is useful to tell you when a READ fails</a:t>
            </a:r>
          </a:p>
          <a:p>
            <a:pPr lvl="1"/>
            <a:r>
              <a:rPr lang="en-US" dirty="0" smtClean="0"/>
              <a:t>This happens when, for example, there is no more data in the file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OPEN(…)</a:t>
            </a:r>
            <a:br>
              <a:rPr lang="en-US" dirty="0" smtClean="0"/>
            </a:br>
            <a:r>
              <a:rPr lang="en-US" dirty="0" err="1" smtClean="0"/>
              <a:t>READ(myFile</a:t>
            </a:r>
            <a:r>
              <a:rPr lang="en-US" dirty="0" smtClean="0"/>
              <a:t>, *, IOSTAT=</a:t>
            </a:r>
            <a:r>
              <a:rPr lang="en-US" dirty="0" err="1" smtClean="0"/>
              <a:t>ios</a:t>
            </a:r>
            <a:r>
              <a:rPr lang="en-US" dirty="0" smtClean="0"/>
              <a:t>) </a:t>
            </a:r>
            <a:r>
              <a:rPr lang="en-US" dirty="0" err="1" smtClean="0"/>
              <a:t>someVar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(</a:t>
            </a:r>
            <a:r>
              <a:rPr lang="en-US" dirty="0" err="1" smtClean="0"/>
              <a:t>ios</a:t>
            </a:r>
            <a:r>
              <a:rPr lang="en-US" dirty="0" smtClean="0"/>
              <a:t> /= 0) THEN</a:t>
            </a:r>
            <a:br>
              <a:rPr lang="en-US" dirty="0" smtClean="0"/>
            </a:br>
            <a:r>
              <a:rPr lang="en-US" dirty="0" smtClean="0"/>
              <a:t>   WRITE(*, *) “Error reading (no more data?)”</a:t>
            </a:r>
            <a:br>
              <a:rPr lang="en-US" dirty="0" smtClean="0"/>
            </a:br>
            <a:r>
              <a:rPr lang="en-US" dirty="0" smtClean="0"/>
              <a:t>END IF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all of the previous examples, I used the CLOSE function at the end of the example</a:t>
            </a:r>
          </a:p>
          <a:p>
            <a:r>
              <a:rPr lang="en-US" dirty="0" smtClean="0"/>
              <a:t>What this does is </a:t>
            </a:r>
            <a:r>
              <a:rPr lang="en-US" i="1" dirty="0" smtClean="0"/>
              <a:t>flushes</a:t>
            </a:r>
            <a:r>
              <a:rPr lang="en-US" dirty="0" smtClean="0"/>
              <a:t> the </a:t>
            </a:r>
            <a:r>
              <a:rPr lang="en-US" i="1" dirty="0" smtClean="0"/>
              <a:t>buffer</a:t>
            </a:r>
            <a:r>
              <a:rPr lang="en-US" dirty="0" smtClean="0"/>
              <a:t> </a:t>
            </a:r>
          </a:p>
          <a:p>
            <a:pPr lvl="1"/>
            <a:r>
              <a:rPr lang="en-US" i="1" dirty="0" smtClean="0"/>
              <a:t>Buffer:</a:t>
            </a:r>
            <a:r>
              <a:rPr lang="en-US" dirty="0" smtClean="0"/>
              <a:t> temporary storage </a:t>
            </a:r>
            <a:r>
              <a:rPr lang="en-US" b="1" dirty="0" smtClean="0"/>
              <a:t>in memory</a:t>
            </a:r>
            <a:r>
              <a:rPr lang="en-US" dirty="0" smtClean="0"/>
              <a:t> for the file content</a:t>
            </a:r>
          </a:p>
          <a:p>
            <a:pPr lvl="1"/>
            <a:r>
              <a:rPr lang="en-US" i="1" dirty="0" smtClean="0"/>
              <a:t>Flush:</a:t>
            </a:r>
            <a:r>
              <a:rPr lang="en-US" dirty="0" smtClean="0"/>
              <a:t> save any changes to disk</a:t>
            </a:r>
          </a:p>
          <a:p>
            <a:r>
              <a:rPr lang="en-US" dirty="0" smtClean="0"/>
              <a:t>In many cases, you will be fine if you don’t close the file</a:t>
            </a:r>
          </a:p>
          <a:p>
            <a:r>
              <a:rPr lang="en-US" dirty="0" smtClean="0"/>
              <a:t>However, you could lose data or end up with your file being </a:t>
            </a:r>
            <a:r>
              <a:rPr lang="en-US" i="1" dirty="0" smtClean="0"/>
              <a:t>locked</a:t>
            </a:r>
            <a:r>
              <a:rPr lang="en-US" dirty="0" smtClean="0"/>
              <a:t> so other programs can’t use it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Venture">
  <a:themeElements>
    <a:clrScheme name="Venture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Venture">
      <a:majorFont>
        <a:latin typeface="Calisto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Venture.thmx</Template>
  <TotalTime>359</TotalTime>
  <Words>1052</Words>
  <Application>Microsoft Macintosh PowerPoint</Application>
  <PresentationFormat>On-screen Show (4:3)</PresentationFormat>
  <Paragraphs>74</Paragraphs>
  <Slides>14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Venture</vt:lpstr>
      <vt:lpstr>File I/O</vt:lpstr>
      <vt:lpstr>The First Asterisk</vt:lpstr>
      <vt:lpstr>Units</vt:lpstr>
      <vt:lpstr>Opening a File/Reading</vt:lpstr>
      <vt:lpstr>Opening a File/Creating</vt:lpstr>
      <vt:lpstr>Opening a File/Replacing</vt:lpstr>
      <vt:lpstr>I/O Status</vt:lpstr>
      <vt:lpstr>I/O Status</vt:lpstr>
      <vt:lpstr>Closing Files</vt:lpstr>
      <vt:lpstr>Reading/Writing</vt:lpstr>
      <vt:lpstr>Example</vt:lpstr>
      <vt:lpstr>Exercise</vt:lpstr>
      <vt:lpstr>Exercise</vt:lpstr>
      <vt:lpstr>Reminders</vt:lpstr>
    </vt:vector>
  </TitlesOfParts>
  <Company>Worthless Development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Looping</dc:title>
  <dc:creator>Ross Nelson</dc:creator>
  <cp:lastModifiedBy>Ross Nelson</cp:lastModifiedBy>
  <cp:revision>54</cp:revision>
  <dcterms:created xsi:type="dcterms:W3CDTF">2010-02-16T14:27:38Z</dcterms:created>
  <dcterms:modified xsi:type="dcterms:W3CDTF">2010-02-16T14:34:25Z</dcterms:modified>
</cp:coreProperties>
</file>