
<file path=[Content_Types].xml><?xml version="1.0" encoding="utf-8"?>
<Types xmlns="http://schemas.openxmlformats.org/package/2006/content-types">
  <Override PartName="/ppt/theme/themeOverride2.xml" ContentType="application/vnd.openxmlformats-officedocument.themeOverride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81" r:id="rId4"/>
    <p:sldId id="282" r:id="rId5"/>
    <p:sldId id="288" r:id="rId6"/>
    <p:sldId id="289" r:id="rId7"/>
    <p:sldId id="290" r:id="rId8"/>
    <p:sldId id="291" r:id="rId9"/>
    <p:sldId id="292" r:id="rId10"/>
    <p:sldId id="283" r:id="rId11"/>
    <p:sldId id="295" r:id="rId12"/>
    <p:sldId id="284" r:id="rId13"/>
    <p:sldId id="285" r:id="rId14"/>
    <p:sldId id="294" r:id="rId15"/>
    <p:sldId id="266" r:id="rId16"/>
    <p:sldId id="287" r:id="rId17"/>
    <p:sldId id="293" r:id="rId18"/>
    <p:sldId id="296" r:id="rId19"/>
    <p:sldId id="271" r:id="rId20"/>
    <p:sldId id="286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BackingColor.jpg"/>
          <p:cNvPicPr>
            <a:picLocks noChangeAspect="1"/>
          </p:cNvPicPr>
          <p:nvPr/>
        </p:nvPicPr>
        <p:blipFill>
          <a:blip r:embed="rId3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1259B-B00B-704E-B04A-6715BB0B8E5F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D51F-9325-8142-85AE-34D793A6C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5AEF1-A5D2-B244-BFD6-30104785A997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B516D-A5B9-6E46-BB07-ECFA95EB9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6FB5-357C-3B4B-B281-66A84CA08FE8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EB8DC-9837-E744-9E60-D9E0C08F1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1B32-D431-DF45-A678-ACFB5CEEA572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FBCF4-9CC0-934D-90A4-5BC4863CA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CaptionBacking.png"/>
          <p:cNvPicPr>
            <a:picLocks noChangeAspect="1"/>
          </p:cNvPicPr>
          <p:nvPr/>
        </p:nvPicPr>
        <p:blipFill>
          <a:blip r:embed="rId2"/>
          <a:srcRect l="52272" t="8888" r="5151" b="16566"/>
          <a:stretch>
            <a:fillRect/>
          </a:stretch>
        </p:blipFill>
        <p:spPr bwMode="auto">
          <a:xfrm>
            <a:off x="4594225" y="663575"/>
            <a:ext cx="3892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A7280-B5DD-A14C-A977-69D041A96518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2E5FF-9679-5A41-99A2-862FD775B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7F9F-833E-9D4C-BB58-19F2FA008F5E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82FBD-742B-F447-B19D-3942285E7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4E7E2-5472-0345-9000-D0BCF0D6115E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D87D3-2205-F447-B534-7A4B259A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F000-DC5D-1448-AF50-F04ED036BBA5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4EB41-5BED-6044-B1BF-CFFE125D2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PhotoBacking-r.png"/>
          <p:cNvPicPr>
            <a:picLocks noChangeAspect="1"/>
          </p:cNvPicPr>
          <p:nvPr/>
        </p:nvPicPr>
        <p:blipFill>
          <a:blip r:embed="rId3"/>
          <a:srcRect l="17352" t="9412" r="17500" b="32353"/>
          <a:stretch>
            <a:fillRect/>
          </a:stretch>
        </p:blipFill>
        <p:spPr bwMode="auto">
          <a:xfrm>
            <a:off x="1587500" y="646113"/>
            <a:ext cx="5956300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857C483B-5F82-2E46-A076-9E2DAC66FEEC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CBACB4CE-3D3C-FB4A-8E81-F382C1352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4DE86998-AA09-AD4A-93E1-E349D6AD8CA4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F3D0E9EE-8AA3-7E4B-B209-5F915D337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89791-D566-FB4D-AB30-95F7DE79A5B1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1F643-F37C-6E41-B703-FF52C3233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D35FB-5402-C44D-8DFC-36BB8243F3A4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46C44-E814-2A40-AEAE-50D3BE02E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D964-2B5F-CD48-9639-3EB677D717E2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60C71-5382-B147-982C-46F7CC2BB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B161F-0E87-3E4B-9D7C-7194283D51CC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536E9-266C-9746-9E79-D6306BD8D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9B689-156D-074B-BFEA-20CB82791FB9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458F-AE49-DD4C-BF8D-B10CF9CA7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5488" y="314325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5488" y="1587500"/>
            <a:ext cx="7693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9EA482-2898-2648-BD7B-4C41542458FC}" type="datetime1">
              <a:rPr lang="en-US"/>
              <a:pPr>
                <a:defRPr/>
              </a:pPr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838519-BC5D-2B4C-9C27-B24D54DD6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6" r:id="rId2"/>
    <p:sldLayoutId id="2147483768" r:id="rId3"/>
    <p:sldLayoutId id="2147483769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70" r:id="rId13"/>
    <p:sldLayoutId id="2147483765" r:id="rId14"/>
    <p:sldLayoutId id="214748376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SzPct val="90000"/>
        <a:buFont typeface="Wingdings" charset="2"/>
        <a:buChar char="v"/>
        <a:defRPr sz="2400" kern="1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sz="22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1263650" indent="-34925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600200" indent="-33655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2057400" indent="-45720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unl.edu/~cse150efl/hand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38" y="1143000"/>
            <a:ext cx="5724525" cy="18462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738" y="2994025"/>
            <a:ext cx="5724525" cy="10080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Elements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access a value in a multidimensional array, use a comma separated list of indices</a:t>
            </a:r>
          </a:p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INTEGER, DIMENSION(8, 10) :: ARR</a:t>
            </a:r>
          </a:p>
          <a:p>
            <a:pPr lvl="1" eaLnBrk="1" hangingPunct="1"/>
            <a:r>
              <a:rPr lang="en-US" smtClean="0"/>
              <a:t>ARR(4, 7) = 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Elements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you want to cover an entire multidimensional array, you’ll usually have nested loops (one level for each dimension)</a:t>
            </a:r>
          </a:p>
          <a:p>
            <a:pPr lvl="1"/>
            <a:r>
              <a:rPr lang="en-US" smtClean="0"/>
              <a:t>integer, dimension(7, 8) :: m</a:t>
            </a:r>
          </a:p>
          <a:p>
            <a:pPr lvl="1"/>
            <a:r>
              <a:rPr lang="en-US" smtClean="0"/>
              <a:t>integer :: j, k</a:t>
            </a:r>
          </a:p>
          <a:p>
            <a:pPr lvl="1"/>
            <a:r>
              <a:rPr lang="en-US" smtClean="0"/>
              <a:t>do j = 1, 7</a:t>
            </a:r>
          </a:p>
          <a:p>
            <a:pPr lvl="2"/>
            <a:r>
              <a:rPr lang="en-US" smtClean="0"/>
              <a:t>do k = 1, 8</a:t>
            </a:r>
          </a:p>
          <a:p>
            <a:pPr lvl="3"/>
            <a:r>
              <a:rPr lang="en-US" smtClean="0"/>
              <a:t>! do something with m(j, k)</a:t>
            </a:r>
          </a:p>
          <a:p>
            <a:pPr lvl="2"/>
            <a:r>
              <a:rPr lang="en-US" smtClean="0"/>
              <a:t>end do</a:t>
            </a:r>
          </a:p>
          <a:p>
            <a:pPr lvl="1"/>
            <a:r>
              <a:rPr lang="en-US" smtClean="0"/>
              <a:t>end 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Layout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620713"/>
          </a:xfrm>
        </p:spPr>
        <p:txBody>
          <a:bodyPr/>
          <a:lstStyle/>
          <a:p>
            <a:pPr eaLnBrk="1" hangingPunct="1"/>
            <a:r>
              <a:rPr lang="en-US" smtClean="0"/>
              <a:t>integer, dimension(3, 2) :: 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93863" y="2509838"/>
          <a:ext cx="6096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e(1, 1)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e(1,</a:t>
                      </a:r>
                      <a:r>
                        <a:rPr lang="en-US" b="0" baseline="0" dirty="0" smtClean="0"/>
                        <a:t> 2)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e(2,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e(2, 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e(3,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e(3, 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Reshaping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You can use the RESHAPE function to </a:t>
            </a:r>
            <a:r>
              <a:rPr lang="en-US" sz="2000" i="1" smtClean="0"/>
              <a:t>reshape</a:t>
            </a:r>
            <a:r>
              <a:rPr lang="en-US" sz="2000" smtClean="0"/>
              <a:t> one array to another</a:t>
            </a:r>
          </a:p>
          <a:p>
            <a:pPr lvl="1" eaLnBrk="1" hangingPunct="1"/>
            <a:r>
              <a:rPr lang="en-US" sz="1800" smtClean="0"/>
              <a:t>Used to go between array sizes</a:t>
            </a:r>
          </a:p>
          <a:p>
            <a:pPr lvl="1" eaLnBrk="1" hangingPunct="1"/>
            <a:r>
              <a:rPr lang="en-US" sz="1800" smtClean="0"/>
              <a:t>Takes two arguments</a:t>
            </a:r>
          </a:p>
          <a:p>
            <a:pPr lvl="2" eaLnBrk="1" hangingPunct="1"/>
            <a:r>
              <a:rPr lang="en-US" sz="1600" smtClean="0"/>
              <a:t>1. Values to use</a:t>
            </a:r>
          </a:p>
          <a:p>
            <a:pPr lvl="2" eaLnBrk="1" hangingPunct="1"/>
            <a:r>
              <a:rPr lang="en-US" sz="1600" smtClean="0"/>
              <a:t>2. New size (must fit into destination)</a:t>
            </a:r>
          </a:p>
          <a:p>
            <a:pPr eaLnBrk="1" hangingPunct="1"/>
            <a:r>
              <a:rPr lang="en-US" sz="2000" smtClean="0"/>
              <a:t>Example</a:t>
            </a:r>
          </a:p>
          <a:p>
            <a:pPr lvl="1" eaLnBrk="1" hangingPunct="1"/>
            <a:r>
              <a:rPr lang="en-US" sz="1600" smtClean="0"/>
              <a:t>INTEGER, DIMENSION(2, 4) :: MATRIX</a:t>
            </a:r>
          </a:p>
          <a:p>
            <a:pPr lvl="1" eaLnBrk="1" hangingPunct="1"/>
            <a:r>
              <a:rPr lang="en-US" sz="1600" smtClean="0"/>
              <a:t>INTEGER, DIMENSION(8) :: DATA</a:t>
            </a:r>
          </a:p>
          <a:p>
            <a:pPr lvl="1" eaLnBrk="1" hangingPunct="1"/>
            <a:r>
              <a:rPr lang="en-US" sz="1600" smtClean="0"/>
              <a:t>DATA = (/ 1, 2, 3, 4, 5, 6, 7, 8 /)</a:t>
            </a:r>
          </a:p>
          <a:p>
            <a:pPr lvl="1" eaLnBrk="1" hangingPunct="1"/>
            <a:r>
              <a:rPr lang="en-US" sz="1600" smtClean="0"/>
              <a:t>MATRIX = RESHAPE(DATA, (/ 2, 4 /))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script:</a:t>
            </a:r>
          </a:p>
          <a:p>
            <a:pPr lvl="1"/>
            <a:r>
              <a:rPr lang="en-US" sz="2300" dirty="0" smtClean="0">
                <a:latin typeface="Courier New" charset="0"/>
                <a:ea typeface="Courier New" charset="0"/>
                <a:cs typeface="Courier New" charset="0"/>
              </a:rPr>
              <a:t>python ~cse150efl/bin/week7-test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week7-ex1.f95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next slide has a table of values in a matrix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Create a two-dimensional array (a matrix) and populate it with those values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Compute and print out the sum of the matrix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Print only the sum out, and without formatting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Sum = 681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0375" y="469900"/>
          <a:ext cx="8212056" cy="5903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8676"/>
                <a:gridCol w="1368676"/>
                <a:gridCol w="1368676"/>
                <a:gridCol w="1368676"/>
                <a:gridCol w="1368676"/>
                <a:gridCol w="1368676"/>
              </a:tblGrid>
              <a:tr h="118065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18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4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32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19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6</a:t>
                      </a:r>
                      <a:endParaRPr lang="en-US" sz="3200" b="0" dirty="0"/>
                    </a:p>
                  </a:txBody>
                  <a:tcPr anchor="ctr"/>
                </a:tc>
              </a:tr>
              <a:tr h="11806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108</a:t>
                      </a:r>
                      <a:endParaRPr lang="en-US" sz="3200" dirty="0"/>
                    </a:p>
                  </a:txBody>
                  <a:tcPr anchor="ctr"/>
                </a:tc>
              </a:tr>
              <a:tr h="11806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 anchor="ctr"/>
                </a:tc>
              </a:tr>
              <a:tr h="11806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99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 anchor="ctr"/>
                </a:tc>
              </a:tr>
              <a:tr h="11806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16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57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week7-ex2.f95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file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ea typeface="+mn-ea"/>
                <a:cs typeface="Courier New"/>
              </a:rPr>
              <a:t>/home/grad/Classes_102/cse150efl/files/wk7in.txt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has 100 numbers in it (the numbers will change but there will always be 100)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Print the numbers out as a 10x10 matrix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You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can store them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however you want 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your code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Format the output so it is 10 lines of 10 numbers; provide 4 spaces for each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Hint: Remember the multiplier stuff from the formatting lab?</a:t>
            </a:r>
          </a:p>
          <a:p>
            <a:pPr lvl="1"/>
            <a:r>
              <a:rPr lang="en-US" dirty="0" smtClean="0"/>
              <a:t>4I2 = I2, I2, I2, I2</a:t>
            </a:r>
          </a:p>
          <a:p>
            <a:pPr lvl="1"/>
            <a:r>
              <a:rPr lang="en-US" dirty="0" smtClean="0"/>
              <a:t>3(2I2) = (I2, I2), (I2, I2), (I2, I2)</a:t>
            </a:r>
          </a:p>
          <a:p>
            <a:r>
              <a:rPr lang="en-US" dirty="0" smtClean="0"/>
              <a:t>Using these, if you stored the values in an array of any sort (single or multidimensional) you could format the output in as little as one format statement/write statement</a:t>
            </a:r>
          </a:p>
          <a:p>
            <a:pPr lvl="1"/>
            <a:r>
              <a:rPr lang="en-US" dirty="0" smtClean="0"/>
              <a:t>100 format (</a:t>
            </a:r>
            <a:r>
              <a:rPr lang="en-US" i="1" dirty="0" smtClean="0"/>
              <a:t>???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write (*, 100) </a:t>
            </a:r>
            <a:r>
              <a:rPr lang="en-US" dirty="0" err="1" smtClean="0"/>
              <a:t>myArray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Reminders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Handin:</a:t>
            </a:r>
          </a:p>
          <a:p>
            <a:pPr lvl="1" eaLnBrk="1" hangingPunct="1"/>
            <a:r>
              <a:rPr lang="en-US" smtClean="0">
                <a:hlinkClick r:id="rId2"/>
              </a:rPr>
              <a:t>http://cse.unl.edu/~cse150efl/handin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Compile:</a:t>
            </a:r>
          </a:p>
          <a:p>
            <a:pPr lvl="1" eaLnBrk="1" hangingPunct="1"/>
            <a:r>
              <a:rPr lang="en-US" smtClean="0"/>
              <a:t>gfortran filename</a:t>
            </a:r>
          </a:p>
          <a:p>
            <a:pPr lvl="2" eaLnBrk="1" hangingPunct="1"/>
            <a:r>
              <a:rPr lang="en-US" smtClean="0"/>
              <a:t>e.g., gfortran week7.f95</a:t>
            </a:r>
          </a:p>
          <a:p>
            <a:pPr eaLnBrk="1" hangingPunct="1"/>
            <a:r>
              <a:rPr lang="en-US" smtClean="0"/>
              <a:t>Run:</a:t>
            </a:r>
          </a:p>
          <a:p>
            <a:pPr lvl="1" eaLnBrk="1" hangingPunct="1"/>
            <a:r>
              <a:rPr lang="en-US" smtClean="0"/>
              <a:t>a.out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array is a list of values</a:t>
            </a:r>
          </a:p>
          <a:p>
            <a:pPr eaLnBrk="1" hangingPunct="1"/>
            <a:r>
              <a:rPr lang="en-US" smtClean="0"/>
              <a:t>They (in Fortran) all have the same type</a:t>
            </a:r>
          </a:p>
          <a:p>
            <a:pPr lvl="1" eaLnBrk="1" hangingPunct="1"/>
            <a:r>
              <a:rPr lang="en-US" smtClean="0"/>
              <a:t>All INTEGERs, all CHARACTERs, etc.</a:t>
            </a:r>
          </a:p>
          <a:p>
            <a:pPr eaLnBrk="1" hangingPunct="1"/>
            <a:r>
              <a:rPr lang="en-US" smtClean="0"/>
              <a:t>The array has a single variable name</a:t>
            </a:r>
          </a:p>
          <a:p>
            <a:pPr lvl="1" eaLnBrk="1" hangingPunct="1"/>
            <a:r>
              <a:rPr lang="en-US" smtClean="0"/>
              <a:t>Individual values are referenced by the </a:t>
            </a:r>
            <a:r>
              <a:rPr lang="en-US" i="1" smtClean="0"/>
              <a:t>index</a:t>
            </a:r>
            <a:r>
              <a:rPr lang="en-US" smtClean="0"/>
              <a:t> (sometimes called </a:t>
            </a:r>
            <a:r>
              <a:rPr lang="en-US" i="1" smtClean="0"/>
              <a:t>subscript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FORALL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1338263"/>
          </a:xfrm>
        </p:spPr>
        <p:txBody>
          <a:bodyPr/>
          <a:lstStyle/>
          <a:p>
            <a:pPr eaLnBrk="1" hangingPunct="1"/>
            <a:r>
              <a:rPr lang="en-US" smtClean="0"/>
              <a:t>The FORALL command is a shortcut to doing two DO loops to calculate values for a multidimensional array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530225" y="3687763"/>
            <a:ext cx="3856038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DO I = 1, N</a:t>
            </a:r>
          </a:p>
          <a:p>
            <a:pPr lvl="1"/>
            <a:r>
              <a:rPr lang="en-US" sz="2200"/>
              <a:t>DO J = 1, M</a:t>
            </a:r>
          </a:p>
          <a:p>
            <a:pPr lvl="2"/>
            <a:r>
              <a:rPr lang="en-US" sz="2200"/>
              <a:t>IF (J /= 0) THEN</a:t>
            </a:r>
          </a:p>
          <a:p>
            <a:pPr lvl="3"/>
            <a:r>
              <a:rPr lang="en-US" sz="2200"/>
              <a:t>A(I, J) = (I + J) / J</a:t>
            </a:r>
          </a:p>
          <a:p>
            <a:pPr lvl="2"/>
            <a:r>
              <a:rPr lang="en-US" sz="2200"/>
              <a:t>END IF</a:t>
            </a:r>
          </a:p>
          <a:p>
            <a:pPr lvl="1"/>
            <a:r>
              <a:rPr lang="en-US" sz="2200"/>
              <a:t>END DO</a:t>
            </a:r>
          </a:p>
          <a:p>
            <a:r>
              <a:rPr lang="en-US" sz="2200"/>
              <a:t>END DO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386263" y="4371975"/>
            <a:ext cx="427831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FORALL (I = 1:N, J = 1:M, J /= 0)</a:t>
            </a:r>
          </a:p>
          <a:p>
            <a:r>
              <a:rPr lang="en-US" sz="2200"/>
              <a:t>	A(I, J) = (I + J) / J</a:t>
            </a:r>
          </a:p>
          <a:p>
            <a:r>
              <a:rPr lang="en-US" sz="2200"/>
              <a:t>END FORALL</a:t>
            </a:r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3098800" y="4919663"/>
            <a:ext cx="2462213" cy="1587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 Array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type</a:t>
            </a:r>
            <a:r>
              <a:rPr lang="en-US" smtClean="0"/>
              <a:t>, dimension(</a:t>
            </a:r>
            <a:r>
              <a:rPr lang="en-US" i="1" smtClean="0"/>
              <a:t>size</a:t>
            </a:r>
            <a:r>
              <a:rPr lang="en-US" smtClean="0"/>
              <a:t>) :: </a:t>
            </a:r>
            <a:r>
              <a:rPr lang="en-US" i="1" smtClean="0"/>
              <a:t>name</a:t>
            </a:r>
          </a:p>
          <a:p>
            <a:pPr eaLnBrk="1" hangingPunct="1"/>
            <a:r>
              <a:rPr lang="en-US" i="1" smtClean="0"/>
              <a:t>type</a:t>
            </a:r>
            <a:r>
              <a:rPr lang="en-US" smtClean="0"/>
              <a:t>, dimension(</a:t>
            </a:r>
            <a:r>
              <a:rPr lang="en-US" i="1" smtClean="0"/>
              <a:t>size</a:t>
            </a:r>
            <a:r>
              <a:rPr lang="en-US" smtClean="0"/>
              <a:t>) :: </a:t>
            </a:r>
            <a:r>
              <a:rPr lang="en-US" i="1" smtClean="0"/>
              <a:t>name</a:t>
            </a:r>
            <a:r>
              <a:rPr lang="en-US" smtClean="0"/>
              <a:t> = (/ </a:t>
            </a:r>
            <a:r>
              <a:rPr lang="en-US" i="1" smtClean="0"/>
              <a:t>v1, v2, …, vn</a:t>
            </a:r>
            <a:r>
              <a:rPr lang="en-US" smtClean="0"/>
              <a:t> /)</a:t>
            </a:r>
          </a:p>
          <a:p>
            <a:pPr eaLnBrk="1" hangingPunct="1"/>
            <a:r>
              <a:rPr lang="en-US" i="1" smtClean="0"/>
              <a:t>type</a:t>
            </a:r>
            <a:r>
              <a:rPr lang="en-US" smtClean="0"/>
              <a:t>, dimension(</a:t>
            </a:r>
            <a:r>
              <a:rPr lang="en-US" i="1" smtClean="0"/>
              <a:t>lower </a:t>
            </a:r>
            <a:r>
              <a:rPr lang="en-US" smtClean="0"/>
              <a:t>: </a:t>
            </a:r>
            <a:r>
              <a:rPr lang="en-US" i="1" smtClean="0"/>
              <a:t>upper</a:t>
            </a:r>
            <a:r>
              <a:rPr lang="en-US" smtClean="0"/>
              <a:t>) :: </a:t>
            </a:r>
            <a:r>
              <a:rPr lang="en-US" i="1" smtClean="0"/>
              <a:t>name</a:t>
            </a:r>
            <a:r>
              <a:rPr lang="en-US" smtClean="0"/>
              <a:t> </a:t>
            </a:r>
          </a:p>
          <a:p>
            <a:pPr eaLnBrk="1" hangingPunct="1"/>
            <a:r>
              <a:rPr lang="en-US" i="1" smtClean="0"/>
              <a:t>type, </a:t>
            </a:r>
            <a:r>
              <a:rPr lang="en-US" smtClean="0"/>
              <a:t>dimension(</a:t>
            </a:r>
            <a:r>
              <a:rPr lang="en-US" i="1" smtClean="0"/>
              <a:t>rows</a:t>
            </a:r>
            <a:r>
              <a:rPr lang="en-US" smtClean="0"/>
              <a:t>, </a:t>
            </a:r>
            <a:r>
              <a:rPr lang="en-US" i="1" smtClean="0"/>
              <a:t>columns</a:t>
            </a:r>
            <a:r>
              <a:rPr lang="en-US" smtClean="0"/>
              <a:t>) :: </a:t>
            </a:r>
            <a:r>
              <a:rPr lang="en-US" i="1" smtClean="0"/>
              <a:t>name</a:t>
            </a:r>
            <a:endParaRPr lang="en-US" smtClean="0"/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The first two create arrays with indices 1-</a:t>
            </a:r>
            <a:r>
              <a:rPr lang="en-US" i="1" smtClean="0"/>
              <a:t>size</a:t>
            </a:r>
            <a:r>
              <a:rPr lang="en-US" smtClean="0"/>
              <a:t>, the third from </a:t>
            </a:r>
            <a:r>
              <a:rPr lang="en-US" i="1" smtClean="0"/>
              <a:t>lower</a:t>
            </a:r>
            <a:r>
              <a:rPr lang="en-US" smtClean="0"/>
              <a:t> to </a:t>
            </a:r>
            <a:r>
              <a:rPr lang="en-US" i="1" smtClean="0"/>
              <a:t>upper</a:t>
            </a:r>
            <a:r>
              <a:rPr lang="en-US" smtClean="0"/>
              <a:t>, and the fourth creates a </a:t>
            </a:r>
            <a:r>
              <a:rPr lang="en-US" i="1" smtClean="0"/>
              <a:t>rows</a:t>
            </a:r>
            <a:r>
              <a:rPr lang="en-US" smtClean="0"/>
              <a:t> by </a:t>
            </a:r>
            <a:r>
              <a:rPr lang="en-US" i="1" smtClean="0"/>
              <a:t>columns</a:t>
            </a:r>
            <a:r>
              <a:rPr lang="en-US" smtClean="0"/>
              <a:t> matrix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Elements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2135188"/>
          </a:xfrm>
        </p:spPr>
        <p:txBody>
          <a:bodyPr/>
          <a:lstStyle/>
          <a:p>
            <a:pPr eaLnBrk="1" hangingPunct="1"/>
            <a:r>
              <a:rPr lang="en-US" smtClean="0"/>
              <a:t>Once you have an array, you can get to an element in it by using ARRAYNAME(i)</a:t>
            </a:r>
          </a:p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INTEGER, DIMENSION(4) :: ARR</a:t>
            </a:r>
          </a:p>
        </p:txBody>
      </p:sp>
      <p:pic>
        <p:nvPicPr>
          <p:cNvPr id="20484" name="Picture 3" descr="Array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4494213"/>
            <a:ext cx="5689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Elements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539750"/>
          </a:xfrm>
        </p:spPr>
        <p:txBody>
          <a:bodyPr/>
          <a:lstStyle/>
          <a:p>
            <a:pPr eaLnBrk="1" hangingPunct="1"/>
            <a:r>
              <a:rPr lang="en-US" smtClean="0"/>
              <a:t>ARR(1) = 5</a:t>
            </a:r>
          </a:p>
        </p:txBody>
      </p:sp>
      <p:pic>
        <p:nvPicPr>
          <p:cNvPr id="21508" name="Picture 3" descr="Array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5613" y="2800350"/>
            <a:ext cx="5689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Elements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550863"/>
          </a:xfrm>
        </p:spPr>
        <p:txBody>
          <a:bodyPr/>
          <a:lstStyle/>
          <a:p>
            <a:pPr eaLnBrk="1" hangingPunct="1"/>
            <a:r>
              <a:rPr lang="en-US" smtClean="0"/>
              <a:t>ARR(2) = ARR(1) + 6</a:t>
            </a:r>
          </a:p>
        </p:txBody>
      </p:sp>
      <p:pic>
        <p:nvPicPr>
          <p:cNvPr id="22532" name="Picture 3" descr="Array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2801938"/>
            <a:ext cx="5689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Elements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566738"/>
          </a:xfrm>
        </p:spPr>
        <p:txBody>
          <a:bodyPr/>
          <a:lstStyle/>
          <a:p>
            <a:pPr eaLnBrk="1" hangingPunct="1"/>
            <a:r>
              <a:rPr lang="en-US" smtClean="0"/>
              <a:t>ARR(3) = INT(3.1415926535)</a:t>
            </a:r>
          </a:p>
        </p:txBody>
      </p:sp>
      <p:pic>
        <p:nvPicPr>
          <p:cNvPr id="23556" name="Picture 3" descr="Array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2800350"/>
            <a:ext cx="5689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Elements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590550"/>
          </a:xfrm>
        </p:spPr>
        <p:txBody>
          <a:bodyPr/>
          <a:lstStyle/>
          <a:p>
            <a:pPr eaLnBrk="1" hangingPunct="1"/>
            <a:r>
              <a:rPr lang="en-US" smtClean="0"/>
              <a:t>ARR(4) = -1</a:t>
            </a:r>
          </a:p>
        </p:txBody>
      </p:sp>
      <p:pic>
        <p:nvPicPr>
          <p:cNvPr id="24580" name="Picture 3" descr="Array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5613" y="2795588"/>
            <a:ext cx="5689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Elements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 that example fills in the array, you do not need to do that</a:t>
            </a:r>
          </a:p>
          <a:p>
            <a:pPr lvl="1"/>
            <a:r>
              <a:rPr lang="en-US" smtClean="0"/>
              <a:t>arr(2) = 5</a:t>
            </a:r>
            <a:br>
              <a:rPr lang="en-US" smtClean="0"/>
            </a:br>
            <a:r>
              <a:rPr lang="en-US" smtClean="0"/>
              <a:t>arr(3) = 7</a:t>
            </a:r>
            <a:br>
              <a:rPr lang="en-US" smtClean="0"/>
            </a:br>
            <a:r>
              <a:rPr lang="en-US" smtClean="0"/>
              <a:t>arr(1) = 4</a:t>
            </a:r>
            <a:br>
              <a:rPr lang="en-US" smtClean="0"/>
            </a:br>
            <a:r>
              <a:rPr lang="en-US" smtClean="0"/>
              <a:t>arr(4) = 0</a:t>
            </a:r>
          </a:p>
          <a:p>
            <a:r>
              <a:rPr lang="en-US" smtClean="0"/>
              <a:t>If you are defining the value when you declare the variable, however, it must be in order</a:t>
            </a:r>
          </a:p>
          <a:p>
            <a:pPr lvl="1"/>
            <a:r>
              <a:rPr lang="en-US" smtClean="0"/>
              <a:t>INTEGER, DIMENSION(4) :: arr = (/ 4, 5, 7, 0 /)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2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3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1354</TotalTime>
  <Words>927</Words>
  <Application>Microsoft Macintosh PowerPoint</Application>
  <PresentationFormat>On-screen Show (4:3)</PresentationFormat>
  <Paragraphs>137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Venture</vt:lpstr>
      <vt:lpstr>Arrays</vt:lpstr>
      <vt:lpstr>Array</vt:lpstr>
      <vt:lpstr>Creating an Array</vt:lpstr>
      <vt:lpstr>Accessing Elements</vt:lpstr>
      <vt:lpstr>Accessing Elements</vt:lpstr>
      <vt:lpstr>Accessing Elements</vt:lpstr>
      <vt:lpstr>Accessing Elements</vt:lpstr>
      <vt:lpstr>Accessing Elements</vt:lpstr>
      <vt:lpstr>Accessing Elements</vt:lpstr>
      <vt:lpstr>Accessing Elements</vt:lpstr>
      <vt:lpstr>Accessing Elements</vt:lpstr>
      <vt:lpstr>Matrix Layout</vt:lpstr>
      <vt:lpstr>Reshaping</vt:lpstr>
      <vt:lpstr>Exercises</vt:lpstr>
      <vt:lpstr>Exercise 1</vt:lpstr>
      <vt:lpstr>Slide 16</vt:lpstr>
      <vt:lpstr>Exercise 2</vt:lpstr>
      <vt:lpstr>Exercise 2</vt:lpstr>
      <vt:lpstr>Reminders</vt:lpstr>
      <vt:lpstr>FORALL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81</cp:revision>
  <dcterms:created xsi:type="dcterms:W3CDTF">2010-02-23T15:45:25Z</dcterms:created>
  <dcterms:modified xsi:type="dcterms:W3CDTF">2010-02-23T15:48:07Z</dcterms:modified>
</cp:coreProperties>
</file>