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88" r:id="rId4"/>
    <p:sldId id="289" r:id="rId5"/>
    <p:sldId id="294" r:id="rId6"/>
    <p:sldId id="290" r:id="rId7"/>
    <p:sldId id="293" r:id="rId8"/>
    <p:sldId id="291" r:id="rId9"/>
    <p:sldId id="292" r:id="rId10"/>
    <p:sldId id="302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280" r:id="rId19"/>
    <p:sldId id="303" r:id="rId20"/>
    <p:sldId id="271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perBackingColor.jpg"/>
          <p:cNvPicPr>
            <a:picLocks noChangeAspect="1"/>
          </p:cNvPicPr>
          <p:nvPr/>
        </p:nvPicPr>
        <p:blipFill>
          <a:blip r:embed="rId3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17F2B-CE98-9B47-9E09-9DE463176F07}" type="datetime1">
              <a:rPr lang="en-US"/>
              <a:pPr>
                <a:defRPr/>
              </a:pPr>
              <a:t>3/2/2010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9494D-EB9B-F948-9FA8-D1ABEC2D6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48CE6-901E-494D-BD93-E7AE2B84D94F}" type="datetime1">
              <a:rPr lang="en-US"/>
              <a:pPr>
                <a:defRPr/>
              </a:pPr>
              <a:t>3/2/2010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EB0B7-A6BB-1246-849E-684635AD0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85EBA-533A-804C-9DDE-D7E28142B7AE}" type="datetime1">
              <a:rPr lang="en-US"/>
              <a:pPr>
                <a:defRPr/>
              </a:pPr>
              <a:t>3/2/2010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83FF4-FB7B-2946-A3C4-E9AB7AAD4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0DDF9-4625-B644-BCD3-5D28366B74AF}" type="datetime1">
              <a:rPr lang="en-US"/>
              <a:pPr>
                <a:defRPr/>
              </a:pPr>
              <a:t>3/2/2010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1D502-5AD7-3F49-8C41-8291BC2C8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CaptionBacking.png"/>
          <p:cNvPicPr>
            <a:picLocks noChangeAspect="1"/>
          </p:cNvPicPr>
          <p:nvPr/>
        </p:nvPicPr>
        <p:blipFill>
          <a:blip r:embed="rId2"/>
          <a:srcRect l="52272" t="8888" r="5151" b="16566"/>
          <a:stretch>
            <a:fillRect/>
          </a:stretch>
        </p:blipFill>
        <p:spPr bwMode="auto">
          <a:xfrm>
            <a:off x="4594225" y="663575"/>
            <a:ext cx="38925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A70F9-A1C4-B045-A99B-8741B3001744}" type="datetime1">
              <a:rPr lang="en-US"/>
              <a:pPr>
                <a:defRPr/>
              </a:pPr>
              <a:t>3/2/2010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065DC-25BB-2B46-BDD2-E28F8A512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9034-6CEC-7448-B4E3-0C2FB4EBA735}" type="datetime1">
              <a:rPr lang="en-US"/>
              <a:pPr>
                <a:defRPr/>
              </a:pPr>
              <a:t>3/2/2010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E7A37-47F3-7547-AA92-A044F7E62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B208-F0F1-1246-9AF5-6976BE7514C7}" type="datetime1">
              <a:rPr lang="en-US"/>
              <a:pPr>
                <a:defRPr/>
              </a:pPr>
              <a:t>3/2/2010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01016-5105-FE4E-9044-AB14D66C6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A3F06-3D21-4342-B3E4-775389026D50}" type="datetime1">
              <a:rPr lang="en-US"/>
              <a:pPr>
                <a:defRPr/>
              </a:pPr>
              <a:t>3/2/2010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EE315-3220-7B4A-960A-90A388664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titlePhotoBacking-r.png"/>
          <p:cNvPicPr>
            <a:picLocks noChangeAspect="1"/>
          </p:cNvPicPr>
          <p:nvPr/>
        </p:nvPicPr>
        <p:blipFill>
          <a:blip r:embed="rId3"/>
          <a:srcRect l="17352" t="9412" r="17500" b="32353"/>
          <a:stretch>
            <a:fillRect/>
          </a:stretch>
        </p:blipFill>
        <p:spPr bwMode="auto">
          <a:xfrm>
            <a:off x="1587500" y="646113"/>
            <a:ext cx="5956300" cy="399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2BE68E98-FA9C-F24D-AEB0-8BEB416CB419}" type="datetime1">
              <a:rPr lang="en-US"/>
              <a:pPr>
                <a:defRPr/>
              </a:pPr>
              <a:t>3/2/2010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752A471C-5D7A-EC43-A7BC-1ADED32F4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C3165E8E-DE15-2C4E-9F88-3335C6289313}" type="datetime1">
              <a:rPr lang="en-US"/>
              <a:pPr>
                <a:defRPr/>
              </a:pPr>
              <a:t>3/2/2010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FCFA53E4-F2A4-5348-8DFC-612AABCC0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EECB1-26E2-AF4C-B400-CA80591EE606}" type="datetime1">
              <a:rPr lang="en-US"/>
              <a:pPr>
                <a:defRPr/>
              </a:pPr>
              <a:t>3/2/2010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5CB17-5603-BC4C-A138-3357DC5AC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11146-F836-AD45-9B6A-5B906D2897B5}" type="datetime1">
              <a:rPr lang="en-US"/>
              <a:pPr>
                <a:defRPr/>
              </a:pPr>
              <a:t>3/2/2010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6F17C-FA20-D64C-AEEC-ECD756449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218A6-F246-BA4A-B413-84F37547A7E3}" type="datetime1">
              <a:rPr lang="en-US"/>
              <a:pPr>
                <a:defRPr/>
              </a:pPr>
              <a:t>3/2/2010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0C57D-4B00-C844-A551-A631A1156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7B791-4665-CD4D-AE94-99D541533617}" type="datetime1">
              <a:rPr lang="en-US"/>
              <a:pPr>
                <a:defRPr/>
              </a:pPr>
              <a:t>3/2/2010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10F67-C7D0-214E-B91A-C4BE986EE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4DF92-CF5F-6344-A4FD-06C927134334}" type="datetime1">
              <a:rPr lang="en-US"/>
              <a:pPr>
                <a:defRPr/>
              </a:pPr>
              <a:t>3/2/2010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5A21B-1F90-1E4B-9963-E0FFFFD40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25488" y="314325"/>
            <a:ext cx="7693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5488" y="1587500"/>
            <a:ext cx="7693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C8DBB22-0D65-1E4F-9D52-BA1E2BC5CE69}" type="datetime1">
              <a:rPr lang="en-US"/>
              <a:pPr>
                <a:defRPr/>
              </a:pPr>
              <a:t>3/2/2010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41FBD4E-199A-7442-B65F-7238016A7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75" r:id="rId2"/>
    <p:sldLayoutId id="2147483787" r:id="rId3"/>
    <p:sldLayoutId id="2147483788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9" r:id="rId13"/>
    <p:sldLayoutId id="2147483784" r:id="rId14"/>
    <p:sldLayoutId id="2147483785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eaLnBrk="0" fontAlgn="base" hangingPunct="0">
        <a:spcBef>
          <a:spcPts val="2400"/>
        </a:spcBef>
        <a:spcAft>
          <a:spcPct val="0"/>
        </a:spcAft>
        <a:buSzPct val="90000"/>
        <a:buFont typeface="Wingdings" charset="2"/>
        <a:buChar char="v"/>
        <a:defRPr sz="2400" kern="12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914400" indent="-457200" algn="l" rtl="0" eaLnBrk="0" fontAlgn="base" hangingPunct="0">
        <a:spcBef>
          <a:spcPts val="1200"/>
        </a:spcBef>
        <a:spcAft>
          <a:spcPct val="0"/>
        </a:spcAft>
        <a:buClr>
          <a:srgbClr val="A6A6A6"/>
        </a:buClr>
        <a:buSzPct val="90000"/>
        <a:buFont typeface="Wingdings" charset="2"/>
        <a:buChar char="v"/>
        <a:defRPr sz="2200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1263650" indent="-349250" algn="l" rtl="0" eaLnBrk="0" fontAlgn="base" hangingPunct="0">
        <a:spcBef>
          <a:spcPts val="1200"/>
        </a:spcBef>
        <a:spcAft>
          <a:spcPct val="0"/>
        </a:spcAft>
        <a:buSzPct val="90000"/>
        <a:buFont typeface="Wingdings" charset="2"/>
        <a:buChar char="v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600200" indent="-336550" algn="l" rtl="0" eaLnBrk="0" fontAlgn="base" hangingPunct="0">
        <a:spcBef>
          <a:spcPts val="1200"/>
        </a:spcBef>
        <a:spcAft>
          <a:spcPct val="0"/>
        </a:spcAft>
        <a:buClr>
          <a:srgbClr val="A6A6A6"/>
        </a:buClr>
        <a:buSzPct val="90000"/>
        <a:buFont typeface="Wingdings" charset="2"/>
        <a:buChar char="v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2057400" indent="-457200" algn="l" rtl="0" eaLnBrk="0" fontAlgn="base" hangingPunct="0">
        <a:spcBef>
          <a:spcPts val="1200"/>
        </a:spcBef>
        <a:spcAft>
          <a:spcPct val="0"/>
        </a:spcAft>
        <a:buSzPct val="90000"/>
        <a:buFont typeface="Wingdings" charset="2"/>
        <a:buChar char="v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se.unl.edu/~cse150efl/hand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738" y="1147763"/>
            <a:ext cx="5724525" cy="241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Subroutines, Functions, and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738" y="3560763"/>
            <a:ext cx="5724525" cy="4413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CSCE 150EFL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addition to the number of return values, subroutines and functions differ in how they are used</a:t>
            </a:r>
          </a:p>
          <a:p>
            <a:pPr lvl="1"/>
            <a:r>
              <a:rPr lang="en-US" smtClean="0"/>
              <a:t>CALL subroutineName(args)</a:t>
            </a:r>
          </a:p>
          <a:p>
            <a:pPr lvl="1"/>
            <a:r>
              <a:rPr lang="en-US" smtClean="0"/>
              <a:t>myVar = functionName(args)</a:t>
            </a:r>
          </a:p>
          <a:p>
            <a:r>
              <a:rPr lang="en-US" smtClean="0"/>
              <a:t>You used a subroutine for random numbers on an assignment for lecture, and have used multiple functions (like the trig ones)</a:t>
            </a:r>
          </a:p>
          <a:p>
            <a:r>
              <a:rPr lang="en-US" smtClean="0"/>
              <a:t>Use CALL with subroutines, but </a:t>
            </a:r>
            <a:r>
              <a:rPr lang="en-US" b="1" smtClean="0"/>
              <a:t>not</a:t>
            </a:r>
            <a:r>
              <a:rPr lang="en-US" smtClean="0"/>
              <a:t> with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Passing Arrays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725488" y="1587500"/>
            <a:ext cx="7693025" cy="5048250"/>
          </a:xfrm>
        </p:spPr>
        <p:txBody>
          <a:bodyPr>
            <a:spAutoFit/>
          </a:bodyPr>
          <a:lstStyle/>
          <a:p>
            <a:r>
              <a:rPr lang="en-US" smtClean="0"/>
              <a:t>To pass an array to a procedure, pass both the array and an integer to specify the size</a:t>
            </a:r>
          </a:p>
          <a:p>
            <a:r>
              <a:rPr lang="en-US" smtClean="0"/>
              <a:t>Example</a:t>
            </a:r>
          </a:p>
          <a:p>
            <a:pPr lvl="1"/>
            <a:r>
              <a:rPr lang="en-US" sz="2000" smtClean="0"/>
              <a:t>SUBROUTINE DOUBLE(ARR, N)</a:t>
            </a:r>
          </a:p>
          <a:p>
            <a:pPr lvl="2"/>
            <a:r>
              <a:rPr lang="en-US" sz="1800" smtClean="0"/>
              <a:t>INTEGER, INTENT(IN) :: N</a:t>
            </a:r>
          </a:p>
          <a:p>
            <a:pPr lvl="2"/>
            <a:r>
              <a:rPr lang="en-US" sz="1800" smtClean="0"/>
              <a:t>INTEGER, INTENT(INOUT), DIMENSION(N) :: ARR</a:t>
            </a:r>
          </a:p>
          <a:p>
            <a:pPr lvl="2"/>
            <a:r>
              <a:rPr lang="en-US" sz="1800" smtClean="0"/>
              <a:t>INTEGER :: I</a:t>
            </a:r>
          </a:p>
          <a:p>
            <a:pPr lvl="2"/>
            <a:r>
              <a:rPr lang="en-US" sz="1800" smtClean="0"/>
              <a:t>DO I = 1, N</a:t>
            </a:r>
          </a:p>
          <a:p>
            <a:pPr lvl="3"/>
            <a:r>
              <a:rPr lang="en-US" smtClean="0"/>
              <a:t>ARR(I) = 2 * ARR(I)</a:t>
            </a:r>
          </a:p>
          <a:p>
            <a:pPr lvl="2"/>
            <a:r>
              <a:rPr lang="en-US" sz="1800" smtClean="0"/>
              <a:t>END DO</a:t>
            </a:r>
          </a:p>
          <a:p>
            <a:pPr lvl="1">
              <a:spcAft>
                <a:spcPts val="600"/>
              </a:spcAft>
            </a:pPr>
            <a:r>
              <a:rPr lang="en-US" sz="2000" smtClean="0"/>
              <a:t>END SUBROUTINE DOUBLE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Passing Arrays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specify DIMENSION(*) on the array and accept an array of any size</a:t>
            </a:r>
          </a:p>
          <a:p>
            <a:pPr lvl="1"/>
            <a:r>
              <a:rPr lang="en-US" smtClean="0"/>
              <a:t>For example, you might want a subroutine to work on only part of an array</a:t>
            </a:r>
          </a:p>
          <a:p>
            <a:pPr lvl="2"/>
            <a:r>
              <a:rPr lang="en-US" smtClean="0"/>
              <a:t>Pass in an array of size </a:t>
            </a:r>
            <a:r>
              <a:rPr lang="en-US" i="1" smtClean="0"/>
              <a:t>m</a:t>
            </a:r>
            <a:endParaRPr lang="en-US" smtClean="0"/>
          </a:p>
          <a:p>
            <a:pPr lvl="2"/>
            <a:r>
              <a:rPr lang="en-US" smtClean="0"/>
              <a:t>Work on the first </a:t>
            </a:r>
            <a:r>
              <a:rPr lang="en-US" i="1" smtClean="0"/>
              <a:t>n</a:t>
            </a:r>
            <a:r>
              <a:rPr lang="en-US" smtClean="0"/>
              <a:t> elements of the array</a:t>
            </a:r>
          </a:p>
          <a:p>
            <a:pPr lvl="2"/>
            <a:r>
              <a:rPr lang="en-US" i="1" smtClean="0"/>
              <a:t>m</a:t>
            </a:r>
            <a:r>
              <a:rPr lang="en-US" smtClean="0"/>
              <a:t> ≥ </a:t>
            </a:r>
            <a:r>
              <a:rPr lang="en-US" i="1" smtClean="0"/>
              <a:t>n</a:t>
            </a:r>
          </a:p>
          <a:p>
            <a:r>
              <a:rPr lang="en-US" smtClean="0"/>
              <a:t>Be careful, this can lead to a SEGFAULT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module is a grouping of data and/or procedures</a:t>
            </a:r>
          </a:p>
          <a:p>
            <a:r>
              <a:rPr lang="en-US" smtClean="0"/>
              <a:t>It can be stored in the same file as the main program or in a separate file</a:t>
            </a:r>
          </a:p>
          <a:p>
            <a:pPr lvl="1"/>
            <a:r>
              <a:rPr lang="en-US" smtClean="0"/>
              <a:t>If stored separately, specify both filenames when you compile</a:t>
            </a:r>
          </a:p>
          <a:p>
            <a:pPr lvl="2"/>
            <a:r>
              <a:rPr lang="en-US" smtClean="0"/>
              <a:t>gfortran module1.f95 module2.f95 … main.f95</a:t>
            </a:r>
          </a:p>
          <a:p>
            <a:r>
              <a:rPr lang="en-US" i="1" smtClean="0"/>
              <a:t>Before</a:t>
            </a:r>
            <a:r>
              <a:rPr lang="en-US" smtClean="0"/>
              <a:t> IMPLICIT NONE, you must have a USE statement for each module you are using</a:t>
            </a:r>
          </a:p>
          <a:p>
            <a:pPr lvl="1"/>
            <a:r>
              <a:rPr lang="en-US" smtClean="0"/>
              <a:t>USE moduleName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name</a:t>
            </a:r>
          </a:p>
          <a:p>
            <a:pPr lvl="1"/>
            <a:r>
              <a:rPr lang="en-US" dirty="0" smtClean="0"/>
              <a:t>IMPLICIT NONE</a:t>
            </a:r>
          </a:p>
          <a:p>
            <a:pPr lvl="1"/>
            <a:r>
              <a:rPr lang="en-US" dirty="0" smtClean="0"/>
              <a:t>! Variables</a:t>
            </a:r>
          </a:p>
          <a:p>
            <a:pPr lvl="1"/>
            <a:r>
              <a:rPr lang="en-US" dirty="0" smtClean="0"/>
              <a:t>CONTAINS</a:t>
            </a:r>
          </a:p>
          <a:p>
            <a:pPr lvl="2"/>
            <a:r>
              <a:rPr lang="en-US" dirty="0" smtClean="0"/>
              <a:t>! </a:t>
            </a:r>
            <a:r>
              <a:rPr lang="en-US" dirty="0" smtClean="0"/>
              <a:t>Procedures</a:t>
            </a:r>
            <a:endParaRPr lang="en-US" dirty="0" smtClean="0"/>
          </a:p>
          <a:p>
            <a:r>
              <a:rPr lang="en-US" dirty="0" smtClean="0"/>
              <a:t>END MODULE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MODULE happyMod</a:t>
            </a:r>
          </a:p>
          <a:p>
            <a:pPr lvl="1"/>
            <a:r>
              <a:rPr lang="en-US" smtClean="0"/>
              <a:t>IMPLICIT NONE</a:t>
            </a:r>
          </a:p>
          <a:p>
            <a:pPr lvl="1"/>
            <a:r>
              <a:rPr lang="en-US" smtClean="0"/>
              <a:t>REAL, PARAMETER :: PI = 3.1415926535</a:t>
            </a:r>
          </a:p>
          <a:p>
            <a:pPr lvl="1"/>
            <a:r>
              <a:rPr lang="en-US" smtClean="0"/>
              <a:t>CONTAINS</a:t>
            </a:r>
          </a:p>
          <a:p>
            <a:pPr lvl="2"/>
            <a:r>
              <a:rPr lang="en-US" smtClean="0"/>
              <a:t>REAL FUNCTION square(a)</a:t>
            </a:r>
          </a:p>
          <a:p>
            <a:pPr lvl="3"/>
            <a:r>
              <a:rPr lang="en-US" smtClean="0"/>
              <a:t>IMPLICIT NONE</a:t>
            </a:r>
          </a:p>
          <a:p>
            <a:pPr lvl="3"/>
            <a:r>
              <a:rPr lang="en-US" smtClean="0"/>
              <a:t>REAL, INTENT(IN) :: a</a:t>
            </a:r>
          </a:p>
          <a:p>
            <a:pPr lvl="3"/>
            <a:r>
              <a:rPr lang="en-US" smtClean="0"/>
              <a:t>square = a ** 2</a:t>
            </a:r>
          </a:p>
          <a:p>
            <a:pPr lvl="2"/>
            <a:r>
              <a:rPr lang="en-US" smtClean="0"/>
              <a:t>END FUNCTION square</a:t>
            </a:r>
          </a:p>
          <a:p>
            <a:r>
              <a:rPr lang="en-US" smtClean="0"/>
              <a:t>END MODULE happyMod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 myApp</a:t>
            </a:r>
          </a:p>
          <a:p>
            <a:pPr lvl="1"/>
            <a:r>
              <a:rPr lang="en-US" smtClean="0"/>
              <a:t>USE happyMod</a:t>
            </a:r>
          </a:p>
          <a:p>
            <a:pPr lvl="1"/>
            <a:r>
              <a:rPr lang="en-US" smtClean="0"/>
              <a:t>IMPLICIT NONE</a:t>
            </a:r>
          </a:p>
          <a:p>
            <a:pPr lvl="1"/>
            <a:r>
              <a:rPr lang="en-US" smtClean="0"/>
              <a:t>REAL :: x, y</a:t>
            </a:r>
          </a:p>
          <a:p>
            <a:pPr lvl="1"/>
            <a:r>
              <a:rPr lang="en-US" smtClean="0"/>
              <a:t>x = 4.2</a:t>
            </a:r>
          </a:p>
          <a:p>
            <a:pPr lvl="1"/>
            <a:r>
              <a:rPr lang="en-US" smtClean="0"/>
              <a:t>y = square(x)</a:t>
            </a:r>
          </a:p>
          <a:p>
            <a:pPr lvl="1"/>
            <a:r>
              <a:rPr lang="en-US" smtClean="0"/>
              <a:t>WRITE (*, *) y</a:t>
            </a:r>
          </a:p>
          <a:p>
            <a:r>
              <a:rPr lang="en-US" smtClean="0"/>
              <a:t>END PROGRAM myApp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Variables defined in modules (before CONTAINS, not those inside procedures) are in the </a:t>
            </a:r>
            <a:r>
              <a:rPr lang="en-US" i="1" smtClean="0"/>
              <a:t>global scope</a:t>
            </a:r>
            <a:endParaRPr lang="en-US" smtClean="0"/>
          </a:p>
          <a:p>
            <a:r>
              <a:rPr lang="en-US" smtClean="0"/>
              <a:t>They are visible to any code that USEs your module</a:t>
            </a:r>
          </a:p>
          <a:p>
            <a:r>
              <a:rPr lang="en-US" smtClean="0"/>
              <a:t>You cannot define PI in both a module and the main program</a:t>
            </a:r>
          </a:p>
          <a:p>
            <a:pPr lvl="1"/>
            <a:r>
              <a:rPr lang="en-US" smtClean="0"/>
              <a:t>That causes the compiler to try to declare the variable types, which isn’t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Filename: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Std"/>
                <a:ea typeface="+mn-ea"/>
                <a:cs typeface="Courier Std"/>
              </a:rPr>
              <a:t>week8.f95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err="1" smtClean="0"/>
              <a:t>gfortran</a:t>
            </a:r>
            <a:r>
              <a:rPr lang="en-US" dirty="0" smtClean="0"/>
              <a:t> week8.f95 ~cse150efl/files/week8-main.f95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/>
              <a:t>The test script is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python ~cse150efl/bin/test 8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Create a module with a subroutine that performs a bubble sort on an array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Bubble sort is a very simple sorting algorithm to order a list of values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Look at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week8-main.f95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to find the name of the module, name of the subroutine, and the type (sub.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vs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func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Bubble Sort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725488" y="1457325"/>
            <a:ext cx="5126037" cy="4572000"/>
          </a:xfrm>
        </p:spPr>
        <p:txBody>
          <a:bodyPr/>
          <a:lstStyle/>
          <a:p>
            <a:r>
              <a:rPr lang="en-US" smtClean="0"/>
              <a:t>do</a:t>
            </a:r>
          </a:p>
          <a:p>
            <a:pPr lvl="1"/>
            <a:r>
              <a:rPr lang="en-US" smtClean="0"/>
              <a:t>swapped := false</a:t>
            </a:r>
          </a:p>
          <a:p>
            <a:pPr lvl="1"/>
            <a:r>
              <a:rPr lang="en-US" smtClean="0"/>
              <a:t>for each i in 1 to length(A)-1 do:</a:t>
            </a:r>
          </a:p>
          <a:p>
            <a:pPr lvl="2"/>
            <a:r>
              <a:rPr lang="en-US" smtClean="0"/>
              <a:t>if A[i] &gt; A[i+1] then</a:t>
            </a:r>
          </a:p>
          <a:p>
            <a:pPr lvl="3"/>
            <a:r>
              <a:rPr lang="en-US" smtClean="0"/>
              <a:t>temp := A[i]</a:t>
            </a:r>
          </a:p>
          <a:p>
            <a:pPr lvl="3"/>
            <a:r>
              <a:rPr lang="en-US" smtClean="0"/>
              <a:t>A[i] := A[i+1]</a:t>
            </a:r>
          </a:p>
          <a:p>
            <a:pPr lvl="3"/>
            <a:r>
              <a:rPr lang="en-US" smtClean="0"/>
              <a:t>A[i+1] := temp</a:t>
            </a:r>
          </a:p>
          <a:p>
            <a:pPr lvl="3"/>
            <a:r>
              <a:rPr lang="en-US" smtClean="0"/>
              <a:t>swapped := true</a:t>
            </a:r>
          </a:p>
          <a:p>
            <a:pPr lvl="2"/>
            <a:r>
              <a:rPr lang="en-US" smtClean="0"/>
              <a:t>end if</a:t>
            </a:r>
          </a:p>
          <a:p>
            <a:pPr lvl="1"/>
            <a:r>
              <a:rPr lang="en-US" smtClean="0"/>
              <a:t>end for</a:t>
            </a:r>
          </a:p>
          <a:p>
            <a:r>
              <a:rPr lang="en-US" smtClean="0"/>
              <a:t>while swapped = 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1525" y="3095625"/>
            <a:ext cx="2566988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98844"/>
                </a:solidFill>
              </a:rPr>
              <a:t>:=</a:t>
            </a:r>
            <a:r>
              <a:rPr lang="en-US" sz="2400" dirty="0"/>
              <a:t> assignment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>
                <a:solidFill>
                  <a:srgbClr val="798844"/>
                </a:solidFill>
              </a:rPr>
              <a:t>length(x</a:t>
            </a:r>
            <a:r>
              <a:rPr lang="en-US" sz="2400" dirty="0">
                <a:solidFill>
                  <a:srgbClr val="798844"/>
                </a:solidFill>
              </a:rPr>
              <a:t>)</a:t>
            </a:r>
            <a:r>
              <a:rPr lang="en-US" sz="2400" dirty="0"/>
              <a:t> number of elements in </a:t>
            </a:r>
            <a:r>
              <a:rPr lang="en-US" sz="2400" dirty="0" err="1"/>
              <a:t>x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x[i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element of </a:t>
            </a:r>
            <a:r>
              <a:rPr lang="en-US" sz="2400" dirty="0" err="1"/>
              <a:t>x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Subroutines/Functions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Subroutines and functions are chunk of code separated from the main program</a:t>
            </a:r>
          </a:p>
          <a:p>
            <a:pPr lvl="1" eaLnBrk="1" hangingPunct="1"/>
            <a:r>
              <a:rPr lang="en-US" smtClean="0"/>
              <a:t>I’ll use </a:t>
            </a:r>
            <a:r>
              <a:rPr lang="en-US" i="1" smtClean="0"/>
              <a:t>procedure</a:t>
            </a:r>
            <a:r>
              <a:rPr lang="en-US" smtClean="0"/>
              <a:t> as a general term for both</a:t>
            </a:r>
          </a:p>
          <a:p>
            <a:pPr lvl="1" eaLnBrk="1" hangingPunct="1"/>
            <a:r>
              <a:rPr lang="en-US" smtClean="0"/>
              <a:t>Similar to loops, code is often put in a subroutine for reuse (no need to change every instance)</a:t>
            </a:r>
          </a:p>
          <a:p>
            <a:pPr eaLnBrk="1" hangingPunct="1"/>
            <a:r>
              <a:rPr lang="en-US" smtClean="0"/>
              <a:t>Two types</a:t>
            </a:r>
          </a:p>
          <a:p>
            <a:pPr lvl="1" eaLnBrk="1" hangingPunct="1"/>
            <a:r>
              <a:rPr lang="en-US" smtClean="0"/>
              <a:t>Subroutine</a:t>
            </a:r>
          </a:p>
          <a:p>
            <a:pPr lvl="2" eaLnBrk="1" hangingPunct="1"/>
            <a:r>
              <a:rPr lang="en-US" smtClean="0"/>
              <a:t>0+ arguments, 0+ “return” values</a:t>
            </a:r>
          </a:p>
          <a:p>
            <a:pPr lvl="1" eaLnBrk="1" hangingPunct="1"/>
            <a:r>
              <a:rPr lang="en-US" smtClean="0"/>
              <a:t>Function</a:t>
            </a:r>
          </a:p>
          <a:p>
            <a:pPr lvl="2" eaLnBrk="1" hangingPunct="1"/>
            <a:r>
              <a:rPr lang="en-US" smtClean="0"/>
              <a:t>0+ arguments, 1 return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Reminders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Handin:</a:t>
            </a:r>
          </a:p>
          <a:p>
            <a:pPr lvl="1" eaLnBrk="1" hangingPunct="1"/>
            <a:r>
              <a:rPr lang="en-US" smtClean="0">
                <a:hlinkClick r:id="rId2"/>
              </a:rPr>
              <a:t>http://cse.unl.edu/~cse150efl/handin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Compile:</a:t>
            </a:r>
          </a:p>
          <a:p>
            <a:pPr lvl="1" eaLnBrk="1" hangingPunct="1"/>
            <a:r>
              <a:rPr lang="en-US" smtClean="0"/>
              <a:t>gfortran filename</a:t>
            </a:r>
          </a:p>
          <a:p>
            <a:pPr lvl="2" eaLnBrk="1" hangingPunct="1"/>
            <a:r>
              <a:rPr lang="en-US" smtClean="0"/>
              <a:t>e.g., gfortran file.f95</a:t>
            </a:r>
          </a:p>
          <a:p>
            <a:pPr eaLnBrk="1" hangingPunct="1"/>
            <a:r>
              <a:rPr lang="en-US" smtClean="0"/>
              <a:t>Run:</a:t>
            </a:r>
          </a:p>
          <a:p>
            <a:pPr lvl="1" eaLnBrk="1" hangingPunct="1"/>
            <a:r>
              <a:rPr lang="en-US" smtClean="0"/>
              <a:t>a.out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Arguments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procedure can take 0 or more arguments</a:t>
            </a:r>
          </a:p>
          <a:p>
            <a:r>
              <a:rPr lang="en-US" smtClean="0"/>
              <a:t>Every argument has a specified type</a:t>
            </a:r>
          </a:p>
          <a:p>
            <a:r>
              <a:rPr lang="en-US" smtClean="0"/>
              <a:t>When you </a:t>
            </a:r>
            <a:r>
              <a:rPr lang="en-US" i="1" smtClean="0"/>
              <a:t>call</a:t>
            </a:r>
            <a:r>
              <a:rPr lang="en-US" smtClean="0"/>
              <a:t> a procedure to run it, the first argument in your call maps to the first argument on the definition, second to second, etc.</a:t>
            </a:r>
          </a:p>
          <a:p>
            <a:r>
              <a:rPr lang="en-US" smtClean="0"/>
              <a:t>Arguments have one of three </a:t>
            </a:r>
            <a:r>
              <a:rPr lang="en-US" i="1" smtClean="0"/>
              <a:t>intents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In</a:t>
            </a:r>
          </a:p>
          <a:p>
            <a:pPr lvl="1"/>
            <a:r>
              <a:rPr lang="en-US" smtClean="0"/>
              <a:t>Out</a:t>
            </a:r>
          </a:p>
          <a:p>
            <a:pPr lvl="1"/>
            <a:r>
              <a:rPr lang="en-US" smtClean="0"/>
              <a:t>In/Out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Intents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</a:t>
            </a:r>
          </a:p>
          <a:p>
            <a:pPr lvl="1"/>
            <a:r>
              <a:rPr lang="en-US" smtClean="0"/>
              <a:t>A value is passed </a:t>
            </a:r>
            <a:r>
              <a:rPr lang="en-US" b="1" smtClean="0"/>
              <a:t>in</a:t>
            </a:r>
            <a:r>
              <a:rPr lang="en-US" smtClean="0"/>
              <a:t> to the subroutine, read but not set</a:t>
            </a:r>
          </a:p>
          <a:p>
            <a:r>
              <a:rPr lang="en-US" smtClean="0"/>
              <a:t>OUT</a:t>
            </a:r>
          </a:p>
          <a:p>
            <a:pPr lvl="1"/>
            <a:r>
              <a:rPr lang="en-US" smtClean="0"/>
              <a:t>A value is passed back </a:t>
            </a:r>
            <a:r>
              <a:rPr lang="en-US" b="1" smtClean="0"/>
              <a:t>out</a:t>
            </a:r>
            <a:r>
              <a:rPr lang="en-US" smtClean="0"/>
              <a:t> from the subroutine, set but not read</a:t>
            </a:r>
          </a:p>
          <a:p>
            <a:r>
              <a:rPr lang="en-US" smtClean="0"/>
              <a:t>INOUT</a:t>
            </a:r>
          </a:p>
          <a:p>
            <a:pPr lvl="1"/>
            <a:r>
              <a:rPr lang="en-US" smtClean="0"/>
              <a:t>A value is passed </a:t>
            </a:r>
            <a:r>
              <a:rPr lang="en-US" b="1" smtClean="0"/>
              <a:t>in</a:t>
            </a:r>
            <a:r>
              <a:rPr lang="en-US" smtClean="0"/>
              <a:t> to the subroutine and a value (maybe the same one, maybe a different one) is passed back </a:t>
            </a:r>
            <a:r>
              <a:rPr lang="en-US" b="1" smtClean="0"/>
              <a:t>out</a:t>
            </a:r>
            <a:r>
              <a:rPr lang="en-US" smtClean="0"/>
              <a:t> from the subroutine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type, INTENT(intent) :: name</a:t>
            </a:r>
          </a:p>
          <a:p>
            <a:pPr lvl="1"/>
            <a:r>
              <a:rPr lang="en-US" smtClean="0"/>
              <a:t>intent = IN, OUT, or INOUT</a:t>
            </a:r>
          </a:p>
          <a:p>
            <a:r>
              <a:rPr lang="en-US" smtClean="0"/>
              <a:t>An intent must be given for </a:t>
            </a:r>
            <a:r>
              <a:rPr lang="en-US" b="1" smtClean="0"/>
              <a:t>every</a:t>
            </a:r>
            <a:r>
              <a:rPr lang="en-US" smtClean="0"/>
              <a:t> argument, but not for other variables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INTEGER, INTENT(IN) :: A</a:t>
            </a:r>
          </a:p>
          <a:p>
            <a:pPr lvl="1"/>
            <a:r>
              <a:rPr lang="en-US" smtClean="0"/>
              <a:t>CHARACTER, INTENT(OUT) :: B</a:t>
            </a:r>
          </a:p>
          <a:p>
            <a:pPr lvl="1"/>
            <a:r>
              <a:rPr lang="en-US" smtClean="0"/>
              <a:t>LOGICAL, INTENT(INOUT) ::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Subroutines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i="1" smtClean="0"/>
              <a:t>subroutine</a:t>
            </a:r>
            <a:r>
              <a:rPr lang="en-US" smtClean="0"/>
              <a:t> is a chunk of code that does not return a specific value</a:t>
            </a:r>
          </a:p>
          <a:p>
            <a:r>
              <a:rPr lang="en-US" smtClean="0"/>
              <a:t>It takes any number of arguments that can be input, output, or input/output</a:t>
            </a:r>
          </a:p>
          <a:p>
            <a:r>
              <a:rPr lang="en-US" smtClean="0"/>
              <a:t>SUBROUTINE name(arguments)</a:t>
            </a:r>
            <a:br>
              <a:rPr lang="en-US" smtClean="0"/>
            </a:br>
            <a:r>
              <a:rPr lang="en-US" smtClean="0"/>
              <a:t>  ! variables (including arguments)</a:t>
            </a:r>
            <a:br>
              <a:rPr lang="en-US" smtClean="0"/>
            </a:br>
            <a:r>
              <a:rPr lang="en-US" smtClean="0"/>
              <a:t>  ! code</a:t>
            </a:r>
            <a:br>
              <a:rPr lang="en-US" smtClean="0"/>
            </a:br>
            <a:r>
              <a:rPr lang="en-US" smtClean="0"/>
              <a:t>END SUBROUTINE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Subroutines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SUBROUTINE CAT(DOG)</a:t>
            </a:r>
          </a:p>
          <a:p>
            <a:pPr lvl="1"/>
            <a:r>
              <a:rPr lang="en-US" smtClean="0"/>
              <a:t>INTEGER, INTENT(OUT) :: DOG</a:t>
            </a:r>
          </a:p>
          <a:p>
            <a:pPr lvl="1"/>
            <a:r>
              <a:rPr lang="en-US" smtClean="0"/>
              <a:t>DOG = 4</a:t>
            </a:r>
          </a:p>
          <a:p>
            <a:r>
              <a:rPr lang="en-US" smtClean="0"/>
              <a:t>END SUBROUTINE CAT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i="1" smtClean="0"/>
              <a:t>function</a:t>
            </a:r>
            <a:r>
              <a:rPr lang="en-US" smtClean="0"/>
              <a:t> is a chunk of code that returns a single value</a:t>
            </a:r>
          </a:p>
          <a:p>
            <a:r>
              <a:rPr lang="en-US" smtClean="0"/>
              <a:t>It takes any number of arguments, all of which are input</a:t>
            </a:r>
          </a:p>
          <a:p>
            <a:pPr lvl="1"/>
            <a:r>
              <a:rPr lang="en-US" smtClean="0"/>
              <a:t>Not a technical requirement, but convention</a:t>
            </a:r>
          </a:p>
          <a:p>
            <a:r>
              <a:rPr lang="en-US" smtClean="0"/>
              <a:t>type FUNCTION name(arguments)</a:t>
            </a:r>
            <a:br>
              <a:rPr lang="en-US" smtClean="0"/>
            </a:br>
            <a:r>
              <a:rPr lang="en-US" smtClean="0"/>
              <a:t>  ! variables (including arguments)</a:t>
            </a:r>
            <a:br>
              <a:rPr lang="en-US" smtClean="0"/>
            </a:br>
            <a:r>
              <a:rPr lang="en-US" smtClean="0"/>
              <a:t>  ! code</a:t>
            </a:r>
            <a:br>
              <a:rPr lang="en-US" smtClean="0"/>
            </a:br>
            <a:r>
              <a:rPr lang="en-US" smtClean="0"/>
              <a:t>END FUNCTION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return value is specified by setting the function name, an implied variable, to a value</a:t>
            </a:r>
          </a:p>
          <a:p>
            <a:pPr lvl="1"/>
            <a:r>
              <a:rPr lang="en-US" dirty="0" smtClean="0"/>
              <a:t>INTEGER FUNCTION CAT()</a:t>
            </a:r>
          </a:p>
          <a:p>
            <a:pPr lvl="2"/>
            <a:r>
              <a:rPr lang="en-US" dirty="0" smtClean="0"/>
              <a:t>INTEGER :: DOG</a:t>
            </a:r>
          </a:p>
          <a:p>
            <a:pPr lvl="2"/>
            <a:r>
              <a:rPr lang="en-US" dirty="0" smtClean="0"/>
              <a:t>DOG = 4</a:t>
            </a:r>
          </a:p>
          <a:p>
            <a:pPr lvl="2"/>
            <a:r>
              <a:rPr lang="en-US" dirty="0" smtClean="0"/>
              <a:t>CAT = </a:t>
            </a:r>
            <a:r>
              <a:rPr lang="en-US" dirty="0" smtClean="0"/>
              <a:t>DOG</a:t>
            </a:r>
          </a:p>
          <a:p>
            <a:pPr lvl="2"/>
            <a:r>
              <a:rPr lang="en-US" dirty="0" smtClean="0"/>
              <a:t>RETURN DOG</a:t>
            </a:r>
            <a:endParaRPr lang="en-US" dirty="0" smtClean="0"/>
          </a:p>
          <a:p>
            <a:pPr lvl="1"/>
            <a:r>
              <a:rPr lang="en-US" dirty="0" smtClean="0"/>
              <a:t>END FUNCTION CAT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ppt/theme/themeOverride2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ppt/theme/themeOverride3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1209</TotalTime>
  <Words>824</Words>
  <Application>Microsoft Office PowerPoint</Application>
  <PresentationFormat>On-screen Show (4:3)</PresentationFormat>
  <Paragraphs>151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Venture</vt:lpstr>
      <vt:lpstr>Subroutines, Functions, and Modules</vt:lpstr>
      <vt:lpstr>Subroutines/Functions</vt:lpstr>
      <vt:lpstr>Arguments</vt:lpstr>
      <vt:lpstr>Intents</vt:lpstr>
      <vt:lpstr>Intents</vt:lpstr>
      <vt:lpstr>Subroutines</vt:lpstr>
      <vt:lpstr>Subroutines</vt:lpstr>
      <vt:lpstr>Functions</vt:lpstr>
      <vt:lpstr>Functions</vt:lpstr>
      <vt:lpstr>Calling</vt:lpstr>
      <vt:lpstr>Passing Arrays</vt:lpstr>
      <vt:lpstr>Passing Arrays</vt:lpstr>
      <vt:lpstr>Modules</vt:lpstr>
      <vt:lpstr>Modules</vt:lpstr>
      <vt:lpstr>Modules</vt:lpstr>
      <vt:lpstr>Modules</vt:lpstr>
      <vt:lpstr>Scope</vt:lpstr>
      <vt:lpstr>Exercise</vt:lpstr>
      <vt:lpstr>Bubble Sort</vt:lpstr>
      <vt:lpstr>Reminders</vt:lpstr>
    </vt:vector>
  </TitlesOfParts>
  <Company>Worthless Development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Ross Nelson</dc:creator>
  <cp:lastModifiedBy>Computer Science and Engineering</cp:lastModifiedBy>
  <cp:revision>93</cp:revision>
  <dcterms:created xsi:type="dcterms:W3CDTF">2010-03-02T05:42:09Z</dcterms:created>
  <dcterms:modified xsi:type="dcterms:W3CDTF">2010-03-02T14:18:46Z</dcterms:modified>
</cp:coreProperties>
</file>