
<file path=[Content_Types].xml><?xml version="1.0" encoding="utf-8"?>
<Types xmlns="http://schemas.openxmlformats.org/package/2006/content-types">
  <Override PartName="/ppt/theme/themeOverride2.xml" ContentType="application/vnd.openxmlformats-officedocument.themeOverride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88" r:id="rId4"/>
    <p:sldId id="289" r:id="rId5"/>
    <p:sldId id="304" r:id="rId6"/>
    <p:sldId id="311" r:id="rId7"/>
    <p:sldId id="306" r:id="rId8"/>
    <p:sldId id="310" r:id="rId9"/>
    <p:sldId id="307" r:id="rId10"/>
    <p:sldId id="308" r:id="rId11"/>
    <p:sldId id="279" r:id="rId12"/>
    <p:sldId id="280" r:id="rId13"/>
    <p:sldId id="31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BackingColor.jpg"/>
          <p:cNvPicPr>
            <a:picLocks noChangeAspect="1"/>
          </p:cNvPicPr>
          <p:nvPr/>
        </p:nvPicPr>
        <p:blipFill>
          <a:blip r:embed="rId3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76EB-9324-3F4D-92AF-9AC67D6019E2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E0B9-069C-D448-9CA1-F8C738777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10D62-29E3-3446-BCA9-B879B7F758DA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7A168-5FCA-854B-9D09-492C84D57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2268D-5635-8545-B092-616FBDA64BA1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55F9-634D-ED4A-A864-216B2720E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90AF-6374-8E4C-9FFB-10A24071B3FE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BE706-9E6E-6E4E-B46C-BDB2FE3EE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CaptionBacking.png"/>
          <p:cNvPicPr>
            <a:picLocks noChangeAspect="1"/>
          </p:cNvPicPr>
          <p:nvPr/>
        </p:nvPicPr>
        <p:blipFill>
          <a:blip r:embed="rId2"/>
          <a:srcRect l="52272" t="8888" r="5151" b="16566"/>
          <a:stretch>
            <a:fillRect/>
          </a:stretch>
        </p:blipFill>
        <p:spPr bwMode="auto">
          <a:xfrm>
            <a:off x="4594225" y="663575"/>
            <a:ext cx="3892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3EA52-A320-BD48-85ED-88D1BCCAC27A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6A8A0-CDC5-954F-B9E0-2BA5D6422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A0996-6F4D-2C4A-BCE4-45B5A5D4AB3A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DFFA-9EFE-944B-9061-A598B4A4E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5182E-7BCB-E448-AC1E-8A067DAB1B6A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10626-838D-9641-A8CE-43482969D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A269B-A313-F043-BD50-22ABA15E2F11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AD24A-DB2F-A341-97D6-308E5DC09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PhotoBacking-r.png"/>
          <p:cNvPicPr>
            <a:picLocks noChangeAspect="1"/>
          </p:cNvPicPr>
          <p:nvPr/>
        </p:nvPicPr>
        <p:blipFill>
          <a:blip r:embed="rId3"/>
          <a:srcRect l="17352" t="9412" r="17500" b="32353"/>
          <a:stretch>
            <a:fillRect/>
          </a:stretch>
        </p:blipFill>
        <p:spPr bwMode="auto">
          <a:xfrm>
            <a:off x="1587500" y="646113"/>
            <a:ext cx="5956300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BC5ED7F3-A93F-8D46-BAF8-214471B14D4C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469A372F-801F-3B40-BE9C-E68E0B8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D4FE4CE-071E-8D46-8509-6A95DC20F234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27077266-6001-5045-8584-CE78B60E6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48696-5D8A-A143-AC9C-606CA9945F76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CABC2-D154-E040-BC70-F86943A4B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E8439-9F72-8D48-897A-06312CEF8A9D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4CCB-9DA7-BE46-B112-EB1A05BC3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E293B-EB3E-0346-9755-5A70AA14CE54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FD019-FF86-314E-B746-B36CA3653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A2E4F-A105-B942-A2BE-A26196E343A5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7A04D-CE24-4746-8025-B74C578C8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72DAB-A565-0642-B44C-2EF475B05DA0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DD1E-54FC-9B46-85FE-BBB8DE99D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5488" y="314325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5488" y="1587500"/>
            <a:ext cx="7693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1ADD9CC-54B0-954A-BD62-F2B9DC4D17B0}" type="datetime1">
              <a:rPr lang="en-US"/>
              <a:pPr>
                <a:defRPr/>
              </a:pPr>
              <a:t>3/8/10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641FC1-8946-7948-AF10-133A42F3D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3" r:id="rId2"/>
    <p:sldLayoutId id="2147483825" r:id="rId3"/>
    <p:sldLayoutId id="2147483826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7" r:id="rId13"/>
    <p:sldLayoutId id="2147483822" r:id="rId14"/>
    <p:sldLayoutId id="214748382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SzPct val="90000"/>
        <a:buFont typeface="Wingdings" charset="2"/>
        <a:buChar char="v"/>
        <a:defRPr sz="2400" kern="1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sz="22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1263650" indent="-34925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600200" indent="-33655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2057400" indent="-45720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unl.edu/~cse150efl/hand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38" y="1147763"/>
            <a:ext cx="5724525" cy="18462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738" y="2994025"/>
            <a:ext cx="5724525" cy="10080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Concatenation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</a:t>
            </a:r>
            <a:r>
              <a:rPr lang="en-US" i="1" smtClean="0"/>
              <a:t>concatenate</a:t>
            </a:r>
            <a:r>
              <a:rPr lang="en-US" smtClean="0"/>
              <a:t> (add together) two strings, use //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CHARACTER(LEN=3) :: ONE</a:t>
            </a:r>
          </a:p>
          <a:p>
            <a:pPr lvl="1"/>
            <a:r>
              <a:rPr lang="en-US" smtClean="0"/>
              <a:t>CHARACTER(LEN=5) :: TWO</a:t>
            </a:r>
          </a:p>
          <a:p>
            <a:pPr lvl="1"/>
            <a:r>
              <a:rPr lang="en-US" smtClean="0"/>
              <a:t>CHARACTER(LEN=8) :: THREE</a:t>
            </a:r>
          </a:p>
          <a:p>
            <a:pPr lvl="1"/>
            <a:r>
              <a:rPr lang="en-US" smtClean="0"/>
              <a:t>ONE = “Hi “</a:t>
            </a:r>
          </a:p>
          <a:p>
            <a:pPr lvl="1"/>
            <a:r>
              <a:rPr lang="en-US" smtClean="0"/>
              <a:t>TWO = “there”</a:t>
            </a:r>
          </a:p>
          <a:p>
            <a:pPr lvl="1"/>
            <a:r>
              <a:rPr lang="en-US" smtClean="0"/>
              <a:t>THREE = ONE // TWO ! “Hi there”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test script is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~cse150efl/bin/test 9</a:t>
            </a:r>
          </a:p>
          <a:p>
            <a:pPr eaLnBrk="1" hangingPunct="1"/>
            <a:r>
              <a:rPr lang="en-US" dirty="0" smtClean="0"/>
              <a:t>You can compile and run manually with</a:t>
            </a:r>
            <a:br>
              <a:rPr lang="en-US" dirty="0" smtClean="0"/>
            </a:br>
            <a:r>
              <a:rPr lang="en-US" sz="1800" dirty="0" smtClean="0"/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gfortran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week9.f95 ~cse150efl/files/week9-main.f95</a:t>
            </a:r>
          </a:p>
          <a:p>
            <a:pPr eaLnBrk="1" hangingPunct="1"/>
            <a:r>
              <a:rPr lang="en-US" dirty="0" smtClean="0"/>
              <a:t>You can view the main program’s source with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cat ~cse150efl/files/week9-main.f95</a:t>
            </a:r>
          </a:p>
          <a:p>
            <a:pPr eaLnBrk="1" hangingPunct="1">
              <a:buFont typeface="Wingdings" charset="2"/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week9.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f95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urier Std"/>
              <a:ea typeface="+mn-ea"/>
              <a:cs typeface="Courier Std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Save this from the website to your Z: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You do not need to write a main program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Compl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ete 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he module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+mn-ea"/>
                <a:cs typeface="Courier New"/>
              </a:rPr>
              <a:t>STRING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(in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week9.f95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that implements four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string-related functions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The main program uses it to do some work with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strings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The comments tell you the names of the functions, their return types, what value should be returned under what circumstances, and the number and type of parameters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Reminders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Handin:</a:t>
            </a:r>
          </a:p>
          <a:p>
            <a:pPr lvl="1" eaLnBrk="1" hangingPunct="1"/>
            <a:r>
              <a:rPr lang="en-US" smtClean="0">
                <a:hlinkClick r:id="rId2"/>
              </a:rPr>
              <a:t>http://cse.unl.edu/~cse150efl/handin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Compile:</a:t>
            </a:r>
          </a:p>
          <a:p>
            <a:pPr lvl="1" eaLnBrk="1" hangingPunct="1"/>
            <a:r>
              <a:rPr lang="en-US" smtClean="0"/>
              <a:t>gfortran filename</a:t>
            </a:r>
          </a:p>
          <a:p>
            <a:pPr lvl="2" eaLnBrk="1" hangingPunct="1"/>
            <a:r>
              <a:rPr lang="en-US" smtClean="0"/>
              <a:t>e.g., gfortran file.f95</a:t>
            </a:r>
          </a:p>
          <a:p>
            <a:pPr eaLnBrk="1" hangingPunct="1"/>
            <a:r>
              <a:rPr lang="en-US" smtClean="0"/>
              <a:t>Run:</a:t>
            </a:r>
          </a:p>
          <a:p>
            <a:pPr lvl="1" eaLnBrk="1" hangingPunct="1"/>
            <a:r>
              <a:rPr lang="en-US" smtClean="0"/>
              <a:t>a.out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string is simply a series of characters</a:t>
            </a:r>
          </a:p>
          <a:p>
            <a:pPr eaLnBrk="1" hangingPunct="1"/>
            <a:r>
              <a:rPr lang="en-US" dirty="0" smtClean="0"/>
              <a:t>They are similar to arrays in that each symbol (letter, number, punctuation, space, etc.) in the string is stored next to each other and is of type CHARACTER</a:t>
            </a:r>
          </a:p>
          <a:p>
            <a:pPr lvl="1" eaLnBrk="1" hangingPunct="1"/>
            <a:r>
              <a:rPr lang="en-US" dirty="0" smtClean="0"/>
              <a:t>You can even access individual characters or substrings by using bounds (like arrays)</a:t>
            </a:r>
          </a:p>
          <a:p>
            <a:pPr lvl="2" eaLnBrk="1" hangingPunct="1"/>
            <a:r>
              <a:rPr lang="en-US" dirty="0" smtClean="0"/>
              <a:t>The second character in string STR is STR(2:2)</a:t>
            </a:r>
          </a:p>
          <a:p>
            <a:pPr lvl="2" eaLnBrk="1" hangingPunct="1"/>
            <a:r>
              <a:rPr lang="en-US" dirty="0" smtClean="0"/>
              <a:t>The second and third are STR(2:3)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Strings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create a string, specify the length on a CHARACTER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CHARACTER(LEN=2) :: A</a:t>
            </a:r>
          </a:p>
          <a:p>
            <a:pPr lvl="1"/>
            <a:r>
              <a:rPr lang="en-US" smtClean="0"/>
              <a:t>CHARACTER(LEN=8) :: B</a:t>
            </a:r>
          </a:p>
          <a:p>
            <a:pPr lvl="1"/>
            <a:r>
              <a:rPr lang="en-US" smtClean="0"/>
              <a:t>CHARACTER(LEN=47) :: C</a:t>
            </a:r>
          </a:p>
          <a:p>
            <a:r>
              <a:rPr lang="en-US" smtClean="0"/>
              <a:t>A can hold two symbols, B 8, and C 47.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a number of functions for working with strings</a:t>
            </a:r>
          </a:p>
          <a:p>
            <a:r>
              <a:rPr lang="en-US" smtClean="0"/>
              <a:t>While it may differ on other systems and compilers (really, really old ones), all strings are worked with as series of ASCII values</a:t>
            </a:r>
          </a:p>
          <a:p>
            <a:pPr lvl="1"/>
            <a:r>
              <a:rPr lang="en-US" smtClean="0"/>
              <a:t>When comparing STR1 &gt; STR2, it checks to see if the ASCII values of STR1 &gt; the ASCII values of STR2</a:t>
            </a:r>
          </a:p>
          <a:p>
            <a:r>
              <a:rPr lang="en-US" smtClean="0"/>
              <a:t>Table 10-2, page 463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</a:p>
        </p:txBody>
      </p:sp>
      <p:pic>
        <p:nvPicPr>
          <p:cNvPr id="21507" name="Content Placeholder 3" descr="Fortran string functions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52" b="-2052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Searches for </a:t>
            </a:r>
            <a:r>
              <a:rPr lang="en-US" i="1" smtClean="0"/>
              <a:t>str2</a:t>
            </a:r>
            <a:r>
              <a:rPr lang="en-US" smtClean="0"/>
              <a:t> inside of </a:t>
            </a:r>
            <a:r>
              <a:rPr lang="en-US" i="1" smtClean="0"/>
              <a:t>str1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If not found, it returns 0</a:t>
            </a:r>
          </a:p>
          <a:p>
            <a:r>
              <a:rPr lang="en-US" smtClean="0"/>
              <a:t>The </a:t>
            </a:r>
            <a:r>
              <a:rPr lang="en-US" i="1" smtClean="0"/>
              <a:t>back</a:t>
            </a:r>
            <a:r>
              <a:rPr lang="en-US" smtClean="0"/>
              <a:t> variable is italicized on that table</a:t>
            </a:r>
          </a:p>
          <a:p>
            <a:pPr lvl="1"/>
            <a:r>
              <a:rPr lang="en-US" smtClean="0"/>
              <a:t>That means it’s optional; these are the same</a:t>
            </a:r>
          </a:p>
          <a:p>
            <a:pPr lvl="2"/>
            <a:r>
              <a:rPr lang="en-US" smtClean="0"/>
              <a:t>var = INDEX(s1, s2)</a:t>
            </a:r>
          </a:p>
          <a:p>
            <a:pPr lvl="2"/>
            <a:r>
              <a:rPr lang="en-US" smtClean="0"/>
              <a:t>var = INDEX(s1, s2, .FALSE.)</a:t>
            </a:r>
          </a:p>
          <a:p>
            <a:r>
              <a:rPr lang="en-US" smtClean="0"/>
              <a:t>If you set it to </a:t>
            </a:r>
            <a:r>
              <a:rPr lang="en-US" i="1" smtClean="0"/>
              <a:t>true</a:t>
            </a:r>
            <a:r>
              <a:rPr lang="en-US" smtClean="0"/>
              <a:t>, it will look for the </a:t>
            </a:r>
            <a:r>
              <a:rPr lang="en-US" b="1" smtClean="0"/>
              <a:t>last</a:t>
            </a:r>
            <a:r>
              <a:rPr lang="en-US" smtClean="0"/>
              <a:t> instance of </a:t>
            </a:r>
            <a:r>
              <a:rPr lang="en-US" i="1" smtClean="0"/>
              <a:t>str2</a:t>
            </a:r>
            <a:r>
              <a:rPr lang="en-US" smtClean="0"/>
              <a:t> in </a:t>
            </a:r>
            <a:r>
              <a:rPr lang="en-US" i="1" smtClean="0"/>
              <a:t>str1</a:t>
            </a:r>
            <a:r>
              <a:rPr lang="en-US" smtClean="0"/>
              <a:t>; if you don’t use it or set it to </a:t>
            </a:r>
            <a:r>
              <a:rPr lang="en-US" i="1" smtClean="0"/>
              <a:t>false</a:t>
            </a:r>
            <a:r>
              <a:rPr lang="en-US" smtClean="0"/>
              <a:t>, it will look for the </a:t>
            </a:r>
            <a:r>
              <a:rPr lang="en-US" b="1" smtClean="0"/>
              <a:t>first</a:t>
            </a:r>
            <a:r>
              <a:rPr lang="en-US" smtClean="0"/>
              <a:t> instance of </a:t>
            </a:r>
            <a:r>
              <a:rPr lang="en-US" i="1" smtClean="0"/>
              <a:t>str2</a:t>
            </a:r>
            <a:r>
              <a:rPr lang="en-US" smtClean="0"/>
              <a:t> in </a:t>
            </a:r>
            <a:r>
              <a:rPr lang="en-US" i="1" smtClean="0"/>
              <a:t>str1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smtClean="0"/>
              <a:t>Passing Strings to Subroutines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arrays, you need to give some size when passing a string to a subroutine</a:t>
            </a:r>
          </a:p>
          <a:p>
            <a:pPr lvl="1"/>
            <a:r>
              <a:rPr lang="en-US" dirty="0" smtClean="0"/>
              <a:t>The dimension for an array</a:t>
            </a:r>
          </a:p>
          <a:p>
            <a:pPr lvl="1"/>
            <a:r>
              <a:rPr lang="en-US" dirty="0" smtClean="0"/>
              <a:t>The length for a string</a:t>
            </a:r>
          </a:p>
          <a:p>
            <a:r>
              <a:rPr lang="en-US" dirty="0" smtClean="0"/>
              <a:t>For subroutines, simply 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 smtClean="0"/>
              <a:t> as the length</a:t>
            </a:r>
          </a:p>
          <a:p>
            <a:pPr lvl="1"/>
            <a:r>
              <a:rPr lang="en-US" dirty="0" smtClean="0"/>
              <a:t>You can use LEN or LEN_TRIM to find the size later</a:t>
            </a:r>
          </a:p>
          <a:p>
            <a:pPr lvl="1"/>
            <a:r>
              <a:rPr lang="en-US" dirty="0" smtClean="0"/>
              <a:t>You can specify a length, but then it allows only strings of that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Returning Strings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Returning a string from a subroutine is the same as returning any other data type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CHARACTER(LEN=50) FUNCTION A()</a:t>
            </a:r>
          </a:p>
          <a:p>
            <a:pPr lvl="2"/>
            <a:r>
              <a:rPr lang="en-US" smtClean="0"/>
              <a:t>CHARACTER(LEN=50) :: RET</a:t>
            </a:r>
          </a:p>
          <a:p>
            <a:pPr lvl="2"/>
            <a:r>
              <a:rPr lang="en-US" smtClean="0"/>
              <a:t>RET = “Hi! I’m a string”</a:t>
            </a:r>
          </a:p>
          <a:p>
            <a:pPr lvl="2"/>
            <a:r>
              <a:rPr lang="en-US" smtClean="0"/>
              <a:t>A = RET</a:t>
            </a:r>
          </a:p>
          <a:p>
            <a:pPr lvl="1"/>
            <a:r>
              <a:rPr lang="en-US" smtClean="0"/>
              <a:t>END FUNCTION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smtClean="0"/>
              <a:t>Passing Strings to Subroutines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myApp</a:t>
            </a:r>
          </a:p>
          <a:p>
            <a:pPr lvl="1"/>
            <a:r>
              <a:rPr lang="en-US" smtClean="0"/>
              <a:t>CHARACTER(LEN=8) :: STR</a:t>
            </a:r>
          </a:p>
          <a:p>
            <a:pPr lvl="1"/>
            <a:r>
              <a:rPr lang="en-US" smtClean="0"/>
              <a:t>STR = ‘Hi there’</a:t>
            </a:r>
          </a:p>
          <a:p>
            <a:pPr lvl="1"/>
            <a:r>
              <a:rPr lang="en-US" smtClean="0"/>
              <a:t>CALL DoSomethingWithString(STR)</a:t>
            </a:r>
          </a:p>
          <a:p>
            <a:r>
              <a:rPr lang="en-US" smtClean="0"/>
              <a:t>END PROGRAM myApp</a:t>
            </a:r>
          </a:p>
          <a:p>
            <a:r>
              <a:rPr lang="en-US" smtClean="0"/>
              <a:t>SUBROUTINE DoSomethingWithString(S)</a:t>
            </a:r>
          </a:p>
          <a:p>
            <a:pPr lvl="1"/>
            <a:r>
              <a:rPr lang="en-US" smtClean="0"/>
              <a:t>CHARACTER(LEN=*), INTENT(IN) :: S</a:t>
            </a:r>
          </a:p>
          <a:p>
            <a:r>
              <a:rPr lang="en-US" smtClean="0"/>
              <a:t>END SUBROUTINE DoSomethingWithString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2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3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1200</TotalTime>
  <Words>694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Venture</vt:lpstr>
      <vt:lpstr>Strings</vt:lpstr>
      <vt:lpstr>Strings</vt:lpstr>
      <vt:lpstr>Creating Strings</vt:lpstr>
      <vt:lpstr>String Functions</vt:lpstr>
      <vt:lpstr>String Functions</vt:lpstr>
      <vt:lpstr>INDEX</vt:lpstr>
      <vt:lpstr>Passing Strings to Subroutines</vt:lpstr>
      <vt:lpstr>Returning Strings</vt:lpstr>
      <vt:lpstr>Passing Strings to Subroutines</vt:lpstr>
      <vt:lpstr>Concatenation</vt:lpstr>
      <vt:lpstr>Exercise</vt:lpstr>
      <vt:lpstr>Exercise</vt:lpstr>
      <vt:lpstr>Reminders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107</cp:revision>
  <dcterms:created xsi:type="dcterms:W3CDTF">2010-03-08T14:55:08Z</dcterms:created>
  <dcterms:modified xsi:type="dcterms:W3CDTF">2010-03-08T15:01:04Z</dcterms:modified>
</cp:coreProperties>
</file>