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74904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180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58"/>
    <p:restoredTop sz="94643"/>
  </p:normalViewPr>
  <p:slideViewPr>
    <p:cSldViewPr>
      <p:cViewPr>
        <p:scale>
          <a:sx n="34" d="100"/>
          <a:sy n="34" d="100"/>
        </p:scale>
        <p:origin x="584" y="144"/>
      </p:cViewPr>
      <p:guideLst>
        <p:guide orient="horz" pos="11808"/>
        <p:guide pos="13824"/>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ED1F21-B828-5FBA-21D1-867A04FACD80}"/>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Times" pitchFamily="2" charset="0"/>
              </a:defRPr>
            </a:lvl1pPr>
          </a:lstStyle>
          <a:p>
            <a:pPr>
              <a:defRPr/>
            </a:pPr>
            <a:endParaRPr lang="en-US" altLang="en-US"/>
          </a:p>
        </p:txBody>
      </p:sp>
      <p:sp>
        <p:nvSpPr>
          <p:cNvPr id="3" name="Date Placeholder 2">
            <a:extLst>
              <a:ext uri="{FF2B5EF4-FFF2-40B4-BE49-F238E27FC236}">
                <a16:creationId xmlns:a16="http://schemas.microsoft.com/office/drawing/2014/main" id="{A592D9E4-C9F0-79EB-370B-59D1BAB35F0D}"/>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Times" pitchFamily="2" charset="0"/>
              </a:defRPr>
            </a:lvl1pPr>
          </a:lstStyle>
          <a:p>
            <a:pPr>
              <a:defRPr/>
            </a:pPr>
            <a:fld id="{A0763ECD-04F6-9D4A-8F7A-493AF406428E}" type="datetime1">
              <a:rPr lang="en-US" altLang="en-US"/>
              <a:pPr>
                <a:defRPr/>
              </a:pPr>
              <a:t>10/11/22</a:t>
            </a:fld>
            <a:endParaRPr lang="en-US" altLang="en-US"/>
          </a:p>
        </p:txBody>
      </p:sp>
      <p:sp>
        <p:nvSpPr>
          <p:cNvPr id="4" name="Slide Image Placeholder 3">
            <a:extLst>
              <a:ext uri="{FF2B5EF4-FFF2-40B4-BE49-F238E27FC236}">
                <a16:creationId xmlns:a16="http://schemas.microsoft.com/office/drawing/2014/main" id="{EE8CBC3D-01F9-574B-F310-4F5AA1C2612E}"/>
              </a:ext>
            </a:extLst>
          </p:cNvPr>
          <p:cNvSpPr>
            <a:spLocks noGrp="1" noRot="1" noChangeAspect="1"/>
          </p:cNvSpPr>
          <p:nvPr>
            <p:ph type="sldImg" idx="2"/>
          </p:nvPr>
        </p:nvSpPr>
        <p:spPr>
          <a:xfrm>
            <a:off x="1422400" y="685800"/>
            <a:ext cx="40132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023E3643-3553-148E-87BC-BFF5B288D05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15E2F26-284E-E235-C835-1894BC7348F4}"/>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Times" pitchFamily="2" charset="0"/>
              </a:defRPr>
            </a:lvl1pPr>
          </a:lstStyle>
          <a:p>
            <a:pPr>
              <a:defRPr/>
            </a:pPr>
            <a:endParaRPr lang="en-US" altLang="en-US"/>
          </a:p>
        </p:txBody>
      </p:sp>
      <p:sp>
        <p:nvSpPr>
          <p:cNvPr id="7" name="Slide Number Placeholder 6">
            <a:extLst>
              <a:ext uri="{FF2B5EF4-FFF2-40B4-BE49-F238E27FC236}">
                <a16:creationId xmlns:a16="http://schemas.microsoft.com/office/drawing/2014/main" id="{C8E4505B-A154-25A5-27F8-D2F9D425D6E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Times" panose="02020603050405020304" pitchFamily="18" charset="0"/>
              </a:defRPr>
            </a:lvl1pPr>
          </a:lstStyle>
          <a:p>
            <a:pPr>
              <a:defRPr/>
            </a:pPr>
            <a:fld id="{3A77CB2B-6E8E-D642-9918-EE58CB995A6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E0DC8529-C8BB-6066-DA2E-C63B0CFEA3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EE29C50C-5914-8669-A06F-4CC611526A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id="{DC9951C5-BED3-BE68-0752-EA760D9CDC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133CA5F7-B1BE-4A46-8C45-4D61ED915C55}" type="slidenum">
              <a:rPr lang="en-US" altLang="en-US" sz="1200" smtClean="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1645900"/>
            <a:ext cx="37306250" cy="8035925"/>
          </a:xfrm>
        </p:spPr>
        <p:txBody>
          <a:bodyPr/>
          <a:lstStyle/>
          <a:p>
            <a:r>
              <a:rPr lang="en-US"/>
              <a:t>Click to edit Master title style</a:t>
            </a:r>
          </a:p>
        </p:txBody>
      </p:sp>
      <p:sp>
        <p:nvSpPr>
          <p:cNvPr id="3" name="Subtitle 2"/>
          <p:cNvSpPr>
            <a:spLocks noGrp="1"/>
          </p:cNvSpPr>
          <p:nvPr>
            <p:ph type="subTitle" idx="1"/>
          </p:nvPr>
        </p:nvSpPr>
        <p:spPr>
          <a:xfrm>
            <a:off x="6583363" y="21243925"/>
            <a:ext cx="30724475" cy="9582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909B6F0-9E17-8DE1-6F93-CC7F83276DD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7998718-3799-5252-2C6B-8DEE30DA65C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3811BD7-9A19-B1F8-73EA-7A24F53FA366}"/>
              </a:ext>
            </a:extLst>
          </p:cNvPr>
          <p:cNvSpPr>
            <a:spLocks noGrp="1" noChangeArrowheads="1"/>
          </p:cNvSpPr>
          <p:nvPr>
            <p:ph type="sldNum" sz="quarter" idx="12"/>
          </p:nvPr>
        </p:nvSpPr>
        <p:spPr>
          <a:ln/>
        </p:spPr>
        <p:txBody>
          <a:bodyPr/>
          <a:lstStyle>
            <a:lvl1pPr>
              <a:defRPr/>
            </a:lvl1pPr>
          </a:lstStyle>
          <a:p>
            <a:pPr>
              <a:defRPr/>
            </a:pPr>
            <a:fld id="{DA70CC7B-1CDA-B248-BA6D-57AC4387BA9B}" type="slidenum">
              <a:rPr lang="en-US" altLang="en-US"/>
              <a:pPr>
                <a:defRPr/>
              </a:pPr>
              <a:t>‹#›</a:t>
            </a:fld>
            <a:endParaRPr lang="en-US" altLang="en-US"/>
          </a:p>
        </p:txBody>
      </p:sp>
    </p:spTree>
    <p:extLst>
      <p:ext uri="{BB962C8B-B14F-4D97-AF65-F5344CB8AC3E}">
        <p14:creationId xmlns:p14="http://schemas.microsoft.com/office/powerpoint/2010/main" val="289608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160BF1A-741F-FB84-7654-1AC7E1D5183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0D06370-EC46-ACCA-016B-E3A6B4651C5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04931A9-BC20-9306-1357-DD0EBBBF7097}"/>
              </a:ext>
            </a:extLst>
          </p:cNvPr>
          <p:cNvSpPr>
            <a:spLocks noGrp="1" noChangeArrowheads="1"/>
          </p:cNvSpPr>
          <p:nvPr>
            <p:ph type="sldNum" sz="quarter" idx="12"/>
          </p:nvPr>
        </p:nvSpPr>
        <p:spPr>
          <a:ln/>
        </p:spPr>
        <p:txBody>
          <a:bodyPr/>
          <a:lstStyle>
            <a:lvl1pPr>
              <a:defRPr/>
            </a:lvl1pPr>
          </a:lstStyle>
          <a:p>
            <a:pPr>
              <a:defRPr/>
            </a:pPr>
            <a:fld id="{88C320AB-7530-9F49-AE21-B50C210F7AF1}" type="slidenum">
              <a:rPr lang="en-US" altLang="en-US"/>
              <a:pPr>
                <a:defRPr/>
              </a:pPr>
              <a:t>‹#›</a:t>
            </a:fld>
            <a:endParaRPr lang="en-US" altLang="en-US"/>
          </a:p>
        </p:txBody>
      </p:sp>
    </p:spTree>
    <p:extLst>
      <p:ext uri="{BB962C8B-B14F-4D97-AF65-F5344CB8AC3E}">
        <p14:creationId xmlns:p14="http://schemas.microsoft.com/office/powerpoint/2010/main" val="31565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3332163"/>
            <a:ext cx="9326562" cy="299926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5" y="3332163"/>
            <a:ext cx="27827288" cy="299926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1828B2F-8D5D-AC23-4D8B-49AFEC3AE8A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C519F4A-A56A-4914-F6C5-FE387899BC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E244A5A-0F7D-2885-A244-AFFEC907BEBA}"/>
              </a:ext>
            </a:extLst>
          </p:cNvPr>
          <p:cNvSpPr>
            <a:spLocks noGrp="1" noChangeArrowheads="1"/>
          </p:cNvSpPr>
          <p:nvPr>
            <p:ph type="sldNum" sz="quarter" idx="12"/>
          </p:nvPr>
        </p:nvSpPr>
        <p:spPr>
          <a:ln/>
        </p:spPr>
        <p:txBody>
          <a:bodyPr/>
          <a:lstStyle>
            <a:lvl1pPr>
              <a:defRPr/>
            </a:lvl1pPr>
          </a:lstStyle>
          <a:p>
            <a:pPr>
              <a:defRPr/>
            </a:pPr>
            <a:fld id="{7BDB79C0-4AD2-A344-8641-890DA2F542BA}" type="slidenum">
              <a:rPr lang="en-US" altLang="en-US"/>
              <a:pPr>
                <a:defRPr/>
              </a:pPr>
              <a:t>‹#›</a:t>
            </a:fld>
            <a:endParaRPr lang="en-US" altLang="en-US"/>
          </a:p>
        </p:txBody>
      </p:sp>
    </p:spTree>
    <p:extLst>
      <p:ext uri="{BB962C8B-B14F-4D97-AF65-F5344CB8AC3E}">
        <p14:creationId xmlns:p14="http://schemas.microsoft.com/office/powerpoint/2010/main" val="408761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D1DA9DC-3CF3-C145-8E6E-5EBDB4AB379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C5D08AD-F117-BA89-5EAD-BB5B34C068F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E919DC8-6DF8-EF2E-B944-0B52A8549C61}"/>
              </a:ext>
            </a:extLst>
          </p:cNvPr>
          <p:cNvSpPr>
            <a:spLocks noGrp="1" noChangeArrowheads="1"/>
          </p:cNvSpPr>
          <p:nvPr>
            <p:ph type="sldNum" sz="quarter" idx="12"/>
          </p:nvPr>
        </p:nvSpPr>
        <p:spPr>
          <a:ln/>
        </p:spPr>
        <p:txBody>
          <a:bodyPr/>
          <a:lstStyle>
            <a:lvl1pPr>
              <a:defRPr/>
            </a:lvl1pPr>
          </a:lstStyle>
          <a:p>
            <a:pPr>
              <a:defRPr/>
            </a:pPr>
            <a:fld id="{5B471667-7D58-DF47-88FC-1836099D668A}" type="slidenum">
              <a:rPr lang="en-US" altLang="en-US"/>
              <a:pPr>
                <a:defRPr/>
              </a:pPr>
              <a:t>‹#›</a:t>
            </a:fld>
            <a:endParaRPr lang="en-US" altLang="en-US"/>
          </a:p>
        </p:txBody>
      </p:sp>
    </p:spTree>
    <p:extLst>
      <p:ext uri="{BB962C8B-B14F-4D97-AF65-F5344CB8AC3E}">
        <p14:creationId xmlns:p14="http://schemas.microsoft.com/office/powerpoint/2010/main" val="348121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4090313"/>
            <a:ext cx="37307838" cy="74469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5889288"/>
            <a:ext cx="37307838" cy="8201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D219762-A33C-0D54-48E2-5BF4B2FB75C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A8E1422-58DD-2416-A80B-26167B9A0A2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94FD5F0-7E8B-1818-C03A-2121F14191DE}"/>
              </a:ext>
            </a:extLst>
          </p:cNvPr>
          <p:cNvSpPr>
            <a:spLocks noGrp="1" noChangeArrowheads="1"/>
          </p:cNvSpPr>
          <p:nvPr>
            <p:ph type="sldNum" sz="quarter" idx="12"/>
          </p:nvPr>
        </p:nvSpPr>
        <p:spPr>
          <a:ln/>
        </p:spPr>
        <p:txBody>
          <a:bodyPr/>
          <a:lstStyle>
            <a:lvl1pPr>
              <a:defRPr/>
            </a:lvl1pPr>
          </a:lstStyle>
          <a:p>
            <a:pPr>
              <a:defRPr/>
            </a:pPr>
            <a:fld id="{257780EC-DDE8-AC49-89EF-4F4FD892BA5E}" type="slidenum">
              <a:rPr lang="en-US" altLang="en-US"/>
              <a:pPr>
                <a:defRPr/>
              </a:pPr>
              <a:t>‹#›</a:t>
            </a:fld>
            <a:endParaRPr lang="en-US" altLang="en-US"/>
          </a:p>
        </p:txBody>
      </p:sp>
    </p:spTree>
    <p:extLst>
      <p:ext uri="{BB962C8B-B14F-4D97-AF65-F5344CB8AC3E}">
        <p14:creationId xmlns:p14="http://schemas.microsoft.com/office/powerpoint/2010/main" val="371813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5" y="10829925"/>
            <a:ext cx="18576925" cy="2249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10829925"/>
            <a:ext cx="18576925" cy="2249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75A9736-3DBE-C198-D41A-6B7D75DC476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483280FF-58BC-D114-8CD2-5AADB801456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09A8AC3-A38A-98FA-2331-A6C5954EDC1A}"/>
              </a:ext>
            </a:extLst>
          </p:cNvPr>
          <p:cNvSpPr>
            <a:spLocks noGrp="1" noChangeArrowheads="1"/>
          </p:cNvSpPr>
          <p:nvPr>
            <p:ph type="sldNum" sz="quarter" idx="12"/>
          </p:nvPr>
        </p:nvSpPr>
        <p:spPr>
          <a:ln/>
        </p:spPr>
        <p:txBody>
          <a:bodyPr/>
          <a:lstStyle>
            <a:lvl1pPr>
              <a:defRPr/>
            </a:lvl1pPr>
          </a:lstStyle>
          <a:p>
            <a:pPr>
              <a:defRPr/>
            </a:pPr>
            <a:fld id="{AF2309F8-F41D-5545-B836-8D4F8021142B}" type="slidenum">
              <a:rPr lang="en-US" altLang="en-US"/>
              <a:pPr>
                <a:defRPr/>
              </a:pPr>
              <a:t>‹#›</a:t>
            </a:fld>
            <a:endParaRPr lang="en-US" altLang="en-US"/>
          </a:p>
        </p:txBody>
      </p:sp>
    </p:spTree>
    <p:extLst>
      <p:ext uri="{BB962C8B-B14F-4D97-AF65-F5344CB8AC3E}">
        <p14:creationId xmlns:p14="http://schemas.microsoft.com/office/powerpoint/2010/main" val="55601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01775"/>
            <a:ext cx="39503350" cy="6248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8391525"/>
            <a:ext cx="19392900" cy="3497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1888788"/>
            <a:ext cx="19392900" cy="216011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8391525"/>
            <a:ext cx="19400837" cy="3497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1888788"/>
            <a:ext cx="19400837" cy="216011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5C7EC7A-787C-920F-C71A-EF2935E4D66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92734DD-7C9C-5B47-0679-4795F4E9FD7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AEB661CE-0D82-CBA5-0B60-1ED40A01B6E1}"/>
              </a:ext>
            </a:extLst>
          </p:cNvPr>
          <p:cNvSpPr>
            <a:spLocks noGrp="1" noChangeArrowheads="1"/>
          </p:cNvSpPr>
          <p:nvPr>
            <p:ph type="sldNum" sz="quarter" idx="12"/>
          </p:nvPr>
        </p:nvSpPr>
        <p:spPr>
          <a:ln/>
        </p:spPr>
        <p:txBody>
          <a:bodyPr/>
          <a:lstStyle>
            <a:lvl1pPr>
              <a:defRPr/>
            </a:lvl1pPr>
          </a:lstStyle>
          <a:p>
            <a:pPr>
              <a:defRPr/>
            </a:pPr>
            <a:fld id="{0552D966-0E91-0B40-9087-0A2CA69E4E85}" type="slidenum">
              <a:rPr lang="en-US" altLang="en-US"/>
              <a:pPr>
                <a:defRPr/>
              </a:pPr>
              <a:t>‹#›</a:t>
            </a:fld>
            <a:endParaRPr lang="en-US" altLang="en-US"/>
          </a:p>
        </p:txBody>
      </p:sp>
    </p:spTree>
    <p:extLst>
      <p:ext uri="{BB962C8B-B14F-4D97-AF65-F5344CB8AC3E}">
        <p14:creationId xmlns:p14="http://schemas.microsoft.com/office/powerpoint/2010/main" val="258159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CB9F835-9556-2DE5-B5AB-6117C20FE21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59D8C9E8-F178-D539-AB50-CDBC42C33C4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0F908E84-6226-5BB6-2DC9-44369FF82FFA}"/>
              </a:ext>
            </a:extLst>
          </p:cNvPr>
          <p:cNvSpPr>
            <a:spLocks noGrp="1" noChangeArrowheads="1"/>
          </p:cNvSpPr>
          <p:nvPr>
            <p:ph type="sldNum" sz="quarter" idx="12"/>
          </p:nvPr>
        </p:nvSpPr>
        <p:spPr>
          <a:ln/>
        </p:spPr>
        <p:txBody>
          <a:bodyPr/>
          <a:lstStyle>
            <a:lvl1pPr>
              <a:defRPr/>
            </a:lvl1pPr>
          </a:lstStyle>
          <a:p>
            <a:pPr>
              <a:defRPr/>
            </a:pPr>
            <a:fld id="{774AA4AA-4072-F944-AC15-97BC17FAE0D2}" type="slidenum">
              <a:rPr lang="en-US" altLang="en-US"/>
              <a:pPr>
                <a:defRPr/>
              </a:pPr>
              <a:t>‹#›</a:t>
            </a:fld>
            <a:endParaRPr lang="en-US" altLang="en-US"/>
          </a:p>
        </p:txBody>
      </p:sp>
    </p:spTree>
    <p:extLst>
      <p:ext uri="{BB962C8B-B14F-4D97-AF65-F5344CB8AC3E}">
        <p14:creationId xmlns:p14="http://schemas.microsoft.com/office/powerpoint/2010/main" val="391497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36DA18B-ABF9-8D5B-6274-91F5455C88A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5FF9970F-5C50-BF9D-997C-F99C7496D40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78E417F6-A4CD-6CDE-624A-D729C44CD465}"/>
              </a:ext>
            </a:extLst>
          </p:cNvPr>
          <p:cNvSpPr>
            <a:spLocks noGrp="1" noChangeArrowheads="1"/>
          </p:cNvSpPr>
          <p:nvPr>
            <p:ph type="sldNum" sz="quarter" idx="12"/>
          </p:nvPr>
        </p:nvSpPr>
        <p:spPr>
          <a:ln/>
        </p:spPr>
        <p:txBody>
          <a:bodyPr/>
          <a:lstStyle>
            <a:lvl1pPr>
              <a:defRPr/>
            </a:lvl1pPr>
          </a:lstStyle>
          <a:p>
            <a:pPr>
              <a:defRPr/>
            </a:pPr>
            <a:fld id="{08A87B5C-8B5B-764C-97B4-DBD9EABF2AF9}" type="slidenum">
              <a:rPr lang="en-US" altLang="en-US"/>
              <a:pPr>
                <a:defRPr/>
              </a:pPr>
              <a:t>‹#›</a:t>
            </a:fld>
            <a:endParaRPr lang="en-US" altLang="en-US"/>
          </a:p>
        </p:txBody>
      </p:sp>
    </p:spTree>
    <p:extLst>
      <p:ext uri="{BB962C8B-B14F-4D97-AF65-F5344CB8AC3E}">
        <p14:creationId xmlns:p14="http://schemas.microsoft.com/office/powerpoint/2010/main" val="112412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492250"/>
            <a:ext cx="14439900" cy="63531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492250"/>
            <a:ext cx="24536400" cy="31997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7845425"/>
            <a:ext cx="14439900" cy="25644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27C19F1-A9D2-1CAE-4523-AA390F9D147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24DCF68E-0A83-9143-2594-53FBA7E5C8A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62173C52-A35D-4FA5-C113-14248B6332BA}"/>
              </a:ext>
            </a:extLst>
          </p:cNvPr>
          <p:cNvSpPr>
            <a:spLocks noGrp="1" noChangeArrowheads="1"/>
          </p:cNvSpPr>
          <p:nvPr>
            <p:ph type="sldNum" sz="quarter" idx="12"/>
          </p:nvPr>
        </p:nvSpPr>
        <p:spPr>
          <a:ln/>
        </p:spPr>
        <p:txBody>
          <a:bodyPr/>
          <a:lstStyle>
            <a:lvl1pPr>
              <a:defRPr/>
            </a:lvl1pPr>
          </a:lstStyle>
          <a:p>
            <a:pPr>
              <a:defRPr/>
            </a:pPr>
            <a:fld id="{B13C00E6-91F1-8C48-BE40-5E8AC4A41581}" type="slidenum">
              <a:rPr lang="en-US" altLang="en-US"/>
              <a:pPr>
                <a:defRPr/>
              </a:pPr>
              <a:t>‹#›</a:t>
            </a:fld>
            <a:endParaRPr lang="en-US" altLang="en-US"/>
          </a:p>
        </p:txBody>
      </p:sp>
    </p:spTree>
    <p:extLst>
      <p:ext uri="{BB962C8B-B14F-4D97-AF65-F5344CB8AC3E}">
        <p14:creationId xmlns:p14="http://schemas.microsoft.com/office/powerpoint/2010/main" val="142249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6242963"/>
            <a:ext cx="26335037" cy="30988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3349625"/>
            <a:ext cx="26335037" cy="22494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9341763"/>
            <a:ext cx="26335037" cy="43989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971C7BD-4414-949E-7F08-7F4D182CC65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0541067-31A1-1070-24DB-BFF9A5C3F65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97184F81-63A7-1168-3AF3-506044BA8309}"/>
              </a:ext>
            </a:extLst>
          </p:cNvPr>
          <p:cNvSpPr>
            <a:spLocks noGrp="1" noChangeArrowheads="1"/>
          </p:cNvSpPr>
          <p:nvPr>
            <p:ph type="sldNum" sz="quarter" idx="12"/>
          </p:nvPr>
        </p:nvSpPr>
        <p:spPr>
          <a:ln/>
        </p:spPr>
        <p:txBody>
          <a:bodyPr/>
          <a:lstStyle>
            <a:lvl1pPr>
              <a:defRPr/>
            </a:lvl1pPr>
          </a:lstStyle>
          <a:p>
            <a:pPr>
              <a:defRPr/>
            </a:pPr>
            <a:fld id="{2E7F3C59-AAA4-4847-A353-34EB21B844B7}" type="slidenum">
              <a:rPr lang="en-US" altLang="en-US"/>
              <a:pPr>
                <a:defRPr/>
              </a:pPr>
              <a:t>‹#›</a:t>
            </a:fld>
            <a:endParaRPr lang="en-US" altLang="en-US"/>
          </a:p>
        </p:txBody>
      </p:sp>
    </p:spTree>
    <p:extLst>
      <p:ext uri="{BB962C8B-B14F-4D97-AF65-F5344CB8AC3E}">
        <p14:creationId xmlns:p14="http://schemas.microsoft.com/office/powerpoint/2010/main" val="88335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6111836-B8CC-EC8C-3C6D-B28CD6E2D463}"/>
              </a:ext>
            </a:extLst>
          </p:cNvPr>
          <p:cNvSpPr>
            <a:spLocks noGrp="1" noChangeArrowheads="1"/>
          </p:cNvSpPr>
          <p:nvPr>
            <p:ph type="title"/>
          </p:nvPr>
        </p:nvSpPr>
        <p:spPr bwMode="auto">
          <a:xfrm>
            <a:off x="3292475" y="3332163"/>
            <a:ext cx="3730625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9806" tIns="229903" rIns="459806" bIns="229903"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E44403B-8FD2-EC43-F5B8-F57E6247036E}"/>
              </a:ext>
            </a:extLst>
          </p:cNvPr>
          <p:cNvSpPr>
            <a:spLocks noGrp="1" noChangeArrowheads="1"/>
          </p:cNvSpPr>
          <p:nvPr>
            <p:ph type="body" idx="1"/>
          </p:nvPr>
        </p:nvSpPr>
        <p:spPr bwMode="auto">
          <a:xfrm>
            <a:off x="3292475" y="10829925"/>
            <a:ext cx="37306250" cy="2249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9806" tIns="229903" rIns="459806" bIns="22990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F4B7AEB-A415-A467-A761-DD0174FAA9A6}"/>
              </a:ext>
            </a:extLst>
          </p:cNvPr>
          <p:cNvSpPr>
            <a:spLocks noGrp="1" noChangeArrowheads="1"/>
          </p:cNvSpPr>
          <p:nvPr>
            <p:ph type="dt" sz="half" idx="2"/>
          </p:nvPr>
        </p:nvSpPr>
        <p:spPr bwMode="auto">
          <a:xfrm>
            <a:off x="3292475" y="34158238"/>
            <a:ext cx="9144000" cy="2498725"/>
          </a:xfrm>
          <a:prstGeom prst="rect">
            <a:avLst/>
          </a:prstGeom>
          <a:noFill/>
          <a:ln w="9525">
            <a:noFill/>
            <a:miter lim="800000"/>
            <a:headEnd/>
            <a:tailEnd/>
          </a:ln>
          <a:effectLst/>
        </p:spPr>
        <p:txBody>
          <a:bodyPr vert="horz" wrap="square" lIns="459806" tIns="229903" rIns="459806" bIns="229903" numCol="1" anchor="t" anchorCtr="0" compatLnSpc="1">
            <a:prstTxWarp prst="textNoShape">
              <a:avLst/>
            </a:prstTxWarp>
          </a:bodyPr>
          <a:lstStyle>
            <a:lvl1pPr>
              <a:defRPr sz="7000">
                <a:latin typeface="Times" pitchFamily="2" charset="0"/>
              </a:defRPr>
            </a:lvl1pPr>
          </a:lstStyle>
          <a:p>
            <a:pPr>
              <a:defRPr/>
            </a:pPr>
            <a:endParaRPr lang="en-US" altLang="en-US"/>
          </a:p>
        </p:txBody>
      </p:sp>
      <p:sp>
        <p:nvSpPr>
          <p:cNvPr id="1029" name="Rectangle 5">
            <a:extLst>
              <a:ext uri="{FF2B5EF4-FFF2-40B4-BE49-F238E27FC236}">
                <a16:creationId xmlns:a16="http://schemas.microsoft.com/office/drawing/2014/main" id="{0506FDA9-F632-D967-DAC8-762386A718A1}"/>
              </a:ext>
            </a:extLst>
          </p:cNvPr>
          <p:cNvSpPr>
            <a:spLocks noGrp="1" noChangeArrowheads="1"/>
          </p:cNvSpPr>
          <p:nvPr>
            <p:ph type="ftr" sz="quarter" idx="3"/>
          </p:nvPr>
        </p:nvSpPr>
        <p:spPr bwMode="auto">
          <a:xfrm>
            <a:off x="14995525" y="34158238"/>
            <a:ext cx="13900150" cy="2498725"/>
          </a:xfrm>
          <a:prstGeom prst="rect">
            <a:avLst/>
          </a:prstGeom>
          <a:noFill/>
          <a:ln w="9525">
            <a:noFill/>
            <a:miter lim="800000"/>
            <a:headEnd/>
            <a:tailEnd/>
          </a:ln>
          <a:effectLst/>
        </p:spPr>
        <p:txBody>
          <a:bodyPr vert="horz" wrap="square" lIns="459806" tIns="229903" rIns="459806" bIns="229903" numCol="1" anchor="t" anchorCtr="0" compatLnSpc="1">
            <a:prstTxWarp prst="textNoShape">
              <a:avLst/>
            </a:prstTxWarp>
          </a:bodyPr>
          <a:lstStyle>
            <a:lvl1pPr algn="ctr">
              <a:defRPr sz="7000">
                <a:latin typeface="Times" pitchFamily="2" charset="0"/>
              </a:defRPr>
            </a:lvl1pPr>
          </a:lstStyle>
          <a:p>
            <a:pPr>
              <a:defRPr/>
            </a:pPr>
            <a:endParaRPr lang="en-US" altLang="en-US"/>
          </a:p>
        </p:txBody>
      </p:sp>
      <p:sp>
        <p:nvSpPr>
          <p:cNvPr id="1030" name="Rectangle 6">
            <a:extLst>
              <a:ext uri="{FF2B5EF4-FFF2-40B4-BE49-F238E27FC236}">
                <a16:creationId xmlns:a16="http://schemas.microsoft.com/office/drawing/2014/main" id="{0C80F1B0-0F45-EECF-1F3A-2F9E1CC4F490}"/>
              </a:ext>
            </a:extLst>
          </p:cNvPr>
          <p:cNvSpPr>
            <a:spLocks noGrp="1" noChangeArrowheads="1"/>
          </p:cNvSpPr>
          <p:nvPr>
            <p:ph type="sldNum" sz="quarter" idx="4"/>
          </p:nvPr>
        </p:nvSpPr>
        <p:spPr bwMode="auto">
          <a:xfrm>
            <a:off x="31454725" y="34158238"/>
            <a:ext cx="9144000" cy="2498725"/>
          </a:xfrm>
          <a:prstGeom prst="rect">
            <a:avLst/>
          </a:prstGeom>
          <a:noFill/>
          <a:ln w="9525">
            <a:noFill/>
            <a:miter lim="800000"/>
            <a:headEnd/>
            <a:tailEnd/>
          </a:ln>
          <a:effectLst/>
        </p:spPr>
        <p:txBody>
          <a:bodyPr vert="horz" wrap="square" lIns="459806" tIns="229903" rIns="459806" bIns="229903" numCol="1" anchor="t" anchorCtr="0" compatLnSpc="1">
            <a:prstTxWarp prst="textNoShape">
              <a:avLst/>
            </a:prstTxWarp>
          </a:bodyPr>
          <a:lstStyle>
            <a:lvl1pPr algn="r">
              <a:defRPr sz="7000">
                <a:latin typeface="Times" panose="02020603050405020304" pitchFamily="18" charset="0"/>
              </a:defRPr>
            </a:lvl1pPr>
          </a:lstStyle>
          <a:p>
            <a:pPr>
              <a:defRPr/>
            </a:pPr>
            <a:fld id="{9493578E-A96D-D141-8640-20807585F4D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97400" rtl="0" eaLnBrk="0" fontAlgn="base" hangingPunct="0">
        <a:spcBef>
          <a:spcPct val="0"/>
        </a:spcBef>
        <a:spcAft>
          <a:spcPct val="0"/>
        </a:spcAft>
        <a:defRPr sz="22100">
          <a:solidFill>
            <a:schemeClr val="tx2"/>
          </a:solidFill>
          <a:latin typeface="+mj-lt"/>
          <a:ea typeface="MS PGothic" panose="020B0600070205080204" pitchFamily="34" charset="-128"/>
          <a:cs typeface="ＭＳ Ｐゴシック" charset="-128"/>
        </a:defRPr>
      </a:lvl1pPr>
      <a:lvl2pPr algn="ctr" defTabSz="4597400" rtl="0" eaLnBrk="0" fontAlgn="base" hangingPunct="0">
        <a:spcBef>
          <a:spcPct val="0"/>
        </a:spcBef>
        <a:spcAft>
          <a:spcPct val="0"/>
        </a:spcAft>
        <a:defRPr sz="22100">
          <a:solidFill>
            <a:schemeClr val="tx2"/>
          </a:solidFill>
          <a:latin typeface="Times" charset="0"/>
          <a:ea typeface="MS PGothic" panose="020B0600070205080204" pitchFamily="34" charset="-128"/>
          <a:cs typeface="ＭＳ Ｐゴシック" charset="-128"/>
        </a:defRPr>
      </a:lvl2pPr>
      <a:lvl3pPr algn="ctr" defTabSz="4597400" rtl="0" eaLnBrk="0" fontAlgn="base" hangingPunct="0">
        <a:spcBef>
          <a:spcPct val="0"/>
        </a:spcBef>
        <a:spcAft>
          <a:spcPct val="0"/>
        </a:spcAft>
        <a:defRPr sz="22100">
          <a:solidFill>
            <a:schemeClr val="tx2"/>
          </a:solidFill>
          <a:latin typeface="Times" charset="0"/>
          <a:ea typeface="MS PGothic" panose="020B0600070205080204" pitchFamily="34" charset="-128"/>
          <a:cs typeface="ＭＳ Ｐゴシック" charset="-128"/>
        </a:defRPr>
      </a:lvl3pPr>
      <a:lvl4pPr algn="ctr" defTabSz="4597400" rtl="0" eaLnBrk="0" fontAlgn="base" hangingPunct="0">
        <a:spcBef>
          <a:spcPct val="0"/>
        </a:spcBef>
        <a:spcAft>
          <a:spcPct val="0"/>
        </a:spcAft>
        <a:defRPr sz="22100">
          <a:solidFill>
            <a:schemeClr val="tx2"/>
          </a:solidFill>
          <a:latin typeface="Times" charset="0"/>
          <a:ea typeface="MS PGothic" panose="020B0600070205080204" pitchFamily="34" charset="-128"/>
          <a:cs typeface="ＭＳ Ｐゴシック" charset="-128"/>
        </a:defRPr>
      </a:lvl4pPr>
      <a:lvl5pPr algn="ctr" defTabSz="4597400" rtl="0" eaLnBrk="0" fontAlgn="base" hangingPunct="0">
        <a:spcBef>
          <a:spcPct val="0"/>
        </a:spcBef>
        <a:spcAft>
          <a:spcPct val="0"/>
        </a:spcAft>
        <a:defRPr sz="22100">
          <a:solidFill>
            <a:schemeClr val="tx2"/>
          </a:solidFill>
          <a:latin typeface="Times" charset="0"/>
          <a:ea typeface="MS PGothic" panose="020B0600070205080204" pitchFamily="34" charset="-128"/>
          <a:cs typeface="ＭＳ Ｐゴシック" charset="-128"/>
        </a:defRPr>
      </a:lvl5pPr>
      <a:lvl6pPr marL="457200" algn="ctr" defTabSz="4597400" rtl="0" fontAlgn="base">
        <a:spcBef>
          <a:spcPct val="0"/>
        </a:spcBef>
        <a:spcAft>
          <a:spcPct val="0"/>
        </a:spcAft>
        <a:defRPr sz="22100">
          <a:solidFill>
            <a:schemeClr val="tx2"/>
          </a:solidFill>
          <a:latin typeface="Times" charset="0"/>
        </a:defRPr>
      </a:lvl6pPr>
      <a:lvl7pPr marL="914400" algn="ctr" defTabSz="4597400" rtl="0" fontAlgn="base">
        <a:spcBef>
          <a:spcPct val="0"/>
        </a:spcBef>
        <a:spcAft>
          <a:spcPct val="0"/>
        </a:spcAft>
        <a:defRPr sz="22100">
          <a:solidFill>
            <a:schemeClr val="tx2"/>
          </a:solidFill>
          <a:latin typeface="Times" charset="0"/>
        </a:defRPr>
      </a:lvl7pPr>
      <a:lvl8pPr marL="1371600" algn="ctr" defTabSz="4597400" rtl="0" fontAlgn="base">
        <a:spcBef>
          <a:spcPct val="0"/>
        </a:spcBef>
        <a:spcAft>
          <a:spcPct val="0"/>
        </a:spcAft>
        <a:defRPr sz="22100">
          <a:solidFill>
            <a:schemeClr val="tx2"/>
          </a:solidFill>
          <a:latin typeface="Times" charset="0"/>
        </a:defRPr>
      </a:lvl8pPr>
      <a:lvl9pPr marL="1828800" algn="ctr" defTabSz="4597400" rtl="0" fontAlgn="base">
        <a:spcBef>
          <a:spcPct val="0"/>
        </a:spcBef>
        <a:spcAft>
          <a:spcPct val="0"/>
        </a:spcAft>
        <a:defRPr sz="22100">
          <a:solidFill>
            <a:schemeClr val="tx2"/>
          </a:solidFill>
          <a:latin typeface="Times" charset="0"/>
        </a:defRPr>
      </a:lvl9pPr>
    </p:titleStyle>
    <p:bodyStyle>
      <a:lvl1pPr marL="1724025" indent="-1724025" algn="l" defTabSz="4597400" rtl="0" eaLnBrk="0" fontAlgn="base" hangingPunct="0">
        <a:spcBef>
          <a:spcPct val="20000"/>
        </a:spcBef>
        <a:spcAft>
          <a:spcPct val="0"/>
        </a:spcAft>
        <a:buChar char="•"/>
        <a:defRPr sz="16100">
          <a:solidFill>
            <a:schemeClr val="tx1"/>
          </a:solidFill>
          <a:latin typeface="+mn-lt"/>
          <a:ea typeface="MS PGothic" panose="020B0600070205080204" pitchFamily="34" charset="-128"/>
          <a:cs typeface="ＭＳ Ｐゴシック" charset="-128"/>
        </a:defRPr>
      </a:lvl1pPr>
      <a:lvl2pPr marL="3735388" indent="-1436688" algn="l" defTabSz="4597400" rtl="0" eaLnBrk="0" fontAlgn="base" hangingPunct="0">
        <a:spcBef>
          <a:spcPct val="20000"/>
        </a:spcBef>
        <a:spcAft>
          <a:spcPct val="0"/>
        </a:spcAft>
        <a:buChar char="–"/>
        <a:defRPr sz="14100">
          <a:solidFill>
            <a:schemeClr val="tx1"/>
          </a:solidFill>
          <a:latin typeface="+mn-lt"/>
          <a:ea typeface="MS PGothic" panose="020B0600070205080204" pitchFamily="34" charset="-128"/>
        </a:defRPr>
      </a:lvl2pPr>
      <a:lvl3pPr marL="5748338" indent="-1150938" algn="l" defTabSz="4597400" rtl="0" eaLnBrk="0" fontAlgn="base" hangingPunct="0">
        <a:spcBef>
          <a:spcPct val="20000"/>
        </a:spcBef>
        <a:spcAft>
          <a:spcPct val="0"/>
        </a:spcAft>
        <a:buChar char="•"/>
        <a:defRPr sz="12100">
          <a:solidFill>
            <a:schemeClr val="tx1"/>
          </a:solidFill>
          <a:latin typeface="+mn-lt"/>
          <a:ea typeface="MS PGothic" panose="020B0600070205080204" pitchFamily="34" charset="-128"/>
        </a:defRPr>
      </a:lvl3pPr>
      <a:lvl4pPr marL="8047038" indent="-1149350" algn="l" defTabSz="4597400" rtl="0" eaLnBrk="0" fontAlgn="base" hangingPunct="0">
        <a:spcBef>
          <a:spcPct val="20000"/>
        </a:spcBef>
        <a:spcAft>
          <a:spcPct val="0"/>
        </a:spcAft>
        <a:buChar char="–"/>
        <a:defRPr sz="10100">
          <a:solidFill>
            <a:schemeClr val="tx1"/>
          </a:solidFill>
          <a:latin typeface="+mn-lt"/>
          <a:ea typeface="MS PGothic" panose="020B0600070205080204" pitchFamily="34" charset="-128"/>
        </a:defRPr>
      </a:lvl4pPr>
      <a:lvl5pPr marL="10345738" indent="-1149350" algn="l" defTabSz="4597400" rtl="0" eaLnBrk="0" fontAlgn="base" hangingPunct="0">
        <a:spcBef>
          <a:spcPct val="20000"/>
        </a:spcBef>
        <a:spcAft>
          <a:spcPct val="0"/>
        </a:spcAft>
        <a:buChar char="»"/>
        <a:defRPr sz="10100">
          <a:solidFill>
            <a:schemeClr val="tx1"/>
          </a:solidFill>
          <a:latin typeface="+mn-lt"/>
          <a:ea typeface="MS PGothic" panose="020B0600070205080204" pitchFamily="34" charset="-128"/>
        </a:defRPr>
      </a:lvl5pPr>
      <a:lvl6pPr marL="10802938" indent="-1149350" algn="l" defTabSz="4597400" rtl="0" fontAlgn="base">
        <a:spcBef>
          <a:spcPct val="20000"/>
        </a:spcBef>
        <a:spcAft>
          <a:spcPct val="0"/>
        </a:spcAft>
        <a:buChar char="»"/>
        <a:defRPr sz="10100">
          <a:solidFill>
            <a:schemeClr val="tx1"/>
          </a:solidFill>
          <a:latin typeface="+mn-lt"/>
          <a:ea typeface="ＭＳ Ｐゴシック" charset="-128"/>
        </a:defRPr>
      </a:lvl6pPr>
      <a:lvl7pPr marL="11260138" indent="-1149350" algn="l" defTabSz="4597400" rtl="0" fontAlgn="base">
        <a:spcBef>
          <a:spcPct val="20000"/>
        </a:spcBef>
        <a:spcAft>
          <a:spcPct val="0"/>
        </a:spcAft>
        <a:buChar char="»"/>
        <a:defRPr sz="10100">
          <a:solidFill>
            <a:schemeClr val="tx1"/>
          </a:solidFill>
          <a:latin typeface="+mn-lt"/>
          <a:ea typeface="ＭＳ Ｐゴシック" charset="-128"/>
        </a:defRPr>
      </a:lvl7pPr>
      <a:lvl8pPr marL="11717338" indent="-1149350" algn="l" defTabSz="4597400" rtl="0" fontAlgn="base">
        <a:spcBef>
          <a:spcPct val="20000"/>
        </a:spcBef>
        <a:spcAft>
          <a:spcPct val="0"/>
        </a:spcAft>
        <a:buChar char="»"/>
        <a:defRPr sz="10100">
          <a:solidFill>
            <a:schemeClr val="tx1"/>
          </a:solidFill>
          <a:latin typeface="+mn-lt"/>
          <a:ea typeface="ＭＳ Ｐゴシック" charset="-128"/>
        </a:defRPr>
      </a:lvl8pPr>
      <a:lvl9pPr marL="12174538" indent="-1149350" algn="l" defTabSz="4597400" rtl="0" fontAlgn="base">
        <a:spcBef>
          <a:spcPct val="20000"/>
        </a:spcBef>
        <a:spcAft>
          <a:spcPct val="0"/>
        </a:spcAft>
        <a:buChar char="»"/>
        <a:defRPr sz="10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268"/>
        </a:solidFill>
        <a:effectLst/>
      </p:bgPr>
    </p:bg>
    <p:spTree>
      <p:nvGrpSpPr>
        <p:cNvPr id="1" name=""/>
        <p:cNvGrpSpPr/>
        <p:nvPr/>
      </p:nvGrpSpPr>
      <p:grpSpPr>
        <a:xfrm>
          <a:off x="0" y="0"/>
          <a:ext cx="0" cy="0"/>
          <a:chOff x="0" y="0"/>
          <a:chExt cx="0" cy="0"/>
        </a:xfrm>
      </p:grpSpPr>
      <p:sp>
        <p:nvSpPr>
          <p:cNvPr id="3074" name="Rectangle 35">
            <a:extLst>
              <a:ext uri="{FF2B5EF4-FFF2-40B4-BE49-F238E27FC236}">
                <a16:creationId xmlns:a16="http://schemas.microsoft.com/office/drawing/2014/main" id="{13A290BE-2DF3-315F-C7F9-0751860AC253}"/>
              </a:ext>
            </a:extLst>
          </p:cNvPr>
          <p:cNvSpPr>
            <a:spLocks noChangeArrowheads="1"/>
          </p:cNvSpPr>
          <p:nvPr/>
        </p:nvSpPr>
        <p:spPr bwMode="auto">
          <a:xfrm>
            <a:off x="242888" y="228600"/>
            <a:ext cx="43419712" cy="5789613"/>
          </a:xfrm>
          <a:prstGeom prst="rect">
            <a:avLst/>
          </a:prstGeom>
          <a:solidFill>
            <a:schemeClr val="bg1"/>
          </a:solidFill>
          <a:ln w="76200">
            <a:solidFill>
              <a:srgbClr val="800000"/>
            </a:solidFill>
            <a:miter lim="800000"/>
            <a:headEnd/>
            <a:tailEnd/>
          </a:ln>
        </p:spPr>
        <p:txBody>
          <a:bodyPr wrap="none"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endParaRPr lang="en-US" altLang="en-US"/>
          </a:p>
        </p:txBody>
      </p:sp>
      <p:sp>
        <p:nvSpPr>
          <p:cNvPr id="3075" name="Text Box 36">
            <a:extLst>
              <a:ext uri="{FF2B5EF4-FFF2-40B4-BE49-F238E27FC236}">
                <a16:creationId xmlns:a16="http://schemas.microsoft.com/office/drawing/2014/main" id="{FA2A55F7-387E-94D0-1960-792189A3B436}"/>
              </a:ext>
            </a:extLst>
          </p:cNvPr>
          <p:cNvSpPr txBox="1">
            <a:spLocks noChangeArrowheads="1"/>
          </p:cNvSpPr>
          <p:nvPr/>
        </p:nvSpPr>
        <p:spPr bwMode="auto">
          <a:xfrm>
            <a:off x="1384300" y="303213"/>
            <a:ext cx="420497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lnSpc>
                <a:spcPct val="107000"/>
              </a:lnSpc>
              <a:spcAft>
                <a:spcPts val="800"/>
              </a:spcAft>
            </a:pPr>
            <a:r>
              <a:rPr lang="en-US" altLang="en-US" sz="9000">
                <a:latin typeface="Times New Roman" panose="02020603050405020304" pitchFamily="18" charset="0"/>
                <a:ea typeface="Calibri" panose="020F0502020204030204" pitchFamily="34" charset="0"/>
                <a:cs typeface="Times New Roman" panose="02020603050405020304" pitchFamily="18" charset="0"/>
              </a:rPr>
              <a:t>Hip Movement Strategies during Virtual Obstacle Crossing between Adults with</a:t>
            </a:r>
            <a:endParaRPr lang="en-US" altLang="en-US" sz="900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altLang="en-US" sz="9000">
                <a:latin typeface="Times New Roman" panose="02020603050405020304" pitchFamily="18" charset="0"/>
                <a:ea typeface="Calibri" panose="020F0502020204030204" pitchFamily="34" charset="0"/>
                <a:cs typeface="Times New Roman" panose="02020603050405020304" pitchFamily="18" charset="0"/>
              </a:rPr>
              <a:t>Obesity and Normal Body Mass Index</a:t>
            </a:r>
            <a:endParaRPr lang="en-US" altLang="en-US" sz="9000">
              <a:latin typeface="Calibri" panose="020F0502020204030204" pitchFamily="34" charset="0"/>
              <a:ea typeface="Calibri" panose="020F0502020204030204" pitchFamily="34" charset="0"/>
              <a:cs typeface="Times New Roman" panose="02020603050405020304" pitchFamily="18" charset="0"/>
            </a:endParaRPr>
          </a:p>
        </p:txBody>
      </p:sp>
      <p:sp>
        <p:nvSpPr>
          <p:cNvPr id="3076" name="Rectangle 352">
            <a:extLst>
              <a:ext uri="{FF2B5EF4-FFF2-40B4-BE49-F238E27FC236}">
                <a16:creationId xmlns:a16="http://schemas.microsoft.com/office/drawing/2014/main" id="{934FF5A7-EBFC-D01E-4556-CE3BA8450DF8}"/>
              </a:ext>
            </a:extLst>
          </p:cNvPr>
          <p:cNvSpPr>
            <a:spLocks noChangeArrowheads="1"/>
          </p:cNvSpPr>
          <p:nvPr/>
        </p:nvSpPr>
        <p:spPr bwMode="auto">
          <a:xfrm>
            <a:off x="29357638" y="6324600"/>
            <a:ext cx="14304962" cy="17511713"/>
          </a:xfrm>
          <a:prstGeom prst="rect">
            <a:avLst/>
          </a:prstGeom>
          <a:solidFill>
            <a:schemeClr val="bg1"/>
          </a:solidFill>
          <a:ln w="76200">
            <a:solidFill>
              <a:srgbClr val="800000"/>
            </a:solidFill>
            <a:miter lim="800000"/>
            <a:headEnd/>
            <a:tailEnd/>
          </a:ln>
        </p:spPr>
        <p:txBody>
          <a:bodyPr wrap="none"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US" altLang="en-US"/>
              <a:t> </a:t>
            </a:r>
          </a:p>
        </p:txBody>
      </p:sp>
      <p:grpSp>
        <p:nvGrpSpPr>
          <p:cNvPr id="3077" name="Group 866">
            <a:extLst>
              <a:ext uri="{FF2B5EF4-FFF2-40B4-BE49-F238E27FC236}">
                <a16:creationId xmlns:a16="http://schemas.microsoft.com/office/drawing/2014/main" id="{55CBE096-CD95-61BA-7513-85583D7B84D5}"/>
              </a:ext>
            </a:extLst>
          </p:cNvPr>
          <p:cNvGrpSpPr>
            <a:grpSpLocks/>
          </p:cNvGrpSpPr>
          <p:nvPr/>
        </p:nvGrpSpPr>
        <p:grpSpPr bwMode="auto">
          <a:xfrm>
            <a:off x="238125" y="11811000"/>
            <a:ext cx="13930313" cy="11487150"/>
            <a:chOff x="287" y="4972"/>
            <a:chExt cx="8737" cy="9867"/>
          </a:xfrm>
        </p:grpSpPr>
        <p:sp>
          <p:nvSpPr>
            <p:cNvPr id="3125" name="Rectangle 206">
              <a:extLst>
                <a:ext uri="{FF2B5EF4-FFF2-40B4-BE49-F238E27FC236}">
                  <a16:creationId xmlns:a16="http://schemas.microsoft.com/office/drawing/2014/main" id="{0637B6F5-DF88-EBA5-BA66-40C23DA09725}"/>
                </a:ext>
              </a:extLst>
            </p:cNvPr>
            <p:cNvSpPr>
              <a:spLocks noChangeArrowheads="1"/>
            </p:cNvSpPr>
            <p:nvPr/>
          </p:nvSpPr>
          <p:spPr bwMode="auto">
            <a:xfrm>
              <a:off x="287" y="4972"/>
              <a:ext cx="8737" cy="8612"/>
            </a:xfrm>
            <a:prstGeom prst="rect">
              <a:avLst/>
            </a:prstGeom>
            <a:solidFill>
              <a:schemeClr val="bg1"/>
            </a:solidFill>
            <a:ln w="76200">
              <a:solidFill>
                <a:srgbClr val="800000"/>
              </a:solidFill>
              <a:miter lim="800000"/>
              <a:headEnd/>
              <a:tailEnd/>
            </a:ln>
          </p:spPr>
          <p:txBody>
            <a:bodyPr wrap="none"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26" name="Text Box 667">
              <a:extLst>
                <a:ext uri="{FF2B5EF4-FFF2-40B4-BE49-F238E27FC236}">
                  <a16:creationId xmlns:a16="http://schemas.microsoft.com/office/drawing/2014/main" id="{4EDDBF0A-0987-6FF5-3A44-6DA4E0DF7D68}"/>
                </a:ext>
              </a:extLst>
            </p:cNvPr>
            <p:cNvSpPr txBox="1">
              <a:spLocks noChangeArrowheads="1"/>
            </p:cNvSpPr>
            <p:nvPr/>
          </p:nvSpPr>
          <p:spPr bwMode="auto">
            <a:xfrm>
              <a:off x="394" y="6300"/>
              <a:ext cx="8437" cy="8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5000" indent="-635000">
                <a:defRPr sz="2400">
                  <a:solidFill>
                    <a:schemeClr val="tx1"/>
                  </a:solidFill>
                  <a:latin typeface="Times" pitchFamily="2" charset="0"/>
                  <a:ea typeface="MS PGothic" panose="020B0600070205080204" pitchFamily="34" charset="-128"/>
                </a:defRPr>
              </a:lvl1pPr>
              <a:lvl2pPr marL="1092200" indent="-63500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spcBef>
                  <a:spcPct val="50000"/>
                </a:spcBef>
                <a:buFont typeface="Wingdings" pitchFamily="2" charset="2"/>
                <a:buChar char="§"/>
              </a:pPr>
              <a:r>
                <a:rPr lang="en-US" altLang="en-US" sz="4000" dirty="0">
                  <a:solidFill>
                    <a:srgbClr val="000000"/>
                  </a:solidFill>
                  <a:latin typeface="Verdana" panose="020B0604030504040204" pitchFamily="34" charset="0"/>
                  <a:ea typeface="Verdana" panose="020B0604030504040204" pitchFamily="34" charset="0"/>
                  <a:cs typeface="Times New Roman" panose="02020603050405020304" pitchFamily="18" charset="0"/>
                </a:rPr>
                <a:t>Individuals with obesity use different strategies to cross obstacles; moving their hips in a wide arc either outwards (Abduction) away or inwards (Adduction) from the center of their bodies</a:t>
              </a:r>
            </a:p>
            <a:p>
              <a:pPr>
                <a:spcBef>
                  <a:spcPct val="50000"/>
                </a:spcBef>
                <a:buFont typeface="Wingdings" pitchFamily="2" charset="2"/>
                <a:buChar char="§"/>
              </a:pPr>
              <a:r>
                <a:rPr lang="en-US" altLang="en-US" sz="4000" dirty="0">
                  <a:solidFill>
                    <a:srgbClr val="000000"/>
                  </a:solidFill>
                  <a:latin typeface="Verdana" panose="020B0604030504040204" pitchFamily="34" charset="0"/>
                  <a:ea typeface="Verdana" panose="020B0604030504040204" pitchFamily="34" charset="0"/>
                  <a:cs typeface="Times New Roman" panose="02020603050405020304" pitchFamily="18" charset="0"/>
                </a:rPr>
                <a:t>These strategies are reasonable to use when crossing obstacles. However, people with obesity have challenges with balance, which increases the risk of falling, particularly when using strategies that may tip them off balance </a:t>
              </a:r>
              <a:endParaRPr lang="en-US" altLang="en-US" sz="4000" dirty="0">
                <a:latin typeface="Verdana" panose="020B0604030504040204" pitchFamily="34" charset="0"/>
                <a:ea typeface="Verdana" panose="020B0604030504040204" pitchFamily="34" charset="0"/>
                <a:cs typeface="Times New Roman" panose="02020603050405020304" pitchFamily="18" charset="0"/>
              </a:endParaRPr>
            </a:p>
            <a:p>
              <a:pPr>
                <a:spcBef>
                  <a:spcPct val="50000"/>
                </a:spcBef>
                <a:buFont typeface="Wingdings" pitchFamily="2" charset="2"/>
                <a:buChar char="§"/>
              </a:pPr>
              <a:r>
                <a:rPr lang="en-US" altLang="en-US" sz="4000" dirty="0">
                  <a:solidFill>
                    <a:srgbClr val="000000"/>
                  </a:solidFill>
                  <a:latin typeface="Verdana" panose="020B0604030504040204" pitchFamily="34" charset="0"/>
                  <a:ea typeface="Verdana" panose="020B0604030504040204" pitchFamily="34" charset="0"/>
                  <a:cs typeface="Times New Roman" panose="02020603050405020304" pitchFamily="18" charset="0"/>
                </a:rPr>
                <a:t>These differences in movement may also limit opportunities for those living with obesity to engage in physical activity </a:t>
              </a:r>
              <a:endParaRPr lang="en-US" altLang="en-US" sz="4000" dirty="0">
                <a:latin typeface="Verdana" panose="020B0604030504040204" pitchFamily="34" charset="0"/>
                <a:cs typeface="Times New Roman" panose="02020603050405020304" pitchFamily="18" charset="0"/>
              </a:endParaRPr>
            </a:p>
            <a:p>
              <a:pPr>
                <a:spcBef>
                  <a:spcPct val="50000"/>
                </a:spcBef>
                <a:buFont typeface="Wingdings" pitchFamily="2" charset="2"/>
                <a:buChar char="§"/>
              </a:pPr>
              <a:endParaRPr lang="en-US" altLang="en-US" sz="4000" dirty="0">
                <a:latin typeface="Verdana" panose="020B0604030504040204" pitchFamily="34" charset="0"/>
                <a:cs typeface="Times New Roman" panose="02020603050405020304" pitchFamily="18" charset="0"/>
              </a:endParaRPr>
            </a:p>
            <a:p>
              <a:pPr lvl="1">
                <a:spcBef>
                  <a:spcPct val="50000"/>
                </a:spcBef>
                <a:buFont typeface="Wingdings" pitchFamily="2" charset="2"/>
                <a:buChar char="§"/>
              </a:pPr>
              <a:endParaRPr lang="en-US" altLang="en-US" sz="4000" dirty="0">
                <a:latin typeface="Verdana" panose="020B0604030504040204" pitchFamily="34" charset="0"/>
                <a:cs typeface="Times New Roman" panose="02020603050405020304" pitchFamily="18" charset="0"/>
              </a:endParaRPr>
            </a:p>
          </p:txBody>
        </p:sp>
        <p:sp>
          <p:nvSpPr>
            <p:cNvPr id="3127" name="Text Box 668">
              <a:extLst>
                <a:ext uri="{FF2B5EF4-FFF2-40B4-BE49-F238E27FC236}">
                  <a16:creationId xmlns:a16="http://schemas.microsoft.com/office/drawing/2014/main" id="{732AF767-3C99-7AFC-EDB2-FF8C82D3725D}"/>
                </a:ext>
              </a:extLst>
            </p:cNvPr>
            <p:cNvSpPr txBox="1">
              <a:spLocks noChangeArrowheads="1"/>
            </p:cNvSpPr>
            <p:nvPr/>
          </p:nvSpPr>
          <p:spPr bwMode="auto">
            <a:xfrm>
              <a:off x="613" y="5168"/>
              <a:ext cx="8112" cy="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US" altLang="en-US" sz="4000" b="1">
                  <a:solidFill>
                    <a:srgbClr val="000000"/>
                  </a:solidFill>
                  <a:latin typeface="Verdana" panose="020B0604030504040204" pitchFamily="34" charset="0"/>
                </a:rPr>
                <a:t>Obesity and Alternative Movement Strategies</a:t>
              </a:r>
            </a:p>
          </p:txBody>
        </p:sp>
      </p:grpSp>
      <p:sp>
        <p:nvSpPr>
          <p:cNvPr id="3078" name="Rectangle 676">
            <a:extLst>
              <a:ext uri="{FF2B5EF4-FFF2-40B4-BE49-F238E27FC236}">
                <a16:creationId xmlns:a16="http://schemas.microsoft.com/office/drawing/2014/main" id="{D4435805-F00A-8220-E8A3-39358B3D16ED}"/>
              </a:ext>
            </a:extLst>
          </p:cNvPr>
          <p:cNvSpPr>
            <a:spLocks noChangeArrowheads="1"/>
          </p:cNvSpPr>
          <p:nvPr/>
        </p:nvSpPr>
        <p:spPr bwMode="auto">
          <a:xfrm>
            <a:off x="14392275" y="6324600"/>
            <a:ext cx="14712950" cy="12115800"/>
          </a:xfrm>
          <a:prstGeom prst="rect">
            <a:avLst/>
          </a:prstGeom>
          <a:solidFill>
            <a:schemeClr val="bg1"/>
          </a:solidFill>
          <a:ln w="76200">
            <a:solidFill>
              <a:srgbClr val="800000"/>
            </a:solidFill>
            <a:miter lim="800000"/>
            <a:headEnd/>
            <a:tailEnd/>
          </a:ln>
        </p:spPr>
        <p:txBody>
          <a:bodyPr wrap="none"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endParaRPr lang="en-US" altLang="en-US"/>
          </a:p>
        </p:txBody>
      </p:sp>
      <p:sp>
        <p:nvSpPr>
          <p:cNvPr id="3079" name="Text Box 678">
            <a:extLst>
              <a:ext uri="{FF2B5EF4-FFF2-40B4-BE49-F238E27FC236}">
                <a16:creationId xmlns:a16="http://schemas.microsoft.com/office/drawing/2014/main" id="{EFE6F59E-05C2-EBE4-5679-EBF832702313}"/>
              </a:ext>
            </a:extLst>
          </p:cNvPr>
          <p:cNvSpPr txBox="1">
            <a:spLocks noChangeArrowheads="1"/>
          </p:cNvSpPr>
          <p:nvPr/>
        </p:nvSpPr>
        <p:spPr bwMode="auto">
          <a:xfrm>
            <a:off x="14749463" y="6477000"/>
            <a:ext cx="13944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spcBef>
                <a:spcPct val="50000"/>
              </a:spcBef>
            </a:pPr>
            <a:r>
              <a:rPr lang="en-US" altLang="en-US" sz="4800" b="1">
                <a:latin typeface="Verdana" panose="020B0604030504040204" pitchFamily="34" charset="0"/>
              </a:rPr>
              <a:t>Experimental Procedure</a:t>
            </a:r>
            <a:endParaRPr lang="en-US" altLang="en-US" sz="4400" b="1">
              <a:latin typeface="Verdana" panose="020B0604030504040204" pitchFamily="34" charset="0"/>
            </a:endParaRPr>
          </a:p>
        </p:txBody>
      </p:sp>
      <p:sp>
        <p:nvSpPr>
          <p:cNvPr id="3080" name="Text Box 681">
            <a:extLst>
              <a:ext uri="{FF2B5EF4-FFF2-40B4-BE49-F238E27FC236}">
                <a16:creationId xmlns:a16="http://schemas.microsoft.com/office/drawing/2014/main" id="{379E7640-96B5-3080-BE58-E12671C9D32C}"/>
              </a:ext>
            </a:extLst>
          </p:cNvPr>
          <p:cNvSpPr txBox="1">
            <a:spLocks noChangeArrowheads="1"/>
          </p:cNvSpPr>
          <p:nvPr/>
        </p:nvSpPr>
        <p:spPr bwMode="auto">
          <a:xfrm>
            <a:off x="29565600" y="6456363"/>
            <a:ext cx="13716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spcBef>
                <a:spcPct val="50000"/>
              </a:spcBef>
            </a:pPr>
            <a:r>
              <a:rPr lang="en-US" altLang="en-US" sz="4800" b="1">
                <a:latin typeface="Verdana" panose="020B0604030504040204" pitchFamily="34" charset="0"/>
              </a:rPr>
              <a:t>Results</a:t>
            </a:r>
            <a:endParaRPr lang="en-US" altLang="en-US" sz="4400">
              <a:latin typeface="Verdana" panose="020B0604030504040204" pitchFamily="34" charset="0"/>
            </a:endParaRPr>
          </a:p>
        </p:txBody>
      </p:sp>
      <p:sp>
        <p:nvSpPr>
          <p:cNvPr id="3081" name="Text Box 700">
            <a:extLst>
              <a:ext uri="{FF2B5EF4-FFF2-40B4-BE49-F238E27FC236}">
                <a16:creationId xmlns:a16="http://schemas.microsoft.com/office/drawing/2014/main" id="{753147A3-2D35-C0C6-416A-943A2D19F7EC}"/>
              </a:ext>
            </a:extLst>
          </p:cNvPr>
          <p:cNvSpPr txBox="1">
            <a:spLocks noChangeArrowheads="1"/>
          </p:cNvSpPr>
          <p:nvPr/>
        </p:nvSpPr>
        <p:spPr bwMode="auto">
          <a:xfrm>
            <a:off x="8001000" y="3705225"/>
            <a:ext cx="26289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spcBef>
                <a:spcPct val="50000"/>
              </a:spcBef>
            </a:pPr>
            <a:r>
              <a:rPr lang="en-US" altLang="en-US" sz="5000">
                <a:latin typeface="Verdana" panose="020B0604030504040204" pitchFamily="34" charset="0"/>
              </a:rPr>
              <a:t>Raghu Nema</a:t>
            </a:r>
          </a:p>
          <a:p>
            <a:pPr algn="ctr">
              <a:spcBef>
                <a:spcPct val="50000"/>
              </a:spcBef>
            </a:pPr>
            <a:r>
              <a:rPr lang="en-US" altLang="en-US" sz="5000">
                <a:latin typeface="Verdana" panose="020B0604030504040204" pitchFamily="34" charset="0"/>
              </a:rPr>
              <a:t>Motor Development Lab, Undergraduate Research Program</a:t>
            </a:r>
          </a:p>
        </p:txBody>
      </p:sp>
      <p:sp>
        <p:nvSpPr>
          <p:cNvPr id="3082" name="Rectangle 686">
            <a:extLst>
              <a:ext uri="{FF2B5EF4-FFF2-40B4-BE49-F238E27FC236}">
                <a16:creationId xmlns:a16="http://schemas.microsoft.com/office/drawing/2014/main" id="{70F2237C-AB27-1943-6B1D-BF51D0C72FD9}"/>
              </a:ext>
            </a:extLst>
          </p:cNvPr>
          <p:cNvSpPr>
            <a:spLocks noChangeArrowheads="1"/>
          </p:cNvSpPr>
          <p:nvPr/>
        </p:nvSpPr>
        <p:spPr bwMode="auto">
          <a:xfrm>
            <a:off x="29357638" y="31584900"/>
            <a:ext cx="14304962" cy="3314700"/>
          </a:xfrm>
          <a:prstGeom prst="rect">
            <a:avLst/>
          </a:prstGeom>
          <a:solidFill>
            <a:schemeClr val="bg1"/>
          </a:solidFill>
          <a:ln w="76200">
            <a:solidFill>
              <a:srgbClr val="800000"/>
            </a:solidFill>
            <a:miter lim="800000"/>
            <a:headEnd/>
            <a:tailEnd/>
          </a:ln>
        </p:spPr>
        <p:txBody>
          <a:bodyPr wrap="none"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endParaRPr lang="en-US" altLang="en-US"/>
          </a:p>
        </p:txBody>
      </p:sp>
      <p:sp>
        <p:nvSpPr>
          <p:cNvPr id="3083" name="Text Box 683">
            <a:extLst>
              <a:ext uri="{FF2B5EF4-FFF2-40B4-BE49-F238E27FC236}">
                <a16:creationId xmlns:a16="http://schemas.microsoft.com/office/drawing/2014/main" id="{3DD01744-31A3-EA4B-4279-2836E0B68A56}"/>
              </a:ext>
            </a:extLst>
          </p:cNvPr>
          <p:cNvSpPr txBox="1">
            <a:spLocks noChangeArrowheads="1"/>
          </p:cNvSpPr>
          <p:nvPr/>
        </p:nvSpPr>
        <p:spPr bwMode="auto">
          <a:xfrm>
            <a:off x="29718000" y="31669038"/>
            <a:ext cx="1356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spcBef>
                <a:spcPct val="50000"/>
              </a:spcBef>
            </a:pPr>
            <a:r>
              <a:rPr lang="en-US" altLang="en-US" sz="4000" b="1">
                <a:latin typeface="Verdana" panose="020B0604030504040204" pitchFamily="34" charset="0"/>
              </a:rPr>
              <a:t>References</a:t>
            </a:r>
          </a:p>
        </p:txBody>
      </p:sp>
      <p:grpSp>
        <p:nvGrpSpPr>
          <p:cNvPr id="3084" name="Group 724">
            <a:extLst>
              <a:ext uri="{FF2B5EF4-FFF2-40B4-BE49-F238E27FC236}">
                <a16:creationId xmlns:a16="http://schemas.microsoft.com/office/drawing/2014/main" id="{085EA1CF-2431-675F-3EEF-E3F77E719961}"/>
              </a:ext>
            </a:extLst>
          </p:cNvPr>
          <p:cNvGrpSpPr>
            <a:grpSpLocks/>
          </p:cNvGrpSpPr>
          <p:nvPr/>
        </p:nvGrpSpPr>
        <p:grpSpPr bwMode="auto">
          <a:xfrm>
            <a:off x="238125" y="6324600"/>
            <a:ext cx="13928725" cy="5181600"/>
            <a:chOff x="288" y="9120"/>
            <a:chExt cx="8736" cy="3091"/>
          </a:xfrm>
        </p:grpSpPr>
        <p:sp>
          <p:nvSpPr>
            <p:cNvPr id="3122" name="Rectangle 696">
              <a:extLst>
                <a:ext uri="{FF2B5EF4-FFF2-40B4-BE49-F238E27FC236}">
                  <a16:creationId xmlns:a16="http://schemas.microsoft.com/office/drawing/2014/main" id="{FE455314-EC83-301D-CB7E-FF8BDF79047C}"/>
                </a:ext>
              </a:extLst>
            </p:cNvPr>
            <p:cNvSpPr>
              <a:spLocks noChangeArrowheads="1"/>
            </p:cNvSpPr>
            <p:nvPr/>
          </p:nvSpPr>
          <p:spPr bwMode="auto">
            <a:xfrm>
              <a:off x="288" y="9120"/>
              <a:ext cx="8736" cy="3091"/>
            </a:xfrm>
            <a:prstGeom prst="rect">
              <a:avLst/>
            </a:prstGeom>
            <a:solidFill>
              <a:schemeClr val="bg1"/>
            </a:solidFill>
            <a:ln w="76200">
              <a:solidFill>
                <a:srgbClr val="800000"/>
              </a:solidFill>
              <a:miter lim="800000"/>
              <a:headEnd/>
              <a:tailEnd/>
            </a:ln>
          </p:spPr>
          <p:txBody>
            <a:bodyPr wrap="none"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23" name="Text Box 697">
              <a:extLst>
                <a:ext uri="{FF2B5EF4-FFF2-40B4-BE49-F238E27FC236}">
                  <a16:creationId xmlns:a16="http://schemas.microsoft.com/office/drawing/2014/main" id="{FC517953-EF81-2C81-AA86-55AD46FAB6C1}"/>
                </a:ext>
              </a:extLst>
            </p:cNvPr>
            <p:cNvSpPr txBox="1">
              <a:spLocks noChangeArrowheads="1"/>
            </p:cNvSpPr>
            <p:nvPr/>
          </p:nvSpPr>
          <p:spPr bwMode="auto">
            <a:xfrm>
              <a:off x="1378" y="9277"/>
              <a:ext cx="648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spcBef>
                  <a:spcPct val="50000"/>
                </a:spcBef>
              </a:pPr>
              <a:r>
                <a:rPr lang="en-US" altLang="en-US" sz="4800" b="1">
                  <a:solidFill>
                    <a:srgbClr val="C00000"/>
                  </a:solidFill>
                  <a:latin typeface="Verdana" panose="020B0604030504040204" pitchFamily="34" charset="0"/>
                </a:rPr>
                <a:t>Research Question</a:t>
              </a:r>
              <a:endParaRPr lang="en-US" altLang="en-US" sz="4400" b="1">
                <a:solidFill>
                  <a:srgbClr val="C00000"/>
                </a:solidFill>
                <a:latin typeface="Verdana" panose="020B0604030504040204" pitchFamily="34" charset="0"/>
              </a:endParaRPr>
            </a:p>
          </p:txBody>
        </p:sp>
        <p:sp>
          <p:nvSpPr>
            <p:cNvPr id="3124" name="Text Box 723">
              <a:extLst>
                <a:ext uri="{FF2B5EF4-FFF2-40B4-BE49-F238E27FC236}">
                  <a16:creationId xmlns:a16="http://schemas.microsoft.com/office/drawing/2014/main" id="{0165DF42-3534-0FB3-AAF1-F749732BCB43}"/>
                </a:ext>
              </a:extLst>
            </p:cNvPr>
            <p:cNvSpPr txBox="1">
              <a:spLocks noChangeArrowheads="1"/>
            </p:cNvSpPr>
            <p:nvPr/>
          </p:nvSpPr>
          <p:spPr bwMode="auto">
            <a:xfrm>
              <a:off x="475" y="9830"/>
              <a:ext cx="8400" cy="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spcBef>
                  <a:spcPts val="2400"/>
                </a:spcBef>
              </a:pPr>
              <a:r>
                <a:rPr lang="en-US" altLang="en-US" sz="4800" b="1" dirty="0">
                  <a:solidFill>
                    <a:srgbClr val="C00000"/>
                  </a:solidFill>
                  <a:latin typeface="Verdana" panose="020B0604030504040204" pitchFamily="34" charset="0"/>
                  <a:ea typeface="Verdana" panose="020B0604030504040204" pitchFamily="34" charset="0"/>
                  <a:cs typeface="Times New Roman" panose="02020603050405020304" pitchFamily="18" charset="0"/>
                </a:rPr>
                <a:t>What are the differences in amount of hip abduction and adduction during virtual obstacle crossing between adults living with obesity and adults without obesity?</a:t>
              </a:r>
            </a:p>
          </p:txBody>
        </p:sp>
      </p:grpSp>
      <p:sp>
        <p:nvSpPr>
          <p:cNvPr id="3085" name="Rectangle 436">
            <a:extLst>
              <a:ext uri="{FF2B5EF4-FFF2-40B4-BE49-F238E27FC236}">
                <a16:creationId xmlns:a16="http://schemas.microsoft.com/office/drawing/2014/main" id="{491BD271-770D-93A3-7E6C-7A4BFF094678}"/>
              </a:ext>
            </a:extLst>
          </p:cNvPr>
          <p:cNvSpPr>
            <a:spLocks noChangeArrowheads="1"/>
          </p:cNvSpPr>
          <p:nvPr/>
        </p:nvSpPr>
        <p:spPr bwMode="auto">
          <a:xfrm>
            <a:off x="29357638" y="35128200"/>
            <a:ext cx="14304962" cy="2057400"/>
          </a:xfrm>
          <a:prstGeom prst="rect">
            <a:avLst/>
          </a:prstGeom>
          <a:solidFill>
            <a:schemeClr val="bg1"/>
          </a:solidFill>
          <a:ln w="76200">
            <a:solidFill>
              <a:srgbClr val="800000"/>
            </a:solidFill>
            <a:miter lim="800000"/>
            <a:headEnd/>
            <a:tailEnd/>
          </a:ln>
        </p:spPr>
        <p:txBody>
          <a:bodyPr wrap="none"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086" name="Text Box 684">
            <a:extLst>
              <a:ext uri="{FF2B5EF4-FFF2-40B4-BE49-F238E27FC236}">
                <a16:creationId xmlns:a16="http://schemas.microsoft.com/office/drawing/2014/main" id="{8995D69F-8E83-4374-5146-6259B3FDB6E9}"/>
              </a:ext>
            </a:extLst>
          </p:cNvPr>
          <p:cNvSpPr txBox="1">
            <a:spLocks noChangeArrowheads="1"/>
          </p:cNvSpPr>
          <p:nvPr/>
        </p:nvSpPr>
        <p:spPr bwMode="auto">
          <a:xfrm>
            <a:off x="31546800" y="35258375"/>
            <a:ext cx="10287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spcBef>
                <a:spcPct val="50000"/>
              </a:spcBef>
            </a:pPr>
            <a:r>
              <a:rPr lang="en-US" altLang="en-US" sz="4000" b="1">
                <a:latin typeface="Verdana" panose="020B0604030504040204" pitchFamily="34" charset="0"/>
              </a:rPr>
              <a:t>Funding Acknowledgements</a:t>
            </a:r>
          </a:p>
        </p:txBody>
      </p:sp>
      <p:sp>
        <p:nvSpPr>
          <p:cNvPr id="3087" name="Rectangle 687">
            <a:extLst>
              <a:ext uri="{FF2B5EF4-FFF2-40B4-BE49-F238E27FC236}">
                <a16:creationId xmlns:a16="http://schemas.microsoft.com/office/drawing/2014/main" id="{AD13196D-1202-089F-BDD5-436A602F6F38}"/>
              </a:ext>
            </a:extLst>
          </p:cNvPr>
          <p:cNvSpPr>
            <a:spLocks noChangeArrowheads="1"/>
          </p:cNvSpPr>
          <p:nvPr/>
        </p:nvSpPr>
        <p:spPr bwMode="auto">
          <a:xfrm>
            <a:off x="29357638" y="24098250"/>
            <a:ext cx="14304962" cy="7212013"/>
          </a:xfrm>
          <a:prstGeom prst="rect">
            <a:avLst/>
          </a:prstGeom>
          <a:solidFill>
            <a:schemeClr val="bg1"/>
          </a:solidFill>
          <a:ln w="76200">
            <a:solidFill>
              <a:srgbClr val="800000"/>
            </a:solidFill>
            <a:miter lim="800000"/>
            <a:headEnd/>
            <a:tailEnd/>
          </a:ln>
        </p:spPr>
        <p:txBody>
          <a:bodyPr wrap="none"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endParaRPr lang="en-US" altLang="en-US"/>
          </a:p>
        </p:txBody>
      </p:sp>
      <p:sp>
        <p:nvSpPr>
          <p:cNvPr id="3088" name="Text Box 682">
            <a:extLst>
              <a:ext uri="{FF2B5EF4-FFF2-40B4-BE49-F238E27FC236}">
                <a16:creationId xmlns:a16="http://schemas.microsoft.com/office/drawing/2014/main" id="{3D3E2E8A-0FA3-C77A-9549-406D726C675E}"/>
              </a:ext>
            </a:extLst>
          </p:cNvPr>
          <p:cNvSpPr txBox="1">
            <a:spLocks noChangeArrowheads="1"/>
          </p:cNvSpPr>
          <p:nvPr/>
        </p:nvSpPr>
        <p:spPr bwMode="auto">
          <a:xfrm>
            <a:off x="29565600" y="24239538"/>
            <a:ext cx="13716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spcBef>
                <a:spcPct val="50000"/>
              </a:spcBef>
            </a:pPr>
            <a:r>
              <a:rPr lang="en-US" altLang="en-US" sz="4800" b="1">
                <a:latin typeface="Verdana" panose="020B0604030504040204" pitchFamily="34" charset="0"/>
              </a:rPr>
              <a:t>Conclusions </a:t>
            </a:r>
            <a:endParaRPr lang="en-US" altLang="en-US" sz="4400" b="1">
              <a:latin typeface="Verdana" panose="020B0604030504040204" pitchFamily="34" charset="0"/>
            </a:endParaRPr>
          </a:p>
        </p:txBody>
      </p:sp>
      <p:sp>
        <p:nvSpPr>
          <p:cNvPr id="3091" name="Text Box 889">
            <a:extLst>
              <a:ext uri="{FF2B5EF4-FFF2-40B4-BE49-F238E27FC236}">
                <a16:creationId xmlns:a16="http://schemas.microsoft.com/office/drawing/2014/main" id="{E6B3A1E8-03CD-F947-E9B1-4AA7798C393A}"/>
              </a:ext>
            </a:extLst>
          </p:cNvPr>
          <p:cNvSpPr txBox="1">
            <a:spLocks noChangeArrowheads="1"/>
          </p:cNvSpPr>
          <p:nvPr/>
        </p:nvSpPr>
        <p:spPr bwMode="auto">
          <a:xfrm>
            <a:off x="29710063" y="24417338"/>
            <a:ext cx="13601700" cy="6186487"/>
          </a:xfrm>
          <a:prstGeom prst="rect">
            <a:avLst/>
          </a:prstGeom>
          <a:noFill/>
          <a:ln>
            <a:noFill/>
          </a:ln>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584200" indent="-355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just">
              <a:spcBef>
                <a:spcPct val="50000"/>
              </a:spcBef>
              <a:buFont typeface="Wingdings" panose="05000000000000000000" pitchFamily="2" charset="2"/>
              <a:buNone/>
              <a:defRPr/>
            </a:pPr>
            <a:endParaRPr lang="en-US" altLang="en-US" sz="4400" dirty="0">
              <a:latin typeface="Verdana" panose="020B0604030504040204" pitchFamily="34" charset="0"/>
              <a:ea typeface="Verdana" panose="020B0604030504040204" pitchFamily="34" charset="0"/>
            </a:endParaRPr>
          </a:p>
          <a:p>
            <a:pPr lvl="2">
              <a:spcBef>
                <a:spcPct val="50000"/>
              </a:spcBef>
              <a:buFont typeface="Wingdings" panose="05000000000000000000" pitchFamily="2" charset="2"/>
              <a:buChar char="§"/>
              <a:defRPr/>
            </a:pPr>
            <a:r>
              <a:rPr lang="en-US" sz="4400" kern="100" dirty="0">
                <a:latin typeface="Verdana" panose="020B0604030504040204" pitchFamily="34" charset="0"/>
                <a:ea typeface="Verdana" panose="020B0604030504040204" pitchFamily="34" charset="0"/>
              </a:rPr>
              <a:t>These alternative strategies might be attributed to decreased dynamic sitting balance and movement co</a:t>
            </a:r>
            <a:r>
              <a:rPr lang="en-US" sz="4400" dirty="0">
                <a:latin typeface="Verdana" panose="020B0604030504040204" pitchFamily="34" charset="0"/>
                <a:ea typeface="Verdana" panose="020B0604030504040204" pitchFamily="34" charset="0"/>
              </a:rPr>
              <a:t>ntrol. </a:t>
            </a:r>
          </a:p>
          <a:p>
            <a:pPr lvl="2">
              <a:spcBef>
                <a:spcPct val="50000"/>
              </a:spcBef>
              <a:buFont typeface="Wingdings" panose="05000000000000000000" pitchFamily="2" charset="2"/>
              <a:buChar char="§"/>
              <a:defRPr/>
            </a:pPr>
            <a:r>
              <a:rPr lang="en-US" sz="4400" dirty="0">
                <a:latin typeface="Verdana" panose="020B0604030504040204" pitchFamily="34" charset="0"/>
                <a:ea typeface="Verdana" panose="020B0604030504040204" pitchFamily="34" charset="0"/>
                <a:cs typeface="Times New Roman" panose="02020603050405020304" pitchFamily="18" charset="0"/>
              </a:rPr>
              <a:t>These results highlight the utility of seated</a:t>
            </a:r>
            <a:r>
              <a:rPr lang="en-US" sz="4400" kern="100" dirty="0">
                <a:latin typeface="Verdana" panose="020B0604030504040204" pitchFamily="34" charset="0"/>
                <a:ea typeface="Verdana" panose="020B0604030504040204" pitchFamily="34" charset="0"/>
                <a:cs typeface="Times New Roman" panose="02020603050405020304" pitchFamily="18" charset="0"/>
              </a:rPr>
              <a:t> virtual tasks in revealing underlying impairments in motor control in individuals with obesity. </a:t>
            </a:r>
            <a:endParaRPr lang="en-US" sz="4400" dirty="0">
              <a:latin typeface="Verdana" panose="020B0604030504040204" pitchFamily="34" charset="0"/>
              <a:ea typeface="Verdana" panose="020B0604030504040204" pitchFamily="34" charset="0"/>
              <a:cs typeface="Times New Roman" panose="02020603050405020304" pitchFamily="18" charset="0"/>
            </a:endParaRPr>
          </a:p>
        </p:txBody>
      </p:sp>
      <p:sp>
        <p:nvSpPr>
          <p:cNvPr id="3090" name="Line 886">
            <a:extLst>
              <a:ext uri="{FF2B5EF4-FFF2-40B4-BE49-F238E27FC236}">
                <a16:creationId xmlns:a16="http://schemas.microsoft.com/office/drawing/2014/main" id="{A408A749-9F02-5B7C-05B7-A94332A19E40}"/>
              </a:ext>
            </a:extLst>
          </p:cNvPr>
          <p:cNvSpPr>
            <a:spLocks noChangeShapeType="1"/>
          </p:cNvSpPr>
          <p:nvPr/>
        </p:nvSpPr>
        <p:spPr bwMode="auto">
          <a:xfrm flipV="1">
            <a:off x="21864638" y="13258800"/>
            <a:ext cx="0" cy="1524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Line 884">
            <a:extLst>
              <a:ext uri="{FF2B5EF4-FFF2-40B4-BE49-F238E27FC236}">
                <a16:creationId xmlns:a16="http://schemas.microsoft.com/office/drawing/2014/main" id="{A7B41DB1-33C8-4783-5A0B-DE6FA043F35A}"/>
              </a:ext>
            </a:extLst>
          </p:cNvPr>
          <p:cNvSpPr>
            <a:spLocks noChangeShapeType="1"/>
          </p:cNvSpPr>
          <p:nvPr/>
        </p:nvSpPr>
        <p:spPr bwMode="auto">
          <a:xfrm>
            <a:off x="18892838" y="13411200"/>
            <a:ext cx="29718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2" name="Line 885">
            <a:extLst>
              <a:ext uri="{FF2B5EF4-FFF2-40B4-BE49-F238E27FC236}">
                <a16:creationId xmlns:a16="http://schemas.microsoft.com/office/drawing/2014/main" id="{BD29276B-38AE-22C0-4020-2E19A186827F}"/>
              </a:ext>
            </a:extLst>
          </p:cNvPr>
          <p:cNvSpPr>
            <a:spLocks noChangeShapeType="1"/>
          </p:cNvSpPr>
          <p:nvPr/>
        </p:nvSpPr>
        <p:spPr bwMode="auto">
          <a:xfrm flipV="1">
            <a:off x="18892838" y="13258800"/>
            <a:ext cx="0" cy="1524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3" name="Rectangle 708">
            <a:extLst>
              <a:ext uri="{FF2B5EF4-FFF2-40B4-BE49-F238E27FC236}">
                <a16:creationId xmlns:a16="http://schemas.microsoft.com/office/drawing/2014/main" id="{F12688F9-2499-4455-46CD-6BD39F889B22}"/>
              </a:ext>
            </a:extLst>
          </p:cNvPr>
          <p:cNvSpPr>
            <a:spLocks noChangeArrowheads="1"/>
          </p:cNvSpPr>
          <p:nvPr/>
        </p:nvSpPr>
        <p:spPr bwMode="auto">
          <a:xfrm>
            <a:off x="238125" y="22098000"/>
            <a:ext cx="13930313" cy="4419600"/>
          </a:xfrm>
          <a:prstGeom prst="rect">
            <a:avLst/>
          </a:prstGeom>
          <a:solidFill>
            <a:schemeClr val="bg1"/>
          </a:solidFill>
          <a:ln w="76200">
            <a:solidFill>
              <a:srgbClr val="800000"/>
            </a:solidFill>
            <a:miter lim="800000"/>
            <a:headEnd/>
            <a:tailEnd/>
          </a:ln>
        </p:spPr>
        <p:txBody>
          <a:bodyPr wrap="none"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endParaRPr lang="en-US" altLang="en-US"/>
          </a:p>
        </p:txBody>
      </p:sp>
      <p:sp>
        <p:nvSpPr>
          <p:cNvPr id="3094" name="Text Box 674">
            <a:extLst>
              <a:ext uri="{FF2B5EF4-FFF2-40B4-BE49-F238E27FC236}">
                <a16:creationId xmlns:a16="http://schemas.microsoft.com/office/drawing/2014/main" id="{596E1617-38AC-2AB4-2C43-933415F29939}"/>
              </a:ext>
            </a:extLst>
          </p:cNvPr>
          <p:cNvSpPr txBox="1">
            <a:spLocks noChangeArrowheads="1"/>
          </p:cNvSpPr>
          <p:nvPr/>
        </p:nvSpPr>
        <p:spPr bwMode="auto">
          <a:xfrm>
            <a:off x="1976438" y="22409150"/>
            <a:ext cx="102870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spcBef>
                <a:spcPct val="50000"/>
              </a:spcBef>
            </a:pPr>
            <a:r>
              <a:rPr lang="en-US" altLang="en-US" sz="4800" b="1">
                <a:latin typeface="Verdana" panose="020B0604030504040204" pitchFamily="34" charset="0"/>
              </a:rPr>
              <a:t>Participants</a:t>
            </a:r>
            <a:endParaRPr lang="en-US" altLang="en-US" sz="4400" b="1">
              <a:latin typeface="Verdana" panose="020B0604030504040204" pitchFamily="34" charset="0"/>
            </a:endParaRPr>
          </a:p>
        </p:txBody>
      </p:sp>
      <p:pic>
        <p:nvPicPr>
          <p:cNvPr id="3095" name="Picture 67" descr="boston_univ_rgb.jpg">
            <a:extLst>
              <a:ext uri="{FF2B5EF4-FFF2-40B4-BE49-F238E27FC236}">
                <a16:creationId xmlns:a16="http://schemas.microsoft.com/office/drawing/2014/main" id="{9C6C8B7D-A6D4-B9FA-F68E-50F3E77B29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71713"/>
            <a:ext cx="71628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68" descr="SAR_web_white-bg.gif">
            <a:extLst>
              <a:ext uri="{FF2B5EF4-FFF2-40B4-BE49-F238E27FC236}">
                <a16:creationId xmlns:a16="http://schemas.microsoft.com/office/drawing/2014/main" id="{DA83912F-9076-8FFC-D41B-0982509C39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80200" y="4341813"/>
            <a:ext cx="1135062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7" name="Text Box 719">
            <a:extLst>
              <a:ext uri="{FF2B5EF4-FFF2-40B4-BE49-F238E27FC236}">
                <a16:creationId xmlns:a16="http://schemas.microsoft.com/office/drawing/2014/main" id="{A1F285F5-CA31-35A1-1126-7DBF69D1DF09}"/>
              </a:ext>
            </a:extLst>
          </p:cNvPr>
          <p:cNvSpPr txBox="1">
            <a:spLocks noChangeArrowheads="1"/>
          </p:cNvSpPr>
          <p:nvPr/>
        </p:nvSpPr>
        <p:spPr bwMode="auto">
          <a:xfrm>
            <a:off x="309563" y="23375938"/>
            <a:ext cx="1356201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61750" indent="-24161750">
              <a:defRPr sz="2400">
                <a:solidFill>
                  <a:schemeClr val="tx1"/>
                </a:solidFill>
                <a:latin typeface="Times" pitchFamily="2" charset="0"/>
                <a:ea typeface="MS PGothic" panose="020B0600070205080204" pitchFamily="34" charset="-128"/>
              </a:defRPr>
            </a:lvl1pPr>
            <a:lvl2pPr marL="37931725" indent="-37474525">
              <a:defRPr sz="2400">
                <a:solidFill>
                  <a:schemeClr val="tx1"/>
                </a:solidFill>
                <a:latin typeface="Times" pitchFamily="2" charset="0"/>
                <a:ea typeface="MS PGothic" panose="020B0600070205080204" pitchFamily="34" charset="-128"/>
              </a:defRPr>
            </a:lvl2pPr>
            <a:lvl3pPr marL="584200" indent="-355600">
              <a:defRPr sz="2400">
                <a:solidFill>
                  <a:schemeClr val="tx1"/>
                </a:solidFill>
                <a:latin typeface="Times" pitchFamily="2" charset="0"/>
                <a:ea typeface="MS PGothic" panose="020B0600070205080204" pitchFamily="34" charset="-128"/>
              </a:defRPr>
            </a:lvl3pPr>
            <a:lvl4pPr marL="1041400" indent="-355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lvl="2">
              <a:spcBef>
                <a:spcPct val="50000"/>
              </a:spcBef>
              <a:buFont typeface="Wingdings" pitchFamily="2" charset="2"/>
              <a:buChar char="§"/>
            </a:pPr>
            <a:r>
              <a:rPr lang="en-US" altLang="en-US" sz="4000" dirty="0">
                <a:latin typeface="Verdana" panose="020B0604030504040204" pitchFamily="34" charset="0"/>
              </a:rPr>
              <a:t>12 adults with obesity   (BMI &gt; 30, Age: 18-64 years) </a:t>
            </a:r>
          </a:p>
          <a:p>
            <a:pPr lvl="2">
              <a:spcBef>
                <a:spcPct val="50000"/>
              </a:spcBef>
              <a:buFont typeface="Wingdings" pitchFamily="2" charset="2"/>
              <a:buChar char="§"/>
            </a:pPr>
            <a:r>
              <a:rPr lang="en-US" altLang="en-US" sz="4000" dirty="0">
                <a:latin typeface="Verdana" panose="020B0604030504040204" pitchFamily="34" charset="0"/>
              </a:rPr>
              <a:t>14 adults with normal weight  (18.4 &lt; BMI &lt; 25,  Age: 18-64 years)</a:t>
            </a:r>
          </a:p>
        </p:txBody>
      </p:sp>
      <p:sp>
        <p:nvSpPr>
          <p:cNvPr id="3098" name="Rectangle 708">
            <a:extLst>
              <a:ext uri="{FF2B5EF4-FFF2-40B4-BE49-F238E27FC236}">
                <a16:creationId xmlns:a16="http://schemas.microsoft.com/office/drawing/2014/main" id="{BBFE9FCB-EBF4-36D6-8B8E-37B64C36ADC9}"/>
              </a:ext>
            </a:extLst>
          </p:cNvPr>
          <p:cNvSpPr>
            <a:spLocks noChangeArrowheads="1"/>
          </p:cNvSpPr>
          <p:nvPr/>
        </p:nvSpPr>
        <p:spPr bwMode="auto">
          <a:xfrm>
            <a:off x="238125" y="26798588"/>
            <a:ext cx="13919200" cy="10363200"/>
          </a:xfrm>
          <a:prstGeom prst="rect">
            <a:avLst/>
          </a:prstGeom>
          <a:solidFill>
            <a:schemeClr val="bg1"/>
          </a:solidFill>
          <a:ln w="76200">
            <a:solidFill>
              <a:srgbClr val="800000"/>
            </a:solidFill>
            <a:miter lim="800000"/>
            <a:headEnd/>
            <a:tailEnd/>
          </a:ln>
        </p:spPr>
        <p:txBody>
          <a:bodyPr wrap="none"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endParaRPr lang="en-US" altLang="en-US" dirty="0"/>
          </a:p>
        </p:txBody>
      </p:sp>
      <p:sp>
        <p:nvSpPr>
          <p:cNvPr id="3099" name="Text Box 674">
            <a:extLst>
              <a:ext uri="{FF2B5EF4-FFF2-40B4-BE49-F238E27FC236}">
                <a16:creationId xmlns:a16="http://schemas.microsoft.com/office/drawing/2014/main" id="{7777B8B2-C73B-3A16-CC46-7F1E21897CC9}"/>
              </a:ext>
            </a:extLst>
          </p:cNvPr>
          <p:cNvSpPr txBox="1">
            <a:spLocks noChangeArrowheads="1"/>
          </p:cNvSpPr>
          <p:nvPr/>
        </p:nvSpPr>
        <p:spPr bwMode="auto">
          <a:xfrm>
            <a:off x="2058988" y="27135138"/>
            <a:ext cx="110807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spcBef>
                <a:spcPct val="50000"/>
              </a:spcBef>
            </a:pPr>
            <a:r>
              <a:rPr lang="en-US" altLang="en-US" sz="4400" b="1">
                <a:latin typeface="Verdana" panose="020B0604030504040204" pitchFamily="34" charset="0"/>
              </a:rPr>
              <a:t>Virtual Avoidance Task</a:t>
            </a:r>
          </a:p>
        </p:txBody>
      </p:sp>
      <p:sp>
        <p:nvSpPr>
          <p:cNvPr id="3106" name="Text Box 667">
            <a:extLst>
              <a:ext uri="{FF2B5EF4-FFF2-40B4-BE49-F238E27FC236}">
                <a16:creationId xmlns:a16="http://schemas.microsoft.com/office/drawing/2014/main" id="{EB0A1FF8-338E-44F2-4FEF-FD61F03F3B0E}"/>
              </a:ext>
            </a:extLst>
          </p:cNvPr>
          <p:cNvSpPr txBox="1">
            <a:spLocks noChangeArrowheads="1"/>
          </p:cNvSpPr>
          <p:nvPr/>
        </p:nvSpPr>
        <p:spPr bwMode="auto">
          <a:xfrm>
            <a:off x="14514513" y="7394575"/>
            <a:ext cx="14497050" cy="10864850"/>
          </a:xfrm>
          <a:prstGeom prst="rect">
            <a:avLst/>
          </a:prstGeom>
          <a:noFill/>
          <a:ln>
            <a:noFill/>
          </a:ln>
        </p:spPr>
        <p:txBody>
          <a:bodyPr>
            <a:spAutoFit/>
          </a:bodyPr>
          <a:lstStyle>
            <a:lvl1pPr marL="635000" indent="-635000">
              <a:defRPr sz="2400">
                <a:solidFill>
                  <a:schemeClr val="tx1"/>
                </a:solidFill>
                <a:latin typeface="Times" panose="02020603050405020304" pitchFamily="18" charset="0"/>
                <a:ea typeface="MS PGothic" panose="020B0600070205080204" pitchFamily="34" charset="-128"/>
              </a:defRPr>
            </a:lvl1pPr>
            <a:lvl2pPr marL="1092200" indent="-63500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457200" lvl="1" indent="0">
              <a:spcBef>
                <a:spcPct val="50000"/>
              </a:spcBef>
              <a:defRPr/>
            </a:pPr>
            <a:r>
              <a:rPr lang="en-US" sz="4000" dirty="0">
                <a:latin typeface="Verdana" panose="020B0604030504040204" pitchFamily="34" charset="0"/>
                <a:ea typeface="Verdana" panose="020B0604030504040204" pitchFamily="34" charset="0"/>
                <a:cs typeface="Times New Roman" panose="02020603050405020304" pitchFamily="18" charset="0"/>
              </a:rPr>
              <a:t>Body-worn sensors (IMUs) were attached to participants’ waists, thighs, and shins to measure angular velocity data</a:t>
            </a:r>
          </a:p>
          <a:p>
            <a:pPr marL="457200" lvl="1" indent="0">
              <a:spcBef>
                <a:spcPct val="50000"/>
              </a:spcBef>
              <a:defRPr/>
            </a:pPr>
            <a:r>
              <a:rPr lang="en-US" altLang="en-US" sz="4000" dirty="0">
                <a:latin typeface="Verdana" panose="020B0604030504040204" pitchFamily="34" charset="0"/>
                <a:ea typeface="Verdana" panose="020B0604030504040204" pitchFamily="34" charset="0"/>
              </a:rPr>
              <a:t>Participants had one practice block before they completed five blocks with 20 Trials each consisting of 5 different Trial Conditions</a:t>
            </a:r>
          </a:p>
          <a:p>
            <a:pPr marL="457200" lvl="1" indent="0">
              <a:spcBef>
                <a:spcPct val="50000"/>
              </a:spcBef>
              <a:defRPr/>
            </a:pPr>
            <a:r>
              <a:rPr lang="en-US" altLang="en-US" sz="4000" dirty="0">
                <a:latin typeface="Verdana" panose="020B0604030504040204" pitchFamily="34" charset="0"/>
                <a:ea typeface="Verdana" panose="020B0604030504040204" pitchFamily="34" charset="0"/>
              </a:rPr>
              <a:t>Conditions:</a:t>
            </a:r>
          </a:p>
          <a:p>
            <a:pPr marL="1028700" lvl="1" indent="-571500">
              <a:spcBef>
                <a:spcPct val="50000"/>
              </a:spcBef>
              <a:buFont typeface="Arial" panose="020B0604020202020204" pitchFamily="34" charset="0"/>
              <a:buChar char="•"/>
              <a:defRPr/>
            </a:pPr>
            <a:r>
              <a:rPr lang="en-US" sz="4000" dirty="0">
                <a:latin typeface="Verdana" panose="020B0604030504040204" pitchFamily="34" charset="0"/>
                <a:ea typeface="Verdana" panose="020B0604030504040204" pitchFamily="34" charset="0"/>
                <a:cs typeface="Times New Roman" panose="02020603050405020304" pitchFamily="18" charset="0"/>
              </a:rPr>
              <a:t>Condition 0: No obstacle </a:t>
            </a:r>
          </a:p>
          <a:p>
            <a:pPr marL="1028700" lvl="1" indent="-571500">
              <a:spcBef>
                <a:spcPct val="50000"/>
              </a:spcBef>
              <a:buFont typeface="Arial" panose="020B0604020202020204" pitchFamily="34" charset="0"/>
              <a:buChar char="•"/>
              <a:defRPr/>
            </a:pPr>
            <a:r>
              <a:rPr lang="en-US" sz="4000" dirty="0">
                <a:latin typeface="Verdana" panose="020B0604030504040204" pitchFamily="34" charset="0"/>
                <a:ea typeface="Verdana" panose="020B0604030504040204" pitchFamily="34" charset="0"/>
                <a:cs typeface="Times New Roman" panose="02020603050405020304" pitchFamily="18" charset="0"/>
              </a:rPr>
              <a:t>Condition 1: Obstacle appears prior to cue</a:t>
            </a:r>
          </a:p>
          <a:p>
            <a:pPr marL="1028700" lvl="1" indent="-571500">
              <a:spcBef>
                <a:spcPct val="50000"/>
              </a:spcBef>
              <a:buFont typeface="Arial" panose="020B0604020202020204" pitchFamily="34" charset="0"/>
              <a:buChar char="•"/>
              <a:defRPr/>
            </a:pPr>
            <a:r>
              <a:rPr lang="en-US" sz="4000" dirty="0">
                <a:latin typeface="Verdana" panose="020B0604030504040204" pitchFamily="34" charset="0"/>
                <a:ea typeface="Verdana" panose="020B0604030504040204" pitchFamily="34" charset="0"/>
                <a:cs typeface="Times New Roman" panose="02020603050405020304" pitchFamily="18" charset="0"/>
              </a:rPr>
              <a:t>Condition 2: Obstacle appears with cue </a:t>
            </a:r>
          </a:p>
          <a:p>
            <a:pPr marL="1028700" lvl="1" indent="-571500">
              <a:spcBef>
                <a:spcPct val="50000"/>
              </a:spcBef>
              <a:buFont typeface="Arial" panose="020B0604020202020204" pitchFamily="34" charset="0"/>
              <a:buChar char="•"/>
              <a:defRPr/>
            </a:pPr>
            <a:r>
              <a:rPr lang="en-US" sz="4000" dirty="0">
                <a:latin typeface="Verdana" panose="020B0604030504040204" pitchFamily="34" charset="0"/>
                <a:ea typeface="Verdana" panose="020B0604030504040204" pitchFamily="34" charset="0"/>
                <a:cs typeface="Times New Roman" panose="02020603050405020304" pitchFamily="18" charset="0"/>
              </a:rPr>
              <a:t>Condition 3: Obstacle appears with movement onset</a:t>
            </a:r>
          </a:p>
          <a:p>
            <a:pPr marL="1028700" lvl="1" indent="-571500">
              <a:spcBef>
                <a:spcPct val="50000"/>
              </a:spcBef>
              <a:buFont typeface="Arial" panose="020B0604020202020204" pitchFamily="34" charset="0"/>
              <a:buChar char="•"/>
              <a:defRPr/>
            </a:pPr>
            <a:r>
              <a:rPr lang="en-US" sz="4000" dirty="0">
                <a:latin typeface="Verdana" panose="020B0604030504040204" pitchFamily="34" charset="0"/>
                <a:ea typeface="Verdana" panose="020B0604030504040204" pitchFamily="34" charset="0"/>
                <a:cs typeface="Times New Roman" panose="02020603050405020304" pitchFamily="18" charset="0"/>
              </a:rPr>
              <a:t>Condition 4: Obstacle appears at 20% of movement amplitude</a:t>
            </a:r>
            <a:endParaRPr lang="en-US" altLang="en-US" sz="4000" dirty="0">
              <a:latin typeface="Verdana" panose="020B0604030504040204" pitchFamily="34" charset="0"/>
              <a:ea typeface="Verdana" panose="020B0604030504040204" pitchFamily="34" charset="0"/>
            </a:endParaRPr>
          </a:p>
        </p:txBody>
      </p:sp>
      <p:sp>
        <p:nvSpPr>
          <p:cNvPr id="3101" name="Rectangle 676">
            <a:extLst>
              <a:ext uri="{FF2B5EF4-FFF2-40B4-BE49-F238E27FC236}">
                <a16:creationId xmlns:a16="http://schemas.microsoft.com/office/drawing/2014/main" id="{16FEED64-2841-C5F5-6103-BEBF96EB8F6A}"/>
              </a:ext>
            </a:extLst>
          </p:cNvPr>
          <p:cNvSpPr>
            <a:spLocks noChangeArrowheads="1"/>
          </p:cNvSpPr>
          <p:nvPr/>
        </p:nvSpPr>
        <p:spPr bwMode="auto">
          <a:xfrm>
            <a:off x="14411325" y="18661063"/>
            <a:ext cx="14712950" cy="18440400"/>
          </a:xfrm>
          <a:prstGeom prst="rect">
            <a:avLst/>
          </a:prstGeom>
          <a:solidFill>
            <a:schemeClr val="bg1"/>
          </a:solidFill>
          <a:ln w="76200">
            <a:solidFill>
              <a:srgbClr val="800000"/>
            </a:solidFill>
            <a:miter lim="800000"/>
            <a:headEnd/>
            <a:tailEnd/>
          </a:ln>
        </p:spPr>
        <p:txBody>
          <a:bodyPr wrap="none"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endParaRPr lang="en-US" altLang="en-US"/>
          </a:p>
        </p:txBody>
      </p:sp>
      <p:sp>
        <p:nvSpPr>
          <p:cNvPr id="3102" name="Text Box 678">
            <a:extLst>
              <a:ext uri="{FF2B5EF4-FFF2-40B4-BE49-F238E27FC236}">
                <a16:creationId xmlns:a16="http://schemas.microsoft.com/office/drawing/2014/main" id="{30A61E8F-9094-0BD9-A17B-08B494650E25}"/>
              </a:ext>
            </a:extLst>
          </p:cNvPr>
          <p:cNvSpPr txBox="1">
            <a:spLocks noChangeArrowheads="1"/>
          </p:cNvSpPr>
          <p:nvPr/>
        </p:nvSpPr>
        <p:spPr bwMode="auto">
          <a:xfrm>
            <a:off x="14439900" y="18743613"/>
            <a:ext cx="13944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spcBef>
                <a:spcPct val="50000"/>
              </a:spcBef>
            </a:pPr>
            <a:r>
              <a:rPr lang="en-US" altLang="en-US" sz="4800" b="1">
                <a:latin typeface="Verdana" panose="020B0604030504040204" pitchFamily="34" charset="0"/>
              </a:rPr>
              <a:t>Results</a:t>
            </a:r>
            <a:endParaRPr lang="en-US" altLang="en-US" sz="4400" b="1">
              <a:latin typeface="Verdana" panose="020B0604030504040204" pitchFamily="34" charset="0"/>
            </a:endParaRPr>
          </a:p>
        </p:txBody>
      </p:sp>
      <p:sp>
        <p:nvSpPr>
          <p:cNvPr id="4" name="TextBox 3">
            <a:extLst>
              <a:ext uri="{FF2B5EF4-FFF2-40B4-BE49-F238E27FC236}">
                <a16:creationId xmlns:a16="http://schemas.microsoft.com/office/drawing/2014/main" id="{D79EF635-7459-AC2B-0EB8-57443384D688}"/>
              </a:ext>
            </a:extLst>
          </p:cNvPr>
          <p:cNvSpPr txBox="1"/>
          <p:nvPr/>
        </p:nvSpPr>
        <p:spPr>
          <a:xfrm>
            <a:off x="14544675" y="19656425"/>
            <a:ext cx="14176375" cy="17943513"/>
          </a:xfrm>
          <a:prstGeom prst="rect">
            <a:avLst/>
          </a:prstGeom>
          <a:noFill/>
        </p:spPr>
        <p:txBody>
          <a:bodyPr>
            <a:spAutoFit/>
          </a:bodyPr>
          <a:lstStyle/>
          <a:p>
            <a:pPr marL="571500" indent="-571500">
              <a:buFont typeface="Arial" panose="020B0604020202020204" pitchFamily="34" charset="0"/>
              <a:buChar char="•"/>
              <a:defRPr/>
            </a:pPr>
            <a:r>
              <a:rPr lang="en-US" sz="4000" kern="100" dirty="0">
                <a:latin typeface="Verdana" panose="020B0604030504040204" pitchFamily="34" charset="0"/>
                <a:ea typeface="Verdana" panose="020B0604030504040204" pitchFamily="34" charset="0"/>
              </a:rPr>
              <a:t>Results were calculated as the amount of pixels participants moved from the center (0,0). Positive movement, to the right, was hip abduction. Negative movement, to the left, was hip adduction.</a:t>
            </a:r>
          </a:p>
          <a:p>
            <a:pPr marL="571500" indent="-571500">
              <a:buFont typeface="Arial" panose="020B0604020202020204" pitchFamily="34" charset="0"/>
              <a:buChar char="•"/>
              <a:defRPr/>
            </a:pPr>
            <a:endParaRPr lang="en-US" sz="4000" kern="100" dirty="0">
              <a:latin typeface="Verdana" panose="020B0604030504040204" pitchFamily="34" charset="0"/>
              <a:ea typeface="Verdana" panose="020B0604030504040204" pitchFamily="34" charset="0"/>
            </a:endParaRPr>
          </a:p>
          <a:p>
            <a:pPr marL="571500" indent="-571500">
              <a:buFont typeface="Arial" panose="020B0604020202020204" pitchFamily="34" charset="0"/>
              <a:buChar char="•"/>
              <a:defRPr/>
            </a:pPr>
            <a:r>
              <a:rPr lang="en-US" sz="4000" kern="100" dirty="0">
                <a:latin typeface="Verdana" panose="020B0604030504040204" pitchFamily="34" charset="0"/>
                <a:ea typeface="Verdana" panose="020B0604030504040204" pitchFamily="34" charset="0"/>
              </a:rPr>
              <a:t>People with obesity used a hip adduction strategy more often (55.6%) when avoiding obstacles, compared to controls who tended to use a hip abduction strategy (53.5%), </a:t>
            </a:r>
            <a:r>
              <a:rPr lang="en-US" sz="4000" i="1" kern="100" dirty="0">
                <a:latin typeface="Verdana" panose="020B0604030504040204" pitchFamily="34" charset="0"/>
                <a:ea typeface="Verdana" panose="020B0604030504040204" pitchFamily="34" charset="0"/>
              </a:rPr>
              <a:t>p</a:t>
            </a:r>
            <a:r>
              <a:rPr lang="en-US" sz="4000" kern="100" dirty="0">
                <a:latin typeface="Verdana" panose="020B0604030504040204" pitchFamily="34" charset="0"/>
                <a:ea typeface="Verdana" panose="020B0604030504040204" pitchFamily="34" charset="0"/>
              </a:rPr>
              <a:t> &lt; .001. </a:t>
            </a:r>
          </a:p>
          <a:p>
            <a:pPr>
              <a:defRPr/>
            </a:pPr>
            <a:endParaRPr lang="en-US" sz="4000" kern="100" dirty="0">
              <a:latin typeface="Verdana" panose="020B0604030504040204" pitchFamily="34" charset="0"/>
              <a:ea typeface="Verdana" panose="020B0604030504040204" pitchFamily="34" charset="0"/>
            </a:endParaRPr>
          </a:p>
          <a:p>
            <a:pPr marL="571500" indent="-571500">
              <a:buFont typeface="Arial" panose="020B0604020202020204" pitchFamily="34" charset="0"/>
              <a:buChar char="•"/>
              <a:defRPr/>
            </a:pPr>
            <a:r>
              <a:rPr lang="en-US" sz="4000" kern="100" dirty="0">
                <a:latin typeface="Verdana" panose="020B0604030504040204" pitchFamily="34" charset="0"/>
                <a:ea typeface="Verdana" panose="020B0604030504040204" pitchFamily="34" charset="0"/>
              </a:rPr>
              <a:t>The group with obesity also showed greater degrees of hip adduction (p &lt; .05) and abduction (p &lt; .05) than the control group. </a:t>
            </a:r>
          </a:p>
          <a:p>
            <a:pPr>
              <a:defRPr/>
            </a:pPr>
            <a:endParaRPr lang="en-US" sz="4000" kern="100" dirty="0">
              <a:latin typeface="Verdana" panose="020B0604030504040204" pitchFamily="34" charset="0"/>
              <a:ea typeface="Verdana" panose="020B0604030504040204" pitchFamily="34" charset="0"/>
            </a:endParaRPr>
          </a:p>
          <a:p>
            <a:pPr marL="571500" indent="-571500">
              <a:buFont typeface="Arial" panose="020B0604020202020204" pitchFamily="34" charset="0"/>
              <a:buChar char="•"/>
              <a:defRPr/>
            </a:pPr>
            <a:r>
              <a:rPr lang="en-US" sz="4000" kern="100" dirty="0">
                <a:latin typeface="Verdana" panose="020B0604030504040204" pitchFamily="34" charset="0"/>
                <a:ea typeface="Verdana" panose="020B0604030504040204" pitchFamily="34" charset="0"/>
              </a:rPr>
              <a:t>For both movement strategies, people with obesity had higher average movement than people without obesity. </a:t>
            </a:r>
          </a:p>
          <a:p>
            <a:pPr marL="1028700" lvl="1" indent="-571500">
              <a:buFont typeface="Arial" panose="020B0604020202020204" pitchFamily="34" charset="0"/>
              <a:buChar char="•"/>
              <a:defRPr/>
            </a:pPr>
            <a:r>
              <a:rPr lang="en-US" sz="4000" kern="100" dirty="0">
                <a:latin typeface="Verdana" panose="020B0604030504040204" pitchFamily="34" charset="0"/>
                <a:ea typeface="Verdana" panose="020B0604030504040204" pitchFamily="34" charset="0"/>
              </a:rPr>
              <a:t>Condition 4: people with Obesity had a mean hip adduction of -194.41, the control group had a mean of -166.45. </a:t>
            </a:r>
          </a:p>
          <a:p>
            <a:pPr marL="1028700" lvl="1" indent="-571500">
              <a:buFont typeface="Arial" panose="020B0604020202020204" pitchFamily="34" charset="0"/>
              <a:buChar char="•"/>
              <a:defRPr/>
            </a:pPr>
            <a:r>
              <a:rPr lang="en-US" sz="4000" kern="100" dirty="0">
                <a:latin typeface="Verdana" panose="020B0604030504040204" pitchFamily="34" charset="0"/>
                <a:ea typeface="Verdana" panose="020B0604030504040204" pitchFamily="34" charset="0"/>
              </a:rPr>
              <a:t>No significant interaction between hip movement and condition was found</a:t>
            </a:r>
          </a:p>
          <a:p>
            <a:pPr>
              <a:defRPr/>
            </a:pPr>
            <a:endParaRPr lang="en-US" sz="4000" kern="100" dirty="0">
              <a:latin typeface="Verdana" panose="020B0604030504040204" pitchFamily="34" charset="0"/>
              <a:ea typeface="Verdana" panose="020B0604030504040204" pitchFamily="34" charset="0"/>
            </a:endParaRPr>
          </a:p>
          <a:p>
            <a:pPr marL="571500" indent="-571500">
              <a:buFont typeface="Arial" panose="020B0604020202020204" pitchFamily="34" charset="0"/>
              <a:buChar char="•"/>
              <a:defRPr/>
            </a:pPr>
            <a:r>
              <a:rPr lang="en-US" sz="4000" dirty="0">
                <a:latin typeface="Verdana" panose="020B0604030504040204" pitchFamily="34" charset="0"/>
                <a:ea typeface="Verdana" panose="020B0604030504040204" pitchFamily="34" charset="0"/>
                <a:cs typeface="Times New Roman" panose="02020603050405020304" pitchFamily="18" charset="0"/>
              </a:rPr>
              <a:t>We found interactions between hip adduction and group (p = 0.036) and hip abduction and group (p = 0.043). </a:t>
            </a:r>
          </a:p>
          <a:p>
            <a:pPr marL="1028700" lvl="1" indent="-571500">
              <a:buFont typeface="Arial" panose="020B0604020202020204" pitchFamily="34" charset="0"/>
              <a:buChar char="•"/>
              <a:defRPr/>
            </a:pPr>
            <a:r>
              <a:rPr lang="en-US" sz="4000" dirty="0">
                <a:latin typeface="Verdana" panose="020B0604030504040204" pitchFamily="34" charset="0"/>
                <a:ea typeface="Verdana" panose="020B0604030504040204" pitchFamily="34" charset="0"/>
                <a:cs typeface="Times New Roman" panose="02020603050405020304" pitchFamily="18" charset="0"/>
              </a:rPr>
              <a:t>No interaction between Trial Condition and Group </a:t>
            </a:r>
            <a:r>
              <a:rPr lang="en-US" sz="4000">
                <a:latin typeface="Verdana" panose="020B0604030504040204" pitchFamily="34" charset="0"/>
                <a:ea typeface="Verdana" panose="020B0604030504040204" pitchFamily="34" charset="0"/>
                <a:cs typeface="Times New Roman" panose="02020603050405020304" pitchFamily="18" charset="0"/>
              </a:rPr>
              <a:t>were found</a:t>
            </a:r>
            <a:endParaRPr lang="en-US" sz="4000" dirty="0">
              <a:latin typeface="Verdana" panose="020B0604030504040204" pitchFamily="34" charset="0"/>
              <a:ea typeface="Verdana" panose="020B0604030504040204" pitchFamily="34" charset="0"/>
              <a:cs typeface="Times New Roman" panose="02020603050405020304" pitchFamily="18" charset="0"/>
            </a:endParaRPr>
          </a:p>
          <a:p>
            <a:pPr marL="1028700" lvl="1" indent="-571500">
              <a:buFont typeface="Arial" panose="020B0604020202020204" pitchFamily="34" charset="0"/>
              <a:buChar char="•"/>
              <a:defRPr/>
            </a:pPr>
            <a:endParaRPr lang="en-US" sz="4000" dirty="0">
              <a:latin typeface="Verdana" panose="020B0604030504040204" pitchFamily="34" charset="0"/>
              <a:ea typeface="Verdana" panose="020B0604030504040204" pitchFamily="34" charset="0"/>
              <a:cs typeface="Times New Roman" panose="02020603050405020304" pitchFamily="18" charset="0"/>
            </a:endParaRPr>
          </a:p>
        </p:txBody>
      </p:sp>
      <p:pic>
        <p:nvPicPr>
          <p:cNvPr id="3104" name="Picture 7">
            <a:extLst>
              <a:ext uri="{FF2B5EF4-FFF2-40B4-BE49-F238E27FC236}">
                <a16:creationId xmlns:a16="http://schemas.microsoft.com/office/drawing/2014/main" id="{39E84D69-9666-38EA-9E93-0B4451AEC4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40238" y="7742238"/>
            <a:ext cx="13263562" cy="781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9">
            <a:extLst>
              <a:ext uri="{FF2B5EF4-FFF2-40B4-BE49-F238E27FC236}">
                <a16:creationId xmlns:a16="http://schemas.microsoft.com/office/drawing/2014/main" id="{2FDBF01D-6F9A-27EE-93BB-F562269D5F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40238" y="15782925"/>
            <a:ext cx="13263562" cy="771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a:extLst>
              <a:ext uri="{FF2B5EF4-FFF2-40B4-BE49-F238E27FC236}">
                <a16:creationId xmlns:a16="http://schemas.microsoft.com/office/drawing/2014/main" id="{7FDC33F4-8466-F377-49E0-C78A28C9C5B4}"/>
              </a:ext>
            </a:extLst>
          </p:cNvPr>
          <p:cNvSpPr>
            <a:spLocks noChangeArrowheads="1"/>
          </p:cNvSpPr>
          <p:nvPr/>
        </p:nvSpPr>
        <p:spPr bwMode="auto">
          <a:xfrm>
            <a:off x="893763" y="28327350"/>
            <a:ext cx="6311900" cy="4445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07" name="Oval 6">
            <a:extLst>
              <a:ext uri="{FF2B5EF4-FFF2-40B4-BE49-F238E27FC236}">
                <a16:creationId xmlns:a16="http://schemas.microsoft.com/office/drawing/2014/main" id="{AE8BFA29-39A7-B647-5E12-B6B132A5D2C6}"/>
              </a:ext>
            </a:extLst>
          </p:cNvPr>
          <p:cNvSpPr>
            <a:spLocks noChangeArrowheads="1"/>
          </p:cNvSpPr>
          <p:nvPr/>
        </p:nvSpPr>
        <p:spPr bwMode="auto">
          <a:xfrm>
            <a:off x="3746500" y="28944888"/>
            <a:ext cx="366713" cy="404812"/>
          </a:xfrm>
          <a:prstGeom prst="ellipse">
            <a:avLst/>
          </a:prstGeom>
          <a:solidFill>
            <a:srgbClr val="00B0F0"/>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08" name="Rectangle 7">
            <a:extLst>
              <a:ext uri="{FF2B5EF4-FFF2-40B4-BE49-F238E27FC236}">
                <a16:creationId xmlns:a16="http://schemas.microsoft.com/office/drawing/2014/main" id="{29014961-6F63-3BCD-059B-E355AFB50CB7}"/>
              </a:ext>
            </a:extLst>
          </p:cNvPr>
          <p:cNvSpPr>
            <a:spLocks noChangeArrowheads="1"/>
          </p:cNvSpPr>
          <p:nvPr/>
        </p:nvSpPr>
        <p:spPr bwMode="auto">
          <a:xfrm>
            <a:off x="3595688" y="31041975"/>
            <a:ext cx="666750" cy="122238"/>
          </a:xfrm>
          <a:prstGeom prst="rect">
            <a:avLst/>
          </a:prstGeom>
          <a:solidFill>
            <a:srgbClr val="FF0000"/>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09" name="Oval 8">
            <a:extLst>
              <a:ext uri="{FF2B5EF4-FFF2-40B4-BE49-F238E27FC236}">
                <a16:creationId xmlns:a16="http://schemas.microsoft.com/office/drawing/2014/main" id="{D48AECED-3C09-541D-B3B5-6C6320E8550B}"/>
              </a:ext>
            </a:extLst>
          </p:cNvPr>
          <p:cNvSpPr>
            <a:spLocks noChangeArrowheads="1"/>
          </p:cNvSpPr>
          <p:nvPr/>
        </p:nvSpPr>
        <p:spPr bwMode="auto">
          <a:xfrm>
            <a:off x="3789363" y="31935738"/>
            <a:ext cx="290512" cy="257175"/>
          </a:xfrm>
          <a:prstGeom prst="ellipse">
            <a:avLst/>
          </a:prstGeom>
          <a:solidFill>
            <a:srgbClr val="92D050"/>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10" name="Rectangle 9">
            <a:extLst>
              <a:ext uri="{FF2B5EF4-FFF2-40B4-BE49-F238E27FC236}">
                <a16:creationId xmlns:a16="http://schemas.microsoft.com/office/drawing/2014/main" id="{47ABE87C-CE06-5DB8-7C5E-DF98BB52A970}"/>
              </a:ext>
            </a:extLst>
          </p:cNvPr>
          <p:cNvSpPr>
            <a:spLocks noChangeArrowheads="1"/>
          </p:cNvSpPr>
          <p:nvPr/>
        </p:nvSpPr>
        <p:spPr bwMode="auto">
          <a:xfrm>
            <a:off x="9337675" y="32016700"/>
            <a:ext cx="304800" cy="1993900"/>
          </a:xfrm>
          <a:prstGeom prst="rect">
            <a:avLst/>
          </a:prstGeom>
          <a:solidFill>
            <a:schemeClr val="tx2"/>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11" name="Rectangle 10">
            <a:extLst>
              <a:ext uri="{FF2B5EF4-FFF2-40B4-BE49-F238E27FC236}">
                <a16:creationId xmlns:a16="http://schemas.microsoft.com/office/drawing/2014/main" id="{9D224771-6F93-D1FA-5D70-1B47C187C39E}"/>
              </a:ext>
            </a:extLst>
          </p:cNvPr>
          <p:cNvSpPr>
            <a:spLocks noChangeArrowheads="1"/>
          </p:cNvSpPr>
          <p:nvPr/>
        </p:nvSpPr>
        <p:spPr bwMode="auto">
          <a:xfrm rot="5400000">
            <a:off x="10198894" y="30863381"/>
            <a:ext cx="300038" cy="2022475"/>
          </a:xfrm>
          <a:prstGeom prst="rect">
            <a:avLst/>
          </a:prstGeom>
          <a:solidFill>
            <a:schemeClr val="tx2"/>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12" name="Rectangle 11">
            <a:extLst>
              <a:ext uri="{FF2B5EF4-FFF2-40B4-BE49-F238E27FC236}">
                <a16:creationId xmlns:a16="http://schemas.microsoft.com/office/drawing/2014/main" id="{7FB73D01-6EBF-C8F3-E28A-4F7B6FA936C3}"/>
              </a:ext>
            </a:extLst>
          </p:cNvPr>
          <p:cNvSpPr>
            <a:spLocks noChangeArrowheads="1"/>
          </p:cNvSpPr>
          <p:nvPr/>
        </p:nvSpPr>
        <p:spPr bwMode="auto">
          <a:xfrm rot="5400000">
            <a:off x="9151144" y="33811369"/>
            <a:ext cx="296862" cy="685800"/>
          </a:xfrm>
          <a:prstGeom prst="rect">
            <a:avLst/>
          </a:prstGeom>
          <a:solidFill>
            <a:schemeClr val="tx2"/>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13" name="Rectangle 12">
            <a:extLst>
              <a:ext uri="{FF2B5EF4-FFF2-40B4-BE49-F238E27FC236}">
                <a16:creationId xmlns:a16="http://schemas.microsoft.com/office/drawing/2014/main" id="{BD27B5D0-0458-0E20-72E0-40D9C283E4D9}"/>
              </a:ext>
            </a:extLst>
          </p:cNvPr>
          <p:cNvSpPr>
            <a:spLocks noChangeArrowheads="1"/>
          </p:cNvSpPr>
          <p:nvPr/>
        </p:nvSpPr>
        <p:spPr bwMode="auto">
          <a:xfrm>
            <a:off x="10328275" y="29052838"/>
            <a:ext cx="1031875" cy="2971800"/>
          </a:xfrm>
          <a:prstGeom prst="rect">
            <a:avLst/>
          </a:prstGeom>
          <a:solidFill>
            <a:schemeClr val="tx2"/>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14" name="Oval 13">
            <a:extLst>
              <a:ext uri="{FF2B5EF4-FFF2-40B4-BE49-F238E27FC236}">
                <a16:creationId xmlns:a16="http://schemas.microsoft.com/office/drawing/2014/main" id="{EF2F512D-28E2-B52B-DBC8-875AE77E1EDA}"/>
              </a:ext>
            </a:extLst>
          </p:cNvPr>
          <p:cNvSpPr>
            <a:spLocks noChangeArrowheads="1"/>
          </p:cNvSpPr>
          <p:nvPr/>
        </p:nvSpPr>
        <p:spPr bwMode="auto">
          <a:xfrm>
            <a:off x="10328275" y="27986038"/>
            <a:ext cx="1031875" cy="1069975"/>
          </a:xfrm>
          <a:prstGeom prst="ellipse">
            <a:avLst/>
          </a:prstGeom>
          <a:solidFill>
            <a:schemeClr val="tx2"/>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15" name="Rectangle 14">
            <a:extLst>
              <a:ext uri="{FF2B5EF4-FFF2-40B4-BE49-F238E27FC236}">
                <a16:creationId xmlns:a16="http://schemas.microsoft.com/office/drawing/2014/main" id="{9F34165E-578A-2EB7-535C-40B46E2A3852}"/>
              </a:ext>
            </a:extLst>
          </p:cNvPr>
          <p:cNvSpPr>
            <a:spLocks noChangeArrowheads="1"/>
          </p:cNvSpPr>
          <p:nvPr/>
        </p:nvSpPr>
        <p:spPr bwMode="auto">
          <a:xfrm>
            <a:off x="10023475" y="31724600"/>
            <a:ext cx="304800" cy="300038"/>
          </a:xfrm>
          <a:prstGeom prst="rect">
            <a:avLst/>
          </a:prstGeom>
          <a:solidFill>
            <a:srgbClr val="92D050"/>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16" name="Rectangle 15">
            <a:extLst>
              <a:ext uri="{FF2B5EF4-FFF2-40B4-BE49-F238E27FC236}">
                <a16:creationId xmlns:a16="http://schemas.microsoft.com/office/drawing/2014/main" id="{F073EB65-9262-5D9D-9A68-1FE8B07B1B66}"/>
              </a:ext>
            </a:extLst>
          </p:cNvPr>
          <p:cNvSpPr>
            <a:spLocks noChangeArrowheads="1"/>
          </p:cNvSpPr>
          <p:nvPr/>
        </p:nvSpPr>
        <p:spPr bwMode="auto">
          <a:xfrm>
            <a:off x="11245850" y="31469013"/>
            <a:ext cx="304800" cy="300037"/>
          </a:xfrm>
          <a:prstGeom prst="rect">
            <a:avLst/>
          </a:prstGeom>
          <a:solidFill>
            <a:srgbClr val="92D050"/>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3117" name="Rectangle 16">
            <a:extLst>
              <a:ext uri="{FF2B5EF4-FFF2-40B4-BE49-F238E27FC236}">
                <a16:creationId xmlns:a16="http://schemas.microsoft.com/office/drawing/2014/main" id="{457E333B-DF81-9D16-8763-D53FF52A6FB5}"/>
              </a:ext>
            </a:extLst>
          </p:cNvPr>
          <p:cNvSpPr>
            <a:spLocks noChangeArrowheads="1"/>
          </p:cNvSpPr>
          <p:nvPr/>
        </p:nvSpPr>
        <p:spPr bwMode="auto">
          <a:xfrm>
            <a:off x="9337675" y="33124775"/>
            <a:ext cx="304800" cy="300038"/>
          </a:xfrm>
          <a:prstGeom prst="rect">
            <a:avLst/>
          </a:prstGeom>
          <a:solidFill>
            <a:srgbClr val="92D050"/>
          </a:solidFill>
          <a:ln w="9525" algn="ctr">
            <a:solidFill>
              <a:schemeClr val="tx1"/>
            </a:solidFill>
            <a:round/>
            <a:headEnd/>
            <a:tailEnd/>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endParaRPr lang="en-US" altLang="en-US"/>
          </a:p>
        </p:txBody>
      </p:sp>
      <p:sp>
        <p:nvSpPr>
          <p:cNvPr id="19" name="Freeform: Shape 18">
            <a:extLst>
              <a:ext uri="{FF2B5EF4-FFF2-40B4-BE49-F238E27FC236}">
                <a16:creationId xmlns:a16="http://schemas.microsoft.com/office/drawing/2014/main" id="{A64A4374-C615-55C3-11E0-5B9AF41CE327}"/>
              </a:ext>
            </a:extLst>
          </p:cNvPr>
          <p:cNvSpPr/>
          <p:nvPr/>
        </p:nvSpPr>
        <p:spPr bwMode="auto">
          <a:xfrm>
            <a:off x="9566275" y="31629350"/>
            <a:ext cx="1917700" cy="1627188"/>
          </a:xfrm>
          <a:custGeom>
            <a:avLst/>
            <a:gdLst>
              <a:gd name="connsiteX0" fmla="*/ 1917700 w 1917700"/>
              <a:gd name="connsiteY0" fmla="*/ 26940 h 1627140"/>
              <a:gd name="connsiteX1" fmla="*/ 520700 w 1917700"/>
              <a:gd name="connsiteY1" fmla="*/ 217440 h 1627140"/>
              <a:gd name="connsiteX2" fmla="*/ 0 w 1917700"/>
              <a:gd name="connsiteY2" fmla="*/ 1627140 h 1627140"/>
            </a:gdLst>
            <a:ahLst/>
            <a:cxnLst>
              <a:cxn ang="0">
                <a:pos x="connsiteX0" y="connsiteY0"/>
              </a:cxn>
              <a:cxn ang="0">
                <a:pos x="connsiteX1" y="connsiteY1"/>
              </a:cxn>
              <a:cxn ang="0">
                <a:pos x="connsiteX2" y="connsiteY2"/>
              </a:cxn>
            </a:cxnLst>
            <a:rect l="l" t="t" r="r" b="b"/>
            <a:pathLst>
              <a:path w="1917700" h="1627140">
                <a:moveTo>
                  <a:pt x="1917700" y="26940"/>
                </a:moveTo>
                <a:cubicBezTo>
                  <a:pt x="1379008" y="-11160"/>
                  <a:pt x="840317" y="-49260"/>
                  <a:pt x="520700" y="217440"/>
                </a:cubicBezTo>
                <a:cubicBezTo>
                  <a:pt x="201083" y="484140"/>
                  <a:pt x="100541" y="1055640"/>
                  <a:pt x="0" y="1627140"/>
                </a:cubicBezTo>
              </a:path>
            </a:pathLst>
          </a:custGeom>
          <a:ln>
            <a:solidFill>
              <a:srgbClr val="92D050"/>
            </a:solidFill>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lstStyle/>
          <a:p>
            <a:pPr>
              <a:defRPr/>
            </a:pPr>
            <a:endParaRPr lang="en-US"/>
          </a:p>
        </p:txBody>
      </p:sp>
      <p:sp>
        <p:nvSpPr>
          <p:cNvPr id="3119" name="TextBox 19">
            <a:extLst>
              <a:ext uri="{FF2B5EF4-FFF2-40B4-BE49-F238E27FC236}">
                <a16:creationId xmlns:a16="http://schemas.microsoft.com/office/drawing/2014/main" id="{BE4B2ED6-AA63-B2EC-1953-8378F7932AD9}"/>
              </a:ext>
            </a:extLst>
          </p:cNvPr>
          <p:cNvSpPr txBox="1">
            <a:spLocks noChangeArrowheads="1"/>
          </p:cNvSpPr>
          <p:nvPr/>
        </p:nvSpPr>
        <p:spPr bwMode="auto">
          <a:xfrm>
            <a:off x="1119188" y="34537650"/>
            <a:ext cx="12573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r>
              <a:rPr lang="en-US" altLang="en-US" sz="3600" dirty="0">
                <a:latin typeface="Verdana" panose="020B0604030504040204" pitchFamily="34" charset="0"/>
              </a:rPr>
              <a:t>Participants sat in front of the monitor at eye-level. They used their right leg to move the green dot on the screen to the red dot, while avoiding any obstacle that was presented in between the two dots.</a:t>
            </a:r>
          </a:p>
        </p:txBody>
      </p:sp>
      <p:sp>
        <p:nvSpPr>
          <p:cNvPr id="3120" name="TextBox 20">
            <a:extLst>
              <a:ext uri="{FF2B5EF4-FFF2-40B4-BE49-F238E27FC236}">
                <a16:creationId xmlns:a16="http://schemas.microsoft.com/office/drawing/2014/main" id="{3A080C49-7640-0171-D9CF-E2B56CB305B3}"/>
              </a:ext>
            </a:extLst>
          </p:cNvPr>
          <p:cNvSpPr txBox="1">
            <a:spLocks noChangeArrowheads="1"/>
          </p:cNvSpPr>
          <p:nvPr/>
        </p:nvSpPr>
        <p:spPr bwMode="auto">
          <a:xfrm>
            <a:off x="29718000" y="36223575"/>
            <a:ext cx="1338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r>
              <a:rPr lang="en-US" altLang="en-US" sz="4000">
                <a:latin typeface="Verdana" panose="020B0604030504040204" pitchFamily="34" charset="0"/>
              </a:rPr>
              <a:t>Undergraduate Research Opportunities Program</a:t>
            </a:r>
          </a:p>
        </p:txBody>
      </p:sp>
      <p:sp>
        <p:nvSpPr>
          <p:cNvPr id="3121" name="TextBox 21">
            <a:extLst>
              <a:ext uri="{FF2B5EF4-FFF2-40B4-BE49-F238E27FC236}">
                <a16:creationId xmlns:a16="http://schemas.microsoft.com/office/drawing/2014/main" id="{E4A888B0-D387-D8DA-B28A-827485AAB6C3}"/>
              </a:ext>
            </a:extLst>
          </p:cNvPr>
          <p:cNvSpPr txBox="1">
            <a:spLocks noChangeArrowheads="1"/>
          </p:cNvSpPr>
          <p:nvPr/>
        </p:nvSpPr>
        <p:spPr bwMode="auto">
          <a:xfrm>
            <a:off x="29516388" y="32253238"/>
            <a:ext cx="13720762"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buFont typeface="Arial" panose="020B0604020202020204" pitchFamily="34" charset="0"/>
              <a:buChar char="•"/>
            </a:pPr>
            <a:r>
              <a:rPr lang="en-US" altLang="en-US" sz="3200">
                <a:latin typeface="Verdana" panose="020B0604030504040204" pitchFamily="34" charset="0"/>
              </a:rPr>
              <a:t>Peggy P.K. Lai, Aaron K.L. Leung, Agnes N.M. Li, M. Zhang, Three-dimensional gait analysis of obese adults, 2008</a:t>
            </a:r>
          </a:p>
          <a:p>
            <a:pPr>
              <a:buFont typeface="Arial" panose="020B0604020202020204" pitchFamily="34" charset="0"/>
              <a:buChar char="•"/>
            </a:pPr>
            <a:r>
              <a:rPr lang="en-US" altLang="en-US" sz="3200">
                <a:solidFill>
                  <a:srgbClr val="212121"/>
                </a:solidFill>
                <a:latin typeface="Verdana" panose="020B0604030504040204" pitchFamily="34" charset="0"/>
              </a:rPr>
              <a:t>Gill, S. V., &amp; Hung, Y. C. (2014). Effects of overweight and obese body mass on motor planning and motor skills during obstacle crossing in children. </a:t>
            </a:r>
            <a:endParaRPr lang="en-US" altLang="en-US" sz="3200">
              <a:latin typeface="Verdana" panose="020B0604030504040204" pitchFamily="34" charset="0"/>
            </a:endParaRPr>
          </a:p>
        </p:txBody>
      </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23787</TotalTime>
  <Words>610</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Times</vt:lpstr>
      <vt:lpstr>MS PGothic</vt:lpstr>
      <vt:lpstr>Arial</vt:lpstr>
      <vt:lpstr>Calibri</vt:lpstr>
      <vt:lpstr>Times New Roman</vt:lpstr>
      <vt:lpstr>Verdana</vt:lpstr>
      <vt:lpstr>Wingdings</vt:lpstr>
      <vt:lpstr>Blank</vt:lpstr>
      <vt:lpstr>PowerPoint Presentation</vt:lpstr>
    </vt:vector>
  </TitlesOfParts>
  <Manager/>
  <Company>New York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Amy Joh</dc:creator>
  <cp:keywords/>
  <dc:description/>
  <cp:lastModifiedBy>Gill, Simone V</cp:lastModifiedBy>
  <cp:revision>674</cp:revision>
  <cp:lastPrinted>2013-10-31T16:32:00Z</cp:lastPrinted>
  <dcterms:created xsi:type="dcterms:W3CDTF">2010-09-27T22:59:14Z</dcterms:created>
  <dcterms:modified xsi:type="dcterms:W3CDTF">2022-10-11T21:00:53Z</dcterms:modified>
  <cp:category/>
</cp:coreProperties>
</file>