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73" r:id="rId8"/>
    <p:sldId id="264" r:id="rId9"/>
    <p:sldId id="266" r:id="rId10"/>
    <p:sldId id="263" r:id="rId11"/>
    <p:sldId id="265" r:id="rId12"/>
    <p:sldId id="267" r:id="rId13"/>
    <p:sldId id="268" r:id="rId14"/>
    <p:sldId id="272" r:id="rId15"/>
    <p:sldId id="262"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AB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85" d="100"/>
          <a:sy n="85" d="100"/>
        </p:scale>
        <p:origin x="61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2044C3B-14E4-4A1D-AD59-965945775E22}" type="datetimeFigureOut">
              <a:rPr lang="en-IN" smtClean="0"/>
              <a:t>24-05-2022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82B95C0-364F-4285-8DB0-121C67AD4E5C}" type="slidenum">
              <a:rPr lang="en-IN" smtClean="0"/>
              <a:t>‹#›</a:t>
            </a:fld>
            <a:endParaRPr lang="en-IN"/>
          </a:p>
        </p:txBody>
      </p:sp>
    </p:spTree>
    <p:extLst>
      <p:ext uri="{BB962C8B-B14F-4D97-AF65-F5344CB8AC3E}">
        <p14:creationId xmlns:p14="http://schemas.microsoft.com/office/powerpoint/2010/main" val="61225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44C3B-14E4-4A1D-AD59-965945775E22}"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2B95C0-364F-4285-8DB0-121C67AD4E5C}" type="slidenum">
              <a:rPr lang="en-IN" smtClean="0"/>
              <a:t>‹#›</a:t>
            </a:fld>
            <a:endParaRPr lang="en-IN"/>
          </a:p>
        </p:txBody>
      </p:sp>
    </p:spTree>
    <p:extLst>
      <p:ext uri="{BB962C8B-B14F-4D97-AF65-F5344CB8AC3E}">
        <p14:creationId xmlns:p14="http://schemas.microsoft.com/office/powerpoint/2010/main" val="320155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44C3B-14E4-4A1D-AD59-965945775E22}"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2B95C0-364F-4285-8DB0-121C67AD4E5C}" type="slidenum">
              <a:rPr lang="en-IN" smtClean="0"/>
              <a:t>‹#›</a:t>
            </a:fld>
            <a:endParaRPr lang="en-IN"/>
          </a:p>
        </p:txBody>
      </p:sp>
    </p:spTree>
    <p:extLst>
      <p:ext uri="{BB962C8B-B14F-4D97-AF65-F5344CB8AC3E}">
        <p14:creationId xmlns:p14="http://schemas.microsoft.com/office/powerpoint/2010/main" val="1810790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44C3B-14E4-4A1D-AD59-965945775E22}"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2B95C0-364F-4285-8DB0-121C67AD4E5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44676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44C3B-14E4-4A1D-AD59-965945775E22}"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2B95C0-364F-4285-8DB0-121C67AD4E5C}" type="slidenum">
              <a:rPr lang="en-IN" smtClean="0"/>
              <a:t>‹#›</a:t>
            </a:fld>
            <a:endParaRPr lang="en-IN"/>
          </a:p>
        </p:txBody>
      </p:sp>
    </p:spTree>
    <p:extLst>
      <p:ext uri="{BB962C8B-B14F-4D97-AF65-F5344CB8AC3E}">
        <p14:creationId xmlns:p14="http://schemas.microsoft.com/office/powerpoint/2010/main" val="2095799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044C3B-14E4-4A1D-AD59-965945775E22}" type="datetimeFigureOut">
              <a:rPr lang="en-IN" smtClean="0"/>
              <a:t>24-05-2022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2B95C0-364F-4285-8DB0-121C67AD4E5C}" type="slidenum">
              <a:rPr lang="en-IN" smtClean="0"/>
              <a:t>‹#›</a:t>
            </a:fld>
            <a:endParaRPr lang="en-IN"/>
          </a:p>
        </p:txBody>
      </p:sp>
    </p:spTree>
    <p:extLst>
      <p:ext uri="{BB962C8B-B14F-4D97-AF65-F5344CB8AC3E}">
        <p14:creationId xmlns:p14="http://schemas.microsoft.com/office/powerpoint/2010/main" val="409670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044C3B-14E4-4A1D-AD59-965945775E22}" type="datetimeFigureOut">
              <a:rPr lang="en-IN" smtClean="0"/>
              <a:t>24-05-2022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2B95C0-364F-4285-8DB0-121C67AD4E5C}" type="slidenum">
              <a:rPr lang="en-IN" smtClean="0"/>
              <a:t>‹#›</a:t>
            </a:fld>
            <a:endParaRPr lang="en-IN"/>
          </a:p>
        </p:txBody>
      </p:sp>
    </p:spTree>
    <p:extLst>
      <p:ext uri="{BB962C8B-B14F-4D97-AF65-F5344CB8AC3E}">
        <p14:creationId xmlns:p14="http://schemas.microsoft.com/office/powerpoint/2010/main" val="369015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44C3B-14E4-4A1D-AD59-965945775E22}"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B95C0-364F-4285-8DB0-121C67AD4E5C}" type="slidenum">
              <a:rPr lang="en-IN" smtClean="0"/>
              <a:t>‹#›</a:t>
            </a:fld>
            <a:endParaRPr lang="en-IN"/>
          </a:p>
        </p:txBody>
      </p:sp>
    </p:spTree>
    <p:extLst>
      <p:ext uri="{BB962C8B-B14F-4D97-AF65-F5344CB8AC3E}">
        <p14:creationId xmlns:p14="http://schemas.microsoft.com/office/powerpoint/2010/main" val="3572990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44C3B-14E4-4A1D-AD59-965945775E22}"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B95C0-364F-4285-8DB0-121C67AD4E5C}" type="slidenum">
              <a:rPr lang="en-IN" smtClean="0"/>
              <a:t>‹#›</a:t>
            </a:fld>
            <a:endParaRPr lang="en-IN"/>
          </a:p>
        </p:txBody>
      </p:sp>
    </p:spTree>
    <p:extLst>
      <p:ext uri="{BB962C8B-B14F-4D97-AF65-F5344CB8AC3E}">
        <p14:creationId xmlns:p14="http://schemas.microsoft.com/office/powerpoint/2010/main" val="13478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44C3B-14E4-4A1D-AD59-965945775E22}"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B95C0-364F-4285-8DB0-121C67AD4E5C}" type="slidenum">
              <a:rPr lang="en-IN" smtClean="0"/>
              <a:t>‹#›</a:t>
            </a:fld>
            <a:endParaRPr lang="en-IN"/>
          </a:p>
        </p:txBody>
      </p:sp>
    </p:spTree>
    <p:extLst>
      <p:ext uri="{BB962C8B-B14F-4D97-AF65-F5344CB8AC3E}">
        <p14:creationId xmlns:p14="http://schemas.microsoft.com/office/powerpoint/2010/main" val="122099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044C3B-14E4-4A1D-AD59-965945775E22}"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B95C0-364F-4285-8DB0-121C67AD4E5C}" type="slidenum">
              <a:rPr lang="en-IN" smtClean="0"/>
              <a:t>‹#›</a:t>
            </a:fld>
            <a:endParaRPr lang="en-IN"/>
          </a:p>
        </p:txBody>
      </p:sp>
    </p:spTree>
    <p:extLst>
      <p:ext uri="{BB962C8B-B14F-4D97-AF65-F5344CB8AC3E}">
        <p14:creationId xmlns:p14="http://schemas.microsoft.com/office/powerpoint/2010/main" val="129464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044C3B-14E4-4A1D-AD59-965945775E22}"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2B95C0-364F-4285-8DB0-121C67AD4E5C}" type="slidenum">
              <a:rPr lang="en-IN" smtClean="0"/>
              <a:t>‹#›</a:t>
            </a:fld>
            <a:endParaRPr lang="en-IN"/>
          </a:p>
        </p:txBody>
      </p:sp>
    </p:spTree>
    <p:extLst>
      <p:ext uri="{BB962C8B-B14F-4D97-AF65-F5344CB8AC3E}">
        <p14:creationId xmlns:p14="http://schemas.microsoft.com/office/powerpoint/2010/main" val="333669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044C3B-14E4-4A1D-AD59-965945775E22}" type="datetimeFigureOut">
              <a:rPr lang="en-IN" smtClean="0"/>
              <a:t>24-05-2022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2B95C0-364F-4285-8DB0-121C67AD4E5C}" type="slidenum">
              <a:rPr lang="en-IN" smtClean="0"/>
              <a:t>‹#›</a:t>
            </a:fld>
            <a:endParaRPr lang="en-IN"/>
          </a:p>
        </p:txBody>
      </p:sp>
    </p:spTree>
    <p:extLst>
      <p:ext uri="{BB962C8B-B14F-4D97-AF65-F5344CB8AC3E}">
        <p14:creationId xmlns:p14="http://schemas.microsoft.com/office/powerpoint/2010/main" val="203198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044C3B-14E4-4A1D-AD59-965945775E22}" type="datetimeFigureOut">
              <a:rPr lang="en-IN" smtClean="0"/>
              <a:t>24-05-2022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2B95C0-364F-4285-8DB0-121C67AD4E5C}" type="slidenum">
              <a:rPr lang="en-IN" smtClean="0"/>
              <a:t>‹#›</a:t>
            </a:fld>
            <a:endParaRPr lang="en-IN"/>
          </a:p>
        </p:txBody>
      </p:sp>
    </p:spTree>
    <p:extLst>
      <p:ext uri="{BB962C8B-B14F-4D97-AF65-F5344CB8AC3E}">
        <p14:creationId xmlns:p14="http://schemas.microsoft.com/office/powerpoint/2010/main" val="3576451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44C3B-14E4-4A1D-AD59-965945775E22}" type="datetimeFigureOut">
              <a:rPr lang="en-IN" smtClean="0"/>
              <a:t>24-05-2022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2B95C0-364F-4285-8DB0-121C67AD4E5C}" type="slidenum">
              <a:rPr lang="en-IN" smtClean="0"/>
              <a:t>‹#›</a:t>
            </a:fld>
            <a:endParaRPr lang="en-IN"/>
          </a:p>
        </p:txBody>
      </p:sp>
    </p:spTree>
    <p:extLst>
      <p:ext uri="{BB962C8B-B14F-4D97-AF65-F5344CB8AC3E}">
        <p14:creationId xmlns:p14="http://schemas.microsoft.com/office/powerpoint/2010/main" val="191181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44C3B-14E4-4A1D-AD59-965945775E22}"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2B95C0-364F-4285-8DB0-121C67AD4E5C}" type="slidenum">
              <a:rPr lang="en-IN" smtClean="0"/>
              <a:t>‹#›</a:t>
            </a:fld>
            <a:endParaRPr lang="en-IN"/>
          </a:p>
        </p:txBody>
      </p:sp>
    </p:spTree>
    <p:extLst>
      <p:ext uri="{BB962C8B-B14F-4D97-AF65-F5344CB8AC3E}">
        <p14:creationId xmlns:p14="http://schemas.microsoft.com/office/powerpoint/2010/main" val="25036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44C3B-14E4-4A1D-AD59-965945775E22}"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2B95C0-364F-4285-8DB0-121C67AD4E5C}" type="slidenum">
              <a:rPr lang="en-IN" smtClean="0"/>
              <a:t>‹#›</a:t>
            </a:fld>
            <a:endParaRPr lang="en-IN"/>
          </a:p>
        </p:txBody>
      </p:sp>
    </p:spTree>
    <p:extLst>
      <p:ext uri="{BB962C8B-B14F-4D97-AF65-F5344CB8AC3E}">
        <p14:creationId xmlns:p14="http://schemas.microsoft.com/office/powerpoint/2010/main" val="3933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044C3B-14E4-4A1D-AD59-965945775E22}" type="datetimeFigureOut">
              <a:rPr lang="en-IN" smtClean="0"/>
              <a:t>24-05-2022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82B95C0-364F-4285-8DB0-121C67AD4E5C}" type="slidenum">
              <a:rPr lang="en-IN" smtClean="0"/>
              <a:t>‹#›</a:t>
            </a:fld>
            <a:endParaRPr lang="en-IN"/>
          </a:p>
        </p:txBody>
      </p:sp>
    </p:spTree>
    <p:extLst>
      <p:ext uri="{BB962C8B-B14F-4D97-AF65-F5344CB8AC3E}">
        <p14:creationId xmlns:p14="http://schemas.microsoft.com/office/powerpoint/2010/main" val="1800801387"/>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1B0824-8E77-E0C3-0DCE-9DFA674FEE13}"/>
              </a:ext>
            </a:extLst>
          </p:cNvPr>
          <p:cNvSpPr txBox="1"/>
          <p:nvPr/>
        </p:nvSpPr>
        <p:spPr>
          <a:xfrm>
            <a:off x="3711389" y="3199739"/>
            <a:ext cx="4966446" cy="2416046"/>
          </a:xfrm>
          <a:prstGeom prst="rect">
            <a:avLst/>
          </a:prstGeom>
          <a:noFill/>
        </p:spPr>
        <p:txBody>
          <a:bodyPr wrap="square" rtlCol="0">
            <a:spAutoFit/>
          </a:bodyPr>
          <a:lstStyle/>
          <a:p>
            <a:pPr algn="ctr"/>
            <a:r>
              <a:rPr lang="en-IN" sz="1800" dirty="0">
                <a:solidFill>
                  <a:srgbClr val="000000"/>
                </a:solidFill>
                <a:effectLst/>
                <a:latin typeface="Times New Roman" panose="02020603050405020304" pitchFamily="18" charset="0"/>
                <a:ea typeface="Times New Roman" panose="02020603050405020304" pitchFamily="18" charset="0"/>
              </a:rPr>
              <a:t> </a:t>
            </a:r>
            <a:r>
              <a:rPr lang="en-IN" sz="3600" dirty="0">
                <a:solidFill>
                  <a:srgbClr val="000000"/>
                </a:solidFill>
                <a:effectLst/>
                <a:latin typeface="Times New Roman" panose="02020603050405020304" pitchFamily="18" charset="0"/>
                <a:ea typeface="Times New Roman" panose="02020603050405020304" pitchFamily="18" charset="0"/>
              </a:rPr>
              <a:t>Medical Health Insurance </a:t>
            </a:r>
          </a:p>
          <a:p>
            <a:pPr algn="ctr"/>
            <a:r>
              <a:rPr lang="en-IN" sz="3600" dirty="0">
                <a:solidFill>
                  <a:srgbClr val="000000"/>
                </a:solidFill>
                <a:effectLst/>
                <a:latin typeface="Times New Roman" panose="02020603050405020304" pitchFamily="18" charset="0"/>
                <a:ea typeface="Times New Roman" panose="02020603050405020304" pitchFamily="18" charset="0"/>
              </a:rPr>
              <a:t>Cost Prediction</a:t>
            </a:r>
            <a:br>
              <a:rPr lang="en-IN" sz="1050" dirty="0">
                <a:solidFill>
                  <a:srgbClr val="000000"/>
                </a:solidFill>
                <a:effectLst/>
                <a:latin typeface="Times New Roman" panose="02020603050405020304" pitchFamily="18" charset="0"/>
                <a:ea typeface="Times New Roman" panose="02020603050405020304" pitchFamily="18" charset="0"/>
              </a:rPr>
            </a:br>
            <a:endParaRPr lang="en-IN" sz="1050" dirty="0">
              <a:solidFill>
                <a:srgbClr val="000000"/>
              </a:solidFill>
              <a:effectLst/>
              <a:latin typeface="Times New Roman" panose="02020603050405020304" pitchFamily="18" charset="0"/>
              <a:ea typeface="Times New Roman" panose="02020603050405020304" pitchFamily="18" charset="0"/>
            </a:endParaRPr>
          </a:p>
          <a:p>
            <a:pPr algn="ctr"/>
            <a:endParaRPr lang="en-IN" sz="1050" dirty="0">
              <a:solidFill>
                <a:srgbClr val="000000"/>
              </a:solidFill>
              <a:latin typeface="Times New Roman" panose="02020603050405020304" pitchFamily="18" charset="0"/>
            </a:endParaRPr>
          </a:p>
          <a:p>
            <a:pPr algn="ctr"/>
            <a:r>
              <a:rPr lang="en-IN" sz="2000" dirty="0">
                <a:solidFill>
                  <a:srgbClr val="000000"/>
                </a:solidFill>
                <a:latin typeface="Times New Roman" panose="02020603050405020304" pitchFamily="18" charset="0"/>
              </a:rPr>
              <a:t>By – Rakesh </a:t>
            </a:r>
            <a:r>
              <a:rPr lang="en-IN" sz="2000" dirty="0" err="1">
                <a:solidFill>
                  <a:srgbClr val="000000"/>
                </a:solidFill>
                <a:latin typeface="Times New Roman" panose="02020603050405020304" pitchFamily="18" charset="0"/>
              </a:rPr>
              <a:t>Nemu</a:t>
            </a:r>
            <a:r>
              <a:rPr lang="en-IN" sz="2000" dirty="0">
                <a:solidFill>
                  <a:srgbClr val="000000"/>
                </a:solidFill>
                <a:latin typeface="Times New Roman" panose="02020603050405020304" pitchFamily="18" charset="0"/>
              </a:rPr>
              <a:t>, Ankit </a:t>
            </a:r>
            <a:r>
              <a:rPr lang="en-IN" sz="2000" dirty="0" err="1">
                <a:solidFill>
                  <a:srgbClr val="000000"/>
                </a:solidFill>
                <a:latin typeface="Times New Roman" panose="02020603050405020304" pitchFamily="18" charset="0"/>
              </a:rPr>
              <a:t>Lakra</a:t>
            </a:r>
            <a:endParaRPr lang="en-IN" sz="2000" dirty="0">
              <a:solidFill>
                <a:srgbClr val="000000"/>
              </a:solidFill>
              <a:latin typeface="Times New Roman" panose="02020603050405020304" pitchFamily="18" charset="0"/>
            </a:endParaRPr>
          </a:p>
          <a:p>
            <a:pPr algn="ctr"/>
            <a:r>
              <a:rPr lang="en-IN" sz="2000" dirty="0">
                <a:solidFill>
                  <a:srgbClr val="000000"/>
                </a:solidFill>
                <a:latin typeface="Times New Roman" panose="02020603050405020304" pitchFamily="18" charset="0"/>
              </a:rPr>
              <a:t>DST-CIMS BHU</a:t>
            </a:r>
          </a:p>
          <a:p>
            <a:pPr algn="ctr"/>
            <a:endParaRPr lang="en-IN" dirty="0"/>
          </a:p>
        </p:txBody>
      </p:sp>
      <p:pic>
        <p:nvPicPr>
          <p:cNvPr id="8" name="Picture 7">
            <a:extLst>
              <a:ext uri="{FF2B5EF4-FFF2-40B4-BE49-F238E27FC236}">
                <a16:creationId xmlns:a16="http://schemas.microsoft.com/office/drawing/2014/main" id="{E29754DA-2D7C-8431-F6F0-605FE9C1C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5050" y="400329"/>
            <a:ext cx="1800225" cy="2611812"/>
          </a:xfrm>
          <a:prstGeom prst="rect">
            <a:avLst/>
          </a:prstGeom>
        </p:spPr>
      </p:pic>
    </p:spTree>
    <p:extLst>
      <p:ext uri="{BB962C8B-B14F-4D97-AF65-F5344CB8AC3E}">
        <p14:creationId xmlns:p14="http://schemas.microsoft.com/office/powerpoint/2010/main" val="632365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21FA3-FFB4-6CE4-1689-00C12035BCA8}"/>
              </a:ext>
            </a:extLst>
          </p:cNvPr>
          <p:cNvSpPr txBox="1"/>
          <p:nvPr/>
        </p:nvSpPr>
        <p:spPr>
          <a:xfrm>
            <a:off x="2097741" y="170329"/>
            <a:ext cx="8892988"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Correlation between Numerical variable after feature encoding</a:t>
            </a:r>
          </a:p>
        </p:txBody>
      </p:sp>
      <p:pic>
        <p:nvPicPr>
          <p:cNvPr id="3" name="Picture 2">
            <a:extLst>
              <a:ext uri="{FF2B5EF4-FFF2-40B4-BE49-F238E27FC236}">
                <a16:creationId xmlns:a16="http://schemas.microsoft.com/office/drawing/2014/main" id="{05E43AB7-2912-4140-6FEF-2C8BB26601D4}"/>
              </a:ext>
            </a:extLst>
          </p:cNvPr>
          <p:cNvPicPr>
            <a:picLocks noChangeAspect="1"/>
          </p:cNvPicPr>
          <p:nvPr/>
        </p:nvPicPr>
        <p:blipFill>
          <a:blip r:embed="rId2"/>
          <a:stretch>
            <a:fillRect/>
          </a:stretch>
        </p:blipFill>
        <p:spPr>
          <a:xfrm>
            <a:off x="2370063" y="539661"/>
            <a:ext cx="7133072" cy="4960396"/>
          </a:xfrm>
          <a:prstGeom prst="rect">
            <a:avLst/>
          </a:prstGeom>
        </p:spPr>
      </p:pic>
      <p:sp>
        <p:nvSpPr>
          <p:cNvPr id="4" name="TextBox 3">
            <a:extLst>
              <a:ext uri="{FF2B5EF4-FFF2-40B4-BE49-F238E27FC236}">
                <a16:creationId xmlns:a16="http://schemas.microsoft.com/office/drawing/2014/main" id="{B43E053F-D27E-E137-703A-E93B2BE7CEA9}"/>
              </a:ext>
            </a:extLst>
          </p:cNvPr>
          <p:cNvSpPr txBox="1"/>
          <p:nvPr/>
        </p:nvSpPr>
        <p:spPr>
          <a:xfrm>
            <a:off x="1577787" y="5683624"/>
            <a:ext cx="9233647" cy="646331"/>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The above figure shows that variables which most influenced charges are age, </a:t>
            </a:r>
            <a:r>
              <a:rPr lang="en-IN" sz="1800" dirty="0" err="1">
                <a:solidFill>
                  <a:srgbClr val="000000"/>
                </a:solidFill>
                <a:effectLst/>
                <a:latin typeface="Times New Roman" panose="02020603050405020304" pitchFamily="18" charset="0"/>
                <a:ea typeface="Times New Roman" panose="02020603050405020304" pitchFamily="18" charset="0"/>
              </a:rPr>
              <a:t>bmi</a:t>
            </a:r>
            <a:r>
              <a:rPr lang="en-IN" sz="1800" dirty="0">
                <a:solidFill>
                  <a:srgbClr val="000000"/>
                </a:solidFill>
                <a:effectLst/>
                <a:latin typeface="Times New Roman" panose="02020603050405020304" pitchFamily="18" charset="0"/>
                <a:ea typeface="Times New Roman" panose="02020603050405020304" pitchFamily="18" charset="0"/>
              </a:rPr>
              <a:t> and smoker.</a:t>
            </a:r>
          </a:p>
          <a:p>
            <a:endParaRPr lang="en-IN" dirty="0"/>
          </a:p>
        </p:txBody>
      </p:sp>
    </p:spTree>
    <p:extLst>
      <p:ext uri="{BB962C8B-B14F-4D97-AF65-F5344CB8AC3E}">
        <p14:creationId xmlns:p14="http://schemas.microsoft.com/office/powerpoint/2010/main" val="2348498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CF74BE-391C-BF46-6809-51542534E616}"/>
              </a:ext>
            </a:extLst>
          </p:cNvPr>
          <p:cNvSpPr txBox="1"/>
          <p:nvPr/>
        </p:nvSpPr>
        <p:spPr>
          <a:xfrm>
            <a:off x="1334924" y="296922"/>
            <a:ext cx="9807389" cy="523220"/>
          </a:xfrm>
          <a:prstGeom prst="rect">
            <a:avLst/>
          </a:prstGeom>
          <a:noFill/>
        </p:spPr>
        <p:txBody>
          <a:bodyPr wrap="square" rtlCol="0">
            <a:spAutoFit/>
          </a:bodyPr>
          <a:lstStyle/>
          <a:p>
            <a:pPr algn="ctr"/>
            <a:r>
              <a:rPr lang="en-IN" sz="2800" b="1" u="sng" dirty="0">
                <a:solidFill>
                  <a:schemeClr val="bg1"/>
                </a:solidFill>
                <a:latin typeface="Calibri" panose="020F0502020204030204" pitchFamily="34" charset="0"/>
                <a:ea typeface="Calibri" panose="020F0502020204030204" pitchFamily="34" charset="0"/>
                <a:cs typeface="Calibri" panose="020F0502020204030204" pitchFamily="34" charset="0"/>
              </a:rPr>
              <a:t>Graphical visualization of target variable</a:t>
            </a:r>
          </a:p>
        </p:txBody>
      </p:sp>
      <p:pic>
        <p:nvPicPr>
          <p:cNvPr id="7" name="Picture 6">
            <a:extLst>
              <a:ext uri="{FF2B5EF4-FFF2-40B4-BE49-F238E27FC236}">
                <a16:creationId xmlns:a16="http://schemas.microsoft.com/office/drawing/2014/main" id="{37749D08-4B51-182B-FBD9-8232EBEC663D}"/>
              </a:ext>
            </a:extLst>
          </p:cNvPr>
          <p:cNvPicPr>
            <a:picLocks noChangeAspect="1"/>
          </p:cNvPicPr>
          <p:nvPr/>
        </p:nvPicPr>
        <p:blipFill>
          <a:blip r:embed="rId2"/>
          <a:stretch>
            <a:fillRect/>
          </a:stretch>
        </p:blipFill>
        <p:spPr>
          <a:xfrm>
            <a:off x="4097685" y="1030430"/>
            <a:ext cx="4436318" cy="4138357"/>
          </a:xfrm>
          <a:prstGeom prst="rect">
            <a:avLst/>
          </a:prstGeom>
        </p:spPr>
      </p:pic>
      <p:sp>
        <p:nvSpPr>
          <p:cNvPr id="2" name="TextBox 1">
            <a:extLst>
              <a:ext uri="{FF2B5EF4-FFF2-40B4-BE49-F238E27FC236}">
                <a16:creationId xmlns:a16="http://schemas.microsoft.com/office/drawing/2014/main" id="{BF1CAFA0-21DE-AE6C-0C42-C010B4818B72}"/>
              </a:ext>
            </a:extLst>
          </p:cNvPr>
          <p:cNvSpPr txBox="1"/>
          <p:nvPr/>
        </p:nvSpPr>
        <p:spPr>
          <a:xfrm>
            <a:off x="2317240" y="5168787"/>
            <a:ext cx="7842759" cy="646331"/>
          </a:xfrm>
          <a:prstGeom prst="rect">
            <a:avLst/>
          </a:prstGeom>
          <a:noFill/>
        </p:spPr>
        <p:txBody>
          <a:bodyPr wrap="square" rtlCol="0">
            <a:spAutoFit/>
          </a:bodyPr>
          <a:lstStyle/>
          <a:p>
            <a:pPr algn="ctr"/>
            <a:r>
              <a:rPr lang="en-IN" sz="1800" dirty="0">
                <a:solidFill>
                  <a:srgbClr val="000000"/>
                </a:solidFill>
                <a:effectLst/>
                <a:latin typeface="Times New Roman" panose="02020603050405020304" pitchFamily="18" charset="0"/>
                <a:ea typeface="Times New Roman" panose="02020603050405020304" pitchFamily="18" charset="0"/>
              </a:rPr>
              <a:t>The mean value </a:t>
            </a:r>
            <a:r>
              <a:rPr lang="en-IN" dirty="0">
                <a:solidFill>
                  <a:srgbClr val="000000"/>
                </a:solidFill>
                <a:latin typeface="Times New Roman" panose="02020603050405020304" pitchFamily="18" charset="0"/>
                <a:ea typeface="Times New Roman" panose="02020603050405020304" pitchFamily="18" charset="0"/>
              </a:rPr>
              <a:t>of “charges” Variable is</a:t>
            </a:r>
            <a:r>
              <a:rPr lang="en-IN" sz="1800" dirty="0">
                <a:solidFill>
                  <a:srgbClr val="000000"/>
                </a:solidFill>
                <a:effectLst/>
                <a:latin typeface="Times New Roman" panose="02020603050405020304" pitchFamily="18" charset="0"/>
                <a:ea typeface="Times New Roman" panose="02020603050405020304" pitchFamily="18" charset="0"/>
              </a:rPr>
              <a:t> greater than the median value. This implies that the distribution of charges is right skewed</a:t>
            </a:r>
            <a:endParaRPr lang="en-IN" dirty="0"/>
          </a:p>
        </p:txBody>
      </p:sp>
    </p:spTree>
    <p:extLst>
      <p:ext uri="{BB962C8B-B14F-4D97-AF65-F5344CB8AC3E}">
        <p14:creationId xmlns:p14="http://schemas.microsoft.com/office/powerpoint/2010/main" val="347209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D71433-9701-2763-8BF5-251BEC73579D}"/>
              </a:ext>
            </a:extLst>
          </p:cNvPr>
          <p:cNvPicPr>
            <a:picLocks noChangeAspect="1"/>
          </p:cNvPicPr>
          <p:nvPr/>
        </p:nvPicPr>
        <p:blipFill>
          <a:blip r:embed="rId2"/>
          <a:stretch>
            <a:fillRect/>
          </a:stretch>
        </p:blipFill>
        <p:spPr>
          <a:xfrm>
            <a:off x="1605736" y="1555827"/>
            <a:ext cx="9528428" cy="3746346"/>
          </a:xfrm>
          <a:prstGeom prst="rect">
            <a:avLst/>
          </a:prstGeom>
        </p:spPr>
      </p:pic>
      <p:sp>
        <p:nvSpPr>
          <p:cNvPr id="7" name="TextBox 6">
            <a:extLst>
              <a:ext uri="{FF2B5EF4-FFF2-40B4-BE49-F238E27FC236}">
                <a16:creationId xmlns:a16="http://schemas.microsoft.com/office/drawing/2014/main" id="{162025A6-6A7F-3828-CDA1-C1335794AC93}"/>
              </a:ext>
            </a:extLst>
          </p:cNvPr>
          <p:cNvSpPr txBox="1"/>
          <p:nvPr/>
        </p:nvSpPr>
        <p:spPr>
          <a:xfrm>
            <a:off x="2066365" y="654423"/>
            <a:ext cx="8059270" cy="830997"/>
          </a:xfrm>
          <a:prstGeom prst="rect">
            <a:avLst/>
          </a:prstGeom>
          <a:noFill/>
        </p:spPr>
        <p:txBody>
          <a:bodyPr wrap="square" rtlCol="0">
            <a:spAutoFit/>
          </a:bodyPr>
          <a:lstStyle/>
          <a:p>
            <a:pPr algn="ctr"/>
            <a:r>
              <a:rPr lang="en-IN" sz="2400" b="1" u="sng" dirty="0">
                <a:solidFill>
                  <a:schemeClr val="bg1"/>
                </a:solidFill>
                <a:latin typeface="Calibri" panose="020F0502020204030204" pitchFamily="34" charset="0"/>
                <a:ea typeface="Calibri" panose="020F0502020204030204" pitchFamily="34" charset="0"/>
                <a:cs typeface="Calibri" panose="020F0502020204030204" pitchFamily="34" charset="0"/>
              </a:rPr>
              <a:t>Graphical plot between target variable and numerical variable</a:t>
            </a:r>
          </a:p>
          <a:p>
            <a:pPr algn="ctr"/>
            <a:r>
              <a:rPr lang="en-IN" sz="2400" b="1" u="sng"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2400" b="1" u="sng" dirty="0" err="1">
                <a:solidFill>
                  <a:schemeClr val="bg1"/>
                </a:solidFill>
                <a:latin typeface="Calibri" panose="020F0502020204030204" pitchFamily="34" charset="0"/>
                <a:ea typeface="Calibri" panose="020F0502020204030204" pitchFamily="34" charset="0"/>
                <a:cs typeface="Calibri" panose="020F0502020204030204" pitchFamily="34" charset="0"/>
              </a:rPr>
              <a:t>Age,BMI,children</a:t>
            </a:r>
            <a:r>
              <a:rPr lang="en-IN" sz="2400" b="1" u="sng" dirty="0">
                <a:solidFill>
                  <a:schemeClr val="bg1"/>
                </a:solidFill>
                <a:latin typeface="Calibri" panose="020F0502020204030204" pitchFamily="34" charset="0"/>
                <a:ea typeface="Calibri" panose="020F0502020204030204" pitchFamily="34" charset="0"/>
                <a:cs typeface="Calibri" panose="020F0502020204030204" pitchFamily="34" charset="0"/>
              </a:rPr>
              <a:t> and charges)</a:t>
            </a:r>
            <a:endParaRPr lang="en-IN" sz="2400" dirty="0"/>
          </a:p>
        </p:txBody>
      </p:sp>
    </p:spTree>
    <p:extLst>
      <p:ext uri="{BB962C8B-B14F-4D97-AF65-F5344CB8AC3E}">
        <p14:creationId xmlns:p14="http://schemas.microsoft.com/office/powerpoint/2010/main" val="3435362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594A43-0735-1293-DFC4-2C5A33628261}"/>
              </a:ext>
            </a:extLst>
          </p:cNvPr>
          <p:cNvPicPr>
            <a:picLocks noChangeAspect="1"/>
          </p:cNvPicPr>
          <p:nvPr/>
        </p:nvPicPr>
        <p:blipFill>
          <a:blip r:embed="rId2"/>
          <a:stretch>
            <a:fillRect/>
          </a:stretch>
        </p:blipFill>
        <p:spPr>
          <a:xfrm>
            <a:off x="709344" y="1206045"/>
            <a:ext cx="4706231" cy="2563322"/>
          </a:xfrm>
          <a:prstGeom prst="rect">
            <a:avLst/>
          </a:prstGeom>
        </p:spPr>
      </p:pic>
      <p:pic>
        <p:nvPicPr>
          <p:cNvPr id="3" name="Picture 2">
            <a:extLst>
              <a:ext uri="{FF2B5EF4-FFF2-40B4-BE49-F238E27FC236}">
                <a16:creationId xmlns:a16="http://schemas.microsoft.com/office/drawing/2014/main" id="{0C0BC526-ECC7-3020-C3B8-37AC5E0164A3}"/>
              </a:ext>
            </a:extLst>
          </p:cNvPr>
          <p:cNvPicPr>
            <a:picLocks noChangeAspect="1"/>
          </p:cNvPicPr>
          <p:nvPr/>
        </p:nvPicPr>
        <p:blipFill>
          <a:blip r:embed="rId3"/>
          <a:stretch>
            <a:fillRect/>
          </a:stretch>
        </p:blipFill>
        <p:spPr>
          <a:xfrm>
            <a:off x="6257366" y="1206045"/>
            <a:ext cx="4465317" cy="2563321"/>
          </a:xfrm>
          <a:prstGeom prst="rect">
            <a:avLst/>
          </a:prstGeom>
        </p:spPr>
      </p:pic>
      <p:sp>
        <p:nvSpPr>
          <p:cNvPr id="5" name="TextBox 4">
            <a:extLst>
              <a:ext uri="{FF2B5EF4-FFF2-40B4-BE49-F238E27FC236}">
                <a16:creationId xmlns:a16="http://schemas.microsoft.com/office/drawing/2014/main" id="{AB9026F1-C13E-CE7E-41BA-6CCC56FB5185}"/>
              </a:ext>
            </a:extLst>
          </p:cNvPr>
          <p:cNvSpPr txBox="1"/>
          <p:nvPr/>
        </p:nvSpPr>
        <p:spPr>
          <a:xfrm>
            <a:off x="950258" y="681013"/>
            <a:ext cx="4465317" cy="461665"/>
          </a:xfrm>
          <a:prstGeom prst="rect">
            <a:avLst/>
          </a:prstGeom>
          <a:noFill/>
        </p:spPr>
        <p:txBody>
          <a:bodyPr wrap="square" rtlCol="0">
            <a:spAutoFit/>
          </a:bodyPr>
          <a:lstStyle/>
          <a:p>
            <a:r>
              <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rPr>
              <a:t>Box plot between sex &amp; charges</a:t>
            </a:r>
          </a:p>
        </p:txBody>
      </p:sp>
      <p:sp>
        <p:nvSpPr>
          <p:cNvPr id="6" name="TextBox 5">
            <a:extLst>
              <a:ext uri="{FF2B5EF4-FFF2-40B4-BE49-F238E27FC236}">
                <a16:creationId xmlns:a16="http://schemas.microsoft.com/office/drawing/2014/main" id="{19F9F4FB-7034-DFF9-16D3-EE35A5DFCE9F}"/>
              </a:ext>
            </a:extLst>
          </p:cNvPr>
          <p:cNvSpPr txBox="1"/>
          <p:nvPr/>
        </p:nvSpPr>
        <p:spPr>
          <a:xfrm>
            <a:off x="6235401" y="681013"/>
            <a:ext cx="4634753" cy="461665"/>
          </a:xfrm>
          <a:prstGeom prst="rect">
            <a:avLst/>
          </a:prstGeom>
          <a:noFill/>
        </p:spPr>
        <p:txBody>
          <a:bodyPr wrap="square" rtlCol="0">
            <a:spAutoFit/>
          </a:bodyPr>
          <a:lstStyle/>
          <a:p>
            <a:r>
              <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rPr>
              <a:t>Box plot between region &amp; charges</a:t>
            </a:r>
          </a:p>
        </p:txBody>
      </p:sp>
      <p:sp>
        <p:nvSpPr>
          <p:cNvPr id="7" name="TextBox 6">
            <a:extLst>
              <a:ext uri="{FF2B5EF4-FFF2-40B4-BE49-F238E27FC236}">
                <a16:creationId xmlns:a16="http://schemas.microsoft.com/office/drawing/2014/main" id="{0971874D-28DC-7569-2510-ED7A0913CF6B}"/>
              </a:ext>
            </a:extLst>
          </p:cNvPr>
          <p:cNvSpPr txBox="1"/>
          <p:nvPr/>
        </p:nvSpPr>
        <p:spPr>
          <a:xfrm>
            <a:off x="6320120" y="4005766"/>
            <a:ext cx="4465317" cy="646331"/>
          </a:xfrm>
          <a:prstGeom prst="rect">
            <a:avLst/>
          </a:prstGeom>
          <a:noFill/>
        </p:spPr>
        <p:txBody>
          <a:bodyPr wrap="square" rtlCol="0">
            <a:spAutoFit/>
          </a:bodyPr>
          <a:lstStyle/>
          <a:p>
            <a:pPr algn="ctr"/>
            <a:r>
              <a:rPr lang="en-IN" dirty="0">
                <a:solidFill>
                  <a:srgbClr val="000000"/>
                </a:solidFill>
                <a:latin typeface="Times New Roman" panose="02020603050405020304" pitchFamily="18" charset="0"/>
                <a:ea typeface="Times New Roman" panose="02020603050405020304" pitchFamily="18" charset="0"/>
              </a:rPr>
              <a:t>T</a:t>
            </a:r>
            <a:r>
              <a:rPr lang="en-IN" sz="1800" dirty="0">
                <a:solidFill>
                  <a:srgbClr val="000000"/>
                </a:solidFill>
                <a:effectLst/>
                <a:latin typeface="Times New Roman" panose="02020603050405020304" pitchFamily="18" charset="0"/>
                <a:ea typeface="Times New Roman" panose="02020603050405020304" pitchFamily="18" charset="0"/>
              </a:rPr>
              <a:t>he impact of the region variable on charges according to the smokers</a:t>
            </a:r>
            <a:endParaRPr lang="en-IN" dirty="0"/>
          </a:p>
        </p:txBody>
      </p:sp>
      <p:sp>
        <p:nvSpPr>
          <p:cNvPr id="8" name="TextBox 7">
            <a:extLst>
              <a:ext uri="{FF2B5EF4-FFF2-40B4-BE49-F238E27FC236}">
                <a16:creationId xmlns:a16="http://schemas.microsoft.com/office/drawing/2014/main" id="{B6A6C934-AC77-EC40-EF52-26556C659298}"/>
              </a:ext>
            </a:extLst>
          </p:cNvPr>
          <p:cNvSpPr txBox="1"/>
          <p:nvPr/>
        </p:nvSpPr>
        <p:spPr>
          <a:xfrm>
            <a:off x="331814" y="3908612"/>
            <a:ext cx="4634633" cy="369332"/>
          </a:xfrm>
          <a:prstGeom prst="rect">
            <a:avLst/>
          </a:prstGeom>
          <a:noFill/>
        </p:spPr>
        <p:txBody>
          <a:bodyPr wrap="square" rtlCol="0">
            <a:spAutoFit/>
          </a:bodyPr>
          <a:lstStyle/>
          <a:p>
            <a:pPr algn="ctr"/>
            <a:r>
              <a:rPr lang="en-IN" sz="1800" dirty="0">
                <a:solidFill>
                  <a:srgbClr val="000000"/>
                </a:solidFill>
                <a:effectLst/>
                <a:latin typeface="Times New Roman" panose="02020603050405020304" pitchFamily="18" charset="0"/>
                <a:ea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rPr>
              <a:t>T</a:t>
            </a:r>
            <a:r>
              <a:rPr lang="en-IN" sz="1800" dirty="0">
                <a:solidFill>
                  <a:srgbClr val="000000"/>
                </a:solidFill>
                <a:effectLst/>
                <a:latin typeface="Times New Roman" panose="02020603050405020304" pitchFamily="18" charset="0"/>
                <a:ea typeface="Times New Roman" panose="02020603050405020304" pitchFamily="18" charset="0"/>
              </a:rPr>
              <a:t>he impact of gender variable on charges </a:t>
            </a:r>
            <a:endParaRPr lang="en-IN" dirty="0"/>
          </a:p>
        </p:txBody>
      </p:sp>
    </p:spTree>
    <p:extLst>
      <p:ext uri="{BB962C8B-B14F-4D97-AF65-F5344CB8AC3E}">
        <p14:creationId xmlns:p14="http://schemas.microsoft.com/office/powerpoint/2010/main" val="2840328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7620BE-7A9E-F5D5-2ECE-691F83905EEE}"/>
              </a:ext>
            </a:extLst>
          </p:cNvPr>
          <p:cNvPicPr>
            <a:picLocks noChangeAspect="1"/>
          </p:cNvPicPr>
          <p:nvPr/>
        </p:nvPicPr>
        <p:blipFill>
          <a:blip r:embed="rId2"/>
          <a:stretch>
            <a:fillRect/>
          </a:stretch>
        </p:blipFill>
        <p:spPr>
          <a:xfrm>
            <a:off x="647252" y="1607334"/>
            <a:ext cx="4429459" cy="3117066"/>
          </a:xfrm>
          <a:prstGeom prst="rect">
            <a:avLst/>
          </a:prstGeom>
        </p:spPr>
      </p:pic>
      <p:sp>
        <p:nvSpPr>
          <p:cNvPr id="3" name="TextBox 2">
            <a:extLst>
              <a:ext uri="{FF2B5EF4-FFF2-40B4-BE49-F238E27FC236}">
                <a16:creationId xmlns:a16="http://schemas.microsoft.com/office/drawing/2014/main" id="{0E49A507-6A09-CA97-64B9-AFB2FE27E0E9}"/>
              </a:ext>
            </a:extLst>
          </p:cNvPr>
          <p:cNvSpPr txBox="1"/>
          <p:nvPr/>
        </p:nvSpPr>
        <p:spPr>
          <a:xfrm>
            <a:off x="1344706" y="522795"/>
            <a:ext cx="8964706" cy="646331"/>
          </a:xfrm>
          <a:prstGeom prst="rect">
            <a:avLst/>
          </a:prstGeom>
          <a:noFill/>
        </p:spPr>
        <p:txBody>
          <a:bodyPr wrap="square" rtlCol="0">
            <a:spAutoFit/>
          </a:bodyPr>
          <a:lstStyle/>
          <a:p>
            <a:r>
              <a:rPr lang="en-IN" sz="3600" b="1" u="sng" dirty="0">
                <a:solidFill>
                  <a:schemeClr val="bg1"/>
                </a:solidFill>
                <a:latin typeface="Calibri" panose="020F0502020204030204" pitchFamily="34" charset="0"/>
                <a:ea typeface="Calibri" panose="020F0502020204030204" pitchFamily="34" charset="0"/>
                <a:cs typeface="Calibri" panose="020F0502020204030204" pitchFamily="34" charset="0"/>
              </a:rPr>
              <a:t>Result </a:t>
            </a:r>
          </a:p>
        </p:txBody>
      </p:sp>
      <p:sp>
        <p:nvSpPr>
          <p:cNvPr id="4" name="TextBox 3">
            <a:extLst>
              <a:ext uri="{FF2B5EF4-FFF2-40B4-BE49-F238E27FC236}">
                <a16:creationId xmlns:a16="http://schemas.microsoft.com/office/drawing/2014/main" id="{9FA4C0E0-CF48-E4FE-C7DC-C5CC1B28795A}"/>
              </a:ext>
            </a:extLst>
          </p:cNvPr>
          <p:cNvSpPr txBox="1"/>
          <p:nvPr/>
        </p:nvSpPr>
        <p:spPr>
          <a:xfrm>
            <a:off x="1344706" y="1238002"/>
            <a:ext cx="4329953" cy="369332"/>
          </a:xfrm>
          <a:prstGeom prst="rect">
            <a:avLst/>
          </a:prstGeom>
          <a:noFill/>
        </p:spPr>
        <p:txBody>
          <a:bodyPr wrap="square" rtlCol="0">
            <a:spAutoFit/>
          </a:bodyPr>
          <a:lstStyle/>
          <a:p>
            <a:pPr marL="285750" indent="-285750">
              <a:buFont typeface="Wingdings" panose="05000000000000000000" pitchFamily="2" charset="2"/>
              <a:buChar char="q"/>
            </a:pPr>
            <a:r>
              <a:rPr lang="en-IN" u="sng" dirty="0">
                <a:solidFill>
                  <a:schemeClr val="bg1"/>
                </a:solidFill>
                <a:latin typeface="Calibri" panose="020F0502020204030204" pitchFamily="34" charset="0"/>
                <a:ea typeface="Calibri" panose="020F0502020204030204" pitchFamily="34" charset="0"/>
                <a:cs typeface="Calibri" panose="020F0502020204030204" pitchFamily="34" charset="0"/>
              </a:rPr>
              <a:t> Performance model</a:t>
            </a:r>
          </a:p>
        </p:txBody>
      </p:sp>
      <p:pic>
        <p:nvPicPr>
          <p:cNvPr id="5" name="Picture 4">
            <a:extLst>
              <a:ext uri="{FF2B5EF4-FFF2-40B4-BE49-F238E27FC236}">
                <a16:creationId xmlns:a16="http://schemas.microsoft.com/office/drawing/2014/main" id="{61527D1E-A068-55A2-D33B-88101D1133EC}"/>
              </a:ext>
            </a:extLst>
          </p:cNvPr>
          <p:cNvPicPr>
            <a:picLocks noChangeAspect="1"/>
          </p:cNvPicPr>
          <p:nvPr/>
        </p:nvPicPr>
        <p:blipFill>
          <a:blip r:embed="rId3"/>
          <a:stretch>
            <a:fillRect/>
          </a:stretch>
        </p:blipFill>
        <p:spPr>
          <a:xfrm>
            <a:off x="5436417" y="1780272"/>
            <a:ext cx="5898357" cy="4122891"/>
          </a:xfrm>
          <a:prstGeom prst="rect">
            <a:avLst/>
          </a:prstGeom>
        </p:spPr>
      </p:pic>
      <p:sp>
        <p:nvSpPr>
          <p:cNvPr id="6" name="TextBox 5">
            <a:extLst>
              <a:ext uri="{FF2B5EF4-FFF2-40B4-BE49-F238E27FC236}">
                <a16:creationId xmlns:a16="http://schemas.microsoft.com/office/drawing/2014/main" id="{0CA4571D-6F57-284F-4ABA-6ACA70A5D727}"/>
              </a:ext>
            </a:extLst>
          </p:cNvPr>
          <p:cNvSpPr txBox="1"/>
          <p:nvPr/>
        </p:nvSpPr>
        <p:spPr>
          <a:xfrm>
            <a:off x="5289596" y="1154911"/>
            <a:ext cx="5787395" cy="646331"/>
          </a:xfrm>
          <a:prstGeom prst="rect">
            <a:avLst/>
          </a:prstGeom>
          <a:noFill/>
        </p:spPr>
        <p:txBody>
          <a:bodyPr wrap="square" rtlCol="0">
            <a:spAutoFit/>
          </a:bodyPr>
          <a:lstStyle/>
          <a:p>
            <a:pPr marL="285750" indent="-285750">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Comparison of  R-squared values of different ML model graphically. </a:t>
            </a:r>
            <a:endParaRPr lang="en-IN" dirty="0">
              <a:solidFill>
                <a:schemeClr val="bg1"/>
              </a:solidFill>
            </a:endParaRPr>
          </a:p>
        </p:txBody>
      </p:sp>
      <p:sp>
        <p:nvSpPr>
          <p:cNvPr id="7" name="Rectangle: Rounded Corners 6">
            <a:extLst>
              <a:ext uri="{FF2B5EF4-FFF2-40B4-BE49-F238E27FC236}">
                <a16:creationId xmlns:a16="http://schemas.microsoft.com/office/drawing/2014/main" id="{CB8AB8BE-E203-29C0-C21B-5EF530E0FABE}"/>
              </a:ext>
            </a:extLst>
          </p:cNvPr>
          <p:cNvSpPr/>
          <p:nvPr/>
        </p:nvSpPr>
        <p:spPr>
          <a:xfrm>
            <a:off x="1150170" y="5020235"/>
            <a:ext cx="3926541" cy="131497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00A6ABF8-C54C-3FD3-CED4-B882B569A9DD}"/>
              </a:ext>
            </a:extLst>
          </p:cNvPr>
          <p:cNvSpPr txBox="1"/>
          <p:nvPr/>
        </p:nvSpPr>
        <p:spPr>
          <a:xfrm>
            <a:off x="1147482" y="5296832"/>
            <a:ext cx="3783106" cy="646331"/>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Best Model :- </a:t>
            </a:r>
            <a:r>
              <a:rPr lang="en-IN" dirty="0" err="1">
                <a:solidFill>
                  <a:schemeClr val="bg1"/>
                </a:solidFill>
                <a:latin typeface="Calibri" panose="020F0502020204030204" pitchFamily="34" charset="0"/>
                <a:ea typeface="Calibri" panose="020F0502020204030204" pitchFamily="34" charset="0"/>
                <a:cs typeface="Calibri" panose="020F0502020204030204" pitchFamily="34" charset="0"/>
              </a:rPr>
              <a:t>XGBoost</a:t>
            </a: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 Regressor</a:t>
            </a:r>
          </a:p>
          <a:p>
            <a:pPr marL="285750" indent="-285750">
              <a:buFont typeface="Wingdings" panose="05000000000000000000" pitchFamily="2" charset="2"/>
              <a:buChar char="§"/>
            </a:pP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Accuracy :- 89.08%</a:t>
            </a:r>
          </a:p>
        </p:txBody>
      </p:sp>
    </p:spTree>
    <p:extLst>
      <p:ext uri="{BB962C8B-B14F-4D97-AF65-F5344CB8AC3E}">
        <p14:creationId xmlns:p14="http://schemas.microsoft.com/office/powerpoint/2010/main" val="629257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B8207A-F435-5F70-35F5-D7F6A68B5277}"/>
              </a:ext>
            </a:extLst>
          </p:cNvPr>
          <p:cNvSpPr txBox="1"/>
          <p:nvPr/>
        </p:nvSpPr>
        <p:spPr>
          <a:xfrm>
            <a:off x="1497106" y="80682"/>
            <a:ext cx="7906870" cy="646331"/>
          </a:xfrm>
          <a:prstGeom prst="rect">
            <a:avLst/>
          </a:prstGeom>
          <a:noFill/>
        </p:spPr>
        <p:txBody>
          <a:bodyPr wrap="square" rtlCol="0">
            <a:spAutoFit/>
          </a:bodyPr>
          <a:lstStyle/>
          <a:p>
            <a:r>
              <a:rPr lang="en-US" sz="3600" b="1" u="sng"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Accuracy Score Comparison</a:t>
            </a:r>
            <a:endParaRPr lang="en-IN" sz="3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E4B4F562-C56B-D535-7E56-AC85E854E650}"/>
              </a:ext>
            </a:extLst>
          </p:cNvPr>
          <p:cNvPicPr>
            <a:picLocks noChangeAspect="1"/>
          </p:cNvPicPr>
          <p:nvPr/>
        </p:nvPicPr>
        <p:blipFill>
          <a:blip r:embed="rId2"/>
          <a:stretch>
            <a:fillRect/>
          </a:stretch>
        </p:blipFill>
        <p:spPr>
          <a:xfrm>
            <a:off x="1158688" y="1229247"/>
            <a:ext cx="2362200" cy="2339340"/>
          </a:xfrm>
          <a:prstGeom prst="rect">
            <a:avLst/>
          </a:prstGeom>
        </p:spPr>
      </p:pic>
      <p:pic>
        <p:nvPicPr>
          <p:cNvPr id="4" name="Picture 3">
            <a:extLst>
              <a:ext uri="{FF2B5EF4-FFF2-40B4-BE49-F238E27FC236}">
                <a16:creationId xmlns:a16="http://schemas.microsoft.com/office/drawing/2014/main" id="{881CDC8E-3FB5-84C0-142C-D73471B68B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85497" y="1229247"/>
            <a:ext cx="3166745" cy="784860"/>
          </a:xfrm>
          <a:prstGeom prst="rect">
            <a:avLst/>
          </a:prstGeom>
          <a:noFill/>
          <a:ln>
            <a:noFill/>
          </a:ln>
        </p:spPr>
      </p:pic>
      <p:pic>
        <p:nvPicPr>
          <p:cNvPr id="5" name="Picture 4">
            <a:extLst>
              <a:ext uri="{FF2B5EF4-FFF2-40B4-BE49-F238E27FC236}">
                <a16:creationId xmlns:a16="http://schemas.microsoft.com/office/drawing/2014/main" id="{9D7A3E45-5BC1-34B3-2367-BDC620805CD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19820" y="1229247"/>
            <a:ext cx="3166745" cy="1757045"/>
          </a:xfrm>
          <a:prstGeom prst="rect">
            <a:avLst/>
          </a:prstGeom>
          <a:noFill/>
          <a:ln>
            <a:noFill/>
          </a:ln>
        </p:spPr>
      </p:pic>
      <p:pic>
        <p:nvPicPr>
          <p:cNvPr id="6" name="Picture 5">
            <a:extLst>
              <a:ext uri="{FF2B5EF4-FFF2-40B4-BE49-F238E27FC236}">
                <a16:creationId xmlns:a16="http://schemas.microsoft.com/office/drawing/2014/main" id="{9717DFEC-FDCE-BC81-352C-61206BA15DE1}"/>
              </a:ext>
            </a:extLst>
          </p:cNvPr>
          <p:cNvPicPr>
            <a:picLocks noChangeAspect="1"/>
          </p:cNvPicPr>
          <p:nvPr/>
        </p:nvPicPr>
        <p:blipFill>
          <a:blip r:embed="rId5"/>
          <a:stretch>
            <a:fillRect/>
          </a:stretch>
        </p:blipFill>
        <p:spPr>
          <a:xfrm>
            <a:off x="2875429" y="4291063"/>
            <a:ext cx="4137659" cy="2207522"/>
          </a:xfrm>
          <a:prstGeom prst="rect">
            <a:avLst/>
          </a:prstGeom>
        </p:spPr>
      </p:pic>
      <p:sp>
        <p:nvSpPr>
          <p:cNvPr id="8" name="TextBox 7">
            <a:extLst>
              <a:ext uri="{FF2B5EF4-FFF2-40B4-BE49-F238E27FC236}">
                <a16:creationId xmlns:a16="http://schemas.microsoft.com/office/drawing/2014/main" id="{C13A4EA3-E45B-5AA9-8047-B7FC372F801E}"/>
              </a:ext>
            </a:extLst>
          </p:cNvPr>
          <p:cNvSpPr txBox="1"/>
          <p:nvPr/>
        </p:nvSpPr>
        <p:spPr>
          <a:xfrm>
            <a:off x="1013011" y="727013"/>
            <a:ext cx="7664823"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Result table of the other available paper about this topic.</a:t>
            </a:r>
          </a:p>
        </p:txBody>
      </p:sp>
      <p:sp>
        <p:nvSpPr>
          <p:cNvPr id="9" name="Rectangle 8">
            <a:extLst>
              <a:ext uri="{FF2B5EF4-FFF2-40B4-BE49-F238E27FC236}">
                <a16:creationId xmlns:a16="http://schemas.microsoft.com/office/drawing/2014/main" id="{50590CE8-B1F3-786D-AE51-28DA4B502F6C}"/>
              </a:ext>
            </a:extLst>
          </p:cNvPr>
          <p:cNvSpPr/>
          <p:nvPr/>
        </p:nvSpPr>
        <p:spPr>
          <a:xfrm>
            <a:off x="10255624" y="1229247"/>
            <a:ext cx="914400" cy="784860"/>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TextBox 9">
            <a:extLst>
              <a:ext uri="{FF2B5EF4-FFF2-40B4-BE49-F238E27FC236}">
                <a16:creationId xmlns:a16="http://schemas.microsoft.com/office/drawing/2014/main" id="{CE83FCFD-9AB6-B3F3-983E-67F42BFE0767}"/>
              </a:ext>
            </a:extLst>
          </p:cNvPr>
          <p:cNvSpPr txBox="1"/>
          <p:nvPr/>
        </p:nvSpPr>
        <p:spPr>
          <a:xfrm>
            <a:off x="10208560" y="1275443"/>
            <a:ext cx="914400" cy="738664"/>
          </a:xfrm>
          <a:prstGeom prst="rect">
            <a:avLst/>
          </a:prstGeom>
          <a:noFill/>
        </p:spPr>
        <p:txBody>
          <a:bodyPr wrap="square" rtlCol="0">
            <a:spAutoFit/>
          </a:bodyPr>
          <a:lstStyle/>
          <a:p>
            <a:r>
              <a:rPr lang="en-IN" sz="1400" dirty="0">
                <a:solidFill>
                  <a:schemeClr val="bg1">
                    <a:lumMod val="85000"/>
                    <a:lumOff val="15000"/>
                  </a:schemeClr>
                </a:solidFill>
              </a:rPr>
              <a:t>R-squared</a:t>
            </a:r>
          </a:p>
          <a:p>
            <a:r>
              <a:rPr lang="en-IN" sz="1400" dirty="0">
                <a:solidFill>
                  <a:schemeClr val="bg1">
                    <a:lumMod val="85000"/>
                    <a:lumOff val="15000"/>
                  </a:schemeClr>
                </a:solidFill>
              </a:rPr>
              <a:t>0.73</a:t>
            </a:r>
          </a:p>
          <a:p>
            <a:r>
              <a:rPr lang="en-IN" sz="1400" dirty="0">
                <a:solidFill>
                  <a:schemeClr val="bg1">
                    <a:lumMod val="85000"/>
                    <a:lumOff val="15000"/>
                  </a:schemeClr>
                </a:solidFill>
              </a:rPr>
              <a:t>0.83</a:t>
            </a:r>
          </a:p>
        </p:txBody>
      </p:sp>
      <p:sp>
        <p:nvSpPr>
          <p:cNvPr id="11" name="TextBox 10">
            <a:extLst>
              <a:ext uri="{FF2B5EF4-FFF2-40B4-BE49-F238E27FC236}">
                <a16:creationId xmlns:a16="http://schemas.microsoft.com/office/drawing/2014/main" id="{8AC03AD3-CF20-F905-6B7F-CA692CC20B83}"/>
              </a:ext>
            </a:extLst>
          </p:cNvPr>
          <p:cNvSpPr txBox="1"/>
          <p:nvPr/>
        </p:nvSpPr>
        <p:spPr>
          <a:xfrm>
            <a:off x="982202" y="3756682"/>
            <a:ext cx="5611907"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solidFill>
                  <a:schemeClr val="bg1">
                    <a:lumMod val="85000"/>
                    <a:lumOff val="15000"/>
                  </a:schemeClr>
                </a:solidFill>
                <a:latin typeface="Calibri" panose="020F0502020204030204" pitchFamily="34" charset="0"/>
                <a:ea typeface="Calibri" panose="020F0502020204030204" pitchFamily="34" charset="0"/>
                <a:cs typeface="Calibri" panose="020F0502020204030204" pitchFamily="34" charset="0"/>
              </a:rPr>
              <a:t> Result table of this paper </a:t>
            </a:r>
          </a:p>
        </p:txBody>
      </p:sp>
      <p:sp>
        <p:nvSpPr>
          <p:cNvPr id="13" name="Rectangle: Rounded Corners 12">
            <a:extLst>
              <a:ext uri="{FF2B5EF4-FFF2-40B4-BE49-F238E27FC236}">
                <a16:creationId xmlns:a16="http://schemas.microsoft.com/office/drawing/2014/main" id="{79A2163C-B7D4-01B3-586A-30D4314BF41F}"/>
              </a:ext>
            </a:extLst>
          </p:cNvPr>
          <p:cNvSpPr/>
          <p:nvPr/>
        </p:nvSpPr>
        <p:spPr>
          <a:xfrm>
            <a:off x="7584141" y="2516341"/>
            <a:ext cx="3962400" cy="2207522"/>
          </a:xfrm>
          <a:prstGeom prst="round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31A2B9C2-2F99-5AC8-3960-FABBBE42CFDE}"/>
              </a:ext>
            </a:extLst>
          </p:cNvPr>
          <p:cNvSpPr txBox="1"/>
          <p:nvPr/>
        </p:nvSpPr>
        <p:spPr>
          <a:xfrm>
            <a:off x="7909028" y="2589050"/>
            <a:ext cx="3166745" cy="2062103"/>
          </a:xfrm>
          <a:prstGeom prst="rect">
            <a:avLst/>
          </a:prstGeom>
          <a:noFill/>
        </p:spPr>
        <p:txBody>
          <a:bodyPr wrap="square" rtlCol="0">
            <a:spAutoFit/>
          </a:bodyPr>
          <a:lstStyle/>
          <a:p>
            <a:pPr marL="285750" indent="-285750">
              <a:buFont typeface="Wingdings" panose="05000000000000000000" pitchFamily="2" charset="2"/>
              <a:buChar char="q"/>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Here in this paper, we have improved the accuracy of the model successfully with respect to other available papers. We have also used Polynomial regression model which has given better result. We have got best accuracy in </a:t>
            </a:r>
            <a:r>
              <a:rPr lang="en-IN"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XGBoost</a:t>
            </a: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 model.</a:t>
            </a:r>
          </a:p>
        </p:txBody>
      </p:sp>
    </p:spTree>
    <p:extLst>
      <p:ext uri="{BB962C8B-B14F-4D97-AF65-F5344CB8AC3E}">
        <p14:creationId xmlns:p14="http://schemas.microsoft.com/office/powerpoint/2010/main" val="3579679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C615C4-9D9C-5A79-DAAD-A7F442122AE0}"/>
              </a:ext>
            </a:extLst>
          </p:cNvPr>
          <p:cNvSpPr txBox="1"/>
          <p:nvPr/>
        </p:nvSpPr>
        <p:spPr>
          <a:xfrm>
            <a:off x="1371602" y="1351508"/>
            <a:ext cx="8381998" cy="3447098"/>
          </a:xfrm>
          <a:prstGeom prst="rect">
            <a:avLst/>
          </a:prstGeom>
          <a:noFill/>
        </p:spPr>
        <p:txBody>
          <a:bodyPr wrap="square" rtlCol="0">
            <a:spAutoFit/>
          </a:bodyPr>
          <a:lstStyle/>
          <a:p>
            <a:r>
              <a:rPr lang="en-IN" sz="2400" b="1" u="sng"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a:p>
            <a:endParaRPr lang="en-IN" sz="18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IN" sz="1600" dirty="0">
                <a:solidFill>
                  <a:srgbClr val="000000"/>
                </a:solidFill>
                <a:effectLst/>
                <a:latin typeface="Times New Roman" panose="02020603050405020304" pitchFamily="18" charset="0"/>
                <a:ea typeface="Times New Roman" panose="02020603050405020304" pitchFamily="18" charset="0"/>
              </a:rPr>
              <a:t>In this paper we have used various machine learning regression models to predict health insurance charge based on specific attributes. We have got 89.08% accuracy by </a:t>
            </a:r>
            <a:r>
              <a:rPr lang="en-IN" sz="1600" dirty="0" err="1">
                <a:solidFill>
                  <a:srgbClr val="000000"/>
                </a:solidFill>
                <a:effectLst/>
                <a:latin typeface="Times New Roman" panose="02020603050405020304" pitchFamily="18" charset="0"/>
                <a:ea typeface="Times New Roman" panose="02020603050405020304" pitchFamily="18" charset="0"/>
              </a:rPr>
              <a:t>XGBoost</a:t>
            </a: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eXtreme</a:t>
            </a:r>
            <a:r>
              <a:rPr lang="en-IN" sz="1600" dirty="0">
                <a:solidFill>
                  <a:srgbClr val="000000"/>
                </a:solidFill>
                <a:effectLst/>
                <a:latin typeface="Times New Roman" panose="02020603050405020304" pitchFamily="18" charset="0"/>
                <a:ea typeface="Times New Roman" panose="02020603050405020304" pitchFamily="18" charset="0"/>
              </a:rPr>
              <a:t> Gradient Boosting) regressor which is no doubt a great accuracy achieved of this kind of problem. </a:t>
            </a:r>
          </a:p>
          <a:p>
            <a:pPr marL="285750" indent="-285750">
              <a:buFont typeface="Wingdings" panose="05000000000000000000" pitchFamily="2" charset="2"/>
              <a:buChar char="Ø"/>
            </a:pPr>
            <a:r>
              <a:rPr lang="en-IN" sz="1600" dirty="0">
                <a:solidFill>
                  <a:srgbClr val="000000"/>
                </a:solidFill>
                <a:effectLst/>
                <a:latin typeface="Times New Roman" panose="02020603050405020304" pitchFamily="18" charset="0"/>
                <a:ea typeface="Times New Roman" panose="02020603050405020304" pitchFamily="18" charset="0"/>
              </a:rPr>
              <a:t>To increase the data records of our data set we  have also applied data augmentation and got 28098 data records. But this augmentation was not successful because when we applied several ML model over the new dataset which we got by data augmentation, decreases the accuracy.</a:t>
            </a:r>
          </a:p>
          <a:p>
            <a:pPr marL="285750" indent="-285750">
              <a:buFont typeface="Wingdings" panose="05000000000000000000" pitchFamily="2" charset="2"/>
              <a:buChar char="Ø"/>
            </a:pPr>
            <a:r>
              <a:rPr lang="en-IN" sz="1600" dirty="0">
                <a:solidFill>
                  <a:srgbClr val="000000"/>
                </a:solidFill>
                <a:effectLst/>
                <a:latin typeface="Times New Roman" panose="02020603050405020304" pitchFamily="18" charset="0"/>
                <a:ea typeface="Times New Roman" panose="02020603050405020304" pitchFamily="18" charset="0"/>
              </a:rPr>
              <a:t> Predicting insurance charges based on certain factors help insurance policy providers to attract consumers and save time in formulating plans for every individual. ML models can do cost calculation in a short time, while a human being would be taking a long time to perform the same task. This will help businesses improve their profitability.</a:t>
            </a:r>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0090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990B4-9375-2B28-4409-553F659361A3}"/>
              </a:ext>
            </a:extLst>
          </p:cNvPr>
          <p:cNvSpPr txBox="1"/>
          <p:nvPr/>
        </p:nvSpPr>
        <p:spPr>
          <a:xfrm>
            <a:off x="2510117" y="1317811"/>
            <a:ext cx="5504329" cy="646331"/>
          </a:xfrm>
          <a:prstGeom prst="rect">
            <a:avLst/>
          </a:prstGeom>
          <a:noFill/>
        </p:spPr>
        <p:txBody>
          <a:bodyPr wrap="square" rtlCol="0">
            <a:spAutoFit/>
          </a:bodyPr>
          <a:lstStyle/>
          <a:p>
            <a:r>
              <a:rPr lang="en-IN" sz="3600" b="1" u="sng" dirty="0">
                <a:solidFill>
                  <a:schemeClr val="bg1"/>
                </a:solidFill>
                <a:latin typeface="Calibri" panose="020F0502020204030204" pitchFamily="34" charset="0"/>
                <a:ea typeface="Calibri" panose="020F0502020204030204" pitchFamily="34" charset="0"/>
                <a:cs typeface="Calibri" panose="020F0502020204030204" pitchFamily="34" charset="0"/>
              </a:rPr>
              <a:t>Future work</a:t>
            </a:r>
          </a:p>
        </p:txBody>
      </p:sp>
      <p:sp>
        <p:nvSpPr>
          <p:cNvPr id="3" name="TextBox 2">
            <a:extLst>
              <a:ext uri="{FF2B5EF4-FFF2-40B4-BE49-F238E27FC236}">
                <a16:creationId xmlns:a16="http://schemas.microsoft.com/office/drawing/2014/main" id="{B4D09C59-46AA-AB82-E3DA-91709CD6421B}"/>
              </a:ext>
            </a:extLst>
          </p:cNvPr>
          <p:cNvSpPr txBox="1"/>
          <p:nvPr/>
        </p:nvSpPr>
        <p:spPr>
          <a:xfrm>
            <a:off x="2402541" y="2330823"/>
            <a:ext cx="7906871" cy="2031325"/>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we have reached a very good accuracy, it’s not the end. We will try our best to improve the model to get 100% accuracy where our model can correctly predict health insurance charged by the health insurance company. </a:t>
            </a:r>
          </a:p>
          <a:p>
            <a:pPr marL="285750" indent="-285750">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 More data always increases the accuracy of any algorithm. So, getting more data is an issue. In future, if more data is available from public health insurance companies than we can improve the accuracy.</a:t>
            </a:r>
          </a:p>
          <a:p>
            <a:endParaRPr lang="en-IN" dirty="0"/>
          </a:p>
        </p:txBody>
      </p:sp>
    </p:spTree>
    <p:extLst>
      <p:ext uri="{BB962C8B-B14F-4D97-AF65-F5344CB8AC3E}">
        <p14:creationId xmlns:p14="http://schemas.microsoft.com/office/powerpoint/2010/main" val="584864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62123E-F552-007D-ACB8-B4079F964827}"/>
              </a:ext>
            </a:extLst>
          </p:cNvPr>
          <p:cNvSpPr txBox="1"/>
          <p:nvPr/>
        </p:nvSpPr>
        <p:spPr>
          <a:xfrm>
            <a:off x="1963270" y="1905506"/>
            <a:ext cx="8113059" cy="3046988"/>
          </a:xfrm>
          <a:prstGeom prst="rect">
            <a:avLst/>
          </a:prstGeom>
          <a:noFill/>
          <a:effectLst>
            <a:glow rad="63500">
              <a:schemeClr val="accent1">
                <a:satMod val="175000"/>
                <a:alpha val="40000"/>
              </a:schemeClr>
            </a:glow>
          </a:effectLst>
        </p:spPr>
        <p:txBody>
          <a:bodyPr wrap="square" rtlCol="0">
            <a:spAutoFit/>
          </a:bodyPr>
          <a:lstStyle/>
          <a:p>
            <a:pPr algn="ctr"/>
            <a:r>
              <a:rPr lang="en-IN" sz="96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THANK YOU ALL</a:t>
            </a:r>
          </a:p>
        </p:txBody>
      </p:sp>
    </p:spTree>
    <p:extLst>
      <p:ext uri="{BB962C8B-B14F-4D97-AF65-F5344CB8AC3E}">
        <p14:creationId xmlns:p14="http://schemas.microsoft.com/office/powerpoint/2010/main" val="407482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CA7EE2-EDC4-0164-49E9-170A446C88BC}"/>
              </a:ext>
            </a:extLst>
          </p:cNvPr>
          <p:cNvSpPr txBox="1"/>
          <p:nvPr/>
        </p:nvSpPr>
        <p:spPr>
          <a:xfrm>
            <a:off x="2245658" y="1389530"/>
            <a:ext cx="7700683" cy="4501232"/>
          </a:xfrm>
          <a:prstGeom prst="rect">
            <a:avLst/>
          </a:prstGeom>
          <a:noFill/>
        </p:spPr>
        <p:txBody>
          <a:bodyPr wrap="square" rtlCol="0">
            <a:spAutoFit/>
          </a:bodyPr>
          <a:lstStyle/>
          <a:p>
            <a:r>
              <a:rPr lang="en-IN" sz="2400" b="1" u="sng" dirty="0">
                <a:solidFill>
                  <a:schemeClr val="bg1"/>
                </a:solidFill>
                <a:latin typeface="Calibri" panose="020F0502020204030204" pitchFamily="34" charset="0"/>
                <a:ea typeface="Calibri" panose="020F0502020204030204" pitchFamily="34" charset="0"/>
                <a:cs typeface="Calibri" panose="020F0502020204030204" pitchFamily="34" charset="0"/>
              </a:rPr>
              <a:t>What is </a:t>
            </a:r>
            <a:r>
              <a:rPr lang="en-IN" sz="24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Medical Health Insurance ?</a:t>
            </a:r>
          </a:p>
          <a:p>
            <a:endParaRPr lang="en-IN"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IN" sz="1800" dirty="0">
                <a:solidFill>
                  <a:srgbClr val="000000"/>
                </a:solidFill>
                <a:effectLst/>
                <a:latin typeface="Times New Roman" panose="02020603050405020304" pitchFamily="18" charset="0"/>
                <a:ea typeface="Times New Roman" panose="02020603050405020304" pitchFamily="18" charset="0"/>
              </a:rPr>
              <a:t>Health insurance (sometimes called health coverage) pays for some or all of the cost of the health services you receive, like doctors’ visits, hospital stays, and visits to the emergency room. It helps keep your health care costs predictable and affordable.</a:t>
            </a:r>
          </a:p>
          <a:p>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sz="1800" dirty="0">
              <a:solidFill>
                <a:srgbClr val="000000"/>
              </a:solidFill>
              <a:effectLst/>
              <a:latin typeface="Times New Roman" panose="02020603050405020304" pitchFamily="18" charset="0"/>
              <a:ea typeface="Times New Roman" panose="02020603050405020304" pitchFamily="18" charset="0"/>
            </a:endParaRPr>
          </a:p>
          <a:p>
            <a:pPr marL="285750" indent="-285750">
              <a:buClr>
                <a:schemeClr val="bg1"/>
              </a:buClr>
              <a:buFont typeface="Wingdings" panose="05000000000000000000" pitchFamily="2" charset="2"/>
              <a:buChar char="Ø"/>
            </a:pPr>
            <a:r>
              <a:rPr lang="en-IN" b="1" u="sng" dirty="0">
                <a:solidFill>
                  <a:schemeClr val="bg1"/>
                </a:solidFill>
                <a:latin typeface="Calibri" panose="020F0502020204030204" pitchFamily="34" charset="0"/>
                <a:ea typeface="Calibri" panose="020F0502020204030204" pitchFamily="34" charset="0"/>
                <a:cs typeface="Calibri" panose="020F0502020204030204" pitchFamily="34" charset="0"/>
              </a:rPr>
              <a:t>Deeper definition</a:t>
            </a: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b="0" i="0" dirty="0">
                <a:solidFill>
                  <a:schemeClr val="bg1"/>
                </a:solidFill>
                <a:effectLst/>
                <a:latin typeface="-apple-system"/>
              </a:rPr>
              <a:t>Health insurance is a contract where an insurance company provides medical coverage to the insured for a premium amount. It covers medical expenses incurred on hospitalization, surgeries, day care procedures, etc. A health insurance policy either reimburses the medical costs or offers cashless treatment. </a:t>
            </a:r>
          </a:p>
          <a:p>
            <a:pPr>
              <a:buClr>
                <a:schemeClr val="bg1"/>
              </a:buClr>
            </a:pPr>
            <a:endPar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br>
              <a:rPr lang="en-IN" sz="1050" dirty="0">
                <a:solidFill>
                  <a:srgbClr val="000000"/>
                </a:solidFill>
                <a:effectLst/>
                <a:latin typeface="Times New Roman" panose="02020603050405020304" pitchFamily="18" charset="0"/>
                <a:ea typeface="Times New Roman" panose="02020603050405020304" pitchFamily="18" charset="0"/>
              </a:rPr>
            </a:br>
            <a:endParaRPr lang="en-IN" dirty="0">
              <a:solidFill>
                <a:schemeClr val="bg1"/>
              </a:solidFill>
            </a:endParaRPr>
          </a:p>
        </p:txBody>
      </p:sp>
      <p:pic>
        <p:nvPicPr>
          <p:cNvPr id="5" name="Picture 4">
            <a:extLst>
              <a:ext uri="{FF2B5EF4-FFF2-40B4-BE49-F238E27FC236}">
                <a16:creationId xmlns:a16="http://schemas.microsoft.com/office/drawing/2014/main" id="{C89D3EBD-C2F8-9E96-0AC4-6E9D8B654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7151" y="159885"/>
            <a:ext cx="3884519" cy="1614705"/>
          </a:xfrm>
          <a:prstGeom prst="rect">
            <a:avLst/>
          </a:prstGeom>
        </p:spPr>
      </p:pic>
    </p:spTree>
    <p:extLst>
      <p:ext uri="{BB962C8B-B14F-4D97-AF65-F5344CB8AC3E}">
        <p14:creationId xmlns:p14="http://schemas.microsoft.com/office/powerpoint/2010/main" val="14290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F9A083-F84B-CA9B-7D10-29E5BFC789C9}"/>
              </a:ext>
            </a:extLst>
          </p:cNvPr>
          <p:cNvSpPr txBox="1"/>
          <p:nvPr/>
        </p:nvSpPr>
        <p:spPr>
          <a:xfrm>
            <a:off x="2026022" y="1147483"/>
            <a:ext cx="8283389" cy="4832092"/>
          </a:xfrm>
          <a:prstGeom prst="rect">
            <a:avLst/>
          </a:prstGeom>
          <a:noFill/>
        </p:spPr>
        <p:txBody>
          <a:bodyPr wrap="square" rtlCol="0">
            <a:spAutoFit/>
          </a:bodyPr>
          <a:lstStyle/>
          <a:p>
            <a:r>
              <a:rPr lang="en-IN" sz="2800" b="1" u="sng" dirty="0">
                <a:solidFill>
                  <a:schemeClr val="bg1"/>
                </a:solidFill>
              </a:rPr>
              <a:t>Why to predict </a:t>
            </a:r>
            <a:r>
              <a:rPr lang="en-IN" sz="28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Medical Health Insurance Cost ? </a:t>
            </a:r>
          </a:p>
          <a:p>
            <a:endParaRPr lang="en-IN" sz="2800" b="1" u="sng"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IN" sz="1800" dirty="0">
                <a:solidFill>
                  <a:srgbClr val="000000"/>
                </a:solidFill>
                <a:effectLst/>
                <a:latin typeface="Times New Roman" panose="02020603050405020304" pitchFamily="18" charset="0"/>
                <a:ea typeface="Times New Roman" panose="02020603050405020304" pitchFamily="18" charset="0"/>
              </a:rPr>
              <a:t>Nowadays, the expenses of health care increases. Insurance is a policy that eliminates or decreases loss costs occurred by various risks. As there are a greater quantity of new viruses stepping into human beings, there's a want to expect health costs. This form of prediction allows the governments to decide regarding health issues.</a:t>
            </a:r>
            <a:r>
              <a:rPr lang="en-IN" sz="1800" b="1" i="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People are aware of the importance of health care costs. Various factors affect the coverage price. These issues make contributions to the insurance policy method. If human calculate he doesn't get  proper accuracy. But insurers can do this task properly, who uses several tools to calculate the insurance premium. ML is one of the helping tools that helps to build model to formulate the policy. ML models can be learned by themselves. The model is trained on insurance data from the past. In this project, we want to predict health insurance cost with better accuracy by using different regressor machine learning algorithm.</a:t>
            </a:r>
          </a:p>
          <a:p>
            <a:endParaRPr lang="en-IN" dirty="0">
              <a:solidFill>
                <a:srgbClr val="000000"/>
              </a:solidFill>
              <a:latin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176587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D4E278-8083-2E48-5BCC-8C3A13E38163}"/>
              </a:ext>
            </a:extLst>
          </p:cNvPr>
          <p:cNvSpPr txBox="1"/>
          <p:nvPr/>
        </p:nvSpPr>
        <p:spPr>
          <a:xfrm>
            <a:off x="2277034" y="1013012"/>
            <a:ext cx="9350189" cy="4524315"/>
          </a:xfrm>
          <a:prstGeom prst="rect">
            <a:avLst/>
          </a:prstGeom>
          <a:noFill/>
        </p:spPr>
        <p:txBody>
          <a:bodyPr wrap="square" rtlCol="0">
            <a:spAutoFit/>
          </a:bodyPr>
          <a:lstStyle/>
          <a:p>
            <a:r>
              <a:rPr lang="en-IN" sz="3600" b="1" u="sng" dirty="0">
                <a:solidFill>
                  <a:schemeClr val="bg1"/>
                </a:solidFill>
              </a:rPr>
              <a:t>How can we predict?</a:t>
            </a:r>
          </a:p>
          <a:p>
            <a:r>
              <a:rPr lang="en-IN" dirty="0">
                <a:solidFill>
                  <a:schemeClr val="bg1"/>
                </a:solidFill>
              </a:rPr>
              <a:t> </a:t>
            </a:r>
          </a:p>
          <a:p>
            <a:r>
              <a:rPr lang="en-IN" dirty="0">
                <a:solidFill>
                  <a:schemeClr val="bg1"/>
                </a:solidFill>
              </a:rPr>
              <a:t> </a:t>
            </a: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In this project, the experiment is the supervised regression problem. So we have used several machine learning algorithm to predict medical health cost insurance  with better accuracy. The used algorithms are:</a:t>
            </a:r>
          </a:p>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Linear regression</a:t>
            </a:r>
          </a:p>
          <a:p>
            <a:pPr marL="285750" indent="-285750">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Multiple Linear Regression</a:t>
            </a:r>
          </a:p>
          <a:p>
            <a:pPr marL="285750" indent="-285750">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Polynomial Regressor</a:t>
            </a:r>
          </a:p>
          <a:p>
            <a:pPr marL="285750" indent="-285750">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Decision tree Regressor </a:t>
            </a:r>
          </a:p>
          <a:p>
            <a:pPr marL="285750" indent="-285750">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Random Forest Regressor</a:t>
            </a:r>
          </a:p>
          <a:p>
            <a:pPr marL="285750" indent="-285750">
              <a:buFont typeface="Wingdings" panose="05000000000000000000" pitchFamily="2" charset="2"/>
              <a:buChar char="Ø"/>
            </a:pPr>
            <a:r>
              <a:rPr lang="en-IN" sz="1800" dirty="0" err="1">
                <a:solidFill>
                  <a:srgbClr val="000000"/>
                </a:solidFill>
                <a:effectLst/>
                <a:latin typeface="Times New Roman" panose="02020603050405020304" pitchFamily="18" charset="0"/>
                <a:ea typeface="Times New Roman" panose="02020603050405020304" pitchFamily="18" charset="0"/>
              </a:rPr>
              <a:t>XGBoost</a:t>
            </a:r>
            <a:r>
              <a:rPr lang="en-IN" sz="1800" dirty="0">
                <a:solidFill>
                  <a:srgbClr val="000000"/>
                </a:solidFill>
                <a:effectLst/>
                <a:latin typeface="Times New Roman" panose="02020603050405020304" pitchFamily="18" charset="0"/>
                <a:ea typeface="Times New Roman" panose="02020603050405020304" pitchFamily="18" charset="0"/>
              </a:rPr>
              <a:t> Regressor</a:t>
            </a:r>
            <a:endParaRPr lang="en-IN" dirty="0">
              <a:solidFill>
                <a:srgbClr val="000000"/>
              </a:solidFill>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k-Nearest </a:t>
            </a:r>
            <a:r>
              <a:rPr lang="en-IN" sz="1800" dirty="0" err="1">
                <a:solidFill>
                  <a:srgbClr val="000000"/>
                </a:solidFill>
                <a:effectLst/>
                <a:latin typeface="Times New Roman" panose="02020603050405020304" pitchFamily="18" charset="0"/>
                <a:ea typeface="Times New Roman" panose="02020603050405020304" pitchFamily="18" charset="0"/>
              </a:rPr>
              <a:t>Neighbors</a:t>
            </a:r>
            <a:r>
              <a:rPr lang="en-IN" sz="1800" dirty="0">
                <a:solidFill>
                  <a:srgbClr val="000000"/>
                </a:solidFill>
                <a:effectLst/>
                <a:latin typeface="Times New Roman" panose="02020603050405020304" pitchFamily="18" charset="0"/>
                <a:ea typeface="Times New Roman" panose="02020603050405020304" pitchFamily="18" charset="0"/>
              </a:rPr>
              <a:t> Regressor</a:t>
            </a:r>
            <a:endParaRPr lang="en-IN" dirty="0">
              <a:solidFill>
                <a:srgbClr val="000000"/>
              </a:solidFill>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Gradient Boosting Regressor</a:t>
            </a:r>
          </a:p>
          <a:p>
            <a:pPr marL="285750" indent="-285750">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Ada  </a:t>
            </a:r>
            <a:r>
              <a:rPr lang="en-IN" dirty="0">
                <a:solidFill>
                  <a:srgbClr val="000000"/>
                </a:solidFill>
                <a:latin typeface="Times New Roman" panose="02020603050405020304" pitchFamily="18" charset="0"/>
                <a:ea typeface="Times New Roman" panose="02020603050405020304" pitchFamily="18" charset="0"/>
              </a:rPr>
              <a:t>B</a:t>
            </a:r>
            <a:r>
              <a:rPr lang="en-IN" sz="1800" dirty="0">
                <a:solidFill>
                  <a:srgbClr val="000000"/>
                </a:solidFill>
                <a:effectLst/>
                <a:latin typeface="Times New Roman" panose="02020603050405020304" pitchFamily="18" charset="0"/>
                <a:ea typeface="Times New Roman" panose="02020603050405020304" pitchFamily="18" charset="0"/>
              </a:rPr>
              <a:t>oost Regressor</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4939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BE1E5-A8D9-7FD6-3618-F90A18023211}"/>
              </a:ext>
            </a:extLst>
          </p:cNvPr>
          <p:cNvSpPr txBox="1"/>
          <p:nvPr/>
        </p:nvSpPr>
        <p:spPr>
          <a:xfrm>
            <a:off x="4325470" y="598384"/>
            <a:ext cx="8928847" cy="1200329"/>
          </a:xfrm>
          <a:prstGeom prst="rect">
            <a:avLst/>
          </a:prstGeom>
          <a:noFill/>
        </p:spPr>
        <p:txBody>
          <a:bodyPr wrap="square" rtlCol="0">
            <a:spAutoFit/>
          </a:bodyPr>
          <a:lstStyle/>
          <a:p>
            <a:r>
              <a:rPr lang="en-IN" sz="3600" b="1" u="sng" dirty="0">
                <a:solidFill>
                  <a:schemeClr val="bg1"/>
                </a:solidFill>
                <a:latin typeface="Calibri" panose="020F0502020204030204" pitchFamily="34" charset="0"/>
                <a:ea typeface="Calibri" panose="020F0502020204030204" pitchFamily="34" charset="0"/>
                <a:cs typeface="Calibri" panose="020F0502020204030204" pitchFamily="34" charset="0"/>
              </a:rPr>
              <a:t>Project Process</a:t>
            </a:r>
          </a:p>
          <a:p>
            <a:endParaRPr lang="en-IN" b="1" u="sng"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18" name="Picture 17">
            <a:extLst>
              <a:ext uri="{FF2B5EF4-FFF2-40B4-BE49-F238E27FC236}">
                <a16:creationId xmlns:a16="http://schemas.microsoft.com/office/drawing/2014/main" id="{C4EB50C0-9044-658B-7746-0CED529BAC6E}"/>
              </a:ext>
            </a:extLst>
          </p:cNvPr>
          <p:cNvPicPr>
            <a:picLocks noChangeAspect="1"/>
          </p:cNvPicPr>
          <p:nvPr/>
        </p:nvPicPr>
        <p:blipFill>
          <a:blip r:embed="rId2"/>
          <a:stretch>
            <a:fillRect/>
          </a:stretch>
        </p:blipFill>
        <p:spPr>
          <a:xfrm>
            <a:off x="1712259" y="1725781"/>
            <a:ext cx="8102623" cy="4253677"/>
          </a:xfrm>
          <a:prstGeom prst="rect">
            <a:avLst/>
          </a:prstGeom>
        </p:spPr>
      </p:pic>
    </p:spTree>
    <p:extLst>
      <p:ext uri="{BB962C8B-B14F-4D97-AF65-F5344CB8AC3E}">
        <p14:creationId xmlns:p14="http://schemas.microsoft.com/office/powerpoint/2010/main" val="37599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B277B4-4162-FA05-142B-9AB086320493}"/>
              </a:ext>
            </a:extLst>
          </p:cNvPr>
          <p:cNvSpPr txBox="1"/>
          <p:nvPr/>
        </p:nvSpPr>
        <p:spPr>
          <a:xfrm>
            <a:off x="3989294" y="385482"/>
            <a:ext cx="7539318" cy="646331"/>
          </a:xfrm>
          <a:prstGeom prst="rect">
            <a:avLst/>
          </a:prstGeom>
          <a:noFill/>
        </p:spPr>
        <p:txBody>
          <a:bodyPr wrap="square" rtlCol="0">
            <a:spAutoFit/>
          </a:bodyPr>
          <a:lstStyle/>
          <a:p>
            <a:r>
              <a:rPr lang="en-IN" sz="3600" b="1" u="sng" dirty="0">
                <a:solidFill>
                  <a:schemeClr val="bg1"/>
                </a:solidFill>
                <a:latin typeface="Calibri" panose="020F0502020204030204" pitchFamily="34" charset="0"/>
                <a:ea typeface="Calibri" panose="020F0502020204030204" pitchFamily="34" charset="0"/>
                <a:cs typeface="Calibri" panose="020F0502020204030204" pitchFamily="34" charset="0"/>
              </a:rPr>
              <a:t>Few Terminologies</a:t>
            </a:r>
          </a:p>
        </p:txBody>
      </p:sp>
      <p:sp>
        <p:nvSpPr>
          <p:cNvPr id="3" name="TextBox 2">
            <a:extLst>
              <a:ext uri="{FF2B5EF4-FFF2-40B4-BE49-F238E27FC236}">
                <a16:creationId xmlns:a16="http://schemas.microsoft.com/office/drawing/2014/main" id="{EE8DB8C2-1A05-A8B5-CC83-D6D2A1619DE3}"/>
              </a:ext>
            </a:extLst>
          </p:cNvPr>
          <p:cNvSpPr txBox="1"/>
          <p:nvPr/>
        </p:nvSpPr>
        <p:spPr>
          <a:xfrm>
            <a:off x="1281953" y="1455549"/>
            <a:ext cx="10246659" cy="4462760"/>
          </a:xfrm>
          <a:prstGeom prst="rect">
            <a:avLst/>
          </a:prstGeom>
          <a:noFill/>
        </p:spPr>
        <p:txBody>
          <a:bodyPr wrap="square" rtlCol="0">
            <a:spAutoFit/>
          </a:bodyPr>
          <a:lstStyle/>
          <a:p>
            <a:pPr marL="285750" indent="-285750">
              <a:buFont typeface="Wingdings" panose="05000000000000000000" pitchFamily="2" charset="2"/>
              <a:buChar char="Ø"/>
            </a:pPr>
            <a:r>
              <a:rPr lang="en-IN" sz="1800" b="1" u="sng" dirty="0">
                <a:solidFill>
                  <a:srgbClr val="000000"/>
                </a:solidFill>
                <a:effectLst/>
                <a:latin typeface="Times New Roman" panose="02020603050405020304" pitchFamily="18" charset="0"/>
                <a:ea typeface="Times New Roman" panose="02020603050405020304" pitchFamily="18" charset="0"/>
              </a:rPr>
              <a:t>Linear Regression </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rPr>
              <a:t>It is a statistical method that is used for predictive  analysis.  Linear  regression  makes predictions for continuous or numeric variables. Linear regression algorithm shows a linear relationship between a dependent (y) and one or more independent (y) variables, hence called as linear regression</a:t>
            </a:r>
          </a:p>
          <a:p>
            <a:pPr marL="285750" indent="-285750">
              <a:buFont typeface="Wingdings" panose="05000000000000000000" pitchFamily="2" charset="2"/>
              <a:buChar char="Ø"/>
            </a:pPr>
            <a:r>
              <a:rPr lang="en-IN" b="1" u="sng" dirty="0">
                <a:solidFill>
                  <a:schemeClr val="bg1"/>
                </a:solidFill>
                <a:latin typeface="Calibri" panose="020F0502020204030204" pitchFamily="34" charset="0"/>
                <a:ea typeface="Calibri" panose="020F0502020204030204" pitchFamily="34" charset="0"/>
                <a:cs typeface="Calibri" panose="020F0502020204030204" pitchFamily="34" charset="0"/>
              </a:rPr>
              <a:t>Polynomial Regression</a:t>
            </a: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600" dirty="0">
                <a:solidFill>
                  <a:srgbClr val="000000"/>
                </a:solidFill>
                <a:effectLst/>
                <a:latin typeface="Times New Roman" panose="02020603050405020304" pitchFamily="18" charset="0"/>
                <a:ea typeface="Times New Roman" panose="02020603050405020304" pitchFamily="18" charset="0"/>
              </a:rPr>
              <a:t>Polynomial Regression is a form of Linear regression known as a special case of Multiple linear regression which estimates the relationship as an nth degree polynomial. It is a linear model with some modification in order to increase the accuracy. In Polynomial regression, the original features are converted into Polynomial features of required degree (2,3,..,n) and then modelled using a linear model.</a:t>
            </a:r>
          </a:p>
          <a:p>
            <a:pPr marL="285750" indent="-285750">
              <a:buFont typeface="Wingdings" panose="05000000000000000000" pitchFamily="2" charset="2"/>
              <a:buChar char="Ø"/>
            </a:pPr>
            <a:r>
              <a:rPr lang="en-IN" sz="1600" b="1" u="sng" dirty="0">
                <a:solidFill>
                  <a:srgbClr val="000000"/>
                </a:solidFill>
                <a:latin typeface="Times New Roman" panose="02020603050405020304" pitchFamily="18" charset="0"/>
                <a:ea typeface="Times New Roman" panose="02020603050405020304" pitchFamily="18" charset="0"/>
              </a:rPr>
              <a:t>Decision Tree</a:t>
            </a:r>
            <a:r>
              <a:rPr lang="en-IN" sz="1600" dirty="0">
                <a:solidFill>
                  <a:srgbClr val="000000"/>
                </a:solidFill>
                <a:latin typeface="Times New Roman" panose="02020603050405020304" pitchFamily="18" charset="0"/>
                <a:ea typeface="Times New Roman" panose="02020603050405020304" pitchFamily="18" charset="0"/>
              </a:rPr>
              <a:t> :- </a:t>
            </a:r>
            <a:r>
              <a:rPr lang="en-IN" sz="1600" dirty="0">
                <a:solidFill>
                  <a:srgbClr val="000000"/>
                </a:solidFill>
                <a:effectLst/>
                <a:latin typeface="Times New Roman" panose="02020603050405020304" pitchFamily="18" charset="0"/>
                <a:ea typeface="Times New Roman" panose="02020603050405020304" pitchFamily="18" charset="0"/>
              </a:rPr>
              <a:t>Regression models in decision tree regression builds in the form of a tree structure. It is a tree-structured classifier with three types of nodes namely root node, interior node and leaf node. This algorithm is very useful for solving decision-related problems.</a:t>
            </a:r>
          </a:p>
          <a:p>
            <a:pPr marL="285750" indent="-285750">
              <a:buFont typeface="Wingdings" panose="05000000000000000000" pitchFamily="2" charset="2"/>
              <a:buChar char="Ø"/>
            </a:pPr>
            <a:r>
              <a:rPr lang="en-IN" sz="1600" b="1" u="sng" dirty="0">
                <a:solidFill>
                  <a:srgbClr val="000000"/>
                </a:solidFill>
                <a:effectLst/>
                <a:latin typeface="Times New Roman" panose="02020603050405020304" pitchFamily="18" charset="0"/>
                <a:ea typeface="Times New Roman" panose="02020603050405020304" pitchFamily="18" charset="0"/>
              </a:rPr>
              <a:t>Random Forest</a:t>
            </a:r>
            <a:r>
              <a:rPr lang="en-IN" sz="1600" dirty="0">
                <a:solidFill>
                  <a:srgbClr val="000000"/>
                </a:solidFill>
                <a:effectLst/>
                <a:latin typeface="Times New Roman" panose="02020603050405020304" pitchFamily="18" charset="0"/>
                <a:ea typeface="Times New Roman" panose="02020603050405020304" pitchFamily="18" charset="0"/>
              </a:rPr>
              <a:t> :- It is a bagging technique. </a:t>
            </a:r>
            <a:r>
              <a:rPr lang="en-IN" sz="1600" dirty="0">
                <a:solidFill>
                  <a:srgbClr val="000000"/>
                </a:solidFill>
                <a:latin typeface="Times New Roman" panose="02020603050405020304" pitchFamily="18" charset="0"/>
                <a:ea typeface="Times New Roman" panose="02020603050405020304" pitchFamily="18" charset="0"/>
              </a:rPr>
              <a:t>It</a:t>
            </a:r>
            <a:r>
              <a:rPr lang="en-IN" sz="1600" dirty="0">
                <a:solidFill>
                  <a:srgbClr val="000000"/>
                </a:solidFill>
                <a:effectLst/>
                <a:latin typeface="Times New Roman" panose="02020603050405020304" pitchFamily="18" charset="0"/>
                <a:ea typeface="Times New Roman" panose="02020603050405020304" pitchFamily="18" charset="0"/>
              </a:rPr>
              <a:t>  is  made by combining different model. It builds decision trees on different samples and takes their average in case of regression. An important feature of the Random Forest Algorithm is that it can handle the data set containing continuous variables as in the case of regression.</a:t>
            </a:r>
          </a:p>
          <a:p>
            <a:pPr marL="285750" indent="-285750">
              <a:buFont typeface="Wingdings" panose="05000000000000000000" pitchFamily="2" charset="2"/>
              <a:buChar char="Ø"/>
            </a:pPr>
            <a:r>
              <a:rPr lang="en-IN" sz="1600" b="1" u="sng" dirty="0">
                <a:solidFill>
                  <a:srgbClr val="000000"/>
                </a:solidFill>
                <a:latin typeface="Times New Roman" panose="02020603050405020304" pitchFamily="18" charset="0"/>
                <a:ea typeface="Times New Roman" panose="02020603050405020304" pitchFamily="18" charset="0"/>
              </a:rPr>
              <a:t>Gradient Boost</a:t>
            </a:r>
            <a:r>
              <a:rPr lang="en-IN" sz="1600" dirty="0">
                <a:solidFill>
                  <a:srgbClr val="000000"/>
                </a:solidFill>
                <a:latin typeface="Times New Roman" panose="02020603050405020304" pitchFamily="18" charset="0"/>
                <a:ea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rPr>
              <a:t> </a:t>
            </a:r>
            <a:r>
              <a:rPr lang="en-IN" sz="1600" dirty="0">
                <a:solidFill>
                  <a:srgbClr val="000000"/>
                </a:solidFill>
                <a:latin typeface="Times New Roman" panose="02020603050405020304" pitchFamily="18" charset="0"/>
                <a:ea typeface="Times New Roman" panose="02020603050405020304" pitchFamily="18" charset="0"/>
              </a:rPr>
              <a:t>It</a:t>
            </a:r>
            <a:r>
              <a:rPr lang="en-IN" sz="1600" dirty="0">
                <a:solidFill>
                  <a:srgbClr val="000000"/>
                </a:solidFill>
                <a:effectLst/>
                <a:latin typeface="Times New Roman" panose="02020603050405020304" pitchFamily="18" charset="0"/>
                <a:ea typeface="Times New Roman" panose="02020603050405020304" pitchFamily="18" charset="0"/>
              </a:rPr>
              <a:t> is a type of boosting algorithm. It relies on the intuition that the best possible next model, when combined with previous models, minimizes the overall prediction error. The key idea is to set the target outcomes for this next model in order to minimize the error. </a:t>
            </a:r>
            <a:endParaRPr lang="en-IN" sz="1600" b="1" u="sng" dirty="0">
              <a:solidFill>
                <a:srgbClr val="000000"/>
              </a:solidFill>
              <a:effectLst/>
              <a:latin typeface="Times New Roman" panose="02020603050405020304" pitchFamily="18" charset="0"/>
              <a:ea typeface="Times New Roman" panose="02020603050405020304" pitchFamily="18" charset="0"/>
            </a:endParaRPr>
          </a:p>
          <a:p>
            <a:endParaRPr lang="en-IN" b="1" u="sng"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533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7BD0FC-1E6D-A78C-A71F-510A6DE53E20}"/>
              </a:ext>
            </a:extLst>
          </p:cNvPr>
          <p:cNvSpPr txBox="1"/>
          <p:nvPr/>
        </p:nvSpPr>
        <p:spPr>
          <a:xfrm>
            <a:off x="2061882" y="1595717"/>
            <a:ext cx="7835153" cy="3323987"/>
          </a:xfrm>
          <a:prstGeom prst="rect">
            <a:avLst/>
          </a:prstGeom>
          <a:noFill/>
        </p:spPr>
        <p:txBody>
          <a:bodyPr wrap="square" rtlCol="0">
            <a:spAutoFit/>
          </a:bodyPr>
          <a:lstStyle/>
          <a:p>
            <a:pPr marL="285750" indent="-285750">
              <a:buFont typeface="Wingdings" panose="05000000000000000000" pitchFamily="2" charset="2"/>
              <a:buChar char="Ø"/>
            </a:pPr>
            <a:r>
              <a:rPr lang="en-IN" b="1" u="sng" dirty="0">
                <a:solidFill>
                  <a:schemeClr val="bg1"/>
                </a:solidFill>
                <a:latin typeface="Calibri" panose="020F0502020204030204" pitchFamily="34" charset="0"/>
                <a:ea typeface="Calibri" panose="020F0502020204030204" pitchFamily="34" charset="0"/>
                <a:cs typeface="Calibri" panose="020F0502020204030204" pitchFamily="34" charset="0"/>
              </a:rPr>
              <a:t>AdaBoost</a:t>
            </a: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It is another type of boosting. </a:t>
            </a:r>
            <a:r>
              <a:rPr lang="en-IN" sz="1600" dirty="0">
                <a:solidFill>
                  <a:srgbClr val="000000"/>
                </a:solidFill>
                <a:effectLst/>
                <a:latin typeface="Times New Roman" panose="02020603050405020304" pitchFamily="18" charset="0"/>
                <a:ea typeface="Times New Roman" panose="02020603050405020304" pitchFamily="18" charset="0"/>
              </a:rPr>
              <a:t>An AdaBoost regressor is a meta-estimator that begins by fitting a regressor on the original dataset and then fits additional copies of the regressor on the same dataset but where the weights of instances are adjusted according to the error of the current prediction. </a:t>
            </a:r>
          </a:p>
          <a:p>
            <a:pPr marL="285750" indent="-285750">
              <a:buFont typeface="Wingdings" panose="05000000000000000000" pitchFamily="2" charset="2"/>
              <a:buChar char="Ø"/>
            </a:pPr>
            <a:r>
              <a:rPr lang="en-IN" sz="1600" b="1" u="sng" dirty="0" err="1">
                <a:solidFill>
                  <a:srgbClr val="000000"/>
                </a:solidFill>
                <a:latin typeface="Times New Roman" panose="02020603050405020304" pitchFamily="18" charset="0"/>
                <a:ea typeface="Calibri" panose="020F0502020204030204" pitchFamily="34" charset="0"/>
                <a:cs typeface="Calibri" panose="020F0502020204030204" pitchFamily="34" charset="0"/>
              </a:rPr>
              <a:t>XGBoost</a:t>
            </a:r>
            <a:r>
              <a:rPr lang="en-IN" sz="1600" dirty="0">
                <a:solidFill>
                  <a:srgbClr val="000000"/>
                </a:solidFill>
                <a:latin typeface="Times New Roman" panose="02020603050405020304" pitchFamily="18" charset="0"/>
                <a:ea typeface="Calibri" panose="020F0502020204030204" pitchFamily="34" charset="0"/>
                <a:cs typeface="Calibri" panose="020F0502020204030204" pitchFamily="34" charset="0"/>
              </a:rPr>
              <a:t> :-</a:t>
            </a:r>
            <a:r>
              <a:rPr lang="en-IN" sz="1600" dirty="0" err="1">
                <a:solidFill>
                  <a:srgbClr val="000000"/>
                </a:solidFill>
                <a:effectLst/>
                <a:latin typeface="Times New Roman" panose="02020603050405020304" pitchFamily="18" charset="0"/>
                <a:ea typeface="Times New Roman" panose="02020603050405020304" pitchFamily="18" charset="0"/>
              </a:rPr>
              <a:t>XGBoost</a:t>
            </a:r>
            <a:r>
              <a:rPr lang="en-IN" sz="1600" dirty="0">
                <a:solidFill>
                  <a:srgbClr val="000000"/>
                </a:solidFill>
                <a:effectLst/>
                <a:latin typeface="Times New Roman" panose="02020603050405020304" pitchFamily="18" charset="0"/>
                <a:ea typeface="Times New Roman" panose="02020603050405020304" pitchFamily="18" charset="0"/>
              </a:rPr>
              <a:t>, which stands for Extreme Gradient Boosting</a:t>
            </a:r>
            <a:r>
              <a:rPr lang="en-IN" sz="1600" dirty="0">
                <a:solidFill>
                  <a:srgbClr val="000000"/>
                </a:solidFill>
                <a:latin typeface="Times New Roman" panose="02020603050405020304" pitchFamily="18" charset="0"/>
                <a:ea typeface="Times New Roman" panose="02020603050405020304" pitchFamily="18" charset="0"/>
              </a:rPr>
              <a:t>,</a:t>
            </a:r>
            <a:r>
              <a:rPr lang="en-IN" sz="1600" dirty="0">
                <a:solidFill>
                  <a:srgbClr val="000000"/>
                </a:solidFill>
                <a:effectLst/>
                <a:latin typeface="Times New Roman" panose="02020603050405020304" pitchFamily="18" charset="0"/>
                <a:ea typeface="Times New Roman" panose="02020603050405020304" pitchFamily="18" charset="0"/>
              </a:rPr>
              <a:t> builds upon: supervised machine learning, decision trees, ensemble learning, and gradient boosting. It is a highly accurate implementation of gradient boosting that pushes the limits of computing power for boosted tree algorithms, being built largely for energizing machine learning model performance and computational speed.</a:t>
            </a:r>
          </a:p>
          <a:p>
            <a:pPr marL="285750" indent="-285750">
              <a:buFont typeface="Wingdings" panose="05000000000000000000" pitchFamily="2" charset="2"/>
              <a:buChar char="Ø"/>
            </a:pPr>
            <a:r>
              <a:rPr lang="en-IN" sz="1600" b="1" u="sng" dirty="0">
                <a:solidFill>
                  <a:schemeClr val="bg1"/>
                </a:solidFill>
                <a:latin typeface="Calibri" panose="020F0502020204030204" pitchFamily="34" charset="0"/>
                <a:ea typeface="Calibri" panose="020F0502020204030204" pitchFamily="34" charset="0"/>
                <a:cs typeface="Calibri" panose="020F0502020204030204" pitchFamily="34" charset="0"/>
              </a:rPr>
              <a:t>K-NN</a:t>
            </a: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 :- K-NN (means</a:t>
            </a:r>
            <a:r>
              <a:rPr lang="en-IN" sz="1600" b="1" i="1" dirty="0">
                <a:solidFill>
                  <a:srgbClr val="000000"/>
                </a:solidFill>
                <a:effectLst/>
                <a:latin typeface="Times New Roman" panose="02020603050405020304" pitchFamily="18" charset="0"/>
                <a:ea typeface="Times New Roman" panose="02020603050405020304" pitchFamily="18" charset="0"/>
              </a:rPr>
              <a:t> </a:t>
            </a:r>
            <a:r>
              <a:rPr lang="en-IN" sz="1600" b="1" u="sng" dirty="0">
                <a:solidFill>
                  <a:srgbClr val="000000"/>
                </a:solidFill>
                <a:effectLst/>
                <a:latin typeface="Times New Roman" panose="02020603050405020304" pitchFamily="18" charset="0"/>
                <a:ea typeface="Times New Roman" panose="02020603050405020304" pitchFamily="18" charset="0"/>
              </a:rPr>
              <a:t>K</a:t>
            </a:r>
            <a:r>
              <a:rPr lang="en-IN" sz="1600" u="sng" dirty="0">
                <a:solidFill>
                  <a:srgbClr val="000000"/>
                </a:solidFill>
                <a:effectLst/>
                <a:latin typeface="Times New Roman" panose="02020603050405020304" pitchFamily="18" charset="0"/>
                <a:ea typeface="Times New Roman" panose="02020603050405020304" pitchFamily="18" charset="0"/>
              </a:rPr>
              <a:t>-</a:t>
            </a:r>
            <a:r>
              <a:rPr lang="en-IN" sz="1600" b="1" u="sng" dirty="0">
                <a:solidFill>
                  <a:srgbClr val="000000"/>
                </a:solidFill>
                <a:effectLst/>
                <a:latin typeface="Times New Roman" panose="02020603050405020304" pitchFamily="18" charset="0"/>
                <a:ea typeface="Times New Roman" panose="02020603050405020304" pitchFamily="18" charset="0"/>
              </a:rPr>
              <a:t>nearest </a:t>
            </a:r>
            <a:r>
              <a:rPr lang="en-IN" sz="1600" b="1" u="sng" dirty="0" err="1">
                <a:solidFill>
                  <a:srgbClr val="000000"/>
                </a:solidFill>
                <a:effectLst/>
                <a:latin typeface="Times New Roman" panose="02020603050405020304" pitchFamily="18" charset="0"/>
                <a:ea typeface="Times New Roman" panose="02020603050405020304" pitchFamily="18" charset="0"/>
              </a:rPr>
              <a:t>neighbors</a:t>
            </a:r>
            <a:r>
              <a:rPr lang="en-IN" sz="1600" dirty="0">
                <a:solidFill>
                  <a:srgbClr val="000000"/>
                </a:solidFill>
                <a:effectLst/>
                <a:latin typeface="Times New Roman" panose="02020603050405020304" pitchFamily="18" charset="0"/>
                <a:ea typeface="Times New Roman" panose="02020603050405020304" pitchFamily="18" charset="0"/>
              </a:rPr>
              <a:t>) is a simple algorithm that stores all available cases and predict the numerical target based on a similarity measure (e.g., distance functions). KNN has been used in statistical estimation and pattern recognition already in the beginning of 1970’s as a non-parametric technique.</a:t>
            </a:r>
            <a:endParaRPr lang="en-IN" sz="1600" b="1" u="sng"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172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50BFD-C85F-FABF-E764-06E5AE5EB800}"/>
              </a:ext>
            </a:extLst>
          </p:cNvPr>
          <p:cNvSpPr txBox="1"/>
          <p:nvPr/>
        </p:nvSpPr>
        <p:spPr>
          <a:xfrm>
            <a:off x="1972235" y="636494"/>
            <a:ext cx="8695765" cy="646331"/>
          </a:xfrm>
          <a:prstGeom prst="rect">
            <a:avLst/>
          </a:prstGeom>
          <a:noFill/>
        </p:spPr>
        <p:txBody>
          <a:bodyPr wrap="square" rtlCol="0">
            <a:spAutoFit/>
          </a:bodyPr>
          <a:lstStyle/>
          <a:p>
            <a:r>
              <a:rPr lang="en-US" sz="3600" b="1" u="sng"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Dataset – Introduction &amp; EDA </a:t>
            </a:r>
            <a:endParaRPr lang="en-IN" sz="3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7F9BF2D9-18CA-D96F-0D2E-53A4962C3644}"/>
              </a:ext>
            </a:extLst>
          </p:cNvPr>
          <p:cNvSpPr txBox="1"/>
          <p:nvPr/>
        </p:nvSpPr>
        <p:spPr>
          <a:xfrm>
            <a:off x="1290917" y="1443317"/>
            <a:ext cx="6759390" cy="2585323"/>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We have taken dataset from Kaggle site. The data set includes seven attributes see </a:t>
            </a:r>
            <a:r>
              <a:rPr lang="en-IN" sz="1800" b="1" dirty="0">
                <a:solidFill>
                  <a:srgbClr val="000000"/>
                </a:solidFill>
                <a:effectLst/>
                <a:latin typeface="Times New Roman" panose="02020603050405020304" pitchFamily="18" charset="0"/>
                <a:ea typeface="Times New Roman" panose="02020603050405020304" pitchFamily="18" charset="0"/>
              </a:rPr>
              <a:t>Table .</a:t>
            </a:r>
            <a:r>
              <a:rPr lang="en-IN" sz="1800" dirty="0">
                <a:solidFill>
                  <a:srgbClr val="000000"/>
                </a:solidFill>
                <a:effectLst/>
                <a:latin typeface="Times New Roman" panose="02020603050405020304" pitchFamily="18" charset="0"/>
                <a:ea typeface="Times New Roman" panose="02020603050405020304" pitchFamily="18" charset="0"/>
              </a:rPr>
              <a:t> We have divided the data set in two part in 3:1 ratio- training data and test data.</a:t>
            </a:r>
          </a:p>
          <a:p>
            <a:pPr marL="285750" indent="-285750">
              <a:buFont typeface="Wingdings" panose="05000000000000000000" pitchFamily="2" charset="2"/>
              <a:buChar char="Ø"/>
            </a:pPr>
            <a:r>
              <a:rPr lang="en-IN" sz="1800" b="1" i="1" dirty="0">
                <a:solidFill>
                  <a:srgbClr val="000000"/>
                </a:solidFill>
                <a:effectLst/>
                <a:latin typeface="Times New Roman" panose="02020603050405020304" pitchFamily="18" charset="0"/>
                <a:ea typeface="Times New Roman" panose="02020603050405020304" pitchFamily="18" charset="0"/>
              </a:rPr>
              <a:t>Data pre-processing</a:t>
            </a:r>
            <a:r>
              <a:rPr lang="en-IN" sz="1800" dirty="0">
                <a:solidFill>
                  <a:srgbClr val="000000"/>
                </a:solidFill>
                <a:effectLst/>
                <a:latin typeface="Times New Roman" panose="02020603050405020304" pitchFamily="18" charset="0"/>
                <a:ea typeface="Times New Roman" panose="02020603050405020304" pitchFamily="18" charset="0"/>
              </a:rPr>
              <a:t> is the process of transforming raw data into an understandable format. It is also an important step in data mining as we cannot work with raw data. The quality of the data should be checked before applying machine learning or data mining algorithms.</a:t>
            </a:r>
          </a:p>
          <a:p>
            <a:endParaRPr lang="en-IN" dirty="0"/>
          </a:p>
        </p:txBody>
      </p:sp>
      <p:pic>
        <p:nvPicPr>
          <p:cNvPr id="5" name="Picture 4">
            <a:extLst>
              <a:ext uri="{FF2B5EF4-FFF2-40B4-BE49-F238E27FC236}">
                <a16:creationId xmlns:a16="http://schemas.microsoft.com/office/drawing/2014/main" id="{CF105CEF-2386-02D9-7A3E-690BDBA000B8}"/>
              </a:ext>
            </a:extLst>
          </p:cNvPr>
          <p:cNvPicPr>
            <a:picLocks noChangeAspect="1"/>
          </p:cNvPicPr>
          <p:nvPr/>
        </p:nvPicPr>
        <p:blipFill>
          <a:blip r:embed="rId2"/>
          <a:stretch>
            <a:fillRect/>
          </a:stretch>
        </p:blipFill>
        <p:spPr>
          <a:xfrm>
            <a:off x="8050307" y="1514093"/>
            <a:ext cx="2850776" cy="2393168"/>
          </a:xfrm>
          <a:prstGeom prst="rect">
            <a:avLst/>
          </a:prstGeom>
        </p:spPr>
      </p:pic>
      <p:pic>
        <p:nvPicPr>
          <p:cNvPr id="6" name="Picture 5">
            <a:extLst>
              <a:ext uri="{FF2B5EF4-FFF2-40B4-BE49-F238E27FC236}">
                <a16:creationId xmlns:a16="http://schemas.microsoft.com/office/drawing/2014/main" id="{E09A94ED-8DF6-F2DF-EB26-7C137C92D423}"/>
              </a:ext>
            </a:extLst>
          </p:cNvPr>
          <p:cNvPicPr>
            <a:picLocks noChangeAspect="1"/>
          </p:cNvPicPr>
          <p:nvPr/>
        </p:nvPicPr>
        <p:blipFill>
          <a:blip r:embed="rId3"/>
          <a:stretch>
            <a:fillRect/>
          </a:stretch>
        </p:blipFill>
        <p:spPr>
          <a:xfrm>
            <a:off x="2983454" y="3621741"/>
            <a:ext cx="4690333" cy="2938433"/>
          </a:xfrm>
          <a:prstGeom prst="rect">
            <a:avLst/>
          </a:prstGeom>
        </p:spPr>
      </p:pic>
    </p:spTree>
    <p:extLst>
      <p:ext uri="{BB962C8B-B14F-4D97-AF65-F5344CB8AC3E}">
        <p14:creationId xmlns:p14="http://schemas.microsoft.com/office/powerpoint/2010/main" val="910334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2504CC-78DA-28F6-D346-2B239BB60B7C}"/>
              </a:ext>
            </a:extLst>
          </p:cNvPr>
          <p:cNvSpPr txBox="1"/>
          <p:nvPr/>
        </p:nvSpPr>
        <p:spPr>
          <a:xfrm>
            <a:off x="2241176" y="788894"/>
            <a:ext cx="7682753" cy="646331"/>
          </a:xfrm>
          <a:prstGeom prst="rect">
            <a:avLst/>
          </a:prstGeom>
          <a:noFill/>
        </p:spPr>
        <p:txBody>
          <a:bodyPr wrap="square" rtlCol="0">
            <a:spAutoFit/>
          </a:bodyPr>
          <a:lstStyle/>
          <a:p>
            <a:r>
              <a:rPr lang="en-IN" sz="3600" b="1" u="sng" dirty="0">
                <a:solidFill>
                  <a:schemeClr val="bg1"/>
                </a:solidFill>
                <a:latin typeface="Calibri" panose="020F0502020204030204" pitchFamily="34" charset="0"/>
                <a:ea typeface="Calibri" panose="020F0502020204030204" pitchFamily="34" charset="0"/>
                <a:cs typeface="Calibri" panose="020F0502020204030204" pitchFamily="34" charset="0"/>
              </a:rPr>
              <a:t>One Hot Encoding</a:t>
            </a:r>
          </a:p>
        </p:txBody>
      </p:sp>
      <p:sp>
        <p:nvSpPr>
          <p:cNvPr id="3" name="TextBox 2">
            <a:extLst>
              <a:ext uri="{FF2B5EF4-FFF2-40B4-BE49-F238E27FC236}">
                <a16:creationId xmlns:a16="http://schemas.microsoft.com/office/drawing/2014/main" id="{4DD6D781-2843-D99D-71D0-760F91E900CB}"/>
              </a:ext>
            </a:extLst>
          </p:cNvPr>
          <p:cNvSpPr txBox="1"/>
          <p:nvPr/>
        </p:nvSpPr>
        <p:spPr>
          <a:xfrm>
            <a:off x="2045608" y="1532965"/>
            <a:ext cx="6122894" cy="2862322"/>
          </a:xfrm>
          <a:prstGeom prst="rect">
            <a:avLst/>
          </a:prstGeom>
          <a:noFill/>
        </p:spPr>
        <p:txBody>
          <a:bodyPr wrap="square" rtlCol="0">
            <a:sp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One hot encoding is one method of converting data to prepare it for an algorithm and get a better prediction. With one-hot, we convert each categorical value into a new categorical column and assign a binary value of 1 or 0 to those columns.</a:t>
            </a:r>
          </a:p>
          <a:p>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Here the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Region</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variable could have values</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“Northeast”, ”Northwest”, ”Southeast” and ”Southwest”. After applying one hot encoding we have created individual column for different value of region variable.</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The dataset becomes -</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FEE07A4-7A89-38B6-E128-9A33F2250901}"/>
              </a:ext>
            </a:extLst>
          </p:cNvPr>
          <p:cNvPicPr>
            <a:picLocks noChangeAspect="1"/>
          </p:cNvPicPr>
          <p:nvPr/>
        </p:nvPicPr>
        <p:blipFill>
          <a:blip r:embed="rId2"/>
          <a:stretch>
            <a:fillRect/>
          </a:stretch>
        </p:blipFill>
        <p:spPr>
          <a:xfrm>
            <a:off x="8069890" y="1344749"/>
            <a:ext cx="3170195" cy="4168501"/>
          </a:xfrm>
          <a:prstGeom prst="rect">
            <a:avLst/>
          </a:prstGeom>
        </p:spPr>
      </p:pic>
    </p:spTree>
    <p:extLst>
      <p:ext uri="{BB962C8B-B14F-4D97-AF65-F5344CB8AC3E}">
        <p14:creationId xmlns:p14="http://schemas.microsoft.com/office/powerpoint/2010/main" val="3793309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418</TotalTime>
  <Words>1455</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Times New Roman</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LAKRA</dc:creator>
  <cp:lastModifiedBy>ANKIT LAKRA</cp:lastModifiedBy>
  <cp:revision>15</cp:revision>
  <dcterms:created xsi:type="dcterms:W3CDTF">2022-05-22T18:31:07Z</dcterms:created>
  <dcterms:modified xsi:type="dcterms:W3CDTF">2022-05-24T11:38:51Z</dcterms:modified>
</cp:coreProperties>
</file>