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0" r:id="rId6"/>
    <p:sldId id="311" r:id="rId7"/>
    <p:sldId id="314" r:id="rId8"/>
    <p:sldId id="312" r:id="rId9"/>
    <p:sldId id="317" r:id="rId10"/>
    <p:sldId id="316" r:id="rId11"/>
    <p:sldId id="336" r:id="rId12"/>
    <p:sldId id="319" r:id="rId13"/>
    <p:sldId id="337" r:id="rId14"/>
    <p:sldId id="328" r:id="rId15"/>
    <p:sldId id="329" r:id="rId16"/>
    <p:sldId id="330" r:id="rId17"/>
    <p:sldId id="331" r:id="rId18"/>
    <p:sldId id="333" r:id="rId19"/>
    <p:sldId id="332" r:id="rId20"/>
    <p:sldId id="33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5/23/2024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5/23/2024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5/23/2024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5/23/2024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5/23/2024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5/23/2024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5/23/2024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5/23/2024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5/23/2024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5/23/2024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alintonc.github.io/papers/ml_pokerhand.pdf"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archive.ics.uci.edu/dataset/158/poker+hand" TargetMode="External"/><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hyperlink" Target="https://walintonc.github.io/papers/ml_pokerhand.pdf"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angeland.no/projects/codeshare/Poker_Hand_Induction__Multi_Class_Classification_of_Extreme_Imbalanced_Data_with_Machine_Learning.pdf" TargetMode="Externa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311286" y="283427"/>
            <a:ext cx="6253317" cy="1643028"/>
          </a:xfrm>
        </p:spPr>
        <p:txBody>
          <a:bodyPr>
            <a:normAutofit fontScale="90000"/>
          </a:bodyPr>
          <a:lstStyle/>
          <a:p>
            <a:r>
              <a:rPr lang="en-US" sz="6000" dirty="0"/>
              <a:t>Poker Hand Classification</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528260" y="4727986"/>
            <a:ext cx="6269347" cy="1846585"/>
          </a:xfrm>
        </p:spPr>
        <p:txBody>
          <a:bodyPr>
            <a:normAutofit/>
          </a:bodyPr>
          <a:lstStyle/>
          <a:p>
            <a:r>
              <a:rPr lang="en-US" dirty="0">
                <a:solidFill>
                  <a:schemeClr val="tx1">
                    <a:lumMod val="85000"/>
                    <a:lumOff val="15000"/>
                  </a:schemeClr>
                </a:solidFill>
              </a:rPr>
              <a:t>Group Members:</a:t>
            </a:r>
          </a:p>
          <a:p>
            <a:r>
              <a:rPr lang="en-US" sz="2400" dirty="0">
                <a:solidFill>
                  <a:schemeClr val="tx1">
                    <a:lumMod val="85000"/>
                    <a:lumOff val="15000"/>
                  </a:schemeClr>
                </a:solidFill>
              </a:rPr>
              <a:t>Rakesh Nemu</a:t>
            </a:r>
          </a:p>
          <a:p>
            <a:r>
              <a:rPr lang="en-US" sz="2400" dirty="0">
                <a:solidFill>
                  <a:schemeClr val="tx1">
                    <a:lumMod val="85000"/>
                    <a:lumOff val="15000"/>
                  </a:schemeClr>
                </a:solidFill>
              </a:rPr>
              <a:t>Sameer Srivastava</a:t>
            </a: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7990D5CF-D3B1-CBE1-09BE-BA6CC9790771}"/>
              </a:ext>
            </a:extLst>
          </p:cNvPr>
          <p:cNvSpPr txBox="1"/>
          <p:nvPr/>
        </p:nvSpPr>
        <p:spPr>
          <a:xfrm>
            <a:off x="408373" y="2219417"/>
            <a:ext cx="6036815" cy="954107"/>
          </a:xfrm>
          <a:prstGeom prst="rect">
            <a:avLst/>
          </a:prstGeom>
          <a:noFill/>
        </p:spPr>
        <p:txBody>
          <a:bodyPr wrap="square" rtlCol="0">
            <a:spAutoFit/>
          </a:bodyPr>
          <a:lstStyle/>
          <a:p>
            <a:r>
              <a:rPr lang="en-US" sz="2800" dirty="0">
                <a:latin typeface="+mj-lt"/>
              </a:rPr>
              <a:t>Group Name:</a:t>
            </a:r>
          </a:p>
          <a:p>
            <a:r>
              <a:rPr lang="en-US" sz="2800" dirty="0">
                <a:latin typeface="+mj-lt"/>
              </a:rPr>
              <a:t>Poker Kings</a:t>
            </a:r>
            <a:endParaRPr lang="en-IN" sz="2800" dirty="0">
              <a:latin typeface="+mj-lt"/>
            </a:endParaRPr>
          </a:p>
        </p:txBody>
      </p:sp>
      <p:pic>
        <p:nvPicPr>
          <p:cNvPr id="7" name="Picture 6">
            <a:extLst>
              <a:ext uri="{FF2B5EF4-FFF2-40B4-BE49-F238E27FC236}">
                <a16:creationId xmlns:a16="http://schemas.microsoft.com/office/drawing/2014/main" id="{93BED973-60E9-A6EB-2FF9-DCDCC3D32A69}"/>
              </a:ext>
            </a:extLst>
          </p:cNvPr>
          <p:cNvPicPr>
            <a:picLocks noChangeAspect="1"/>
          </p:cNvPicPr>
          <p:nvPr/>
        </p:nvPicPr>
        <p:blipFill>
          <a:blip r:embed="rId3"/>
          <a:stretch>
            <a:fillRect/>
          </a:stretch>
        </p:blipFill>
        <p:spPr>
          <a:xfrm>
            <a:off x="6445188" y="283427"/>
            <a:ext cx="5435526" cy="5717878"/>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E258B-67E7-7907-C041-1B0D66F30109}"/>
              </a:ext>
            </a:extLst>
          </p:cNvPr>
          <p:cNvSpPr>
            <a:spLocks noGrp="1"/>
          </p:cNvSpPr>
          <p:nvPr>
            <p:ph type="title"/>
          </p:nvPr>
        </p:nvSpPr>
        <p:spPr>
          <a:xfrm>
            <a:off x="290945" y="342021"/>
            <a:ext cx="10058400" cy="1450757"/>
          </a:xfrm>
        </p:spPr>
        <p:txBody>
          <a:bodyPr/>
          <a:lstStyle/>
          <a:p>
            <a:r>
              <a:rPr lang="en-US" dirty="0"/>
              <a:t>Results:</a:t>
            </a:r>
            <a:endParaRPr lang="en-IN" dirty="0"/>
          </a:p>
        </p:txBody>
      </p:sp>
      <p:sp>
        <p:nvSpPr>
          <p:cNvPr id="3" name="Content Placeholder 2">
            <a:extLst>
              <a:ext uri="{FF2B5EF4-FFF2-40B4-BE49-F238E27FC236}">
                <a16:creationId xmlns:a16="http://schemas.microsoft.com/office/drawing/2014/main" id="{9DBD5FCD-B6EF-ACFE-EF43-9183BECFF634}"/>
              </a:ext>
            </a:extLst>
          </p:cNvPr>
          <p:cNvSpPr>
            <a:spLocks noGrp="1"/>
          </p:cNvSpPr>
          <p:nvPr>
            <p:ph idx="1"/>
          </p:nvPr>
        </p:nvSpPr>
        <p:spPr>
          <a:xfrm>
            <a:off x="290945" y="1969656"/>
            <a:ext cx="11776364" cy="4306453"/>
          </a:xfrm>
        </p:spPr>
        <p:txBody>
          <a:bodyPr>
            <a:normAutofit/>
          </a:bodyPr>
          <a:lstStyle/>
          <a:p>
            <a:r>
              <a:rPr lang="en-US" sz="1800" b="1" dirty="0">
                <a:latin typeface="+mj-lt"/>
              </a:rPr>
              <a:t>Decision Tree:</a:t>
            </a:r>
          </a:p>
          <a:p>
            <a:r>
              <a:rPr lang="en-US" sz="1800" dirty="0">
                <a:latin typeface="+mj-lt"/>
              </a:rPr>
              <a:t>Macro F1 score for base dataset is 0.28 and after transformation macro F1 score improves to 1 (All the sample points are correctly classified). Confusion Matrix for this model is given below:</a:t>
            </a:r>
          </a:p>
          <a:p>
            <a:endParaRPr lang="en-US" sz="2000" dirty="0"/>
          </a:p>
          <a:p>
            <a:endParaRPr lang="en-US" sz="2000" dirty="0"/>
          </a:p>
          <a:p>
            <a:pPr>
              <a:lnSpc>
                <a:spcPct val="100000"/>
              </a:lnSpc>
            </a:pPr>
            <a:endParaRPr lang="en-US" sz="2400" b="1" dirty="0"/>
          </a:p>
          <a:p>
            <a:pPr marL="0" indent="0">
              <a:buNone/>
            </a:pPr>
            <a:endParaRPr lang="en-US" sz="2400" b="1" dirty="0"/>
          </a:p>
          <a:p>
            <a:r>
              <a:rPr lang="en-US" sz="2000" dirty="0"/>
              <a:t>For Base Dataset (10 D)</a:t>
            </a:r>
            <a:endParaRPr lang="en-IN" sz="2000" dirty="0"/>
          </a:p>
          <a:p>
            <a:endParaRPr lang="en-IN" sz="2400" b="1" dirty="0"/>
          </a:p>
        </p:txBody>
      </p:sp>
      <p:pic>
        <p:nvPicPr>
          <p:cNvPr id="6" name="Picture 5">
            <a:extLst>
              <a:ext uri="{FF2B5EF4-FFF2-40B4-BE49-F238E27FC236}">
                <a16:creationId xmlns:a16="http://schemas.microsoft.com/office/drawing/2014/main" id="{75CE2FD2-8F42-F8E9-EA42-FB40744E053F}"/>
              </a:ext>
            </a:extLst>
          </p:cNvPr>
          <p:cNvPicPr>
            <a:picLocks noChangeAspect="1"/>
          </p:cNvPicPr>
          <p:nvPr/>
        </p:nvPicPr>
        <p:blipFill>
          <a:blip r:embed="rId2"/>
          <a:stretch>
            <a:fillRect/>
          </a:stretch>
        </p:blipFill>
        <p:spPr>
          <a:xfrm>
            <a:off x="353660" y="3352084"/>
            <a:ext cx="3053052" cy="2968784"/>
          </a:xfrm>
          <a:prstGeom prst="rect">
            <a:avLst/>
          </a:prstGeom>
        </p:spPr>
      </p:pic>
      <p:pic>
        <p:nvPicPr>
          <p:cNvPr id="8" name="Picture 7">
            <a:extLst>
              <a:ext uri="{FF2B5EF4-FFF2-40B4-BE49-F238E27FC236}">
                <a16:creationId xmlns:a16="http://schemas.microsoft.com/office/drawing/2014/main" id="{D0C87DC2-D785-5D7F-7806-0076738D6613}"/>
              </a:ext>
            </a:extLst>
          </p:cNvPr>
          <p:cNvPicPr>
            <a:picLocks noChangeAspect="1"/>
          </p:cNvPicPr>
          <p:nvPr/>
        </p:nvPicPr>
        <p:blipFill>
          <a:blip r:embed="rId3"/>
          <a:stretch>
            <a:fillRect/>
          </a:stretch>
        </p:blipFill>
        <p:spPr>
          <a:xfrm>
            <a:off x="8194088" y="3268723"/>
            <a:ext cx="3053052" cy="3007386"/>
          </a:xfrm>
          <a:prstGeom prst="rect">
            <a:avLst/>
          </a:prstGeom>
        </p:spPr>
      </p:pic>
      <p:sp>
        <p:nvSpPr>
          <p:cNvPr id="12" name="Arrow: Left 11">
            <a:extLst>
              <a:ext uri="{FF2B5EF4-FFF2-40B4-BE49-F238E27FC236}">
                <a16:creationId xmlns:a16="http://schemas.microsoft.com/office/drawing/2014/main" id="{BEBAB82A-2461-4E80-64D6-1F3BB61E8071}"/>
              </a:ext>
            </a:extLst>
          </p:cNvPr>
          <p:cNvSpPr/>
          <p:nvPr/>
        </p:nvSpPr>
        <p:spPr>
          <a:xfrm>
            <a:off x="3513242" y="3790765"/>
            <a:ext cx="603681" cy="239697"/>
          </a:xfrm>
          <a:prstGeom prst="lef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91991F26-EB51-6120-DA0B-767D86E04B52}"/>
              </a:ext>
            </a:extLst>
          </p:cNvPr>
          <p:cNvSpPr txBox="1"/>
          <p:nvPr/>
        </p:nvSpPr>
        <p:spPr>
          <a:xfrm>
            <a:off x="4138151" y="3725947"/>
            <a:ext cx="2547892" cy="369332"/>
          </a:xfrm>
          <a:prstGeom prst="rect">
            <a:avLst/>
          </a:prstGeom>
          <a:noFill/>
        </p:spPr>
        <p:txBody>
          <a:bodyPr wrap="square" rtlCol="0">
            <a:spAutoFit/>
          </a:bodyPr>
          <a:lstStyle/>
          <a:p>
            <a:r>
              <a:rPr lang="en-US" dirty="0"/>
              <a:t>For Base Dataset (10 D)</a:t>
            </a:r>
            <a:endParaRPr lang="en-IN" dirty="0"/>
          </a:p>
        </p:txBody>
      </p:sp>
      <p:sp>
        <p:nvSpPr>
          <p:cNvPr id="14" name="Arrow: Right 13">
            <a:extLst>
              <a:ext uri="{FF2B5EF4-FFF2-40B4-BE49-F238E27FC236}">
                <a16:creationId xmlns:a16="http://schemas.microsoft.com/office/drawing/2014/main" id="{3948CD37-F450-F16F-6353-A66488029DCD}"/>
              </a:ext>
            </a:extLst>
          </p:cNvPr>
          <p:cNvSpPr/>
          <p:nvPr/>
        </p:nvSpPr>
        <p:spPr>
          <a:xfrm>
            <a:off x="7403977" y="5459767"/>
            <a:ext cx="683580" cy="204186"/>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425E6E99-B617-3C01-6E49-DF141D739320}"/>
              </a:ext>
            </a:extLst>
          </p:cNvPr>
          <p:cNvSpPr txBox="1"/>
          <p:nvPr/>
        </p:nvSpPr>
        <p:spPr>
          <a:xfrm>
            <a:off x="4116923" y="5340787"/>
            <a:ext cx="3255981" cy="646331"/>
          </a:xfrm>
          <a:prstGeom prst="rect">
            <a:avLst/>
          </a:prstGeom>
          <a:noFill/>
        </p:spPr>
        <p:txBody>
          <a:bodyPr wrap="square" rtlCol="0">
            <a:spAutoFit/>
          </a:bodyPr>
          <a:lstStyle/>
          <a:p>
            <a:r>
              <a:rPr lang="en-US" dirty="0"/>
              <a:t>For Transformed Dataset (19 D)</a:t>
            </a:r>
            <a:endParaRPr lang="en-IN" dirty="0"/>
          </a:p>
          <a:p>
            <a:endParaRPr lang="en-IN" dirty="0"/>
          </a:p>
        </p:txBody>
      </p:sp>
    </p:spTree>
    <p:extLst>
      <p:ext uri="{BB962C8B-B14F-4D97-AF65-F5344CB8AC3E}">
        <p14:creationId xmlns:p14="http://schemas.microsoft.com/office/powerpoint/2010/main" val="2982948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E258B-67E7-7907-C041-1B0D66F30109}"/>
              </a:ext>
            </a:extLst>
          </p:cNvPr>
          <p:cNvSpPr>
            <a:spLocks noGrp="1"/>
          </p:cNvSpPr>
          <p:nvPr>
            <p:ph type="title"/>
          </p:nvPr>
        </p:nvSpPr>
        <p:spPr>
          <a:xfrm>
            <a:off x="290945" y="342021"/>
            <a:ext cx="10058400" cy="1450757"/>
          </a:xfrm>
        </p:spPr>
        <p:txBody>
          <a:bodyPr/>
          <a:lstStyle/>
          <a:p>
            <a:r>
              <a:rPr lang="en-US" dirty="0"/>
              <a:t>Results:</a:t>
            </a:r>
            <a:endParaRPr lang="en-IN" dirty="0"/>
          </a:p>
        </p:txBody>
      </p:sp>
      <p:sp>
        <p:nvSpPr>
          <p:cNvPr id="3" name="Content Placeholder 2">
            <a:extLst>
              <a:ext uri="{FF2B5EF4-FFF2-40B4-BE49-F238E27FC236}">
                <a16:creationId xmlns:a16="http://schemas.microsoft.com/office/drawing/2014/main" id="{9DBD5FCD-B6EF-ACFE-EF43-9183BECFF634}"/>
              </a:ext>
            </a:extLst>
          </p:cNvPr>
          <p:cNvSpPr>
            <a:spLocks noGrp="1"/>
          </p:cNvSpPr>
          <p:nvPr>
            <p:ph idx="1"/>
          </p:nvPr>
        </p:nvSpPr>
        <p:spPr>
          <a:xfrm>
            <a:off x="290945" y="1969656"/>
            <a:ext cx="11776364" cy="4306453"/>
          </a:xfrm>
        </p:spPr>
        <p:txBody>
          <a:bodyPr>
            <a:normAutofit/>
          </a:bodyPr>
          <a:lstStyle/>
          <a:p>
            <a:r>
              <a:rPr lang="en-US" sz="1800" b="1" dirty="0">
                <a:latin typeface="+mj-lt"/>
              </a:rPr>
              <a:t>Random Forest(</a:t>
            </a:r>
            <a:r>
              <a:rPr lang="en-US" sz="1800" b="1">
                <a:latin typeface="+mj-lt"/>
              </a:rPr>
              <a:t>n_estimators</a:t>
            </a:r>
            <a:r>
              <a:rPr lang="en-US" sz="1800" b="1" dirty="0">
                <a:latin typeface="+mj-lt"/>
              </a:rPr>
              <a:t>=50,weight=“balanced subsample):</a:t>
            </a:r>
          </a:p>
          <a:p>
            <a:r>
              <a:rPr lang="en-US" sz="1800" dirty="0">
                <a:latin typeface="+mj-lt"/>
              </a:rPr>
              <a:t>Macro F1 score for base dataset is 0.24 and after transformation macro F1 score improves to 0.89. Confusion Matrix for this model is given below:</a:t>
            </a:r>
          </a:p>
          <a:p>
            <a:endParaRPr lang="en-US" sz="2000" dirty="0"/>
          </a:p>
          <a:p>
            <a:pPr>
              <a:lnSpc>
                <a:spcPct val="100000"/>
              </a:lnSpc>
            </a:pPr>
            <a:endParaRPr lang="en-US" sz="2400" b="1" dirty="0"/>
          </a:p>
          <a:p>
            <a:pPr marL="0" indent="0">
              <a:buNone/>
            </a:pPr>
            <a:endParaRPr lang="en-US" sz="2400" b="1" dirty="0"/>
          </a:p>
          <a:p>
            <a:pPr marL="0" indent="0">
              <a:buNone/>
            </a:pPr>
            <a:endParaRPr lang="en-IN" sz="2000" dirty="0"/>
          </a:p>
          <a:p>
            <a:endParaRPr lang="en-IN" sz="2400" b="1" dirty="0"/>
          </a:p>
        </p:txBody>
      </p:sp>
      <p:sp>
        <p:nvSpPr>
          <p:cNvPr id="12" name="Arrow: Left 11">
            <a:extLst>
              <a:ext uri="{FF2B5EF4-FFF2-40B4-BE49-F238E27FC236}">
                <a16:creationId xmlns:a16="http://schemas.microsoft.com/office/drawing/2014/main" id="{BEBAB82A-2461-4E80-64D6-1F3BB61E8071}"/>
              </a:ext>
            </a:extLst>
          </p:cNvPr>
          <p:cNvSpPr/>
          <p:nvPr/>
        </p:nvSpPr>
        <p:spPr>
          <a:xfrm>
            <a:off x="3513242" y="3790765"/>
            <a:ext cx="603681" cy="239697"/>
          </a:xfrm>
          <a:prstGeom prst="lef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91991F26-EB51-6120-DA0B-767D86E04B52}"/>
              </a:ext>
            </a:extLst>
          </p:cNvPr>
          <p:cNvSpPr txBox="1"/>
          <p:nvPr/>
        </p:nvSpPr>
        <p:spPr>
          <a:xfrm>
            <a:off x="4138151" y="3725947"/>
            <a:ext cx="2547892" cy="369332"/>
          </a:xfrm>
          <a:prstGeom prst="rect">
            <a:avLst/>
          </a:prstGeom>
          <a:noFill/>
        </p:spPr>
        <p:txBody>
          <a:bodyPr wrap="square" rtlCol="0">
            <a:spAutoFit/>
          </a:bodyPr>
          <a:lstStyle/>
          <a:p>
            <a:r>
              <a:rPr lang="en-US" dirty="0"/>
              <a:t>For Base Dataset (10 D)</a:t>
            </a:r>
            <a:endParaRPr lang="en-IN" dirty="0"/>
          </a:p>
        </p:txBody>
      </p:sp>
      <p:sp>
        <p:nvSpPr>
          <p:cNvPr id="14" name="Arrow: Right 13">
            <a:extLst>
              <a:ext uri="{FF2B5EF4-FFF2-40B4-BE49-F238E27FC236}">
                <a16:creationId xmlns:a16="http://schemas.microsoft.com/office/drawing/2014/main" id="{3948CD37-F450-F16F-6353-A66488029DCD}"/>
              </a:ext>
            </a:extLst>
          </p:cNvPr>
          <p:cNvSpPr/>
          <p:nvPr/>
        </p:nvSpPr>
        <p:spPr>
          <a:xfrm>
            <a:off x="7403977" y="5459767"/>
            <a:ext cx="683580" cy="204186"/>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425E6E99-B617-3C01-6E49-DF141D739320}"/>
              </a:ext>
            </a:extLst>
          </p:cNvPr>
          <p:cNvSpPr txBox="1"/>
          <p:nvPr/>
        </p:nvSpPr>
        <p:spPr>
          <a:xfrm>
            <a:off x="4116923" y="5340787"/>
            <a:ext cx="3255981" cy="646331"/>
          </a:xfrm>
          <a:prstGeom prst="rect">
            <a:avLst/>
          </a:prstGeom>
          <a:noFill/>
        </p:spPr>
        <p:txBody>
          <a:bodyPr wrap="square" rtlCol="0">
            <a:spAutoFit/>
          </a:bodyPr>
          <a:lstStyle/>
          <a:p>
            <a:r>
              <a:rPr lang="en-US" dirty="0"/>
              <a:t>For Transformed Dataset (19 D)</a:t>
            </a:r>
            <a:endParaRPr lang="en-IN" dirty="0"/>
          </a:p>
          <a:p>
            <a:endParaRPr lang="en-IN" dirty="0"/>
          </a:p>
        </p:txBody>
      </p:sp>
      <p:pic>
        <p:nvPicPr>
          <p:cNvPr id="5" name="Picture 4">
            <a:extLst>
              <a:ext uri="{FF2B5EF4-FFF2-40B4-BE49-F238E27FC236}">
                <a16:creationId xmlns:a16="http://schemas.microsoft.com/office/drawing/2014/main" id="{BD131485-D088-8C4F-2092-DA61966C57D2}"/>
              </a:ext>
            </a:extLst>
          </p:cNvPr>
          <p:cNvPicPr>
            <a:picLocks noChangeAspect="1"/>
          </p:cNvPicPr>
          <p:nvPr/>
        </p:nvPicPr>
        <p:blipFill>
          <a:blip r:embed="rId2"/>
          <a:stretch>
            <a:fillRect/>
          </a:stretch>
        </p:blipFill>
        <p:spPr>
          <a:xfrm>
            <a:off x="399495" y="3351466"/>
            <a:ext cx="3013864" cy="2888807"/>
          </a:xfrm>
          <a:prstGeom prst="rect">
            <a:avLst/>
          </a:prstGeom>
        </p:spPr>
      </p:pic>
      <p:pic>
        <p:nvPicPr>
          <p:cNvPr id="9" name="Picture 8">
            <a:extLst>
              <a:ext uri="{FF2B5EF4-FFF2-40B4-BE49-F238E27FC236}">
                <a16:creationId xmlns:a16="http://schemas.microsoft.com/office/drawing/2014/main" id="{F2F87D97-75ED-E2EC-DD75-412E908D1DFD}"/>
              </a:ext>
            </a:extLst>
          </p:cNvPr>
          <p:cNvPicPr>
            <a:picLocks noChangeAspect="1"/>
          </p:cNvPicPr>
          <p:nvPr/>
        </p:nvPicPr>
        <p:blipFill>
          <a:blip r:embed="rId3"/>
          <a:stretch>
            <a:fillRect/>
          </a:stretch>
        </p:blipFill>
        <p:spPr>
          <a:xfrm>
            <a:off x="8385725" y="3281565"/>
            <a:ext cx="3013864" cy="2994544"/>
          </a:xfrm>
          <a:prstGeom prst="rect">
            <a:avLst/>
          </a:prstGeom>
        </p:spPr>
      </p:pic>
    </p:spTree>
    <p:extLst>
      <p:ext uri="{BB962C8B-B14F-4D97-AF65-F5344CB8AC3E}">
        <p14:creationId xmlns:p14="http://schemas.microsoft.com/office/powerpoint/2010/main" val="2132814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E258B-67E7-7907-C041-1B0D66F30109}"/>
              </a:ext>
            </a:extLst>
          </p:cNvPr>
          <p:cNvSpPr>
            <a:spLocks noGrp="1"/>
          </p:cNvSpPr>
          <p:nvPr>
            <p:ph type="title"/>
          </p:nvPr>
        </p:nvSpPr>
        <p:spPr>
          <a:xfrm>
            <a:off x="290945" y="342021"/>
            <a:ext cx="10058400" cy="1450757"/>
          </a:xfrm>
        </p:spPr>
        <p:txBody>
          <a:bodyPr/>
          <a:lstStyle/>
          <a:p>
            <a:r>
              <a:rPr lang="en-US" dirty="0"/>
              <a:t>Results:</a:t>
            </a:r>
            <a:endParaRPr lang="en-IN" dirty="0"/>
          </a:p>
        </p:txBody>
      </p:sp>
      <p:sp>
        <p:nvSpPr>
          <p:cNvPr id="3" name="Content Placeholder 2">
            <a:extLst>
              <a:ext uri="{FF2B5EF4-FFF2-40B4-BE49-F238E27FC236}">
                <a16:creationId xmlns:a16="http://schemas.microsoft.com/office/drawing/2014/main" id="{9DBD5FCD-B6EF-ACFE-EF43-9183BECFF634}"/>
              </a:ext>
            </a:extLst>
          </p:cNvPr>
          <p:cNvSpPr>
            <a:spLocks noGrp="1"/>
          </p:cNvSpPr>
          <p:nvPr>
            <p:ph idx="1"/>
          </p:nvPr>
        </p:nvSpPr>
        <p:spPr>
          <a:xfrm>
            <a:off x="290945" y="1969656"/>
            <a:ext cx="11776364" cy="4306453"/>
          </a:xfrm>
        </p:spPr>
        <p:txBody>
          <a:bodyPr>
            <a:normAutofit/>
          </a:bodyPr>
          <a:lstStyle/>
          <a:p>
            <a:r>
              <a:rPr lang="en-US" sz="1800" b="1" dirty="0">
                <a:latin typeface="+mj-lt"/>
              </a:rPr>
              <a:t>KNN Classifier(K=3):</a:t>
            </a:r>
          </a:p>
          <a:p>
            <a:r>
              <a:rPr lang="en-US" sz="1800" dirty="0">
                <a:latin typeface="+mj-lt"/>
              </a:rPr>
              <a:t>Macro F1 score for base dataset is 0.17 and after transformation macro F1 score improves to 0.66. Confusion Matrix for this model is given below:</a:t>
            </a:r>
          </a:p>
          <a:p>
            <a:endParaRPr lang="en-US" sz="2000" dirty="0"/>
          </a:p>
          <a:p>
            <a:endParaRPr lang="en-US" sz="2000" dirty="0"/>
          </a:p>
          <a:p>
            <a:pPr>
              <a:lnSpc>
                <a:spcPct val="100000"/>
              </a:lnSpc>
            </a:pPr>
            <a:endParaRPr lang="en-US" sz="2400" b="1" dirty="0"/>
          </a:p>
          <a:p>
            <a:pPr marL="0" indent="0">
              <a:buNone/>
            </a:pPr>
            <a:endParaRPr lang="en-US" sz="2400" b="1" dirty="0"/>
          </a:p>
          <a:p>
            <a:endParaRPr lang="en-IN" sz="2000" dirty="0"/>
          </a:p>
          <a:p>
            <a:endParaRPr lang="en-IN" sz="2400" b="1" dirty="0"/>
          </a:p>
        </p:txBody>
      </p:sp>
      <p:sp>
        <p:nvSpPr>
          <p:cNvPr id="12" name="Arrow: Left 11">
            <a:extLst>
              <a:ext uri="{FF2B5EF4-FFF2-40B4-BE49-F238E27FC236}">
                <a16:creationId xmlns:a16="http://schemas.microsoft.com/office/drawing/2014/main" id="{BEBAB82A-2461-4E80-64D6-1F3BB61E8071}"/>
              </a:ext>
            </a:extLst>
          </p:cNvPr>
          <p:cNvSpPr/>
          <p:nvPr/>
        </p:nvSpPr>
        <p:spPr>
          <a:xfrm>
            <a:off x="3513242" y="3790765"/>
            <a:ext cx="603681" cy="239697"/>
          </a:xfrm>
          <a:prstGeom prst="lef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91991F26-EB51-6120-DA0B-767D86E04B52}"/>
              </a:ext>
            </a:extLst>
          </p:cNvPr>
          <p:cNvSpPr txBox="1"/>
          <p:nvPr/>
        </p:nvSpPr>
        <p:spPr>
          <a:xfrm>
            <a:off x="4138151" y="3725947"/>
            <a:ext cx="2547892" cy="369332"/>
          </a:xfrm>
          <a:prstGeom prst="rect">
            <a:avLst/>
          </a:prstGeom>
          <a:noFill/>
        </p:spPr>
        <p:txBody>
          <a:bodyPr wrap="square" rtlCol="0">
            <a:spAutoFit/>
          </a:bodyPr>
          <a:lstStyle/>
          <a:p>
            <a:r>
              <a:rPr lang="en-US" dirty="0"/>
              <a:t>For Base Dataset (10 D)</a:t>
            </a:r>
            <a:endParaRPr lang="en-IN" dirty="0"/>
          </a:p>
        </p:txBody>
      </p:sp>
      <p:sp>
        <p:nvSpPr>
          <p:cNvPr id="14" name="Arrow: Right 13">
            <a:extLst>
              <a:ext uri="{FF2B5EF4-FFF2-40B4-BE49-F238E27FC236}">
                <a16:creationId xmlns:a16="http://schemas.microsoft.com/office/drawing/2014/main" id="{3948CD37-F450-F16F-6353-A66488029DCD}"/>
              </a:ext>
            </a:extLst>
          </p:cNvPr>
          <p:cNvSpPr/>
          <p:nvPr/>
        </p:nvSpPr>
        <p:spPr>
          <a:xfrm>
            <a:off x="7403977" y="5459767"/>
            <a:ext cx="683580" cy="204186"/>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425E6E99-B617-3C01-6E49-DF141D739320}"/>
              </a:ext>
            </a:extLst>
          </p:cNvPr>
          <p:cNvSpPr txBox="1"/>
          <p:nvPr/>
        </p:nvSpPr>
        <p:spPr>
          <a:xfrm>
            <a:off x="4116923" y="5340787"/>
            <a:ext cx="3255981" cy="646331"/>
          </a:xfrm>
          <a:prstGeom prst="rect">
            <a:avLst/>
          </a:prstGeom>
          <a:noFill/>
        </p:spPr>
        <p:txBody>
          <a:bodyPr wrap="square" rtlCol="0">
            <a:spAutoFit/>
          </a:bodyPr>
          <a:lstStyle/>
          <a:p>
            <a:r>
              <a:rPr lang="en-US" dirty="0"/>
              <a:t>For Transformed Dataset (19 D)</a:t>
            </a:r>
            <a:endParaRPr lang="en-IN" dirty="0"/>
          </a:p>
          <a:p>
            <a:endParaRPr lang="en-IN" dirty="0"/>
          </a:p>
        </p:txBody>
      </p:sp>
      <p:pic>
        <p:nvPicPr>
          <p:cNvPr id="5" name="Picture 4">
            <a:extLst>
              <a:ext uri="{FF2B5EF4-FFF2-40B4-BE49-F238E27FC236}">
                <a16:creationId xmlns:a16="http://schemas.microsoft.com/office/drawing/2014/main" id="{C5208F90-F000-F7DE-0B16-ADCF023FD336}"/>
              </a:ext>
            </a:extLst>
          </p:cNvPr>
          <p:cNvPicPr>
            <a:picLocks noChangeAspect="1"/>
          </p:cNvPicPr>
          <p:nvPr/>
        </p:nvPicPr>
        <p:blipFill>
          <a:blip r:embed="rId2"/>
          <a:stretch>
            <a:fillRect/>
          </a:stretch>
        </p:blipFill>
        <p:spPr>
          <a:xfrm>
            <a:off x="334657" y="3322510"/>
            <a:ext cx="3049912" cy="2953599"/>
          </a:xfrm>
          <a:prstGeom prst="rect">
            <a:avLst/>
          </a:prstGeom>
        </p:spPr>
      </p:pic>
      <p:pic>
        <p:nvPicPr>
          <p:cNvPr id="9" name="Picture 8">
            <a:extLst>
              <a:ext uri="{FF2B5EF4-FFF2-40B4-BE49-F238E27FC236}">
                <a16:creationId xmlns:a16="http://schemas.microsoft.com/office/drawing/2014/main" id="{405E3498-2B3E-0C48-CCC4-FAE5AE2A018B}"/>
              </a:ext>
            </a:extLst>
          </p:cNvPr>
          <p:cNvPicPr>
            <a:picLocks noChangeAspect="1"/>
          </p:cNvPicPr>
          <p:nvPr/>
        </p:nvPicPr>
        <p:blipFill>
          <a:blip r:embed="rId3"/>
          <a:stretch>
            <a:fillRect/>
          </a:stretch>
        </p:blipFill>
        <p:spPr>
          <a:xfrm>
            <a:off x="8328011" y="3117289"/>
            <a:ext cx="3193081" cy="3158820"/>
          </a:xfrm>
          <a:prstGeom prst="rect">
            <a:avLst/>
          </a:prstGeom>
        </p:spPr>
      </p:pic>
    </p:spTree>
    <p:extLst>
      <p:ext uri="{BB962C8B-B14F-4D97-AF65-F5344CB8AC3E}">
        <p14:creationId xmlns:p14="http://schemas.microsoft.com/office/powerpoint/2010/main" val="2271494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E258B-67E7-7907-C041-1B0D66F30109}"/>
              </a:ext>
            </a:extLst>
          </p:cNvPr>
          <p:cNvSpPr>
            <a:spLocks noGrp="1"/>
          </p:cNvSpPr>
          <p:nvPr>
            <p:ph type="title"/>
          </p:nvPr>
        </p:nvSpPr>
        <p:spPr>
          <a:xfrm>
            <a:off x="290945" y="342021"/>
            <a:ext cx="10058400" cy="1450757"/>
          </a:xfrm>
        </p:spPr>
        <p:txBody>
          <a:bodyPr/>
          <a:lstStyle/>
          <a:p>
            <a:r>
              <a:rPr lang="en-US" dirty="0"/>
              <a:t>Results:</a:t>
            </a:r>
            <a:endParaRPr lang="en-IN" dirty="0"/>
          </a:p>
        </p:txBody>
      </p:sp>
      <p:sp>
        <p:nvSpPr>
          <p:cNvPr id="3" name="Content Placeholder 2">
            <a:extLst>
              <a:ext uri="{FF2B5EF4-FFF2-40B4-BE49-F238E27FC236}">
                <a16:creationId xmlns:a16="http://schemas.microsoft.com/office/drawing/2014/main" id="{9DBD5FCD-B6EF-ACFE-EF43-9183BECFF634}"/>
              </a:ext>
            </a:extLst>
          </p:cNvPr>
          <p:cNvSpPr>
            <a:spLocks noGrp="1"/>
          </p:cNvSpPr>
          <p:nvPr>
            <p:ph idx="1"/>
          </p:nvPr>
        </p:nvSpPr>
        <p:spPr>
          <a:xfrm>
            <a:off x="290945" y="1969656"/>
            <a:ext cx="11776364" cy="4306453"/>
          </a:xfrm>
        </p:spPr>
        <p:txBody>
          <a:bodyPr>
            <a:normAutofit/>
          </a:bodyPr>
          <a:lstStyle/>
          <a:p>
            <a:r>
              <a:rPr lang="en-US" sz="1800" b="1" dirty="0">
                <a:latin typeface="+mj-lt"/>
              </a:rPr>
              <a:t>Naïve Bayes Classifier:</a:t>
            </a:r>
          </a:p>
          <a:p>
            <a:r>
              <a:rPr lang="en-US" sz="1800" dirty="0">
                <a:latin typeface="+mj-lt"/>
              </a:rPr>
              <a:t>Macro F1 score for base dataset is 0.07 and after transformation macro F1 score improves to 0.42.Confusion Matrix for this model is given below:</a:t>
            </a:r>
          </a:p>
          <a:p>
            <a:endParaRPr lang="en-US" sz="2000" dirty="0"/>
          </a:p>
          <a:p>
            <a:pPr>
              <a:lnSpc>
                <a:spcPct val="100000"/>
              </a:lnSpc>
            </a:pPr>
            <a:endParaRPr lang="en-US" sz="2400" b="1" dirty="0"/>
          </a:p>
          <a:p>
            <a:pPr marL="0" indent="0">
              <a:buNone/>
            </a:pPr>
            <a:endParaRPr lang="en-US" sz="2400" b="1" dirty="0"/>
          </a:p>
          <a:p>
            <a:endParaRPr lang="en-IN" sz="2000" dirty="0"/>
          </a:p>
          <a:p>
            <a:endParaRPr lang="en-IN" sz="2400" b="1" dirty="0"/>
          </a:p>
        </p:txBody>
      </p:sp>
      <p:sp>
        <p:nvSpPr>
          <p:cNvPr id="12" name="Arrow: Left 11">
            <a:extLst>
              <a:ext uri="{FF2B5EF4-FFF2-40B4-BE49-F238E27FC236}">
                <a16:creationId xmlns:a16="http://schemas.microsoft.com/office/drawing/2014/main" id="{BEBAB82A-2461-4E80-64D6-1F3BB61E8071}"/>
              </a:ext>
            </a:extLst>
          </p:cNvPr>
          <p:cNvSpPr/>
          <p:nvPr/>
        </p:nvSpPr>
        <p:spPr>
          <a:xfrm>
            <a:off x="3513242" y="3790765"/>
            <a:ext cx="603681" cy="239697"/>
          </a:xfrm>
          <a:prstGeom prst="lef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91991F26-EB51-6120-DA0B-767D86E04B52}"/>
              </a:ext>
            </a:extLst>
          </p:cNvPr>
          <p:cNvSpPr txBox="1"/>
          <p:nvPr/>
        </p:nvSpPr>
        <p:spPr>
          <a:xfrm>
            <a:off x="4138151" y="3725947"/>
            <a:ext cx="2547892" cy="369332"/>
          </a:xfrm>
          <a:prstGeom prst="rect">
            <a:avLst/>
          </a:prstGeom>
          <a:noFill/>
        </p:spPr>
        <p:txBody>
          <a:bodyPr wrap="square" rtlCol="0">
            <a:spAutoFit/>
          </a:bodyPr>
          <a:lstStyle/>
          <a:p>
            <a:r>
              <a:rPr lang="en-US" dirty="0"/>
              <a:t>For Base Dataset (10 D)</a:t>
            </a:r>
            <a:endParaRPr lang="en-IN" dirty="0"/>
          </a:p>
        </p:txBody>
      </p:sp>
      <p:sp>
        <p:nvSpPr>
          <p:cNvPr id="14" name="Arrow: Right 13">
            <a:extLst>
              <a:ext uri="{FF2B5EF4-FFF2-40B4-BE49-F238E27FC236}">
                <a16:creationId xmlns:a16="http://schemas.microsoft.com/office/drawing/2014/main" id="{3948CD37-F450-F16F-6353-A66488029DCD}"/>
              </a:ext>
            </a:extLst>
          </p:cNvPr>
          <p:cNvSpPr/>
          <p:nvPr/>
        </p:nvSpPr>
        <p:spPr>
          <a:xfrm>
            <a:off x="7403977" y="5459767"/>
            <a:ext cx="683580" cy="204186"/>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425E6E99-B617-3C01-6E49-DF141D739320}"/>
              </a:ext>
            </a:extLst>
          </p:cNvPr>
          <p:cNvSpPr txBox="1"/>
          <p:nvPr/>
        </p:nvSpPr>
        <p:spPr>
          <a:xfrm>
            <a:off x="4116923" y="5340787"/>
            <a:ext cx="3255981" cy="646331"/>
          </a:xfrm>
          <a:prstGeom prst="rect">
            <a:avLst/>
          </a:prstGeom>
          <a:noFill/>
        </p:spPr>
        <p:txBody>
          <a:bodyPr wrap="square" rtlCol="0">
            <a:spAutoFit/>
          </a:bodyPr>
          <a:lstStyle/>
          <a:p>
            <a:r>
              <a:rPr lang="en-US" dirty="0"/>
              <a:t>For Transformed Dataset (19 D)</a:t>
            </a:r>
            <a:endParaRPr lang="en-IN" dirty="0"/>
          </a:p>
          <a:p>
            <a:endParaRPr lang="en-IN" dirty="0"/>
          </a:p>
        </p:txBody>
      </p:sp>
      <p:pic>
        <p:nvPicPr>
          <p:cNvPr id="5" name="Picture 4">
            <a:extLst>
              <a:ext uri="{FF2B5EF4-FFF2-40B4-BE49-F238E27FC236}">
                <a16:creationId xmlns:a16="http://schemas.microsoft.com/office/drawing/2014/main" id="{CD3C8841-A978-7095-288B-8E14E5D02B88}"/>
              </a:ext>
            </a:extLst>
          </p:cNvPr>
          <p:cNvPicPr>
            <a:picLocks noChangeAspect="1"/>
          </p:cNvPicPr>
          <p:nvPr/>
        </p:nvPicPr>
        <p:blipFill>
          <a:blip r:embed="rId2"/>
          <a:stretch>
            <a:fillRect/>
          </a:stretch>
        </p:blipFill>
        <p:spPr>
          <a:xfrm>
            <a:off x="290945" y="3390466"/>
            <a:ext cx="2948785" cy="2885643"/>
          </a:xfrm>
          <a:prstGeom prst="rect">
            <a:avLst/>
          </a:prstGeom>
        </p:spPr>
      </p:pic>
      <p:pic>
        <p:nvPicPr>
          <p:cNvPr id="9" name="Picture 8">
            <a:extLst>
              <a:ext uri="{FF2B5EF4-FFF2-40B4-BE49-F238E27FC236}">
                <a16:creationId xmlns:a16="http://schemas.microsoft.com/office/drawing/2014/main" id="{58E97DBA-EB04-65DD-4F18-FB989BFF121B}"/>
              </a:ext>
            </a:extLst>
          </p:cNvPr>
          <p:cNvPicPr>
            <a:picLocks noChangeAspect="1"/>
          </p:cNvPicPr>
          <p:nvPr/>
        </p:nvPicPr>
        <p:blipFill>
          <a:blip r:embed="rId3"/>
          <a:stretch>
            <a:fillRect/>
          </a:stretch>
        </p:blipFill>
        <p:spPr>
          <a:xfrm>
            <a:off x="8509440" y="3264844"/>
            <a:ext cx="3108194" cy="3011265"/>
          </a:xfrm>
          <a:prstGeom prst="rect">
            <a:avLst/>
          </a:prstGeom>
        </p:spPr>
      </p:pic>
    </p:spTree>
    <p:extLst>
      <p:ext uri="{BB962C8B-B14F-4D97-AF65-F5344CB8AC3E}">
        <p14:creationId xmlns:p14="http://schemas.microsoft.com/office/powerpoint/2010/main" val="1126989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E258B-67E7-7907-C041-1B0D66F30109}"/>
              </a:ext>
            </a:extLst>
          </p:cNvPr>
          <p:cNvSpPr>
            <a:spLocks noGrp="1"/>
          </p:cNvSpPr>
          <p:nvPr>
            <p:ph type="title"/>
          </p:nvPr>
        </p:nvSpPr>
        <p:spPr>
          <a:xfrm>
            <a:off x="290945" y="342021"/>
            <a:ext cx="10058400" cy="1450757"/>
          </a:xfrm>
        </p:spPr>
        <p:txBody>
          <a:bodyPr/>
          <a:lstStyle/>
          <a:p>
            <a:r>
              <a:rPr lang="en-US" dirty="0"/>
              <a:t>Results:</a:t>
            </a:r>
            <a:endParaRPr lang="en-IN" dirty="0"/>
          </a:p>
        </p:txBody>
      </p:sp>
      <p:sp>
        <p:nvSpPr>
          <p:cNvPr id="3" name="Content Placeholder 2">
            <a:extLst>
              <a:ext uri="{FF2B5EF4-FFF2-40B4-BE49-F238E27FC236}">
                <a16:creationId xmlns:a16="http://schemas.microsoft.com/office/drawing/2014/main" id="{9DBD5FCD-B6EF-ACFE-EF43-9183BECFF634}"/>
              </a:ext>
            </a:extLst>
          </p:cNvPr>
          <p:cNvSpPr>
            <a:spLocks noGrp="1"/>
          </p:cNvSpPr>
          <p:nvPr>
            <p:ph idx="1"/>
          </p:nvPr>
        </p:nvSpPr>
        <p:spPr>
          <a:xfrm>
            <a:off x="290945" y="1969656"/>
            <a:ext cx="11776364" cy="4306453"/>
          </a:xfrm>
        </p:spPr>
        <p:txBody>
          <a:bodyPr>
            <a:normAutofit/>
          </a:bodyPr>
          <a:lstStyle/>
          <a:p>
            <a:r>
              <a:rPr lang="en-US" sz="1800" b="1" dirty="0">
                <a:latin typeface="+mj-lt"/>
              </a:rPr>
              <a:t>Ada Boost:</a:t>
            </a:r>
          </a:p>
          <a:p>
            <a:r>
              <a:rPr lang="en-US" sz="1800" dirty="0">
                <a:latin typeface="+mj-lt"/>
              </a:rPr>
              <a:t>Macro F1 score for base dataset is 0.05 and after transformation macro F1 score improves to 0.48. Confusion Matrix for this model is given below:</a:t>
            </a:r>
          </a:p>
          <a:p>
            <a:endParaRPr lang="en-US" sz="2000" dirty="0"/>
          </a:p>
          <a:p>
            <a:endParaRPr lang="en-US" sz="2000" dirty="0"/>
          </a:p>
          <a:p>
            <a:pPr>
              <a:lnSpc>
                <a:spcPct val="100000"/>
              </a:lnSpc>
            </a:pPr>
            <a:endParaRPr lang="en-US" sz="2400" b="1" dirty="0"/>
          </a:p>
          <a:p>
            <a:pPr marL="0" indent="0">
              <a:buNone/>
            </a:pPr>
            <a:endParaRPr lang="en-US" sz="2400" b="1" dirty="0"/>
          </a:p>
          <a:p>
            <a:endParaRPr lang="en-IN" sz="2000" dirty="0"/>
          </a:p>
          <a:p>
            <a:endParaRPr lang="en-IN" sz="2400" b="1" dirty="0"/>
          </a:p>
        </p:txBody>
      </p:sp>
      <p:sp>
        <p:nvSpPr>
          <p:cNvPr id="12" name="Arrow: Left 11">
            <a:extLst>
              <a:ext uri="{FF2B5EF4-FFF2-40B4-BE49-F238E27FC236}">
                <a16:creationId xmlns:a16="http://schemas.microsoft.com/office/drawing/2014/main" id="{BEBAB82A-2461-4E80-64D6-1F3BB61E8071}"/>
              </a:ext>
            </a:extLst>
          </p:cNvPr>
          <p:cNvSpPr/>
          <p:nvPr/>
        </p:nvSpPr>
        <p:spPr>
          <a:xfrm>
            <a:off x="3513242" y="3790765"/>
            <a:ext cx="603681" cy="239697"/>
          </a:xfrm>
          <a:prstGeom prst="lef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91991F26-EB51-6120-DA0B-767D86E04B52}"/>
              </a:ext>
            </a:extLst>
          </p:cNvPr>
          <p:cNvSpPr txBox="1"/>
          <p:nvPr/>
        </p:nvSpPr>
        <p:spPr>
          <a:xfrm>
            <a:off x="4138151" y="3725947"/>
            <a:ext cx="2547892" cy="369332"/>
          </a:xfrm>
          <a:prstGeom prst="rect">
            <a:avLst/>
          </a:prstGeom>
          <a:noFill/>
        </p:spPr>
        <p:txBody>
          <a:bodyPr wrap="square" rtlCol="0">
            <a:spAutoFit/>
          </a:bodyPr>
          <a:lstStyle/>
          <a:p>
            <a:r>
              <a:rPr lang="en-US" dirty="0"/>
              <a:t>For Base Dataset (10 D)</a:t>
            </a:r>
            <a:endParaRPr lang="en-IN" dirty="0"/>
          </a:p>
        </p:txBody>
      </p:sp>
      <p:sp>
        <p:nvSpPr>
          <p:cNvPr id="14" name="Arrow: Right 13">
            <a:extLst>
              <a:ext uri="{FF2B5EF4-FFF2-40B4-BE49-F238E27FC236}">
                <a16:creationId xmlns:a16="http://schemas.microsoft.com/office/drawing/2014/main" id="{3948CD37-F450-F16F-6353-A66488029DCD}"/>
              </a:ext>
            </a:extLst>
          </p:cNvPr>
          <p:cNvSpPr/>
          <p:nvPr/>
        </p:nvSpPr>
        <p:spPr>
          <a:xfrm>
            <a:off x="7403977" y="5459767"/>
            <a:ext cx="683580" cy="204186"/>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425E6E99-B617-3C01-6E49-DF141D739320}"/>
              </a:ext>
            </a:extLst>
          </p:cNvPr>
          <p:cNvSpPr txBox="1"/>
          <p:nvPr/>
        </p:nvSpPr>
        <p:spPr>
          <a:xfrm>
            <a:off x="4116923" y="5340787"/>
            <a:ext cx="3255981" cy="646331"/>
          </a:xfrm>
          <a:prstGeom prst="rect">
            <a:avLst/>
          </a:prstGeom>
          <a:noFill/>
        </p:spPr>
        <p:txBody>
          <a:bodyPr wrap="square" rtlCol="0">
            <a:spAutoFit/>
          </a:bodyPr>
          <a:lstStyle/>
          <a:p>
            <a:r>
              <a:rPr lang="en-US" dirty="0"/>
              <a:t>For Transformed Dataset (19 D)</a:t>
            </a:r>
            <a:endParaRPr lang="en-IN" dirty="0"/>
          </a:p>
          <a:p>
            <a:endParaRPr lang="en-IN" dirty="0"/>
          </a:p>
        </p:txBody>
      </p:sp>
      <p:pic>
        <p:nvPicPr>
          <p:cNvPr id="5" name="Picture 4">
            <a:extLst>
              <a:ext uri="{FF2B5EF4-FFF2-40B4-BE49-F238E27FC236}">
                <a16:creationId xmlns:a16="http://schemas.microsoft.com/office/drawing/2014/main" id="{5E98BA67-640D-A65F-4652-46C1E946BE24}"/>
              </a:ext>
            </a:extLst>
          </p:cNvPr>
          <p:cNvPicPr>
            <a:picLocks noChangeAspect="1"/>
          </p:cNvPicPr>
          <p:nvPr/>
        </p:nvPicPr>
        <p:blipFill>
          <a:blip r:embed="rId2"/>
          <a:stretch>
            <a:fillRect/>
          </a:stretch>
        </p:blipFill>
        <p:spPr>
          <a:xfrm>
            <a:off x="365276" y="3425927"/>
            <a:ext cx="2875074" cy="2850181"/>
          </a:xfrm>
          <a:prstGeom prst="rect">
            <a:avLst/>
          </a:prstGeom>
        </p:spPr>
      </p:pic>
      <p:pic>
        <p:nvPicPr>
          <p:cNvPr id="9" name="Picture 8">
            <a:extLst>
              <a:ext uri="{FF2B5EF4-FFF2-40B4-BE49-F238E27FC236}">
                <a16:creationId xmlns:a16="http://schemas.microsoft.com/office/drawing/2014/main" id="{529C91F8-D097-4482-3200-A0215C1661C5}"/>
              </a:ext>
            </a:extLst>
          </p:cNvPr>
          <p:cNvPicPr>
            <a:picLocks noChangeAspect="1"/>
          </p:cNvPicPr>
          <p:nvPr/>
        </p:nvPicPr>
        <p:blipFill>
          <a:blip r:embed="rId3"/>
          <a:stretch>
            <a:fillRect/>
          </a:stretch>
        </p:blipFill>
        <p:spPr>
          <a:xfrm>
            <a:off x="8496094" y="3303181"/>
            <a:ext cx="3162678" cy="3095672"/>
          </a:xfrm>
          <a:prstGeom prst="rect">
            <a:avLst/>
          </a:prstGeom>
        </p:spPr>
      </p:pic>
    </p:spTree>
    <p:extLst>
      <p:ext uri="{BB962C8B-B14F-4D97-AF65-F5344CB8AC3E}">
        <p14:creationId xmlns:p14="http://schemas.microsoft.com/office/powerpoint/2010/main" val="3286310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E258B-67E7-7907-C041-1B0D66F30109}"/>
              </a:ext>
            </a:extLst>
          </p:cNvPr>
          <p:cNvSpPr>
            <a:spLocks noGrp="1"/>
          </p:cNvSpPr>
          <p:nvPr>
            <p:ph type="title"/>
          </p:nvPr>
        </p:nvSpPr>
        <p:spPr>
          <a:xfrm>
            <a:off x="290945" y="342021"/>
            <a:ext cx="10058400" cy="1450757"/>
          </a:xfrm>
        </p:spPr>
        <p:txBody>
          <a:bodyPr>
            <a:normAutofit fontScale="90000"/>
          </a:bodyPr>
          <a:lstStyle/>
          <a:p>
            <a:r>
              <a:rPr lang="en-US" dirty="0"/>
              <a:t>Testing best models on exhaustive dataset of 26 lakh unique samples:</a:t>
            </a:r>
            <a:endParaRPr lang="en-IN" dirty="0"/>
          </a:p>
        </p:txBody>
      </p:sp>
      <p:sp>
        <p:nvSpPr>
          <p:cNvPr id="3" name="Content Placeholder 2">
            <a:extLst>
              <a:ext uri="{FF2B5EF4-FFF2-40B4-BE49-F238E27FC236}">
                <a16:creationId xmlns:a16="http://schemas.microsoft.com/office/drawing/2014/main" id="{9DBD5FCD-B6EF-ACFE-EF43-9183BECFF634}"/>
              </a:ext>
            </a:extLst>
          </p:cNvPr>
          <p:cNvSpPr>
            <a:spLocks noGrp="1"/>
          </p:cNvSpPr>
          <p:nvPr>
            <p:ph idx="1"/>
          </p:nvPr>
        </p:nvSpPr>
        <p:spPr>
          <a:xfrm>
            <a:off x="290945" y="1969656"/>
            <a:ext cx="11776364" cy="4306453"/>
          </a:xfrm>
        </p:spPr>
        <p:txBody>
          <a:bodyPr>
            <a:normAutofit/>
          </a:bodyPr>
          <a:lstStyle/>
          <a:p>
            <a:pPr>
              <a:buFont typeface="Arial" panose="020B0604020202020204" pitchFamily="34" charset="0"/>
              <a:buChar char="•"/>
            </a:pPr>
            <a:r>
              <a:rPr lang="en-US" sz="2000" dirty="0">
                <a:latin typeface="+mj-lt"/>
              </a:rPr>
              <a:t>Decision Tree and Random forest are the best models. We have tested these models on exhaustive 2.6m sample dataset. For Decision Tree, F1 score is 1 and for Random Forest, F1 score is 0.94.The confusion Matrix for both models given Below :</a:t>
            </a:r>
            <a:endParaRPr lang="en-IN" sz="2000" dirty="0">
              <a:latin typeface="+mj-lt"/>
            </a:endParaRPr>
          </a:p>
          <a:p>
            <a:pPr>
              <a:buFont typeface="Arial" panose="020B0604020202020204" pitchFamily="34" charset="0"/>
              <a:buChar char="•"/>
            </a:pPr>
            <a:endParaRPr lang="en-US" sz="2000" dirty="0"/>
          </a:p>
          <a:p>
            <a:endParaRPr lang="en-US" sz="2000" dirty="0"/>
          </a:p>
          <a:p>
            <a:endParaRPr lang="en-US" sz="2000" dirty="0"/>
          </a:p>
          <a:p>
            <a:pPr>
              <a:lnSpc>
                <a:spcPct val="100000"/>
              </a:lnSpc>
            </a:pPr>
            <a:endParaRPr lang="en-US" sz="2400" b="1" dirty="0"/>
          </a:p>
          <a:p>
            <a:pPr marL="0" indent="0">
              <a:buNone/>
            </a:pPr>
            <a:endParaRPr lang="en-US" sz="2400" b="1" dirty="0"/>
          </a:p>
          <a:p>
            <a:endParaRPr lang="en-IN" sz="2000" dirty="0"/>
          </a:p>
          <a:p>
            <a:endParaRPr lang="en-IN" sz="2400" b="1" dirty="0"/>
          </a:p>
        </p:txBody>
      </p:sp>
      <p:sp>
        <p:nvSpPr>
          <p:cNvPr id="12" name="Arrow: Left 11">
            <a:extLst>
              <a:ext uri="{FF2B5EF4-FFF2-40B4-BE49-F238E27FC236}">
                <a16:creationId xmlns:a16="http://schemas.microsoft.com/office/drawing/2014/main" id="{BEBAB82A-2461-4E80-64D6-1F3BB61E8071}"/>
              </a:ext>
            </a:extLst>
          </p:cNvPr>
          <p:cNvSpPr/>
          <p:nvPr/>
        </p:nvSpPr>
        <p:spPr>
          <a:xfrm>
            <a:off x="3513242" y="3790765"/>
            <a:ext cx="603681" cy="239697"/>
          </a:xfrm>
          <a:prstGeom prst="lef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91991F26-EB51-6120-DA0B-767D86E04B52}"/>
              </a:ext>
            </a:extLst>
          </p:cNvPr>
          <p:cNvSpPr txBox="1"/>
          <p:nvPr/>
        </p:nvSpPr>
        <p:spPr>
          <a:xfrm>
            <a:off x="4138151" y="3725947"/>
            <a:ext cx="2547892" cy="369332"/>
          </a:xfrm>
          <a:prstGeom prst="rect">
            <a:avLst/>
          </a:prstGeom>
          <a:noFill/>
        </p:spPr>
        <p:txBody>
          <a:bodyPr wrap="square" rtlCol="0">
            <a:spAutoFit/>
          </a:bodyPr>
          <a:lstStyle/>
          <a:p>
            <a:r>
              <a:rPr lang="en-US" dirty="0"/>
              <a:t>For Decision Tree</a:t>
            </a:r>
            <a:endParaRPr lang="en-IN" dirty="0"/>
          </a:p>
        </p:txBody>
      </p:sp>
      <p:sp>
        <p:nvSpPr>
          <p:cNvPr id="14" name="Arrow: Right 13">
            <a:extLst>
              <a:ext uri="{FF2B5EF4-FFF2-40B4-BE49-F238E27FC236}">
                <a16:creationId xmlns:a16="http://schemas.microsoft.com/office/drawing/2014/main" id="{3948CD37-F450-F16F-6353-A66488029DCD}"/>
              </a:ext>
            </a:extLst>
          </p:cNvPr>
          <p:cNvSpPr/>
          <p:nvPr/>
        </p:nvSpPr>
        <p:spPr>
          <a:xfrm>
            <a:off x="7403977" y="5459767"/>
            <a:ext cx="683580" cy="204186"/>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425E6E99-B617-3C01-6E49-DF141D739320}"/>
              </a:ext>
            </a:extLst>
          </p:cNvPr>
          <p:cNvSpPr txBox="1"/>
          <p:nvPr/>
        </p:nvSpPr>
        <p:spPr>
          <a:xfrm>
            <a:off x="5326602" y="5340787"/>
            <a:ext cx="2046302" cy="646331"/>
          </a:xfrm>
          <a:prstGeom prst="rect">
            <a:avLst/>
          </a:prstGeom>
          <a:noFill/>
        </p:spPr>
        <p:txBody>
          <a:bodyPr wrap="square" rtlCol="0">
            <a:spAutoFit/>
          </a:bodyPr>
          <a:lstStyle/>
          <a:p>
            <a:r>
              <a:rPr lang="en-US" dirty="0"/>
              <a:t>For Random Forest</a:t>
            </a:r>
            <a:endParaRPr lang="en-IN" dirty="0"/>
          </a:p>
          <a:p>
            <a:endParaRPr lang="en-IN" dirty="0"/>
          </a:p>
        </p:txBody>
      </p:sp>
      <p:pic>
        <p:nvPicPr>
          <p:cNvPr id="6" name="Picture 5">
            <a:extLst>
              <a:ext uri="{FF2B5EF4-FFF2-40B4-BE49-F238E27FC236}">
                <a16:creationId xmlns:a16="http://schemas.microsoft.com/office/drawing/2014/main" id="{BE85DE28-13F4-BCE8-A60E-AF844A6A346C}"/>
              </a:ext>
            </a:extLst>
          </p:cNvPr>
          <p:cNvPicPr>
            <a:picLocks noChangeAspect="1"/>
          </p:cNvPicPr>
          <p:nvPr/>
        </p:nvPicPr>
        <p:blipFill>
          <a:blip r:embed="rId2"/>
          <a:stretch>
            <a:fillRect/>
          </a:stretch>
        </p:blipFill>
        <p:spPr>
          <a:xfrm>
            <a:off x="290946" y="3169327"/>
            <a:ext cx="3133392" cy="3106781"/>
          </a:xfrm>
          <a:prstGeom prst="rect">
            <a:avLst/>
          </a:prstGeom>
        </p:spPr>
      </p:pic>
      <p:pic>
        <p:nvPicPr>
          <p:cNvPr id="8" name="Picture 7">
            <a:extLst>
              <a:ext uri="{FF2B5EF4-FFF2-40B4-BE49-F238E27FC236}">
                <a16:creationId xmlns:a16="http://schemas.microsoft.com/office/drawing/2014/main" id="{7511FC80-5A51-EFDA-033A-F211205E6148}"/>
              </a:ext>
            </a:extLst>
          </p:cNvPr>
          <p:cNvPicPr>
            <a:picLocks noChangeAspect="1"/>
          </p:cNvPicPr>
          <p:nvPr/>
        </p:nvPicPr>
        <p:blipFill>
          <a:blip r:embed="rId3"/>
          <a:stretch>
            <a:fillRect/>
          </a:stretch>
        </p:blipFill>
        <p:spPr>
          <a:xfrm>
            <a:off x="8327254" y="2971359"/>
            <a:ext cx="3353969" cy="3304749"/>
          </a:xfrm>
          <a:prstGeom prst="rect">
            <a:avLst/>
          </a:prstGeom>
        </p:spPr>
      </p:pic>
    </p:spTree>
    <p:extLst>
      <p:ext uri="{BB962C8B-B14F-4D97-AF65-F5344CB8AC3E}">
        <p14:creationId xmlns:p14="http://schemas.microsoft.com/office/powerpoint/2010/main" val="1012571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828A-6AC2-37EB-EB94-F34F32CBEB78}"/>
              </a:ext>
            </a:extLst>
          </p:cNvPr>
          <p:cNvSpPr>
            <a:spLocks noGrp="1"/>
          </p:cNvSpPr>
          <p:nvPr>
            <p:ph type="title"/>
          </p:nvPr>
        </p:nvSpPr>
        <p:spPr>
          <a:xfrm>
            <a:off x="443883" y="286603"/>
            <a:ext cx="10711797" cy="1450757"/>
          </a:xfrm>
        </p:spPr>
        <p:txBody>
          <a:bodyPr/>
          <a:lstStyle/>
          <a:p>
            <a:r>
              <a:rPr lang="en-US" dirty="0"/>
              <a:t>State of the art comparison and Conclusion:</a:t>
            </a:r>
            <a:endParaRPr lang="en-IN" dirty="0"/>
          </a:p>
        </p:txBody>
      </p:sp>
      <p:graphicFrame>
        <p:nvGraphicFramePr>
          <p:cNvPr id="6" name="Content Placeholder 5">
            <a:extLst>
              <a:ext uri="{FF2B5EF4-FFF2-40B4-BE49-F238E27FC236}">
                <a16:creationId xmlns:a16="http://schemas.microsoft.com/office/drawing/2014/main" id="{64800FEC-5D75-1291-3CA2-06BFFB52E09E}"/>
              </a:ext>
            </a:extLst>
          </p:cNvPr>
          <p:cNvGraphicFramePr>
            <a:graphicFrameLocks noGrp="1"/>
          </p:cNvGraphicFramePr>
          <p:nvPr>
            <p:ph idx="1"/>
            <p:extLst>
              <p:ext uri="{D42A27DB-BD31-4B8C-83A1-F6EECF244321}">
                <p14:modId xmlns:p14="http://schemas.microsoft.com/office/powerpoint/2010/main" val="2641500865"/>
              </p:ext>
            </p:extLst>
          </p:nvPr>
        </p:nvGraphicFramePr>
        <p:xfrm>
          <a:off x="1175403" y="3045145"/>
          <a:ext cx="10058397" cy="1112520"/>
        </p:xfrm>
        <a:graphic>
          <a:graphicData uri="http://schemas.openxmlformats.org/drawingml/2006/table">
            <a:tbl>
              <a:tblPr firstRow="1" bandRow="1">
                <a:tableStyleId>{5C22544A-7EE6-4342-B048-85BDC9FD1C3A}</a:tableStyleId>
              </a:tblPr>
              <a:tblGrid>
                <a:gridCol w="3352799">
                  <a:extLst>
                    <a:ext uri="{9D8B030D-6E8A-4147-A177-3AD203B41FA5}">
                      <a16:colId xmlns:a16="http://schemas.microsoft.com/office/drawing/2014/main" val="657851993"/>
                    </a:ext>
                  </a:extLst>
                </a:gridCol>
                <a:gridCol w="3352799">
                  <a:extLst>
                    <a:ext uri="{9D8B030D-6E8A-4147-A177-3AD203B41FA5}">
                      <a16:colId xmlns:a16="http://schemas.microsoft.com/office/drawing/2014/main" val="2262813574"/>
                    </a:ext>
                  </a:extLst>
                </a:gridCol>
                <a:gridCol w="3352799">
                  <a:extLst>
                    <a:ext uri="{9D8B030D-6E8A-4147-A177-3AD203B41FA5}">
                      <a16:colId xmlns:a16="http://schemas.microsoft.com/office/drawing/2014/main" val="1809568444"/>
                    </a:ext>
                  </a:extLst>
                </a:gridCol>
              </a:tblGrid>
              <a:tr h="370840">
                <a:tc>
                  <a:txBody>
                    <a:bodyPr/>
                    <a:lstStyle/>
                    <a:p>
                      <a:r>
                        <a:rPr lang="en-US" dirty="0"/>
                        <a:t>Models</a:t>
                      </a:r>
                      <a:endParaRPr lang="en-IN" dirty="0"/>
                    </a:p>
                  </a:txBody>
                  <a:tcPr/>
                </a:tc>
                <a:tc>
                  <a:txBody>
                    <a:bodyPr/>
                    <a:lstStyle/>
                    <a:p>
                      <a:r>
                        <a:rPr lang="en-US" dirty="0"/>
                        <a:t>Accuracy for 17D</a:t>
                      </a:r>
                      <a:endParaRPr lang="en-IN" dirty="0"/>
                    </a:p>
                  </a:txBody>
                  <a:tcPr/>
                </a:tc>
                <a:tc>
                  <a:txBody>
                    <a:bodyPr/>
                    <a:lstStyle/>
                    <a:p>
                      <a:r>
                        <a:rPr lang="en-US" dirty="0"/>
                        <a:t>Accuracy for 19D</a:t>
                      </a:r>
                      <a:endParaRPr lang="en-IN" dirty="0"/>
                    </a:p>
                  </a:txBody>
                  <a:tcPr/>
                </a:tc>
                <a:extLst>
                  <a:ext uri="{0D108BD9-81ED-4DB2-BD59-A6C34878D82A}">
                    <a16:rowId xmlns:a16="http://schemas.microsoft.com/office/drawing/2014/main" val="561146404"/>
                  </a:ext>
                </a:extLst>
              </a:tr>
              <a:tr h="370840">
                <a:tc>
                  <a:txBody>
                    <a:bodyPr/>
                    <a:lstStyle/>
                    <a:p>
                      <a:r>
                        <a:rPr lang="en-US" dirty="0"/>
                        <a:t>Decision Tree</a:t>
                      </a:r>
                      <a:endParaRPr lang="en-IN" dirty="0"/>
                    </a:p>
                  </a:txBody>
                  <a:tcPr/>
                </a:tc>
                <a:tc>
                  <a:txBody>
                    <a:bodyPr/>
                    <a:lstStyle/>
                    <a:p>
                      <a:r>
                        <a:rPr lang="en-US" dirty="0"/>
                        <a:t>0.69</a:t>
                      </a:r>
                      <a:endParaRPr lang="en-IN" dirty="0"/>
                    </a:p>
                  </a:txBody>
                  <a:tcPr/>
                </a:tc>
                <a:tc>
                  <a:txBody>
                    <a:bodyPr/>
                    <a:lstStyle/>
                    <a:p>
                      <a:r>
                        <a:rPr lang="en-US" dirty="0"/>
                        <a:t>1.00</a:t>
                      </a:r>
                      <a:endParaRPr lang="en-IN" dirty="0"/>
                    </a:p>
                  </a:txBody>
                  <a:tcPr/>
                </a:tc>
                <a:extLst>
                  <a:ext uri="{0D108BD9-81ED-4DB2-BD59-A6C34878D82A}">
                    <a16:rowId xmlns:a16="http://schemas.microsoft.com/office/drawing/2014/main" val="1065104766"/>
                  </a:ext>
                </a:extLst>
              </a:tr>
              <a:tr h="370840">
                <a:tc>
                  <a:txBody>
                    <a:bodyPr/>
                    <a:lstStyle/>
                    <a:p>
                      <a:r>
                        <a:rPr lang="en-US" dirty="0"/>
                        <a:t>KNN</a:t>
                      </a:r>
                      <a:endParaRPr lang="en-IN" dirty="0"/>
                    </a:p>
                  </a:txBody>
                  <a:tcPr/>
                </a:tc>
                <a:tc>
                  <a:txBody>
                    <a:bodyPr/>
                    <a:lstStyle/>
                    <a:p>
                      <a:r>
                        <a:rPr lang="en-US" dirty="0"/>
                        <a:t>0.51</a:t>
                      </a:r>
                      <a:endParaRPr lang="en-IN" dirty="0"/>
                    </a:p>
                  </a:txBody>
                  <a:tcPr/>
                </a:tc>
                <a:tc>
                  <a:txBody>
                    <a:bodyPr/>
                    <a:lstStyle/>
                    <a:p>
                      <a:r>
                        <a:rPr lang="en-US" dirty="0"/>
                        <a:t>0.66</a:t>
                      </a:r>
                      <a:endParaRPr lang="en-IN" dirty="0"/>
                    </a:p>
                  </a:txBody>
                  <a:tcPr/>
                </a:tc>
                <a:extLst>
                  <a:ext uri="{0D108BD9-81ED-4DB2-BD59-A6C34878D82A}">
                    <a16:rowId xmlns:a16="http://schemas.microsoft.com/office/drawing/2014/main" val="559333415"/>
                  </a:ext>
                </a:extLst>
              </a:tr>
            </a:tbl>
          </a:graphicData>
        </a:graphic>
      </p:graphicFrame>
      <p:sp>
        <p:nvSpPr>
          <p:cNvPr id="7" name="TextBox 6">
            <a:extLst>
              <a:ext uri="{FF2B5EF4-FFF2-40B4-BE49-F238E27FC236}">
                <a16:creationId xmlns:a16="http://schemas.microsoft.com/office/drawing/2014/main" id="{D7FEBED6-E154-DDD0-7FCE-B7338A8C6817}"/>
              </a:ext>
            </a:extLst>
          </p:cNvPr>
          <p:cNvSpPr txBox="1"/>
          <p:nvPr/>
        </p:nvSpPr>
        <p:spPr>
          <a:xfrm>
            <a:off x="1176862" y="2086252"/>
            <a:ext cx="9716039" cy="923330"/>
          </a:xfrm>
          <a:prstGeom prst="rect">
            <a:avLst/>
          </a:prstGeom>
          <a:noFill/>
        </p:spPr>
        <p:txBody>
          <a:bodyPr wrap="square" rtlCol="0">
            <a:spAutoFit/>
          </a:bodyPr>
          <a:lstStyle/>
          <a:p>
            <a:r>
              <a:rPr lang="en-US" dirty="0">
                <a:latin typeface="+mj-lt"/>
              </a:rPr>
              <a:t>The following table shows the comparison of results of different model used by Walinton Cambronero[</a:t>
            </a:r>
            <a:r>
              <a:rPr lang="en-US" dirty="0">
                <a:latin typeface="+mj-lt"/>
                <a:hlinkClick r:id="rId2"/>
              </a:rPr>
              <a:t>link</a:t>
            </a:r>
            <a:r>
              <a:rPr lang="en-US" dirty="0">
                <a:latin typeface="+mj-lt"/>
              </a:rPr>
              <a:t>] (17D transformation) and after 19D transformation proposed by us.</a:t>
            </a:r>
            <a:endParaRPr lang="en-IN" dirty="0">
              <a:latin typeface="+mj-lt"/>
            </a:endParaRPr>
          </a:p>
        </p:txBody>
      </p:sp>
      <p:sp>
        <p:nvSpPr>
          <p:cNvPr id="8" name="TextBox 7">
            <a:extLst>
              <a:ext uri="{FF2B5EF4-FFF2-40B4-BE49-F238E27FC236}">
                <a16:creationId xmlns:a16="http://schemas.microsoft.com/office/drawing/2014/main" id="{2262E7C6-8C91-3058-0A11-D3A0C3B83D66}"/>
              </a:ext>
            </a:extLst>
          </p:cNvPr>
          <p:cNvSpPr txBox="1"/>
          <p:nvPr/>
        </p:nvSpPr>
        <p:spPr>
          <a:xfrm>
            <a:off x="1175403" y="4520476"/>
            <a:ext cx="10711797" cy="1200329"/>
          </a:xfrm>
          <a:prstGeom prst="rect">
            <a:avLst/>
          </a:prstGeom>
          <a:noFill/>
        </p:spPr>
        <p:txBody>
          <a:bodyPr wrap="square" rtlCol="0">
            <a:spAutoFit/>
          </a:bodyPr>
          <a:lstStyle/>
          <a:p>
            <a:r>
              <a:rPr lang="en-US" dirty="0">
                <a:latin typeface="+mj-lt"/>
              </a:rPr>
              <a:t>A significant improvement in accuracy of the models is observed after transforming the dataset. Decision tree model is giving the best result to classify the poker hand, we have tested 26 lacs exhaustive sample dataset on the trained model. F1 score for the model is 1 which is actually a good result.</a:t>
            </a:r>
            <a:endParaRPr lang="en-IN" dirty="0">
              <a:latin typeface="+mj-lt"/>
            </a:endParaRPr>
          </a:p>
        </p:txBody>
      </p:sp>
    </p:spTree>
    <p:extLst>
      <p:ext uri="{BB962C8B-B14F-4D97-AF65-F5344CB8AC3E}">
        <p14:creationId xmlns:p14="http://schemas.microsoft.com/office/powerpoint/2010/main" val="336582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2FEE1A-616F-4E6E-88F7-DEEC057AFC8E}"/>
              </a:ext>
            </a:extLst>
          </p:cNvPr>
          <p:cNvPicPr>
            <a:picLocks noChangeAspect="1"/>
          </p:cNvPicPr>
          <p:nvPr/>
        </p:nvPicPr>
        <p:blipFill>
          <a:blip r:embed="rId2"/>
          <a:stretch>
            <a:fillRect/>
          </a:stretch>
        </p:blipFill>
        <p:spPr>
          <a:xfrm>
            <a:off x="2503504" y="0"/>
            <a:ext cx="7156852" cy="6312023"/>
          </a:xfrm>
          <a:prstGeom prst="rect">
            <a:avLst/>
          </a:prstGeom>
        </p:spPr>
      </p:pic>
    </p:spTree>
    <p:extLst>
      <p:ext uri="{BB962C8B-B14F-4D97-AF65-F5344CB8AC3E}">
        <p14:creationId xmlns:p14="http://schemas.microsoft.com/office/powerpoint/2010/main" val="2212282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dirty="0"/>
              <a:t>What is this Project? </a:t>
            </a:r>
          </a:p>
        </p:txBody>
      </p:sp>
      <p:sp>
        <p:nvSpPr>
          <p:cNvPr id="4" name="Content Placeholder 3">
            <a:extLst>
              <a:ext uri="{FF2B5EF4-FFF2-40B4-BE49-F238E27FC236}">
                <a16:creationId xmlns:a16="http://schemas.microsoft.com/office/drawing/2014/main" id="{44EFCBDD-4A60-B85D-A695-0D5FA161C7EE}"/>
              </a:ext>
            </a:extLst>
          </p:cNvPr>
          <p:cNvSpPr>
            <a:spLocks noGrp="1"/>
          </p:cNvSpPr>
          <p:nvPr>
            <p:ph idx="1"/>
          </p:nvPr>
        </p:nvSpPr>
        <p:spPr>
          <a:xfrm>
            <a:off x="1097280" y="2108201"/>
            <a:ext cx="6235675" cy="3760891"/>
          </a:xfrm>
        </p:spPr>
        <p:txBody>
          <a:bodyPr>
            <a:normAutofit lnSpcReduction="10000"/>
          </a:bodyPr>
          <a:lstStyle/>
          <a:p>
            <a:pPr>
              <a:buFont typeface="Wingdings" panose="05000000000000000000" pitchFamily="2" charset="2"/>
              <a:buChar char="q"/>
            </a:pPr>
            <a:r>
              <a:rPr lang="en-US" sz="1600" b="0" i="0" dirty="0">
                <a:solidFill>
                  <a:srgbClr val="0D0D0D"/>
                </a:solidFill>
                <a:effectLst/>
                <a:latin typeface="+mj-lt"/>
              </a:rPr>
              <a:t>To classify poker hands into 10 predefined categories as shown in the image.</a:t>
            </a:r>
          </a:p>
          <a:p>
            <a:pPr>
              <a:buFont typeface="Wingdings" panose="05000000000000000000" pitchFamily="2" charset="2"/>
              <a:buChar char="q"/>
            </a:pPr>
            <a:r>
              <a:rPr lang="en-US" sz="1600" dirty="0">
                <a:solidFill>
                  <a:srgbClr val="0D0D0D"/>
                </a:solidFill>
                <a:latin typeface="+mj-lt"/>
              </a:rPr>
              <a:t>Dataset for this problem has 10 predictive attributes and 1 target attribute. </a:t>
            </a:r>
            <a:r>
              <a:rPr lang="en-US" sz="1600" b="1" dirty="0">
                <a:solidFill>
                  <a:srgbClr val="0D0D0D"/>
                </a:solidFill>
                <a:latin typeface="+mj-lt"/>
              </a:rPr>
              <a:t>Source</a:t>
            </a:r>
            <a:r>
              <a:rPr lang="en-US" sz="1600" dirty="0">
                <a:solidFill>
                  <a:srgbClr val="0D0D0D"/>
                </a:solidFill>
                <a:latin typeface="+mj-lt"/>
              </a:rPr>
              <a:t> </a:t>
            </a:r>
            <a:r>
              <a:rPr lang="en-US" sz="1600" dirty="0">
                <a:solidFill>
                  <a:srgbClr val="0D0D0D"/>
                </a:solidFill>
                <a:latin typeface="+mj-lt"/>
                <a:hlinkClick r:id="rId3"/>
              </a:rPr>
              <a:t>UCI ML repository Poker hand dataset</a:t>
            </a:r>
            <a:endParaRPr lang="en-US" sz="1600" dirty="0">
              <a:solidFill>
                <a:srgbClr val="0D0D0D"/>
              </a:solidFill>
              <a:latin typeface="+mj-lt"/>
            </a:endParaRPr>
          </a:p>
          <a:p>
            <a:pPr>
              <a:buFont typeface="Wingdings" panose="05000000000000000000" pitchFamily="2" charset="2"/>
              <a:buChar char="q"/>
            </a:pPr>
            <a:r>
              <a:rPr lang="en-US" sz="1600" dirty="0">
                <a:solidFill>
                  <a:srgbClr val="0D0D0D"/>
                </a:solidFill>
                <a:latin typeface="+mj-lt"/>
              </a:rPr>
              <a:t>Each datapoint has information about 5 cards, odd numbered columns represent the suit information, (1-4) representing {Hearts, Spades, Diamonds, Clubs} and even numbered columns represent rank information of the card. And last column represent the poker hand combination label,(0- high card, 9-Royal Flush)</a:t>
            </a:r>
          </a:p>
          <a:p>
            <a:pPr>
              <a:buFont typeface="Wingdings" panose="05000000000000000000" pitchFamily="2" charset="2"/>
              <a:buChar char="q"/>
            </a:pPr>
            <a:r>
              <a:rPr lang="en-US" sz="1600" dirty="0">
                <a:solidFill>
                  <a:srgbClr val="0D0D0D"/>
                </a:solidFill>
                <a:latin typeface="+mj-lt"/>
              </a:rPr>
              <a:t>Eg. 1,10,1,11,1,13,1,12,1,1,9 (Royal Flush)</a:t>
            </a:r>
            <a:endParaRPr lang="en-IN" sz="1600" dirty="0">
              <a:latin typeface="+mj-lt"/>
            </a:endParaRPr>
          </a:p>
        </p:txBody>
      </p:sp>
      <p:pic>
        <p:nvPicPr>
          <p:cNvPr id="6" name="Picture 5">
            <a:extLst>
              <a:ext uri="{FF2B5EF4-FFF2-40B4-BE49-F238E27FC236}">
                <a16:creationId xmlns:a16="http://schemas.microsoft.com/office/drawing/2014/main" id="{36DCCE75-725A-7140-B08B-8DEB62651998}"/>
              </a:ext>
            </a:extLst>
          </p:cNvPr>
          <p:cNvPicPr>
            <a:picLocks noChangeAspect="1"/>
          </p:cNvPicPr>
          <p:nvPr/>
        </p:nvPicPr>
        <p:blipFill>
          <a:blip r:embed="rId4"/>
          <a:stretch>
            <a:fillRect/>
          </a:stretch>
        </p:blipFill>
        <p:spPr>
          <a:xfrm>
            <a:off x="7714695" y="1905000"/>
            <a:ext cx="3701988" cy="4229470"/>
          </a:xfrm>
          <a:prstGeom prst="rect">
            <a:avLst/>
          </a:prstGeom>
        </p:spPr>
      </p:pic>
    </p:spTree>
    <p:extLst>
      <p:ext uri="{BB962C8B-B14F-4D97-AF65-F5344CB8AC3E}">
        <p14:creationId xmlns:p14="http://schemas.microsoft.com/office/powerpoint/2010/main" val="2482546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92110A3-03AF-4A7A-5EC3-15E16E1EDE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868166-1363-039C-ED64-45C877957036}"/>
              </a:ext>
            </a:extLst>
          </p:cNvPr>
          <p:cNvSpPr>
            <a:spLocks noGrp="1"/>
          </p:cNvSpPr>
          <p:nvPr>
            <p:ph type="title"/>
          </p:nvPr>
        </p:nvSpPr>
        <p:spPr>
          <a:xfrm>
            <a:off x="1097280" y="286603"/>
            <a:ext cx="10058400" cy="1450757"/>
          </a:xfrm>
        </p:spPr>
        <p:txBody>
          <a:bodyPr>
            <a:normAutofit/>
          </a:bodyPr>
          <a:lstStyle/>
          <a:p>
            <a:r>
              <a:rPr lang="en-US" dirty="0"/>
              <a:t>Why this Project?</a:t>
            </a:r>
          </a:p>
        </p:txBody>
      </p:sp>
      <p:pic>
        <p:nvPicPr>
          <p:cNvPr id="6" name="Picture 5">
            <a:extLst>
              <a:ext uri="{FF2B5EF4-FFF2-40B4-BE49-F238E27FC236}">
                <a16:creationId xmlns:a16="http://schemas.microsoft.com/office/drawing/2014/main" id="{AE24DE20-E7D5-7D95-5D74-2425F7EFC65B}"/>
              </a:ext>
            </a:extLst>
          </p:cNvPr>
          <p:cNvPicPr>
            <a:picLocks noChangeAspect="1"/>
          </p:cNvPicPr>
          <p:nvPr/>
        </p:nvPicPr>
        <p:blipFill>
          <a:blip r:embed="rId3"/>
          <a:stretch>
            <a:fillRect/>
          </a:stretch>
        </p:blipFill>
        <p:spPr>
          <a:xfrm>
            <a:off x="8566951" y="2413337"/>
            <a:ext cx="2831977" cy="3046430"/>
          </a:xfrm>
          <a:prstGeom prst="rect">
            <a:avLst/>
          </a:prstGeom>
        </p:spPr>
      </p:pic>
      <p:sp>
        <p:nvSpPr>
          <p:cNvPr id="8" name="TextBox 7">
            <a:extLst>
              <a:ext uri="{FF2B5EF4-FFF2-40B4-BE49-F238E27FC236}">
                <a16:creationId xmlns:a16="http://schemas.microsoft.com/office/drawing/2014/main" id="{DA84D7BD-19C8-53B3-A039-8AC151E9A2E5}"/>
              </a:ext>
            </a:extLst>
          </p:cNvPr>
          <p:cNvSpPr txBox="1"/>
          <p:nvPr/>
        </p:nvSpPr>
        <p:spPr>
          <a:xfrm>
            <a:off x="1029810" y="2413337"/>
            <a:ext cx="7696940" cy="3693319"/>
          </a:xfrm>
          <a:prstGeom prst="rect">
            <a:avLst/>
          </a:prstGeom>
          <a:noFill/>
        </p:spPr>
        <p:txBody>
          <a:bodyPr wrap="square" rtlCol="0">
            <a:spAutoFit/>
          </a:bodyPr>
          <a:lstStyle/>
          <a:p>
            <a:pPr marL="285750" indent="-285750">
              <a:buClr>
                <a:schemeClr val="accent1"/>
              </a:buClr>
              <a:buFont typeface="Wingdings" panose="05000000000000000000" pitchFamily="2" charset="2"/>
              <a:buChar char="q"/>
            </a:pPr>
            <a:r>
              <a:rPr lang="en-US" dirty="0">
                <a:solidFill>
                  <a:schemeClr val="tx2"/>
                </a:solidFill>
                <a:latin typeface="+mj-lt"/>
              </a:rPr>
              <a:t>Dataset distribution is given in the image, 90% of the data is concentrated in initial two classes hence the dataset is highly imbalanced.</a:t>
            </a:r>
          </a:p>
          <a:p>
            <a:endParaRPr lang="en-US" dirty="0">
              <a:solidFill>
                <a:schemeClr val="tx2"/>
              </a:solidFill>
              <a:latin typeface="+mj-lt"/>
            </a:endParaRPr>
          </a:p>
          <a:p>
            <a:pPr marL="285750" indent="-285750">
              <a:buClr>
                <a:schemeClr val="accent1"/>
              </a:buClr>
              <a:buFont typeface="Wingdings" panose="05000000000000000000" pitchFamily="2" charset="2"/>
              <a:buChar char="q"/>
            </a:pPr>
            <a:r>
              <a:rPr lang="en-US" dirty="0">
                <a:solidFill>
                  <a:schemeClr val="tx2"/>
                </a:solidFill>
                <a:latin typeface="+mj-lt"/>
              </a:rPr>
              <a:t>Due to imbalance, Models struggle to classify the minority classes (Royal Flush) leading to very less accuracy.</a:t>
            </a:r>
          </a:p>
          <a:p>
            <a:pPr marL="285750" indent="-285750">
              <a:buFont typeface="Wingdings" panose="05000000000000000000" pitchFamily="2" charset="2"/>
              <a:buChar char="q"/>
            </a:pPr>
            <a:endParaRPr lang="en-US" dirty="0">
              <a:solidFill>
                <a:schemeClr val="tx2"/>
              </a:solidFill>
              <a:latin typeface="+mj-lt"/>
            </a:endParaRPr>
          </a:p>
          <a:p>
            <a:pPr marL="285750" indent="-285750">
              <a:buClr>
                <a:schemeClr val="accent1"/>
              </a:buClr>
              <a:buFont typeface="Wingdings" panose="05000000000000000000" pitchFamily="2" charset="2"/>
              <a:buChar char="q"/>
            </a:pPr>
            <a:r>
              <a:rPr lang="en-US" dirty="0">
                <a:solidFill>
                  <a:schemeClr val="tx2"/>
                </a:solidFill>
                <a:latin typeface="+mj-lt"/>
              </a:rPr>
              <a:t>We want to improve the accuracy of models by feature engineering.</a:t>
            </a:r>
          </a:p>
          <a:p>
            <a:pPr marL="285750" indent="-285750">
              <a:buClr>
                <a:schemeClr val="accent1"/>
              </a:buClr>
              <a:buFont typeface="Wingdings" panose="05000000000000000000" pitchFamily="2" charset="2"/>
              <a:buChar char="q"/>
            </a:pPr>
            <a:r>
              <a:rPr lang="en-US" dirty="0">
                <a:latin typeface="+mj-lt"/>
              </a:rPr>
              <a:t>An important application of this project is that a precise classification model benefits novice players by easily identifying the ten possible Poker hands and also strength of the corresponding poker hand.</a:t>
            </a:r>
            <a:endParaRPr lang="en-IN" dirty="0">
              <a:solidFill>
                <a:schemeClr val="tx2"/>
              </a:solidFill>
              <a:latin typeface="+mj-lt"/>
            </a:endParaRPr>
          </a:p>
        </p:txBody>
      </p:sp>
    </p:spTree>
    <p:extLst>
      <p:ext uri="{BB962C8B-B14F-4D97-AF65-F5344CB8AC3E}">
        <p14:creationId xmlns:p14="http://schemas.microsoft.com/office/powerpoint/2010/main" val="4075595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endParaRPr lang="en-IN" dirty="0"/>
          </a:p>
        </p:txBody>
      </p:sp>
      <p:pic>
        <p:nvPicPr>
          <p:cNvPr id="4" name="Picture 3"/>
          <p:cNvPicPr>
            <a:picLocks noChangeAspect="1"/>
          </p:cNvPicPr>
          <p:nvPr/>
        </p:nvPicPr>
        <p:blipFill>
          <a:blip r:embed="rId2"/>
          <a:stretch>
            <a:fillRect/>
          </a:stretch>
        </p:blipFill>
        <p:spPr>
          <a:xfrm>
            <a:off x="8424909" y="2248146"/>
            <a:ext cx="3385351" cy="3708771"/>
          </a:xfrm>
          <a:prstGeom prst="rect">
            <a:avLst/>
          </a:prstGeom>
        </p:spPr>
      </p:pic>
      <p:sp>
        <p:nvSpPr>
          <p:cNvPr id="9" name="TextBox 8">
            <a:extLst>
              <a:ext uri="{FF2B5EF4-FFF2-40B4-BE49-F238E27FC236}">
                <a16:creationId xmlns:a16="http://schemas.microsoft.com/office/drawing/2014/main" id="{1ADB9D5B-5E97-CB1B-5651-83E0F9EEDC35}"/>
              </a:ext>
            </a:extLst>
          </p:cNvPr>
          <p:cNvSpPr txBox="1"/>
          <p:nvPr/>
        </p:nvSpPr>
        <p:spPr>
          <a:xfrm>
            <a:off x="1097280" y="2041864"/>
            <a:ext cx="7123442" cy="4247317"/>
          </a:xfrm>
          <a:prstGeom prst="rect">
            <a:avLst/>
          </a:prstGeom>
          <a:noFill/>
        </p:spPr>
        <p:txBody>
          <a:bodyPr wrap="square" rtlCol="0">
            <a:spAutoFit/>
          </a:bodyPr>
          <a:lstStyle/>
          <a:p>
            <a:pPr marL="285750" indent="-285750">
              <a:buClr>
                <a:schemeClr val="accent1"/>
              </a:buClr>
              <a:buFont typeface="Wingdings" panose="05000000000000000000" pitchFamily="2" charset="2"/>
              <a:buChar char="q"/>
            </a:pPr>
            <a:r>
              <a:rPr lang="en-US" dirty="0">
                <a:latin typeface="+mj-lt"/>
              </a:rPr>
              <a:t> </a:t>
            </a:r>
            <a:r>
              <a:rPr lang="en-US" b="1" dirty="0">
                <a:latin typeface="+mj-lt"/>
              </a:rPr>
              <a:t>Walinton Cambronero </a:t>
            </a:r>
            <a:r>
              <a:rPr lang="en-US" dirty="0">
                <a:latin typeface="+mj-lt"/>
              </a:rPr>
              <a:t>(</a:t>
            </a:r>
            <a:r>
              <a:rPr lang="en-US" dirty="0">
                <a:latin typeface="+mj-lt"/>
                <a:hlinkClick r:id="rId3"/>
              </a:rPr>
              <a:t>link</a:t>
            </a:r>
            <a:r>
              <a:rPr lang="en-US" dirty="0">
                <a:latin typeface="+mj-lt"/>
              </a:rPr>
              <a:t>) proposed a linear transformation method for the data.</a:t>
            </a:r>
          </a:p>
          <a:p>
            <a:pPr marL="285750" indent="-285750">
              <a:buClr>
                <a:schemeClr val="accent1"/>
              </a:buClr>
              <a:buFont typeface="Wingdings" panose="05000000000000000000" pitchFamily="2" charset="2"/>
              <a:buChar char="Ø"/>
            </a:pPr>
            <a:r>
              <a:rPr lang="en-US" dirty="0">
                <a:latin typeface="+mj-lt"/>
              </a:rPr>
              <a:t>Original data is of 10 dimension, it will be transformed into 17 dimension as given in image.</a:t>
            </a:r>
          </a:p>
          <a:p>
            <a:pPr marL="285750" indent="-285750">
              <a:buClr>
                <a:schemeClr val="accent1"/>
              </a:buClr>
              <a:buFont typeface="Wingdings" panose="05000000000000000000" pitchFamily="2" charset="2"/>
              <a:buChar char="Ø"/>
            </a:pPr>
            <a:endParaRPr lang="en-US" dirty="0">
              <a:latin typeface="+mj-lt"/>
            </a:endParaRPr>
          </a:p>
          <a:p>
            <a:pPr>
              <a:buClr>
                <a:schemeClr val="accent1"/>
              </a:buClr>
            </a:pPr>
            <a:endParaRPr lang="en-US" dirty="0">
              <a:latin typeface="+mj-lt"/>
            </a:endParaRPr>
          </a:p>
          <a:p>
            <a:pPr marL="285750" indent="-285750">
              <a:buClr>
                <a:schemeClr val="accent1"/>
              </a:buClr>
              <a:buFont typeface="Wingdings" panose="05000000000000000000" pitchFamily="2" charset="2"/>
              <a:buChar char="q"/>
            </a:pPr>
            <a:r>
              <a:rPr lang="en-US" b="1" dirty="0">
                <a:latin typeface="+mj-lt"/>
              </a:rPr>
              <a:t>Thomas Angeland et.al. </a:t>
            </a:r>
            <a:r>
              <a:rPr lang="en-US" dirty="0">
                <a:latin typeface="+mj-lt"/>
              </a:rPr>
              <a:t>(</a:t>
            </a:r>
            <a:r>
              <a:rPr lang="en-US" dirty="0">
                <a:latin typeface="+mj-lt"/>
                <a:hlinkClick r:id="rId4"/>
              </a:rPr>
              <a:t>link</a:t>
            </a:r>
            <a:r>
              <a:rPr lang="en-US" dirty="0">
                <a:latin typeface="+mj-lt"/>
              </a:rPr>
              <a:t>) addresses this imbalance problem using regular imbalance handling techniques like SMOTE etc.</a:t>
            </a:r>
          </a:p>
          <a:p>
            <a:pPr marL="285750" indent="-285750">
              <a:buClr>
                <a:schemeClr val="accent1"/>
              </a:buClr>
              <a:buFont typeface="Wingdings" panose="05000000000000000000" pitchFamily="2" charset="2"/>
              <a:buChar char="Ø"/>
            </a:pPr>
            <a:r>
              <a:rPr lang="en-US" dirty="0">
                <a:latin typeface="+mj-lt"/>
              </a:rPr>
              <a:t>Author found out that usual imbalance handling methods did not improve the model accuracy in this problem. </a:t>
            </a:r>
          </a:p>
          <a:p>
            <a:endParaRPr lang="en-US" dirty="0">
              <a:latin typeface="+mj-lt"/>
            </a:endParaRPr>
          </a:p>
          <a:p>
            <a:endParaRPr lang="en-US" dirty="0">
              <a:latin typeface="+mj-lt"/>
            </a:endParaRPr>
          </a:p>
          <a:p>
            <a:endParaRPr lang="en-US" dirty="0">
              <a:latin typeface="+mj-lt"/>
            </a:endParaRPr>
          </a:p>
          <a:p>
            <a:endParaRPr lang="en-IN" dirty="0">
              <a:latin typeface="+mj-lt"/>
            </a:endParaRPr>
          </a:p>
        </p:txBody>
      </p:sp>
    </p:spTree>
    <p:extLst>
      <p:ext uri="{BB962C8B-B14F-4D97-AF65-F5344CB8AC3E}">
        <p14:creationId xmlns:p14="http://schemas.microsoft.com/office/powerpoint/2010/main" val="1039312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41DE1FD-37A9-6BD5-1B56-6878113F3B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AB02D0-A0CA-3CB1-A66D-5382525BD545}"/>
              </a:ext>
            </a:extLst>
          </p:cNvPr>
          <p:cNvSpPr>
            <a:spLocks noGrp="1"/>
          </p:cNvSpPr>
          <p:nvPr>
            <p:ph type="title"/>
          </p:nvPr>
        </p:nvSpPr>
        <p:spPr>
          <a:xfrm>
            <a:off x="1097280" y="286603"/>
            <a:ext cx="10058400" cy="1450757"/>
          </a:xfrm>
        </p:spPr>
        <p:txBody>
          <a:bodyPr>
            <a:normAutofit/>
          </a:bodyPr>
          <a:lstStyle/>
          <a:p>
            <a:r>
              <a:rPr lang="en-US" dirty="0"/>
              <a:t>Proposed Methodology</a:t>
            </a:r>
          </a:p>
        </p:txBody>
      </p:sp>
      <p:sp>
        <p:nvSpPr>
          <p:cNvPr id="4" name="Content Placeholder 3">
            <a:extLst>
              <a:ext uri="{FF2B5EF4-FFF2-40B4-BE49-F238E27FC236}">
                <a16:creationId xmlns:a16="http://schemas.microsoft.com/office/drawing/2014/main" id="{3E7CE01A-E46E-7845-E97E-60D198ED9C01}"/>
              </a:ext>
            </a:extLst>
          </p:cNvPr>
          <p:cNvSpPr>
            <a:spLocks noGrp="1"/>
          </p:cNvSpPr>
          <p:nvPr>
            <p:ph idx="1"/>
          </p:nvPr>
        </p:nvSpPr>
        <p:spPr>
          <a:xfrm>
            <a:off x="1097280" y="2108201"/>
            <a:ext cx="10058400" cy="3760891"/>
          </a:xfrm>
        </p:spPr>
        <p:txBody>
          <a:bodyPr>
            <a:normAutofit/>
          </a:bodyPr>
          <a:lstStyle/>
          <a:p>
            <a:pPr marL="0" indent="0">
              <a:buNone/>
            </a:pPr>
            <a:r>
              <a:rPr lang="en-US" dirty="0">
                <a:latin typeface="+mj-lt"/>
              </a:rPr>
              <a:t>As this is not a usual imbalance problem so to improve the accuracy of classification models four step methodology is followed as mentioned below:</a:t>
            </a:r>
          </a:p>
          <a:p>
            <a:pPr marL="457200" indent="-457200">
              <a:buFont typeface="+mj-lt"/>
              <a:buAutoNum type="arabicPeriod"/>
            </a:pPr>
            <a:r>
              <a:rPr lang="en-US" dirty="0">
                <a:latin typeface="+mj-lt"/>
              </a:rPr>
              <a:t>Transforming the Dataset using feature engineering.</a:t>
            </a:r>
          </a:p>
          <a:p>
            <a:pPr marL="457200" indent="-457200">
              <a:buFont typeface="+mj-lt"/>
              <a:buAutoNum type="arabicPeriod"/>
            </a:pPr>
            <a:r>
              <a:rPr lang="en-US" dirty="0">
                <a:latin typeface="+mj-lt"/>
              </a:rPr>
              <a:t>Training different classification models on dataset containing 10 lacs sample points.</a:t>
            </a:r>
          </a:p>
          <a:p>
            <a:pPr marL="457200" indent="-457200">
              <a:buFont typeface="+mj-lt"/>
              <a:buAutoNum type="arabicPeriod"/>
            </a:pPr>
            <a:r>
              <a:rPr lang="en-US" dirty="0">
                <a:latin typeface="+mj-lt"/>
              </a:rPr>
              <a:t>Testing the model accuracy on 25000 sample points provided in UCI dataset and testing the best model on 26 lacs exhaustive sample dataset created by us.</a:t>
            </a:r>
          </a:p>
          <a:p>
            <a:pPr marL="457200" indent="-457200">
              <a:buFont typeface="+mj-lt"/>
              <a:buAutoNum type="arabicPeriod"/>
            </a:pPr>
            <a:r>
              <a:rPr lang="en-US" dirty="0">
                <a:latin typeface="+mj-lt"/>
              </a:rPr>
              <a:t>Comparing accuracy among used models and also with state of the art result.</a:t>
            </a:r>
          </a:p>
          <a:p>
            <a:pPr marL="0" indent="0">
              <a:buNone/>
            </a:pPr>
            <a:endParaRPr lang="en-US" dirty="0">
              <a:latin typeface="+mj-lt"/>
            </a:endParaRPr>
          </a:p>
          <a:p>
            <a:pPr marL="0" indent="0">
              <a:buNone/>
            </a:pPr>
            <a:endParaRPr lang="en-IN" dirty="0">
              <a:latin typeface="+mj-lt"/>
            </a:endParaRPr>
          </a:p>
        </p:txBody>
      </p:sp>
    </p:spTree>
    <p:extLst>
      <p:ext uri="{BB962C8B-B14F-4D97-AF65-F5344CB8AC3E}">
        <p14:creationId xmlns:p14="http://schemas.microsoft.com/office/powerpoint/2010/main" val="2734778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Need of Data transformation:</a:t>
            </a:r>
            <a:endParaRPr lang="en-IN" dirty="0"/>
          </a:p>
        </p:txBody>
      </p:sp>
      <p:sp>
        <p:nvSpPr>
          <p:cNvPr id="3" name="Content Placeholder 2"/>
          <p:cNvSpPr>
            <a:spLocks noGrp="1"/>
          </p:cNvSpPr>
          <p:nvPr>
            <p:ph idx="1"/>
          </p:nvPr>
        </p:nvSpPr>
        <p:spPr/>
        <p:txBody>
          <a:bodyPr>
            <a:normAutofit/>
          </a:bodyPr>
          <a:lstStyle/>
          <a:p>
            <a:pPr marL="0" indent="0">
              <a:buNone/>
            </a:pPr>
            <a:r>
              <a:rPr lang="en-US" dirty="0">
                <a:latin typeface="+mj-lt"/>
              </a:rPr>
              <a:t>In original dataset order matters,  </a:t>
            </a:r>
          </a:p>
          <a:p>
            <a:pPr marL="0" indent="0">
              <a:buNone/>
            </a:pPr>
            <a:r>
              <a:rPr lang="en-US" dirty="0">
                <a:latin typeface="+mj-lt"/>
              </a:rPr>
              <a:t>in transformed dataset, order does not matter, following things are explicitly mentioned:</a:t>
            </a:r>
          </a:p>
          <a:p>
            <a:pPr>
              <a:buFont typeface="Wingdings" panose="05000000000000000000" pitchFamily="2" charset="2"/>
              <a:buChar char="q"/>
            </a:pPr>
            <a:r>
              <a:rPr lang="en-US" dirty="0">
                <a:latin typeface="+mj-lt"/>
              </a:rPr>
              <a:t> how many cards from of the respective rank are there in a hand</a:t>
            </a:r>
          </a:p>
          <a:p>
            <a:pPr>
              <a:buFont typeface="Wingdings" panose="05000000000000000000" pitchFamily="2" charset="2"/>
              <a:buChar char="q"/>
            </a:pPr>
            <a:r>
              <a:rPr lang="en-US" dirty="0">
                <a:latin typeface="+mj-lt"/>
              </a:rPr>
              <a:t> how many cards belongs to the same suit.</a:t>
            </a:r>
          </a:p>
          <a:p>
            <a:pPr>
              <a:buFont typeface="Wingdings" panose="05000000000000000000" pitchFamily="2" charset="2"/>
              <a:buChar char="q"/>
            </a:pPr>
            <a:r>
              <a:rPr lang="en-US" dirty="0">
                <a:latin typeface="+mj-lt"/>
              </a:rPr>
              <a:t> Checking consecutive rank cards are present or not.</a:t>
            </a:r>
          </a:p>
          <a:p>
            <a:pPr>
              <a:buFont typeface="Wingdings" panose="05000000000000000000" pitchFamily="2" charset="2"/>
              <a:buChar char="q"/>
            </a:pPr>
            <a:r>
              <a:rPr lang="en-US" dirty="0">
                <a:latin typeface="+mj-lt"/>
              </a:rPr>
              <a:t> Checking the unique royal flush property.</a:t>
            </a:r>
          </a:p>
          <a:p>
            <a:pPr marL="0" indent="0">
              <a:buNone/>
            </a:pPr>
            <a:r>
              <a:rPr lang="en-US" b="1" dirty="0">
                <a:latin typeface="+mj-lt"/>
              </a:rPr>
              <a:t>Benefit</a:t>
            </a:r>
            <a:r>
              <a:rPr lang="en-US" dirty="0">
                <a:latin typeface="+mj-lt"/>
              </a:rPr>
              <a:t>: data becomes more machine friendly which results in better classification.</a:t>
            </a:r>
          </a:p>
          <a:p>
            <a:endParaRPr lang="en-US" dirty="0">
              <a:latin typeface="+mj-lt"/>
            </a:endParaRPr>
          </a:p>
        </p:txBody>
      </p:sp>
    </p:spTree>
    <p:extLst>
      <p:ext uri="{BB962C8B-B14F-4D97-AF65-F5344CB8AC3E}">
        <p14:creationId xmlns:p14="http://schemas.microsoft.com/office/powerpoint/2010/main" val="1705089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data transformation</a:t>
            </a:r>
            <a:endParaRPr lang="en-IN" dirty="0"/>
          </a:p>
        </p:txBody>
      </p:sp>
      <p:sp>
        <p:nvSpPr>
          <p:cNvPr id="3" name="Content Placeholder 2"/>
          <p:cNvSpPr>
            <a:spLocks noGrp="1"/>
          </p:cNvSpPr>
          <p:nvPr>
            <p:ph idx="1"/>
          </p:nvPr>
        </p:nvSpPr>
        <p:spPr>
          <a:xfrm>
            <a:off x="205074" y="1941547"/>
            <a:ext cx="11842811" cy="5078026"/>
          </a:xfrm>
        </p:spPr>
        <p:txBody>
          <a:bodyPr>
            <a:noAutofit/>
          </a:bodyPr>
          <a:lstStyle/>
          <a:p>
            <a:pPr marL="0" indent="0">
              <a:buNone/>
            </a:pPr>
            <a:r>
              <a:rPr lang="en-US" sz="1500" dirty="0">
                <a:latin typeface="+mj-lt"/>
              </a:rPr>
              <a:t>Data: 1,1,1,10,1,11,1,12,1,13,9 (1 for hearts)</a:t>
            </a:r>
          </a:p>
          <a:p>
            <a:pPr marL="0" indent="0">
              <a:buNone/>
            </a:pPr>
            <a:r>
              <a:rPr lang="en-US" sz="1500" dirty="0">
                <a:latin typeface="+mj-lt"/>
              </a:rPr>
              <a:t>Representation in new dimensions (17D)</a:t>
            </a:r>
          </a:p>
          <a:p>
            <a:pPr marL="0" indent="0">
              <a:buNone/>
            </a:pPr>
            <a:r>
              <a:rPr lang="en-US" sz="1500" dirty="0">
                <a:latin typeface="+mj-lt"/>
              </a:rPr>
              <a:t>Data: 1,0,0,0,0,0,0,0,0,1,1,1,1,5,0,0,0,9</a:t>
            </a:r>
          </a:p>
          <a:p>
            <a:pPr marL="0" indent="0">
              <a:buNone/>
            </a:pPr>
            <a:r>
              <a:rPr lang="en-US" sz="1500" dirty="0">
                <a:latin typeface="+mj-lt"/>
              </a:rPr>
              <a:t>Encodes: 1st column = 1 ace, 10th through 13th columns = 10, Jack, Queen and King, 14th column = 5 cards are hearts, and 18th column a Royal Flush.</a:t>
            </a:r>
          </a:p>
          <a:p>
            <a:pPr marL="0" indent="0">
              <a:buNone/>
            </a:pPr>
            <a:r>
              <a:rPr lang="en-US" sz="1500" dirty="0">
                <a:latin typeface="+mj-lt"/>
              </a:rPr>
              <a:t>additional two columns in 19D transformation</a:t>
            </a:r>
          </a:p>
          <a:p>
            <a:pPr marL="342900" indent="-342900">
              <a:buFont typeface="+mj-lt"/>
              <a:buAutoNum type="arabicPeriod"/>
            </a:pPr>
            <a:r>
              <a:rPr lang="en-US" sz="1500" dirty="0">
                <a:latin typeface="+mj-lt"/>
              </a:rPr>
              <a:t>If five consecutive cards are present in a hand which means 5 consecutive ones are present in column 1 to 13 then the value of 18th column is 1 otherwise 0</a:t>
            </a:r>
          </a:p>
          <a:p>
            <a:pPr marL="342900" indent="-342900">
              <a:buFont typeface="+mj-lt"/>
              <a:buAutoNum type="arabicPeriod"/>
            </a:pPr>
            <a:r>
              <a:rPr lang="en-US" sz="1500" dirty="0">
                <a:latin typeface="+mj-lt"/>
              </a:rPr>
              <a:t>If Ranking positions 0(Ace), 9(jack), 10(jack), 11(Queen), 12(king) has 1 (they are present in hand) and all belong to same suit (any of the feature value between 14 to 17 is 5) then value of 19th column is 1 otherwise 0. </a:t>
            </a:r>
          </a:p>
          <a:p>
            <a:r>
              <a:rPr lang="en-US" sz="1500" dirty="0">
                <a:latin typeface="+mj-lt"/>
              </a:rPr>
              <a:t>Above given example of Royal Flush of Hearts after this transformation will look like this:</a:t>
            </a:r>
          </a:p>
          <a:p>
            <a:r>
              <a:rPr lang="en-US" sz="1500" dirty="0">
                <a:latin typeface="+mj-lt"/>
              </a:rPr>
              <a:t>Data: 1,0,0,0,0,0,0,0,0,1,1,1,1,5,0,0,0 ,1,1,9</a:t>
            </a:r>
          </a:p>
        </p:txBody>
      </p:sp>
    </p:spTree>
    <p:extLst>
      <p:ext uri="{BB962C8B-B14F-4D97-AF65-F5344CB8AC3E}">
        <p14:creationId xmlns:p14="http://schemas.microsoft.com/office/powerpoint/2010/main" val="213533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21B9C-2FB5-E93E-CF0B-5281A2ED3B71}"/>
              </a:ext>
            </a:extLst>
          </p:cNvPr>
          <p:cNvSpPr>
            <a:spLocks noGrp="1"/>
          </p:cNvSpPr>
          <p:nvPr>
            <p:ph type="title"/>
          </p:nvPr>
        </p:nvSpPr>
        <p:spPr/>
        <p:txBody>
          <a:bodyPr/>
          <a:lstStyle/>
          <a:p>
            <a:r>
              <a:rPr lang="en-US" dirty="0"/>
              <a:t>Implemented Models</a:t>
            </a:r>
            <a:endParaRPr lang="en-IN" dirty="0"/>
          </a:p>
        </p:txBody>
      </p:sp>
      <p:sp>
        <p:nvSpPr>
          <p:cNvPr id="3" name="Content Placeholder 2">
            <a:extLst>
              <a:ext uri="{FF2B5EF4-FFF2-40B4-BE49-F238E27FC236}">
                <a16:creationId xmlns:a16="http://schemas.microsoft.com/office/drawing/2014/main" id="{CDB03CF5-3E15-6B8A-F3E4-D7870D38FC35}"/>
              </a:ext>
            </a:extLst>
          </p:cNvPr>
          <p:cNvSpPr>
            <a:spLocks noGrp="1"/>
          </p:cNvSpPr>
          <p:nvPr>
            <p:ph idx="1"/>
          </p:nvPr>
        </p:nvSpPr>
        <p:spPr/>
        <p:txBody>
          <a:bodyPr/>
          <a:lstStyle/>
          <a:p>
            <a:pPr>
              <a:buFont typeface="Wingdings" panose="05000000000000000000" pitchFamily="2" charset="2"/>
              <a:buChar char="q"/>
            </a:pPr>
            <a:r>
              <a:rPr lang="en-US" dirty="0">
                <a:latin typeface="+mj-lt"/>
              </a:rPr>
              <a:t>Decision Tree</a:t>
            </a:r>
          </a:p>
          <a:p>
            <a:pPr>
              <a:buFont typeface="Wingdings" panose="05000000000000000000" pitchFamily="2" charset="2"/>
              <a:buChar char="q"/>
            </a:pPr>
            <a:r>
              <a:rPr lang="en-US" dirty="0">
                <a:latin typeface="+mj-lt"/>
              </a:rPr>
              <a:t>Random Forest</a:t>
            </a:r>
          </a:p>
          <a:p>
            <a:pPr>
              <a:buFont typeface="Wingdings" panose="05000000000000000000" pitchFamily="2" charset="2"/>
              <a:buChar char="q"/>
            </a:pPr>
            <a:r>
              <a:rPr lang="en-US" dirty="0">
                <a:latin typeface="+mj-lt"/>
              </a:rPr>
              <a:t>KNN</a:t>
            </a:r>
          </a:p>
          <a:p>
            <a:pPr>
              <a:buFont typeface="Wingdings" panose="05000000000000000000" pitchFamily="2" charset="2"/>
              <a:buChar char="q"/>
            </a:pPr>
            <a:r>
              <a:rPr lang="en-US" dirty="0">
                <a:latin typeface="+mj-lt"/>
              </a:rPr>
              <a:t>Naïve Bayes</a:t>
            </a:r>
          </a:p>
          <a:p>
            <a:pPr>
              <a:buFont typeface="Wingdings" panose="05000000000000000000" pitchFamily="2" charset="2"/>
              <a:buChar char="q"/>
            </a:pPr>
            <a:r>
              <a:rPr lang="en-US" dirty="0">
                <a:latin typeface="+mj-lt"/>
              </a:rPr>
              <a:t>Ada Boost</a:t>
            </a:r>
            <a:endParaRPr lang="en-IN" dirty="0">
              <a:latin typeface="+mj-lt"/>
            </a:endParaRPr>
          </a:p>
        </p:txBody>
      </p:sp>
    </p:spTree>
    <p:extLst>
      <p:ext uri="{BB962C8B-B14F-4D97-AF65-F5344CB8AC3E}">
        <p14:creationId xmlns:p14="http://schemas.microsoft.com/office/powerpoint/2010/main" val="685846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E258B-67E7-7907-C041-1B0D66F30109}"/>
              </a:ext>
            </a:extLst>
          </p:cNvPr>
          <p:cNvSpPr>
            <a:spLocks noGrp="1"/>
          </p:cNvSpPr>
          <p:nvPr>
            <p:ph type="title"/>
          </p:nvPr>
        </p:nvSpPr>
        <p:spPr>
          <a:xfrm>
            <a:off x="290945" y="342021"/>
            <a:ext cx="10058400" cy="1450757"/>
          </a:xfrm>
        </p:spPr>
        <p:txBody>
          <a:bodyPr/>
          <a:lstStyle/>
          <a:p>
            <a:r>
              <a:rPr lang="en-US" dirty="0"/>
              <a:t>Results:</a:t>
            </a:r>
            <a:endParaRPr lang="en-IN" dirty="0"/>
          </a:p>
        </p:txBody>
      </p:sp>
      <p:sp>
        <p:nvSpPr>
          <p:cNvPr id="3" name="Content Placeholder 2">
            <a:extLst>
              <a:ext uri="{FF2B5EF4-FFF2-40B4-BE49-F238E27FC236}">
                <a16:creationId xmlns:a16="http://schemas.microsoft.com/office/drawing/2014/main" id="{9DBD5FCD-B6EF-ACFE-EF43-9183BECFF634}"/>
              </a:ext>
            </a:extLst>
          </p:cNvPr>
          <p:cNvSpPr>
            <a:spLocks noGrp="1"/>
          </p:cNvSpPr>
          <p:nvPr>
            <p:ph idx="1"/>
          </p:nvPr>
        </p:nvSpPr>
        <p:spPr>
          <a:xfrm>
            <a:off x="290945" y="1969656"/>
            <a:ext cx="11776364" cy="4306453"/>
          </a:xfrm>
        </p:spPr>
        <p:txBody>
          <a:bodyPr>
            <a:normAutofit/>
          </a:bodyPr>
          <a:lstStyle/>
          <a:p>
            <a:r>
              <a:rPr lang="en-US" sz="1800" b="1" dirty="0">
                <a:latin typeface="+mj-lt"/>
              </a:rPr>
              <a:t>Decision Tree:</a:t>
            </a:r>
          </a:p>
          <a:p>
            <a:r>
              <a:rPr lang="en-US" sz="1800" dirty="0">
                <a:latin typeface="+mj-lt"/>
              </a:rPr>
              <a:t>Macro F1 score for base dataset is 0.28 and after transformation macro F1 score improves to 1 (All the sample points are correctly classified). Confusion Matrix for this model is given below:</a:t>
            </a:r>
          </a:p>
          <a:p>
            <a:endParaRPr lang="en-US" sz="2000" dirty="0"/>
          </a:p>
          <a:p>
            <a:endParaRPr lang="en-US" sz="2000" dirty="0"/>
          </a:p>
          <a:p>
            <a:pPr>
              <a:lnSpc>
                <a:spcPct val="100000"/>
              </a:lnSpc>
            </a:pPr>
            <a:endParaRPr lang="en-US" sz="2400" b="1" dirty="0"/>
          </a:p>
          <a:p>
            <a:pPr marL="0" indent="0">
              <a:buNone/>
            </a:pPr>
            <a:endParaRPr lang="en-US" sz="2400" b="1" dirty="0"/>
          </a:p>
          <a:p>
            <a:r>
              <a:rPr lang="en-US" sz="2000" dirty="0"/>
              <a:t>For Base Dataset (10 D)</a:t>
            </a:r>
            <a:endParaRPr lang="en-IN" sz="2000" dirty="0"/>
          </a:p>
          <a:p>
            <a:endParaRPr lang="en-IN" sz="2400" b="1" dirty="0"/>
          </a:p>
        </p:txBody>
      </p:sp>
      <p:pic>
        <p:nvPicPr>
          <p:cNvPr id="6" name="Picture 5">
            <a:extLst>
              <a:ext uri="{FF2B5EF4-FFF2-40B4-BE49-F238E27FC236}">
                <a16:creationId xmlns:a16="http://schemas.microsoft.com/office/drawing/2014/main" id="{75CE2FD2-8F42-F8E9-EA42-FB40744E053F}"/>
              </a:ext>
            </a:extLst>
          </p:cNvPr>
          <p:cNvPicPr>
            <a:picLocks noChangeAspect="1"/>
          </p:cNvPicPr>
          <p:nvPr/>
        </p:nvPicPr>
        <p:blipFill>
          <a:blip r:embed="rId2"/>
          <a:stretch>
            <a:fillRect/>
          </a:stretch>
        </p:blipFill>
        <p:spPr>
          <a:xfrm>
            <a:off x="353660" y="3352084"/>
            <a:ext cx="3053052" cy="2968784"/>
          </a:xfrm>
          <a:prstGeom prst="rect">
            <a:avLst/>
          </a:prstGeom>
        </p:spPr>
      </p:pic>
      <p:pic>
        <p:nvPicPr>
          <p:cNvPr id="8" name="Picture 7">
            <a:extLst>
              <a:ext uri="{FF2B5EF4-FFF2-40B4-BE49-F238E27FC236}">
                <a16:creationId xmlns:a16="http://schemas.microsoft.com/office/drawing/2014/main" id="{D0C87DC2-D785-5D7F-7806-0076738D6613}"/>
              </a:ext>
            </a:extLst>
          </p:cNvPr>
          <p:cNvPicPr>
            <a:picLocks noChangeAspect="1"/>
          </p:cNvPicPr>
          <p:nvPr/>
        </p:nvPicPr>
        <p:blipFill>
          <a:blip r:embed="rId3"/>
          <a:stretch>
            <a:fillRect/>
          </a:stretch>
        </p:blipFill>
        <p:spPr>
          <a:xfrm>
            <a:off x="8194088" y="3268723"/>
            <a:ext cx="3053052" cy="3007386"/>
          </a:xfrm>
          <a:prstGeom prst="rect">
            <a:avLst/>
          </a:prstGeom>
        </p:spPr>
      </p:pic>
      <p:sp>
        <p:nvSpPr>
          <p:cNvPr id="12" name="Arrow: Left 11">
            <a:extLst>
              <a:ext uri="{FF2B5EF4-FFF2-40B4-BE49-F238E27FC236}">
                <a16:creationId xmlns:a16="http://schemas.microsoft.com/office/drawing/2014/main" id="{BEBAB82A-2461-4E80-64D6-1F3BB61E8071}"/>
              </a:ext>
            </a:extLst>
          </p:cNvPr>
          <p:cNvSpPr/>
          <p:nvPr/>
        </p:nvSpPr>
        <p:spPr>
          <a:xfrm>
            <a:off x="3513242" y="3790765"/>
            <a:ext cx="603681" cy="239697"/>
          </a:xfrm>
          <a:prstGeom prst="lef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91991F26-EB51-6120-DA0B-767D86E04B52}"/>
              </a:ext>
            </a:extLst>
          </p:cNvPr>
          <p:cNvSpPr txBox="1"/>
          <p:nvPr/>
        </p:nvSpPr>
        <p:spPr>
          <a:xfrm>
            <a:off x="4138151" y="3725947"/>
            <a:ext cx="2547892" cy="369332"/>
          </a:xfrm>
          <a:prstGeom prst="rect">
            <a:avLst/>
          </a:prstGeom>
          <a:noFill/>
        </p:spPr>
        <p:txBody>
          <a:bodyPr wrap="square" rtlCol="0">
            <a:spAutoFit/>
          </a:bodyPr>
          <a:lstStyle/>
          <a:p>
            <a:r>
              <a:rPr lang="en-US" dirty="0"/>
              <a:t>For Base Dataset (10 D)</a:t>
            </a:r>
            <a:endParaRPr lang="en-IN" dirty="0"/>
          </a:p>
        </p:txBody>
      </p:sp>
      <p:sp>
        <p:nvSpPr>
          <p:cNvPr id="14" name="Arrow: Right 13">
            <a:extLst>
              <a:ext uri="{FF2B5EF4-FFF2-40B4-BE49-F238E27FC236}">
                <a16:creationId xmlns:a16="http://schemas.microsoft.com/office/drawing/2014/main" id="{3948CD37-F450-F16F-6353-A66488029DCD}"/>
              </a:ext>
            </a:extLst>
          </p:cNvPr>
          <p:cNvSpPr/>
          <p:nvPr/>
        </p:nvSpPr>
        <p:spPr>
          <a:xfrm>
            <a:off x="7403977" y="5459767"/>
            <a:ext cx="683580" cy="204186"/>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425E6E99-B617-3C01-6E49-DF141D739320}"/>
              </a:ext>
            </a:extLst>
          </p:cNvPr>
          <p:cNvSpPr txBox="1"/>
          <p:nvPr/>
        </p:nvSpPr>
        <p:spPr>
          <a:xfrm>
            <a:off x="4116923" y="5340787"/>
            <a:ext cx="3255981" cy="646331"/>
          </a:xfrm>
          <a:prstGeom prst="rect">
            <a:avLst/>
          </a:prstGeom>
          <a:noFill/>
        </p:spPr>
        <p:txBody>
          <a:bodyPr wrap="square" rtlCol="0">
            <a:spAutoFit/>
          </a:bodyPr>
          <a:lstStyle/>
          <a:p>
            <a:r>
              <a:rPr lang="en-US" dirty="0"/>
              <a:t>For Transformed Dataset (19 D)</a:t>
            </a:r>
            <a:endParaRPr lang="en-IN" dirty="0"/>
          </a:p>
          <a:p>
            <a:endParaRPr lang="en-IN" dirty="0"/>
          </a:p>
        </p:txBody>
      </p:sp>
    </p:spTree>
    <p:extLst>
      <p:ext uri="{BB962C8B-B14F-4D97-AF65-F5344CB8AC3E}">
        <p14:creationId xmlns:p14="http://schemas.microsoft.com/office/powerpoint/2010/main" val="1578928066"/>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3.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4.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5B1FD9-3BB6-4DA9-A089-3B68C2323D4F}">
  <ds:schemaRefs>
    <ds:schemaRef ds:uri="http://schemas.microsoft.com/office/2006/documentManagement/types"/>
    <ds:schemaRef ds:uri="http://schemas.openxmlformats.org/package/2006/metadata/core-properties"/>
    <ds:schemaRef ds:uri="http://purl.org/dc/dcmitype/"/>
    <ds:schemaRef ds:uri="http://schemas.microsoft.com/office/2006/metadata/properties"/>
    <ds:schemaRef ds:uri="http://purl.org/dc/elements/1.1/"/>
    <ds:schemaRef ds:uri="71af3243-3dd4-4a8d-8c0d-dd76da1f02a5"/>
    <ds:schemaRef ds:uri="http://purl.org/dc/terms/"/>
    <ds:schemaRef ds:uri="http://www.w3.org/XML/1998/namespace"/>
    <ds:schemaRef ds:uri="http://schemas.microsoft.com/office/infopath/2007/PartnerControls"/>
    <ds:schemaRef ds:uri="16c05727-aa75-4e4a-9b5f-8a80a1165891"/>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1765</TotalTime>
  <Words>1141</Words>
  <Application>Microsoft Office PowerPoint</Application>
  <PresentationFormat>Widescreen</PresentationFormat>
  <Paragraphs>132</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Bookman Old Style</vt:lpstr>
      <vt:lpstr>Calibri</vt:lpstr>
      <vt:lpstr>Franklin Gothic Book</vt:lpstr>
      <vt:lpstr>Wingdings</vt:lpstr>
      <vt:lpstr>1_RetrospectVTI</vt:lpstr>
      <vt:lpstr>Poker Hand Classification</vt:lpstr>
      <vt:lpstr>What is this Project? </vt:lpstr>
      <vt:lpstr>Why this Project?</vt:lpstr>
      <vt:lpstr>Literature Review</vt:lpstr>
      <vt:lpstr>Proposed Methodology</vt:lpstr>
      <vt:lpstr>Need of Data transformation:</vt:lpstr>
      <vt:lpstr>Example of data transformation</vt:lpstr>
      <vt:lpstr>Implemented Models</vt:lpstr>
      <vt:lpstr>Results:</vt:lpstr>
      <vt:lpstr>Results:</vt:lpstr>
      <vt:lpstr>Results:</vt:lpstr>
      <vt:lpstr>Results:</vt:lpstr>
      <vt:lpstr>Results:</vt:lpstr>
      <vt:lpstr>Results:</vt:lpstr>
      <vt:lpstr>Testing best models on exhaustive dataset of 26 lakh unique samples:</vt:lpstr>
      <vt:lpstr>State of the art comparison and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Poker Hand Classification</dc:title>
  <dc:creator>Rakesh Nemu</dc:creator>
  <cp:lastModifiedBy>Rakesh Nemu</cp:lastModifiedBy>
  <cp:revision>52</cp:revision>
  <dcterms:created xsi:type="dcterms:W3CDTF">2024-02-23T16:57:58Z</dcterms:created>
  <dcterms:modified xsi:type="dcterms:W3CDTF">2024-05-23T09:15:36Z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