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2" r:id="rId5"/>
    <p:sldId id="263" r:id="rId6"/>
    <p:sldId id="258" r:id="rId7"/>
    <p:sldId id="264" r:id="rId8"/>
    <p:sldId id="259"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0066"/>
    <a:srgbClr val="FF66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77" d="100"/>
          <a:sy n="77" d="100"/>
        </p:scale>
        <p:origin x="-61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0BC389-4F05-4554-88B6-52726FBB40D8}"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D89B-772D-457F-91E4-BC809FAC93E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BC389-4F05-4554-88B6-52726FBB40D8}"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D89B-772D-457F-91E4-BC809FAC93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BC389-4F05-4554-88B6-52726FBB40D8}"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D89B-772D-457F-91E4-BC809FAC93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BC389-4F05-4554-88B6-52726FBB40D8}"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D89B-772D-457F-91E4-BC809FAC93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0BC389-4F05-4554-88B6-52726FBB40D8}" type="datetimeFigureOut">
              <a:rPr lang="en-US" smtClean="0"/>
              <a:pPr/>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D89B-772D-457F-91E4-BC809FAC93E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0BC389-4F05-4554-88B6-52726FBB40D8}" type="datetimeFigureOut">
              <a:rPr lang="en-US" smtClean="0"/>
              <a:pPr/>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D89B-772D-457F-91E4-BC809FAC93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0BC389-4F05-4554-88B6-52726FBB40D8}" type="datetimeFigureOut">
              <a:rPr lang="en-US" smtClean="0"/>
              <a:pPr/>
              <a:t>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D89B-772D-457F-91E4-BC809FAC93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0BC389-4F05-4554-88B6-52726FBB40D8}" type="datetimeFigureOut">
              <a:rPr lang="en-US" smtClean="0"/>
              <a:pPr/>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34D89B-772D-457F-91E4-BC809FAC93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BC389-4F05-4554-88B6-52726FBB40D8}" type="datetimeFigureOut">
              <a:rPr lang="en-US" smtClean="0"/>
              <a:pPr/>
              <a:t>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D89B-772D-457F-91E4-BC809FAC93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0BC389-4F05-4554-88B6-52726FBB40D8}" type="datetimeFigureOut">
              <a:rPr lang="en-US" smtClean="0"/>
              <a:pPr/>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D89B-772D-457F-91E4-BC809FAC93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0BC389-4F05-4554-88B6-52726FBB40D8}" type="datetimeFigureOut">
              <a:rPr lang="en-US" smtClean="0"/>
              <a:pPr/>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D89B-772D-457F-91E4-BC809FAC93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BC389-4F05-4554-88B6-52726FBB40D8}" type="datetimeFigureOut">
              <a:rPr lang="en-US" smtClean="0"/>
              <a:pPr/>
              <a:t>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4D89B-772D-457F-91E4-BC809FAC93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47664" y="1916832"/>
            <a:ext cx="5976664" cy="2308324"/>
          </a:xfrm>
          <a:prstGeom prst="rect">
            <a:avLst/>
          </a:prstGeom>
          <a:noFill/>
          <a:scene3d>
            <a:camera prst="orthographicFront"/>
            <a:lightRig rig="threePt" dir="t">
              <a:rot lat="0" lon="0" rev="1200000"/>
            </a:lightRig>
          </a:scene3d>
          <a:sp3d>
            <a:bevelT/>
          </a:sp3d>
        </p:spPr>
        <p:txBody>
          <a:bodyPr wrap="square" rtlCol="0">
            <a:spAutoFit/>
          </a:bodyPr>
          <a:lstStyle/>
          <a:p>
            <a:pPr algn="ctr"/>
            <a:r>
              <a:rPr lang="en-CA" sz="3600" b="1" i="1" dirty="0" smtClean="0">
                <a:solidFill>
                  <a:srgbClr val="7030A0"/>
                </a:solidFill>
              </a:rPr>
              <a:t>THE WEBSITE PRESENTATION </a:t>
            </a:r>
          </a:p>
          <a:p>
            <a:pPr algn="ctr"/>
            <a:r>
              <a:rPr lang="en-CA" sz="3600" b="1" i="1" dirty="0" smtClean="0">
                <a:solidFill>
                  <a:srgbClr val="7030A0"/>
                </a:solidFill>
              </a:rPr>
              <a:t>FOR</a:t>
            </a:r>
          </a:p>
          <a:p>
            <a:pPr algn="ctr"/>
            <a:r>
              <a:rPr lang="en-CA" sz="3600" b="1" i="1" dirty="0" smtClean="0">
                <a:solidFill>
                  <a:srgbClr val="7030A0"/>
                </a:solidFill>
              </a:rPr>
              <a:t>THE DANDY BREWING COMPANY </a:t>
            </a:r>
            <a:endParaRPr lang="en-US" sz="3600" b="1" i="1" dirty="0">
              <a:solidFill>
                <a:srgbClr val="7030A0"/>
              </a:solidFill>
            </a:endParaRPr>
          </a:p>
        </p:txBody>
      </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980728"/>
            <a:ext cx="6768752"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The purpose of this website to show people how amazing your beer is and where they can find it. </a:t>
            </a:r>
            <a:endParaRPr lang="en-US" dirty="0"/>
          </a:p>
        </p:txBody>
      </p:sp>
      <p:sp>
        <p:nvSpPr>
          <p:cNvPr id="3" name="TextBox 2"/>
          <p:cNvSpPr txBox="1"/>
          <p:nvPr/>
        </p:nvSpPr>
        <p:spPr>
          <a:xfrm>
            <a:off x="1259632" y="332656"/>
            <a:ext cx="5976664" cy="400110"/>
          </a:xfrm>
          <a:prstGeom prst="rect">
            <a:avLst/>
          </a:prstGeom>
          <a:noFill/>
          <a:scene3d>
            <a:camera prst="orthographicFront"/>
            <a:lightRig rig="threePt" dir="t">
              <a:rot lat="0" lon="0" rev="1200000"/>
            </a:lightRig>
          </a:scene3d>
          <a:sp3d>
            <a:bevelT/>
          </a:sp3d>
        </p:spPr>
        <p:txBody>
          <a:bodyPr wrap="square" rtlCol="0">
            <a:spAutoFit/>
          </a:bodyPr>
          <a:lstStyle/>
          <a:p>
            <a:pPr algn="ctr"/>
            <a:r>
              <a:rPr lang="en-CA" sz="2000" b="1" i="1" dirty="0" smtClean="0">
                <a:solidFill>
                  <a:srgbClr val="7030A0"/>
                </a:solidFill>
              </a:rPr>
              <a:t>The Purpose of the Website</a:t>
            </a:r>
            <a:endParaRPr lang="en-US" sz="2000" b="1" i="1" dirty="0">
              <a:solidFill>
                <a:srgbClr val="7030A0"/>
              </a:solidFill>
            </a:endParaRPr>
          </a:p>
        </p:txBody>
      </p:sp>
      <p:sp>
        <p:nvSpPr>
          <p:cNvPr id="4" name="TextBox 3"/>
          <p:cNvSpPr txBox="1"/>
          <p:nvPr/>
        </p:nvSpPr>
        <p:spPr>
          <a:xfrm>
            <a:off x="1331640" y="3861048"/>
            <a:ext cx="6840760" cy="646331"/>
          </a:xfrm>
          <a:prstGeom prst="rect">
            <a:avLst/>
          </a:prstGeom>
          <a:noFill/>
          <a:scene3d>
            <a:camera prst="orthographicFront"/>
            <a:lightRig rig="threePt" dir="t">
              <a:rot lat="0" lon="0" rev="1200000"/>
            </a:lightRig>
          </a:scene3d>
          <a:sp3d>
            <a:bevelT/>
          </a:sp3d>
        </p:spPr>
        <p:txBody>
          <a:bodyPr wrap="square" rtlCol="0">
            <a:spAutoFit/>
          </a:bodyPr>
          <a:lstStyle/>
          <a:p>
            <a:r>
              <a:rPr lang="en-CA" dirty="0" smtClean="0"/>
              <a:t>This website is a business card of the company in the Internet and not only. </a:t>
            </a:r>
            <a:endParaRPr lang="en-US" dirty="0"/>
          </a:p>
        </p:txBody>
      </p:sp>
      <p:sp>
        <p:nvSpPr>
          <p:cNvPr id="5" name="TextBox 4"/>
          <p:cNvSpPr txBox="1"/>
          <p:nvPr/>
        </p:nvSpPr>
        <p:spPr>
          <a:xfrm>
            <a:off x="1331640" y="2852936"/>
            <a:ext cx="6840760"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To inform local communities and the province in a whole, about having the original small-batch breweries, here, in Calgary, Alberta.</a:t>
            </a:r>
            <a:endParaRPr lang="en-US" dirty="0"/>
          </a:p>
        </p:txBody>
      </p:sp>
      <p:sp>
        <p:nvSpPr>
          <p:cNvPr id="6" name="TextBox 5"/>
          <p:cNvSpPr txBox="1"/>
          <p:nvPr/>
        </p:nvSpPr>
        <p:spPr>
          <a:xfrm>
            <a:off x="1331640" y="1772816"/>
            <a:ext cx="6768752"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a:t>I</a:t>
            </a:r>
            <a:r>
              <a:rPr lang="en-CA" dirty="0" smtClean="0"/>
              <a:t>ntroduce people to your brewery and its offerings who are looking for great beer in the friendly and social space that you have created.</a:t>
            </a:r>
            <a:endParaRPr lang="en-US" dirty="0"/>
          </a:p>
        </p:txBody>
      </p:sp>
      <p:sp>
        <p:nvSpPr>
          <p:cNvPr id="7" name="TextBox 6"/>
          <p:cNvSpPr txBox="1"/>
          <p:nvPr/>
        </p:nvSpPr>
        <p:spPr>
          <a:xfrm>
            <a:off x="1331640" y="5445224"/>
            <a:ext cx="6984776" cy="646331"/>
          </a:xfrm>
          <a:prstGeom prst="rect">
            <a:avLst/>
          </a:prstGeom>
          <a:noFill/>
          <a:scene3d>
            <a:camera prst="orthographicFront"/>
            <a:lightRig rig="threePt" dir="t">
              <a:rot lat="0" lon="0" rev="1200000"/>
            </a:lightRig>
          </a:scene3d>
          <a:sp3d>
            <a:bevelT/>
          </a:sp3d>
        </p:spPr>
        <p:txBody>
          <a:bodyPr wrap="square" rtlCol="0">
            <a:spAutoFit/>
          </a:bodyPr>
          <a:lstStyle/>
          <a:p>
            <a:r>
              <a:rPr lang="en-CA" dirty="0" smtClean="0"/>
              <a:t>This will not cause you to lose </a:t>
            </a:r>
            <a:r>
              <a:rPr lang="en-CA" dirty="0"/>
              <a:t>b</a:t>
            </a:r>
            <a:r>
              <a:rPr lang="en-CA" dirty="0" smtClean="0"/>
              <a:t>usiness due to </a:t>
            </a:r>
            <a:r>
              <a:rPr lang="en-CA" dirty="0" err="1" smtClean="0"/>
              <a:t>mis</a:t>
            </a:r>
            <a:r>
              <a:rPr lang="en-CA" dirty="0" smtClean="0"/>
              <a:t>- or uninformed potential customers in the future.</a:t>
            </a:r>
            <a:endParaRPr lang="en-US" dirty="0"/>
          </a:p>
        </p:txBody>
      </p:sp>
      <p:sp>
        <p:nvSpPr>
          <p:cNvPr id="8" name="TextBox 7"/>
          <p:cNvSpPr txBox="1"/>
          <p:nvPr/>
        </p:nvSpPr>
        <p:spPr>
          <a:xfrm>
            <a:off x="1331640" y="4797152"/>
            <a:ext cx="6840760" cy="369332"/>
          </a:xfrm>
          <a:prstGeom prst="rect">
            <a:avLst/>
          </a:prstGeom>
          <a:noFill/>
          <a:scene3d>
            <a:camera prst="orthographicFront"/>
            <a:lightRig rig="threePt" dir="t">
              <a:rot lat="0" lon="0" rev="1200000"/>
            </a:lightRig>
          </a:scene3d>
          <a:sp3d>
            <a:bevelT/>
          </a:sp3d>
        </p:spPr>
        <p:txBody>
          <a:bodyPr wrap="square" rtlCol="0">
            <a:spAutoFit/>
          </a:bodyPr>
          <a:lstStyle/>
          <a:p>
            <a:r>
              <a:rPr lang="en-CA" dirty="0" smtClean="0"/>
              <a:t>People will be aware of your new full-service tasting room. </a:t>
            </a:r>
            <a:endParaRPr lang="en-US" dirty="0"/>
          </a:p>
        </p:txBody>
      </p:sp>
    </p:spTree>
  </p:cSld>
  <p:clrMapOvr>
    <a:masterClrMapping/>
  </p:clrMapOvr>
  <p:transition spd="med">
    <p:fade thruBlk="1"/>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31640" y="2494637"/>
            <a:ext cx="6912768"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The background of the website displays two big glasses of beer.  The background performed in beer color as well as the whole website. </a:t>
            </a:r>
            <a:endParaRPr lang="en-US" dirty="0"/>
          </a:p>
        </p:txBody>
      </p:sp>
      <p:sp>
        <p:nvSpPr>
          <p:cNvPr id="10" name="TextBox 9"/>
          <p:cNvSpPr txBox="1"/>
          <p:nvPr/>
        </p:nvSpPr>
        <p:spPr>
          <a:xfrm>
            <a:off x="1331640" y="5313982"/>
            <a:ext cx="6984776" cy="923330"/>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It allows people to keep in mind the name of the company. Not to mention, it also allows to search your company by name in the Internet so it is easy to remember it.</a:t>
            </a:r>
            <a:endParaRPr lang="en-US" dirty="0"/>
          </a:p>
        </p:txBody>
      </p:sp>
      <p:sp>
        <p:nvSpPr>
          <p:cNvPr id="11" name="TextBox 10"/>
          <p:cNvSpPr txBox="1"/>
          <p:nvPr/>
        </p:nvSpPr>
        <p:spPr>
          <a:xfrm>
            <a:off x="1259632" y="332656"/>
            <a:ext cx="5976664" cy="400110"/>
          </a:xfrm>
          <a:prstGeom prst="rect">
            <a:avLst/>
          </a:prstGeom>
          <a:noFill/>
          <a:scene3d>
            <a:camera prst="orthographicFront"/>
            <a:lightRig rig="threePt" dir="t">
              <a:rot lat="0" lon="0" rev="1200000"/>
            </a:lightRig>
          </a:scene3d>
          <a:sp3d>
            <a:bevelT/>
          </a:sp3d>
        </p:spPr>
        <p:txBody>
          <a:bodyPr wrap="square" rtlCol="0">
            <a:spAutoFit/>
          </a:bodyPr>
          <a:lstStyle/>
          <a:p>
            <a:pPr algn="ctr"/>
            <a:r>
              <a:rPr lang="en-CA" sz="2000" b="1" i="1" dirty="0" smtClean="0">
                <a:solidFill>
                  <a:srgbClr val="7030A0"/>
                </a:solidFill>
              </a:rPr>
              <a:t>The Design of the Website</a:t>
            </a:r>
            <a:endParaRPr lang="en-US" sz="2000" b="1" i="1" dirty="0">
              <a:solidFill>
                <a:srgbClr val="7030A0"/>
              </a:solidFill>
            </a:endParaRPr>
          </a:p>
        </p:txBody>
      </p:sp>
      <p:sp>
        <p:nvSpPr>
          <p:cNvPr id="12" name="TextBox 11"/>
          <p:cNvSpPr txBox="1"/>
          <p:nvPr/>
        </p:nvSpPr>
        <p:spPr>
          <a:xfrm>
            <a:off x="1331640" y="3358733"/>
            <a:ext cx="6912768"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These two things reflect an activity of your company. It is a brewing company that are offering its brewery assortment.</a:t>
            </a:r>
            <a:endParaRPr lang="en-US" dirty="0"/>
          </a:p>
        </p:txBody>
      </p:sp>
      <p:sp>
        <p:nvSpPr>
          <p:cNvPr id="13" name="TextBox 12"/>
          <p:cNvSpPr txBox="1"/>
          <p:nvPr/>
        </p:nvSpPr>
        <p:spPr>
          <a:xfrm>
            <a:off x="1331640" y="4221088"/>
            <a:ext cx="6912768" cy="923330"/>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On the front of the website, the name of your company is displayed in the form of big letters and the year when your company was established.</a:t>
            </a:r>
            <a:endParaRPr lang="en-US" dirty="0"/>
          </a:p>
        </p:txBody>
      </p:sp>
      <p:sp>
        <p:nvSpPr>
          <p:cNvPr id="14" name="TextBox 13"/>
          <p:cNvSpPr txBox="1"/>
          <p:nvPr/>
        </p:nvSpPr>
        <p:spPr>
          <a:xfrm>
            <a:off x="1331640" y="908720"/>
            <a:ext cx="6840760"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US" dirty="0" smtClean="0"/>
              <a:t>The website has the age validation form that appears first. </a:t>
            </a:r>
            <a:r>
              <a:rPr lang="en-US" dirty="0"/>
              <a:t>O</a:t>
            </a:r>
            <a:r>
              <a:rPr lang="en-US" dirty="0" smtClean="0"/>
              <a:t>nly persons the age of 21 may enter this site.</a:t>
            </a:r>
            <a:endParaRPr lang="en-US" dirty="0"/>
          </a:p>
        </p:txBody>
      </p:sp>
      <p:sp>
        <p:nvSpPr>
          <p:cNvPr id="15" name="TextBox 14"/>
          <p:cNvSpPr txBox="1"/>
          <p:nvPr/>
        </p:nvSpPr>
        <p:spPr>
          <a:xfrm>
            <a:off x="1331640" y="1702549"/>
            <a:ext cx="6912768"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US" dirty="0" smtClean="0"/>
              <a:t>The website fits </a:t>
            </a:r>
            <a:r>
              <a:rPr lang="en-US" dirty="0"/>
              <a:t>all of the content on a single </a:t>
            </a:r>
            <a:r>
              <a:rPr lang="en-US" dirty="0" smtClean="0"/>
              <a:t>page in order not to overwhelmed potential customers by information.</a:t>
            </a:r>
            <a:endParaRPr lang="en-US" dirty="0"/>
          </a:p>
        </p:txBody>
      </p:sp>
    </p:spTree>
  </p:cSld>
  <p:clrMapOvr>
    <a:masterClrMapping/>
  </p:clrMapOvr>
  <p:transition spd="med">
    <p:wipe dir="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332656"/>
            <a:ext cx="5976664" cy="400110"/>
          </a:xfrm>
          <a:prstGeom prst="rect">
            <a:avLst/>
          </a:prstGeom>
          <a:noFill/>
          <a:scene3d>
            <a:camera prst="orthographicFront"/>
            <a:lightRig rig="threePt" dir="t">
              <a:rot lat="0" lon="0" rev="1200000"/>
            </a:lightRig>
          </a:scene3d>
          <a:sp3d>
            <a:bevelT/>
          </a:sp3d>
        </p:spPr>
        <p:txBody>
          <a:bodyPr wrap="square" rtlCol="0">
            <a:spAutoFit/>
          </a:bodyPr>
          <a:lstStyle/>
          <a:p>
            <a:pPr algn="ctr"/>
            <a:r>
              <a:rPr lang="en-CA" sz="2000" b="1" i="1" dirty="0" smtClean="0">
                <a:solidFill>
                  <a:srgbClr val="7030A0"/>
                </a:solidFill>
              </a:rPr>
              <a:t>The Navigation </a:t>
            </a:r>
            <a:r>
              <a:rPr lang="en-CA" sz="2000" b="1" i="1" dirty="0">
                <a:solidFill>
                  <a:srgbClr val="7030A0"/>
                </a:solidFill>
              </a:rPr>
              <a:t>B</a:t>
            </a:r>
            <a:r>
              <a:rPr lang="en-CA" sz="2000" b="1" i="1" dirty="0" smtClean="0">
                <a:solidFill>
                  <a:srgbClr val="7030A0"/>
                </a:solidFill>
              </a:rPr>
              <a:t>ar</a:t>
            </a:r>
            <a:endParaRPr lang="en-US" sz="2000" b="1" i="1" dirty="0">
              <a:solidFill>
                <a:srgbClr val="7030A0"/>
              </a:solidFill>
            </a:endParaRPr>
          </a:p>
        </p:txBody>
      </p:sp>
      <p:sp>
        <p:nvSpPr>
          <p:cNvPr id="3" name="TextBox 2"/>
          <p:cNvSpPr txBox="1"/>
          <p:nvPr/>
        </p:nvSpPr>
        <p:spPr>
          <a:xfrm>
            <a:off x="1259632" y="1342509"/>
            <a:ext cx="6984776" cy="923330"/>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The navigation bar is on the top of the website that will follow your potential customers through the website so easily. In other words, it is a map of the website. </a:t>
            </a:r>
            <a:endParaRPr lang="en-US" dirty="0"/>
          </a:p>
        </p:txBody>
      </p:sp>
      <p:sp>
        <p:nvSpPr>
          <p:cNvPr id="5" name="TextBox 4"/>
          <p:cNvSpPr txBox="1"/>
          <p:nvPr/>
        </p:nvSpPr>
        <p:spPr>
          <a:xfrm>
            <a:off x="1259632" y="4510861"/>
            <a:ext cx="7056784"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The menu-buttons will redirect the customers to certain content they chose.  </a:t>
            </a:r>
            <a:endParaRPr lang="en-US" dirty="0"/>
          </a:p>
        </p:txBody>
      </p:sp>
      <p:sp>
        <p:nvSpPr>
          <p:cNvPr id="6" name="TextBox 5"/>
          <p:cNvSpPr txBox="1"/>
          <p:nvPr/>
        </p:nvSpPr>
        <p:spPr>
          <a:xfrm>
            <a:off x="1259632" y="2937718"/>
            <a:ext cx="6984776" cy="923330"/>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The navigation bar consists of menu-buttons which has visual effect with hints. It creates a user-friendly interface that will guide people through the website.</a:t>
            </a:r>
            <a:endParaRPr lang="en-US" dirty="0"/>
          </a:p>
        </p:txBody>
      </p:sp>
    </p:spTree>
  </p:cSld>
  <p:clrMapOvr>
    <a:masterClrMapping/>
  </p:clrMapOvr>
  <p:transition spd="med">
    <p:wipe/>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332656"/>
            <a:ext cx="5976664" cy="400110"/>
          </a:xfrm>
          <a:prstGeom prst="rect">
            <a:avLst/>
          </a:prstGeom>
          <a:noFill/>
          <a:scene3d>
            <a:camera prst="orthographicFront"/>
            <a:lightRig rig="threePt" dir="t">
              <a:rot lat="0" lon="0" rev="1200000"/>
            </a:lightRig>
          </a:scene3d>
          <a:sp3d>
            <a:bevelT/>
          </a:sp3d>
        </p:spPr>
        <p:txBody>
          <a:bodyPr wrap="square" rtlCol="0">
            <a:spAutoFit/>
          </a:bodyPr>
          <a:lstStyle/>
          <a:p>
            <a:pPr algn="ctr"/>
            <a:r>
              <a:rPr lang="en-CA" sz="2000" b="1" i="1" dirty="0" smtClean="0">
                <a:solidFill>
                  <a:srgbClr val="7030A0"/>
                </a:solidFill>
              </a:rPr>
              <a:t>The Content</a:t>
            </a:r>
            <a:endParaRPr lang="en-US" sz="2000" b="1" i="1" dirty="0">
              <a:solidFill>
                <a:srgbClr val="7030A0"/>
              </a:solidFill>
            </a:endParaRPr>
          </a:p>
        </p:txBody>
      </p:sp>
      <p:grpSp>
        <p:nvGrpSpPr>
          <p:cNvPr id="14" name="Group 13"/>
          <p:cNvGrpSpPr/>
          <p:nvPr/>
        </p:nvGrpSpPr>
        <p:grpSpPr>
          <a:xfrm>
            <a:off x="1187624" y="1126485"/>
            <a:ext cx="6840760" cy="646331"/>
            <a:chOff x="1187624" y="1126485"/>
            <a:chExt cx="6840760" cy="646331"/>
          </a:xfrm>
        </p:grpSpPr>
        <p:sp>
          <p:nvSpPr>
            <p:cNvPr id="3" name="TextBox 2"/>
            <p:cNvSpPr txBox="1"/>
            <p:nvPr/>
          </p:nvSpPr>
          <p:spPr>
            <a:xfrm>
              <a:off x="1187624" y="1126485"/>
              <a:ext cx="6840760"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a:t>A</a:t>
              </a:r>
              <a:r>
                <a:rPr lang="en-CA" dirty="0" smtClean="0"/>
                <a:t> caret-beer     before the name of each section/content is placed that is being rotated and opened a certain content when user clicks on it. </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483768" y="1198493"/>
              <a:ext cx="276225" cy="247650"/>
            </a:xfrm>
            <a:prstGeom prst="rect">
              <a:avLst/>
            </a:prstGeom>
            <a:noFill/>
            <a:ln w="9525">
              <a:noFill/>
              <a:miter lim="800000"/>
              <a:headEnd/>
              <a:tailEnd/>
            </a:ln>
          </p:spPr>
        </p:pic>
      </p:grpSp>
      <p:sp>
        <p:nvSpPr>
          <p:cNvPr id="5" name="TextBox 4"/>
          <p:cNvSpPr txBox="1"/>
          <p:nvPr/>
        </p:nvSpPr>
        <p:spPr>
          <a:xfrm>
            <a:off x="1187624" y="2494637"/>
            <a:ext cx="6912768"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It creates a user-friendly, even funny, interface and remind the customers about your company. </a:t>
            </a:r>
            <a:endParaRPr lang="en-US" dirty="0"/>
          </a:p>
        </p:txBody>
      </p:sp>
      <p:sp>
        <p:nvSpPr>
          <p:cNvPr id="6" name="TextBox 5"/>
          <p:cNvSpPr txBox="1"/>
          <p:nvPr/>
        </p:nvSpPr>
        <p:spPr>
          <a:xfrm>
            <a:off x="1187624" y="3718773"/>
            <a:ext cx="6984776"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The content of the website: </a:t>
            </a:r>
            <a:r>
              <a:rPr lang="en-CA" b="1" i="1" dirty="0" smtClean="0"/>
              <a:t>About Us</a:t>
            </a:r>
            <a:r>
              <a:rPr lang="en-CA" i="1" dirty="0" smtClean="0"/>
              <a:t>, </a:t>
            </a:r>
            <a:r>
              <a:rPr lang="en-CA" b="1" i="1" dirty="0" smtClean="0"/>
              <a:t>Beers</a:t>
            </a:r>
            <a:r>
              <a:rPr lang="en-CA" i="1" dirty="0" smtClean="0"/>
              <a:t>, </a:t>
            </a:r>
            <a:r>
              <a:rPr lang="en-CA" b="1" i="1" dirty="0" smtClean="0"/>
              <a:t>The Tasting Room</a:t>
            </a:r>
            <a:r>
              <a:rPr lang="en-CA" i="1" dirty="0" smtClean="0"/>
              <a:t>, </a:t>
            </a:r>
            <a:r>
              <a:rPr lang="en-CA" b="1" i="1" dirty="0" smtClean="0"/>
              <a:t>Where</a:t>
            </a:r>
            <a:r>
              <a:rPr lang="en-CA" i="1" dirty="0" smtClean="0"/>
              <a:t> </a:t>
            </a:r>
            <a:r>
              <a:rPr lang="en-CA" b="1" i="1" dirty="0" smtClean="0"/>
              <a:t>to find us</a:t>
            </a:r>
            <a:r>
              <a:rPr lang="en-CA" i="1" dirty="0" smtClean="0"/>
              <a:t>, </a:t>
            </a:r>
            <a:r>
              <a:rPr lang="en-CA" b="1" i="1" dirty="0" smtClean="0"/>
              <a:t>Artist in Residence</a:t>
            </a:r>
            <a:r>
              <a:rPr lang="en-CA" i="1" dirty="0" smtClean="0"/>
              <a:t>, </a:t>
            </a:r>
            <a:r>
              <a:rPr lang="en-CA" b="1" i="1" dirty="0" smtClean="0"/>
              <a:t>Story</a:t>
            </a:r>
            <a:r>
              <a:rPr lang="en-CA" dirty="0" smtClean="0"/>
              <a:t>, and </a:t>
            </a:r>
            <a:r>
              <a:rPr lang="en-CA" b="1" i="1" dirty="0" smtClean="0"/>
              <a:t>Contact Us</a:t>
            </a:r>
            <a:r>
              <a:rPr lang="en-CA" dirty="0" smtClean="0"/>
              <a:t>.</a:t>
            </a:r>
            <a:endParaRPr lang="en-US" dirty="0"/>
          </a:p>
        </p:txBody>
      </p:sp>
    </p:spTree>
  </p:cSld>
  <p:clrMapOvr>
    <a:masterClrMapping/>
  </p:clrMapOvr>
  <p:transition spd="med">
    <p:pull dir="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87624" y="4357553"/>
            <a:ext cx="6912768"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b="1" i="1" dirty="0" smtClean="0"/>
              <a:t>Artist in Residence </a:t>
            </a:r>
            <a:r>
              <a:rPr lang="en-CA" dirty="0" smtClean="0"/>
              <a:t>–  </a:t>
            </a:r>
            <a:r>
              <a:rPr lang="en-US" dirty="0"/>
              <a:t>t</a:t>
            </a:r>
            <a:r>
              <a:rPr lang="en-US" dirty="0" smtClean="0"/>
              <a:t>he other side is the social aspect of beer is a sponsor program for artists that are a huge part of beer culture. </a:t>
            </a:r>
            <a:endParaRPr lang="en-US" dirty="0"/>
          </a:p>
        </p:txBody>
      </p:sp>
      <p:sp>
        <p:nvSpPr>
          <p:cNvPr id="9" name="TextBox 8"/>
          <p:cNvSpPr txBox="1"/>
          <p:nvPr/>
        </p:nvSpPr>
        <p:spPr>
          <a:xfrm>
            <a:off x="1187624" y="5354632"/>
            <a:ext cx="6696744" cy="369332"/>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b="1" i="1" dirty="0" smtClean="0"/>
              <a:t>Story </a:t>
            </a:r>
            <a:r>
              <a:rPr lang="en-CA" dirty="0" smtClean="0"/>
              <a:t>–  </a:t>
            </a:r>
            <a:r>
              <a:rPr lang="en-US" dirty="0" smtClean="0"/>
              <a:t>says when and how you started your business.</a:t>
            </a:r>
            <a:endParaRPr lang="en-US" dirty="0"/>
          </a:p>
        </p:txBody>
      </p:sp>
      <p:sp>
        <p:nvSpPr>
          <p:cNvPr id="10" name="TextBox 9"/>
          <p:cNvSpPr txBox="1"/>
          <p:nvPr/>
        </p:nvSpPr>
        <p:spPr>
          <a:xfrm>
            <a:off x="1187624" y="6084004"/>
            <a:ext cx="6696744" cy="369332"/>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b="1" i="1" dirty="0" smtClean="0"/>
              <a:t>Contact Us </a:t>
            </a:r>
            <a:r>
              <a:rPr lang="en-CA" dirty="0" smtClean="0"/>
              <a:t>–  </a:t>
            </a:r>
            <a:r>
              <a:rPr lang="en-US" dirty="0" smtClean="0"/>
              <a:t>where to find you.</a:t>
            </a:r>
            <a:endParaRPr lang="en-US" dirty="0"/>
          </a:p>
        </p:txBody>
      </p:sp>
      <p:sp>
        <p:nvSpPr>
          <p:cNvPr id="11" name="TextBox 10"/>
          <p:cNvSpPr txBox="1"/>
          <p:nvPr/>
        </p:nvSpPr>
        <p:spPr>
          <a:xfrm>
            <a:off x="1187624" y="1043444"/>
            <a:ext cx="6696744" cy="369332"/>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b="1" i="1" dirty="0" smtClean="0"/>
              <a:t>About Us </a:t>
            </a:r>
            <a:r>
              <a:rPr lang="en-CA" dirty="0" smtClean="0"/>
              <a:t>–  says shortly about your company. </a:t>
            </a:r>
            <a:endParaRPr lang="en-US" dirty="0"/>
          </a:p>
        </p:txBody>
      </p:sp>
      <p:sp>
        <p:nvSpPr>
          <p:cNvPr id="12" name="TextBox 11"/>
          <p:cNvSpPr txBox="1"/>
          <p:nvPr/>
        </p:nvSpPr>
        <p:spPr>
          <a:xfrm>
            <a:off x="1187624" y="1682224"/>
            <a:ext cx="6912768" cy="369332"/>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b="1" i="1" dirty="0" smtClean="0"/>
              <a:t>Beers </a:t>
            </a:r>
            <a:r>
              <a:rPr lang="en-CA" dirty="0" smtClean="0"/>
              <a:t>– represents the full Dandy line up of exciting styles of beers. </a:t>
            </a:r>
            <a:endParaRPr lang="en-US" dirty="0"/>
          </a:p>
        </p:txBody>
      </p:sp>
      <p:sp>
        <p:nvSpPr>
          <p:cNvPr id="13" name="TextBox 12"/>
          <p:cNvSpPr txBox="1"/>
          <p:nvPr/>
        </p:nvSpPr>
        <p:spPr>
          <a:xfrm>
            <a:off x="1187624" y="2413337"/>
            <a:ext cx="6984776"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b="1" i="1" dirty="0" smtClean="0"/>
              <a:t>The Tasting Room </a:t>
            </a:r>
            <a:r>
              <a:rPr lang="en-CA" dirty="0" smtClean="0"/>
              <a:t>– offers a unique drinking menu and the amazing full lunch, dinner, and brunch menu plus tours in the tasting room. </a:t>
            </a:r>
            <a:endParaRPr lang="en-US" dirty="0"/>
          </a:p>
        </p:txBody>
      </p:sp>
      <p:sp>
        <p:nvSpPr>
          <p:cNvPr id="14" name="TextBox 13"/>
          <p:cNvSpPr txBox="1"/>
          <p:nvPr/>
        </p:nvSpPr>
        <p:spPr>
          <a:xfrm>
            <a:off x="1187624" y="3349441"/>
            <a:ext cx="6912768"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b="1" i="1" dirty="0" smtClean="0"/>
              <a:t>Where to find us </a:t>
            </a:r>
            <a:r>
              <a:rPr lang="en-CA" dirty="0" smtClean="0"/>
              <a:t>– </a:t>
            </a:r>
            <a:r>
              <a:rPr lang="en-US" dirty="0" smtClean="0"/>
              <a:t>shows where people can find out craft beer </a:t>
            </a:r>
            <a:r>
              <a:rPr lang="en-CA" dirty="0" smtClean="0"/>
              <a:t>in Calgary (in stores, restaurants, and bars).</a:t>
            </a:r>
            <a:endParaRPr lang="en-US" dirty="0"/>
          </a:p>
        </p:txBody>
      </p:sp>
      <p:sp>
        <p:nvSpPr>
          <p:cNvPr id="15" name="TextBox 14"/>
          <p:cNvSpPr txBox="1"/>
          <p:nvPr/>
        </p:nvSpPr>
        <p:spPr>
          <a:xfrm>
            <a:off x="1259632" y="332656"/>
            <a:ext cx="5976664" cy="400110"/>
          </a:xfrm>
          <a:prstGeom prst="rect">
            <a:avLst/>
          </a:prstGeom>
          <a:noFill/>
          <a:scene3d>
            <a:camera prst="orthographicFront"/>
            <a:lightRig rig="threePt" dir="t">
              <a:rot lat="0" lon="0" rev="1200000"/>
            </a:lightRig>
          </a:scene3d>
          <a:sp3d>
            <a:bevelT/>
          </a:sp3d>
        </p:spPr>
        <p:txBody>
          <a:bodyPr wrap="square" rtlCol="0">
            <a:spAutoFit/>
          </a:bodyPr>
          <a:lstStyle/>
          <a:p>
            <a:pPr algn="ctr"/>
            <a:r>
              <a:rPr lang="en-CA" sz="2000" b="1" i="1" dirty="0" smtClean="0">
                <a:solidFill>
                  <a:srgbClr val="7030A0"/>
                </a:solidFill>
              </a:rPr>
              <a:t>The Content (continued)</a:t>
            </a:r>
            <a:endParaRPr lang="en-US" sz="2000" b="1" i="1" dirty="0">
              <a:solidFill>
                <a:srgbClr val="7030A0"/>
              </a:solidFill>
            </a:endParaRPr>
          </a:p>
        </p:txBody>
      </p:sp>
    </p:spTree>
  </p:cSld>
  <p:clrMapOvr>
    <a:masterClrMapping/>
  </p:clrMapOvr>
  <p:transition spd="med">
    <p:wedge/>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332656"/>
            <a:ext cx="5976664" cy="400110"/>
          </a:xfrm>
          <a:prstGeom prst="rect">
            <a:avLst/>
          </a:prstGeom>
          <a:noFill/>
          <a:scene3d>
            <a:camera prst="orthographicFront"/>
            <a:lightRig rig="threePt" dir="t">
              <a:rot lat="0" lon="0" rev="1200000"/>
            </a:lightRig>
          </a:scene3d>
          <a:sp3d>
            <a:bevelT/>
          </a:sp3d>
        </p:spPr>
        <p:txBody>
          <a:bodyPr wrap="square" rtlCol="0">
            <a:spAutoFit/>
          </a:bodyPr>
          <a:lstStyle/>
          <a:p>
            <a:pPr algn="ctr"/>
            <a:r>
              <a:rPr lang="en-CA" sz="2000" b="1" i="1" dirty="0" smtClean="0">
                <a:solidFill>
                  <a:srgbClr val="7030A0"/>
                </a:solidFill>
              </a:rPr>
              <a:t>The Progress Bar and Footer</a:t>
            </a:r>
            <a:endParaRPr lang="en-US" sz="2000" b="1" i="1" dirty="0">
              <a:solidFill>
                <a:srgbClr val="7030A0"/>
              </a:solidFill>
            </a:endParaRPr>
          </a:p>
        </p:txBody>
      </p:sp>
      <p:sp>
        <p:nvSpPr>
          <p:cNvPr id="3" name="TextBox 2"/>
          <p:cNvSpPr txBox="1"/>
          <p:nvPr/>
        </p:nvSpPr>
        <p:spPr>
          <a:xfrm>
            <a:off x="1259632" y="3789040"/>
            <a:ext cx="7128792"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US" dirty="0" smtClean="0"/>
              <a:t>The address of your company is placed in the footer of the website to remind once again the customers where to find you. </a:t>
            </a:r>
            <a:endParaRPr lang="en-US" dirty="0"/>
          </a:p>
        </p:txBody>
      </p:sp>
      <p:sp>
        <p:nvSpPr>
          <p:cNvPr id="5" name="TextBox 4"/>
          <p:cNvSpPr txBox="1"/>
          <p:nvPr/>
        </p:nvSpPr>
        <p:spPr>
          <a:xfrm>
            <a:off x="1259632" y="1126485"/>
            <a:ext cx="7128792"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The progress bar is presented as an octopus that is being rotated when user is scrolling up and down. </a:t>
            </a:r>
            <a:endParaRPr lang="en-US" dirty="0"/>
          </a:p>
        </p:txBody>
      </p:sp>
      <p:sp>
        <p:nvSpPr>
          <p:cNvPr id="6" name="TextBox 5"/>
          <p:cNvSpPr txBox="1"/>
          <p:nvPr/>
        </p:nvSpPr>
        <p:spPr>
          <a:xfrm>
            <a:off x="1259632" y="2708920"/>
            <a:ext cx="7128792"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It makes the website more user-friendly to customers and creates relax/free atmosphere.</a:t>
            </a:r>
            <a:endParaRPr lang="en-US" dirty="0"/>
          </a:p>
        </p:txBody>
      </p:sp>
      <p:sp>
        <p:nvSpPr>
          <p:cNvPr id="7" name="TextBox 6"/>
          <p:cNvSpPr txBox="1"/>
          <p:nvPr/>
        </p:nvSpPr>
        <p:spPr>
          <a:xfrm>
            <a:off x="1259632" y="2060848"/>
            <a:ext cx="7056784" cy="369332"/>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CA" dirty="0" smtClean="0"/>
              <a:t>In addition to this, the octopus is a button to back to the main page. </a:t>
            </a:r>
            <a:endParaRPr lang="en-US" dirty="0"/>
          </a:p>
        </p:txBody>
      </p:sp>
      <p:sp>
        <p:nvSpPr>
          <p:cNvPr id="8" name="TextBox 7"/>
          <p:cNvSpPr txBox="1"/>
          <p:nvPr/>
        </p:nvSpPr>
        <p:spPr>
          <a:xfrm>
            <a:off x="1259632" y="5013176"/>
            <a:ext cx="7128792" cy="646331"/>
          </a:xfrm>
          <a:prstGeom prst="rect">
            <a:avLst/>
          </a:prstGeom>
          <a:noFill/>
          <a:scene3d>
            <a:camera prst="orthographicFront"/>
            <a:lightRig rig="threePt" dir="t">
              <a:rot lat="0" lon="0" rev="1200000"/>
            </a:lightRig>
          </a:scene3d>
          <a:sp3d>
            <a:bevelT/>
          </a:sp3d>
        </p:spPr>
        <p:txBody>
          <a:bodyPr wrap="square" rtlCol="0">
            <a:spAutoFit/>
          </a:bodyPr>
          <a:lstStyle/>
          <a:p>
            <a:pPr algn="just"/>
            <a:r>
              <a:rPr lang="en-US" dirty="0" smtClean="0"/>
              <a:t>The footer has social media icons to follow you </a:t>
            </a:r>
            <a:r>
              <a:rPr lang="en-US" dirty="0"/>
              <a:t>on </a:t>
            </a:r>
            <a:r>
              <a:rPr lang="en-US" b="1" i="1" dirty="0" smtClean="0">
                <a:solidFill>
                  <a:srgbClr val="00B0F0"/>
                </a:solidFill>
              </a:rPr>
              <a:t>Twitter</a:t>
            </a:r>
            <a:r>
              <a:rPr lang="en-US" dirty="0" smtClean="0"/>
              <a:t>, </a:t>
            </a:r>
            <a:r>
              <a:rPr lang="en-US" b="1" i="1" dirty="0" smtClean="0">
                <a:solidFill>
                  <a:srgbClr val="00B0F0"/>
                </a:solidFill>
              </a:rPr>
              <a:t>Facebook</a:t>
            </a:r>
            <a:r>
              <a:rPr lang="en-US" dirty="0" smtClean="0"/>
              <a:t>, and </a:t>
            </a:r>
            <a:r>
              <a:rPr lang="en-US" b="1" i="1" dirty="0" smtClean="0">
                <a:solidFill>
                  <a:srgbClr val="FF0066"/>
                </a:solidFill>
              </a:rPr>
              <a:t>Instagram</a:t>
            </a:r>
            <a:r>
              <a:rPr lang="en-US" dirty="0" smtClean="0"/>
              <a:t>.</a:t>
            </a:r>
            <a:endParaRPr lang="en-US" dirty="0"/>
          </a:p>
        </p:txBody>
      </p:sp>
    </p:spTree>
  </p:cSld>
  <p:clrMapOvr>
    <a:masterClrMapping/>
  </p:clrMapOvr>
  <p:transition spd="med">
    <p:pull dir="ld"/>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331640" y="908720"/>
            <a:ext cx="6696744" cy="4896544"/>
            <a:chOff x="0" y="0"/>
            <a:chExt cx="9144000" cy="6885384"/>
          </a:xfrm>
        </p:grpSpPr>
        <p:pic>
          <p:nvPicPr>
            <p:cNvPr id="3074" name="Picture 2"/>
            <p:cNvPicPr>
              <a:picLocks noChangeAspect="1" noChangeArrowheads="1"/>
            </p:cNvPicPr>
            <p:nvPr/>
          </p:nvPicPr>
          <p:blipFill>
            <a:blip r:embed="rId3" cstate="print"/>
            <a:srcRect/>
            <a:stretch>
              <a:fillRect/>
            </a:stretch>
          </p:blipFill>
          <p:spPr bwMode="auto">
            <a:xfrm>
              <a:off x="0" y="0"/>
              <a:ext cx="9144000" cy="3356992"/>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0" y="5896818"/>
              <a:ext cx="9144000" cy="988566"/>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0" y="3356992"/>
              <a:ext cx="9144000" cy="2592288"/>
            </a:xfrm>
            <a:prstGeom prst="rect">
              <a:avLst/>
            </a:prstGeom>
            <a:noFill/>
            <a:ln w="9525">
              <a:noFill/>
              <a:miter lim="800000"/>
              <a:headEnd/>
              <a:tailEnd/>
            </a:ln>
          </p:spPr>
        </p:pic>
      </p:grpSp>
      <p:sp>
        <p:nvSpPr>
          <p:cNvPr id="7" name="TextBox 6"/>
          <p:cNvSpPr txBox="1"/>
          <p:nvPr/>
        </p:nvSpPr>
        <p:spPr>
          <a:xfrm>
            <a:off x="1259632" y="332656"/>
            <a:ext cx="5976664" cy="400110"/>
          </a:xfrm>
          <a:prstGeom prst="rect">
            <a:avLst/>
          </a:prstGeom>
          <a:noFill/>
          <a:scene3d>
            <a:camera prst="orthographicFront"/>
            <a:lightRig rig="threePt" dir="t">
              <a:rot lat="0" lon="0" rev="1200000"/>
            </a:lightRig>
          </a:scene3d>
          <a:sp3d>
            <a:bevelT/>
          </a:sp3d>
        </p:spPr>
        <p:txBody>
          <a:bodyPr wrap="square" rtlCol="0">
            <a:spAutoFit/>
          </a:bodyPr>
          <a:lstStyle/>
          <a:p>
            <a:pPr algn="ctr"/>
            <a:r>
              <a:rPr lang="en-CA" sz="2000" b="1" i="1" dirty="0" smtClean="0">
                <a:solidFill>
                  <a:srgbClr val="7030A0"/>
                </a:solidFill>
              </a:rPr>
              <a:t>Finally, the website itself !</a:t>
            </a:r>
            <a:endParaRPr lang="en-US" sz="2000" b="1" i="1" dirty="0">
              <a:solidFill>
                <a:srgbClr val="7030A0"/>
              </a:solidFill>
            </a:endParaRPr>
          </a:p>
        </p:txBody>
      </p:sp>
      <p:sp>
        <p:nvSpPr>
          <p:cNvPr id="8" name="TextBox 7"/>
          <p:cNvSpPr txBox="1"/>
          <p:nvPr/>
        </p:nvSpPr>
        <p:spPr>
          <a:xfrm>
            <a:off x="1475656" y="6021288"/>
            <a:ext cx="5976664" cy="369332"/>
          </a:xfrm>
          <a:prstGeom prst="rect">
            <a:avLst/>
          </a:prstGeom>
          <a:noFill/>
          <a:scene3d>
            <a:camera prst="orthographicFront"/>
            <a:lightRig rig="threePt" dir="t">
              <a:rot lat="0" lon="0" rev="1200000"/>
            </a:lightRig>
          </a:scene3d>
          <a:sp3d>
            <a:bevelT/>
          </a:sp3d>
        </p:spPr>
        <p:txBody>
          <a:bodyPr wrap="square" rtlCol="0">
            <a:spAutoFit/>
          </a:bodyPr>
          <a:lstStyle/>
          <a:p>
            <a:r>
              <a:rPr lang="en-CA" b="1" i="1" dirty="0" smtClean="0"/>
              <a:t>The website’s URL: </a:t>
            </a:r>
            <a:r>
              <a:rPr lang="en-CA" b="1" i="1" dirty="0" smtClean="0">
                <a:solidFill>
                  <a:srgbClr val="0070C0"/>
                </a:solidFill>
              </a:rPr>
              <a:t>https://dandybeer.000webhostapp.com/ </a:t>
            </a:r>
            <a:endParaRPr lang="en-US" b="1" i="1" dirty="0">
              <a:solidFill>
                <a:srgbClr val="0070C0"/>
              </a:solidFill>
            </a:endParaRPr>
          </a:p>
        </p:txBody>
      </p:sp>
    </p:spTree>
  </p:cSld>
  <p:clrMapOvr>
    <a:masterClrMapping/>
  </p:clrMapOvr>
  <p:transition spd="med">
    <p:dissolve/>
    <p:sndAc>
      <p:stSnd>
        <p:snd r:embed="rId2" name="applaus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2444695"/>
            <a:ext cx="4608512" cy="646331"/>
          </a:xfrm>
          <a:prstGeom prst="rect">
            <a:avLst/>
          </a:prstGeom>
          <a:noFill/>
          <a:scene3d>
            <a:camera prst="orthographicFront"/>
            <a:lightRig rig="threePt" dir="t">
              <a:rot lat="0" lon="0" rev="1200000"/>
            </a:lightRig>
          </a:scene3d>
          <a:sp3d>
            <a:bevelT/>
          </a:sp3d>
        </p:spPr>
        <p:txBody>
          <a:bodyPr wrap="square" rtlCol="0">
            <a:spAutoFit/>
          </a:bodyPr>
          <a:lstStyle/>
          <a:p>
            <a:pPr algn="ctr"/>
            <a:r>
              <a:rPr lang="en-US" dirty="0" smtClean="0">
                <a:latin typeface="Arial Unicode MS" pitchFamily="34" charset="-128"/>
                <a:ea typeface="Arial Unicode MS" pitchFamily="34" charset="-128"/>
                <a:cs typeface="Arial Unicode MS" pitchFamily="34" charset="-128"/>
              </a:rPr>
              <a:t>The website and presentation was done by</a:t>
            </a:r>
          </a:p>
          <a:p>
            <a:pPr algn="ctr"/>
            <a:r>
              <a:rPr lang="en-CA" dirty="0" smtClean="0">
                <a:latin typeface="Arial Unicode MS" pitchFamily="34" charset="-128"/>
                <a:ea typeface="Arial Unicode MS" pitchFamily="34" charset="-128"/>
                <a:cs typeface="Arial Unicode MS" pitchFamily="34" charset="-128"/>
              </a:rPr>
              <a:t>Roman </a:t>
            </a:r>
            <a:r>
              <a:rPr lang="en-CA" dirty="0" smtClean="0">
                <a:latin typeface="Arial Unicode MS" pitchFamily="34" charset="-128"/>
                <a:ea typeface="Arial Unicode MS" pitchFamily="34" charset="-128"/>
                <a:cs typeface="Arial Unicode MS" pitchFamily="34" charset="-128"/>
              </a:rPr>
              <a:t>Nepyyvoda</a:t>
            </a:r>
            <a:endParaRPr lang="en-US" dirty="0">
              <a:latin typeface="Arial Unicode MS" pitchFamily="34" charset="-128"/>
              <a:ea typeface="Arial Unicode MS" pitchFamily="34" charset="-128"/>
              <a:cs typeface="Arial Unicode MS" pitchFamily="34" charset="-128"/>
            </a:endParaRPr>
          </a:p>
        </p:txBody>
      </p:sp>
    </p:spTree>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1494</TotalTime>
  <Words>684</Words>
  <Application>Microsoft Office PowerPoint</Application>
  <PresentationFormat>On-screen Show (4:3)</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Golden Telecom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126</cp:revision>
  <dcterms:created xsi:type="dcterms:W3CDTF">2018-12-04T00:23:42Z</dcterms:created>
  <dcterms:modified xsi:type="dcterms:W3CDTF">2019-02-02T03:06:55Z</dcterms:modified>
</cp:coreProperties>
</file>