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3" r:id="rId8"/>
    <p:sldId id="304" r:id="rId9"/>
    <p:sldId id="306" r:id="rId10"/>
    <p:sldId id="308" r:id="rId11"/>
    <p:sldId id="309" r:id="rId12"/>
    <p:sldId id="310" r:id="rId13"/>
    <p:sldId id="311"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666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Telecom Customer Churn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08576"/>
            <a:ext cx="3209973" cy="774190"/>
          </a:xfrm>
        </p:spPr>
        <p:txBody>
          <a:bodyPr anchor="t">
            <a:normAutofit/>
          </a:bodyPr>
          <a:lstStyle/>
          <a:p>
            <a:pPr>
              <a:lnSpc>
                <a:spcPct val="100000"/>
              </a:lnSpc>
            </a:pPr>
            <a:r>
              <a:rPr lang="en-US" sz="1600" dirty="0"/>
              <a:t>Ravindra Neralla</a:t>
            </a:r>
          </a:p>
          <a:p>
            <a:pPr>
              <a:lnSpc>
                <a:spcPct val="100000"/>
              </a:lnSpc>
            </a:pPr>
            <a:r>
              <a:rPr lang="en-US" sz="1600" dirty="0" err="1"/>
              <a:t>Dsc</a:t>
            </a:r>
            <a:r>
              <a:rPr lang="en-US" sz="1600" dirty="0"/>
              <a:t> 530</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492370" y="516836"/>
            <a:ext cx="3084844" cy="1961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Customer Churn Rate</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2">
            <a:extLst>
              <a:ext uri="{FF2B5EF4-FFF2-40B4-BE49-F238E27FC236}">
                <a16:creationId xmlns:a16="http://schemas.microsoft.com/office/drawing/2014/main" id="{E3F3189A-5776-4FA2-81E4-30387EC13A26}"/>
              </a:ext>
            </a:extLst>
          </p:cNvPr>
          <p:cNvSpPr txBox="1">
            <a:spLocks/>
          </p:cNvSpPr>
          <p:nvPr/>
        </p:nvSpPr>
        <p:spPr>
          <a:xfrm>
            <a:off x="399298" y="2994060"/>
            <a:ext cx="3370062" cy="1699843"/>
          </a:xfrm>
          <a:prstGeom prst="rect">
            <a:avLst/>
          </a:prstGeom>
        </p:spPr>
        <p:txBody>
          <a:bodyPr vert="horz" lIns="0" tIns="45720" rIns="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800" dirty="0">
                <a:solidFill>
                  <a:srgbClr val="FFFFFF"/>
                </a:solidFill>
                <a:latin typeface="+mn-lt"/>
                <a:ea typeface="+mn-ea"/>
                <a:cs typeface="+mn-cs"/>
              </a:rPr>
              <a:t>Churn rate is high in customers with high Monthly Charges and low in customers with less Monthly Charges</a:t>
            </a:r>
          </a:p>
        </p:txBody>
      </p:sp>
      <p:pic>
        <p:nvPicPr>
          <p:cNvPr id="6146" name="Picture 2">
            <a:extLst>
              <a:ext uri="{FF2B5EF4-FFF2-40B4-BE49-F238E27FC236}">
                <a16:creationId xmlns:a16="http://schemas.microsoft.com/office/drawing/2014/main" id="{63497FAF-0B93-4584-AD31-BE30D6391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799" y="293802"/>
            <a:ext cx="4571681" cy="3135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64">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6"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7" name="Rectangle 68">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8F44A5E-1DAE-4E76-A1CF-745A7B0B5132}"/>
              </a:ext>
            </a:extLst>
          </p:cNvPr>
          <p:cNvPicPr>
            <a:picLocks noChangeAspect="1"/>
          </p:cNvPicPr>
          <p:nvPr/>
        </p:nvPicPr>
        <p:blipFill>
          <a:blip r:embed="rId2"/>
          <a:stretch>
            <a:fillRect/>
          </a:stretch>
        </p:blipFill>
        <p:spPr>
          <a:xfrm>
            <a:off x="633999" y="677502"/>
            <a:ext cx="10925102" cy="3550658"/>
          </a:xfrm>
          <a:prstGeom prst="rect">
            <a:avLst/>
          </a:prstGeom>
        </p:spPr>
      </p:pic>
      <p:sp>
        <p:nvSpPr>
          <p:cNvPr id="78" name="Rectangle 70">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1665449" y="5007825"/>
            <a:ext cx="6461757" cy="127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r">
              <a:spcAft>
                <a:spcPts val="600"/>
              </a:spcAft>
            </a:pPr>
            <a:r>
              <a:rPr lang="en-US" sz="4800" dirty="0">
                <a:solidFill>
                  <a:srgbClr val="FFFFFF"/>
                </a:solidFill>
              </a:rPr>
              <a:t>Correlation Matrix</a:t>
            </a:r>
          </a:p>
        </p:txBody>
      </p:sp>
      <p:cxnSp>
        <p:nvCxnSpPr>
          <p:cNvPr id="79" name="Straight Connector 72">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3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5C58-70ED-4F8C-9A9F-E110F71A0FFB}"/>
              </a:ext>
            </a:extLst>
          </p:cNvPr>
          <p:cNvSpPr>
            <a:spLocks noGrp="1"/>
          </p:cNvSpPr>
          <p:nvPr>
            <p:ph type="title"/>
          </p:nvPr>
        </p:nvSpPr>
        <p:spPr>
          <a:xfrm>
            <a:off x="571500" y="750445"/>
            <a:ext cx="3246633" cy="994408"/>
          </a:xfrm>
        </p:spPr>
        <p:txBody>
          <a:bodyPr/>
          <a:lstStyle/>
          <a:p>
            <a:r>
              <a:rPr lang="en-US" dirty="0"/>
              <a:t>Introduction:</a:t>
            </a:r>
          </a:p>
        </p:txBody>
      </p:sp>
      <p:sp>
        <p:nvSpPr>
          <p:cNvPr id="3" name="Content Placeholder 2">
            <a:extLst>
              <a:ext uri="{FF2B5EF4-FFF2-40B4-BE49-F238E27FC236}">
                <a16:creationId xmlns:a16="http://schemas.microsoft.com/office/drawing/2014/main" id="{D4FA7172-ADA9-4F34-B3B6-35F35AF56F36}"/>
              </a:ext>
            </a:extLst>
          </p:cNvPr>
          <p:cNvSpPr>
            <a:spLocks noGrp="1"/>
          </p:cNvSpPr>
          <p:nvPr>
            <p:ph idx="1"/>
          </p:nvPr>
        </p:nvSpPr>
        <p:spPr>
          <a:xfrm>
            <a:off x="5417251" y="2214375"/>
            <a:ext cx="5850824" cy="3357750"/>
          </a:xfrm>
        </p:spPr>
        <p:txBody>
          <a:bodyPr>
            <a:normAutofit/>
          </a:bodyPr>
          <a:lstStyle/>
          <a:p>
            <a:r>
              <a:rPr lang="en-US" sz="3200" b="1" dirty="0"/>
              <a:t>Objective:</a:t>
            </a:r>
            <a:endParaRPr lang="en-US" sz="3200" dirty="0"/>
          </a:p>
          <a:p>
            <a:pPr algn="just"/>
            <a:r>
              <a:rPr lang="en-US" dirty="0"/>
              <a:t>Primary objective of the analysis is predicting customer churn. I started the analysis by investigating the Telco Customer data set to see if there are any characteristics that would help to predict the customer churn.  So, these variables could be single or multiple variables going to impact customer churn.</a:t>
            </a:r>
          </a:p>
          <a:p>
            <a:endParaRPr lang="en-US" dirty="0"/>
          </a:p>
        </p:txBody>
      </p:sp>
      <p:sp>
        <p:nvSpPr>
          <p:cNvPr id="4" name="Text Placeholder 3">
            <a:extLst>
              <a:ext uri="{FF2B5EF4-FFF2-40B4-BE49-F238E27FC236}">
                <a16:creationId xmlns:a16="http://schemas.microsoft.com/office/drawing/2014/main" id="{47020D9A-EF67-492F-9E07-DA21D8730723}"/>
              </a:ext>
            </a:extLst>
          </p:cNvPr>
          <p:cNvSpPr>
            <a:spLocks noGrp="1"/>
          </p:cNvSpPr>
          <p:nvPr>
            <p:ph type="body" sz="half" idx="2"/>
          </p:nvPr>
        </p:nvSpPr>
        <p:spPr>
          <a:xfrm>
            <a:off x="571499" y="2214375"/>
            <a:ext cx="3952875" cy="3605399"/>
          </a:xfrm>
        </p:spPr>
        <p:txBody>
          <a:bodyPr>
            <a:normAutofit fontScale="85000" lnSpcReduction="10000"/>
          </a:bodyPr>
          <a:lstStyle/>
          <a:p>
            <a:pPr algn="just"/>
            <a:r>
              <a:rPr lang="en-US" dirty="0"/>
              <a:t>Customer churn is one of the most important concerns and major problem for large companies. Customer churn directly impacts revenues of large corporations, especially in subscription based industries like telecom filed.  So, companies are working on developing technologies to predict potential customer to churn. Therefore, finding factors that increase customer churn is important to take necessary actions to reduce customer churn.  The telecommunications sector has become one of the main industries in developed countries.  One of the main strategies in generating more revenue is increase the retention period of customers.</a:t>
            </a:r>
          </a:p>
          <a:p>
            <a:endParaRPr lang="en-US" dirty="0"/>
          </a:p>
        </p:txBody>
      </p:sp>
    </p:spTree>
    <p:extLst>
      <p:ext uri="{BB962C8B-B14F-4D97-AF65-F5344CB8AC3E}">
        <p14:creationId xmlns:p14="http://schemas.microsoft.com/office/powerpoint/2010/main" val="185977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00E5928-9813-4DEC-917E-4C87A401F587}"/>
              </a:ext>
            </a:extLst>
          </p:cNvPr>
          <p:cNvSpPr>
            <a:spLocks noGrp="1"/>
          </p:cNvSpPr>
          <p:nvPr>
            <p:ph type="title"/>
          </p:nvPr>
        </p:nvSpPr>
        <p:spPr>
          <a:xfrm>
            <a:off x="690881" y="4321818"/>
            <a:ext cx="10909073" cy="1093831"/>
          </a:xfrm>
        </p:spPr>
        <p:txBody>
          <a:bodyPr vert="horz" lIns="91440" tIns="45720" rIns="91440" bIns="45720" rtlCol="0" anchor="b">
            <a:normAutofit/>
          </a:bodyPr>
          <a:lstStyle/>
          <a:p>
            <a:pPr algn="ctr"/>
            <a:r>
              <a:rPr lang="en-US" sz="6000" dirty="0">
                <a:solidFill>
                  <a:schemeClr val="tx1">
                    <a:lumMod val="85000"/>
                    <a:lumOff val="15000"/>
                  </a:schemeClr>
                </a:solidFill>
              </a:rPr>
              <a:t>Customer Sample Data</a:t>
            </a:r>
          </a:p>
        </p:txBody>
      </p:sp>
      <p:pic>
        <p:nvPicPr>
          <p:cNvPr id="5" name="Picture Placeholder 4">
            <a:extLst>
              <a:ext uri="{FF2B5EF4-FFF2-40B4-BE49-F238E27FC236}">
                <a16:creationId xmlns:a16="http://schemas.microsoft.com/office/drawing/2014/main" id="{2F08A0EB-8218-42EE-A652-F7D15C30E7BB}"/>
              </a:ext>
            </a:extLst>
          </p:cNvPr>
          <p:cNvPicPr>
            <a:picLocks noGrp="1" noChangeAspect="1"/>
          </p:cNvPicPr>
          <p:nvPr>
            <p:ph type="pic" idx="1"/>
          </p:nvPr>
        </p:nvPicPr>
        <p:blipFill>
          <a:blip r:embed="rId2"/>
          <a:srcRect l="16187" r="16187"/>
          <a:stretch>
            <a:fillRect/>
          </a:stretch>
        </p:blipFill>
        <p:spPr>
          <a:xfrm>
            <a:off x="1584960" y="447503"/>
            <a:ext cx="9580879" cy="3612700"/>
          </a:xfrm>
          <a:prstGeom prst="rect">
            <a:avLst/>
          </a:prstGeom>
        </p:spPr>
      </p:pic>
      <p:cxnSp>
        <p:nvCxnSpPr>
          <p:cNvPr id="16" name="Straight Connector 15">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95470A-422C-4D09-B47E-C2E326495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72AFD5-01AA-491E-91E7-CF6CC49E06EE}"/>
              </a:ext>
            </a:extLst>
          </p:cNvPr>
          <p:cNvSpPr>
            <a:spLocks noGrp="1"/>
          </p:cNvSpPr>
          <p:nvPr>
            <p:ph type="title"/>
          </p:nvPr>
        </p:nvSpPr>
        <p:spPr>
          <a:xfrm>
            <a:off x="1097279" y="4799362"/>
            <a:ext cx="7731761" cy="609600"/>
          </a:xfrm>
        </p:spPr>
        <p:txBody>
          <a:bodyPr/>
          <a:lstStyle/>
          <a:p>
            <a:r>
              <a:rPr lang="en-US"/>
              <a:t>Summary of the Customer Data</a:t>
            </a:r>
            <a:endParaRPr lang="en-US" dirty="0"/>
          </a:p>
        </p:txBody>
      </p:sp>
      <p:sp>
        <p:nvSpPr>
          <p:cNvPr id="4" name="Text Placeholder 3">
            <a:extLst>
              <a:ext uri="{FF2B5EF4-FFF2-40B4-BE49-F238E27FC236}">
                <a16:creationId xmlns:a16="http://schemas.microsoft.com/office/drawing/2014/main" id="{8E6F9574-8292-4CE8-B41E-B660888BAB4B}"/>
              </a:ext>
            </a:extLst>
          </p:cNvPr>
          <p:cNvSpPr>
            <a:spLocks noGrp="1"/>
          </p:cNvSpPr>
          <p:nvPr>
            <p:ph type="body" sz="half" idx="2"/>
          </p:nvPr>
        </p:nvSpPr>
        <p:spPr/>
        <p:txBody>
          <a:bodyPr/>
          <a:lstStyle/>
          <a:p>
            <a:r>
              <a:rPr lang="en-US"/>
              <a:t>Customer tenure ranges from 1 month to 72 months,  this can be divided into groups to see the impact of tenure on churn</a:t>
            </a:r>
            <a:endParaRPr lang="en-US" dirty="0"/>
          </a:p>
        </p:txBody>
      </p:sp>
      <p:pic>
        <p:nvPicPr>
          <p:cNvPr id="16" name="Picture Placeholder 15">
            <a:extLst>
              <a:ext uri="{FF2B5EF4-FFF2-40B4-BE49-F238E27FC236}">
                <a16:creationId xmlns:a16="http://schemas.microsoft.com/office/drawing/2014/main" id="{1402DAA8-4C3B-454B-821D-84D546ADB9E7}"/>
              </a:ext>
            </a:extLst>
          </p:cNvPr>
          <p:cNvPicPr>
            <a:picLocks noGrp="1" noChangeAspect="1"/>
          </p:cNvPicPr>
          <p:nvPr>
            <p:ph type="pic" idx="1"/>
          </p:nvPr>
        </p:nvPicPr>
        <p:blipFill>
          <a:blip r:embed="rId2"/>
          <a:srcRect l="6013" r="6013"/>
          <a:stretch>
            <a:fillRect/>
          </a:stretch>
        </p:blipFill>
        <p:spPr>
          <a:xfrm>
            <a:off x="0" y="-19050"/>
            <a:ext cx="12192000" cy="4578350"/>
          </a:xfrm>
          <a:prstGeom prst="rect">
            <a:avLst/>
          </a:prstGeom>
        </p:spPr>
      </p:pic>
    </p:spTree>
    <p:extLst>
      <p:ext uri="{BB962C8B-B14F-4D97-AF65-F5344CB8AC3E}">
        <p14:creationId xmlns:p14="http://schemas.microsoft.com/office/powerpoint/2010/main" val="24996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A0EC3532-4486-4784-826F-1DF72E42432D}"/>
              </a:ext>
            </a:extLst>
          </p:cNvPr>
          <p:cNvSpPr txBox="1">
            <a:spLocks/>
          </p:cNvSpPr>
          <p:nvPr/>
        </p:nvSpPr>
        <p:spPr>
          <a:xfrm>
            <a:off x="492370" y="516836"/>
            <a:ext cx="3084844" cy="1961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4000" dirty="0">
                <a:solidFill>
                  <a:srgbClr val="FFFFFF"/>
                </a:solidFill>
              </a:rPr>
              <a:t>Customer  Distribution</a:t>
            </a:r>
          </a:p>
        </p:txBody>
      </p:sp>
      <p:cxnSp>
        <p:nvCxnSpPr>
          <p:cNvPr id="29" name="Straight Connector 2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488238E9-988F-4DAA-A10C-FF3E7322D48B}"/>
              </a:ext>
            </a:extLst>
          </p:cNvPr>
          <p:cNvSpPr txBox="1">
            <a:spLocks/>
          </p:cNvSpPr>
          <p:nvPr/>
        </p:nvSpPr>
        <p:spPr>
          <a:xfrm>
            <a:off x="571752" y="2799655"/>
            <a:ext cx="3005462" cy="2148266"/>
          </a:xfrm>
          <a:prstGeom prst="rect">
            <a:avLst/>
          </a:prstGeom>
        </p:spPr>
        <p:txBody>
          <a:bodyPr vert="horz" lIns="0" tIns="45720" rIns="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800" dirty="0">
                <a:solidFill>
                  <a:srgbClr val="FFFFFF"/>
                </a:solidFill>
                <a:latin typeface="+mn-lt"/>
                <a:ea typeface="+mn-ea"/>
                <a:cs typeface="+mn-cs"/>
              </a:rPr>
              <a:t>Customers distribution based on gender is almost equal.</a:t>
            </a:r>
          </a:p>
          <a:p>
            <a:pPr algn="just">
              <a:lnSpc>
                <a:spcPct val="100000"/>
              </a:lnSpc>
              <a:spcAft>
                <a:spcPts val="600"/>
              </a:spcAft>
              <a:buFont typeface="Calibri" panose="020F0502020204030204" pitchFamily="34" charset="0"/>
            </a:pPr>
            <a:r>
              <a:rPr lang="en-US" sz="1800" dirty="0">
                <a:solidFill>
                  <a:srgbClr val="FFFFFF"/>
                </a:solidFill>
                <a:latin typeface="+mn-lt"/>
                <a:ea typeface="+mn-ea"/>
                <a:cs typeface="+mn-cs"/>
              </a:rPr>
              <a:t>Most of the customers are younger people and small percentage are Senior citizens</a:t>
            </a:r>
          </a:p>
        </p:txBody>
      </p:sp>
      <p:pic>
        <p:nvPicPr>
          <p:cNvPr id="5" name="Picture 4">
            <a:extLst>
              <a:ext uri="{FF2B5EF4-FFF2-40B4-BE49-F238E27FC236}">
                <a16:creationId xmlns:a16="http://schemas.microsoft.com/office/drawing/2014/main" id="{3AEFB9FE-851C-4B2A-8561-614D82B1CD04}"/>
              </a:ext>
            </a:extLst>
          </p:cNvPr>
          <p:cNvPicPr>
            <a:picLocks noChangeAspect="1"/>
          </p:cNvPicPr>
          <p:nvPr/>
        </p:nvPicPr>
        <p:blipFill>
          <a:blip r:embed="rId2"/>
          <a:stretch>
            <a:fillRect/>
          </a:stretch>
        </p:blipFill>
        <p:spPr>
          <a:xfrm>
            <a:off x="4626001" y="26110"/>
            <a:ext cx="5005679" cy="2885964"/>
          </a:xfrm>
          <a:prstGeom prst="rect">
            <a:avLst/>
          </a:prstGeom>
        </p:spPr>
      </p:pic>
      <p:pic>
        <p:nvPicPr>
          <p:cNvPr id="6" name="Picture 5">
            <a:extLst>
              <a:ext uri="{FF2B5EF4-FFF2-40B4-BE49-F238E27FC236}">
                <a16:creationId xmlns:a16="http://schemas.microsoft.com/office/drawing/2014/main" id="{0ED71E93-E5A3-4D8C-AB19-479F25A19A31}"/>
              </a:ext>
            </a:extLst>
          </p:cNvPr>
          <p:cNvPicPr>
            <a:picLocks noChangeAspect="1"/>
          </p:cNvPicPr>
          <p:nvPr/>
        </p:nvPicPr>
        <p:blipFill>
          <a:blip r:embed="rId3"/>
          <a:stretch>
            <a:fillRect/>
          </a:stretch>
        </p:blipFill>
        <p:spPr>
          <a:xfrm>
            <a:off x="4353704" y="3127619"/>
            <a:ext cx="6111096" cy="3546467"/>
          </a:xfrm>
          <a:prstGeom prst="rect">
            <a:avLst/>
          </a:prstGeom>
        </p:spPr>
      </p:pic>
    </p:spTree>
    <p:extLst>
      <p:ext uri="{BB962C8B-B14F-4D97-AF65-F5344CB8AC3E}">
        <p14:creationId xmlns:p14="http://schemas.microsoft.com/office/powerpoint/2010/main" val="85067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492370" y="516836"/>
            <a:ext cx="3084844" cy="1961086"/>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Customer distribution wrt Dependents and Partners also by Contract Type</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2">
            <a:extLst>
              <a:ext uri="{FF2B5EF4-FFF2-40B4-BE49-F238E27FC236}">
                <a16:creationId xmlns:a16="http://schemas.microsoft.com/office/drawing/2014/main" id="{E3F3189A-5776-4FA2-81E4-30387EC13A26}"/>
              </a:ext>
            </a:extLst>
          </p:cNvPr>
          <p:cNvSpPr txBox="1">
            <a:spLocks/>
          </p:cNvSpPr>
          <p:nvPr/>
        </p:nvSpPr>
        <p:spPr>
          <a:xfrm>
            <a:off x="314703" y="2783280"/>
            <a:ext cx="3257298" cy="1575648"/>
          </a:xfrm>
          <a:prstGeom prst="rect">
            <a:avLst/>
          </a:prstGeom>
        </p:spPr>
        <p:txBody>
          <a:bodyPr vert="horz" lIns="0" tIns="45720" rIns="0" bIns="45720" rtlCol="0">
            <a:normAutofit fontScale="77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800" dirty="0">
                <a:solidFill>
                  <a:srgbClr val="FFFFFF"/>
                </a:solidFill>
              </a:rPr>
              <a:t>About 50% of the customers have a partner, while only 30% of the total customers have dependents.</a:t>
            </a:r>
          </a:p>
          <a:p>
            <a:pPr>
              <a:lnSpc>
                <a:spcPct val="100000"/>
              </a:lnSpc>
              <a:spcAft>
                <a:spcPts val="600"/>
              </a:spcAft>
              <a:buFont typeface="Calibri" panose="020F0502020204030204" pitchFamily="34" charset="0"/>
            </a:pPr>
            <a:endParaRPr lang="en-US" sz="1800" dirty="0">
              <a:solidFill>
                <a:srgbClr val="FFFFFF"/>
              </a:solidFill>
              <a:latin typeface="+mn-lt"/>
              <a:ea typeface="+mn-ea"/>
              <a:cs typeface="+mn-cs"/>
            </a:endParaRPr>
          </a:p>
          <a:p>
            <a:pPr>
              <a:lnSpc>
                <a:spcPct val="100000"/>
              </a:lnSpc>
              <a:spcAft>
                <a:spcPts val="600"/>
              </a:spcAft>
            </a:pPr>
            <a:r>
              <a:rPr lang="en-US" sz="1800" dirty="0">
                <a:solidFill>
                  <a:srgbClr val="FFFFFF"/>
                </a:solidFill>
              </a:rPr>
              <a:t>More percentage customers  on Month-to-Month contract and less number of customers are on long term contracts.</a:t>
            </a:r>
          </a:p>
          <a:p>
            <a:pPr>
              <a:lnSpc>
                <a:spcPct val="100000"/>
              </a:lnSpc>
              <a:spcAft>
                <a:spcPts val="600"/>
              </a:spcAft>
              <a:buFont typeface="Calibri" panose="020F0502020204030204" pitchFamily="34" charset="0"/>
            </a:pPr>
            <a:endParaRPr lang="en-US" sz="1800" dirty="0">
              <a:solidFill>
                <a:srgbClr val="FFFFFF"/>
              </a:solidFill>
              <a:latin typeface="+mn-lt"/>
              <a:ea typeface="+mn-ea"/>
              <a:cs typeface="+mn-cs"/>
            </a:endParaRPr>
          </a:p>
        </p:txBody>
      </p:sp>
      <p:pic>
        <p:nvPicPr>
          <p:cNvPr id="12" name="Picture 11">
            <a:extLst>
              <a:ext uri="{FF2B5EF4-FFF2-40B4-BE49-F238E27FC236}">
                <a16:creationId xmlns:a16="http://schemas.microsoft.com/office/drawing/2014/main" id="{3076CE20-1361-44B7-A1F2-3C8C109420F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880275" y="0"/>
            <a:ext cx="4889664" cy="2781019"/>
          </a:xfrm>
          <a:prstGeom prst="rect">
            <a:avLst/>
          </a:prstGeom>
          <a:noFill/>
        </p:spPr>
      </p:pic>
      <p:pic>
        <p:nvPicPr>
          <p:cNvPr id="18" name="Picture 2">
            <a:extLst>
              <a:ext uri="{FF2B5EF4-FFF2-40B4-BE49-F238E27FC236}">
                <a16:creationId xmlns:a16="http://schemas.microsoft.com/office/drawing/2014/main" id="{FA6CFCFC-D083-49D3-B153-501D8369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364" y="2910731"/>
            <a:ext cx="5153485" cy="394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7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492370" y="516836"/>
            <a:ext cx="3084844" cy="1961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Customer distribution based on Service Type</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2">
            <a:extLst>
              <a:ext uri="{FF2B5EF4-FFF2-40B4-BE49-F238E27FC236}">
                <a16:creationId xmlns:a16="http://schemas.microsoft.com/office/drawing/2014/main" id="{E3F3189A-5776-4FA2-81E4-30387EC13A26}"/>
              </a:ext>
            </a:extLst>
          </p:cNvPr>
          <p:cNvSpPr txBox="1">
            <a:spLocks/>
          </p:cNvSpPr>
          <p:nvPr/>
        </p:nvSpPr>
        <p:spPr>
          <a:xfrm>
            <a:off x="399298" y="2994060"/>
            <a:ext cx="3370062" cy="1699843"/>
          </a:xfrm>
          <a:prstGeom prst="rect">
            <a:avLst/>
          </a:prstGeom>
        </p:spPr>
        <p:txBody>
          <a:bodyPr vert="horz" lIns="0" tIns="45720" rIns="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endParaRPr lang="en-US" sz="1800" dirty="0">
              <a:solidFill>
                <a:srgbClr val="FFFFFF"/>
              </a:solidFill>
              <a:latin typeface="+mn-lt"/>
              <a:ea typeface="+mn-ea"/>
              <a:cs typeface="+mn-cs"/>
            </a:endParaRPr>
          </a:p>
        </p:txBody>
      </p:sp>
      <p:pic>
        <p:nvPicPr>
          <p:cNvPr id="10" name="Picture 9">
            <a:extLst>
              <a:ext uri="{FF2B5EF4-FFF2-40B4-BE49-F238E27FC236}">
                <a16:creationId xmlns:a16="http://schemas.microsoft.com/office/drawing/2014/main" id="{84FAABBE-CDA9-41C3-BFD5-58FC7ECCD4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56045" y="243841"/>
            <a:ext cx="7605609" cy="6614160"/>
          </a:xfrm>
          <a:prstGeom prst="rect">
            <a:avLst/>
          </a:prstGeom>
          <a:noFill/>
          <a:ln>
            <a:noFill/>
          </a:ln>
        </p:spPr>
      </p:pic>
    </p:spTree>
    <p:extLst>
      <p:ext uri="{BB962C8B-B14F-4D97-AF65-F5344CB8AC3E}">
        <p14:creationId xmlns:p14="http://schemas.microsoft.com/office/powerpoint/2010/main" val="337457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492370" y="516836"/>
            <a:ext cx="3084844" cy="1961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Scatter Plots</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2">
            <a:extLst>
              <a:ext uri="{FF2B5EF4-FFF2-40B4-BE49-F238E27FC236}">
                <a16:creationId xmlns:a16="http://schemas.microsoft.com/office/drawing/2014/main" id="{E3F3189A-5776-4FA2-81E4-30387EC13A26}"/>
              </a:ext>
            </a:extLst>
          </p:cNvPr>
          <p:cNvSpPr txBox="1">
            <a:spLocks/>
          </p:cNvSpPr>
          <p:nvPr/>
        </p:nvSpPr>
        <p:spPr>
          <a:xfrm>
            <a:off x="193040" y="2739517"/>
            <a:ext cx="3370062" cy="1699843"/>
          </a:xfrm>
          <a:prstGeom prst="rect">
            <a:avLst/>
          </a:prstGeom>
        </p:spPr>
        <p:txBody>
          <a:bodyPr vert="horz" lIns="0" tIns="45720" rIns="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800" dirty="0">
                <a:solidFill>
                  <a:srgbClr val="FFFFFF"/>
                </a:solidFill>
              </a:rPr>
              <a:t>It is observed that Total Charges increases as the Monthly bill for the customer increases, both are positively correlated.</a:t>
            </a:r>
          </a:p>
          <a:p>
            <a:pPr>
              <a:lnSpc>
                <a:spcPct val="100000"/>
              </a:lnSpc>
              <a:spcAft>
                <a:spcPts val="600"/>
              </a:spcAft>
              <a:buFont typeface="Calibri" panose="020F0502020204030204" pitchFamily="34" charset="0"/>
            </a:pPr>
            <a:endParaRPr lang="en-US" sz="1800" dirty="0">
              <a:solidFill>
                <a:srgbClr val="FFFFFF"/>
              </a:solidFill>
            </a:endParaRPr>
          </a:p>
          <a:p>
            <a:pPr>
              <a:lnSpc>
                <a:spcPct val="100000"/>
              </a:lnSpc>
              <a:spcAft>
                <a:spcPts val="600"/>
              </a:spcAft>
            </a:pPr>
            <a:endParaRPr lang="en-US" sz="1800" dirty="0">
              <a:solidFill>
                <a:srgbClr val="FFFFFF"/>
              </a:solidFill>
              <a:latin typeface="+mn-lt"/>
              <a:ea typeface="+mn-ea"/>
              <a:cs typeface="+mn-cs"/>
            </a:endParaRPr>
          </a:p>
        </p:txBody>
      </p:sp>
      <p:pic>
        <p:nvPicPr>
          <p:cNvPr id="2" name="Picture 1">
            <a:extLst>
              <a:ext uri="{FF2B5EF4-FFF2-40B4-BE49-F238E27FC236}">
                <a16:creationId xmlns:a16="http://schemas.microsoft.com/office/drawing/2014/main" id="{EF2C0AA2-D3E0-4AE7-9542-CA764F1B0503}"/>
              </a:ext>
            </a:extLst>
          </p:cNvPr>
          <p:cNvPicPr>
            <a:picLocks noChangeAspect="1"/>
          </p:cNvPicPr>
          <p:nvPr/>
        </p:nvPicPr>
        <p:blipFill>
          <a:blip r:embed="rId2"/>
          <a:stretch>
            <a:fillRect/>
          </a:stretch>
        </p:blipFill>
        <p:spPr>
          <a:xfrm>
            <a:off x="5157762" y="160758"/>
            <a:ext cx="5012398" cy="2602592"/>
          </a:xfrm>
          <a:prstGeom prst="rect">
            <a:avLst/>
          </a:prstGeom>
        </p:spPr>
      </p:pic>
      <p:pic>
        <p:nvPicPr>
          <p:cNvPr id="3" name="Picture 2">
            <a:extLst>
              <a:ext uri="{FF2B5EF4-FFF2-40B4-BE49-F238E27FC236}">
                <a16:creationId xmlns:a16="http://schemas.microsoft.com/office/drawing/2014/main" id="{141535C2-74EF-4275-A32E-BDF6491ED3A5}"/>
              </a:ext>
            </a:extLst>
          </p:cNvPr>
          <p:cNvPicPr>
            <a:picLocks noChangeAspect="1"/>
          </p:cNvPicPr>
          <p:nvPr/>
        </p:nvPicPr>
        <p:blipFill>
          <a:blip r:embed="rId3"/>
          <a:stretch>
            <a:fillRect/>
          </a:stretch>
        </p:blipFill>
        <p:spPr>
          <a:xfrm>
            <a:off x="4366260" y="2903220"/>
            <a:ext cx="6324600" cy="4114800"/>
          </a:xfrm>
          <a:prstGeom prst="rect">
            <a:avLst/>
          </a:prstGeom>
        </p:spPr>
      </p:pic>
    </p:spTree>
    <p:extLst>
      <p:ext uri="{BB962C8B-B14F-4D97-AF65-F5344CB8AC3E}">
        <p14:creationId xmlns:p14="http://schemas.microsoft.com/office/powerpoint/2010/main" val="75152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2">
            <a:extLst>
              <a:ext uri="{FF2B5EF4-FFF2-40B4-BE49-F238E27FC236}">
                <a16:creationId xmlns:a16="http://schemas.microsoft.com/office/drawing/2014/main" id="{6C08F238-12C5-4602-9297-1E0A03368EB7}"/>
              </a:ext>
            </a:extLst>
          </p:cNvPr>
          <p:cNvSpPr txBox="1">
            <a:spLocks/>
          </p:cNvSpPr>
          <p:nvPr/>
        </p:nvSpPr>
        <p:spPr>
          <a:xfrm>
            <a:off x="492370" y="516836"/>
            <a:ext cx="3084844" cy="196108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2800" dirty="0">
                <a:solidFill>
                  <a:srgbClr val="FFFFFF"/>
                </a:solidFill>
              </a:rPr>
              <a:t>Customer Churn Rate</a:t>
            </a:r>
          </a:p>
        </p:txBody>
      </p:sp>
      <p:cxnSp>
        <p:nvCxnSpPr>
          <p:cNvPr id="47" name="Straight Connector 46">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2">
            <a:extLst>
              <a:ext uri="{FF2B5EF4-FFF2-40B4-BE49-F238E27FC236}">
                <a16:creationId xmlns:a16="http://schemas.microsoft.com/office/drawing/2014/main" id="{E3F3189A-5776-4FA2-81E4-30387EC13A26}"/>
              </a:ext>
            </a:extLst>
          </p:cNvPr>
          <p:cNvSpPr txBox="1">
            <a:spLocks/>
          </p:cNvSpPr>
          <p:nvPr/>
        </p:nvSpPr>
        <p:spPr>
          <a:xfrm>
            <a:off x="399298" y="2994060"/>
            <a:ext cx="3370062" cy="1699843"/>
          </a:xfrm>
          <a:prstGeom prst="rect">
            <a:avLst/>
          </a:prstGeom>
        </p:spPr>
        <p:txBody>
          <a:bodyPr vert="horz" lIns="0" tIns="45720" rIns="0" bIns="45720" rtlCol="0">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nSpc>
                <a:spcPct val="100000"/>
              </a:lnSpc>
              <a:spcAft>
                <a:spcPts val="600"/>
              </a:spcAft>
              <a:buFont typeface="Calibri" panose="020F0502020204030204" pitchFamily="34" charset="0"/>
            </a:pPr>
            <a:r>
              <a:rPr lang="en-US" sz="1800" dirty="0">
                <a:solidFill>
                  <a:srgbClr val="FFFFFF"/>
                </a:solidFill>
                <a:latin typeface="+mn-lt"/>
                <a:ea typeface="+mn-ea"/>
                <a:cs typeface="+mn-cs"/>
              </a:rPr>
              <a:t>Churn rate is high in customers on Month-to-Month Contract and low in customers with long term contracts.</a:t>
            </a:r>
          </a:p>
          <a:p>
            <a:pPr>
              <a:lnSpc>
                <a:spcPct val="100000"/>
              </a:lnSpc>
              <a:spcAft>
                <a:spcPts val="600"/>
              </a:spcAft>
              <a:buFont typeface="Calibri" panose="020F0502020204030204" pitchFamily="34" charset="0"/>
            </a:pPr>
            <a:endParaRPr lang="en-US" sz="1800" dirty="0">
              <a:solidFill>
                <a:srgbClr val="FFFFFF"/>
              </a:solidFill>
              <a:latin typeface="+mn-lt"/>
              <a:ea typeface="+mn-ea"/>
              <a:cs typeface="+mn-cs"/>
            </a:endParaRPr>
          </a:p>
          <a:p>
            <a:pPr>
              <a:lnSpc>
                <a:spcPct val="100000"/>
              </a:lnSpc>
              <a:spcAft>
                <a:spcPts val="600"/>
              </a:spcAft>
              <a:buFont typeface="Calibri" panose="020F0502020204030204" pitchFamily="34" charset="0"/>
            </a:pPr>
            <a:r>
              <a:rPr lang="en-US" sz="1800" dirty="0">
                <a:solidFill>
                  <a:srgbClr val="FFFFFF"/>
                </a:solidFill>
                <a:latin typeface="+mn-lt"/>
                <a:ea typeface="+mn-ea"/>
                <a:cs typeface="+mn-cs"/>
              </a:rPr>
              <a:t>Churn rate is high in younger customers and low in Senior Citizens.</a:t>
            </a:r>
          </a:p>
          <a:p>
            <a:pPr>
              <a:lnSpc>
                <a:spcPct val="100000"/>
              </a:lnSpc>
              <a:spcAft>
                <a:spcPts val="600"/>
              </a:spcAft>
              <a:buFont typeface="Calibri" panose="020F0502020204030204" pitchFamily="34" charset="0"/>
            </a:pPr>
            <a:endParaRPr lang="en-US" sz="1800" dirty="0">
              <a:solidFill>
                <a:srgbClr val="FFFFFF"/>
              </a:solidFill>
              <a:latin typeface="+mn-lt"/>
              <a:ea typeface="+mn-ea"/>
              <a:cs typeface="+mn-cs"/>
            </a:endParaRPr>
          </a:p>
        </p:txBody>
      </p:sp>
      <p:pic>
        <p:nvPicPr>
          <p:cNvPr id="2052" name="Picture 4">
            <a:extLst>
              <a:ext uri="{FF2B5EF4-FFF2-40B4-BE49-F238E27FC236}">
                <a16:creationId xmlns:a16="http://schemas.microsoft.com/office/drawing/2014/main" id="{A2E6B824-43AE-481E-A3E7-7E7CE859A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620" y="119706"/>
            <a:ext cx="5716656" cy="30298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31B5F27-FD39-4F87-BF03-0B98BE9B1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525" y="3302645"/>
            <a:ext cx="48291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8088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Telecom Customer Churn</vt:lpstr>
      <vt:lpstr>Introduction:</vt:lpstr>
      <vt:lpstr>Customer Sample Data</vt:lpstr>
      <vt:lpstr>Summary of the Customer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2020-05-31T01:48:06Z</dcterms:created>
  <dcterms:modified xsi:type="dcterms:W3CDTF">2020-05-31T01:49:37Z</dcterms:modified>
</cp:coreProperties>
</file>