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3" r:id="rId6"/>
    <p:sldId id="261" r:id="rId7"/>
    <p:sldId id="262" r:id="rId8"/>
    <p:sldId id="263" r:id="rId9"/>
    <p:sldId id="264" r:id="rId10"/>
    <p:sldId id="266" r:id="rId11"/>
    <p:sldId id="267" r:id="rId12"/>
    <p:sldId id="268" r:id="rId13"/>
    <p:sldId id="269" r:id="rId14"/>
    <p:sldId id="271" r:id="rId15"/>
    <p:sldId id="27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4" autoAdjust="0"/>
    <p:restoredTop sz="94660"/>
  </p:normalViewPr>
  <p:slideViewPr>
    <p:cSldViewPr snapToGrid="0">
      <p:cViewPr>
        <p:scale>
          <a:sx n="50" d="100"/>
          <a:sy n="50" d="100"/>
        </p:scale>
        <p:origin x="156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385212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5330B-6000-4789-98C5-FBCD16B1B382}"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108086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2981819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3887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143286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901108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3296462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1298536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239272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33249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162032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5330B-6000-4789-98C5-FBCD16B1B382}"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21579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5330B-6000-4789-98C5-FBCD16B1B382}"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387379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158786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116809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F5330B-6000-4789-98C5-FBCD16B1B382}" type="datetimeFigureOut">
              <a:rPr lang="en-US" smtClean="0"/>
              <a:t>5/9/2021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333564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5330B-6000-4789-98C5-FBCD16B1B382}"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13A78-6669-4577-951D-E1A94CB7EF7A}" type="slidenum">
              <a:rPr lang="en-US" smtClean="0"/>
              <a:t>‹#›</a:t>
            </a:fld>
            <a:endParaRPr lang="en-US"/>
          </a:p>
        </p:txBody>
      </p:sp>
    </p:spTree>
    <p:extLst>
      <p:ext uri="{BB962C8B-B14F-4D97-AF65-F5344CB8AC3E}">
        <p14:creationId xmlns:p14="http://schemas.microsoft.com/office/powerpoint/2010/main" val="18931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F5330B-6000-4789-98C5-FBCD16B1B382}" type="datetimeFigureOut">
              <a:rPr lang="en-US" smtClean="0"/>
              <a:t>5/9/2021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E13A78-6669-4577-951D-E1A94CB7EF7A}" type="slidenum">
              <a:rPr lang="en-US" smtClean="0"/>
              <a:t>‹#›</a:t>
            </a:fld>
            <a:endParaRPr lang="en-US"/>
          </a:p>
        </p:txBody>
      </p:sp>
    </p:spTree>
    <p:extLst>
      <p:ext uri="{BB962C8B-B14F-4D97-AF65-F5344CB8AC3E}">
        <p14:creationId xmlns:p14="http://schemas.microsoft.com/office/powerpoint/2010/main" val="5739076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customer-churn-in-telecom-segment-5e49356f39e5" TargetMode="External"/><Relationship Id="rId2" Type="http://schemas.openxmlformats.org/officeDocument/2006/relationships/hyperlink" Target="https://www.citationmachine.net/apa/cite-a-website/search?q=https%3A%2F%2Fwww.europeanbusinessreview.com%2Fhow-costly-is-customer-churn-in-the-telecom-industry%2F%3F__cf_chl_jschl_tk__%3Dec58e0210ef4250a8414742b7aaa8d8e28384753-1611086044-0-AXu6Mldw8Cpmi6L6s5SgV1PXJkIGPIbNtM2k3mk8dG4GwrfiMZ4fT3rVf0CPVbws4ipH6NuFN2fITmeBiQb8uSJYkXQKBcXB-e3XBH6IJWYli7zOM4eqnO9BCh0JE11v9IHHQZeKKMNRTUecYHq5Mahj6uNBBJ23n_LWFAdEF677ZQEQpPYruho0OLOLbdjBj-oKjPGHAZ52v2QMgPAHjyXRIDb-FEUu_sFhz8CW6q0KxFhOgoPWW_R8KZhMo4AOUlv2fbzwIi3oYhYXMSMOdAjpE9u7gRwD-0RQeFCEtTEzQqRmjC2QEbIGAHZKgbkn99TTuu5kBJLOuOoRLFhaD9d-oHKuQ27yx7WrU_mDPxYdp7qkByeE3o25LzRg460JyA" TargetMode="External"/><Relationship Id="rId1" Type="http://schemas.openxmlformats.org/officeDocument/2006/relationships/slideLayout" Target="../slideLayouts/slideLayout2.xml"/><Relationship Id="rId6" Type="http://schemas.openxmlformats.org/officeDocument/2006/relationships/hyperlink" Target="http://www.dbmarketing.com/telecom/churnreduction.html" TargetMode="External"/><Relationship Id="rId5" Type="http://schemas.openxmlformats.org/officeDocument/2006/relationships/hyperlink" Target="https://towardsdatascience.com/pca-using-python-scikit-learn-e653f8989e60" TargetMode="External"/><Relationship Id="rId4" Type="http://schemas.openxmlformats.org/officeDocument/2006/relationships/hyperlink" Target="https://www.kaggle.com/blastchar/telco-customer-chur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8A7C-49FA-4C54-9110-611913944A92}"/>
              </a:ext>
            </a:extLst>
          </p:cNvPr>
          <p:cNvSpPr>
            <a:spLocks noGrp="1"/>
          </p:cNvSpPr>
          <p:nvPr>
            <p:ph type="title"/>
          </p:nvPr>
        </p:nvSpPr>
        <p:spPr>
          <a:xfrm>
            <a:off x="524256" y="491260"/>
            <a:ext cx="6861597" cy="1460830"/>
          </a:xfrm>
        </p:spPr>
        <p:txBody>
          <a:bodyPr>
            <a:normAutofit/>
          </a:bodyPr>
          <a:lstStyle/>
          <a:p>
            <a:r>
              <a:rPr lang="en-US" b="1" dirty="0">
                <a:solidFill>
                  <a:srgbClr val="FFFFFF"/>
                </a:solidFill>
              </a:rPr>
              <a:t>Mental Health Prediction with Machine Learning</a:t>
            </a:r>
          </a:p>
        </p:txBody>
      </p:sp>
      <p:sp>
        <p:nvSpPr>
          <p:cNvPr id="3" name="Content Placeholder 2">
            <a:extLst>
              <a:ext uri="{FF2B5EF4-FFF2-40B4-BE49-F238E27FC236}">
                <a16:creationId xmlns:a16="http://schemas.microsoft.com/office/drawing/2014/main" id="{7BBD8027-70CB-44F0-932E-6B538E947D03}"/>
              </a:ext>
            </a:extLst>
          </p:cNvPr>
          <p:cNvSpPr>
            <a:spLocks noGrp="1"/>
          </p:cNvSpPr>
          <p:nvPr>
            <p:ph idx="1"/>
          </p:nvPr>
        </p:nvSpPr>
        <p:spPr>
          <a:xfrm>
            <a:off x="7756988" y="1387012"/>
            <a:ext cx="3996648" cy="1674688"/>
          </a:xfrm>
        </p:spPr>
        <p:txBody>
          <a:bodyPr anchor="ctr">
            <a:normAutofit/>
          </a:bodyPr>
          <a:lstStyle/>
          <a:p>
            <a:pPr marL="0" indent="0">
              <a:buNone/>
            </a:pPr>
            <a:r>
              <a:rPr lang="en-US" sz="2000" dirty="0">
                <a:solidFill>
                  <a:srgbClr val="FFFFFF"/>
                </a:solidFill>
              </a:rPr>
              <a:t>Ravindra Babu Neralla</a:t>
            </a:r>
          </a:p>
          <a:p>
            <a:pPr marL="0" indent="0">
              <a:buNone/>
            </a:pPr>
            <a:r>
              <a:rPr lang="en-US" sz="2000" dirty="0">
                <a:solidFill>
                  <a:srgbClr val="FFFFFF"/>
                </a:solidFill>
              </a:rPr>
              <a:t>Bellevue University</a:t>
            </a:r>
          </a:p>
          <a:p>
            <a:pPr marL="0" indent="0">
              <a:buNone/>
            </a:pPr>
            <a:r>
              <a:rPr lang="en-US" sz="2000" dirty="0">
                <a:solidFill>
                  <a:srgbClr val="FFFFFF"/>
                </a:solidFill>
              </a:rPr>
              <a:t>DSC680 – Project 2</a:t>
            </a:r>
          </a:p>
          <a:p>
            <a:pPr marL="0" indent="0">
              <a:buNone/>
            </a:pPr>
            <a:endParaRPr lang="en-US" sz="2000" dirty="0">
              <a:solidFill>
                <a:srgbClr val="FFFFFF"/>
              </a:solidFill>
            </a:endParaRPr>
          </a:p>
        </p:txBody>
      </p:sp>
      <p:pic>
        <p:nvPicPr>
          <p:cNvPr id="1026" name="Picture 2" descr="Machine Learning and Mental Health | by Nabil M Abbas | Towards Data Science">
            <a:extLst>
              <a:ext uri="{FF2B5EF4-FFF2-40B4-BE49-F238E27FC236}">
                <a16:creationId xmlns:a16="http://schemas.microsoft.com/office/drawing/2014/main" id="{DD4658DC-9C27-485A-B9BC-D7E21B27C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57" y="2143765"/>
            <a:ext cx="7580740" cy="39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27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0FA9-5F0F-4C23-809C-2F3506012C0C}"/>
              </a:ext>
            </a:extLst>
          </p:cNvPr>
          <p:cNvSpPr>
            <a:spLocks noGrp="1"/>
          </p:cNvSpPr>
          <p:nvPr>
            <p:ph type="title"/>
          </p:nvPr>
        </p:nvSpPr>
        <p:spPr>
          <a:xfrm>
            <a:off x="2311685" y="80912"/>
            <a:ext cx="5451627" cy="556086"/>
          </a:xfrm>
        </p:spPr>
        <p:txBody>
          <a:bodyPr>
            <a:normAutofit fontScale="90000"/>
          </a:bodyPr>
          <a:lstStyle/>
          <a:p>
            <a:pPr>
              <a:lnSpc>
                <a:spcPct val="90000"/>
              </a:lnSpc>
            </a:pPr>
            <a:r>
              <a:rPr lang="en-US" sz="3600" b="1" u="sng" dirty="0">
                <a:latin typeface="Calibri" panose="020F0502020204030204" pitchFamily="34" charset="0"/>
                <a:cs typeface="Calibri" panose="020F0502020204030204" pitchFamily="34" charset="0"/>
              </a:rPr>
              <a:t>Apply Encoding methods:</a:t>
            </a:r>
            <a:br>
              <a:rPr lang="en-US" sz="1100" b="1" u="sng" dirty="0">
                <a:latin typeface="Calibri" panose="020F0502020204030204" pitchFamily="34" charset="0"/>
                <a:cs typeface="Calibri" panose="020F0502020204030204" pitchFamily="34" charset="0"/>
              </a:rPr>
            </a:br>
            <a:br>
              <a:rPr lang="en-US" sz="1100" b="1" u="sng" dirty="0">
                <a:latin typeface="Calibri" panose="020F0502020204030204" pitchFamily="34" charset="0"/>
                <a:cs typeface="Calibri" panose="020F0502020204030204" pitchFamily="34" charset="0"/>
              </a:rPr>
            </a:br>
            <a:br>
              <a:rPr lang="en-US" sz="1100" dirty="0"/>
            </a:br>
            <a:r>
              <a:rPr lang="en-US" sz="1100" dirty="0">
                <a:latin typeface="Calibri" panose="020F0502020204030204" pitchFamily="34" charset="0"/>
                <a:cs typeface="Times New Roman" panose="02020603050405020304" pitchFamily="18" charset="0"/>
              </a:rPr>
              <a:t>.</a:t>
            </a:r>
            <a:br>
              <a:rPr lang="en-US" sz="1100" dirty="0">
                <a:latin typeface="Calibri" panose="020F0502020204030204" pitchFamily="34" charset="0"/>
                <a:cs typeface="Times New Roman" panose="02020603050405020304" pitchFamily="18" charset="0"/>
              </a:rPr>
            </a:br>
            <a:endParaRPr lang="en-US" sz="1100" dirty="0"/>
          </a:p>
        </p:txBody>
      </p:sp>
      <p:sp>
        <p:nvSpPr>
          <p:cNvPr id="8" name="Content Placeholder 7">
            <a:extLst>
              <a:ext uri="{FF2B5EF4-FFF2-40B4-BE49-F238E27FC236}">
                <a16:creationId xmlns:a16="http://schemas.microsoft.com/office/drawing/2014/main" id="{64F4D94D-99EE-4E35-80CA-5A308B560E72}"/>
              </a:ext>
            </a:extLst>
          </p:cNvPr>
          <p:cNvSpPr>
            <a:spLocks noGrp="1"/>
          </p:cNvSpPr>
          <p:nvPr>
            <p:ph idx="1"/>
          </p:nvPr>
        </p:nvSpPr>
        <p:spPr>
          <a:xfrm>
            <a:off x="505092" y="1577488"/>
            <a:ext cx="4893844" cy="1372446"/>
          </a:xfrm>
        </p:spPr>
        <p:txBody>
          <a:bodyPr>
            <a:normAutofit fontScale="70000" lnSpcReduction="20000"/>
          </a:bodyPr>
          <a:lstStyle/>
          <a:p>
            <a:r>
              <a:rPr lang="en-US" sz="2000" dirty="0">
                <a:latin typeface="Calibri" panose="020F0502020204030204" pitchFamily="34" charset="0"/>
                <a:cs typeface="Times New Roman" panose="02020603050405020304" pitchFamily="18" charset="0"/>
              </a:rPr>
              <a:t>Applied Encoding method to convert Categorical variables to numerical values.</a:t>
            </a:r>
          </a:p>
          <a:p>
            <a:endParaRPr lang="en-US" sz="2000" dirty="0">
              <a:latin typeface="Calibri" panose="020F0502020204030204" pitchFamily="34" charset="0"/>
              <a:cs typeface="Times New Roman" panose="02020603050405020304" pitchFamily="18" charset="0"/>
            </a:endParaRPr>
          </a:p>
          <a:p>
            <a:r>
              <a:rPr lang="en-US" sz="2000" dirty="0">
                <a:latin typeface="Calibri" panose="020F0502020204030204" pitchFamily="34" charset="0"/>
                <a:cs typeface="Times New Roman" panose="02020603050405020304" pitchFamily="18" charset="0"/>
              </a:rPr>
              <a:t>Applied Scalar method to convert the Numerical variable to reduce the value and maintain consistent value range.</a:t>
            </a:r>
          </a:p>
          <a:p>
            <a:endParaRPr lang="en-US" dirty="0"/>
          </a:p>
        </p:txBody>
      </p:sp>
      <p:pic>
        <p:nvPicPr>
          <p:cNvPr id="5" name="Picture 4">
            <a:extLst>
              <a:ext uri="{FF2B5EF4-FFF2-40B4-BE49-F238E27FC236}">
                <a16:creationId xmlns:a16="http://schemas.microsoft.com/office/drawing/2014/main" id="{79242151-4987-4AD7-A771-2FAB3EED06C4}"/>
              </a:ext>
            </a:extLst>
          </p:cNvPr>
          <p:cNvPicPr>
            <a:picLocks noChangeAspect="1"/>
          </p:cNvPicPr>
          <p:nvPr/>
        </p:nvPicPr>
        <p:blipFill>
          <a:blip r:embed="rId3"/>
          <a:stretch>
            <a:fillRect/>
          </a:stretch>
        </p:blipFill>
        <p:spPr>
          <a:xfrm>
            <a:off x="7210761" y="636998"/>
            <a:ext cx="3140258" cy="2289654"/>
          </a:xfrm>
          <a:prstGeom prst="rect">
            <a:avLst/>
          </a:prstGeom>
        </p:spPr>
      </p:pic>
      <p:pic>
        <p:nvPicPr>
          <p:cNvPr id="9" name="Picture 8">
            <a:extLst>
              <a:ext uri="{FF2B5EF4-FFF2-40B4-BE49-F238E27FC236}">
                <a16:creationId xmlns:a16="http://schemas.microsoft.com/office/drawing/2014/main" id="{F3F45CAE-B188-4C3A-A93C-669AB0CE0F74}"/>
              </a:ext>
            </a:extLst>
          </p:cNvPr>
          <p:cNvPicPr>
            <a:picLocks noChangeAspect="1"/>
          </p:cNvPicPr>
          <p:nvPr/>
        </p:nvPicPr>
        <p:blipFill>
          <a:blip r:embed="rId4"/>
          <a:stretch>
            <a:fillRect/>
          </a:stretch>
        </p:blipFill>
        <p:spPr>
          <a:xfrm>
            <a:off x="454734" y="2949934"/>
            <a:ext cx="8303812" cy="2427950"/>
          </a:xfrm>
          <a:prstGeom prst="rect">
            <a:avLst/>
          </a:prstGeom>
        </p:spPr>
      </p:pic>
    </p:spTree>
    <p:extLst>
      <p:ext uri="{BB962C8B-B14F-4D97-AF65-F5344CB8AC3E}">
        <p14:creationId xmlns:p14="http://schemas.microsoft.com/office/powerpoint/2010/main" val="378069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41AE-EF58-46B9-98A7-64FF12E7641A}"/>
              </a:ext>
            </a:extLst>
          </p:cNvPr>
          <p:cNvSpPr>
            <a:spLocks noGrp="1"/>
          </p:cNvSpPr>
          <p:nvPr>
            <p:ph type="title"/>
          </p:nvPr>
        </p:nvSpPr>
        <p:spPr>
          <a:xfrm>
            <a:off x="2442956" y="64136"/>
            <a:ext cx="7306087" cy="737248"/>
          </a:xfrm>
        </p:spPr>
        <p:txBody>
          <a:bodyPr>
            <a:normAutofit fontScale="90000"/>
          </a:bodyPr>
          <a:lstStyle/>
          <a:p>
            <a:r>
              <a:rPr lang="en-US" sz="3600" b="1" dirty="0">
                <a:latin typeface="Calibri" panose="020F0502020204030204" pitchFamily="34" charset="0"/>
                <a:cs typeface="Calibri" panose="020F0502020204030204" pitchFamily="34" charset="0"/>
              </a:rPr>
              <a:t>Reduce Number of  Dimensions</a:t>
            </a:r>
            <a:br>
              <a:rPr lang="en-US" b="1" u="sng" dirty="0">
                <a:latin typeface="Calibri" panose="020F0502020204030204" pitchFamily="34" charset="0"/>
                <a:cs typeface="Calibri" panose="020F0502020204030204" pitchFamily="34" charset="0"/>
              </a:rPr>
            </a:br>
            <a:endParaRPr lang="en-US" dirty="0"/>
          </a:p>
        </p:txBody>
      </p:sp>
      <p:sp>
        <p:nvSpPr>
          <p:cNvPr id="9" name="Content Placeholder 8">
            <a:extLst>
              <a:ext uri="{FF2B5EF4-FFF2-40B4-BE49-F238E27FC236}">
                <a16:creationId xmlns:a16="http://schemas.microsoft.com/office/drawing/2014/main" id="{CB4C128E-6A5A-4476-BECF-E5138ECF78D5}"/>
              </a:ext>
            </a:extLst>
          </p:cNvPr>
          <p:cNvSpPr>
            <a:spLocks noGrp="1"/>
          </p:cNvSpPr>
          <p:nvPr>
            <p:ph idx="1"/>
          </p:nvPr>
        </p:nvSpPr>
        <p:spPr>
          <a:xfrm>
            <a:off x="529160" y="1339865"/>
            <a:ext cx="7835612" cy="2089135"/>
          </a:xfrm>
        </p:spPr>
        <p:txBody>
          <a:bodyPr>
            <a:normAutofit/>
          </a:bodyPr>
          <a:lstStyle/>
          <a:p>
            <a:endParaRPr lang="en-US" dirty="0"/>
          </a:p>
          <a:p>
            <a:pPr algn="just"/>
            <a:r>
              <a:rPr lang="en-US" dirty="0">
                <a:latin typeface="Calibri" panose="020F0502020204030204" pitchFamily="34" charset="0"/>
                <a:cs typeface="Times New Roman" panose="02020603050405020304" pitchFamily="18" charset="0"/>
              </a:rPr>
              <a:t>After converting categorical variables to numeric values,  the number of input variables have increased.</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Applied PCA method to reduce the number of variables to 5.</a:t>
            </a:r>
          </a:p>
          <a:p>
            <a:endParaRPr lang="en-US" dirty="0"/>
          </a:p>
        </p:txBody>
      </p:sp>
      <p:pic>
        <p:nvPicPr>
          <p:cNvPr id="6" name="Picture 5">
            <a:extLst>
              <a:ext uri="{FF2B5EF4-FFF2-40B4-BE49-F238E27FC236}">
                <a16:creationId xmlns:a16="http://schemas.microsoft.com/office/drawing/2014/main" id="{79E03FBD-127C-4DBA-AA67-562AC3219F59}"/>
              </a:ext>
            </a:extLst>
          </p:cNvPr>
          <p:cNvPicPr>
            <a:picLocks noChangeAspect="1"/>
          </p:cNvPicPr>
          <p:nvPr/>
        </p:nvPicPr>
        <p:blipFill>
          <a:blip r:embed="rId3"/>
          <a:stretch>
            <a:fillRect/>
          </a:stretch>
        </p:blipFill>
        <p:spPr>
          <a:xfrm>
            <a:off x="1025933" y="3300363"/>
            <a:ext cx="7739593" cy="2988406"/>
          </a:xfrm>
          <a:prstGeom prst="rect">
            <a:avLst/>
          </a:prstGeom>
        </p:spPr>
      </p:pic>
    </p:spTree>
    <p:extLst>
      <p:ext uri="{BB962C8B-B14F-4D97-AF65-F5344CB8AC3E}">
        <p14:creationId xmlns:p14="http://schemas.microsoft.com/office/powerpoint/2010/main" val="73506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781F-F81D-4656-A187-4F1B5170DA27}"/>
              </a:ext>
            </a:extLst>
          </p:cNvPr>
          <p:cNvSpPr>
            <a:spLocks noGrp="1"/>
          </p:cNvSpPr>
          <p:nvPr>
            <p:ph type="title"/>
          </p:nvPr>
        </p:nvSpPr>
        <p:spPr>
          <a:xfrm>
            <a:off x="3421294" y="256854"/>
            <a:ext cx="5044612" cy="431515"/>
          </a:xfrm>
        </p:spPr>
        <p:txBody>
          <a:bodyPr>
            <a:normAutofit fontScale="90000"/>
          </a:bodyPr>
          <a:lstStyle/>
          <a:p>
            <a:pPr algn="ctr"/>
            <a:r>
              <a:rPr lang="en-US" sz="3200" b="1" dirty="0"/>
              <a:t>Logistic Regression</a:t>
            </a:r>
          </a:p>
        </p:txBody>
      </p:sp>
      <p:sp>
        <p:nvSpPr>
          <p:cNvPr id="8" name="Content Placeholder 7">
            <a:extLst>
              <a:ext uri="{FF2B5EF4-FFF2-40B4-BE49-F238E27FC236}">
                <a16:creationId xmlns:a16="http://schemas.microsoft.com/office/drawing/2014/main" id="{B258B65F-FFBC-4116-B368-54854311B35B}"/>
              </a:ext>
            </a:extLst>
          </p:cNvPr>
          <p:cNvSpPr>
            <a:spLocks noGrp="1"/>
          </p:cNvSpPr>
          <p:nvPr>
            <p:ph idx="1"/>
          </p:nvPr>
        </p:nvSpPr>
        <p:spPr>
          <a:xfrm>
            <a:off x="565508" y="1524001"/>
            <a:ext cx="4068137" cy="3161015"/>
          </a:xfrm>
        </p:spPr>
        <p:txBody>
          <a:bodyPr>
            <a:normAutofit/>
          </a:bodyPr>
          <a:lstStyle/>
          <a:p>
            <a:pPr algn="just"/>
            <a:r>
              <a:rPr lang="en-US" sz="2000" dirty="0">
                <a:latin typeface="Calibri" panose="020F0502020204030204" pitchFamily="34" charset="0"/>
                <a:cs typeface="Times New Roman" panose="02020603050405020304" pitchFamily="18" charset="0"/>
              </a:rPr>
              <a:t>Applied Machine Learning  model, “Logistic Regression” on the training data set and evaluated the performance of the model using test set.</a:t>
            </a:r>
          </a:p>
          <a:p>
            <a:endParaRPr lang="en-US" sz="2000" dirty="0">
              <a:latin typeface="Calibri" panose="020F0502020204030204" pitchFamily="34" charset="0"/>
              <a:cs typeface="Times New Roman" panose="02020603050405020304" pitchFamily="18" charset="0"/>
            </a:endParaRPr>
          </a:p>
          <a:p>
            <a:r>
              <a:rPr lang="en-US" sz="2000" dirty="0">
                <a:latin typeface="Calibri" panose="020F0502020204030204" pitchFamily="34" charset="0"/>
                <a:cs typeface="Times New Roman" panose="02020603050405020304" pitchFamily="18" charset="0"/>
              </a:rPr>
              <a:t>Accuracy in Logistic Regression model is 66%.</a:t>
            </a:r>
          </a:p>
          <a:p>
            <a:endParaRPr lang="en-US" dirty="0"/>
          </a:p>
        </p:txBody>
      </p:sp>
      <p:pic>
        <p:nvPicPr>
          <p:cNvPr id="5" name="Picture 4">
            <a:extLst>
              <a:ext uri="{FF2B5EF4-FFF2-40B4-BE49-F238E27FC236}">
                <a16:creationId xmlns:a16="http://schemas.microsoft.com/office/drawing/2014/main" id="{57AB4FC9-0951-487F-868E-D4BE3FB832FD}"/>
              </a:ext>
            </a:extLst>
          </p:cNvPr>
          <p:cNvPicPr>
            <a:picLocks noChangeAspect="1"/>
          </p:cNvPicPr>
          <p:nvPr/>
        </p:nvPicPr>
        <p:blipFill>
          <a:blip r:embed="rId3"/>
          <a:stretch>
            <a:fillRect/>
          </a:stretch>
        </p:blipFill>
        <p:spPr>
          <a:xfrm>
            <a:off x="4633645" y="1524001"/>
            <a:ext cx="7506485" cy="3462669"/>
          </a:xfrm>
          <a:prstGeom prst="rect">
            <a:avLst/>
          </a:prstGeom>
        </p:spPr>
      </p:pic>
    </p:spTree>
    <p:extLst>
      <p:ext uri="{BB962C8B-B14F-4D97-AF65-F5344CB8AC3E}">
        <p14:creationId xmlns:p14="http://schemas.microsoft.com/office/powerpoint/2010/main" val="354615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20F8-523F-4CBE-A7A0-1793118B6633}"/>
              </a:ext>
            </a:extLst>
          </p:cNvPr>
          <p:cNvSpPr>
            <a:spLocks noGrp="1"/>
          </p:cNvSpPr>
          <p:nvPr>
            <p:ph type="title"/>
          </p:nvPr>
        </p:nvSpPr>
        <p:spPr>
          <a:xfrm>
            <a:off x="3369924" y="308225"/>
            <a:ext cx="4962418" cy="606175"/>
          </a:xfrm>
        </p:spPr>
        <p:txBody>
          <a:bodyPr>
            <a:noAutofit/>
          </a:bodyPr>
          <a:lstStyle/>
          <a:p>
            <a:r>
              <a:rPr lang="en-US" sz="3200" b="1" dirty="0"/>
              <a:t>AdaBoost Classifier</a:t>
            </a:r>
          </a:p>
        </p:txBody>
      </p:sp>
      <p:sp>
        <p:nvSpPr>
          <p:cNvPr id="9" name="Content Placeholder 8">
            <a:extLst>
              <a:ext uri="{FF2B5EF4-FFF2-40B4-BE49-F238E27FC236}">
                <a16:creationId xmlns:a16="http://schemas.microsoft.com/office/drawing/2014/main" id="{FB8112FA-58C3-40A9-A1B1-BEF649EC6C40}"/>
              </a:ext>
            </a:extLst>
          </p:cNvPr>
          <p:cNvSpPr>
            <a:spLocks noGrp="1"/>
          </p:cNvSpPr>
          <p:nvPr>
            <p:ph idx="1"/>
          </p:nvPr>
        </p:nvSpPr>
        <p:spPr>
          <a:xfrm>
            <a:off x="648457" y="1514732"/>
            <a:ext cx="4509170" cy="3149735"/>
          </a:xfrm>
        </p:spPr>
        <p:txBody>
          <a:bodyPr>
            <a:normAutofit/>
          </a:bodyPr>
          <a:lstStyle/>
          <a:p>
            <a:pPr algn="just"/>
            <a:r>
              <a:rPr lang="en-US" sz="2000" dirty="0">
                <a:latin typeface="Calibri" panose="020F0502020204030204" pitchFamily="34" charset="0"/>
                <a:cs typeface="Times New Roman" panose="02020603050405020304" pitchFamily="18" charset="0"/>
              </a:rPr>
              <a:t>Applied Machine Learning  model, “AdaBoost Classifier” on the training data set and evaluated the performance of the model using test set.</a:t>
            </a:r>
          </a:p>
          <a:p>
            <a:endParaRPr lang="en-US" sz="2000" dirty="0">
              <a:latin typeface="Calibri" panose="020F0502020204030204" pitchFamily="34" charset="0"/>
              <a:cs typeface="Times New Roman" panose="02020603050405020304" pitchFamily="18" charset="0"/>
            </a:endParaRPr>
          </a:p>
          <a:p>
            <a:r>
              <a:rPr lang="en-US" sz="2000" dirty="0">
                <a:latin typeface="Calibri" panose="020F0502020204030204" pitchFamily="34" charset="0"/>
                <a:cs typeface="Times New Roman" panose="02020603050405020304" pitchFamily="18" charset="0"/>
              </a:rPr>
              <a:t>Accuracy in Random Forest model is 68%.</a:t>
            </a:r>
          </a:p>
          <a:p>
            <a:endParaRPr lang="en-US" dirty="0"/>
          </a:p>
        </p:txBody>
      </p:sp>
      <p:pic>
        <p:nvPicPr>
          <p:cNvPr id="4" name="Picture 3">
            <a:extLst>
              <a:ext uri="{FF2B5EF4-FFF2-40B4-BE49-F238E27FC236}">
                <a16:creationId xmlns:a16="http://schemas.microsoft.com/office/drawing/2014/main" id="{F5B05EA0-62DE-40FB-B35E-0D55F1AB81AB}"/>
              </a:ext>
            </a:extLst>
          </p:cNvPr>
          <p:cNvPicPr>
            <a:picLocks noChangeAspect="1"/>
          </p:cNvPicPr>
          <p:nvPr/>
        </p:nvPicPr>
        <p:blipFill>
          <a:blip r:embed="rId3"/>
          <a:stretch>
            <a:fillRect/>
          </a:stretch>
        </p:blipFill>
        <p:spPr>
          <a:xfrm>
            <a:off x="5157627" y="1578607"/>
            <a:ext cx="6856544" cy="3021983"/>
          </a:xfrm>
          <a:prstGeom prst="rect">
            <a:avLst/>
          </a:prstGeom>
        </p:spPr>
      </p:pic>
    </p:spTree>
    <p:extLst>
      <p:ext uri="{BB962C8B-B14F-4D97-AF65-F5344CB8AC3E}">
        <p14:creationId xmlns:p14="http://schemas.microsoft.com/office/powerpoint/2010/main" val="223841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092" name="Rectangle 15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6B7B294E-AC64-4D00-A952-768223366EF9}"/>
              </a:ext>
            </a:extLst>
          </p:cNvPr>
          <p:cNvSpPr>
            <a:spLocks noGrp="1"/>
          </p:cNvSpPr>
          <p:nvPr>
            <p:ph type="title"/>
          </p:nvPr>
        </p:nvSpPr>
        <p:spPr>
          <a:xfrm>
            <a:off x="2178123" y="29159"/>
            <a:ext cx="6389250" cy="459189"/>
          </a:xfrm>
        </p:spPr>
        <p:txBody>
          <a:bodyPr>
            <a:noAutofit/>
          </a:bodyPr>
          <a:lstStyle/>
          <a:p>
            <a:pPr algn="ctr"/>
            <a:r>
              <a:rPr lang="en-US" sz="3200" b="1" dirty="0">
                <a:solidFill>
                  <a:srgbClr val="EBEBEB"/>
                </a:solidFill>
                <a:latin typeface="Calibri" panose="020F0502020204030204" pitchFamily="34" charset="0"/>
                <a:cs typeface="Calibri" panose="020F0502020204030204" pitchFamily="34" charset="0"/>
              </a:rPr>
              <a:t>Evaluate Model Performance</a:t>
            </a:r>
          </a:p>
        </p:txBody>
      </p:sp>
      <p:sp>
        <p:nvSpPr>
          <p:cNvPr id="309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80" name="Content Placeholder 3079">
            <a:extLst>
              <a:ext uri="{FF2B5EF4-FFF2-40B4-BE49-F238E27FC236}">
                <a16:creationId xmlns:a16="http://schemas.microsoft.com/office/drawing/2014/main" id="{CD99A2B3-E068-497E-99EF-A7DCF170BC8C}"/>
              </a:ext>
            </a:extLst>
          </p:cNvPr>
          <p:cNvSpPr>
            <a:spLocks noGrp="1"/>
          </p:cNvSpPr>
          <p:nvPr>
            <p:ph idx="1"/>
          </p:nvPr>
        </p:nvSpPr>
        <p:spPr>
          <a:xfrm>
            <a:off x="103222" y="4853436"/>
            <a:ext cx="10499707" cy="858995"/>
          </a:xfrm>
        </p:spPr>
        <p:txBody>
          <a:bodyPr>
            <a:normAutofit/>
          </a:bodyPr>
          <a:lstStyle/>
          <a:p>
            <a:r>
              <a:rPr lang="en-US" sz="2000" dirty="0">
                <a:latin typeface="Calibri" panose="020F0502020204030204" pitchFamily="34" charset="0"/>
                <a:cs typeface="Times New Roman" panose="02020603050405020304" pitchFamily="18" charset="0"/>
              </a:rPr>
              <a:t>Using Confusion matrix, evaluated the results and calculated ‘Precision , Recall and f1 score.</a:t>
            </a:r>
          </a:p>
          <a:p>
            <a:pPr marL="0" indent="0">
              <a:buNone/>
            </a:pPr>
            <a:endParaRPr lang="en-US" dirty="0">
              <a:solidFill>
                <a:srgbClr val="FFFFFF"/>
              </a:solidFill>
            </a:endParaRPr>
          </a:p>
        </p:txBody>
      </p:sp>
      <p:pic>
        <p:nvPicPr>
          <p:cNvPr id="2050" name="Picture 2">
            <a:extLst>
              <a:ext uri="{FF2B5EF4-FFF2-40B4-BE49-F238E27FC236}">
                <a16:creationId xmlns:a16="http://schemas.microsoft.com/office/drawing/2014/main" id="{7A049F38-A5E4-4305-9B7D-5977AD359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24" y="623280"/>
            <a:ext cx="4335936" cy="29521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A8341C-C1E5-4614-B783-80CFFB8F8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9279" y="623280"/>
            <a:ext cx="7168732" cy="3630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1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092" name="Rectangle 15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6B7B294E-AC64-4D00-A952-768223366EF9}"/>
              </a:ext>
            </a:extLst>
          </p:cNvPr>
          <p:cNvSpPr>
            <a:spLocks noGrp="1"/>
          </p:cNvSpPr>
          <p:nvPr>
            <p:ph type="title"/>
          </p:nvPr>
        </p:nvSpPr>
        <p:spPr>
          <a:xfrm>
            <a:off x="2178123" y="29159"/>
            <a:ext cx="6389250" cy="459189"/>
          </a:xfrm>
        </p:spPr>
        <p:txBody>
          <a:bodyPr>
            <a:noAutofit/>
          </a:bodyPr>
          <a:lstStyle/>
          <a:p>
            <a:pPr algn="ctr"/>
            <a:r>
              <a:rPr lang="en-US" sz="3200" b="1" dirty="0">
                <a:solidFill>
                  <a:srgbClr val="EBEBEB"/>
                </a:solidFill>
                <a:latin typeface="Calibri" panose="020F0502020204030204" pitchFamily="34" charset="0"/>
                <a:cs typeface="Calibri" panose="020F0502020204030204" pitchFamily="34" charset="0"/>
              </a:rPr>
              <a:t>AUC (Area Under Curve)</a:t>
            </a:r>
          </a:p>
        </p:txBody>
      </p:sp>
      <p:sp>
        <p:nvSpPr>
          <p:cNvPr id="309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80" name="Content Placeholder 3079">
            <a:extLst>
              <a:ext uri="{FF2B5EF4-FFF2-40B4-BE49-F238E27FC236}">
                <a16:creationId xmlns:a16="http://schemas.microsoft.com/office/drawing/2014/main" id="{CD99A2B3-E068-497E-99EF-A7DCF170BC8C}"/>
              </a:ext>
            </a:extLst>
          </p:cNvPr>
          <p:cNvSpPr>
            <a:spLocks noGrp="1"/>
          </p:cNvSpPr>
          <p:nvPr>
            <p:ph idx="1"/>
          </p:nvPr>
        </p:nvSpPr>
        <p:spPr>
          <a:xfrm>
            <a:off x="478130" y="786592"/>
            <a:ext cx="10983768" cy="459189"/>
          </a:xfrm>
        </p:spPr>
        <p:txBody>
          <a:bodyPr>
            <a:normAutofit/>
          </a:bodyPr>
          <a:lstStyle/>
          <a:p>
            <a:r>
              <a:rPr lang="en-US" sz="2000" dirty="0">
                <a:latin typeface="Calibri" panose="020F0502020204030204" pitchFamily="34" charset="0"/>
                <a:cs typeface="Times New Roman" panose="02020603050405020304" pitchFamily="18" charset="0"/>
              </a:rPr>
              <a:t>Built ROC curve and observed the AUC (area under curve) values as 0.63 .</a:t>
            </a:r>
          </a:p>
          <a:p>
            <a:endParaRPr lang="en-US" dirty="0">
              <a:solidFill>
                <a:srgbClr val="FFFFFF"/>
              </a:solidFill>
            </a:endParaRPr>
          </a:p>
        </p:txBody>
      </p:sp>
      <p:pic>
        <p:nvPicPr>
          <p:cNvPr id="3074" name="Picture 2">
            <a:extLst>
              <a:ext uri="{FF2B5EF4-FFF2-40B4-BE49-F238E27FC236}">
                <a16:creationId xmlns:a16="http://schemas.microsoft.com/office/drawing/2014/main" id="{165B2D57-B63F-4973-B97D-C5355AC85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051" y="1506147"/>
            <a:ext cx="8505825"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63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FE89-F79F-4A6C-968C-B5CC3307F5D7}"/>
              </a:ext>
            </a:extLst>
          </p:cNvPr>
          <p:cNvSpPr>
            <a:spLocks noGrp="1"/>
          </p:cNvSpPr>
          <p:nvPr>
            <p:ph type="title"/>
          </p:nvPr>
        </p:nvSpPr>
        <p:spPr>
          <a:xfrm>
            <a:off x="756008" y="539785"/>
            <a:ext cx="4956424" cy="641743"/>
          </a:xfrm>
        </p:spPr>
        <p:txBody>
          <a:bodyPr>
            <a:normAutofit fontScale="90000"/>
          </a:bodyPr>
          <a:lstStyle/>
          <a:p>
            <a:br>
              <a:rPr lang="en-US" dirty="0"/>
            </a:br>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E6D9C07D-905C-4D50-AEEE-BF2911BE4DF7}"/>
              </a:ext>
            </a:extLst>
          </p:cNvPr>
          <p:cNvSpPr>
            <a:spLocks noGrp="1"/>
          </p:cNvSpPr>
          <p:nvPr>
            <p:ph idx="1"/>
          </p:nvPr>
        </p:nvSpPr>
        <p:spPr>
          <a:xfrm>
            <a:off x="971764" y="1989619"/>
            <a:ext cx="9138007" cy="3959118"/>
          </a:xfrm>
        </p:spPr>
        <p:txBody>
          <a:bodyPr>
            <a:normAutofit/>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800" u="sng"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How Costly Is Customer Churn in the Telecom Industry? - EBR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Churn in Telecom Segment -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https://towardsdatascience.com/customer-churn-in-telecom-segment-5e49356f39e5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Telco Customer Churn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BlastChar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4"/>
              </a:rPr>
              <a:t>https://www.kaggle.com/blastchar/telco-customer-churn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PCA using Python (scikit-learn)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Galarnyk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5"/>
              </a:rPr>
              <a:t>https://towardsdatascience.com/pca-using-python-scikit-learn-e653f8989e60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 Churn Reduction in Telecom Industry – Arthur Middleton Hughes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6"/>
              </a:rPr>
              <a:t>http://www.dbmarketing.com/telecom/churnreduction.html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74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36D20-C309-4875-BEFD-F44832F34519}"/>
              </a:ext>
            </a:extLst>
          </p:cNvPr>
          <p:cNvSpPr>
            <a:spLocks noGrp="1"/>
          </p:cNvSpPr>
          <p:nvPr>
            <p:ph type="title"/>
          </p:nvPr>
        </p:nvSpPr>
        <p:spPr>
          <a:xfrm>
            <a:off x="648930" y="629266"/>
            <a:ext cx="4209317" cy="706553"/>
          </a:xfrm>
        </p:spPr>
        <p:txBody>
          <a:bodyPr>
            <a:normAutofit fontScale="90000"/>
          </a:bodyPr>
          <a:lstStyle/>
          <a:p>
            <a:r>
              <a:rPr lang="en-US" dirty="0">
                <a:solidFill>
                  <a:srgbClr val="EBEBEB"/>
                </a:solidFill>
              </a:rPr>
              <a:t>Introduction</a:t>
            </a:r>
          </a:p>
        </p:txBody>
      </p:sp>
      <p:sp>
        <p:nvSpPr>
          <p:cNvPr id="3" name="Content Placeholder 2">
            <a:extLst>
              <a:ext uri="{FF2B5EF4-FFF2-40B4-BE49-F238E27FC236}">
                <a16:creationId xmlns:a16="http://schemas.microsoft.com/office/drawing/2014/main" id="{982D9569-ECAE-4F8D-BCE0-21E80475C91B}"/>
              </a:ext>
            </a:extLst>
          </p:cNvPr>
          <p:cNvSpPr>
            <a:spLocks noGrp="1"/>
          </p:cNvSpPr>
          <p:nvPr>
            <p:ph idx="1"/>
          </p:nvPr>
        </p:nvSpPr>
        <p:spPr>
          <a:xfrm>
            <a:off x="648930" y="2438400"/>
            <a:ext cx="6751330" cy="3143693"/>
          </a:xfrm>
        </p:spPr>
        <p:txBody>
          <a:bodyPr>
            <a:normAutofit/>
          </a:bodyPr>
          <a:lstStyle/>
          <a:p>
            <a:pPr algn="just"/>
            <a:r>
              <a:rPr lang="en-US" dirty="0">
                <a:solidFill>
                  <a:srgbClr val="FFFFFF"/>
                </a:solidFill>
                <a:effectLst/>
                <a:latin typeface="Times New Roman" panose="02020603050405020304" pitchFamily="18" charset="0"/>
                <a:ea typeface="Times New Roman" panose="02020603050405020304" pitchFamily="18" charset="0"/>
              </a:rPr>
              <a:t>COVID-19 pandemic impacted lives of people around the world.  Many of us are facing challenges that can be stressful, overwhelming and cause strong emotions in adults and children. Public health actions, such as social distancing, are necessary to reduce the spread of COVID-19, but they can make us feel isolated and lonely and can increase stress and anxiety.  Increased stress causes worsening mental health conditions</a:t>
            </a:r>
            <a:endParaRPr lang="en-US" dirty="0">
              <a:solidFill>
                <a:srgbClr val="FFFFFF"/>
              </a:solidFill>
            </a:endParaRPr>
          </a:p>
        </p:txBody>
      </p:sp>
      <p:sp>
        <p:nvSpPr>
          <p:cNvPr id="1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2" name="Picture 11" descr="Light bulb on yellow background with sketched light beams and cord">
            <a:extLst>
              <a:ext uri="{FF2B5EF4-FFF2-40B4-BE49-F238E27FC236}">
                <a16:creationId xmlns:a16="http://schemas.microsoft.com/office/drawing/2014/main" id="{EFF977CE-4692-4FB2-93DC-24CB0A68F26C}"/>
              </a:ext>
            </a:extLst>
          </p:cNvPr>
          <p:cNvPicPr>
            <a:picLocks noChangeAspect="1"/>
          </p:cNvPicPr>
          <p:nvPr/>
        </p:nvPicPr>
        <p:blipFill rotWithShape="1">
          <a:blip r:embed="rId3"/>
          <a:srcRect l="27745" r="27746"/>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74305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FEA8-B5F9-4234-B713-0413543F54EC}"/>
              </a:ext>
            </a:extLst>
          </p:cNvPr>
          <p:cNvSpPr>
            <a:spLocks noGrp="1"/>
          </p:cNvSpPr>
          <p:nvPr>
            <p:ph type="title"/>
          </p:nvPr>
        </p:nvSpPr>
        <p:spPr>
          <a:xfrm>
            <a:off x="838200" y="365126"/>
            <a:ext cx="2007742" cy="477355"/>
          </a:xfrm>
        </p:spPr>
        <p:txBody>
          <a:bodyPr>
            <a:normAutofit fontScale="90000"/>
          </a:bodyPr>
          <a:lstStyle/>
          <a:p>
            <a:r>
              <a:rPr lang="en-US" sz="3200" b="1" dirty="0"/>
              <a:t>Objective</a:t>
            </a:r>
          </a:p>
        </p:txBody>
      </p:sp>
      <p:sp>
        <p:nvSpPr>
          <p:cNvPr id="3" name="Content Placeholder 2">
            <a:extLst>
              <a:ext uri="{FF2B5EF4-FFF2-40B4-BE49-F238E27FC236}">
                <a16:creationId xmlns:a16="http://schemas.microsoft.com/office/drawing/2014/main" id="{924F2026-0EBD-44C4-B5CE-2875E35E256B}"/>
              </a:ext>
            </a:extLst>
          </p:cNvPr>
          <p:cNvSpPr>
            <a:spLocks noGrp="1"/>
          </p:cNvSpPr>
          <p:nvPr>
            <p:ph idx="1"/>
          </p:nvPr>
        </p:nvSpPr>
        <p:spPr>
          <a:xfrm>
            <a:off x="698643" y="1342738"/>
            <a:ext cx="9739901" cy="1051141"/>
          </a:xfrm>
        </p:spPr>
        <p:txBody>
          <a:bodyPr>
            <a:normAutofit fontScale="25000" lnSpcReduction="20000"/>
          </a:bodyPr>
          <a:lstStyle/>
          <a:p>
            <a:pPr marL="0" marR="0" indent="0" algn="just">
              <a:lnSpc>
                <a:spcPct val="150000"/>
              </a:lnSpc>
              <a:spcBef>
                <a:spcPts val="0"/>
              </a:spcBef>
              <a:spcAft>
                <a:spcPts val="800"/>
              </a:spcAft>
              <a:buNone/>
            </a:pPr>
            <a:r>
              <a:rPr lang="en-US" sz="7200" dirty="0">
                <a:latin typeface="Calibri" panose="020F0502020204030204" pitchFamily="34" charset="0"/>
                <a:cs typeface="Times New Roman" panose="02020603050405020304" pitchFamily="18" charset="0"/>
              </a:rPr>
              <a:t>The main research objective in this project is predicting the mental health status of a person. It will be helpful for health care providers to assess and diagnose the condition appropriately</a:t>
            </a:r>
            <a:r>
              <a:rPr lang="en-US" sz="5500" dirty="0">
                <a:latin typeface="Calibri" panose="020F0502020204030204" pitchFamily="34" charset="0"/>
                <a:cs typeface="Times New Roman" panose="02020603050405020304" pitchFamily="18" charset="0"/>
              </a:rPr>
              <a:t>.</a:t>
            </a:r>
          </a:p>
          <a:p>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DC429FD-1AD4-4A1D-B441-54FD3813419F}"/>
              </a:ext>
            </a:extLst>
          </p:cNvPr>
          <p:cNvSpPr txBox="1"/>
          <p:nvPr/>
        </p:nvSpPr>
        <p:spPr>
          <a:xfrm>
            <a:off x="838200" y="2545105"/>
            <a:ext cx="1520575" cy="584775"/>
          </a:xfrm>
          <a:prstGeom prst="rect">
            <a:avLst/>
          </a:prstGeom>
          <a:noFill/>
        </p:spPr>
        <p:txBody>
          <a:bodyPr wrap="square" rtlCol="0">
            <a:spAutoFit/>
          </a:bodyPr>
          <a:lstStyle/>
          <a:p>
            <a:r>
              <a:rPr lang="en-US" sz="3200" b="1" dirty="0">
                <a:latin typeface="+mj-lt"/>
                <a:ea typeface="+mj-ea"/>
                <a:cs typeface="+mj-cs"/>
              </a:rPr>
              <a:t>Scope</a:t>
            </a:r>
          </a:p>
        </p:txBody>
      </p:sp>
      <p:sp>
        <p:nvSpPr>
          <p:cNvPr id="5" name="TextBox 4">
            <a:extLst>
              <a:ext uri="{FF2B5EF4-FFF2-40B4-BE49-F238E27FC236}">
                <a16:creationId xmlns:a16="http://schemas.microsoft.com/office/drawing/2014/main" id="{26014AF4-1525-4758-BF25-8699785DECDC}"/>
              </a:ext>
            </a:extLst>
          </p:cNvPr>
          <p:cNvSpPr txBox="1"/>
          <p:nvPr/>
        </p:nvSpPr>
        <p:spPr>
          <a:xfrm>
            <a:off x="769278" y="3429000"/>
            <a:ext cx="9739901" cy="923330"/>
          </a:xfrm>
          <a:prstGeom prst="rect">
            <a:avLst/>
          </a:prstGeom>
          <a:noFill/>
        </p:spPr>
        <p:txBody>
          <a:bodyPr wrap="square" rtlCol="0">
            <a:spAutoFit/>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Scope of the project is to use the sample dataset from Kaggle, which shows several survey questions related to assess the mental health of a person.</a:t>
            </a:r>
          </a:p>
          <a:p>
            <a:endParaRPr lang="en-US" dirty="0"/>
          </a:p>
        </p:txBody>
      </p:sp>
    </p:spTree>
    <p:extLst>
      <p:ext uri="{BB962C8B-B14F-4D97-AF65-F5344CB8AC3E}">
        <p14:creationId xmlns:p14="http://schemas.microsoft.com/office/powerpoint/2010/main" val="257546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D346-FC1A-4E23-AD93-B067B893062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E520F35-700C-4F32-88A7-37C73623AA92}"/>
              </a:ext>
            </a:extLst>
          </p:cNvPr>
          <p:cNvSpPr>
            <a:spLocks noGrp="1"/>
          </p:cNvSpPr>
          <p:nvPr>
            <p:ph idx="1"/>
          </p:nvPr>
        </p:nvSpPr>
        <p:spPr>
          <a:xfrm>
            <a:off x="646111" y="1291370"/>
            <a:ext cx="9692811" cy="835382"/>
          </a:xfrm>
        </p:spPr>
        <p:txBody>
          <a:bodyPr>
            <a:normAutofit lnSpcReduction="10000"/>
          </a:bodyPr>
          <a:lstStyle/>
          <a:p>
            <a:pPr marL="0" indent="0" algn="just">
              <a:buNone/>
            </a:pPr>
            <a:r>
              <a:rPr lang="en-US" sz="1800" dirty="0">
                <a:latin typeface="Calibri" panose="020F0502020204030204" pitchFamily="34" charset="0"/>
                <a:cs typeface="Times New Roman" panose="02020603050405020304" pitchFamily="18" charset="0"/>
              </a:rPr>
              <a:t>The dataset, I have worked  in this project is Mental Health Survey data.  Dataset consists of 27 variables with 1259 observations.  Each Observation in the dataset represents set of survey questions answered by individual persons. Below is the detailed list of variables.</a:t>
            </a:r>
          </a:p>
          <a:p>
            <a:pPr marL="0" indent="0">
              <a:buNone/>
            </a:pPr>
            <a:endParaRPr lang="en-US" dirty="0"/>
          </a:p>
        </p:txBody>
      </p:sp>
      <p:sp>
        <p:nvSpPr>
          <p:cNvPr id="4" name="TextBox 3">
            <a:extLst>
              <a:ext uri="{FF2B5EF4-FFF2-40B4-BE49-F238E27FC236}">
                <a16:creationId xmlns:a16="http://schemas.microsoft.com/office/drawing/2014/main" id="{EF156485-92F7-4DFB-9B72-8671BC375CA3}"/>
              </a:ext>
            </a:extLst>
          </p:cNvPr>
          <p:cNvSpPr txBox="1"/>
          <p:nvPr/>
        </p:nvSpPr>
        <p:spPr>
          <a:xfrm>
            <a:off x="1002281" y="2260318"/>
            <a:ext cx="5952162" cy="2031325"/>
          </a:xfrm>
          <a:prstGeom prst="rect">
            <a:avLst/>
          </a:prstGeom>
          <a:noFill/>
        </p:spPr>
        <p:txBody>
          <a:bodyPr wrap="square" rtlCol="0">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Timestamp	- Survey Date and Time</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Age			- Age of the Participant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Gender		- Sex of the Participant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Country		- Country of the Participant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State		- State of the Participant</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self_employed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 Self-employment status</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family_history</a:t>
            </a:r>
            <a:r>
              <a:rPr lang="en-US" sz="1800" dirty="0">
                <a:effectLst/>
                <a:latin typeface="Calibri" panose="020F0502020204030204" pitchFamily="34" charset="0"/>
                <a:ea typeface="Calibri" panose="020F0502020204030204" pitchFamily="34" charset="0"/>
                <a:cs typeface="Times New Roman" panose="02020603050405020304" pitchFamily="18" charset="0"/>
              </a:rPr>
              <a:t>	- Family History of Mental Health Issues</a:t>
            </a:r>
          </a:p>
        </p:txBody>
      </p:sp>
      <p:sp>
        <p:nvSpPr>
          <p:cNvPr id="6" name="TextBox 5">
            <a:extLst>
              <a:ext uri="{FF2B5EF4-FFF2-40B4-BE49-F238E27FC236}">
                <a16:creationId xmlns:a16="http://schemas.microsoft.com/office/drawing/2014/main" id="{CA5960E5-A292-4834-88F5-7491FE3E0B85}"/>
              </a:ext>
            </a:extLst>
          </p:cNvPr>
          <p:cNvSpPr txBox="1"/>
          <p:nvPr/>
        </p:nvSpPr>
        <p:spPr>
          <a:xfrm>
            <a:off x="6224711" y="2126752"/>
            <a:ext cx="6308332" cy="2585323"/>
          </a:xfrm>
          <a:prstGeom prst="rect">
            <a:avLst/>
          </a:prstGeom>
          <a:noFill/>
        </p:spPr>
        <p:txBody>
          <a:bodyPr wrap="square" rtlCol="0">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Treatment 	- Previous Treatment for Mental Health Issues</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work_interfere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Mental Health issue because of Work</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no_employees</a:t>
            </a:r>
            <a:r>
              <a:rPr lang="en-US" sz="1800" dirty="0">
                <a:effectLst/>
                <a:latin typeface="Calibri" panose="020F0502020204030204" pitchFamily="34" charset="0"/>
                <a:ea typeface="Calibri" panose="020F0502020204030204" pitchFamily="34" charset="0"/>
                <a:cs typeface="Times New Roman" panose="02020603050405020304" pitchFamily="18" charset="0"/>
              </a:rPr>
              <a:t>	- Number of co-Workers </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remote_work</a:t>
            </a:r>
            <a:r>
              <a:rPr lang="en-US" sz="1800" dirty="0">
                <a:effectLst/>
                <a:latin typeface="Calibri" panose="020F0502020204030204" pitchFamily="34" charset="0"/>
                <a:ea typeface="Calibri" panose="020F0502020204030204" pitchFamily="34" charset="0"/>
                <a:cs typeface="Times New Roman" panose="02020603050405020304" pitchFamily="18" charset="0"/>
              </a:rPr>
              <a:t>	- Remote work job</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tech_company</a:t>
            </a:r>
            <a:r>
              <a:rPr lang="en-US" sz="1800" dirty="0">
                <a:effectLst/>
                <a:latin typeface="Calibri" panose="020F0502020204030204" pitchFamily="34" charset="0"/>
                <a:ea typeface="Calibri" panose="020F0502020204030204" pitchFamily="34" charset="0"/>
                <a:cs typeface="Times New Roman" panose="02020603050405020304" pitchFamily="18" charset="0"/>
              </a:rPr>
              <a:t>	- Type of company</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benefits		- Company providing medical benefits</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care_options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 Additional Care options</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wellness_program</a:t>
            </a:r>
            <a:r>
              <a:rPr lang="en-US" sz="1800" dirty="0">
                <a:effectLst/>
                <a:latin typeface="Calibri" panose="020F0502020204030204" pitchFamily="34" charset="0"/>
                <a:ea typeface="Calibri" panose="020F0502020204030204" pitchFamily="34" charset="0"/>
                <a:cs typeface="Times New Roman" panose="02020603050405020304" pitchFamily="18" charset="0"/>
              </a:rPr>
              <a:t>	- Enrolled in any Wellness program</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seek_help</a:t>
            </a:r>
            <a:r>
              <a:rPr lang="en-US" sz="1800" dirty="0">
                <a:effectLst/>
                <a:latin typeface="Calibri" panose="020F0502020204030204" pitchFamily="34" charset="0"/>
                <a:ea typeface="Calibri" panose="020F0502020204030204" pitchFamily="34" charset="0"/>
                <a:cs typeface="Times New Roman" panose="02020603050405020304" pitchFamily="18" charset="0"/>
              </a:rPr>
              <a:t>		- Currently seeking help</a:t>
            </a:r>
          </a:p>
        </p:txBody>
      </p:sp>
    </p:spTree>
    <p:extLst>
      <p:ext uri="{BB962C8B-B14F-4D97-AF65-F5344CB8AC3E}">
        <p14:creationId xmlns:p14="http://schemas.microsoft.com/office/powerpoint/2010/main" val="46479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669727-9827-4712-B1A3-637336A21CE4}"/>
              </a:ext>
            </a:extLst>
          </p:cNvPr>
          <p:cNvSpPr txBox="1"/>
          <p:nvPr/>
        </p:nvSpPr>
        <p:spPr>
          <a:xfrm>
            <a:off x="1089062" y="1397288"/>
            <a:ext cx="9441950" cy="3139321"/>
          </a:xfrm>
          <a:prstGeom prst="rect">
            <a:avLst/>
          </a:prstGeom>
          <a:noFill/>
        </p:spPr>
        <p:txBody>
          <a:bodyPr wrap="square" rtlCol="0">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Anonymity 				- Anonymity issues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leave					- Currently on leave</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mental_health_consequence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 Facing Mental health issues</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phys_health_consequence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 Facing Physical Health issues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Coworkers				- Coworker facing any similar mental health issues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Supervisor				- Supervisor facing any similar mental health issues</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mental_health_interview</a:t>
            </a:r>
            <a:r>
              <a:rPr lang="en-US" sz="1800" dirty="0">
                <a:effectLst/>
                <a:latin typeface="Calibri" panose="020F0502020204030204" pitchFamily="34" charset="0"/>
                <a:ea typeface="Calibri" panose="020F0502020204030204" pitchFamily="34" charset="0"/>
                <a:cs typeface="Times New Roman" panose="02020603050405020304" pitchFamily="18" charset="0"/>
              </a:rPr>
              <a:t>	- Did go through any mental health interview</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phys_health_interview</a:t>
            </a:r>
            <a:r>
              <a:rPr lang="en-US" sz="1800" dirty="0">
                <a:effectLst/>
                <a:latin typeface="Calibri" panose="020F0502020204030204" pitchFamily="34" charset="0"/>
                <a:ea typeface="Calibri" panose="020F0502020204030204" pitchFamily="34" charset="0"/>
                <a:cs typeface="Times New Roman" panose="02020603050405020304" pitchFamily="18" charset="0"/>
              </a:rPr>
              <a:t>		- Did go through any physical health interview</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mental_vs_physical</a:t>
            </a:r>
            <a:r>
              <a:rPr lang="en-US" sz="1800" dirty="0">
                <a:effectLst/>
                <a:latin typeface="Calibri" panose="020F0502020204030204" pitchFamily="34" charset="0"/>
                <a:ea typeface="Calibri" panose="020F0502020204030204" pitchFamily="34" charset="0"/>
                <a:cs typeface="Times New Roman" panose="02020603050405020304" pitchFamily="18" charset="0"/>
              </a:rPr>
              <a:t>			- Did go through any mental vs physical health interview</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obs_consequence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 Observed consequence</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comments				- Additional comments</a:t>
            </a:r>
          </a:p>
        </p:txBody>
      </p:sp>
    </p:spTree>
    <p:extLst>
      <p:ext uri="{BB962C8B-B14F-4D97-AF65-F5344CB8AC3E}">
        <p14:creationId xmlns:p14="http://schemas.microsoft.com/office/powerpoint/2010/main" val="771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05B7-2551-4C9C-81D1-5C6C3111083E}"/>
              </a:ext>
            </a:extLst>
          </p:cNvPr>
          <p:cNvSpPr>
            <a:spLocks noGrp="1"/>
          </p:cNvSpPr>
          <p:nvPr>
            <p:ph type="title"/>
          </p:nvPr>
        </p:nvSpPr>
        <p:spPr>
          <a:xfrm>
            <a:off x="435426" y="226115"/>
            <a:ext cx="5660574" cy="919108"/>
          </a:xfrm>
        </p:spPr>
        <p:txBody>
          <a:bodyPr vert="horz" lIns="91440" tIns="45720" rIns="91440" bIns="45720" rtlCol="0">
            <a:normAutofit/>
          </a:bodyPr>
          <a:lstStyle/>
          <a:p>
            <a:r>
              <a:rPr lang="en-US" sz="2400" b="1" dirty="0"/>
              <a:t>Basic Characteristics</a:t>
            </a:r>
          </a:p>
        </p:txBody>
      </p:sp>
      <p:sp>
        <p:nvSpPr>
          <p:cNvPr id="9" name="Content Placeholder 8">
            <a:extLst>
              <a:ext uri="{FF2B5EF4-FFF2-40B4-BE49-F238E27FC236}">
                <a16:creationId xmlns:a16="http://schemas.microsoft.com/office/drawing/2014/main" id="{27B967FB-DD27-4C09-A642-4D1633EA7E39}"/>
              </a:ext>
            </a:extLst>
          </p:cNvPr>
          <p:cNvSpPr>
            <a:spLocks noGrp="1"/>
          </p:cNvSpPr>
          <p:nvPr>
            <p:ph idx="1"/>
          </p:nvPr>
        </p:nvSpPr>
        <p:spPr>
          <a:xfrm>
            <a:off x="5108612" y="1283922"/>
            <a:ext cx="5256695" cy="2145078"/>
          </a:xfrm>
        </p:spPr>
        <p:txBody>
          <a:bodyPr>
            <a:normAutofit/>
          </a:bodyPr>
          <a:lstStyle/>
          <a:p>
            <a:pPr marL="0" indent="0">
              <a:buNone/>
            </a:pPr>
            <a:r>
              <a:rPr lang="en-US" sz="2000" dirty="0">
                <a:latin typeface="Calibri" panose="020F0502020204030204" pitchFamily="34" charset="0"/>
                <a:cs typeface="Times New Roman" panose="02020603050405020304" pitchFamily="18" charset="0"/>
              </a:rPr>
              <a:t>Observations:</a:t>
            </a:r>
          </a:p>
          <a:p>
            <a:r>
              <a:rPr lang="en-US" sz="2000" dirty="0">
                <a:latin typeface="Calibri" panose="020F0502020204030204" pitchFamily="34" charset="0"/>
                <a:cs typeface="Times New Roman" panose="02020603050405020304" pitchFamily="18" charset="0"/>
              </a:rPr>
              <a:t>Only age variable is numeric</a:t>
            </a:r>
          </a:p>
          <a:p>
            <a:r>
              <a:rPr lang="en-US" dirty="0">
                <a:latin typeface="Calibri" panose="020F0502020204030204" pitchFamily="34" charset="0"/>
                <a:cs typeface="Times New Roman" panose="02020603050405020304" pitchFamily="18" charset="0"/>
              </a:rPr>
              <a:t>There are total 1259 observations</a:t>
            </a:r>
            <a:endParaRPr lang="en-US" sz="2000" dirty="0">
              <a:latin typeface="Calibri" panose="020F0502020204030204" pitchFamily="34"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A9E22E7A-93E2-487D-B0D7-CCCC12892256}"/>
              </a:ext>
            </a:extLst>
          </p:cNvPr>
          <p:cNvPicPr/>
          <p:nvPr/>
        </p:nvPicPr>
        <p:blipFill>
          <a:blip r:embed="rId3"/>
          <a:stretch>
            <a:fillRect/>
          </a:stretch>
        </p:blipFill>
        <p:spPr>
          <a:xfrm>
            <a:off x="518203" y="622234"/>
            <a:ext cx="3638460" cy="5613531"/>
          </a:xfrm>
          <a:prstGeom prst="rect">
            <a:avLst/>
          </a:prstGeom>
        </p:spPr>
      </p:pic>
      <p:pic>
        <p:nvPicPr>
          <p:cNvPr id="6" name="Picture 5">
            <a:extLst>
              <a:ext uri="{FF2B5EF4-FFF2-40B4-BE49-F238E27FC236}">
                <a16:creationId xmlns:a16="http://schemas.microsoft.com/office/drawing/2014/main" id="{055F92A1-46E1-4423-8E49-D099FE807515}"/>
              </a:ext>
            </a:extLst>
          </p:cNvPr>
          <p:cNvPicPr>
            <a:picLocks noChangeAspect="1"/>
          </p:cNvPicPr>
          <p:nvPr/>
        </p:nvPicPr>
        <p:blipFill>
          <a:blip r:embed="rId4"/>
          <a:stretch>
            <a:fillRect/>
          </a:stretch>
        </p:blipFill>
        <p:spPr>
          <a:xfrm>
            <a:off x="4853897" y="3153821"/>
            <a:ext cx="6819900" cy="1104900"/>
          </a:xfrm>
          <a:prstGeom prst="rect">
            <a:avLst/>
          </a:prstGeom>
        </p:spPr>
      </p:pic>
    </p:spTree>
    <p:extLst>
      <p:ext uri="{BB962C8B-B14F-4D97-AF65-F5344CB8AC3E}">
        <p14:creationId xmlns:p14="http://schemas.microsoft.com/office/powerpoint/2010/main" val="21969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6299CD53-63F0-45C0-8C5E-7669283AE4A4}"/>
              </a:ext>
            </a:extLst>
          </p:cNvPr>
          <p:cNvSpPr txBox="1"/>
          <p:nvPr/>
        </p:nvSpPr>
        <p:spPr>
          <a:xfrm>
            <a:off x="646050" y="538094"/>
            <a:ext cx="7943146" cy="1231106"/>
          </a:xfrm>
          <a:prstGeom prst="rect">
            <a:avLst/>
          </a:prstGeom>
          <a:noFill/>
        </p:spPr>
        <p:txBody>
          <a:bodyPr wrap="square">
            <a:spAutoFit/>
          </a:bodyPr>
          <a:lstStyle/>
          <a:p>
            <a:r>
              <a:rPr lang="en-US" sz="2000" b="1" u="sng" dirty="0">
                <a:latin typeface="Calibri" panose="020F0502020204030204" pitchFamily="34" charset="0"/>
                <a:cs typeface="Calibri" panose="020F0502020204030204" pitchFamily="34" charset="0"/>
              </a:rPr>
              <a:t>Perform NULL value check on the dataset:</a:t>
            </a:r>
          </a:p>
          <a:p>
            <a:endParaRPr lang="en-US" sz="1800" dirty="0"/>
          </a:p>
          <a:p>
            <a:r>
              <a:rPr lang="en-US" sz="1800" dirty="0">
                <a:latin typeface="Calibri" panose="020F0502020204030204" pitchFamily="34" charset="0"/>
                <a:cs typeface="Times New Roman" panose="02020603050405020304" pitchFamily="18" charset="0"/>
              </a:rPr>
              <a:t>Observation is that, there are high percent of null values in state and </a:t>
            </a:r>
            <a:r>
              <a:rPr lang="en-US" sz="1800" dirty="0" err="1">
                <a:latin typeface="Calibri" panose="020F0502020204030204" pitchFamily="34" charset="0"/>
                <a:cs typeface="Times New Roman" panose="02020603050405020304" pitchFamily="18" charset="0"/>
              </a:rPr>
              <a:t>work_interfere</a:t>
            </a:r>
            <a:r>
              <a:rPr lang="en-US" sz="1800" dirty="0">
                <a:latin typeface="Calibri" panose="020F0502020204030204" pitchFamily="34" charset="0"/>
                <a:cs typeface="Times New Roman" panose="02020603050405020304" pitchFamily="18" charset="0"/>
              </a:rPr>
              <a:t> variables. </a:t>
            </a:r>
            <a:endParaRPr lang="en-US" dirty="0"/>
          </a:p>
        </p:txBody>
      </p:sp>
      <p:pic>
        <p:nvPicPr>
          <p:cNvPr id="6" name="Content Placeholder 5">
            <a:extLst>
              <a:ext uri="{FF2B5EF4-FFF2-40B4-BE49-F238E27FC236}">
                <a16:creationId xmlns:a16="http://schemas.microsoft.com/office/drawing/2014/main" id="{D33E7326-CE2D-483A-B451-61E4BE61B101}"/>
              </a:ext>
            </a:extLst>
          </p:cNvPr>
          <p:cNvPicPr>
            <a:picLocks noGrp="1" noChangeAspect="1"/>
          </p:cNvPicPr>
          <p:nvPr>
            <p:ph idx="1"/>
          </p:nvPr>
        </p:nvPicPr>
        <p:blipFill>
          <a:blip r:embed="rId3"/>
          <a:stretch>
            <a:fillRect/>
          </a:stretch>
        </p:blipFill>
        <p:spPr>
          <a:xfrm>
            <a:off x="3606782" y="1642994"/>
            <a:ext cx="3441717" cy="5115677"/>
          </a:xfrm>
        </p:spPr>
      </p:pic>
    </p:spTree>
    <p:extLst>
      <p:ext uri="{BB962C8B-B14F-4D97-AF65-F5344CB8AC3E}">
        <p14:creationId xmlns:p14="http://schemas.microsoft.com/office/powerpoint/2010/main" val="73650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134">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105" name="Rectangle 136">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06"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F1CB7C-4015-4836-A53C-55EFA26169B4}"/>
              </a:ext>
            </a:extLst>
          </p:cNvPr>
          <p:cNvSpPr>
            <a:spLocks noGrp="1"/>
          </p:cNvSpPr>
          <p:nvPr>
            <p:ph type="title"/>
          </p:nvPr>
        </p:nvSpPr>
        <p:spPr>
          <a:xfrm>
            <a:off x="648930" y="629267"/>
            <a:ext cx="9252154" cy="1016654"/>
          </a:xfrm>
        </p:spPr>
        <p:txBody>
          <a:bodyPr vert="horz" lIns="91440" tIns="45720" rIns="91440" bIns="45720" rtlCol="0">
            <a:normAutofit/>
          </a:bodyPr>
          <a:lstStyle/>
          <a:p>
            <a:r>
              <a:rPr lang="en-US" b="1" dirty="0">
                <a:solidFill>
                  <a:srgbClr val="EBEBEB"/>
                </a:solidFill>
              </a:rPr>
              <a:t>Heat Map Analysis</a:t>
            </a:r>
          </a:p>
        </p:txBody>
      </p:sp>
      <p:sp useBgFill="1">
        <p:nvSpPr>
          <p:cNvPr id="4107" name="Freeform: Shape 140">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098" name="Picture 2">
            <a:extLst>
              <a:ext uri="{FF2B5EF4-FFF2-40B4-BE49-F238E27FC236}">
                <a16:creationId xmlns:a16="http://schemas.microsoft.com/office/drawing/2014/main" id="{0A0DCD35-C682-424D-8EBA-9790620C07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7952" y="2206324"/>
            <a:ext cx="5798048" cy="4568426"/>
          </a:xfrm>
          <a:prstGeom prst="rect">
            <a:avLst/>
          </a:prstGeom>
          <a:noFill/>
          <a:effectLst/>
          <a:extLst>
            <a:ext uri="{909E8E84-426E-40DD-AFC4-6F175D3DCCD1}">
              <a14:hiddenFill xmlns:a14="http://schemas.microsoft.com/office/drawing/2010/main">
                <a:solidFill>
                  <a:srgbClr val="FFFFFF"/>
                </a:solidFill>
              </a14:hiddenFill>
            </a:ext>
          </a:extLst>
        </p:spPr>
      </p:pic>
      <p:sp>
        <p:nvSpPr>
          <p:cNvPr id="22" name="Content Placeholder 21">
            <a:extLst>
              <a:ext uri="{FF2B5EF4-FFF2-40B4-BE49-F238E27FC236}">
                <a16:creationId xmlns:a16="http://schemas.microsoft.com/office/drawing/2014/main" id="{7217C1F5-E989-4727-861E-78A864EC73B9}"/>
              </a:ext>
            </a:extLst>
          </p:cNvPr>
          <p:cNvSpPr>
            <a:spLocks noGrp="1"/>
          </p:cNvSpPr>
          <p:nvPr>
            <p:ph idx="1"/>
          </p:nvPr>
        </p:nvSpPr>
        <p:spPr>
          <a:xfrm>
            <a:off x="6171346" y="2530549"/>
            <a:ext cx="5798047" cy="1424763"/>
          </a:xfrm>
        </p:spPr>
        <p:txBody>
          <a:bodyPr>
            <a:normAutofit/>
          </a:bodyPr>
          <a:lstStyle/>
          <a:p>
            <a:r>
              <a:rPr lang="en-US" dirty="0">
                <a:latin typeface="Calibri" panose="020F0502020204030204" pitchFamily="34" charset="0"/>
                <a:cs typeface="Times New Roman" panose="02020603050405020304" pitchFamily="18" charset="0"/>
              </a:rPr>
              <a:t>Observation is that, age vs family history (Yes) shows positive correlation.</a:t>
            </a:r>
            <a:endParaRPr lang="en-US" dirty="0"/>
          </a:p>
        </p:txBody>
      </p:sp>
    </p:spTree>
    <p:extLst>
      <p:ext uri="{BB962C8B-B14F-4D97-AF65-F5344CB8AC3E}">
        <p14:creationId xmlns:p14="http://schemas.microsoft.com/office/powerpoint/2010/main" val="33695717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TextBox 22">
            <a:extLst>
              <a:ext uri="{FF2B5EF4-FFF2-40B4-BE49-F238E27FC236}">
                <a16:creationId xmlns:a16="http://schemas.microsoft.com/office/drawing/2014/main" id="{604398D9-AC11-4D90-B8AF-B9DB529665BB}"/>
              </a:ext>
            </a:extLst>
          </p:cNvPr>
          <p:cNvSpPr txBox="1"/>
          <p:nvPr/>
        </p:nvSpPr>
        <p:spPr>
          <a:xfrm>
            <a:off x="272761" y="1995777"/>
            <a:ext cx="3828988" cy="364964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sz="1300" u="sng" dirty="0">
                <a:solidFill>
                  <a:srgbClr val="FFFFFF"/>
                </a:solidFill>
                <a:latin typeface="+mj-lt"/>
                <a:ea typeface="+mj-ea"/>
                <a:cs typeface="+mj-cs"/>
              </a:rPr>
              <a:t>Categorical variables Analysis:</a:t>
            </a:r>
          </a:p>
          <a:p>
            <a:pPr>
              <a:spcBef>
                <a:spcPts val="1000"/>
              </a:spcBef>
              <a:buClr>
                <a:schemeClr val="bg2">
                  <a:lumMod val="40000"/>
                  <a:lumOff val="60000"/>
                </a:schemeClr>
              </a:buClr>
              <a:buSzPct val="80000"/>
              <a:buFont typeface="Wingdings 3" charset="2"/>
              <a:buChar char=""/>
            </a:pPr>
            <a:endParaRPr lang="en-US" sz="1300"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sz="1300" dirty="0">
                <a:solidFill>
                  <a:srgbClr val="FFFFFF"/>
                </a:solidFill>
                <a:latin typeface="+mj-lt"/>
                <a:ea typeface="+mj-ea"/>
                <a:cs typeface="+mj-cs"/>
              </a:rPr>
              <a:t>Most of the participants in the survey are Male.</a:t>
            </a:r>
          </a:p>
          <a:p>
            <a:pPr marL="285750" indent="-285750">
              <a:spcBef>
                <a:spcPts val="1000"/>
              </a:spcBef>
              <a:buClr>
                <a:schemeClr val="bg2">
                  <a:lumMod val="40000"/>
                  <a:lumOff val="60000"/>
                </a:schemeClr>
              </a:buClr>
              <a:buSzPct val="80000"/>
              <a:buFont typeface="Wingdings 3" charset="2"/>
              <a:buChar char=""/>
            </a:pPr>
            <a:r>
              <a:rPr lang="en-US" sz="1300" dirty="0">
                <a:solidFill>
                  <a:srgbClr val="FFFFFF"/>
                </a:solidFill>
                <a:latin typeface="+mj-lt"/>
                <a:ea typeface="+mj-ea"/>
                <a:cs typeface="+mj-cs"/>
              </a:rPr>
              <a:t>Most of the participants are not self employed.</a:t>
            </a:r>
          </a:p>
          <a:p>
            <a:pPr marL="285750" indent="-285750">
              <a:spcBef>
                <a:spcPts val="1000"/>
              </a:spcBef>
              <a:buClr>
                <a:schemeClr val="bg2">
                  <a:lumMod val="40000"/>
                  <a:lumOff val="60000"/>
                </a:schemeClr>
              </a:buClr>
              <a:buSzPct val="80000"/>
              <a:buFont typeface="Wingdings 3" charset="2"/>
              <a:buChar char=""/>
            </a:pPr>
            <a:r>
              <a:rPr lang="en-US" sz="1300" dirty="0">
                <a:solidFill>
                  <a:srgbClr val="FFFFFF"/>
                </a:solidFill>
                <a:latin typeface="+mj-lt"/>
                <a:ea typeface="+mj-ea"/>
                <a:cs typeface="+mj-cs"/>
              </a:rPr>
              <a:t>Majority of the participants are working for tech companies.</a:t>
            </a:r>
          </a:p>
          <a:p>
            <a:pPr>
              <a:spcBef>
                <a:spcPts val="1000"/>
              </a:spcBef>
              <a:buClr>
                <a:schemeClr val="bg2">
                  <a:lumMod val="40000"/>
                  <a:lumOff val="60000"/>
                </a:schemeClr>
              </a:buClr>
              <a:buSzPct val="80000"/>
            </a:pPr>
            <a:endParaRPr lang="en-US" sz="1300" dirty="0">
              <a:solidFill>
                <a:srgbClr val="FFFFFF"/>
              </a:solidFill>
              <a:latin typeface="+mj-lt"/>
              <a:ea typeface="+mj-ea"/>
              <a:cs typeface="+mj-cs"/>
            </a:endParaRPr>
          </a:p>
        </p:txBody>
      </p:sp>
      <p:pic>
        <p:nvPicPr>
          <p:cNvPr id="5122" name="Picture 2">
            <a:extLst>
              <a:ext uri="{FF2B5EF4-FFF2-40B4-BE49-F238E27FC236}">
                <a16:creationId xmlns:a16="http://schemas.microsoft.com/office/drawing/2014/main" id="{7DF26815-F85B-4C12-9C7D-82F6EB9B78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48451" y="2093598"/>
            <a:ext cx="6495847" cy="328040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03165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3067</TotalTime>
  <Words>837</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Ion</vt:lpstr>
      <vt:lpstr>Mental Health Prediction with Machine Learning</vt:lpstr>
      <vt:lpstr>Introduction</vt:lpstr>
      <vt:lpstr>Objective</vt:lpstr>
      <vt:lpstr>Data</vt:lpstr>
      <vt:lpstr>PowerPoint Presentation</vt:lpstr>
      <vt:lpstr>Basic Characteristics</vt:lpstr>
      <vt:lpstr>PowerPoint Presentation</vt:lpstr>
      <vt:lpstr>Heat Map Analysis</vt:lpstr>
      <vt:lpstr>PowerPoint Presentation</vt:lpstr>
      <vt:lpstr>Apply Encoding methods:   . </vt:lpstr>
      <vt:lpstr>Reduce Number of  Dimensions </vt:lpstr>
      <vt:lpstr>Logistic Regression</vt:lpstr>
      <vt:lpstr>AdaBoost Classifier</vt:lpstr>
      <vt:lpstr>Evaluate Model Performance</vt:lpstr>
      <vt:lpstr>AUC (Area Under Curve)</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Ravindra Babu Neralla</dc:creator>
  <cp:lastModifiedBy>Ravindra Babu Neralla</cp:lastModifiedBy>
  <cp:revision>32</cp:revision>
  <dcterms:created xsi:type="dcterms:W3CDTF">2021-04-10T16:17:31Z</dcterms:created>
  <dcterms:modified xsi:type="dcterms:W3CDTF">2021-05-10T23:19:07Z</dcterms:modified>
</cp:coreProperties>
</file>