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2136" y="-1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printerSettings" Target="printerSettings/printerSettings1.bin"/><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2687CA-BAA5-47B8-9991-F052079DDFED}" type="datetimeFigureOut">
              <a:rPr lang="en-US" smtClean="0"/>
              <a:t>13-09-03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05097-6653-491F-8873-8EF882CF3128}" type="slidenum">
              <a:rPr lang="en-US" smtClean="0"/>
              <a:t>‹#›</a:t>
            </a:fld>
            <a:endParaRPr lang="en-US"/>
          </a:p>
        </p:txBody>
      </p:sp>
    </p:spTree>
    <p:extLst>
      <p:ext uri="{BB962C8B-B14F-4D97-AF65-F5344CB8AC3E}">
        <p14:creationId xmlns:p14="http://schemas.microsoft.com/office/powerpoint/2010/main" val="589845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2687CA-BAA5-47B8-9991-F052079DDFED}" type="datetimeFigureOut">
              <a:rPr lang="en-US" smtClean="0"/>
              <a:t>13-09-03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05097-6653-491F-8873-8EF882CF3128}" type="slidenum">
              <a:rPr lang="en-US" smtClean="0"/>
              <a:t>‹#›</a:t>
            </a:fld>
            <a:endParaRPr lang="en-US"/>
          </a:p>
        </p:txBody>
      </p:sp>
    </p:spTree>
    <p:extLst>
      <p:ext uri="{BB962C8B-B14F-4D97-AF65-F5344CB8AC3E}">
        <p14:creationId xmlns:p14="http://schemas.microsoft.com/office/powerpoint/2010/main" val="1727861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2687CA-BAA5-47B8-9991-F052079DDFED}" type="datetimeFigureOut">
              <a:rPr lang="en-US" smtClean="0"/>
              <a:t>13-09-03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05097-6653-491F-8873-8EF882CF3128}" type="slidenum">
              <a:rPr lang="en-US" smtClean="0"/>
              <a:t>‹#›</a:t>
            </a:fld>
            <a:endParaRPr lang="en-US"/>
          </a:p>
        </p:txBody>
      </p:sp>
    </p:spTree>
    <p:extLst>
      <p:ext uri="{BB962C8B-B14F-4D97-AF65-F5344CB8AC3E}">
        <p14:creationId xmlns:p14="http://schemas.microsoft.com/office/powerpoint/2010/main" val="2384047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2687CA-BAA5-47B8-9991-F052079DDFED}" type="datetimeFigureOut">
              <a:rPr lang="en-US" smtClean="0"/>
              <a:t>13-09-03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05097-6653-491F-8873-8EF882CF3128}" type="slidenum">
              <a:rPr lang="en-US" smtClean="0"/>
              <a:t>‹#›</a:t>
            </a:fld>
            <a:endParaRPr lang="en-US"/>
          </a:p>
        </p:txBody>
      </p:sp>
    </p:spTree>
    <p:extLst>
      <p:ext uri="{BB962C8B-B14F-4D97-AF65-F5344CB8AC3E}">
        <p14:creationId xmlns:p14="http://schemas.microsoft.com/office/powerpoint/2010/main" val="3309456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2687CA-BAA5-47B8-9991-F052079DDFED}" type="datetimeFigureOut">
              <a:rPr lang="en-US" smtClean="0"/>
              <a:t>13-09-03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305097-6653-491F-8873-8EF882CF3128}" type="slidenum">
              <a:rPr lang="en-US" smtClean="0"/>
              <a:t>‹#›</a:t>
            </a:fld>
            <a:endParaRPr lang="en-US"/>
          </a:p>
        </p:txBody>
      </p:sp>
    </p:spTree>
    <p:extLst>
      <p:ext uri="{BB962C8B-B14F-4D97-AF65-F5344CB8AC3E}">
        <p14:creationId xmlns:p14="http://schemas.microsoft.com/office/powerpoint/2010/main" val="4186266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2687CA-BAA5-47B8-9991-F052079DDFED}" type="datetimeFigureOut">
              <a:rPr lang="en-US" smtClean="0"/>
              <a:t>13-09-03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05097-6653-491F-8873-8EF882CF3128}" type="slidenum">
              <a:rPr lang="en-US" smtClean="0"/>
              <a:t>‹#›</a:t>
            </a:fld>
            <a:endParaRPr lang="en-US"/>
          </a:p>
        </p:txBody>
      </p:sp>
    </p:spTree>
    <p:extLst>
      <p:ext uri="{BB962C8B-B14F-4D97-AF65-F5344CB8AC3E}">
        <p14:creationId xmlns:p14="http://schemas.microsoft.com/office/powerpoint/2010/main" val="227888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2687CA-BAA5-47B8-9991-F052079DDFED}" type="datetimeFigureOut">
              <a:rPr lang="en-US" smtClean="0"/>
              <a:t>13-09-03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305097-6653-491F-8873-8EF882CF3128}" type="slidenum">
              <a:rPr lang="en-US" smtClean="0"/>
              <a:t>‹#›</a:t>
            </a:fld>
            <a:endParaRPr lang="en-US"/>
          </a:p>
        </p:txBody>
      </p:sp>
    </p:spTree>
    <p:extLst>
      <p:ext uri="{BB962C8B-B14F-4D97-AF65-F5344CB8AC3E}">
        <p14:creationId xmlns:p14="http://schemas.microsoft.com/office/powerpoint/2010/main" val="3096809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2687CA-BAA5-47B8-9991-F052079DDFED}" type="datetimeFigureOut">
              <a:rPr lang="en-US" smtClean="0"/>
              <a:t>13-09-03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305097-6653-491F-8873-8EF882CF3128}" type="slidenum">
              <a:rPr lang="en-US" smtClean="0"/>
              <a:t>‹#›</a:t>
            </a:fld>
            <a:endParaRPr lang="en-US"/>
          </a:p>
        </p:txBody>
      </p:sp>
    </p:spTree>
    <p:extLst>
      <p:ext uri="{BB962C8B-B14F-4D97-AF65-F5344CB8AC3E}">
        <p14:creationId xmlns:p14="http://schemas.microsoft.com/office/powerpoint/2010/main" val="1774189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2687CA-BAA5-47B8-9991-F052079DDFED}" type="datetimeFigureOut">
              <a:rPr lang="en-US" smtClean="0"/>
              <a:t>13-09-03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305097-6653-491F-8873-8EF882CF3128}" type="slidenum">
              <a:rPr lang="en-US" smtClean="0"/>
              <a:t>‹#›</a:t>
            </a:fld>
            <a:endParaRPr lang="en-US"/>
          </a:p>
        </p:txBody>
      </p:sp>
    </p:spTree>
    <p:extLst>
      <p:ext uri="{BB962C8B-B14F-4D97-AF65-F5344CB8AC3E}">
        <p14:creationId xmlns:p14="http://schemas.microsoft.com/office/powerpoint/2010/main" val="1935357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2687CA-BAA5-47B8-9991-F052079DDFED}" type="datetimeFigureOut">
              <a:rPr lang="en-US" smtClean="0"/>
              <a:t>13-09-03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05097-6653-491F-8873-8EF882CF3128}" type="slidenum">
              <a:rPr lang="en-US" smtClean="0"/>
              <a:t>‹#›</a:t>
            </a:fld>
            <a:endParaRPr lang="en-US"/>
          </a:p>
        </p:txBody>
      </p:sp>
    </p:spTree>
    <p:extLst>
      <p:ext uri="{BB962C8B-B14F-4D97-AF65-F5344CB8AC3E}">
        <p14:creationId xmlns:p14="http://schemas.microsoft.com/office/powerpoint/2010/main" val="1148032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2687CA-BAA5-47B8-9991-F052079DDFED}" type="datetimeFigureOut">
              <a:rPr lang="en-US" smtClean="0"/>
              <a:t>13-09-03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305097-6653-491F-8873-8EF882CF3128}" type="slidenum">
              <a:rPr lang="en-US" smtClean="0"/>
              <a:t>‹#›</a:t>
            </a:fld>
            <a:endParaRPr lang="en-US"/>
          </a:p>
        </p:txBody>
      </p:sp>
    </p:spTree>
    <p:extLst>
      <p:ext uri="{BB962C8B-B14F-4D97-AF65-F5344CB8AC3E}">
        <p14:creationId xmlns:p14="http://schemas.microsoft.com/office/powerpoint/2010/main" val="20602570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2687CA-BAA5-47B8-9991-F052079DDFED}" type="datetimeFigureOut">
              <a:rPr lang="en-US" smtClean="0"/>
              <a:t>13-09-03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305097-6653-491F-8873-8EF882CF3128}" type="slidenum">
              <a:rPr lang="en-US" smtClean="0"/>
              <a:t>‹#›</a:t>
            </a:fld>
            <a:endParaRPr lang="en-US"/>
          </a:p>
        </p:txBody>
      </p:sp>
    </p:spTree>
    <p:extLst>
      <p:ext uri="{BB962C8B-B14F-4D97-AF65-F5344CB8AC3E}">
        <p14:creationId xmlns:p14="http://schemas.microsoft.com/office/powerpoint/2010/main" val="2961339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Excel</a:t>
            </a:r>
            <a:endParaRPr lang="en-US" dirty="0"/>
          </a:p>
        </p:txBody>
      </p:sp>
      <p:sp>
        <p:nvSpPr>
          <p:cNvPr id="3" name="Subtitle 2"/>
          <p:cNvSpPr>
            <a:spLocks noGrp="1"/>
          </p:cNvSpPr>
          <p:nvPr>
            <p:ph type="subTitle" idx="1"/>
          </p:nvPr>
        </p:nvSpPr>
        <p:spPr/>
        <p:txBody>
          <a:bodyPr/>
          <a:lstStyle/>
          <a:p>
            <a:r>
              <a:rPr lang="en-US" b="1" dirty="0" smtClean="0"/>
              <a:t>Business </a:t>
            </a:r>
            <a:r>
              <a:rPr lang="en-US" b="1" dirty="0" smtClean="0"/>
              <a:t>467</a:t>
            </a:r>
            <a:endParaRPr lang="en-US" dirty="0" smtClean="0"/>
          </a:p>
          <a:p>
            <a:r>
              <a:rPr lang="es-DO" b="1" dirty="0" smtClean="0"/>
              <a:t>Nico</a:t>
            </a:r>
          </a:p>
        </p:txBody>
      </p:sp>
    </p:spTree>
    <p:extLst>
      <p:ext uri="{BB962C8B-B14F-4D97-AF65-F5344CB8AC3E}">
        <p14:creationId xmlns:p14="http://schemas.microsoft.com/office/powerpoint/2010/main" val="330870739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Introduction to </a:t>
            </a:r>
            <a:r>
              <a:rPr lang="en-US" dirty="0" smtClean="0"/>
              <a:t>Excel</a:t>
            </a:r>
            <a:endParaRPr lang="es-DO" dirty="0"/>
          </a:p>
        </p:txBody>
      </p:sp>
      <p:sp>
        <p:nvSpPr>
          <p:cNvPr id="3" name="Content Placeholder 2"/>
          <p:cNvSpPr>
            <a:spLocks noGrp="1"/>
          </p:cNvSpPr>
          <p:nvPr>
            <p:ph idx="1"/>
          </p:nvPr>
        </p:nvSpPr>
        <p:spPr>
          <a:xfrm>
            <a:off x="457200" y="990600"/>
            <a:ext cx="8229600" cy="5791200"/>
          </a:xfrm>
        </p:spPr>
        <p:txBody>
          <a:bodyPr/>
          <a:lstStyle/>
          <a:p>
            <a:r>
              <a:rPr lang="en-US" sz="2800" dirty="0"/>
              <a:t>A range in Excel is defined by one cell address, a semicolon, and a second cell address </a:t>
            </a:r>
          </a:p>
          <a:p>
            <a:pPr marL="0" indent="0">
              <a:buNone/>
            </a:pPr>
            <a:endParaRPr lang="en-US" sz="2800" dirty="0"/>
          </a:p>
        </p:txBody>
      </p:sp>
      <p:pic>
        <p:nvPicPr>
          <p:cNvPr id="6" name="Picture 5"/>
          <p:cNvPicPr>
            <a:picLocks noChangeAspect="1"/>
          </p:cNvPicPr>
          <p:nvPr/>
        </p:nvPicPr>
        <p:blipFill>
          <a:blip r:embed="rId2"/>
          <a:stretch>
            <a:fillRect/>
          </a:stretch>
        </p:blipFill>
        <p:spPr>
          <a:xfrm>
            <a:off x="533400" y="2133600"/>
            <a:ext cx="8153400" cy="4419600"/>
          </a:xfrm>
          <a:prstGeom prst="rect">
            <a:avLst/>
          </a:prstGeom>
        </p:spPr>
      </p:pic>
    </p:spTree>
    <p:extLst>
      <p:ext uri="{BB962C8B-B14F-4D97-AF65-F5344CB8AC3E}">
        <p14:creationId xmlns:p14="http://schemas.microsoft.com/office/powerpoint/2010/main" val="234868776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Introduction to </a:t>
            </a:r>
            <a:r>
              <a:rPr lang="en-US" dirty="0" smtClean="0"/>
              <a:t>Excel</a:t>
            </a:r>
            <a:endParaRPr lang="es-DO" dirty="0"/>
          </a:p>
        </p:txBody>
      </p:sp>
      <p:sp>
        <p:nvSpPr>
          <p:cNvPr id="3" name="Content Placeholder 2"/>
          <p:cNvSpPr>
            <a:spLocks noGrp="1"/>
          </p:cNvSpPr>
          <p:nvPr>
            <p:ph idx="1"/>
          </p:nvPr>
        </p:nvSpPr>
        <p:spPr>
          <a:xfrm>
            <a:off x="381000" y="1600200"/>
            <a:ext cx="8229600" cy="2819400"/>
          </a:xfrm>
        </p:spPr>
        <p:txBody>
          <a:bodyPr>
            <a:normAutofit lnSpcReduction="10000"/>
          </a:bodyPr>
          <a:lstStyle/>
          <a:p>
            <a:r>
              <a:rPr lang="en-US" sz="2800" dirty="0"/>
              <a:t>Although it’s nowhere nearly as powerful as </a:t>
            </a:r>
            <a:r>
              <a:rPr lang="en-US" sz="2800" dirty="0" smtClean="0"/>
              <a:t>R, </a:t>
            </a:r>
            <a:r>
              <a:rPr lang="en-US" sz="2800" dirty="0"/>
              <a:t>Excel has some ability to manipulate matrices </a:t>
            </a:r>
          </a:p>
          <a:p>
            <a:r>
              <a:rPr lang="en-US" sz="2800" dirty="0"/>
              <a:t>– MINVERSE: Find the inverse of a matrix</a:t>
            </a:r>
            <a:br>
              <a:rPr lang="en-US" sz="2800" dirty="0"/>
            </a:br>
            <a:r>
              <a:rPr lang="en-US" sz="2800" dirty="0"/>
              <a:t>– MDETERM: Find the determinant of a matrix </a:t>
            </a:r>
          </a:p>
          <a:p>
            <a:r>
              <a:rPr lang="en-US" sz="2800" dirty="0" smtClean="0"/>
              <a:t>These </a:t>
            </a:r>
            <a:r>
              <a:rPr lang="en-US" sz="2800" dirty="0"/>
              <a:t>functions can be used by referencing a range that contains a </a:t>
            </a:r>
            <a:r>
              <a:rPr lang="en-US" sz="2800" dirty="0" smtClean="0"/>
              <a:t>matrix</a:t>
            </a:r>
            <a:r>
              <a:rPr lang="en-US" sz="2800" dirty="0"/>
              <a:t>.</a:t>
            </a:r>
            <a:endParaRPr lang="en-US" sz="2800" dirty="0" smtClean="0"/>
          </a:p>
        </p:txBody>
      </p:sp>
    </p:spTree>
    <p:extLst>
      <p:ext uri="{BB962C8B-B14F-4D97-AF65-F5344CB8AC3E}">
        <p14:creationId xmlns:p14="http://schemas.microsoft.com/office/powerpoint/2010/main" val="85779806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Introduction to </a:t>
            </a:r>
            <a:r>
              <a:rPr lang="en-US" dirty="0" smtClean="0"/>
              <a:t>Excel</a:t>
            </a:r>
            <a:endParaRPr lang="es-DO" dirty="0"/>
          </a:p>
        </p:txBody>
      </p:sp>
      <p:sp>
        <p:nvSpPr>
          <p:cNvPr id="3" name="Content Placeholder 2"/>
          <p:cNvSpPr>
            <a:spLocks noGrp="1"/>
          </p:cNvSpPr>
          <p:nvPr>
            <p:ph idx="1"/>
          </p:nvPr>
        </p:nvSpPr>
        <p:spPr>
          <a:xfrm>
            <a:off x="457200" y="1447800"/>
            <a:ext cx="8229600" cy="5791200"/>
          </a:xfrm>
        </p:spPr>
        <p:txBody>
          <a:bodyPr/>
          <a:lstStyle/>
          <a:p>
            <a:r>
              <a:rPr lang="en-US" sz="2400" b="1" dirty="0">
                <a:solidFill>
                  <a:srgbClr val="0000FF"/>
                </a:solidFill>
              </a:rPr>
              <a:t>Conditional formatting </a:t>
            </a:r>
            <a:r>
              <a:rPr lang="en-US" sz="2400" dirty="0"/>
              <a:t>is a tool that can be applied to a worksheet to make dynamic value changes easier to identify </a:t>
            </a:r>
          </a:p>
          <a:p>
            <a:r>
              <a:rPr lang="en-US" sz="2400" dirty="0"/>
              <a:t>In the two screenshots below, the cells are conditionally formatted to turn yellow if the number in the cell is greater than 30 </a:t>
            </a:r>
          </a:p>
          <a:p>
            <a:r>
              <a:rPr lang="en-US" sz="2400" dirty="0"/>
              <a:t>Cells change automatically when the value in the cell satisfies a condition </a:t>
            </a:r>
          </a:p>
          <a:p>
            <a:endParaRPr lang="en-US" sz="2400" dirty="0"/>
          </a:p>
        </p:txBody>
      </p:sp>
      <p:pic>
        <p:nvPicPr>
          <p:cNvPr id="4" name="Picture 3"/>
          <p:cNvPicPr>
            <a:picLocks noChangeAspect="1"/>
          </p:cNvPicPr>
          <p:nvPr/>
        </p:nvPicPr>
        <p:blipFill>
          <a:blip r:embed="rId2"/>
          <a:stretch>
            <a:fillRect/>
          </a:stretch>
        </p:blipFill>
        <p:spPr>
          <a:xfrm>
            <a:off x="673100" y="4343400"/>
            <a:ext cx="7785100" cy="2133600"/>
          </a:xfrm>
          <a:prstGeom prst="rect">
            <a:avLst/>
          </a:prstGeom>
        </p:spPr>
      </p:pic>
    </p:spTree>
    <p:extLst>
      <p:ext uri="{BB962C8B-B14F-4D97-AF65-F5344CB8AC3E}">
        <p14:creationId xmlns:p14="http://schemas.microsoft.com/office/powerpoint/2010/main" val="56548521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Introduction to </a:t>
            </a:r>
            <a:r>
              <a:rPr lang="en-US" dirty="0" smtClean="0"/>
              <a:t>Excel</a:t>
            </a:r>
            <a:endParaRPr lang="es-DO" dirty="0"/>
          </a:p>
        </p:txBody>
      </p:sp>
      <p:sp>
        <p:nvSpPr>
          <p:cNvPr id="3" name="Content Placeholder 2"/>
          <p:cNvSpPr>
            <a:spLocks noGrp="1"/>
          </p:cNvSpPr>
          <p:nvPr>
            <p:ph idx="1"/>
          </p:nvPr>
        </p:nvSpPr>
        <p:spPr>
          <a:xfrm>
            <a:off x="457200" y="1295400"/>
            <a:ext cx="8229600" cy="5791200"/>
          </a:xfrm>
        </p:spPr>
        <p:txBody>
          <a:bodyPr/>
          <a:lstStyle/>
          <a:p>
            <a:r>
              <a:rPr lang="en-US" sz="2800" dirty="0"/>
              <a:t>Basic logic can be added within the cell, which can be useful if trying to avoid using macro code </a:t>
            </a:r>
          </a:p>
          <a:p>
            <a:r>
              <a:rPr lang="en-US" sz="2800" dirty="0"/>
              <a:t>Syntax:</a:t>
            </a:r>
            <a:br>
              <a:rPr lang="en-US" sz="2800" dirty="0"/>
            </a:br>
            <a:r>
              <a:rPr lang="en-US" sz="2800" dirty="0">
                <a:solidFill>
                  <a:srgbClr val="0000FF"/>
                </a:solidFill>
              </a:rPr>
              <a:t>=IF(expression, </a:t>
            </a:r>
            <a:r>
              <a:rPr lang="en-US" sz="2800" dirty="0" err="1">
                <a:solidFill>
                  <a:srgbClr val="0000FF"/>
                </a:solidFill>
              </a:rPr>
              <a:t>value_if_true</a:t>
            </a:r>
            <a:r>
              <a:rPr lang="en-US" sz="2800" dirty="0">
                <a:solidFill>
                  <a:srgbClr val="0000FF"/>
                </a:solidFill>
              </a:rPr>
              <a:t>, </a:t>
            </a:r>
            <a:r>
              <a:rPr lang="en-US" sz="2800" dirty="0" err="1">
                <a:solidFill>
                  <a:srgbClr val="0000FF"/>
                </a:solidFill>
              </a:rPr>
              <a:t>value_if_false</a:t>
            </a:r>
            <a:r>
              <a:rPr lang="en-US" sz="2800" dirty="0">
                <a:solidFill>
                  <a:srgbClr val="0000FF"/>
                </a:solidFill>
              </a:rPr>
              <a:t>)</a:t>
            </a:r>
            <a:r>
              <a:rPr lang="en-US" sz="2800" dirty="0"/>
              <a:t> </a:t>
            </a:r>
          </a:p>
          <a:p>
            <a:r>
              <a:rPr lang="en-US" sz="2800" dirty="0"/>
              <a:t>Example: </a:t>
            </a:r>
            <a:r>
              <a:rPr lang="en-US" sz="2800" dirty="0">
                <a:solidFill>
                  <a:srgbClr val="0000FF"/>
                </a:solidFill>
              </a:rPr>
              <a:t>=IF(A3&gt;50,“YES”,“NO”)</a:t>
            </a:r>
            <a:r>
              <a:rPr lang="en-US" sz="2800" dirty="0"/>
              <a:t> </a:t>
            </a:r>
          </a:p>
          <a:p>
            <a:r>
              <a:rPr lang="en-US" sz="2800" dirty="0"/>
              <a:t>The If statement is a cell can include comparisons of values using the usual math operators </a:t>
            </a:r>
          </a:p>
          <a:p>
            <a:r>
              <a:rPr lang="en-US" sz="2800" dirty="0"/>
              <a:t>Note that an equal statement is created using a single = </a:t>
            </a:r>
            <a:r>
              <a:rPr lang="en-US" sz="2800" dirty="0" smtClean="0"/>
              <a:t>operator</a:t>
            </a:r>
            <a:endParaRPr lang="en-US" sz="2800" dirty="0"/>
          </a:p>
          <a:p>
            <a:r>
              <a:rPr lang="en-US" sz="2800" dirty="0"/>
              <a:t>Just as in traditional programming, If statements can be nested </a:t>
            </a:r>
          </a:p>
        </p:txBody>
      </p:sp>
    </p:spTree>
    <p:extLst>
      <p:ext uri="{BB962C8B-B14F-4D97-AF65-F5344CB8AC3E}">
        <p14:creationId xmlns:p14="http://schemas.microsoft.com/office/powerpoint/2010/main" val="3306437552"/>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Introduction to </a:t>
            </a:r>
            <a:r>
              <a:rPr lang="en-US" dirty="0" smtClean="0"/>
              <a:t>Excel</a:t>
            </a:r>
            <a:endParaRPr lang="es-DO" dirty="0"/>
          </a:p>
        </p:txBody>
      </p:sp>
      <p:sp>
        <p:nvSpPr>
          <p:cNvPr id="3" name="Content Placeholder 2"/>
          <p:cNvSpPr>
            <a:spLocks noGrp="1"/>
          </p:cNvSpPr>
          <p:nvPr>
            <p:ph idx="1"/>
          </p:nvPr>
        </p:nvSpPr>
        <p:spPr>
          <a:xfrm>
            <a:off x="457200" y="1066800"/>
            <a:ext cx="8229600" cy="5791200"/>
          </a:xfrm>
        </p:spPr>
        <p:txBody>
          <a:bodyPr/>
          <a:lstStyle/>
          <a:p>
            <a:r>
              <a:rPr lang="en-US" sz="2800" dirty="0"/>
              <a:t>Example:</a:t>
            </a:r>
            <a:br>
              <a:rPr lang="en-US" sz="2800" dirty="0"/>
            </a:br>
            <a:r>
              <a:rPr lang="en-US" sz="2800" dirty="0">
                <a:solidFill>
                  <a:srgbClr val="0000FF"/>
                </a:solidFill>
              </a:rPr>
              <a:t>=IF(A3&gt;50,IF(A5&lt;50,“Both </a:t>
            </a:r>
            <a:r>
              <a:rPr lang="en-US" sz="2800" dirty="0" err="1">
                <a:solidFill>
                  <a:srgbClr val="0000FF"/>
                </a:solidFill>
              </a:rPr>
              <a:t>True”,”First</a:t>
            </a:r>
            <a:r>
              <a:rPr lang="en-US" sz="2800" dirty="0">
                <a:solidFill>
                  <a:srgbClr val="0000FF"/>
                </a:solidFill>
              </a:rPr>
              <a:t> True”),”First False”) </a:t>
            </a:r>
          </a:p>
          <a:p>
            <a:r>
              <a:rPr lang="en-US" sz="2800" dirty="0"/>
              <a:t>In this example, the second If statement is evaluated in the event that the first If statement evaluates to TRUE </a:t>
            </a:r>
          </a:p>
          <a:p>
            <a:r>
              <a:rPr lang="en-US" sz="2800" dirty="0"/>
              <a:t>Nested If statements can be placed in either the TRUE or FALSE portion of the statement </a:t>
            </a:r>
          </a:p>
          <a:p>
            <a:r>
              <a:rPr lang="en-US" sz="2800" dirty="0"/>
              <a:t>There is a limit to the number of nested If statements that may exist within a cell formula </a:t>
            </a:r>
          </a:p>
          <a:p>
            <a:r>
              <a:rPr lang="en-US" sz="2800" dirty="0"/>
              <a:t>Excel will not allow more than seven “levels” of If statements in a formula </a:t>
            </a:r>
          </a:p>
        </p:txBody>
      </p:sp>
    </p:spTree>
    <p:extLst>
      <p:ext uri="{BB962C8B-B14F-4D97-AF65-F5344CB8AC3E}">
        <p14:creationId xmlns:p14="http://schemas.microsoft.com/office/powerpoint/2010/main" val="302288149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Introduction to </a:t>
            </a:r>
            <a:r>
              <a:rPr lang="en-US" dirty="0" smtClean="0"/>
              <a:t>Excel</a:t>
            </a:r>
            <a:endParaRPr lang="es-DO" dirty="0"/>
          </a:p>
        </p:txBody>
      </p:sp>
      <p:sp>
        <p:nvSpPr>
          <p:cNvPr id="3" name="Content Placeholder 2"/>
          <p:cNvSpPr>
            <a:spLocks noGrp="1"/>
          </p:cNvSpPr>
          <p:nvPr>
            <p:ph idx="1"/>
          </p:nvPr>
        </p:nvSpPr>
        <p:spPr>
          <a:xfrm>
            <a:off x="457200" y="1219200"/>
            <a:ext cx="8229600" cy="5791200"/>
          </a:xfrm>
        </p:spPr>
        <p:txBody>
          <a:bodyPr/>
          <a:lstStyle/>
          <a:p>
            <a:r>
              <a:rPr lang="en-US" sz="2800" dirty="0"/>
              <a:t>In addition to If decision statements, some basic error handling can be applied in cell formulas </a:t>
            </a:r>
          </a:p>
          <a:p>
            <a:r>
              <a:rPr lang="en-US" sz="2800" dirty="0"/>
              <a:t>Syntax:</a:t>
            </a:r>
            <a:br>
              <a:rPr lang="en-US" sz="2800" dirty="0"/>
            </a:br>
            <a:r>
              <a:rPr lang="en-US" sz="2800" dirty="0">
                <a:solidFill>
                  <a:srgbClr val="0000FF"/>
                </a:solidFill>
              </a:rPr>
              <a:t>=IFERROR(expression, </a:t>
            </a:r>
            <a:r>
              <a:rPr lang="en-US" sz="2800" dirty="0" err="1">
                <a:solidFill>
                  <a:srgbClr val="0000FF"/>
                </a:solidFill>
              </a:rPr>
              <a:t>value_if_error</a:t>
            </a:r>
            <a:r>
              <a:rPr lang="en-US" sz="2800" dirty="0">
                <a:solidFill>
                  <a:srgbClr val="0000FF"/>
                </a:solidFill>
              </a:rPr>
              <a:t>) </a:t>
            </a:r>
          </a:p>
          <a:p>
            <a:r>
              <a:rPr lang="en-US" sz="2800" dirty="0"/>
              <a:t>Example:</a:t>
            </a:r>
            <a:br>
              <a:rPr lang="en-US" sz="2800" dirty="0"/>
            </a:br>
            <a:r>
              <a:rPr lang="en-US" sz="2800" dirty="0">
                <a:solidFill>
                  <a:srgbClr val="0000FF"/>
                </a:solidFill>
              </a:rPr>
              <a:t>=IFERROR(A3*A4,”Something went wrong”) </a:t>
            </a:r>
          </a:p>
          <a:p>
            <a:r>
              <a:rPr lang="en-US" sz="2800" dirty="0" smtClean="0"/>
              <a:t>For </a:t>
            </a:r>
            <a:r>
              <a:rPr lang="en-US" sz="2800" dirty="0"/>
              <a:t>example, suppose that A3 contains the value 22 and A4 contains the value “house” </a:t>
            </a:r>
          </a:p>
          <a:p>
            <a:r>
              <a:rPr lang="en-US" sz="2800" dirty="0"/>
              <a:t>Instead of an error value in the cell, error handling might insert some other value </a:t>
            </a:r>
          </a:p>
        </p:txBody>
      </p:sp>
    </p:spTree>
    <p:extLst>
      <p:ext uri="{BB962C8B-B14F-4D97-AF65-F5344CB8AC3E}">
        <p14:creationId xmlns:p14="http://schemas.microsoft.com/office/powerpoint/2010/main" val="26626658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Introduction to </a:t>
            </a:r>
            <a:r>
              <a:rPr lang="en-US" dirty="0" smtClean="0"/>
              <a:t>Excel</a:t>
            </a:r>
            <a:endParaRPr lang="es-DO" dirty="0"/>
          </a:p>
        </p:txBody>
      </p:sp>
      <p:sp>
        <p:nvSpPr>
          <p:cNvPr id="3" name="Content Placeholder 2"/>
          <p:cNvSpPr>
            <a:spLocks noGrp="1"/>
          </p:cNvSpPr>
          <p:nvPr>
            <p:ph idx="1"/>
          </p:nvPr>
        </p:nvSpPr>
        <p:spPr>
          <a:xfrm>
            <a:off x="457200" y="990600"/>
            <a:ext cx="8229600" cy="5791200"/>
          </a:xfrm>
        </p:spPr>
        <p:txBody>
          <a:bodyPr/>
          <a:lstStyle/>
          <a:p>
            <a:pPr marL="0" indent="0">
              <a:buNone/>
            </a:pPr>
            <a:r>
              <a:rPr lang="en-US" sz="2800" b="1" u="sng" dirty="0">
                <a:solidFill>
                  <a:srgbClr val="0000FF"/>
                </a:solidFill>
              </a:rPr>
              <a:t>2</a:t>
            </a:r>
            <a:r>
              <a:rPr lang="en-US" sz="2800" b="1" u="sng" dirty="0" smtClean="0">
                <a:solidFill>
                  <a:srgbClr val="0000FF"/>
                </a:solidFill>
              </a:rPr>
              <a:t> </a:t>
            </a:r>
            <a:r>
              <a:rPr lang="en-US" sz="2800" b="1" u="sng" dirty="0">
                <a:solidFill>
                  <a:srgbClr val="0000FF"/>
                </a:solidFill>
              </a:rPr>
              <a:t>Minute </a:t>
            </a:r>
            <a:r>
              <a:rPr lang="en-US" sz="2800" b="1" u="sng" dirty="0" smtClean="0">
                <a:solidFill>
                  <a:srgbClr val="0000FF"/>
                </a:solidFill>
              </a:rPr>
              <a:t>Challenge</a:t>
            </a:r>
          </a:p>
          <a:p>
            <a:pPr marL="0" indent="0">
              <a:buNone/>
            </a:pPr>
            <a:endParaRPr lang="en-US" sz="2800" b="1" u="sng" dirty="0" smtClean="0">
              <a:solidFill>
                <a:srgbClr val="0000FF"/>
              </a:solidFill>
            </a:endParaRPr>
          </a:p>
          <a:p>
            <a:pPr marL="0" indent="0">
              <a:buNone/>
            </a:pPr>
            <a:r>
              <a:rPr lang="en-US" sz="2800" dirty="0"/>
              <a:t>Create a cell formula that checks cell A1. If A1 is equal to 5, print “Successful”. If A1 is equal to 3, print “Error 1”. If A1 is equal to 1, print “Error 2”. If A1 is equal to none of these, print “NA”. </a:t>
            </a:r>
          </a:p>
          <a:p>
            <a:pPr marL="0" indent="0">
              <a:buNone/>
            </a:pPr>
            <a:endParaRPr lang="en-US" sz="2800" dirty="0">
              <a:solidFill>
                <a:srgbClr val="0000FF"/>
              </a:solidFill>
            </a:endParaRPr>
          </a:p>
          <a:p>
            <a:pPr marL="0" indent="0">
              <a:buNone/>
            </a:pPr>
            <a:r>
              <a:rPr lang="en-US" sz="2800" b="1" u="sng" dirty="0" smtClean="0">
                <a:solidFill>
                  <a:srgbClr val="FF0000"/>
                </a:solidFill>
              </a:rPr>
              <a:t>Solution:</a:t>
            </a:r>
            <a:endParaRPr lang="en-US" sz="2800" b="1" u="sng" dirty="0">
              <a:solidFill>
                <a:srgbClr val="FF0000"/>
              </a:solidFill>
            </a:endParaRPr>
          </a:p>
          <a:p>
            <a:pPr marL="0" indent="0">
              <a:buNone/>
            </a:pPr>
            <a:r>
              <a:rPr lang="en-US" sz="2800" dirty="0">
                <a:solidFill>
                  <a:schemeClr val="bg1"/>
                </a:solidFill>
              </a:rPr>
              <a:t>=IF(A1=5,”Successful”,IF(A1=3,”Unsuccessful”,I F(A1=1,”Try </a:t>
            </a:r>
            <a:r>
              <a:rPr lang="en-US" sz="2800" dirty="0" err="1">
                <a:solidFill>
                  <a:schemeClr val="bg1"/>
                </a:solidFill>
              </a:rPr>
              <a:t>again”,”NA</a:t>
            </a:r>
            <a:r>
              <a:rPr lang="en-US" sz="2800" dirty="0">
                <a:solidFill>
                  <a:schemeClr val="bg1"/>
                </a:solidFill>
              </a:rPr>
              <a:t>”))) </a:t>
            </a:r>
          </a:p>
          <a:p>
            <a:endParaRPr lang="en-US" sz="2800" dirty="0">
              <a:solidFill>
                <a:srgbClr val="0000FF"/>
              </a:solidFill>
            </a:endParaRPr>
          </a:p>
        </p:txBody>
      </p:sp>
    </p:spTree>
    <p:extLst>
      <p:ext uri="{BB962C8B-B14F-4D97-AF65-F5344CB8AC3E}">
        <p14:creationId xmlns:p14="http://schemas.microsoft.com/office/powerpoint/2010/main" val="96677642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t>
            </a:r>
            <a:r>
              <a:rPr lang="en-US" dirty="0" smtClean="0"/>
              <a:t>Excel</a:t>
            </a:r>
            <a:endParaRPr lang="es-DO" dirty="0"/>
          </a:p>
        </p:txBody>
      </p:sp>
      <p:sp>
        <p:nvSpPr>
          <p:cNvPr id="3" name="Content Placeholder 2"/>
          <p:cNvSpPr>
            <a:spLocks noGrp="1"/>
          </p:cNvSpPr>
          <p:nvPr>
            <p:ph idx="1"/>
          </p:nvPr>
        </p:nvSpPr>
        <p:spPr/>
        <p:txBody>
          <a:bodyPr/>
          <a:lstStyle/>
          <a:p>
            <a:r>
              <a:rPr lang="es-DO" sz="2800" dirty="0"/>
              <a:t>Excel is a spreadsheet application part of the Microsoft Office </a:t>
            </a:r>
            <a:r>
              <a:rPr lang="es-DO" sz="2800" dirty="0" smtClean="0"/>
              <a:t>Suite.</a:t>
            </a:r>
          </a:p>
          <a:p>
            <a:r>
              <a:rPr lang="es-DO" sz="2800" dirty="0" smtClean="0"/>
              <a:t>VBA </a:t>
            </a:r>
            <a:r>
              <a:rPr lang="es-DO" sz="2800" dirty="0"/>
              <a:t>stands for “Visual Basic for Applications</a:t>
            </a:r>
            <a:r>
              <a:rPr lang="es-DO" sz="2800" dirty="0" smtClean="0"/>
              <a:t>” and </a:t>
            </a:r>
            <a:r>
              <a:rPr lang="es-DO" sz="2800" dirty="0"/>
              <a:t>creates a platform to write code for </a:t>
            </a:r>
            <a:r>
              <a:rPr lang="es-DO" sz="2800" dirty="0" smtClean="0"/>
              <a:t>Excel</a:t>
            </a:r>
          </a:p>
          <a:p>
            <a:pPr lvl="1"/>
            <a:r>
              <a:rPr lang="es-DO" sz="2400" dirty="0" smtClean="0"/>
              <a:t>Code </a:t>
            </a:r>
            <a:r>
              <a:rPr lang="es-DO" sz="2400" dirty="0"/>
              <a:t>written for Excel are commonly </a:t>
            </a:r>
            <a:r>
              <a:rPr lang="es-DO" sz="2400" dirty="0" smtClean="0"/>
              <a:t>known as macros</a:t>
            </a:r>
          </a:p>
          <a:p>
            <a:pPr lvl="1"/>
            <a:r>
              <a:rPr lang="es-DO" sz="2400" dirty="0" smtClean="0"/>
              <a:t>VBA </a:t>
            </a:r>
            <a:r>
              <a:rPr lang="es-DO" sz="2400" dirty="0"/>
              <a:t>can be used in all the Office applications</a:t>
            </a:r>
            <a:r>
              <a:rPr lang="es-DO" sz="2400" dirty="0" smtClean="0"/>
              <a:t>, but </a:t>
            </a:r>
            <a:r>
              <a:rPr lang="es-DO" sz="2400" dirty="0"/>
              <a:t>it is undoubtedly most ubiquitous in </a:t>
            </a:r>
            <a:r>
              <a:rPr lang="es-DO" sz="2400" dirty="0" smtClean="0"/>
              <a:t>Excel</a:t>
            </a:r>
          </a:p>
          <a:p>
            <a:r>
              <a:rPr lang="es-DO" sz="2800" dirty="0" smtClean="0"/>
              <a:t>For </a:t>
            </a:r>
            <a:r>
              <a:rPr lang="es-DO" sz="2800" dirty="0"/>
              <a:t>better or worse, a very large percentage of the </a:t>
            </a:r>
            <a:r>
              <a:rPr lang="es-DO" sz="2800" dirty="0" smtClean="0"/>
              <a:t>business world </a:t>
            </a:r>
            <a:r>
              <a:rPr lang="es-DO" sz="2800" dirty="0"/>
              <a:t>runs on a handful of spreadsheets, so you should understand some </a:t>
            </a:r>
            <a:r>
              <a:rPr lang="es-DO" sz="2800" dirty="0" smtClean="0"/>
              <a:t>basics.</a:t>
            </a:r>
            <a:endParaRPr lang="es-DO" sz="2800" dirty="0"/>
          </a:p>
        </p:txBody>
      </p:sp>
    </p:spTree>
    <p:extLst>
      <p:ext uri="{BB962C8B-B14F-4D97-AF65-F5344CB8AC3E}">
        <p14:creationId xmlns:p14="http://schemas.microsoft.com/office/powerpoint/2010/main" val="3418082689"/>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t>
            </a:r>
            <a:r>
              <a:rPr lang="en-US" dirty="0" smtClean="0"/>
              <a:t>Excel</a:t>
            </a:r>
            <a:endParaRPr lang="es-DO" dirty="0"/>
          </a:p>
        </p:txBody>
      </p:sp>
      <p:sp>
        <p:nvSpPr>
          <p:cNvPr id="3" name="Content Placeholder 2"/>
          <p:cNvSpPr>
            <a:spLocks noGrp="1"/>
          </p:cNvSpPr>
          <p:nvPr>
            <p:ph idx="1"/>
          </p:nvPr>
        </p:nvSpPr>
        <p:spPr>
          <a:xfrm>
            <a:off x="457200" y="1371600"/>
            <a:ext cx="8229600" cy="4525963"/>
          </a:xfrm>
        </p:spPr>
        <p:txBody>
          <a:bodyPr>
            <a:normAutofit fontScale="92500" lnSpcReduction="10000"/>
          </a:bodyPr>
          <a:lstStyle/>
          <a:p>
            <a:r>
              <a:rPr lang="es-DO" sz="2800" dirty="0"/>
              <a:t>Excel is often used in corporate settings in lieu of </a:t>
            </a:r>
            <a:r>
              <a:rPr lang="es-DO" sz="2800" dirty="0" smtClean="0"/>
              <a:t>R Programming Language.</a:t>
            </a:r>
          </a:p>
          <a:p>
            <a:r>
              <a:rPr lang="es-DO" sz="2800" dirty="0" smtClean="0"/>
              <a:t>Advantages </a:t>
            </a:r>
            <a:r>
              <a:rPr lang="es-DO" sz="2800" dirty="0"/>
              <a:t>over </a:t>
            </a:r>
            <a:r>
              <a:rPr lang="es-DO" sz="2800" dirty="0" smtClean="0"/>
              <a:t>R:</a:t>
            </a:r>
          </a:p>
          <a:p>
            <a:pPr lvl="1"/>
            <a:r>
              <a:rPr lang="es-DO" sz="2400" dirty="0" smtClean="0"/>
              <a:t>Ubiquitous</a:t>
            </a:r>
            <a:r>
              <a:rPr lang="es-DO" sz="2400" dirty="0"/>
              <a:t>: Everyone has </a:t>
            </a:r>
            <a:r>
              <a:rPr lang="es-DO" sz="2400" dirty="0" smtClean="0"/>
              <a:t>Excel</a:t>
            </a:r>
          </a:p>
          <a:p>
            <a:pPr lvl="1"/>
            <a:r>
              <a:rPr lang="es-DO" sz="2400" dirty="0" smtClean="0"/>
              <a:t>Easy</a:t>
            </a:r>
            <a:r>
              <a:rPr lang="es-DO" sz="2400" dirty="0"/>
              <a:t>: Virtually everyone has some </a:t>
            </a:r>
            <a:r>
              <a:rPr lang="es-DO" sz="2400" dirty="0" smtClean="0"/>
              <a:t>Excel competency</a:t>
            </a:r>
          </a:p>
          <a:p>
            <a:pPr lvl="1"/>
            <a:r>
              <a:rPr lang="es-DO" sz="2400" dirty="0" smtClean="0"/>
              <a:t>Add</a:t>
            </a:r>
            <a:r>
              <a:rPr lang="es-DO" sz="2400" dirty="0"/>
              <a:t>-ins: There are lots of third-party “add-ins” for Excel that expand its </a:t>
            </a:r>
            <a:r>
              <a:rPr lang="es-DO" sz="2400" dirty="0" smtClean="0"/>
              <a:t>functionality.</a:t>
            </a:r>
          </a:p>
          <a:p>
            <a:pPr lvl="1"/>
            <a:r>
              <a:rPr lang="es-DO" sz="2400" dirty="0" smtClean="0"/>
              <a:t>Microsoft</a:t>
            </a:r>
            <a:r>
              <a:rPr lang="es-DO" sz="2400" dirty="0"/>
              <a:t>: Excel integrates well with other Microsoft products, which is often </a:t>
            </a:r>
            <a:r>
              <a:rPr lang="es-DO" sz="2400" dirty="0" smtClean="0"/>
              <a:t>desirable</a:t>
            </a:r>
          </a:p>
          <a:p>
            <a:r>
              <a:rPr lang="es-DO" dirty="0" smtClean="0"/>
              <a:t>People </a:t>
            </a:r>
            <a:r>
              <a:rPr lang="es-DO" dirty="0"/>
              <a:t>like Excel because its familiar and fairly quick to </a:t>
            </a:r>
            <a:r>
              <a:rPr lang="es-DO" dirty="0" smtClean="0"/>
              <a:t>learn.</a:t>
            </a:r>
            <a:endParaRPr lang="es-DO" dirty="0"/>
          </a:p>
        </p:txBody>
      </p:sp>
    </p:spTree>
    <p:extLst>
      <p:ext uri="{BB962C8B-B14F-4D97-AF65-F5344CB8AC3E}">
        <p14:creationId xmlns:p14="http://schemas.microsoft.com/office/powerpoint/2010/main" val="375394935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Introduction to </a:t>
            </a:r>
            <a:r>
              <a:rPr lang="en-US" dirty="0" smtClean="0"/>
              <a:t>Excel</a:t>
            </a:r>
            <a:endParaRPr lang="es-DO" dirty="0"/>
          </a:p>
        </p:txBody>
      </p:sp>
      <p:sp>
        <p:nvSpPr>
          <p:cNvPr id="3" name="Content Placeholder 2"/>
          <p:cNvSpPr>
            <a:spLocks noGrp="1"/>
          </p:cNvSpPr>
          <p:nvPr>
            <p:ph idx="1"/>
          </p:nvPr>
        </p:nvSpPr>
        <p:spPr>
          <a:xfrm>
            <a:off x="457200" y="838200"/>
            <a:ext cx="8229600" cy="5105400"/>
          </a:xfrm>
        </p:spPr>
        <p:txBody>
          <a:bodyPr>
            <a:normAutofit fontScale="92500" lnSpcReduction="10000"/>
          </a:bodyPr>
          <a:lstStyle/>
          <a:p>
            <a:r>
              <a:rPr lang="es-DO" sz="2400" dirty="0" smtClean="0"/>
              <a:t>Disadvantages to R:</a:t>
            </a:r>
          </a:p>
          <a:p>
            <a:pPr lvl="1"/>
            <a:r>
              <a:rPr lang="es-DO" sz="2400" dirty="0" smtClean="0"/>
              <a:t>Speed</a:t>
            </a:r>
            <a:r>
              <a:rPr lang="es-DO" sz="2400" dirty="0"/>
              <a:t>: Excel is simply not as fast as </a:t>
            </a:r>
            <a:r>
              <a:rPr lang="es-DO" sz="2400" dirty="0" smtClean="0"/>
              <a:t>R</a:t>
            </a:r>
          </a:p>
          <a:p>
            <a:pPr lvl="1"/>
            <a:r>
              <a:rPr lang="es-DO" sz="2400" dirty="0" smtClean="0"/>
              <a:t>Size</a:t>
            </a:r>
            <a:r>
              <a:rPr lang="es-DO" sz="2400" dirty="0"/>
              <a:t>: Excel cannot handle large data sets as </a:t>
            </a:r>
            <a:r>
              <a:rPr lang="es-DO" sz="2400" dirty="0" smtClean="0"/>
              <a:t>well</a:t>
            </a:r>
          </a:p>
          <a:p>
            <a:pPr lvl="1"/>
            <a:r>
              <a:rPr lang="es-DO" sz="2400" dirty="0" smtClean="0"/>
              <a:t>Robustness</a:t>
            </a:r>
            <a:r>
              <a:rPr lang="es-DO" sz="2400" dirty="0"/>
              <a:t>: Excel is not as stable as </a:t>
            </a:r>
            <a:r>
              <a:rPr lang="es-DO" sz="2400" dirty="0" smtClean="0"/>
              <a:t>R</a:t>
            </a:r>
          </a:p>
          <a:p>
            <a:pPr lvl="1"/>
            <a:r>
              <a:rPr lang="es-DO" sz="2400" dirty="0" smtClean="0"/>
              <a:t>Features</a:t>
            </a:r>
            <a:r>
              <a:rPr lang="es-DO" sz="2400" dirty="0"/>
              <a:t>: </a:t>
            </a:r>
            <a:r>
              <a:rPr lang="es-DO" sz="2400" dirty="0" smtClean="0"/>
              <a:t>R </a:t>
            </a:r>
            <a:r>
              <a:rPr lang="es-DO" sz="2400" dirty="0"/>
              <a:t>includes many </a:t>
            </a:r>
            <a:r>
              <a:rPr lang="es-DO" sz="2400" dirty="0" smtClean="0"/>
              <a:t>quant analysis </a:t>
            </a:r>
            <a:r>
              <a:rPr lang="es-DO" sz="2400" dirty="0"/>
              <a:t>features not available in </a:t>
            </a:r>
            <a:r>
              <a:rPr lang="es-DO" sz="2400" dirty="0" smtClean="0"/>
              <a:t>Excel</a:t>
            </a:r>
          </a:p>
          <a:p>
            <a:pPr lvl="1"/>
            <a:r>
              <a:rPr lang="es-DO" sz="2400" dirty="0"/>
              <a:t>Cheap: </a:t>
            </a:r>
            <a:r>
              <a:rPr lang="es-DO" sz="2400" dirty="0" smtClean="0"/>
              <a:t>R </a:t>
            </a:r>
            <a:r>
              <a:rPr lang="es-DO" sz="2400" dirty="0"/>
              <a:t>is </a:t>
            </a:r>
            <a:r>
              <a:rPr lang="es-DO" sz="2400" dirty="0" smtClean="0"/>
              <a:t>cheap, </a:t>
            </a:r>
            <a:r>
              <a:rPr lang="es-DO" sz="2400" dirty="0"/>
              <a:t>especially compared </a:t>
            </a:r>
            <a:r>
              <a:rPr lang="es-DO" sz="2400" dirty="0" smtClean="0"/>
              <a:t>to Excel. In fact, R is free!</a:t>
            </a:r>
            <a:endParaRPr lang="es-DO" sz="2400" dirty="0"/>
          </a:p>
          <a:p>
            <a:r>
              <a:rPr lang="es-DO" sz="2400" dirty="0" smtClean="0"/>
              <a:t>Excel </a:t>
            </a:r>
            <a:r>
              <a:rPr lang="es-DO" sz="2400" dirty="0"/>
              <a:t>isn’t used because it’s good; it’s used because it’s good enough</a:t>
            </a:r>
          </a:p>
          <a:p>
            <a:r>
              <a:rPr lang="es-DO" sz="2400" dirty="0" smtClean="0"/>
              <a:t>Excel </a:t>
            </a:r>
            <a:r>
              <a:rPr lang="es-DO" sz="2400" dirty="0"/>
              <a:t>makes a very good scratch pad to solve problems quickly and without much overhead programming</a:t>
            </a:r>
          </a:p>
          <a:p>
            <a:r>
              <a:rPr lang="es-DO" sz="2400" dirty="0" smtClean="0"/>
              <a:t>Excel </a:t>
            </a:r>
            <a:r>
              <a:rPr lang="es-DO" sz="2400" dirty="0"/>
              <a:t>should be avoided as a long-term solution or mission-critical development platform</a:t>
            </a:r>
          </a:p>
        </p:txBody>
      </p:sp>
    </p:spTree>
    <p:extLst>
      <p:ext uri="{BB962C8B-B14F-4D97-AF65-F5344CB8AC3E}">
        <p14:creationId xmlns:p14="http://schemas.microsoft.com/office/powerpoint/2010/main" val="400515527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Introduction to </a:t>
            </a:r>
            <a:r>
              <a:rPr lang="en-US" dirty="0" smtClean="0"/>
              <a:t>Excel</a:t>
            </a:r>
            <a:endParaRPr lang="es-DO" dirty="0"/>
          </a:p>
        </p:txBody>
      </p:sp>
      <p:sp>
        <p:nvSpPr>
          <p:cNvPr id="3" name="Content Placeholder 2"/>
          <p:cNvSpPr>
            <a:spLocks noGrp="1"/>
          </p:cNvSpPr>
          <p:nvPr>
            <p:ph idx="1"/>
          </p:nvPr>
        </p:nvSpPr>
        <p:spPr>
          <a:xfrm>
            <a:off x="457200" y="762000"/>
            <a:ext cx="8229600" cy="5791200"/>
          </a:xfrm>
        </p:spPr>
        <p:txBody>
          <a:bodyPr/>
          <a:lstStyle/>
          <a:p>
            <a:r>
              <a:rPr lang="en-US" dirty="0"/>
              <a:t>Excel can be thought of as one big array or </a:t>
            </a:r>
            <a:r>
              <a:rPr lang="en-US" dirty="0" smtClean="0"/>
              <a:t>matrix:</a:t>
            </a:r>
          </a:p>
          <a:p>
            <a:endParaRPr lang="en-US" dirty="0" smtClean="0"/>
          </a:p>
          <a:p>
            <a:endParaRPr lang="en-US" dirty="0"/>
          </a:p>
          <a:p>
            <a:endParaRPr lang="en-US" dirty="0" smtClean="0"/>
          </a:p>
          <a:p>
            <a:endParaRPr lang="en-US" dirty="0" smtClean="0"/>
          </a:p>
          <a:p>
            <a:endParaRPr lang="en-US" dirty="0"/>
          </a:p>
          <a:p>
            <a:endParaRPr lang="en-US" dirty="0" smtClean="0"/>
          </a:p>
          <a:p>
            <a:endParaRPr lang="en-US" dirty="0" smtClean="0"/>
          </a:p>
          <a:p>
            <a:r>
              <a:rPr lang="en-US" dirty="0"/>
              <a:t>A page in Excel is known as a </a:t>
            </a:r>
            <a:r>
              <a:rPr lang="en-US" b="1" dirty="0">
                <a:solidFill>
                  <a:srgbClr val="0000FF"/>
                </a:solidFill>
              </a:rPr>
              <a:t>worksheet</a:t>
            </a:r>
            <a:r>
              <a:rPr lang="en-US" dirty="0"/>
              <a:t> </a:t>
            </a:r>
          </a:p>
        </p:txBody>
      </p:sp>
      <p:pic>
        <p:nvPicPr>
          <p:cNvPr id="4" name="Picture 3"/>
          <p:cNvPicPr>
            <a:picLocks noChangeAspect="1"/>
          </p:cNvPicPr>
          <p:nvPr/>
        </p:nvPicPr>
        <p:blipFill>
          <a:blip r:embed="rId2"/>
          <a:stretch>
            <a:fillRect/>
          </a:stretch>
        </p:blipFill>
        <p:spPr>
          <a:xfrm>
            <a:off x="838200" y="1720287"/>
            <a:ext cx="7010400" cy="4070913"/>
          </a:xfrm>
          <a:prstGeom prst="rect">
            <a:avLst/>
          </a:prstGeom>
        </p:spPr>
      </p:pic>
    </p:spTree>
    <p:extLst>
      <p:ext uri="{BB962C8B-B14F-4D97-AF65-F5344CB8AC3E}">
        <p14:creationId xmlns:p14="http://schemas.microsoft.com/office/powerpoint/2010/main" val="130277714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Introduction to </a:t>
            </a:r>
            <a:r>
              <a:rPr lang="en-US" dirty="0" smtClean="0"/>
              <a:t>Excel</a:t>
            </a:r>
            <a:endParaRPr lang="es-DO" dirty="0"/>
          </a:p>
        </p:txBody>
      </p:sp>
      <p:sp>
        <p:nvSpPr>
          <p:cNvPr id="3" name="Content Placeholder 2"/>
          <p:cNvSpPr>
            <a:spLocks noGrp="1"/>
          </p:cNvSpPr>
          <p:nvPr>
            <p:ph idx="1"/>
          </p:nvPr>
        </p:nvSpPr>
        <p:spPr>
          <a:xfrm>
            <a:off x="457200" y="990600"/>
            <a:ext cx="8229600" cy="5791200"/>
          </a:xfrm>
        </p:spPr>
        <p:txBody>
          <a:bodyPr/>
          <a:lstStyle/>
          <a:p>
            <a:r>
              <a:rPr lang="en-US" sz="2800" dirty="0"/>
              <a:t>One of the most powerful features of Excel is the ability to use formulas and reference other cells </a:t>
            </a:r>
          </a:p>
          <a:p>
            <a:endParaRPr lang="en-US" sz="2800" dirty="0"/>
          </a:p>
        </p:txBody>
      </p:sp>
      <p:pic>
        <p:nvPicPr>
          <p:cNvPr id="5" name="Picture 4"/>
          <p:cNvPicPr>
            <a:picLocks noChangeAspect="1"/>
          </p:cNvPicPr>
          <p:nvPr/>
        </p:nvPicPr>
        <p:blipFill>
          <a:blip r:embed="rId2"/>
          <a:stretch>
            <a:fillRect/>
          </a:stretch>
        </p:blipFill>
        <p:spPr>
          <a:xfrm>
            <a:off x="1066800" y="2057400"/>
            <a:ext cx="7086600" cy="4433489"/>
          </a:xfrm>
          <a:prstGeom prst="rect">
            <a:avLst/>
          </a:prstGeom>
        </p:spPr>
      </p:pic>
    </p:spTree>
    <p:extLst>
      <p:ext uri="{BB962C8B-B14F-4D97-AF65-F5344CB8AC3E}">
        <p14:creationId xmlns:p14="http://schemas.microsoft.com/office/powerpoint/2010/main" val="245866849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Introduction to </a:t>
            </a:r>
            <a:r>
              <a:rPr lang="en-US" dirty="0" smtClean="0"/>
              <a:t>Excel</a:t>
            </a:r>
            <a:endParaRPr lang="es-DO" dirty="0"/>
          </a:p>
        </p:txBody>
      </p:sp>
      <p:sp>
        <p:nvSpPr>
          <p:cNvPr id="3" name="Content Placeholder 2"/>
          <p:cNvSpPr>
            <a:spLocks noGrp="1"/>
          </p:cNvSpPr>
          <p:nvPr>
            <p:ph idx="1"/>
          </p:nvPr>
        </p:nvSpPr>
        <p:spPr>
          <a:xfrm>
            <a:off x="457200" y="990600"/>
            <a:ext cx="8229600" cy="5791200"/>
          </a:xfrm>
        </p:spPr>
        <p:txBody>
          <a:bodyPr/>
          <a:lstStyle/>
          <a:p>
            <a:r>
              <a:rPr lang="en-US" sz="2800" dirty="0"/>
              <a:t>Once a formula has been defined, it can be applied to successive cells by clicking the lower-right corner of cell and </a:t>
            </a:r>
            <a:r>
              <a:rPr lang="en-US" sz="2800" dirty="0" smtClean="0"/>
              <a:t>dragging:</a:t>
            </a:r>
            <a:endParaRPr lang="en-US" sz="2800" dirty="0"/>
          </a:p>
        </p:txBody>
      </p:sp>
      <p:pic>
        <p:nvPicPr>
          <p:cNvPr id="4" name="Picture 3"/>
          <p:cNvPicPr>
            <a:picLocks noChangeAspect="1"/>
          </p:cNvPicPr>
          <p:nvPr/>
        </p:nvPicPr>
        <p:blipFill>
          <a:blip r:embed="rId2"/>
          <a:stretch>
            <a:fillRect/>
          </a:stretch>
        </p:blipFill>
        <p:spPr>
          <a:xfrm>
            <a:off x="431800" y="2425700"/>
            <a:ext cx="8267700" cy="4279900"/>
          </a:xfrm>
          <a:prstGeom prst="rect">
            <a:avLst/>
          </a:prstGeom>
        </p:spPr>
      </p:pic>
    </p:spTree>
    <p:extLst>
      <p:ext uri="{BB962C8B-B14F-4D97-AF65-F5344CB8AC3E}">
        <p14:creationId xmlns:p14="http://schemas.microsoft.com/office/powerpoint/2010/main" val="215166243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Introduction to </a:t>
            </a:r>
            <a:r>
              <a:rPr lang="en-US" dirty="0" smtClean="0"/>
              <a:t>Excel</a:t>
            </a:r>
            <a:endParaRPr lang="es-DO" dirty="0"/>
          </a:p>
        </p:txBody>
      </p:sp>
      <p:sp>
        <p:nvSpPr>
          <p:cNvPr id="3" name="Content Placeholder 2"/>
          <p:cNvSpPr>
            <a:spLocks noGrp="1"/>
          </p:cNvSpPr>
          <p:nvPr>
            <p:ph idx="1"/>
          </p:nvPr>
        </p:nvSpPr>
        <p:spPr>
          <a:xfrm>
            <a:off x="457200" y="990600"/>
            <a:ext cx="8229600" cy="5791200"/>
          </a:xfrm>
        </p:spPr>
        <p:txBody>
          <a:bodyPr/>
          <a:lstStyle/>
          <a:p>
            <a:r>
              <a:rPr lang="en-US" sz="2400" dirty="0"/>
              <a:t>The </a:t>
            </a:r>
            <a:r>
              <a:rPr lang="en-US" sz="2400" dirty="0">
                <a:solidFill>
                  <a:srgbClr val="0000FF"/>
                </a:solidFill>
              </a:rPr>
              <a:t>$</a:t>
            </a:r>
            <a:r>
              <a:rPr lang="en-US" sz="2400" dirty="0"/>
              <a:t> character, when used in a cell reference, indicates that Excel should not change the formula if the formula is moved </a:t>
            </a:r>
          </a:p>
          <a:p>
            <a:endParaRPr lang="en-US" sz="2400" dirty="0"/>
          </a:p>
        </p:txBody>
      </p:sp>
      <p:pic>
        <p:nvPicPr>
          <p:cNvPr id="4" name="Picture 3"/>
          <p:cNvPicPr>
            <a:picLocks noChangeAspect="1"/>
          </p:cNvPicPr>
          <p:nvPr/>
        </p:nvPicPr>
        <p:blipFill>
          <a:blip r:embed="rId2"/>
          <a:stretch>
            <a:fillRect/>
          </a:stretch>
        </p:blipFill>
        <p:spPr>
          <a:xfrm>
            <a:off x="1295400" y="1981200"/>
            <a:ext cx="6489700" cy="4508500"/>
          </a:xfrm>
          <a:prstGeom prst="rect">
            <a:avLst/>
          </a:prstGeom>
        </p:spPr>
      </p:pic>
    </p:spTree>
    <p:extLst>
      <p:ext uri="{BB962C8B-B14F-4D97-AF65-F5344CB8AC3E}">
        <p14:creationId xmlns:p14="http://schemas.microsoft.com/office/powerpoint/2010/main" val="323139023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Introduction to </a:t>
            </a:r>
            <a:r>
              <a:rPr lang="en-US" dirty="0" smtClean="0"/>
              <a:t>Excel</a:t>
            </a:r>
            <a:endParaRPr lang="es-DO" dirty="0"/>
          </a:p>
        </p:txBody>
      </p:sp>
      <p:sp>
        <p:nvSpPr>
          <p:cNvPr id="3" name="Content Placeholder 2"/>
          <p:cNvSpPr>
            <a:spLocks noGrp="1"/>
          </p:cNvSpPr>
          <p:nvPr>
            <p:ph idx="1"/>
          </p:nvPr>
        </p:nvSpPr>
        <p:spPr>
          <a:xfrm>
            <a:off x="457200" y="990600"/>
            <a:ext cx="8229600" cy="5791200"/>
          </a:xfrm>
        </p:spPr>
        <p:txBody>
          <a:bodyPr/>
          <a:lstStyle/>
          <a:p>
            <a:r>
              <a:rPr lang="en-US" sz="2800" dirty="0"/>
              <a:t>Excel also contains many handy math functions that are expressed using the formula syntax </a:t>
            </a:r>
            <a:endParaRPr lang="en-US" sz="2800" dirty="0" smtClean="0"/>
          </a:p>
          <a:p>
            <a:pPr lvl="1"/>
            <a:r>
              <a:rPr lang="en-US" dirty="0" smtClean="0"/>
              <a:t>Syntax</a:t>
            </a:r>
            <a:r>
              <a:rPr lang="en-US" dirty="0"/>
              <a:t>: </a:t>
            </a:r>
            <a:r>
              <a:rPr lang="en-US" b="1" dirty="0">
                <a:solidFill>
                  <a:srgbClr val="0000FF"/>
                </a:solidFill>
              </a:rPr>
              <a:t>=</a:t>
            </a:r>
            <a:r>
              <a:rPr lang="en-US" b="1" dirty="0" err="1">
                <a:solidFill>
                  <a:srgbClr val="0000FF"/>
                </a:solidFill>
              </a:rPr>
              <a:t>function_name</a:t>
            </a:r>
            <a:r>
              <a:rPr lang="en-US" b="1" dirty="0">
                <a:solidFill>
                  <a:srgbClr val="0000FF"/>
                </a:solidFill>
              </a:rPr>
              <a:t>(parameters</a:t>
            </a:r>
            <a:r>
              <a:rPr lang="en-US" b="1" dirty="0" smtClean="0">
                <a:solidFill>
                  <a:srgbClr val="0000FF"/>
                </a:solidFill>
              </a:rPr>
              <a:t>)</a:t>
            </a:r>
            <a:r>
              <a:rPr lang="en-US" dirty="0" smtClean="0"/>
              <a:t> </a:t>
            </a:r>
          </a:p>
          <a:p>
            <a:pPr lvl="1"/>
            <a:r>
              <a:rPr lang="en-US" sz="2800" dirty="0" smtClean="0"/>
              <a:t>Example: </a:t>
            </a:r>
            <a:r>
              <a:rPr lang="en-US" sz="2800" b="1" dirty="0" smtClean="0">
                <a:solidFill>
                  <a:srgbClr val="0000FF"/>
                </a:solidFill>
              </a:rPr>
              <a:t>=sum(A1:A20) </a:t>
            </a:r>
          </a:p>
          <a:p>
            <a:pPr lvl="1"/>
            <a:r>
              <a:rPr lang="en-US" dirty="0" smtClean="0"/>
              <a:t>Some </a:t>
            </a:r>
            <a:r>
              <a:rPr lang="en-US" dirty="0"/>
              <a:t>functions that will be relevant </a:t>
            </a:r>
            <a:r>
              <a:rPr lang="en-US" dirty="0" smtClean="0"/>
              <a:t>include</a:t>
            </a:r>
          </a:p>
          <a:p>
            <a:pPr marL="914400" lvl="2" indent="0">
              <a:buNone/>
            </a:pPr>
            <a:r>
              <a:rPr lang="en-US" sz="2800" dirty="0" smtClean="0"/>
              <a:t>Sum</a:t>
            </a:r>
            <a:r>
              <a:rPr lang="en-US" sz="2800" dirty="0"/>
              <a:t>: return the sum a range </a:t>
            </a:r>
            <a:endParaRPr lang="en-US" sz="2800" dirty="0" smtClean="0"/>
          </a:p>
          <a:p>
            <a:pPr marL="914400" lvl="2" indent="0">
              <a:buNone/>
            </a:pPr>
            <a:r>
              <a:rPr lang="en-US" sz="2800" dirty="0" smtClean="0"/>
              <a:t>Average</a:t>
            </a:r>
            <a:r>
              <a:rPr lang="en-US" sz="2800" dirty="0"/>
              <a:t>: return the average a </a:t>
            </a:r>
            <a:r>
              <a:rPr lang="en-US" sz="2800" dirty="0" smtClean="0"/>
              <a:t>range</a:t>
            </a:r>
            <a:endParaRPr lang="en-US" sz="2800" dirty="0"/>
          </a:p>
          <a:p>
            <a:pPr marL="914400" lvl="2" indent="0">
              <a:buNone/>
            </a:pPr>
            <a:r>
              <a:rPr lang="en-US" sz="2800" dirty="0" smtClean="0"/>
              <a:t>Median</a:t>
            </a:r>
            <a:r>
              <a:rPr lang="en-US" sz="2800" dirty="0"/>
              <a:t>: return the median of a </a:t>
            </a:r>
            <a:r>
              <a:rPr lang="en-US" sz="2800" dirty="0" smtClean="0"/>
              <a:t>range</a:t>
            </a:r>
            <a:endParaRPr lang="en-US" sz="2800" dirty="0"/>
          </a:p>
          <a:p>
            <a:pPr marL="914400" lvl="2" indent="0">
              <a:buNone/>
            </a:pPr>
            <a:r>
              <a:rPr lang="en-US" sz="2800" dirty="0" smtClean="0"/>
              <a:t>Mode</a:t>
            </a:r>
            <a:r>
              <a:rPr lang="en-US" sz="2800" dirty="0"/>
              <a:t>: return the mode of a </a:t>
            </a:r>
            <a:r>
              <a:rPr lang="en-US" sz="2800" dirty="0" smtClean="0"/>
              <a:t>range</a:t>
            </a:r>
            <a:endParaRPr lang="en-US" sz="2800" dirty="0"/>
          </a:p>
          <a:p>
            <a:pPr marL="914400" lvl="2" indent="0">
              <a:buNone/>
            </a:pPr>
            <a:r>
              <a:rPr lang="en-US" sz="2800" dirty="0" err="1" smtClean="0"/>
              <a:t>StDev</a:t>
            </a:r>
            <a:r>
              <a:rPr lang="en-US" sz="2800" dirty="0"/>
              <a:t>: return the standard deviation of a </a:t>
            </a:r>
            <a:r>
              <a:rPr lang="en-US" sz="2800" dirty="0" smtClean="0"/>
              <a:t>range</a:t>
            </a:r>
          </a:p>
          <a:p>
            <a:pPr marL="914400" lvl="2" indent="0">
              <a:buNone/>
            </a:pPr>
            <a:r>
              <a:rPr lang="en-US" sz="2800" dirty="0" err="1" smtClean="0"/>
              <a:t>Var</a:t>
            </a:r>
            <a:r>
              <a:rPr lang="en-US" sz="2800" dirty="0"/>
              <a:t>: return the variance of a range </a:t>
            </a:r>
          </a:p>
          <a:p>
            <a:endParaRPr lang="en-US" sz="2800" dirty="0"/>
          </a:p>
        </p:txBody>
      </p:sp>
    </p:spTree>
    <p:extLst>
      <p:ext uri="{BB962C8B-B14F-4D97-AF65-F5344CB8AC3E}">
        <p14:creationId xmlns:p14="http://schemas.microsoft.com/office/powerpoint/2010/main" val="85527936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744</Words>
  <Application>Microsoft Macintosh PowerPoint</Application>
  <PresentationFormat>On-screen Show (4:3)</PresentationFormat>
  <Paragraphs>90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Introduction to Excel</vt:lpstr>
      <vt:lpstr>Introduction to Excel</vt:lpstr>
      <vt:lpstr>Introduction to Excel</vt:lpstr>
      <vt:lpstr>Introduction to Excel</vt:lpstr>
      <vt:lpstr>Introduction to Excel</vt:lpstr>
      <vt:lpstr>Introduction to Excel</vt:lpstr>
      <vt:lpstr>Introduction to Excel</vt:lpstr>
      <vt:lpstr>Introduction to Excel</vt:lpstr>
      <vt:lpstr>Introduction to Excel</vt:lpstr>
      <vt:lpstr>Introduction to Excel</vt:lpstr>
      <vt:lpstr>Introduction to Excel</vt:lpstr>
      <vt:lpstr>Introduction to Excel</vt:lpstr>
      <vt:lpstr>Introduction to Excel</vt:lpstr>
      <vt:lpstr>Introduction to Excel</vt:lpstr>
      <vt:lpstr>Introduction to Excel</vt:lpstr>
      <vt:lpstr>Introduction to Excel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Excel</dc:title>
  <dc:creator>Windows User</dc:creator>
  <cp:lastModifiedBy>Rafael Nicolas Fermin Cota</cp:lastModifiedBy>
  <cp:revision>2</cp:revision>
  <dcterms:created xsi:type="dcterms:W3CDTF">2013-09-02T00:25:46Z</dcterms:created>
  <dcterms:modified xsi:type="dcterms:W3CDTF">2013-09-03T05:46:17Z</dcterms:modified>
</cp:coreProperties>
</file>