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7E5AE-53C4-479B-8606-DE900506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1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1D57-DF40-4311-8CE9-9582A0EF191A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A1AAE-6CB0-46D0-861E-A04342F78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Lecture </a:t>
            </a:r>
            <a:r>
              <a:rPr lang="en-US" b="1" dirty="0" smtClean="0"/>
              <a:t>1</a:t>
            </a:r>
            <a:endParaRPr lang="en-US" b="1" dirty="0"/>
          </a:p>
          <a:p>
            <a:r>
              <a:rPr lang="en-US" b="1" smtClean="0"/>
              <a:t>Business </a:t>
            </a:r>
            <a:r>
              <a:rPr lang="en-US" b="1" smtClean="0"/>
              <a:t>4517</a:t>
            </a:r>
            <a:endParaRPr lang="en-US" dirty="0" smtClean="0"/>
          </a:p>
          <a:p>
            <a:r>
              <a:rPr lang="es-DO" b="1" dirty="0" smtClean="0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215767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Macros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To edit code associated with a control, double-click the control or click the code button on the Control Toolbox</a:t>
            </a:r>
          </a:p>
          <a:p>
            <a:pPr eaLnBrk="1" hangingPunct="1"/>
            <a:r>
              <a:rPr lang="en-US" sz="2800" smtClean="0"/>
              <a:t>Remember that with controls located in a worksheet, associated code is also in the sheet</a:t>
            </a:r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7400" y="3886200"/>
          <a:ext cx="22844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Bitmap Image" r:id="rId3" imgW="1552792" imgH="1009791" progId="PBrush">
                  <p:embed/>
                </p:oleObj>
              </mc:Choice>
              <mc:Fallback>
                <p:oleObj name="Bitmap Image" r:id="rId3" imgW="1552792" imgH="100979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22844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Line 10"/>
          <p:cNvSpPr>
            <a:spLocks noChangeShapeType="1"/>
          </p:cNvSpPr>
          <p:nvPr/>
        </p:nvSpPr>
        <p:spPr bwMode="auto">
          <a:xfrm flipH="1">
            <a:off x="4648200" y="5029200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4579938" y="3927475"/>
            <a:ext cx="2965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Click this button or double-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click the control to open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code editor</a:t>
            </a:r>
          </a:p>
        </p:txBody>
      </p:sp>
    </p:spTree>
    <p:extLst>
      <p:ext uri="{BB962C8B-B14F-4D97-AF65-F5344CB8AC3E}">
        <p14:creationId xmlns:p14="http://schemas.microsoft.com/office/powerpoint/2010/main" val="420871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Macros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800" dirty="0"/>
              <a:t>Traditional forms can be added by right- clicking on the project </a:t>
            </a:r>
            <a:r>
              <a:rPr lang="en-US" sz="2800" dirty="0" smtClean="0"/>
              <a:t>navigator: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Once a form is added, controls can be created and it can be opened/closed from the Excel </a:t>
            </a:r>
            <a:r>
              <a:rPr lang="en-US" sz="2800" dirty="0" smtClean="0"/>
              <a:t>worksheet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3581400" cy="27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Macros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solidFill>
                  <a:srgbClr val="0000FF"/>
                </a:solidFill>
              </a:rPr>
              <a:t>Macros</a:t>
            </a:r>
            <a:r>
              <a:rPr lang="en-US" sz="2400" dirty="0"/>
              <a:t> are a very powerful tool that massively extends the functionality and usefulness of Excel </a:t>
            </a:r>
          </a:p>
          <a:p>
            <a:pPr eaLnBrk="1" hangingPunct="1"/>
            <a:r>
              <a:rPr lang="en-US" sz="2400" dirty="0"/>
              <a:t>A macro is effectively a small program that is written and runs inside Excel </a:t>
            </a:r>
          </a:p>
          <a:p>
            <a:pPr eaLnBrk="1" hangingPunct="1"/>
            <a:r>
              <a:rPr lang="en-US" sz="2400" dirty="0"/>
              <a:t>Macros can use Excel functions and interact with Excel </a:t>
            </a:r>
            <a:r>
              <a:rPr lang="en-US" sz="2400" dirty="0" smtClean="0"/>
              <a:t>worksheets.</a:t>
            </a:r>
            <a:endParaRPr lang="en-US" sz="2400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8200" y="2060575"/>
          <a:ext cx="4037013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3" imgW="4495238" imgH="4019048" progId="PBrush">
                  <p:embed/>
                </p:oleObj>
              </mc:Choice>
              <mc:Fallback>
                <p:oleObj name="Bitmap Image" r:id="rId3" imgW="4495238" imgH="4019048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60575"/>
                        <a:ext cx="4037013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8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Macros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sz="2800" dirty="0"/>
              <a:t>A macro can be created in a few different ways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now, follow the screenshot on the prior slide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Clicking </a:t>
            </a:r>
            <a:r>
              <a:rPr lang="en-US" sz="2800" dirty="0"/>
              <a:t>“Create” will open the VBA editor and create a space to code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0772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1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Macros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r>
              <a:rPr lang="en-US" sz="2800" dirty="0"/>
              <a:t>The VBA </a:t>
            </a:r>
            <a:r>
              <a:rPr lang="en-US" sz="2800" dirty="0" smtClean="0"/>
              <a:t>editor: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The VBA environment is surprisingly open and permissive of creativity 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511300"/>
            <a:ext cx="82677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2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Macros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791200"/>
          </a:xfrm>
        </p:spPr>
        <p:txBody>
          <a:bodyPr/>
          <a:lstStyle/>
          <a:p>
            <a:r>
              <a:rPr lang="en-US" sz="2800" dirty="0"/>
              <a:t>Try adding some example code to the VBA </a:t>
            </a:r>
            <a:r>
              <a:rPr lang="en-US" sz="2800" dirty="0" smtClean="0"/>
              <a:t>code: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/>
              <a:t>Open the macro window again, select the macro, and click </a:t>
            </a:r>
            <a:r>
              <a:rPr lang="en-US" sz="2800" dirty="0" smtClean="0"/>
              <a:t>Run: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05000"/>
            <a:ext cx="24638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86200"/>
            <a:ext cx="3124200" cy="24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Macros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Macros can also be attached to worksheets using VBA </a:t>
            </a:r>
            <a:r>
              <a:rPr lang="en-US" sz="2400" dirty="0" smtClean="0"/>
              <a:t>controls.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most common windows controls are available to add to a worksheet </a:t>
            </a:r>
            <a:endParaRPr lang="en-US" sz="2400" dirty="0" smtClean="0"/>
          </a:p>
          <a:p>
            <a:pPr lvl="1"/>
            <a:r>
              <a:rPr lang="en-US" sz="2000" dirty="0" smtClean="0"/>
              <a:t>Buttons</a:t>
            </a:r>
            <a:endParaRPr lang="en-US" sz="2000" dirty="0"/>
          </a:p>
          <a:p>
            <a:pPr lvl="1"/>
            <a:r>
              <a:rPr lang="en-US" sz="2000" dirty="0" smtClean="0"/>
              <a:t>Labels</a:t>
            </a:r>
            <a:endParaRPr lang="en-US" sz="2000" dirty="0"/>
          </a:p>
          <a:p>
            <a:pPr lvl="1"/>
            <a:r>
              <a:rPr lang="en-US" sz="2000" dirty="0" smtClean="0"/>
              <a:t>Textboxes</a:t>
            </a:r>
            <a:endParaRPr lang="en-US" sz="2000" dirty="0"/>
          </a:p>
          <a:p>
            <a:pPr lvl="1"/>
            <a:r>
              <a:rPr lang="en-US" sz="2000" dirty="0" smtClean="0"/>
              <a:t>Checkboxes</a:t>
            </a:r>
          </a:p>
          <a:p>
            <a:pPr lvl="1"/>
            <a:r>
              <a:rPr lang="en-US" sz="2000" dirty="0" smtClean="0"/>
              <a:t>More</a:t>
            </a:r>
            <a:r>
              <a:rPr lang="en-US" sz="2000" dirty="0"/>
              <a:t>... </a:t>
            </a:r>
            <a:endParaRPr lang="en-US" sz="2000" dirty="0" smtClean="0"/>
          </a:p>
          <a:p>
            <a:r>
              <a:rPr lang="en-US" sz="2400" dirty="0"/>
              <a:t>To open the control box that allows the addition of windows controls, right-click on the toolbar at the top and select “Control Toolbox” </a:t>
            </a:r>
          </a:p>
          <a:p>
            <a:pPr lvl="1"/>
            <a:endParaRPr lang="en-US" sz="2000" dirty="0"/>
          </a:p>
          <a:p>
            <a:endParaRPr lang="es-D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048000"/>
            <a:ext cx="2260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Introduction to Macros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resulting toolbox contains the available </a:t>
            </a:r>
            <a:r>
              <a:rPr lang="en-US" sz="2400" dirty="0" smtClean="0"/>
              <a:t>controls: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Once </a:t>
            </a:r>
            <a:r>
              <a:rPr lang="en-US" sz="2400" dirty="0"/>
              <a:t>a control is established, double-clicking the control on the worksheet will create an event in </a:t>
            </a:r>
            <a:r>
              <a:rPr lang="en-US" sz="2400" dirty="0" smtClean="0"/>
              <a:t>code.</a:t>
            </a:r>
          </a:p>
          <a:p>
            <a:r>
              <a:rPr lang="en-US" sz="2400" dirty="0"/>
              <a:t>Click a control and drag on the worksheet to establish the </a:t>
            </a:r>
            <a:r>
              <a:rPr lang="en-US" sz="2400" dirty="0" smtClean="0"/>
              <a:t>control.</a:t>
            </a:r>
            <a:endParaRPr lang="en-US" sz="2400" dirty="0"/>
          </a:p>
          <a:p>
            <a:r>
              <a:rPr lang="en-US" sz="2400" dirty="0"/>
              <a:t>Right-click the control and select “Properties” to make changes to the </a:t>
            </a:r>
            <a:r>
              <a:rPr lang="en-US" sz="2400" dirty="0" smtClean="0"/>
              <a:t>control.</a:t>
            </a:r>
            <a:endParaRPr lang="en-US" sz="2400" dirty="0"/>
          </a:p>
          <a:p>
            <a:endParaRPr lang="es-DO" sz="24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24146"/>
              </p:ext>
            </p:extLst>
          </p:nvPr>
        </p:nvGraphicFramePr>
        <p:xfrm>
          <a:off x="3368675" y="1993900"/>
          <a:ext cx="27432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Bitmap Image" r:id="rId3" imgW="1561905" imgH="1047619" progId="PBrush">
                  <p:embed/>
                </p:oleObj>
              </mc:Choice>
              <mc:Fallback>
                <p:oleObj name="Bitmap Image" r:id="rId3" imgW="1561905" imgH="104761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1993900"/>
                        <a:ext cx="27432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578100" y="307975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007100" y="3455988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0013" y="2889250"/>
            <a:ext cx="3054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In this row we have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checkbox, textbox, button,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radio button, list, and combo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controls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835275" y="2603500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264275" y="2451100"/>
            <a:ext cx="2686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In this row we have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toggle, spin, scroll, label,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and image controls.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/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There is also a button to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add more controls.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6200" y="1878013"/>
            <a:ext cx="31305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</a:rPr>
              <a:t>These buttons toggle “design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mode”, opens a “Properties”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window and shows code</a:t>
            </a:r>
          </a:p>
        </p:txBody>
      </p:sp>
    </p:spTree>
    <p:extLst>
      <p:ext uri="{BB962C8B-B14F-4D97-AF65-F5344CB8AC3E}">
        <p14:creationId xmlns:p14="http://schemas.microsoft.com/office/powerpoint/2010/main" val="255393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Macros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DO" sz="2800" dirty="0"/>
          </a:p>
          <a:p>
            <a:pPr marL="0" indent="0">
              <a:buNone/>
            </a:pPr>
            <a:endParaRPr lang="es-DO" sz="2800" dirty="0"/>
          </a:p>
          <a:p>
            <a:endParaRPr lang="es-DO" sz="2800" dirty="0" smtClean="0"/>
          </a:p>
          <a:p>
            <a:endParaRPr lang="es-DO" sz="2800" dirty="0" smtClean="0"/>
          </a:p>
          <a:p>
            <a:r>
              <a:rPr lang="es-DO" sz="2800" dirty="0" smtClean="0"/>
              <a:t>A </a:t>
            </a:r>
            <a:r>
              <a:rPr lang="es-DO" sz="2800" dirty="0"/>
              <a:t>number of events can be attached to a given </a:t>
            </a:r>
            <a:r>
              <a:rPr lang="es-DO" sz="2800" dirty="0" smtClean="0"/>
              <a:t>control</a:t>
            </a:r>
          </a:p>
          <a:p>
            <a:r>
              <a:rPr lang="es-DO" sz="2800" dirty="0" smtClean="0"/>
              <a:t>In </a:t>
            </a:r>
            <a:r>
              <a:rPr lang="es-DO" sz="2800" dirty="0"/>
              <a:t>the screenshot above, the default event </a:t>
            </a:r>
            <a:r>
              <a:rPr lang="es-DO" sz="2800" b="1" dirty="0">
                <a:solidFill>
                  <a:srgbClr val="0000FF"/>
                </a:solidFill>
              </a:rPr>
              <a:t>Click</a:t>
            </a:r>
            <a:r>
              <a:rPr lang="es-DO" sz="2800" dirty="0"/>
              <a:t> has been created by VBA </a:t>
            </a:r>
            <a:endParaRPr lang="es-DO" sz="2800" dirty="0" smtClean="0"/>
          </a:p>
          <a:p>
            <a:r>
              <a:rPr lang="es-DO" sz="2800" dirty="0" smtClean="0"/>
              <a:t>The </a:t>
            </a:r>
            <a:r>
              <a:rPr lang="es-DO" sz="2800" dirty="0"/>
              <a:t>drop-down box along the top of the screen allows the user to peruse all the various events associated with a </a:t>
            </a:r>
            <a:r>
              <a:rPr lang="es-DO" sz="2800" dirty="0" smtClean="0"/>
              <a:t>control</a:t>
            </a:r>
            <a:endParaRPr lang="es-DO" sz="28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-52875" b="-52875"/>
          <a:stretch>
            <a:fillRect/>
          </a:stretch>
        </p:blipFill>
        <p:spPr bwMode="auto">
          <a:xfrm>
            <a:off x="381000" y="76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Macros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/>
            <a:r>
              <a:rPr lang="en-US" sz="2800" smtClean="0"/>
              <a:t>In-class activity:</a:t>
            </a:r>
          </a:p>
          <a:p>
            <a:pPr lvl="1" eaLnBrk="1" hangingPunct="1"/>
            <a:r>
              <a:rPr lang="en-US" sz="2300" smtClean="0"/>
              <a:t>Try selecting the button control and create a button on a worksheet</a:t>
            </a:r>
          </a:p>
          <a:p>
            <a:pPr lvl="1" eaLnBrk="1" hangingPunct="1"/>
            <a:r>
              <a:rPr lang="en-US" sz="2300" smtClean="0"/>
              <a:t>Notice that this process is identical to drawing controls on a form in Visual Basic</a:t>
            </a:r>
          </a:p>
          <a:p>
            <a:pPr lvl="1" eaLnBrk="1" hangingPunct="1"/>
            <a:r>
              <a:rPr lang="en-US" sz="2300" smtClean="0"/>
              <a:t>By default, the button is called CommandButton1 and has the same caption; click “Properties” to modify</a:t>
            </a:r>
          </a:p>
          <a:p>
            <a:pPr lvl="1" eaLnBrk="1" hangingPunct="1"/>
            <a:r>
              <a:rPr lang="en-US" sz="2300" smtClean="0"/>
              <a:t>Code for the controls resides in the respective worksheet</a:t>
            </a:r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100263" y="4572000"/>
          <a:ext cx="51054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Bitmap Image" r:id="rId3" imgW="3580952" imgH="1190476" progId="PBrush">
                  <p:embed/>
                </p:oleObj>
              </mc:Choice>
              <mc:Fallback>
                <p:oleObj name="Bitmap Image" r:id="rId3" imgW="3580952" imgH="1190476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4572000"/>
                        <a:ext cx="51054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6"/>
          <p:cNvSpPr>
            <a:spLocks noChangeShapeType="1"/>
          </p:cNvSpPr>
          <p:nvPr/>
        </p:nvSpPr>
        <p:spPr bwMode="auto">
          <a:xfrm flipH="1">
            <a:off x="5729288" y="5335588"/>
            <a:ext cx="2057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7766050" y="51403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Properties</a:t>
            </a: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1595438" y="5135563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100013" y="4668838"/>
            <a:ext cx="2000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Currently there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are default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values associated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with this control</a:t>
            </a:r>
          </a:p>
        </p:txBody>
      </p:sp>
    </p:spTree>
    <p:extLst>
      <p:ext uri="{BB962C8B-B14F-4D97-AF65-F5344CB8AC3E}">
        <p14:creationId xmlns:p14="http://schemas.microsoft.com/office/powerpoint/2010/main" val="136251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Macintosh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Bitmap Image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  <vt:lpstr>Introduction to Macros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Macros</dc:title>
  <dc:creator>Windows User</dc:creator>
  <cp:lastModifiedBy>Rafael Nicolas Fermin Cota</cp:lastModifiedBy>
  <cp:revision>2</cp:revision>
  <dcterms:created xsi:type="dcterms:W3CDTF">2013-09-02T00:32:41Z</dcterms:created>
  <dcterms:modified xsi:type="dcterms:W3CDTF">2014-04-02T02:15:32Z</dcterms:modified>
</cp:coreProperties>
</file>