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notesMasterIdLst>
    <p:notesMasterId r:id="rId42"/>
  </p:notesMasterIdLst>
  <p:sldIdLst>
    <p:sldId id="546" r:id="rId2"/>
    <p:sldId id="547" r:id="rId3"/>
    <p:sldId id="548" r:id="rId4"/>
    <p:sldId id="549" r:id="rId5"/>
    <p:sldId id="550" r:id="rId6"/>
    <p:sldId id="551" r:id="rId7"/>
    <p:sldId id="552" r:id="rId8"/>
    <p:sldId id="553" r:id="rId9"/>
    <p:sldId id="554" r:id="rId10"/>
    <p:sldId id="555" r:id="rId11"/>
    <p:sldId id="556" r:id="rId12"/>
    <p:sldId id="557" r:id="rId13"/>
    <p:sldId id="558" r:id="rId14"/>
    <p:sldId id="559" r:id="rId15"/>
    <p:sldId id="560" r:id="rId16"/>
    <p:sldId id="561" r:id="rId17"/>
    <p:sldId id="562" r:id="rId18"/>
    <p:sldId id="563" r:id="rId19"/>
    <p:sldId id="564" r:id="rId20"/>
    <p:sldId id="565" r:id="rId21"/>
    <p:sldId id="566" r:id="rId22"/>
    <p:sldId id="567" r:id="rId23"/>
    <p:sldId id="568" r:id="rId24"/>
    <p:sldId id="569" r:id="rId25"/>
    <p:sldId id="570" r:id="rId26"/>
    <p:sldId id="571" r:id="rId27"/>
    <p:sldId id="572" r:id="rId28"/>
    <p:sldId id="573" r:id="rId29"/>
    <p:sldId id="574" r:id="rId30"/>
    <p:sldId id="575" r:id="rId31"/>
    <p:sldId id="576" r:id="rId32"/>
    <p:sldId id="577" r:id="rId33"/>
    <p:sldId id="578" r:id="rId34"/>
    <p:sldId id="579" r:id="rId35"/>
    <p:sldId id="580" r:id="rId36"/>
    <p:sldId id="581" r:id="rId37"/>
    <p:sldId id="582" r:id="rId38"/>
    <p:sldId id="583" r:id="rId39"/>
    <p:sldId id="584" r:id="rId40"/>
    <p:sldId id="585"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9" d="100"/>
          <a:sy n="129" d="100"/>
        </p:scale>
        <p:origin x="-126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interSettings" Target="printerSettings/printerSettings1.bin"/><Relationship Id="rId44" Type="http://schemas.openxmlformats.org/officeDocument/2006/relationships/presProps" Target="presProps.xml"/><Relationship Id="rId4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D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A616D6-50B0-244B-AFC5-0C6FF87652B8}" type="datetimeFigureOut">
              <a:rPr lang="en-US" smtClean="0"/>
              <a:t>14-04-01</a:t>
            </a:fld>
            <a:endParaRPr lang="es-DO"/>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D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D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D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BA9479-9EFA-CD41-B257-3A5209BBE4C3}" type="slidenum">
              <a:rPr lang="es-DO" smtClean="0"/>
              <a:t>‹#›</a:t>
            </a:fld>
            <a:endParaRPr lang="es-DO"/>
          </a:p>
        </p:txBody>
      </p:sp>
    </p:spTree>
    <p:extLst>
      <p:ext uri="{BB962C8B-B14F-4D97-AF65-F5344CB8AC3E}">
        <p14:creationId xmlns:p14="http://schemas.microsoft.com/office/powerpoint/2010/main" val="23684659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CAED03-0925-4454-AD2D-0FCEF238CE2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7754732-B7A3-4BC0-8433-38F117692A4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2094F09-8D3D-49CD-BF23-90BDF4AC41A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BB47E5AE-53C4-479B-8606-DE90050656DC}" type="slidenum">
              <a:rPr lang="en-US"/>
              <a:pPr>
                <a:defRPr/>
              </a:pPr>
              <a:t>‹#›</a:t>
            </a:fld>
            <a:endParaRPr lang="en-US"/>
          </a:p>
        </p:txBody>
      </p:sp>
    </p:spTree>
    <p:extLst>
      <p:ext uri="{BB962C8B-B14F-4D97-AF65-F5344CB8AC3E}">
        <p14:creationId xmlns:p14="http://schemas.microsoft.com/office/powerpoint/2010/main" val="2717063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191A934-81AA-4176-9418-43215AAE7C0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97C032A-9271-4135-B20A-A4F8847D7C5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A57F89-F696-4910-A642-5464607D7D8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30D660F-EB52-4498-80C4-B44056E9AD6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04DD66C-62FE-4D1D-95F4-11B9CDF9C1D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5A06F74-A107-4F5D-A1E7-05FA47B5ABB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23E0A83-3941-4827-B00C-CEF7C1E3E99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FB3C678-36B7-434C-A7E5-7BB0FDC3580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CA" smtClean="0"/>
          </a:p>
        </p:txBody>
      </p:sp>
      <p:sp>
        <p:nvSpPr>
          <p:cNvPr id="1024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179014D0-42ED-4FC9-B4D4-9A7752EC917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VBA Procedures</a:t>
            </a:r>
            <a:endParaRPr lang="en-US" dirty="0"/>
          </a:p>
        </p:txBody>
      </p:sp>
      <p:sp>
        <p:nvSpPr>
          <p:cNvPr id="3" name="Subtitle 2"/>
          <p:cNvSpPr>
            <a:spLocks noGrp="1"/>
          </p:cNvSpPr>
          <p:nvPr>
            <p:ph type="subTitle" idx="1"/>
          </p:nvPr>
        </p:nvSpPr>
        <p:spPr/>
        <p:txBody>
          <a:bodyPr/>
          <a:lstStyle/>
          <a:p>
            <a:pPr>
              <a:defRPr/>
            </a:pPr>
            <a:r>
              <a:rPr lang="en-US" b="1" dirty="0" smtClean="0"/>
              <a:t>Lectures 4 to 10</a:t>
            </a:r>
            <a:endParaRPr lang="en-US" b="1" dirty="0"/>
          </a:p>
          <a:p>
            <a:r>
              <a:rPr lang="en-US" b="1" dirty="0" smtClean="0"/>
              <a:t>Business </a:t>
            </a:r>
            <a:r>
              <a:rPr lang="en-US" b="1" dirty="0" smtClean="0"/>
              <a:t>4517</a:t>
            </a:r>
            <a:endParaRPr lang="en-US" dirty="0" smtClean="0"/>
          </a:p>
          <a:p>
            <a:r>
              <a:rPr lang="es-DO" b="1" dirty="0" smtClean="0"/>
              <a:t>Nico</a:t>
            </a:r>
          </a:p>
        </p:txBody>
      </p:sp>
    </p:spTree>
    <p:extLst>
      <p:ext uri="{BB962C8B-B14F-4D97-AF65-F5344CB8AC3E}">
        <p14:creationId xmlns:p14="http://schemas.microsoft.com/office/powerpoint/2010/main" val="66608304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smtClean="0"/>
              <a:t>Manipulating sheets from code</a:t>
            </a:r>
          </a:p>
        </p:txBody>
      </p:sp>
      <p:sp>
        <p:nvSpPr>
          <p:cNvPr id="7171" name="Rectangle 3"/>
          <p:cNvSpPr>
            <a:spLocks noGrp="1" noChangeArrowheads="1"/>
          </p:cNvSpPr>
          <p:nvPr>
            <p:ph idx="1"/>
          </p:nvPr>
        </p:nvSpPr>
        <p:spPr/>
        <p:txBody>
          <a:bodyPr rtlCol="0">
            <a:normAutofit/>
          </a:bodyPr>
          <a:lstStyle/>
          <a:p>
            <a:r>
              <a:rPr lang="en-US" sz="2800" dirty="0"/>
              <a:t>The connection between macro code and the worksheet is a large part of what gives VBA its utility </a:t>
            </a:r>
          </a:p>
          <a:p>
            <a:r>
              <a:rPr lang="en-US" sz="2800" dirty="0"/>
              <a:t>Cells can be referenced using the </a:t>
            </a:r>
            <a:r>
              <a:rPr lang="en-US" sz="2800" dirty="0">
                <a:solidFill>
                  <a:srgbClr val="0000FF"/>
                </a:solidFill>
              </a:rPr>
              <a:t>Cells</a:t>
            </a:r>
            <a:r>
              <a:rPr lang="en-US" sz="2800" dirty="0"/>
              <a:t> property of a worksheet </a:t>
            </a:r>
          </a:p>
          <a:p>
            <a:r>
              <a:rPr lang="en-US" sz="2800" dirty="0"/>
              <a:t>Cells are referenced by row and column </a:t>
            </a:r>
          </a:p>
          <a:p>
            <a:r>
              <a:rPr lang="en-US" sz="2800" dirty="0"/>
              <a:t>Cell values can be set and retrieved </a:t>
            </a:r>
          </a:p>
          <a:p>
            <a:r>
              <a:rPr lang="en-US" sz="2800" dirty="0"/>
              <a:t>Syntax: </a:t>
            </a:r>
            <a:r>
              <a:rPr lang="en-US" sz="2800" dirty="0" err="1">
                <a:solidFill>
                  <a:srgbClr val="0000FF"/>
                </a:solidFill>
              </a:rPr>
              <a:t>Sheet_name.Cells</a:t>
            </a:r>
            <a:r>
              <a:rPr lang="en-US" sz="2800" dirty="0">
                <a:solidFill>
                  <a:srgbClr val="0000FF"/>
                </a:solidFill>
              </a:rPr>
              <a:t>(</a:t>
            </a:r>
            <a:r>
              <a:rPr lang="en-US" sz="2800" dirty="0" err="1">
                <a:solidFill>
                  <a:srgbClr val="0000FF"/>
                </a:solidFill>
              </a:rPr>
              <a:t>row,column</a:t>
            </a:r>
            <a:r>
              <a:rPr lang="en-US" sz="2800" dirty="0">
                <a:solidFill>
                  <a:srgbClr val="0000FF"/>
                </a:solidFill>
              </a:rPr>
              <a:t>) </a:t>
            </a:r>
          </a:p>
          <a:p>
            <a:r>
              <a:rPr lang="en-US" sz="2800" dirty="0"/>
              <a:t>Example: </a:t>
            </a:r>
            <a:r>
              <a:rPr lang="en-US" sz="2800" dirty="0" err="1">
                <a:solidFill>
                  <a:srgbClr val="0000FF"/>
                </a:solidFill>
              </a:rPr>
              <a:t>abc</a:t>
            </a:r>
            <a:r>
              <a:rPr lang="en-US" sz="2800" dirty="0">
                <a:solidFill>
                  <a:srgbClr val="0000FF"/>
                </a:solidFill>
              </a:rPr>
              <a:t>=Sheet1.Cells(4,3)</a:t>
            </a:r>
            <a:r>
              <a:rPr lang="en-US" sz="2800" dirty="0"/>
              <a:t> </a:t>
            </a:r>
          </a:p>
          <a:p>
            <a:r>
              <a:rPr lang="en-US" sz="2800" dirty="0"/>
              <a:t>This code sets the variable </a:t>
            </a:r>
            <a:r>
              <a:rPr lang="en-US" sz="2800" dirty="0" err="1">
                <a:solidFill>
                  <a:srgbClr val="0000FF"/>
                </a:solidFill>
              </a:rPr>
              <a:t>abc</a:t>
            </a:r>
            <a:r>
              <a:rPr lang="en-US" sz="2800" dirty="0"/>
              <a:t> equal to cell </a:t>
            </a:r>
            <a:r>
              <a:rPr lang="en-US" sz="2800" dirty="0" smtClean="0">
                <a:solidFill>
                  <a:srgbClr val="0000FF"/>
                </a:solidFill>
              </a:rPr>
              <a:t>4,3</a:t>
            </a:r>
            <a:endParaRPr lang="en-US" sz="2800" dirty="0">
              <a:solidFill>
                <a:srgbClr val="0000FF"/>
              </a:solidFill>
            </a:endParaRPr>
          </a:p>
        </p:txBody>
      </p:sp>
    </p:spTree>
    <p:extLst>
      <p:ext uri="{BB962C8B-B14F-4D97-AF65-F5344CB8AC3E}">
        <p14:creationId xmlns:p14="http://schemas.microsoft.com/office/powerpoint/2010/main" val="334302360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Manipulating sheets from code</a:t>
            </a:r>
            <a:endParaRPr lang="es-DO" dirty="0"/>
          </a:p>
        </p:txBody>
      </p:sp>
      <p:sp>
        <p:nvSpPr>
          <p:cNvPr id="3" name="Content Placeholder 2"/>
          <p:cNvSpPr>
            <a:spLocks noGrp="1"/>
          </p:cNvSpPr>
          <p:nvPr>
            <p:ph idx="1"/>
          </p:nvPr>
        </p:nvSpPr>
        <p:spPr/>
        <p:txBody>
          <a:bodyPr/>
          <a:lstStyle/>
          <a:p>
            <a:r>
              <a:rPr lang="en-US" sz="2800" dirty="0"/>
              <a:t>Cells can also be referenced using the </a:t>
            </a:r>
            <a:r>
              <a:rPr lang="en-US" sz="2800" dirty="0">
                <a:solidFill>
                  <a:srgbClr val="0000FF"/>
                </a:solidFill>
              </a:rPr>
              <a:t>Range</a:t>
            </a:r>
            <a:r>
              <a:rPr lang="en-US" sz="2800" dirty="0"/>
              <a:t> property of a worksheet </a:t>
            </a:r>
          </a:p>
          <a:p>
            <a:r>
              <a:rPr lang="en-US" sz="2800" dirty="0"/>
              <a:t>Some properties can be modified using the Cells property and others can be modified using Range </a:t>
            </a:r>
          </a:p>
          <a:p>
            <a:pPr lvl="1"/>
            <a:r>
              <a:rPr lang="en-US" sz="2400" dirty="0"/>
              <a:t>Syntax: </a:t>
            </a:r>
            <a:r>
              <a:rPr lang="en-US" sz="2400" dirty="0" err="1">
                <a:solidFill>
                  <a:srgbClr val="0000FF"/>
                </a:solidFill>
              </a:rPr>
              <a:t>Sheet_name.Range</a:t>
            </a:r>
            <a:r>
              <a:rPr lang="en-US" sz="2400" dirty="0">
                <a:solidFill>
                  <a:srgbClr val="0000FF"/>
                </a:solidFill>
              </a:rPr>
              <a:t>(“</a:t>
            </a:r>
            <a:r>
              <a:rPr lang="en-US" sz="2400" dirty="0" err="1">
                <a:solidFill>
                  <a:srgbClr val="0000FF"/>
                </a:solidFill>
              </a:rPr>
              <a:t>cell:cell</a:t>
            </a:r>
            <a:r>
              <a:rPr lang="en-US" sz="2400" dirty="0">
                <a:solidFill>
                  <a:srgbClr val="0000FF"/>
                </a:solidFill>
              </a:rPr>
              <a:t>”).Property</a:t>
            </a:r>
            <a:r>
              <a:rPr lang="en-US" sz="2400" dirty="0"/>
              <a:t> </a:t>
            </a:r>
          </a:p>
          <a:p>
            <a:pPr lvl="1"/>
            <a:r>
              <a:rPr lang="en-US" sz="2400" dirty="0"/>
              <a:t>Example: </a:t>
            </a:r>
            <a:r>
              <a:rPr lang="en-US" sz="2400" dirty="0">
                <a:solidFill>
                  <a:srgbClr val="0000FF"/>
                </a:solidFill>
              </a:rPr>
              <a:t>Sheet1.Range(“A1:B5”).</a:t>
            </a:r>
            <a:r>
              <a:rPr lang="en-US" sz="2400" dirty="0" err="1">
                <a:solidFill>
                  <a:srgbClr val="0000FF"/>
                </a:solidFill>
              </a:rPr>
              <a:t>Font.Bold</a:t>
            </a:r>
            <a:r>
              <a:rPr lang="en-US" sz="2400" dirty="0">
                <a:solidFill>
                  <a:srgbClr val="0000FF"/>
                </a:solidFill>
              </a:rPr>
              <a:t>=True</a:t>
            </a:r>
            <a:r>
              <a:rPr lang="en-US" sz="2400" dirty="0"/>
              <a:t> </a:t>
            </a:r>
          </a:p>
          <a:p>
            <a:r>
              <a:rPr lang="en-US" sz="2800" dirty="0"/>
              <a:t>In some circumstances it makes sense to use Range, in others it makes sense reference Cells </a:t>
            </a:r>
          </a:p>
          <a:p>
            <a:r>
              <a:rPr lang="en-US" sz="2800" dirty="0"/>
              <a:t>Setting a Range equal to a string or value assigns that value to all the cells in the range </a:t>
            </a:r>
          </a:p>
        </p:txBody>
      </p:sp>
    </p:spTree>
    <p:extLst>
      <p:ext uri="{BB962C8B-B14F-4D97-AF65-F5344CB8AC3E}">
        <p14:creationId xmlns:p14="http://schemas.microsoft.com/office/powerpoint/2010/main" val="290889933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Manipulating sheets from code</a:t>
            </a:r>
          </a:p>
        </p:txBody>
      </p:sp>
      <p:sp>
        <p:nvSpPr>
          <p:cNvPr id="28675" name="Content Placeholder 2"/>
          <p:cNvSpPr>
            <a:spLocks noGrp="1"/>
          </p:cNvSpPr>
          <p:nvPr>
            <p:ph idx="1"/>
          </p:nvPr>
        </p:nvSpPr>
        <p:spPr/>
        <p:txBody>
          <a:bodyPr/>
          <a:lstStyle/>
          <a:p>
            <a:pPr eaLnBrk="1" hangingPunct="1"/>
            <a:r>
              <a:rPr lang="en-US" dirty="0" smtClean="0"/>
              <a:t>As seen in this screenshot, sheets have a wide variety of properties and methods</a:t>
            </a:r>
          </a:p>
          <a:p>
            <a:pPr eaLnBrk="1" hangingPunct="1"/>
            <a:r>
              <a:rPr lang="en-US" dirty="0" smtClean="0"/>
              <a:t>First we’ll address how to read and modify data residing in a sheet</a:t>
            </a:r>
          </a:p>
          <a:p>
            <a:pPr eaLnBrk="1" hangingPunct="1"/>
            <a:r>
              <a:rPr lang="en-US" i="1" dirty="0" err="1" smtClean="0">
                <a:solidFill>
                  <a:srgbClr val="0000FF"/>
                </a:solidFill>
              </a:rPr>
              <a:t>Sheet</a:t>
            </a:r>
            <a:r>
              <a:rPr lang="en-US" dirty="0" err="1" smtClean="0">
                <a:solidFill>
                  <a:srgbClr val="0000FF"/>
                </a:solidFill>
              </a:rPr>
              <a:t>.Cells</a:t>
            </a:r>
            <a:r>
              <a:rPr lang="en-US" dirty="0" smtClean="0"/>
              <a:t/>
            </a:r>
            <a:br>
              <a:rPr lang="en-US" dirty="0" smtClean="0"/>
            </a:br>
            <a:endParaRPr lang="en-US" dirty="0" smtClean="0"/>
          </a:p>
          <a:p>
            <a:pPr eaLnBrk="1" hangingPunct="1"/>
            <a:r>
              <a:rPr lang="en-US" i="1" dirty="0" err="1" smtClean="0">
                <a:solidFill>
                  <a:srgbClr val="0000FF"/>
                </a:solidFill>
              </a:rPr>
              <a:t>Sheet</a:t>
            </a:r>
            <a:r>
              <a:rPr lang="en-US" dirty="0" err="1" smtClean="0">
                <a:solidFill>
                  <a:srgbClr val="0000FF"/>
                </a:solidFill>
              </a:rPr>
              <a:t>.Range</a:t>
            </a:r>
            <a:endParaRPr lang="en-US" i="1" dirty="0" smtClean="0">
              <a:solidFill>
                <a:srgbClr val="0000FF"/>
              </a:solidFill>
            </a:endParaRPr>
          </a:p>
        </p:txBody>
      </p:sp>
      <p:pic>
        <p:nvPicPr>
          <p:cNvPr id="28676" name="Picture 2"/>
          <p:cNvPicPr>
            <a:picLocks noChangeAspect="1" noChangeArrowheads="1"/>
          </p:cNvPicPr>
          <p:nvPr/>
        </p:nvPicPr>
        <p:blipFill>
          <a:blip r:embed="rId2"/>
          <a:srcRect/>
          <a:stretch>
            <a:fillRect/>
          </a:stretch>
        </p:blipFill>
        <p:spPr bwMode="auto">
          <a:xfrm>
            <a:off x="4038600" y="3956050"/>
            <a:ext cx="4876800" cy="2749550"/>
          </a:xfrm>
          <a:prstGeom prst="rect">
            <a:avLst/>
          </a:prstGeom>
          <a:noFill/>
          <a:ln w="9525">
            <a:noFill/>
            <a:miter lim="800000"/>
            <a:headEnd/>
            <a:tailEnd/>
          </a:ln>
        </p:spPr>
      </p:pic>
      <p:sp>
        <p:nvSpPr>
          <p:cNvPr id="28677" name="TextBox 4"/>
          <p:cNvSpPr txBox="1">
            <a:spLocks noChangeArrowheads="1"/>
          </p:cNvSpPr>
          <p:nvPr/>
        </p:nvSpPr>
        <p:spPr bwMode="auto">
          <a:xfrm>
            <a:off x="685800" y="4267200"/>
            <a:ext cx="2979738" cy="641350"/>
          </a:xfrm>
          <a:prstGeom prst="rect">
            <a:avLst/>
          </a:prstGeom>
          <a:noFill/>
          <a:ln w="9525">
            <a:noFill/>
            <a:miter lim="800000"/>
            <a:headEnd/>
            <a:tailEnd/>
          </a:ln>
        </p:spPr>
        <p:txBody>
          <a:bodyPr wrap="none">
            <a:spAutoFit/>
          </a:bodyPr>
          <a:lstStyle/>
          <a:p>
            <a:pPr eaLnBrk="0" hangingPunct="0"/>
            <a:r>
              <a:rPr lang="en-US">
                <a:solidFill>
                  <a:srgbClr val="FF0000"/>
                </a:solidFill>
              </a:rPr>
              <a:t>“Cells” requires a numerical</a:t>
            </a:r>
            <a:br>
              <a:rPr lang="en-US">
                <a:solidFill>
                  <a:srgbClr val="FF0000"/>
                </a:solidFill>
              </a:rPr>
            </a:br>
            <a:r>
              <a:rPr lang="en-US">
                <a:solidFill>
                  <a:srgbClr val="FF0000"/>
                </a:solidFill>
              </a:rPr>
              <a:t>row and column reference</a:t>
            </a:r>
          </a:p>
        </p:txBody>
      </p:sp>
      <p:sp>
        <p:nvSpPr>
          <p:cNvPr id="28678" name="TextBox 5"/>
          <p:cNvSpPr txBox="1">
            <a:spLocks noChangeArrowheads="1"/>
          </p:cNvSpPr>
          <p:nvPr/>
        </p:nvSpPr>
        <p:spPr bwMode="auto">
          <a:xfrm>
            <a:off x="685800" y="5484813"/>
            <a:ext cx="3246438" cy="915987"/>
          </a:xfrm>
          <a:prstGeom prst="rect">
            <a:avLst/>
          </a:prstGeom>
          <a:noFill/>
          <a:ln w="9525">
            <a:noFill/>
            <a:miter lim="800000"/>
            <a:headEnd/>
            <a:tailEnd/>
          </a:ln>
        </p:spPr>
        <p:txBody>
          <a:bodyPr wrap="none">
            <a:spAutoFit/>
          </a:bodyPr>
          <a:lstStyle/>
          <a:p>
            <a:pPr eaLnBrk="0" hangingPunct="0"/>
            <a:r>
              <a:rPr lang="en-US">
                <a:solidFill>
                  <a:srgbClr val="FF0000"/>
                </a:solidFill>
              </a:rPr>
              <a:t>“Range” requires the address</a:t>
            </a:r>
            <a:br>
              <a:rPr lang="en-US">
                <a:solidFill>
                  <a:srgbClr val="FF0000"/>
                </a:solidFill>
              </a:rPr>
            </a:br>
            <a:r>
              <a:rPr lang="en-US">
                <a:solidFill>
                  <a:srgbClr val="FF0000"/>
                </a:solidFill>
              </a:rPr>
              <a:t>to be expressed as letters and</a:t>
            </a:r>
            <a:br>
              <a:rPr lang="en-US">
                <a:solidFill>
                  <a:srgbClr val="FF0000"/>
                </a:solidFill>
              </a:rPr>
            </a:br>
            <a:r>
              <a:rPr lang="en-US">
                <a:solidFill>
                  <a:srgbClr val="FF0000"/>
                </a:solidFill>
              </a:rPr>
              <a:t>numbers, such as “A1”</a:t>
            </a:r>
          </a:p>
        </p:txBody>
      </p:sp>
    </p:spTree>
    <p:extLst>
      <p:ext uri="{BB962C8B-B14F-4D97-AF65-F5344CB8AC3E}">
        <p14:creationId xmlns:p14="http://schemas.microsoft.com/office/powerpoint/2010/main" val="238846543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Manipulating sheets from code</a:t>
            </a:r>
          </a:p>
        </p:txBody>
      </p:sp>
      <p:sp>
        <p:nvSpPr>
          <p:cNvPr id="29699" name="Content Placeholder 2"/>
          <p:cNvSpPr>
            <a:spLocks noGrp="1"/>
          </p:cNvSpPr>
          <p:nvPr>
            <p:ph idx="1"/>
          </p:nvPr>
        </p:nvSpPr>
        <p:spPr/>
        <p:txBody>
          <a:bodyPr/>
          <a:lstStyle/>
          <a:p>
            <a:pPr eaLnBrk="1" hangingPunct="1"/>
            <a:r>
              <a:rPr lang="en-US" dirty="0" smtClean="0"/>
              <a:t>To get or set data in a given cell, use the following syntax:</a:t>
            </a:r>
            <a:br>
              <a:rPr lang="en-US" dirty="0" smtClean="0"/>
            </a:br>
            <a:r>
              <a:rPr lang="en-US" dirty="0" smtClean="0"/>
              <a:t>	</a:t>
            </a:r>
            <a:r>
              <a:rPr lang="en-US" i="1" dirty="0" err="1" smtClean="0">
                <a:solidFill>
                  <a:srgbClr val="0000FF"/>
                </a:solidFill>
              </a:rPr>
              <a:t>Sheet</a:t>
            </a:r>
            <a:r>
              <a:rPr lang="en-US" dirty="0" err="1" smtClean="0">
                <a:solidFill>
                  <a:srgbClr val="0000FF"/>
                </a:solidFill>
              </a:rPr>
              <a:t>.Cells</a:t>
            </a:r>
            <a:r>
              <a:rPr lang="en-US" dirty="0" smtClean="0">
                <a:solidFill>
                  <a:srgbClr val="0000FF"/>
                </a:solidFill>
              </a:rPr>
              <a:t>(</a:t>
            </a:r>
            <a:r>
              <a:rPr lang="en-US" i="1" dirty="0" smtClean="0">
                <a:solidFill>
                  <a:srgbClr val="0000FF"/>
                </a:solidFill>
              </a:rPr>
              <a:t>row</a:t>
            </a:r>
            <a:r>
              <a:rPr lang="en-US" dirty="0" smtClean="0">
                <a:solidFill>
                  <a:srgbClr val="0000FF"/>
                </a:solidFill>
              </a:rPr>
              <a:t>, </a:t>
            </a:r>
            <a:r>
              <a:rPr lang="en-US" i="1" dirty="0" smtClean="0">
                <a:solidFill>
                  <a:srgbClr val="0000FF"/>
                </a:solidFill>
              </a:rPr>
              <a:t>column</a:t>
            </a:r>
            <a:r>
              <a:rPr lang="en-US" dirty="0" smtClean="0"/>
              <a:t>)</a:t>
            </a:r>
          </a:p>
          <a:p>
            <a:pPr eaLnBrk="1" hangingPunct="1"/>
            <a:r>
              <a:rPr lang="en-US" dirty="0" smtClean="0"/>
              <a:t>To get or set data in a given cell or range of cells, or to modify formatting, use the following syntax:</a:t>
            </a:r>
            <a:br>
              <a:rPr lang="en-US" dirty="0" smtClean="0"/>
            </a:br>
            <a:r>
              <a:rPr lang="en-US" dirty="0" smtClean="0"/>
              <a:t>	</a:t>
            </a:r>
            <a:r>
              <a:rPr lang="en-US" i="1" dirty="0" err="1" smtClean="0">
                <a:solidFill>
                  <a:srgbClr val="0000FF"/>
                </a:solidFill>
              </a:rPr>
              <a:t>Sheet</a:t>
            </a:r>
            <a:r>
              <a:rPr lang="en-US" dirty="0" err="1" smtClean="0">
                <a:solidFill>
                  <a:srgbClr val="0000FF"/>
                </a:solidFill>
              </a:rPr>
              <a:t>.Range</a:t>
            </a:r>
            <a:r>
              <a:rPr lang="en-US" dirty="0" smtClean="0">
                <a:solidFill>
                  <a:srgbClr val="0000FF"/>
                </a:solidFill>
              </a:rPr>
              <a:t>(“</a:t>
            </a:r>
            <a:r>
              <a:rPr lang="en-US" i="1" dirty="0" err="1" smtClean="0">
                <a:solidFill>
                  <a:srgbClr val="0000FF"/>
                </a:solidFill>
              </a:rPr>
              <a:t>start</a:t>
            </a:r>
            <a:r>
              <a:rPr lang="en-US" dirty="0" err="1" smtClean="0">
                <a:solidFill>
                  <a:srgbClr val="0000FF"/>
                </a:solidFill>
              </a:rPr>
              <a:t>:</a:t>
            </a:r>
            <a:r>
              <a:rPr lang="en-US" i="1" dirty="0" err="1" smtClean="0">
                <a:solidFill>
                  <a:srgbClr val="0000FF"/>
                </a:solidFill>
              </a:rPr>
              <a:t>end</a:t>
            </a:r>
            <a:r>
              <a:rPr lang="en-US" dirty="0" smtClean="0">
                <a:solidFill>
                  <a:srgbClr val="0000FF"/>
                </a:solidFill>
              </a:rPr>
              <a:t>”).</a:t>
            </a:r>
            <a:r>
              <a:rPr lang="en-US" i="1" dirty="0" smtClean="0">
                <a:solidFill>
                  <a:srgbClr val="0000FF"/>
                </a:solidFill>
              </a:rPr>
              <a:t>Property</a:t>
            </a:r>
            <a:endParaRPr lang="en-US" dirty="0" smtClean="0">
              <a:solidFill>
                <a:srgbClr val="0000FF"/>
              </a:solidFill>
            </a:endParaRPr>
          </a:p>
        </p:txBody>
      </p:sp>
      <p:cxnSp>
        <p:nvCxnSpPr>
          <p:cNvPr id="29700" name="Straight Arrow Connector 4"/>
          <p:cNvCxnSpPr>
            <a:cxnSpLocks noChangeShapeType="1"/>
          </p:cNvCxnSpPr>
          <p:nvPr/>
        </p:nvCxnSpPr>
        <p:spPr bwMode="auto">
          <a:xfrm rot="10800000">
            <a:off x="5756275" y="2895600"/>
            <a:ext cx="685800" cy="1588"/>
          </a:xfrm>
          <a:prstGeom prst="straightConnector1">
            <a:avLst/>
          </a:prstGeom>
          <a:noFill/>
          <a:ln w="9525" algn="ctr">
            <a:solidFill>
              <a:srgbClr val="FF0000"/>
            </a:solidFill>
            <a:round/>
            <a:headEnd/>
            <a:tailEnd type="arrow" w="med" len="med"/>
          </a:ln>
        </p:spPr>
      </p:cxnSp>
      <p:sp>
        <p:nvSpPr>
          <p:cNvPr id="29701" name="TextBox 5"/>
          <p:cNvSpPr txBox="1">
            <a:spLocks noChangeArrowheads="1"/>
          </p:cNvSpPr>
          <p:nvPr/>
        </p:nvSpPr>
        <p:spPr bwMode="auto">
          <a:xfrm>
            <a:off x="6477000" y="2590800"/>
            <a:ext cx="2459038" cy="641350"/>
          </a:xfrm>
          <a:prstGeom prst="rect">
            <a:avLst/>
          </a:prstGeom>
          <a:noFill/>
          <a:ln w="9525">
            <a:noFill/>
            <a:miter lim="800000"/>
            <a:headEnd/>
            <a:tailEnd/>
          </a:ln>
        </p:spPr>
        <p:txBody>
          <a:bodyPr wrap="none">
            <a:spAutoFit/>
          </a:bodyPr>
          <a:lstStyle/>
          <a:p>
            <a:pPr eaLnBrk="0" hangingPunct="0"/>
            <a:r>
              <a:rPr lang="en-US">
                <a:solidFill>
                  <a:srgbClr val="FF0000"/>
                </a:solidFill>
              </a:rPr>
              <a:t>This property can be</a:t>
            </a:r>
            <a:br>
              <a:rPr lang="en-US">
                <a:solidFill>
                  <a:srgbClr val="FF0000"/>
                </a:solidFill>
              </a:rPr>
            </a:br>
            <a:r>
              <a:rPr lang="en-US">
                <a:solidFill>
                  <a:srgbClr val="FF0000"/>
                </a:solidFill>
              </a:rPr>
              <a:t>used to get or set data</a:t>
            </a:r>
          </a:p>
        </p:txBody>
      </p:sp>
      <p:cxnSp>
        <p:nvCxnSpPr>
          <p:cNvPr id="29702" name="Straight Arrow Connector 7"/>
          <p:cNvCxnSpPr>
            <a:cxnSpLocks noChangeShapeType="1"/>
          </p:cNvCxnSpPr>
          <p:nvPr/>
        </p:nvCxnSpPr>
        <p:spPr bwMode="auto">
          <a:xfrm rot="5400000" flipH="1" flipV="1">
            <a:off x="4094163" y="5399087"/>
            <a:ext cx="533400" cy="3175"/>
          </a:xfrm>
          <a:prstGeom prst="straightConnector1">
            <a:avLst/>
          </a:prstGeom>
          <a:noFill/>
          <a:ln w="9525" algn="ctr">
            <a:solidFill>
              <a:srgbClr val="FF0000"/>
            </a:solidFill>
            <a:round/>
            <a:headEnd/>
            <a:tailEnd type="arrow" w="med" len="med"/>
          </a:ln>
        </p:spPr>
      </p:cxnSp>
      <p:cxnSp>
        <p:nvCxnSpPr>
          <p:cNvPr id="29703" name="Straight Arrow Connector 8"/>
          <p:cNvCxnSpPr>
            <a:cxnSpLocks noChangeShapeType="1"/>
          </p:cNvCxnSpPr>
          <p:nvPr/>
        </p:nvCxnSpPr>
        <p:spPr bwMode="auto">
          <a:xfrm rot="5400000" flipH="1" flipV="1">
            <a:off x="5160169" y="5399881"/>
            <a:ext cx="533400" cy="1588"/>
          </a:xfrm>
          <a:prstGeom prst="straightConnector1">
            <a:avLst/>
          </a:prstGeom>
          <a:noFill/>
          <a:ln w="9525" algn="ctr">
            <a:solidFill>
              <a:srgbClr val="FF0000"/>
            </a:solidFill>
            <a:round/>
            <a:headEnd/>
            <a:tailEnd type="arrow" w="med" len="med"/>
          </a:ln>
        </p:spPr>
      </p:cxnSp>
      <p:sp>
        <p:nvSpPr>
          <p:cNvPr id="29704" name="TextBox 9"/>
          <p:cNvSpPr txBox="1">
            <a:spLocks noChangeArrowheads="1"/>
          </p:cNvSpPr>
          <p:nvPr/>
        </p:nvSpPr>
        <p:spPr bwMode="auto">
          <a:xfrm>
            <a:off x="233363" y="5743575"/>
            <a:ext cx="4695825" cy="915988"/>
          </a:xfrm>
          <a:prstGeom prst="rect">
            <a:avLst/>
          </a:prstGeom>
          <a:noFill/>
          <a:ln w="9525">
            <a:noFill/>
            <a:miter lim="800000"/>
            <a:headEnd/>
            <a:tailEnd/>
          </a:ln>
        </p:spPr>
        <p:txBody>
          <a:bodyPr wrap="none">
            <a:spAutoFit/>
          </a:bodyPr>
          <a:lstStyle/>
          <a:p>
            <a:pPr eaLnBrk="0" hangingPunct="0"/>
            <a:r>
              <a:rPr lang="en-US">
                <a:solidFill>
                  <a:srgbClr val="FF0000"/>
                </a:solidFill>
              </a:rPr>
              <a:t>If the start and end are considered the upper</a:t>
            </a:r>
            <a:br>
              <a:rPr lang="en-US">
                <a:solidFill>
                  <a:srgbClr val="FF0000"/>
                </a:solidFill>
              </a:rPr>
            </a:br>
            <a:r>
              <a:rPr lang="en-US">
                <a:solidFill>
                  <a:srgbClr val="FF0000"/>
                </a:solidFill>
              </a:rPr>
              <a:t>left and lower right corners of a square,</a:t>
            </a:r>
            <a:br>
              <a:rPr lang="en-US">
                <a:solidFill>
                  <a:srgbClr val="FF0000"/>
                </a:solidFill>
              </a:rPr>
            </a:br>
            <a:r>
              <a:rPr lang="en-US">
                <a:solidFill>
                  <a:srgbClr val="FF0000"/>
                </a:solidFill>
              </a:rPr>
              <a:t>respectively, “start” is the upper left.</a:t>
            </a:r>
          </a:p>
        </p:txBody>
      </p:sp>
      <p:sp>
        <p:nvSpPr>
          <p:cNvPr id="29705" name="TextBox 10"/>
          <p:cNvSpPr txBox="1">
            <a:spLocks noChangeArrowheads="1"/>
          </p:cNvSpPr>
          <p:nvPr/>
        </p:nvSpPr>
        <p:spPr bwMode="auto">
          <a:xfrm>
            <a:off x="5199063" y="5667375"/>
            <a:ext cx="2649537" cy="1190625"/>
          </a:xfrm>
          <a:prstGeom prst="rect">
            <a:avLst/>
          </a:prstGeom>
          <a:noFill/>
          <a:ln w="9525">
            <a:noFill/>
            <a:miter lim="800000"/>
            <a:headEnd/>
            <a:tailEnd/>
          </a:ln>
        </p:spPr>
        <p:txBody>
          <a:bodyPr wrap="none">
            <a:spAutoFit/>
          </a:bodyPr>
          <a:lstStyle/>
          <a:p>
            <a:pPr eaLnBrk="0" hangingPunct="0"/>
            <a:r>
              <a:rPr lang="en-US">
                <a:solidFill>
                  <a:srgbClr val="FF0000"/>
                </a:solidFill>
              </a:rPr>
              <a:t>“End” is the lower right.</a:t>
            </a:r>
            <a:br>
              <a:rPr lang="en-US">
                <a:solidFill>
                  <a:srgbClr val="FF0000"/>
                </a:solidFill>
              </a:rPr>
            </a:br>
            <a:r>
              <a:rPr lang="en-US">
                <a:solidFill>
                  <a:srgbClr val="FF0000"/>
                </a:solidFill>
              </a:rPr>
              <a:t>“Start” and “end” can be</a:t>
            </a:r>
            <a:br>
              <a:rPr lang="en-US">
                <a:solidFill>
                  <a:srgbClr val="FF0000"/>
                </a:solidFill>
              </a:rPr>
            </a:br>
            <a:r>
              <a:rPr lang="en-US">
                <a:solidFill>
                  <a:srgbClr val="FF0000"/>
                </a:solidFill>
              </a:rPr>
              <a:t>the same value to select</a:t>
            </a:r>
            <a:br>
              <a:rPr lang="en-US">
                <a:solidFill>
                  <a:srgbClr val="FF0000"/>
                </a:solidFill>
              </a:rPr>
            </a:br>
            <a:r>
              <a:rPr lang="en-US">
                <a:solidFill>
                  <a:srgbClr val="FF0000"/>
                </a:solidFill>
              </a:rPr>
              <a:t>a single cell.</a:t>
            </a:r>
          </a:p>
        </p:txBody>
      </p:sp>
    </p:spTree>
    <p:extLst>
      <p:ext uri="{BB962C8B-B14F-4D97-AF65-F5344CB8AC3E}">
        <p14:creationId xmlns:p14="http://schemas.microsoft.com/office/powerpoint/2010/main" val="328846956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Manipulating sheets from code</a:t>
            </a:r>
          </a:p>
        </p:txBody>
      </p:sp>
      <p:sp>
        <p:nvSpPr>
          <p:cNvPr id="7171" name="Rectangle 3"/>
          <p:cNvSpPr>
            <a:spLocks noGrp="1" noChangeArrowheads="1"/>
          </p:cNvSpPr>
          <p:nvPr>
            <p:ph idx="1"/>
          </p:nvPr>
        </p:nvSpPr>
        <p:spPr/>
        <p:txBody>
          <a:bodyPr rtlCol="0">
            <a:normAutofit lnSpcReduction="10000"/>
          </a:bodyPr>
          <a:lstStyle/>
          <a:p>
            <a:pPr eaLnBrk="1" fontAlgn="auto" hangingPunct="1">
              <a:spcAft>
                <a:spcPts val="0"/>
              </a:spcAft>
              <a:buFont typeface="Arial" pitchFamily="34" charset="0"/>
              <a:buChar char="•"/>
              <a:defRPr/>
            </a:pPr>
            <a:r>
              <a:rPr lang="en-US" sz="2800" dirty="0" smtClean="0"/>
              <a:t>In a sense, a sheet is like a form since both host the controls and interface of your program</a:t>
            </a:r>
          </a:p>
          <a:p>
            <a:pPr eaLnBrk="1" fontAlgn="auto" hangingPunct="1">
              <a:spcAft>
                <a:spcPts val="0"/>
              </a:spcAft>
              <a:buFont typeface="Arial" pitchFamily="34" charset="0"/>
              <a:buChar char="•"/>
              <a:defRPr/>
            </a:pPr>
            <a:r>
              <a:rPr lang="en-US" sz="2800" dirty="0" smtClean="0"/>
              <a:t>Most of the same functions available to a user of Excel can also be run from code</a:t>
            </a:r>
          </a:p>
          <a:p>
            <a:pPr lvl="1" eaLnBrk="1" fontAlgn="auto" hangingPunct="1">
              <a:spcAft>
                <a:spcPts val="0"/>
              </a:spcAft>
              <a:buFont typeface="Arial" pitchFamily="34" charset="0"/>
              <a:buChar char="–"/>
              <a:defRPr/>
            </a:pPr>
            <a:r>
              <a:rPr lang="en-US" sz="2400" dirty="0" smtClean="0"/>
              <a:t>Changing cell values</a:t>
            </a:r>
          </a:p>
          <a:p>
            <a:pPr lvl="1" eaLnBrk="1" fontAlgn="auto" hangingPunct="1">
              <a:spcAft>
                <a:spcPts val="0"/>
              </a:spcAft>
              <a:buFont typeface="Arial" pitchFamily="34" charset="0"/>
              <a:buChar char="–"/>
              <a:defRPr/>
            </a:pPr>
            <a:r>
              <a:rPr lang="en-US" sz="2400" dirty="0" smtClean="0"/>
              <a:t>Formatting cells</a:t>
            </a:r>
          </a:p>
          <a:p>
            <a:pPr lvl="1" eaLnBrk="1" fontAlgn="auto" hangingPunct="1">
              <a:spcAft>
                <a:spcPts val="0"/>
              </a:spcAft>
              <a:buFont typeface="Arial" pitchFamily="34" charset="0"/>
              <a:buChar char="–"/>
              <a:defRPr/>
            </a:pPr>
            <a:r>
              <a:rPr lang="en-US" sz="2400" dirty="0" smtClean="0"/>
              <a:t>Working with files</a:t>
            </a:r>
          </a:p>
          <a:p>
            <a:pPr eaLnBrk="1" fontAlgn="auto" hangingPunct="1">
              <a:spcAft>
                <a:spcPts val="0"/>
              </a:spcAft>
              <a:buFont typeface="Arial" pitchFamily="34" charset="0"/>
              <a:buChar char="•"/>
              <a:defRPr/>
            </a:pPr>
            <a:r>
              <a:rPr lang="en-US" sz="2800" dirty="0" smtClean="0"/>
              <a:t>Properties and methods associated with a sheet are referenced in the same way as any other control: </a:t>
            </a:r>
            <a:r>
              <a:rPr lang="en-US" sz="2800" i="1" dirty="0" err="1" smtClean="0">
                <a:solidFill>
                  <a:srgbClr val="0000FF"/>
                </a:solidFill>
              </a:rPr>
              <a:t>Sheet</a:t>
            </a:r>
            <a:r>
              <a:rPr lang="en-US" sz="2800" dirty="0" err="1" smtClean="0">
                <a:solidFill>
                  <a:srgbClr val="0000FF"/>
                </a:solidFill>
              </a:rPr>
              <a:t>.</a:t>
            </a:r>
            <a:r>
              <a:rPr lang="en-US" sz="2800" i="1" dirty="0" err="1" smtClean="0">
                <a:solidFill>
                  <a:srgbClr val="0000FF"/>
                </a:solidFill>
              </a:rPr>
              <a:t>Property</a:t>
            </a:r>
            <a:endParaRPr lang="en-US" sz="2800" dirty="0" smtClean="0">
              <a:solidFill>
                <a:srgbClr val="0000FF"/>
              </a:solidFill>
            </a:endParaRPr>
          </a:p>
        </p:txBody>
      </p:sp>
    </p:spTree>
    <p:extLst>
      <p:ext uri="{BB962C8B-B14F-4D97-AF65-F5344CB8AC3E}">
        <p14:creationId xmlns:p14="http://schemas.microsoft.com/office/powerpoint/2010/main" val="241036254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t>Manipulating sheets from code</a:t>
            </a:r>
          </a:p>
        </p:txBody>
      </p:sp>
      <p:sp>
        <p:nvSpPr>
          <p:cNvPr id="10243" name="Content Placeholder 2"/>
          <p:cNvSpPr>
            <a:spLocks noGrp="1"/>
          </p:cNvSpPr>
          <p:nvPr>
            <p:ph idx="1"/>
          </p:nvPr>
        </p:nvSpPr>
        <p:spPr>
          <a:xfrm>
            <a:off x="457200" y="1600200"/>
            <a:ext cx="8229600" cy="5029200"/>
          </a:xfrm>
        </p:spPr>
        <p:txBody>
          <a:bodyPr rtlCol="0">
            <a:normAutofit lnSpcReduction="10000"/>
          </a:bodyPr>
          <a:lstStyle/>
          <a:p>
            <a:pPr marL="457200" lvl="1" indent="0" eaLnBrk="1" fontAlgn="auto" hangingPunct="1">
              <a:spcAft>
                <a:spcPts val="0"/>
              </a:spcAft>
              <a:buNone/>
              <a:defRPr/>
            </a:pPr>
            <a:r>
              <a:rPr lang="en-US" dirty="0"/>
              <a:t>The “Cells” and “Range” properties encompass most of formatting and value functionality </a:t>
            </a:r>
            <a:r>
              <a:rPr lang="en-US" dirty="0" smtClean="0"/>
              <a:t>needed:</a:t>
            </a:r>
            <a:endParaRPr lang="en-US" i="1" dirty="0" smtClean="0">
              <a:solidFill>
                <a:srgbClr val="0000FF"/>
              </a:solidFill>
            </a:endParaRPr>
          </a:p>
          <a:p>
            <a:pPr lvl="1" eaLnBrk="1" fontAlgn="auto" hangingPunct="1">
              <a:spcAft>
                <a:spcPts val="0"/>
              </a:spcAft>
              <a:buFont typeface="Arial" pitchFamily="34" charset="0"/>
              <a:buChar char="–"/>
              <a:defRPr/>
            </a:pPr>
            <a:r>
              <a:rPr lang="en-US" i="1" dirty="0" err="1" smtClean="0">
                <a:solidFill>
                  <a:srgbClr val="0000FF"/>
                </a:solidFill>
              </a:rPr>
              <a:t>Sheet</a:t>
            </a:r>
            <a:r>
              <a:rPr lang="en-US" dirty="0" err="1" smtClean="0">
                <a:solidFill>
                  <a:srgbClr val="0000FF"/>
                </a:solidFill>
              </a:rPr>
              <a:t>.Range</a:t>
            </a:r>
            <a:r>
              <a:rPr lang="en-US" dirty="0" smtClean="0">
                <a:solidFill>
                  <a:srgbClr val="0000FF"/>
                </a:solidFill>
              </a:rPr>
              <a:t>(“A1”) = “hello”</a:t>
            </a:r>
          </a:p>
          <a:p>
            <a:pPr lvl="1" eaLnBrk="1" fontAlgn="auto" hangingPunct="1">
              <a:spcAft>
                <a:spcPts val="0"/>
              </a:spcAft>
              <a:buFont typeface="Arial" pitchFamily="34" charset="0"/>
              <a:buChar char="–"/>
              <a:defRPr/>
            </a:pPr>
            <a:r>
              <a:rPr lang="en-US" i="1" dirty="0" err="1" smtClean="0">
                <a:solidFill>
                  <a:srgbClr val="0000FF"/>
                </a:solidFill>
              </a:rPr>
              <a:t>Sheet.</a:t>
            </a:r>
            <a:r>
              <a:rPr lang="en-US" dirty="0" err="1" smtClean="0">
                <a:solidFill>
                  <a:srgbClr val="0000FF"/>
                </a:solidFill>
              </a:rPr>
              <a:t>Range</a:t>
            </a:r>
            <a:r>
              <a:rPr lang="en-US" dirty="0" smtClean="0">
                <a:solidFill>
                  <a:srgbClr val="0000FF"/>
                </a:solidFill>
              </a:rPr>
              <a:t>(“A1”).</a:t>
            </a:r>
            <a:r>
              <a:rPr lang="en-US" dirty="0" err="1" smtClean="0">
                <a:solidFill>
                  <a:srgbClr val="0000FF"/>
                </a:solidFill>
              </a:rPr>
              <a:t>Font.Bold</a:t>
            </a:r>
            <a:r>
              <a:rPr lang="en-US" dirty="0" smtClean="0">
                <a:solidFill>
                  <a:srgbClr val="0000FF"/>
                </a:solidFill>
              </a:rPr>
              <a:t> = True</a:t>
            </a:r>
          </a:p>
          <a:p>
            <a:pPr lvl="1" eaLnBrk="1" fontAlgn="auto" hangingPunct="1">
              <a:spcAft>
                <a:spcPts val="0"/>
              </a:spcAft>
              <a:buFont typeface="Arial" pitchFamily="34" charset="0"/>
              <a:buChar char="–"/>
              <a:defRPr/>
            </a:pPr>
            <a:r>
              <a:rPr lang="en-US" i="1" dirty="0" err="1" smtClean="0">
                <a:solidFill>
                  <a:srgbClr val="0000FF"/>
                </a:solidFill>
              </a:rPr>
              <a:t>Sheet</a:t>
            </a:r>
            <a:r>
              <a:rPr lang="en-US" dirty="0" err="1" smtClean="0">
                <a:solidFill>
                  <a:srgbClr val="0000FF"/>
                </a:solidFill>
              </a:rPr>
              <a:t>.Range</a:t>
            </a:r>
            <a:r>
              <a:rPr lang="en-US" dirty="0" smtClean="0">
                <a:solidFill>
                  <a:srgbClr val="0000FF"/>
                </a:solidFill>
              </a:rPr>
              <a:t>(“A1:C3”).Clear</a:t>
            </a:r>
          </a:p>
          <a:p>
            <a:pPr lvl="1" eaLnBrk="1" fontAlgn="auto" hangingPunct="1">
              <a:spcAft>
                <a:spcPts val="0"/>
              </a:spcAft>
              <a:buFont typeface="Arial" pitchFamily="34" charset="0"/>
              <a:buChar char="–"/>
              <a:defRPr/>
            </a:pPr>
            <a:r>
              <a:rPr lang="en-US" i="1" dirty="0" err="1" smtClean="0">
                <a:solidFill>
                  <a:srgbClr val="0000FF"/>
                </a:solidFill>
              </a:rPr>
              <a:t>Sheet</a:t>
            </a:r>
            <a:r>
              <a:rPr lang="en-US" dirty="0" err="1" smtClean="0">
                <a:solidFill>
                  <a:srgbClr val="0000FF"/>
                </a:solidFill>
              </a:rPr>
              <a:t>.Range</a:t>
            </a:r>
            <a:r>
              <a:rPr lang="en-US" dirty="0" smtClean="0">
                <a:solidFill>
                  <a:srgbClr val="0000FF"/>
                </a:solidFill>
              </a:rPr>
              <a:t>(“A1:A10”).</a:t>
            </a:r>
            <a:r>
              <a:rPr lang="en-US" dirty="0" err="1" smtClean="0">
                <a:solidFill>
                  <a:srgbClr val="0000FF"/>
                </a:solidFill>
              </a:rPr>
              <a:t>FillDown</a:t>
            </a:r>
            <a:endParaRPr lang="en-US" dirty="0" smtClean="0">
              <a:solidFill>
                <a:srgbClr val="0000FF"/>
              </a:solidFill>
            </a:endParaRPr>
          </a:p>
          <a:p>
            <a:pPr lvl="1" eaLnBrk="1" fontAlgn="auto" hangingPunct="1">
              <a:spcAft>
                <a:spcPts val="0"/>
              </a:spcAft>
              <a:buFont typeface="Arial" pitchFamily="34" charset="0"/>
              <a:buChar char="–"/>
              <a:defRPr/>
            </a:pPr>
            <a:r>
              <a:rPr lang="en-US" i="1" dirty="0" err="1" smtClean="0">
                <a:solidFill>
                  <a:srgbClr val="0000FF"/>
                </a:solidFill>
              </a:rPr>
              <a:t>Sheet</a:t>
            </a:r>
            <a:r>
              <a:rPr lang="en-US" dirty="0" err="1" smtClean="0">
                <a:solidFill>
                  <a:srgbClr val="0000FF"/>
                </a:solidFill>
              </a:rPr>
              <a:t>.Range</a:t>
            </a:r>
            <a:r>
              <a:rPr lang="en-US" dirty="0" smtClean="0">
                <a:solidFill>
                  <a:srgbClr val="0000FF"/>
                </a:solidFill>
              </a:rPr>
              <a:t>(“A1:A5”).Select</a:t>
            </a:r>
          </a:p>
          <a:p>
            <a:pPr lvl="1" eaLnBrk="1" fontAlgn="auto" hangingPunct="1">
              <a:spcAft>
                <a:spcPts val="0"/>
              </a:spcAft>
              <a:buFont typeface="Arial" pitchFamily="34" charset="0"/>
              <a:buChar char="–"/>
              <a:defRPr/>
            </a:pPr>
            <a:r>
              <a:rPr lang="en-US" i="1" dirty="0" err="1" smtClean="0">
                <a:solidFill>
                  <a:srgbClr val="0000FF"/>
                </a:solidFill>
              </a:rPr>
              <a:t>Sheet</a:t>
            </a:r>
            <a:r>
              <a:rPr lang="en-US" dirty="0" err="1" smtClean="0">
                <a:solidFill>
                  <a:srgbClr val="0000FF"/>
                </a:solidFill>
              </a:rPr>
              <a:t>.Range</a:t>
            </a:r>
            <a:r>
              <a:rPr lang="en-US" dirty="0" smtClean="0">
                <a:solidFill>
                  <a:srgbClr val="0000FF"/>
                </a:solidFill>
              </a:rPr>
              <a:t>(“A1:A5”).Calculate</a:t>
            </a:r>
          </a:p>
          <a:p>
            <a:pPr lvl="1" eaLnBrk="1" fontAlgn="auto" hangingPunct="1">
              <a:spcAft>
                <a:spcPts val="0"/>
              </a:spcAft>
              <a:buFont typeface="Arial" pitchFamily="34" charset="0"/>
              <a:buChar char="–"/>
              <a:defRPr/>
            </a:pPr>
            <a:r>
              <a:rPr lang="en-US" i="1" dirty="0" err="1" smtClean="0">
                <a:solidFill>
                  <a:srgbClr val="0000FF"/>
                </a:solidFill>
              </a:rPr>
              <a:t>Sheet.</a:t>
            </a:r>
            <a:r>
              <a:rPr lang="en-US" dirty="0" err="1" smtClean="0">
                <a:solidFill>
                  <a:srgbClr val="0000FF"/>
                </a:solidFill>
              </a:rPr>
              <a:t>Range</a:t>
            </a:r>
            <a:r>
              <a:rPr lang="en-US" dirty="0" smtClean="0">
                <a:solidFill>
                  <a:srgbClr val="0000FF"/>
                </a:solidFill>
              </a:rPr>
              <a:t>(“A1:A5”).Group</a:t>
            </a:r>
          </a:p>
          <a:p>
            <a:pPr lvl="1" eaLnBrk="1" fontAlgn="auto" hangingPunct="1">
              <a:spcAft>
                <a:spcPts val="0"/>
              </a:spcAft>
              <a:buFont typeface="Arial" pitchFamily="34" charset="0"/>
              <a:buChar char="–"/>
              <a:defRPr/>
            </a:pPr>
            <a:r>
              <a:rPr lang="en-US" i="1" dirty="0" err="1" smtClean="0">
                <a:solidFill>
                  <a:srgbClr val="0000FF"/>
                </a:solidFill>
              </a:rPr>
              <a:t>Sheet</a:t>
            </a:r>
            <a:r>
              <a:rPr lang="en-US" dirty="0" err="1" smtClean="0">
                <a:solidFill>
                  <a:srgbClr val="0000FF"/>
                </a:solidFill>
              </a:rPr>
              <a:t>.Range</a:t>
            </a:r>
            <a:r>
              <a:rPr lang="en-US" dirty="0" smtClean="0">
                <a:solidFill>
                  <a:srgbClr val="0000FF"/>
                </a:solidFill>
              </a:rPr>
              <a:t>(“A1:A5”).Ungroup</a:t>
            </a:r>
            <a:endParaRPr lang="en-US" i="1" dirty="0" smtClean="0">
              <a:solidFill>
                <a:srgbClr val="0000FF"/>
              </a:solidFill>
            </a:endParaRPr>
          </a:p>
          <a:p>
            <a:pPr lvl="1" eaLnBrk="1" fontAlgn="auto" hangingPunct="1">
              <a:spcAft>
                <a:spcPts val="0"/>
              </a:spcAft>
              <a:buFont typeface="Arial" pitchFamily="34" charset="0"/>
              <a:buChar char="–"/>
              <a:defRPr/>
            </a:pPr>
            <a:endParaRPr lang="en-US" i="1" dirty="0" smtClean="0"/>
          </a:p>
        </p:txBody>
      </p:sp>
      <p:cxnSp>
        <p:nvCxnSpPr>
          <p:cNvPr id="30724" name="Straight Arrow Connector 4"/>
          <p:cNvCxnSpPr>
            <a:cxnSpLocks noChangeShapeType="1"/>
          </p:cNvCxnSpPr>
          <p:nvPr/>
        </p:nvCxnSpPr>
        <p:spPr bwMode="auto">
          <a:xfrm rot="10800000">
            <a:off x="6583362" y="3209925"/>
            <a:ext cx="457200" cy="1588"/>
          </a:xfrm>
          <a:prstGeom prst="straightConnector1">
            <a:avLst/>
          </a:prstGeom>
          <a:noFill/>
          <a:ln w="9525" algn="ctr">
            <a:solidFill>
              <a:srgbClr val="FF0000"/>
            </a:solidFill>
            <a:round/>
            <a:headEnd/>
            <a:tailEnd type="arrow" w="med" len="med"/>
          </a:ln>
        </p:spPr>
      </p:cxnSp>
      <p:sp>
        <p:nvSpPr>
          <p:cNvPr id="30725" name="TextBox 5"/>
          <p:cNvSpPr txBox="1">
            <a:spLocks noChangeArrowheads="1"/>
          </p:cNvSpPr>
          <p:nvPr/>
        </p:nvSpPr>
        <p:spPr bwMode="auto">
          <a:xfrm>
            <a:off x="7116762" y="2743200"/>
            <a:ext cx="1593850" cy="915988"/>
          </a:xfrm>
          <a:prstGeom prst="rect">
            <a:avLst/>
          </a:prstGeom>
          <a:noFill/>
          <a:ln w="9525">
            <a:noFill/>
            <a:miter lim="800000"/>
            <a:headEnd/>
            <a:tailEnd/>
          </a:ln>
        </p:spPr>
        <p:txBody>
          <a:bodyPr wrap="none">
            <a:spAutoFit/>
          </a:bodyPr>
          <a:lstStyle/>
          <a:p>
            <a:pPr eaLnBrk="0" hangingPunct="0"/>
            <a:r>
              <a:rPr lang="en-US" dirty="0">
                <a:solidFill>
                  <a:srgbClr val="FF0000"/>
                </a:solidFill>
              </a:rPr>
              <a:t>Good for italic</a:t>
            </a:r>
            <a:br>
              <a:rPr lang="en-US" dirty="0">
                <a:solidFill>
                  <a:srgbClr val="FF0000"/>
                </a:solidFill>
              </a:rPr>
            </a:br>
            <a:r>
              <a:rPr lang="en-US" dirty="0">
                <a:solidFill>
                  <a:srgbClr val="FF0000"/>
                </a:solidFill>
              </a:rPr>
              <a:t>and underline</a:t>
            </a:r>
            <a:br>
              <a:rPr lang="en-US" dirty="0">
                <a:solidFill>
                  <a:srgbClr val="FF0000"/>
                </a:solidFill>
              </a:rPr>
            </a:br>
            <a:r>
              <a:rPr lang="en-US" dirty="0">
                <a:solidFill>
                  <a:srgbClr val="FF0000"/>
                </a:solidFill>
              </a:rPr>
              <a:t>also</a:t>
            </a:r>
          </a:p>
        </p:txBody>
      </p:sp>
      <p:cxnSp>
        <p:nvCxnSpPr>
          <p:cNvPr id="30726" name="Straight Arrow Connector 6"/>
          <p:cNvCxnSpPr>
            <a:cxnSpLocks noChangeShapeType="1"/>
          </p:cNvCxnSpPr>
          <p:nvPr/>
        </p:nvCxnSpPr>
        <p:spPr bwMode="auto">
          <a:xfrm rot="10800000">
            <a:off x="6126162" y="4200525"/>
            <a:ext cx="457200" cy="1588"/>
          </a:xfrm>
          <a:prstGeom prst="straightConnector1">
            <a:avLst/>
          </a:prstGeom>
          <a:noFill/>
          <a:ln w="9525" algn="ctr">
            <a:solidFill>
              <a:srgbClr val="FF0000"/>
            </a:solidFill>
            <a:round/>
            <a:headEnd/>
            <a:tailEnd type="arrow" w="med" len="med"/>
          </a:ln>
        </p:spPr>
      </p:cxnSp>
      <p:sp>
        <p:nvSpPr>
          <p:cNvPr id="30727" name="TextBox 7"/>
          <p:cNvSpPr txBox="1">
            <a:spLocks noChangeArrowheads="1"/>
          </p:cNvSpPr>
          <p:nvPr/>
        </p:nvSpPr>
        <p:spPr bwMode="auto">
          <a:xfrm>
            <a:off x="6659562" y="3590925"/>
            <a:ext cx="2179638" cy="915988"/>
          </a:xfrm>
          <a:prstGeom prst="rect">
            <a:avLst/>
          </a:prstGeom>
          <a:noFill/>
          <a:ln w="9525">
            <a:noFill/>
            <a:miter lim="800000"/>
            <a:headEnd/>
            <a:tailEnd/>
          </a:ln>
        </p:spPr>
        <p:txBody>
          <a:bodyPr wrap="none">
            <a:spAutoFit/>
          </a:bodyPr>
          <a:lstStyle/>
          <a:p>
            <a:pPr eaLnBrk="0" hangingPunct="0"/>
            <a:r>
              <a:rPr lang="en-US">
                <a:solidFill>
                  <a:srgbClr val="FF0000"/>
                </a:solidFill>
              </a:rPr>
              <a:t>Fills cells as though</a:t>
            </a:r>
            <a:br>
              <a:rPr lang="en-US">
                <a:solidFill>
                  <a:srgbClr val="FF0000"/>
                </a:solidFill>
              </a:rPr>
            </a:br>
            <a:r>
              <a:rPr lang="en-US">
                <a:solidFill>
                  <a:srgbClr val="FF0000"/>
                </a:solidFill>
              </a:rPr>
              <a:t>they were being</a:t>
            </a:r>
            <a:br>
              <a:rPr lang="en-US">
                <a:solidFill>
                  <a:srgbClr val="FF0000"/>
                </a:solidFill>
              </a:rPr>
            </a:br>
            <a:r>
              <a:rPr lang="en-US">
                <a:solidFill>
                  <a:srgbClr val="FF0000"/>
                </a:solidFill>
              </a:rPr>
              <a:t>dragged</a:t>
            </a:r>
          </a:p>
        </p:txBody>
      </p:sp>
      <p:cxnSp>
        <p:nvCxnSpPr>
          <p:cNvPr id="30728" name="Straight Arrow Connector 8"/>
          <p:cNvCxnSpPr>
            <a:cxnSpLocks noChangeShapeType="1"/>
          </p:cNvCxnSpPr>
          <p:nvPr/>
        </p:nvCxnSpPr>
        <p:spPr bwMode="auto">
          <a:xfrm rot="10800000">
            <a:off x="5592762" y="4572000"/>
            <a:ext cx="457200" cy="1588"/>
          </a:xfrm>
          <a:prstGeom prst="straightConnector1">
            <a:avLst/>
          </a:prstGeom>
          <a:noFill/>
          <a:ln w="9525" algn="ctr">
            <a:solidFill>
              <a:srgbClr val="FF0000"/>
            </a:solidFill>
            <a:round/>
            <a:headEnd/>
            <a:tailEnd type="arrow" w="med" len="med"/>
          </a:ln>
        </p:spPr>
      </p:cxnSp>
      <p:sp>
        <p:nvSpPr>
          <p:cNvPr id="30729" name="TextBox 9"/>
          <p:cNvSpPr txBox="1">
            <a:spLocks noChangeArrowheads="1"/>
          </p:cNvSpPr>
          <p:nvPr/>
        </p:nvSpPr>
        <p:spPr bwMode="auto">
          <a:xfrm>
            <a:off x="6049962" y="4419600"/>
            <a:ext cx="2433638" cy="366713"/>
          </a:xfrm>
          <a:prstGeom prst="rect">
            <a:avLst/>
          </a:prstGeom>
          <a:noFill/>
          <a:ln w="9525">
            <a:noFill/>
            <a:miter lim="800000"/>
            <a:headEnd/>
            <a:tailEnd/>
          </a:ln>
        </p:spPr>
        <p:txBody>
          <a:bodyPr wrap="none">
            <a:spAutoFit/>
          </a:bodyPr>
          <a:lstStyle/>
          <a:p>
            <a:pPr eaLnBrk="0" hangingPunct="0"/>
            <a:r>
              <a:rPr lang="en-US">
                <a:solidFill>
                  <a:srgbClr val="FF0000"/>
                </a:solidFill>
              </a:rPr>
              <a:t>Select a group of cells</a:t>
            </a:r>
          </a:p>
        </p:txBody>
      </p:sp>
      <p:cxnSp>
        <p:nvCxnSpPr>
          <p:cNvPr id="30730" name="Straight Arrow Connector 10"/>
          <p:cNvCxnSpPr>
            <a:cxnSpLocks noChangeShapeType="1"/>
          </p:cNvCxnSpPr>
          <p:nvPr/>
        </p:nvCxnSpPr>
        <p:spPr bwMode="auto">
          <a:xfrm rot="10800000">
            <a:off x="6024562" y="5030788"/>
            <a:ext cx="457200" cy="1587"/>
          </a:xfrm>
          <a:prstGeom prst="straightConnector1">
            <a:avLst/>
          </a:prstGeom>
          <a:noFill/>
          <a:ln w="9525" algn="ctr">
            <a:solidFill>
              <a:srgbClr val="FF0000"/>
            </a:solidFill>
            <a:round/>
            <a:headEnd/>
            <a:tailEnd type="arrow" w="med" len="med"/>
          </a:ln>
        </p:spPr>
      </p:cxnSp>
      <p:cxnSp>
        <p:nvCxnSpPr>
          <p:cNvPr id="30731" name="Straight Arrow Connector 11"/>
          <p:cNvCxnSpPr>
            <a:cxnSpLocks noChangeShapeType="1"/>
          </p:cNvCxnSpPr>
          <p:nvPr/>
        </p:nvCxnSpPr>
        <p:spPr bwMode="auto">
          <a:xfrm rot="10800000">
            <a:off x="5567362" y="5513388"/>
            <a:ext cx="457200" cy="1587"/>
          </a:xfrm>
          <a:prstGeom prst="straightConnector1">
            <a:avLst/>
          </a:prstGeom>
          <a:noFill/>
          <a:ln w="9525" algn="ctr">
            <a:solidFill>
              <a:srgbClr val="FF0000"/>
            </a:solidFill>
            <a:round/>
            <a:headEnd/>
            <a:tailEnd type="arrow" w="med" len="med"/>
          </a:ln>
        </p:spPr>
      </p:cxnSp>
      <p:cxnSp>
        <p:nvCxnSpPr>
          <p:cNvPr id="30732" name="Straight Arrow Connector 12"/>
          <p:cNvCxnSpPr>
            <a:cxnSpLocks noChangeShapeType="1"/>
          </p:cNvCxnSpPr>
          <p:nvPr/>
        </p:nvCxnSpPr>
        <p:spPr bwMode="auto">
          <a:xfrm rot="10800000">
            <a:off x="5948362" y="6021388"/>
            <a:ext cx="457200" cy="1587"/>
          </a:xfrm>
          <a:prstGeom prst="straightConnector1">
            <a:avLst/>
          </a:prstGeom>
          <a:noFill/>
          <a:ln w="9525" algn="ctr">
            <a:solidFill>
              <a:srgbClr val="FF0000"/>
            </a:solidFill>
            <a:round/>
            <a:headEnd/>
            <a:tailEnd type="arrow" w="med" len="med"/>
          </a:ln>
        </p:spPr>
      </p:cxnSp>
      <p:sp>
        <p:nvSpPr>
          <p:cNvPr id="30733" name="TextBox 13"/>
          <p:cNvSpPr txBox="1">
            <a:spLocks noChangeArrowheads="1"/>
          </p:cNvSpPr>
          <p:nvPr/>
        </p:nvSpPr>
        <p:spPr bwMode="auto">
          <a:xfrm>
            <a:off x="6508750" y="4816475"/>
            <a:ext cx="2243137" cy="366713"/>
          </a:xfrm>
          <a:prstGeom prst="rect">
            <a:avLst/>
          </a:prstGeom>
          <a:noFill/>
          <a:ln w="9525">
            <a:noFill/>
            <a:miter lim="800000"/>
            <a:headEnd/>
            <a:tailEnd/>
          </a:ln>
        </p:spPr>
        <p:txBody>
          <a:bodyPr wrap="none">
            <a:spAutoFit/>
          </a:bodyPr>
          <a:lstStyle/>
          <a:p>
            <a:pPr eaLnBrk="0" hangingPunct="0"/>
            <a:r>
              <a:rPr lang="en-US">
                <a:solidFill>
                  <a:srgbClr val="FF0000"/>
                </a:solidFill>
              </a:rPr>
              <a:t>Refresh calculations</a:t>
            </a:r>
          </a:p>
        </p:txBody>
      </p:sp>
      <p:sp>
        <p:nvSpPr>
          <p:cNvPr id="30734" name="TextBox 14"/>
          <p:cNvSpPr txBox="1">
            <a:spLocks noChangeArrowheads="1"/>
          </p:cNvSpPr>
          <p:nvPr/>
        </p:nvSpPr>
        <p:spPr bwMode="auto">
          <a:xfrm>
            <a:off x="6027737" y="5337175"/>
            <a:ext cx="1339850" cy="366713"/>
          </a:xfrm>
          <a:prstGeom prst="rect">
            <a:avLst/>
          </a:prstGeom>
          <a:noFill/>
          <a:ln w="9525">
            <a:noFill/>
            <a:miter lim="800000"/>
            <a:headEnd/>
            <a:tailEnd/>
          </a:ln>
        </p:spPr>
        <p:txBody>
          <a:bodyPr wrap="none">
            <a:spAutoFit/>
          </a:bodyPr>
          <a:lstStyle/>
          <a:p>
            <a:pPr eaLnBrk="0" hangingPunct="0"/>
            <a:r>
              <a:rPr lang="en-US">
                <a:solidFill>
                  <a:srgbClr val="FF0000"/>
                </a:solidFill>
              </a:rPr>
              <a:t>Group cells</a:t>
            </a:r>
          </a:p>
        </p:txBody>
      </p:sp>
      <p:sp>
        <p:nvSpPr>
          <p:cNvPr id="30735" name="TextBox 15"/>
          <p:cNvSpPr txBox="1">
            <a:spLocks noChangeArrowheads="1"/>
          </p:cNvSpPr>
          <p:nvPr/>
        </p:nvSpPr>
        <p:spPr bwMode="auto">
          <a:xfrm>
            <a:off x="6408737" y="5846763"/>
            <a:ext cx="1581150" cy="366712"/>
          </a:xfrm>
          <a:prstGeom prst="rect">
            <a:avLst/>
          </a:prstGeom>
          <a:noFill/>
          <a:ln w="9525">
            <a:noFill/>
            <a:miter lim="800000"/>
            <a:headEnd/>
            <a:tailEnd/>
          </a:ln>
        </p:spPr>
        <p:txBody>
          <a:bodyPr wrap="none">
            <a:spAutoFit/>
          </a:bodyPr>
          <a:lstStyle/>
          <a:p>
            <a:pPr eaLnBrk="0" hangingPunct="0"/>
            <a:r>
              <a:rPr lang="en-US">
                <a:solidFill>
                  <a:srgbClr val="FF0000"/>
                </a:solidFill>
              </a:rPr>
              <a:t>Ungroup cells</a:t>
            </a:r>
          </a:p>
        </p:txBody>
      </p:sp>
    </p:spTree>
    <p:extLst>
      <p:ext uri="{BB962C8B-B14F-4D97-AF65-F5344CB8AC3E}">
        <p14:creationId xmlns:p14="http://schemas.microsoft.com/office/powerpoint/2010/main" val="1983588024"/>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dirty="0" smtClean="0"/>
              <a:t>Manipulating sheets from code</a:t>
            </a:r>
          </a:p>
        </p:txBody>
      </p:sp>
      <p:sp>
        <p:nvSpPr>
          <p:cNvPr id="11267" name="Content Placeholder 2"/>
          <p:cNvSpPr>
            <a:spLocks noGrp="1"/>
          </p:cNvSpPr>
          <p:nvPr>
            <p:ph idx="1"/>
          </p:nvPr>
        </p:nvSpPr>
        <p:spPr>
          <a:xfrm>
            <a:off x="457200" y="1600200"/>
            <a:ext cx="8229600" cy="4800600"/>
          </a:xfrm>
        </p:spPr>
        <p:txBody>
          <a:bodyPr rtlCol="0">
            <a:normAutofit/>
          </a:bodyPr>
          <a:lstStyle/>
          <a:p>
            <a:r>
              <a:rPr lang="en-US" sz="2400" dirty="0"/>
              <a:t>There are a number of useful Range properties: </a:t>
            </a:r>
            <a:r>
              <a:rPr lang="en-US" sz="2400" dirty="0">
                <a:solidFill>
                  <a:srgbClr val="0000FF"/>
                </a:solidFill>
              </a:rPr>
              <a:t>Font, Clear, </a:t>
            </a:r>
            <a:r>
              <a:rPr lang="en-US" sz="2400" dirty="0" err="1">
                <a:solidFill>
                  <a:srgbClr val="0000FF"/>
                </a:solidFill>
              </a:rPr>
              <a:t>FillDown</a:t>
            </a:r>
            <a:r>
              <a:rPr lang="en-US" sz="2400" dirty="0">
                <a:solidFill>
                  <a:srgbClr val="0000FF"/>
                </a:solidFill>
              </a:rPr>
              <a:t>, Select, Calculate, Group and </a:t>
            </a:r>
            <a:r>
              <a:rPr lang="en-US" sz="2400" dirty="0" err="1">
                <a:solidFill>
                  <a:srgbClr val="0000FF"/>
                </a:solidFill>
              </a:rPr>
              <a:t>UnGroup</a:t>
            </a:r>
            <a:endParaRPr lang="en-US" sz="2400" dirty="0">
              <a:solidFill>
                <a:srgbClr val="0000FF"/>
              </a:solidFill>
            </a:endParaRPr>
          </a:p>
          <a:p>
            <a:r>
              <a:rPr lang="en-US" sz="2400" dirty="0" err="1">
                <a:solidFill>
                  <a:srgbClr val="0000FF"/>
                </a:solidFill>
              </a:rPr>
              <a:t>FillDown</a:t>
            </a:r>
            <a:r>
              <a:rPr lang="en-US" sz="2400" dirty="0"/>
              <a:t> function is identical to clicking a cell and dragging down to populate a value or formula. </a:t>
            </a:r>
          </a:p>
          <a:p>
            <a:r>
              <a:rPr lang="en-US" sz="2400" dirty="0"/>
              <a:t>The worksheet itself has a number of properties and functions associated with it: </a:t>
            </a:r>
          </a:p>
          <a:p>
            <a:pPr lvl="1"/>
            <a:r>
              <a:rPr lang="en-US" sz="2400" i="1" dirty="0" err="1">
                <a:solidFill>
                  <a:srgbClr val="0000FF"/>
                </a:solidFill>
              </a:rPr>
              <a:t>Sheet</a:t>
            </a:r>
            <a:r>
              <a:rPr lang="en-US" sz="2400" dirty="0" err="1">
                <a:solidFill>
                  <a:srgbClr val="0000FF"/>
                </a:solidFill>
              </a:rPr>
              <a:t>.Calculate</a:t>
            </a:r>
            <a:endParaRPr lang="en-US" sz="2400" dirty="0">
              <a:solidFill>
                <a:srgbClr val="0000FF"/>
              </a:solidFill>
            </a:endParaRPr>
          </a:p>
          <a:p>
            <a:pPr lvl="1" eaLnBrk="1" fontAlgn="auto" hangingPunct="1">
              <a:spcAft>
                <a:spcPts val="0"/>
              </a:spcAft>
              <a:buFont typeface="Arial" pitchFamily="34" charset="0"/>
              <a:buChar char="–"/>
              <a:defRPr/>
            </a:pPr>
            <a:r>
              <a:rPr lang="en-US" sz="2400" i="1" dirty="0" err="1">
                <a:solidFill>
                  <a:srgbClr val="0000FF"/>
                </a:solidFill>
              </a:rPr>
              <a:t>Sheet.</a:t>
            </a:r>
            <a:r>
              <a:rPr lang="en-US" sz="2400" dirty="0" err="1">
                <a:solidFill>
                  <a:srgbClr val="0000FF"/>
                </a:solidFill>
              </a:rPr>
              <a:t>SaveAs</a:t>
            </a:r>
            <a:r>
              <a:rPr lang="en-US" sz="2400" dirty="0">
                <a:solidFill>
                  <a:srgbClr val="0000FF"/>
                </a:solidFill>
              </a:rPr>
              <a:t>(…)</a:t>
            </a:r>
          </a:p>
          <a:p>
            <a:pPr lvl="1" eaLnBrk="1" fontAlgn="auto" hangingPunct="1">
              <a:spcAft>
                <a:spcPts val="0"/>
              </a:spcAft>
              <a:buFont typeface="Arial" pitchFamily="34" charset="0"/>
              <a:buChar char="–"/>
              <a:defRPr/>
            </a:pPr>
            <a:r>
              <a:rPr lang="en-US" sz="2400" i="1" dirty="0" err="1">
                <a:solidFill>
                  <a:srgbClr val="0000FF"/>
                </a:solidFill>
              </a:rPr>
              <a:t>Sheet.</a:t>
            </a:r>
            <a:r>
              <a:rPr lang="en-US" sz="2400" dirty="0" err="1">
                <a:solidFill>
                  <a:srgbClr val="0000FF"/>
                </a:solidFill>
              </a:rPr>
              <a:t>Delete</a:t>
            </a:r>
            <a:endParaRPr lang="en-US" sz="2400" dirty="0">
              <a:solidFill>
                <a:srgbClr val="0000FF"/>
              </a:solidFill>
            </a:endParaRPr>
          </a:p>
          <a:p>
            <a:pPr lvl="1" eaLnBrk="1" fontAlgn="auto" hangingPunct="1">
              <a:spcAft>
                <a:spcPts val="0"/>
              </a:spcAft>
              <a:buFont typeface="Arial" pitchFamily="34" charset="0"/>
              <a:buChar char="–"/>
              <a:defRPr/>
            </a:pPr>
            <a:r>
              <a:rPr lang="en-US" sz="2400" i="1" dirty="0" err="1">
                <a:solidFill>
                  <a:srgbClr val="0000FF"/>
                </a:solidFill>
              </a:rPr>
              <a:t>Sheet.</a:t>
            </a:r>
            <a:r>
              <a:rPr lang="en-US" sz="2400" dirty="0" err="1">
                <a:solidFill>
                  <a:srgbClr val="0000FF"/>
                </a:solidFill>
              </a:rPr>
              <a:t>ExportAsFixedFormat</a:t>
            </a:r>
            <a:r>
              <a:rPr lang="en-US" sz="2400" dirty="0">
                <a:solidFill>
                  <a:srgbClr val="0000FF"/>
                </a:solidFill>
              </a:rPr>
              <a:t>(…)</a:t>
            </a:r>
          </a:p>
          <a:p>
            <a:pPr lvl="1" eaLnBrk="1" fontAlgn="auto" hangingPunct="1">
              <a:spcAft>
                <a:spcPts val="0"/>
              </a:spcAft>
              <a:buFont typeface="Arial" pitchFamily="34" charset="0"/>
              <a:buChar char="–"/>
              <a:defRPr/>
            </a:pPr>
            <a:r>
              <a:rPr lang="en-US" sz="2400" i="1" dirty="0" err="1">
                <a:solidFill>
                  <a:srgbClr val="0000FF"/>
                </a:solidFill>
              </a:rPr>
              <a:t>Sheet</a:t>
            </a:r>
            <a:r>
              <a:rPr lang="en-US" sz="2400" dirty="0" err="1">
                <a:solidFill>
                  <a:srgbClr val="0000FF"/>
                </a:solidFill>
              </a:rPr>
              <a:t>.Visible</a:t>
            </a:r>
            <a:endParaRPr lang="en-US" sz="2400" i="1" dirty="0">
              <a:solidFill>
                <a:srgbClr val="0000FF"/>
              </a:solidFill>
            </a:endParaRPr>
          </a:p>
        </p:txBody>
      </p:sp>
    </p:spTree>
    <p:extLst>
      <p:ext uri="{BB962C8B-B14F-4D97-AF65-F5344CB8AC3E}">
        <p14:creationId xmlns:p14="http://schemas.microsoft.com/office/powerpoint/2010/main" val="237503966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t>Manipulating sheets from code</a:t>
            </a:r>
            <a:endParaRPr lang="en-US" dirty="0" smtClean="0"/>
          </a:p>
        </p:txBody>
      </p:sp>
      <p:sp>
        <p:nvSpPr>
          <p:cNvPr id="26627" name="Rectangle 3"/>
          <p:cNvSpPr>
            <a:spLocks noGrp="1" noChangeArrowheads="1"/>
          </p:cNvSpPr>
          <p:nvPr>
            <p:ph idx="1"/>
          </p:nvPr>
        </p:nvSpPr>
        <p:spPr/>
        <p:txBody>
          <a:bodyPr/>
          <a:lstStyle/>
          <a:p>
            <a:pPr eaLnBrk="1" hangingPunct="1"/>
            <a:r>
              <a:rPr lang="en-US" sz="2800" smtClean="0"/>
              <a:t>Notice that even if a sheet is renamed within Excel, the name used in code remains the same</a:t>
            </a:r>
          </a:p>
          <a:p>
            <a:pPr eaLnBrk="1" hangingPunct="1"/>
            <a:r>
              <a:rPr lang="en-US" sz="2800" smtClean="0"/>
              <a:t>Sheet1 is named “CustomName” (screenshot)</a:t>
            </a:r>
          </a:p>
        </p:txBody>
      </p:sp>
      <p:pic>
        <p:nvPicPr>
          <p:cNvPr id="26628" name="Picture 4"/>
          <p:cNvPicPr>
            <a:picLocks noChangeAspect="1" noChangeArrowheads="1"/>
          </p:cNvPicPr>
          <p:nvPr/>
        </p:nvPicPr>
        <p:blipFill>
          <a:blip r:embed="rId2"/>
          <a:srcRect/>
          <a:stretch>
            <a:fillRect/>
          </a:stretch>
        </p:blipFill>
        <p:spPr bwMode="auto">
          <a:xfrm>
            <a:off x="990600" y="3352800"/>
            <a:ext cx="3627438" cy="1752600"/>
          </a:xfrm>
          <a:prstGeom prst="rect">
            <a:avLst/>
          </a:prstGeom>
          <a:noFill/>
          <a:ln w="9525">
            <a:noFill/>
            <a:miter lim="800000"/>
            <a:headEnd/>
            <a:tailEnd/>
          </a:ln>
        </p:spPr>
      </p:pic>
      <p:cxnSp>
        <p:nvCxnSpPr>
          <p:cNvPr id="26629" name="Straight Arrow Connector 7"/>
          <p:cNvCxnSpPr>
            <a:cxnSpLocks noChangeShapeType="1"/>
          </p:cNvCxnSpPr>
          <p:nvPr/>
        </p:nvCxnSpPr>
        <p:spPr bwMode="auto">
          <a:xfrm rot="10800000">
            <a:off x="4572000" y="3810000"/>
            <a:ext cx="1143000" cy="1588"/>
          </a:xfrm>
          <a:prstGeom prst="straightConnector1">
            <a:avLst/>
          </a:prstGeom>
          <a:noFill/>
          <a:ln w="9525" algn="ctr">
            <a:solidFill>
              <a:srgbClr val="FF0000"/>
            </a:solidFill>
            <a:round/>
            <a:headEnd/>
            <a:tailEnd type="arrow" w="med" len="med"/>
          </a:ln>
        </p:spPr>
      </p:cxnSp>
      <p:sp>
        <p:nvSpPr>
          <p:cNvPr id="26630" name="TextBox 8"/>
          <p:cNvSpPr txBox="1">
            <a:spLocks noChangeArrowheads="1"/>
          </p:cNvSpPr>
          <p:nvPr/>
        </p:nvSpPr>
        <p:spPr bwMode="auto">
          <a:xfrm>
            <a:off x="5715000" y="3429000"/>
            <a:ext cx="3017838" cy="1190625"/>
          </a:xfrm>
          <a:prstGeom prst="rect">
            <a:avLst/>
          </a:prstGeom>
          <a:noFill/>
          <a:ln w="9525">
            <a:noFill/>
            <a:miter lim="800000"/>
            <a:headEnd/>
            <a:tailEnd/>
          </a:ln>
        </p:spPr>
        <p:txBody>
          <a:bodyPr wrap="none">
            <a:spAutoFit/>
          </a:bodyPr>
          <a:lstStyle/>
          <a:p>
            <a:pPr eaLnBrk="0" hangingPunct="0"/>
            <a:r>
              <a:rPr lang="en-US">
                <a:solidFill>
                  <a:srgbClr val="FF0000"/>
                </a:solidFill>
              </a:rPr>
              <a:t>This worksheet has been</a:t>
            </a:r>
            <a:br>
              <a:rPr lang="en-US">
                <a:solidFill>
                  <a:srgbClr val="FF0000"/>
                </a:solidFill>
              </a:rPr>
            </a:br>
            <a:r>
              <a:rPr lang="en-US">
                <a:solidFill>
                  <a:srgbClr val="FF0000"/>
                </a:solidFill>
              </a:rPr>
              <a:t>renamed to “CustomName”,</a:t>
            </a:r>
            <a:br>
              <a:rPr lang="en-US">
                <a:solidFill>
                  <a:srgbClr val="FF0000"/>
                </a:solidFill>
              </a:rPr>
            </a:br>
            <a:r>
              <a:rPr lang="en-US">
                <a:solidFill>
                  <a:srgbClr val="FF0000"/>
                </a:solidFill>
              </a:rPr>
              <a:t>but in code it would still be</a:t>
            </a:r>
            <a:br>
              <a:rPr lang="en-US">
                <a:solidFill>
                  <a:srgbClr val="FF0000"/>
                </a:solidFill>
              </a:rPr>
            </a:br>
            <a:r>
              <a:rPr lang="en-US">
                <a:solidFill>
                  <a:srgbClr val="FF0000"/>
                </a:solidFill>
              </a:rPr>
              <a:t>referred to as “Sheet1”.</a:t>
            </a:r>
          </a:p>
        </p:txBody>
      </p:sp>
    </p:spTree>
    <p:extLst>
      <p:ext uri="{BB962C8B-B14F-4D97-AF65-F5344CB8AC3E}">
        <p14:creationId xmlns:p14="http://schemas.microsoft.com/office/powerpoint/2010/main" val="38342736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Manipulating controls with code</a:t>
            </a:r>
            <a:endParaRPr lang="es-DO" dirty="0"/>
          </a:p>
        </p:txBody>
      </p:sp>
      <p:sp>
        <p:nvSpPr>
          <p:cNvPr id="3" name="Content Placeholder 2"/>
          <p:cNvSpPr>
            <a:spLocks noGrp="1"/>
          </p:cNvSpPr>
          <p:nvPr>
            <p:ph idx="1"/>
          </p:nvPr>
        </p:nvSpPr>
        <p:spPr>
          <a:xfrm>
            <a:off x="457200" y="914400"/>
            <a:ext cx="8229600" cy="4525963"/>
          </a:xfrm>
        </p:spPr>
        <p:txBody>
          <a:bodyPr/>
          <a:lstStyle/>
          <a:p>
            <a:r>
              <a:rPr lang="en-US" sz="2800" dirty="0"/>
              <a:t>It is often useful to recognize keystrokes or particular mouse clicks from a user </a:t>
            </a:r>
          </a:p>
          <a:p>
            <a:r>
              <a:rPr lang="en-US" sz="2800" dirty="0"/>
              <a:t>There are a handful of parameters associated with events </a:t>
            </a:r>
            <a:r>
              <a:rPr lang="en-US" sz="2800" dirty="0" err="1">
                <a:solidFill>
                  <a:srgbClr val="0000FF"/>
                </a:solidFill>
              </a:rPr>
              <a:t>MouseMove</a:t>
            </a:r>
            <a:r>
              <a:rPr lang="en-US" sz="2800" dirty="0"/>
              <a:t> and </a:t>
            </a:r>
            <a:r>
              <a:rPr lang="en-US" sz="2800" dirty="0" err="1">
                <a:solidFill>
                  <a:srgbClr val="0000FF"/>
                </a:solidFill>
              </a:rPr>
              <a:t>MouseDown</a:t>
            </a:r>
            <a:r>
              <a:rPr lang="en-US" sz="2800" dirty="0"/>
              <a:t> events </a:t>
            </a:r>
          </a:p>
          <a:p>
            <a:r>
              <a:rPr lang="en-US" sz="2800" dirty="0"/>
              <a:t>–X</a:t>
            </a:r>
            <a:br>
              <a:rPr lang="en-US" sz="2800" dirty="0"/>
            </a:br>
            <a:r>
              <a:rPr lang="en-US" sz="2800" dirty="0"/>
              <a:t>–Y</a:t>
            </a:r>
            <a:br>
              <a:rPr lang="en-US" sz="2800" dirty="0"/>
            </a:br>
            <a:r>
              <a:rPr lang="en-US" sz="2800" dirty="0"/>
              <a:t>– Button – Shift </a:t>
            </a:r>
          </a:p>
          <a:p>
            <a:r>
              <a:rPr lang="en-US" sz="2800" dirty="0"/>
              <a:t>X and Y are both integer values that indicate coordinates on the Form </a:t>
            </a:r>
          </a:p>
          <a:p>
            <a:r>
              <a:rPr lang="en-US" sz="2800" dirty="0"/>
              <a:t>Button is an integer value indicating which mouse has been clicked </a:t>
            </a:r>
          </a:p>
          <a:p>
            <a:r>
              <a:rPr lang="en-US" sz="2800" dirty="0"/>
              <a:t>Shift is an integer 0 or 1 indicating “off” or “on</a:t>
            </a:r>
            <a:r>
              <a:rPr lang="en-US" sz="2800" dirty="0" smtClean="0"/>
              <a:t>”</a:t>
            </a:r>
            <a:endParaRPr lang="en-US" sz="2800" dirty="0"/>
          </a:p>
        </p:txBody>
      </p:sp>
    </p:spTree>
    <p:extLst>
      <p:ext uri="{BB962C8B-B14F-4D97-AF65-F5344CB8AC3E}">
        <p14:creationId xmlns:p14="http://schemas.microsoft.com/office/powerpoint/2010/main" val="316295308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What is </a:t>
            </a:r>
            <a:r>
              <a:rPr lang="en-US" dirty="0" smtClean="0"/>
              <a:t>a Matrix?</a:t>
            </a:r>
            <a:endParaRPr lang="en-US" dirty="0"/>
          </a:p>
        </p:txBody>
      </p:sp>
      <p:sp>
        <p:nvSpPr>
          <p:cNvPr id="25603" name="Rectangle 3"/>
          <p:cNvSpPr>
            <a:spLocks noGrp="1" noChangeArrowheads="1"/>
          </p:cNvSpPr>
          <p:nvPr>
            <p:ph type="body" sz="half" idx="1"/>
          </p:nvPr>
        </p:nvSpPr>
        <p:spPr/>
        <p:txBody>
          <a:bodyPr/>
          <a:lstStyle/>
          <a:p>
            <a:r>
              <a:rPr lang="en-US" sz="2800" dirty="0"/>
              <a:t>Set of data</a:t>
            </a:r>
          </a:p>
          <a:p>
            <a:r>
              <a:rPr lang="en-US" sz="2800" dirty="0"/>
              <a:t>“Array” and “matrix” interchangeable</a:t>
            </a:r>
          </a:p>
          <a:p>
            <a:pPr lvl="1"/>
            <a:r>
              <a:rPr lang="en-US" sz="2400" dirty="0"/>
              <a:t>Matrices have </a:t>
            </a:r>
            <a:r>
              <a:rPr lang="en-US" sz="2400" dirty="0">
                <a:solidFill>
                  <a:srgbClr val="FF0000"/>
                </a:solidFill>
              </a:rPr>
              <a:t>vectors</a:t>
            </a:r>
          </a:p>
          <a:p>
            <a:pPr lvl="1"/>
            <a:r>
              <a:rPr lang="en-US" sz="2400" dirty="0"/>
              <a:t>Matrices have </a:t>
            </a:r>
            <a:r>
              <a:rPr lang="en-US" sz="2400" dirty="0">
                <a:solidFill>
                  <a:schemeClr val="folHlink"/>
                </a:solidFill>
              </a:rPr>
              <a:t>scalars</a:t>
            </a:r>
          </a:p>
          <a:p>
            <a:pPr lvl="1"/>
            <a:r>
              <a:rPr lang="en-US" sz="2400" dirty="0"/>
              <a:t>A vector could be any row or column, any length</a:t>
            </a:r>
          </a:p>
          <a:p>
            <a:pPr lvl="1"/>
            <a:r>
              <a:rPr lang="en-US" sz="2400" dirty="0"/>
              <a:t>A scalar is a node</a:t>
            </a:r>
          </a:p>
        </p:txBody>
      </p:sp>
      <p:graphicFrame>
        <p:nvGraphicFramePr>
          <p:cNvPr id="25627" name="Group 27"/>
          <p:cNvGraphicFramePr>
            <a:graphicFrameLocks noGrp="1"/>
          </p:cNvGraphicFramePr>
          <p:nvPr>
            <p:ph sz="half" idx="2"/>
          </p:nvPr>
        </p:nvGraphicFramePr>
        <p:xfrm>
          <a:off x="4648200" y="1600200"/>
          <a:ext cx="4038600" cy="4530726"/>
        </p:xfrm>
        <a:graphic>
          <a:graphicData uri="http://schemas.openxmlformats.org/drawingml/2006/table">
            <a:tbl>
              <a:tblPr/>
              <a:tblGrid>
                <a:gridCol w="1346200"/>
                <a:gridCol w="1346200"/>
                <a:gridCol w="1346200"/>
              </a:tblGrid>
              <a:tr h="15097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11300">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09713">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Tx/>
                        <a:buFont typeface="Wingdings" pitchFamily="2" charset="2"/>
                        <a:buNone/>
                        <a:tabLst/>
                      </a:pPr>
                      <a:endParaRPr kumimoji="0" lang="en-US" sz="28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spTree>
    <p:extLst>
      <p:ext uri="{BB962C8B-B14F-4D97-AF65-F5344CB8AC3E}">
        <p14:creationId xmlns:p14="http://schemas.microsoft.com/office/powerpoint/2010/main" val="160049538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t>Subs/Scripts</a:t>
            </a:r>
            <a:endParaRPr lang="en-US" dirty="0" smtClean="0"/>
          </a:p>
        </p:txBody>
      </p:sp>
      <p:sp>
        <p:nvSpPr>
          <p:cNvPr id="14339" name="Rectangle 3"/>
          <p:cNvSpPr>
            <a:spLocks noGrp="1" noChangeArrowheads="1"/>
          </p:cNvSpPr>
          <p:nvPr>
            <p:ph idx="1"/>
          </p:nvPr>
        </p:nvSpPr>
        <p:spPr/>
        <p:txBody>
          <a:bodyPr/>
          <a:lstStyle/>
          <a:p>
            <a:pPr eaLnBrk="1" hangingPunct="1"/>
            <a:r>
              <a:rPr lang="en-US" dirty="0" smtClean="0"/>
              <a:t>Subs/Scripts are designed to execute a static portion of code to accomplish a task</a:t>
            </a:r>
          </a:p>
          <a:p>
            <a:pPr lvl="1" eaLnBrk="1" hangingPunct="1"/>
            <a:r>
              <a:rPr lang="en-US" dirty="0" smtClean="0"/>
              <a:t>Typically do not accept user input</a:t>
            </a:r>
          </a:p>
          <a:p>
            <a:pPr lvl="2" eaLnBrk="1" hangingPunct="1"/>
            <a:r>
              <a:rPr lang="en-US" dirty="0" smtClean="0"/>
              <a:t>You might use a script to create a matrix that normally would take several commands to accomplish</a:t>
            </a:r>
          </a:p>
        </p:txBody>
      </p:sp>
    </p:spTree>
    <p:extLst>
      <p:ext uri="{BB962C8B-B14F-4D97-AF65-F5344CB8AC3E}">
        <p14:creationId xmlns:p14="http://schemas.microsoft.com/office/powerpoint/2010/main" val="682506115"/>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smtClean="0"/>
              <a:t>Matrix Math operators</a:t>
            </a:r>
            <a:endParaRPr lang="en-US" dirty="0"/>
          </a:p>
        </p:txBody>
      </p:sp>
      <p:sp>
        <p:nvSpPr>
          <p:cNvPr id="34819" name="Rectangle 3"/>
          <p:cNvSpPr>
            <a:spLocks noGrp="1" noChangeArrowheads="1"/>
          </p:cNvSpPr>
          <p:nvPr>
            <p:ph idx="1"/>
          </p:nvPr>
        </p:nvSpPr>
        <p:spPr/>
        <p:txBody>
          <a:bodyPr/>
          <a:lstStyle/>
          <a:p>
            <a:pPr marL="0" indent="0">
              <a:lnSpc>
                <a:spcPct val="80000"/>
              </a:lnSpc>
              <a:buNone/>
            </a:pPr>
            <a:r>
              <a:rPr lang="en-US" sz="2800" dirty="0">
                <a:solidFill>
                  <a:srgbClr val="FF0000"/>
                </a:solidFill>
              </a:rPr>
              <a:t>+</a:t>
            </a:r>
          </a:p>
          <a:p>
            <a:pPr marL="457200" lvl="1" indent="0">
              <a:lnSpc>
                <a:spcPct val="80000"/>
              </a:lnSpc>
              <a:buNone/>
            </a:pPr>
            <a:r>
              <a:rPr lang="en-US" sz="2300" dirty="0"/>
              <a:t>Matrix dimensions must agree</a:t>
            </a:r>
          </a:p>
          <a:p>
            <a:pPr marL="457200" lvl="1" indent="0">
              <a:lnSpc>
                <a:spcPct val="80000"/>
              </a:lnSpc>
              <a:buNone/>
            </a:pPr>
            <a:r>
              <a:rPr lang="en-US" sz="2300" dirty="0">
                <a:solidFill>
                  <a:srgbClr val="0000FF"/>
                </a:solidFill>
              </a:rPr>
              <a:t>A = B + C</a:t>
            </a:r>
          </a:p>
          <a:p>
            <a:pPr marL="0" indent="0">
              <a:lnSpc>
                <a:spcPct val="80000"/>
              </a:lnSpc>
              <a:buNone/>
            </a:pPr>
            <a:r>
              <a:rPr lang="en-US" sz="2800" dirty="0">
                <a:solidFill>
                  <a:srgbClr val="FF0000"/>
                </a:solidFill>
              </a:rPr>
              <a:t>-</a:t>
            </a:r>
          </a:p>
          <a:p>
            <a:pPr marL="457200" lvl="1" indent="0">
              <a:lnSpc>
                <a:spcPct val="80000"/>
              </a:lnSpc>
              <a:buNone/>
            </a:pPr>
            <a:r>
              <a:rPr lang="en-US" sz="2300" dirty="0"/>
              <a:t>Matrix dimensions must agree</a:t>
            </a:r>
          </a:p>
          <a:p>
            <a:pPr marL="457200" lvl="1" indent="0">
              <a:lnSpc>
                <a:spcPct val="80000"/>
              </a:lnSpc>
              <a:buNone/>
            </a:pPr>
            <a:r>
              <a:rPr lang="en-US" sz="2300" dirty="0">
                <a:solidFill>
                  <a:srgbClr val="0000FF"/>
                </a:solidFill>
              </a:rPr>
              <a:t>A = B – C</a:t>
            </a:r>
          </a:p>
          <a:p>
            <a:pPr marL="0" indent="0">
              <a:lnSpc>
                <a:spcPct val="80000"/>
              </a:lnSpc>
              <a:buNone/>
            </a:pPr>
            <a:r>
              <a:rPr lang="en-US" sz="2800" dirty="0">
                <a:solidFill>
                  <a:srgbClr val="FF0000"/>
                </a:solidFill>
              </a:rPr>
              <a:t>/</a:t>
            </a:r>
          </a:p>
          <a:p>
            <a:pPr marL="457200" lvl="1" indent="0">
              <a:lnSpc>
                <a:spcPct val="80000"/>
              </a:lnSpc>
              <a:buNone/>
            </a:pPr>
            <a:r>
              <a:rPr lang="en-US" sz="2300" dirty="0"/>
              <a:t>Matrix dimensions must agree</a:t>
            </a:r>
          </a:p>
          <a:p>
            <a:pPr marL="457200" lvl="1" indent="0">
              <a:lnSpc>
                <a:spcPct val="80000"/>
              </a:lnSpc>
              <a:buNone/>
            </a:pPr>
            <a:r>
              <a:rPr lang="en-US" sz="2300" dirty="0">
                <a:solidFill>
                  <a:srgbClr val="0000FF"/>
                </a:solidFill>
              </a:rPr>
              <a:t>A = B / </a:t>
            </a:r>
            <a:r>
              <a:rPr lang="en-US" sz="2300" dirty="0" smtClean="0">
                <a:solidFill>
                  <a:srgbClr val="0000FF"/>
                </a:solidFill>
              </a:rPr>
              <a:t>C</a:t>
            </a:r>
            <a:endParaRPr lang="en-US" sz="2300" dirty="0">
              <a:solidFill>
                <a:srgbClr val="0000FF"/>
              </a:solidFill>
            </a:endParaRPr>
          </a:p>
        </p:txBody>
      </p:sp>
    </p:spTree>
    <p:extLst>
      <p:ext uri="{BB962C8B-B14F-4D97-AF65-F5344CB8AC3E}">
        <p14:creationId xmlns:p14="http://schemas.microsoft.com/office/powerpoint/2010/main" val="1506313994"/>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smtClean="0"/>
              <a:t>Matrix Math operators</a:t>
            </a:r>
            <a:endParaRPr lang="en-US" dirty="0"/>
          </a:p>
        </p:txBody>
      </p:sp>
      <p:sp>
        <p:nvSpPr>
          <p:cNvPr id="36867" name="Rectangle 3"/>
          <p:cNvSpPr>
            <a:spLocks noGrp="1" noChangeArrowheads="1"/>
          </p:cNvSpPr>
          <p:nvPr>
            <p:ph idx="1"/>
          </p:nvPr>
        </p:nvSpPr>
        <p:spPr/>
        <p:txBody>
          <a:bodyPr/>
          <a:lstStyle/>
          <a:p>
            <a:pPr marL="0" indent="0">
              <a:buNone/>
            </a:pPr>
            <a:r>
              <a:rPr lang="en-US" dirty="0">
                <a:solidFill>
                  <a:srgbClr val="FF0000"/>
                </a:solidFill>
              </a:rPr>
              <a:t>*</a:t>
            </a:r>
          </a:p>
          <a:p>
            <a:pPr lvl="1"/>
            <a:r>
              <a:rPr lang="en-US" dirty="0"/>
              <a:t>In </a:t>
            </a:r>
            <a:r>
              <a:rPr lang="en-US" dirty="0" smtClean="0"/>
              <a:t>Excel, </a:t>
            </a:r>
            <a:r>
              <a:rPr lang="en-US" dirty="0"/>
              <a:t>standard matrix multiplication applies</a:t>
            </a:r>
          </a:p>
          <a:p>
            <a:pPr lvl="1"/>
            <a:r>
              <a:rPr lang="en-US" dirty="0"/>
              <a:t>Matrix dimensions must not necessarily be the same for multiplication to take place</a:t>
            </a:r>
          </a:p>
          <a:p>
            <a:pPr lvl="1"/>
            <a:r>
              <a:rPr lang="en-US" dirty="0"/>
              <a:t>As in standard matrix multiplication, the order of the matrices is important, in other words: not communicative</a:t>
            </a:r>
          </a:p>
          <a:p>
            <a:pPr marL="457200" lvl="1" indent="0">
              <a:buNone/>
            </a:pPr>
            <a:r>
              <a:rPr lang="en-US" dirty="0" smtClean="0">
                <a:solidFill>
                  <a:srgbClr val="0000FF"/>
                </a:solidFill>
              </a:rPr>
              <a:t>	A </a:t>
            </a:r>
            <a:r>
              <a:rPr lang="en-US" dirty="0">
                <a:solidFill>
                  <a:srgbClr val="0000FF"/>
                </a:solidFill>
              </a:rPr>
              <a:t>* B is *NOT* the same as B * A</a:t>
            </a:r>
          </a:p>
        </p:txBody>
      </p:sp>
    </p:spTree>
    <p:extLst>
      <p:ext uri="{BB962C8B-B14F-4D97-AF65-F5344CB8AC3E}">
        <p14:creationId xmlns:p14="http://schemas.microsoft.com/office/powerpoint/2010/main" val="1888755298"/>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6" name="AutoShape 8"/>
          <p:cNvSpPr>
            <a:spLocks noChangeArrowheads="1"/>
          </p:cNvSpPr>
          <p:nvPr/>
        </p:nvSpPr>
        <p:spPr bwMode="auto">
          <a:xfrm rot="-1561985">
            <a:off x="2819400" y="2133600"/>
            <a:ext cx="1676400" cy="381000"/>
          </a:xfrm>
          <a:prstGeom prst="roundRect">
            <a:avLst>
              <a:gd name="adj" fmla="val 16667"/>
            </a:avLst>
          </a:prstGeom>
          <a:solidFill>
            <a:srgbClr val="FF0000"/>
          </a:solidFill>
          <a:ln w="9525">
            <a:solidFill>
              <a:schemeClr val="tx1"/>
            </a:solidFill>
            <a:round/>
            <a:headEnd/>
            <a:tailEnd/>
          </a:ln>
          <a:effectLst/>
        </p:spPr>
        <p:txBody>
          <a:bodyPr wrap="none" anchor="ctr"/>
          <a:lstStyle/>
          <a:p>
            <a:endParaRPr lang="en-US"/>
          </a:p>
        </p:txBody>
      </p:sp>
      <p:sp>
        <p:nvSpPr>
          <p:cNvPr id="43015" name="AutoShape 7"/>
          <p:cNvSpPr>
            <a:spLocks noChangeArrowheads="1"/>
          </p:cNvSpPr>
          <p:nvPr/>
        </p:nvSpPr>
        <p:spPr bwMode="auto">
          <a:xfrm rot="1464066">
            <a:off x="2895600" y="2133600"/>
            <a:ext cx="1676400" cy="381000"/>
          </a:xfrm>
          <a:prstGeom prst="roundRect">
            <a:avLst>
              <a:gd name="adj" fmla="val 16667"/>
            </a:avLst>
          </a:prstGeom>
          <a:solidFill>
            <a:srgbClr val="00FF00"/>
          </a:solidFill>
          <a:ln w="9525">
            <a:solidFill>
              <a:schemeClr val="tx1"/>
            </a:solidFill>
            <a:round/>
            <a:headEnd/>
            <a:tailEnd/>
          </a:ln>
          <a:effectLst/>
        </p:spPr>
        <p:txBody>
          <a:bodyPr wrap="none" anchor="ctr"/>
          <a:lstStyle/>
          <a:p>
            <a:endParaRPr lang="en-US"/>
          </a:p>
        </p:txBody>
      </p:sp>
      <p:sp>
        <p:nvSpPr>
          <p:cNvPr id="43010" name="Rectangle 2"/>
          <p:cNvSpPr>
            <a:spLocks noGrp="1" noChangeArrowheads="1"/>
          </p:cNvSpPr>
          <p:nvPr>
            <p:ph type="title"/>
          </p:nvPr>
        </p:nvSpPr>
        <p:spPr/>
        <p:txBody>
          <a:bodyPr/>
          <a:lstStyle/>
          <a:p>
            <a:r>
              <a:rPr lang="en-US" dirty="0" smtClean="0"/>
              <a:t>Matrix Math operators</a:t>
            </a:r>
            <a:endParaRPr lang="en-US" dirty="0"/>
          </a:p>
        </p:txBody>
      </p:sp>
      <p:sp>
        <p:nvSpPr>
          <p:cNvPr id="43011" name="Rectangle 3"/>
          <p:cNvSpPr>
            <a:spLocks noGrp="1" noChangeArrowheads="1"/>
          </p:cNvSpPr>
          <p:nvPr>
            <p:ph idx="1"/>
          </p:nvPr>
        </p:nvSpPr>
        <p:spPr/>
        <p:txBody>
          <a:bodyPr/>
          <a:lstStyle/>
          <a:p>
            <a:endParaRPr lang="en-US" dirty="0"/>
          </a:p>
          <a:p>
            <a:endParaRPr lang="en-US" dirty="0"/>
          </a:p>
          <a:p>
            <a:endParaRPr lang="en-US" dirty="0"/>
          </a:p>
          <a:p>
            <a:endParaRPr lang="en-US" dirty="0"/>
          </a:p>
          <a:p>
            <a:endParaRPr lang="en-US" dirty="0" smtClean="0"/>
          </a:p>
        </p:txBody>
      </p:sp>
      <p:sp>
        <p:nvSpPr>
          <p:cNvPr id="43012" name="Text Box 4"/>
          <p:cNvSpPr txBox="1">
            <a:spLocks noChangeArrowheads="1"/>
          </p:cNvSpPr>
          <p:nvPr/>
        </p:nvSpPr>
        <p:spPr bwMode="auto">
          <a:xfrm>
            <a:off x="1660525" y="1435100"/>
            <a:ext cx="3265488" cy="1555750"/>
          </a:xfrm>
          <a:prstGeom prst="rect">
            <a:avLst/>
          </a:prstGeom>
          <a:noFill/>
          <a:ln w="9525">
            <a:noFill/>
            <a:miter lim="800000"/>
            <a:headEnd/>
            <a:tailEnd/>
          </a:ln>
          <a:effectLst/>
        </p:spPr>
        <p:txBody>
          <a:bodyPr wrap="none">
            <a:spAutoFit/>
          </a:bodyPr>
          <a:lstStyle/>
          <a:p>
            <a:r>
              <a:rPr lang="en-US" sz="9600"/>
              <a:t>A[    	]</a:t>
            </a:r>
          </a:p>
        </p:txBody>
      </p:sp>
      <p:sp>
        <p:nvSpPr>
          <p:cNvPr id="43014" name="Text Box 6"/>
          <p:cNvSpPr txBox="1">
            <a:spLocks noChangeArrowheads="1"/>
          </p:cNvSpPr>
          <p:nvPr/>
        </p:nvSpPr>
        <p:spPr bwMode="auto">
          <a:xfrm>
            <a:off x="3048000" y="1873250"/>
            <a:ext cx="1296988" cy="946150"/>
          </a:xfrm>
          <a:prstGeom prst="rect">
            <a:avLst/>
          </a:prstGeom>
          <a:noFill/>
          <a:ln w="9525">
            <a:noFill/>
            <a:miter lim="800000"/>
            <a:headEnd/>
            <a:tailEnd/>
          </a:ln>
          <a:effectLst/>
        </p:spPr>
        <p:txBody>
          <a:bodyPr wrap="none">
            <a:spAutoFit/>
          </a:bodyPr>
          <a:lstStyle/>
          <a:p>
            <a:pPr marL="342900" indent="-342900"/>
            <a:r>
              <a:rPr lang="en-US" sz="2800"/>
              <a:t>1		3</a:t>
            </a:r>
          </a:p>
          <a:p>
            <a:pPr marL="342900" indent="-342900"/>
            <a:r>
              <a:rPr lang="en-US" sz="2800"/>
              <a:t>4		2</a:t>
            </a:r>
          </a:p>
        </p:txBody>
      </p:sp>
      <p:sp>
        <p:nvSpPr>
          <p:cNvPr id="43017" name="Text Box 9"/>
          <p:cNvSpPr txBox="1">
            <a:spLocks noChangeArrowheads="1"/>
          </p:cNvSpPr>
          <p:nvPr/>
        </p:nvSpPr>
        <p:spPr bwMode="auto">
          <a:xfrm>
            <a:off x="1965325" y="3154363"/>
            <a:ext cx="3354388" cy="579437"/>
          </a:xfrm>
          <a:prstGeom prst="rect">
            <a:avLst/>
          </a:prstGeom>
          <a:noFill/>
          <a:ln w="9525">
            <a:noFill/>
            <a:miter lim="800000"/>
            <a:headEnd/>
            <a:tailEnd/>
          </a:ln>
          <a:effectLst/>
        </p:spPr>
        <p:txBody>
          <a:bodyPr wrap="none">
            <a:spAutoFit/>
          </a:bodyPr>
          <a:lstStyle/>
          <a:p>
            <a:r>
              <a:rPr lang="en-US" sz="3200" b="1">
                <a:solidFill>
                  <a:srgbClr val="FF0000"/>
                </a:solidFill>
              </a:rPr>
              <a:t>4 * 3</a:t>
            </a:r>
            <a:r>
              <a:rPr lang="en-US" sz="3200" b="1"/>
              <a:t> – </a:t>
            </a:r>
            <a:r>
              <a:rPr lang="en-US" sz="3200" b="1">
                <a:solidFill>
                  <a:srgbClr val="00FF00"/>
                </a:solidFill>
              </a:rPr>
              <a:t>1 * 2</a:t>
            </a:r>
            <a:r>
              <a:rPr lang="en-US" sz="3200" b="1"/>
              <a:t> = -10</a:t>
            </a:r>
          </a:p>
        </p:txBody>
      </p:sp>
    </p:spTree>
    <p:extLst>
      <p:ext uri="{BB962C8B-B14F-4D97-AF65-F5344CB8AC3E}">
        <p14:creationId xmlns:p14="http://schemas.microsoft.com/office/powerpoint/2010/main" val="38371783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smtClean="0"/>
              <a:t>Matrix Math operators</a:t>
            </a:r>
            <a:endParaRPr lang="en-US" dirty="0"/>
          </a:p>
        </p:txBody>
      </p:sp>
      <p:sp>
        <p:nvSpPr>
          <p:cNvPr id="40963" name="Rectangle 3"/>
          <p:cNvSpPr>
            <a:spLocks noGrp="1" noChangeArrowheads="1"/>
          </p:cNvSpPr>
          <p:nvPr>
            <p:ph idx="1"/>
          </p:nvPr>
        </p:nvSpPr>
        <p:spPr/>
        <p:txBody>
          <a:bodyPr/>
          <a:lstStyle/>
          <a:p>
            <a:r>
              <a:rPr lang="en-US" dirty="0" smtClean="0"/>
              <a:t>Dot product</a:t>
            </a:r>
          </a:p>
          <a:p>
            <a:pPr marL="457200" lvl="1" indent="0">
              <a:buNone/>
            </a:pPr>
            <a:r>
              <a:rPr lang="en-US" dirty="0" smtClean="0">
                <a:solidFill>
                  <a:srgbClr val="0000FF"/>
                </a:solidFill>
              </a:rPr>
              <a:t>Ex: [2,3,4] </a:t>
            </a:r>
            <a:r>
              <a:rPr lang="en-US" dirty="0" smtClean="0">
                <a:solidFill>
                  <a:srgbClr val="0000FF"/>
                </a:solidFill>
                <a:cs typeface="Arial" charset="0"/>
              </a:rPr>
              <a:t>• [5,6,7] = 2 * 5 + 3 * 6 + 4 * 7 = 56</a:t>
            </a:r>
          </a:p>
          <a:p>
            <a:r>
              <a:rPr lang="en-US" dirty="0" smtClean="0">
                <a:cs typeface="Arial" charset="0"/>
              </a:rPr>
              <a:t>Scalar multiplication</a:t>
            </a:r>
          </a:p>
          <a:p>
            <a:pPr marL="457200" lvl="1" indent="0">
              <a:buNone/>
            </a:pPr>
            <a:r>
              <a:rPr lang="en-US" dirty="0" smtClean="0">
                <a:solidFill>
                  <a:srgbClr val="0000FF"/>
                </a:solidFill>
                <a:cs typeface="Arial" charset="0"/>
              </a:rPr>
              <a:t>Ex: 2 • [2,3,4] = [2 * 2, 3 * 2, 4 * 2]  = [4,6,8]</a:t>
            </a:r>
            <a:endParaRPr lang="en-US" dirty="0">
              <a:solidFill>
                <a:srgbClr val="0000FF"/>
              </a:solidFill>
              <a:cs typeface="Arial" charset="0"/>
            </a:endParaRPr>
          </a:p>
        </p:txBody>
      </p:sp>
    </p:spTree>
    <p:extLst>
      <p:ext uri="{BB962C8B-B14F-4D97-AF65-F5344CB8AC3E}">
        <p14:creationId xmlns:p14="http://schemas.microsoft.com/office/powerpoint/2010/main" val="127364902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solidFill>
                  <a:srgbClr val="0000FF"/>
                </a:solidFill>
              </a:rPr>
              <a:t>Matrix Math </a:t>
            </a:r>
            <a:r>
              <a:rPr lang="en-US" dirty="0">
                <a:solidFill>
                  <a:srgbClr val="0000FF"/>
                </a:solidFill>
              </a:rPr>
              <a:t>Scalars</a:t>
            </a:r>
          </a:p>
        </p:txBody>
      </p:sp>
      <p:sp>
        <p:nvSpPr>
          <p:cNvPr id="30723" name="Rectangle 3"/>
          <p:cNvSpPr>
            <a:spLocks noGrp="1" noChangeArrowheads="1"/>
          </p:cNvSpPr>
          <p:nvPr>
            <p:ph idx="1"/>
          </p:nvPr>
        </p:nvSpPr>
        <p:spPr/>
        <p:txBody>
          <a:bodyPr/>
          <a:lstStyle/>
          <a:p>
            <a:r>
              <a:rPr lang="en-US" dirty="0"/>
              <a:t>Common scalar functions</a:t>
            </a:r>
          </a:p>
          <a:p>
            <a:pPr marL="457200" lvl="1" indent="0">
              <a:buNone/>
            </a:pPr>
            <a:r>
              <a:rPr lang="en-US" dirty="0" smtClean="0">
                <a:solidFill>
                  <a:srgbClr val="0000FF"/>
                </a:solidFill>
              </a:rPr>
              <a:t>abs</a:t>
            </a:r>
            <a:r>
              <a:rPr lang="en-US" dirty="0" smtClean="0"/>
              <a:t> &lt; </a:t>
            </a:r>
            <a:r>
              <a:rPr lang="en-US" dirty="0"/>
              <a:t>Absolute value</a:t>
            </a:r>
          </a:p>
          <a:p>
            <a:pPr marL="457200" lvl="1" indent="0">
              <a:buNone/>
            </a:pPr>
            <a:r>
              <a:rPr lang="en-US" dirty="0">
                <a:solidFill>
                  <a:srgbClr val="0000FF"/>
                </a:solidFill>
              </a:rPr>
              <a:t>sin</a:t>
            </a:r>
            <a:r>
              <a:rPr lang="en-US" dirty="0"/>
              <a:t> &lt; Sine</a:t>
            </a:r>
          </a:p>
          <a:p>
            <a:pPr marL="457200" lvl="1" indent="0">
              <a:buNone/>
            </a:pPr>
            <a:r>
              <a:rPr lang="en-US" dirty="0" err="1">
                <a:solidFill>
                  <a:srgbClr val="0000FF"/>
                </a:solidFill>
              </a:rPr>
              <a:t>cos</a:t>
            </a:r>
            <a:r>
              <a:rPr lang="en-US" dirty="0"/>
              <a:t> &lt; Cosine</a:t>
            </a:r>
          </a:p>
          <a:p>
            <a:pPr marL="457200" lvl="1" indent="0">
              <a:buNone/>
            </a:pPr>
            <a:r>
              <a:rPr lang="en-US" dirty="0">
                <a:solidFill>
                  <a:srgbClr val="0000FF"/>
                </a:solidFill>
              </a:rPr>
              <a:t>tan</a:t>
            </a:r>
            <a:r>
              <a:rPr lang="en-US" dirty="0"/>
              <a:t> &lt; Tangent</a:t>
            </a:r>
          </a:p>
          <a:p>
            <a:pPr marL="457200" lvl="1" indent="0">
              <a:buNone/>
            </a:pPr>
            <a:r>
              <a:rPr lang="en-US" dirty="0">
                <a:solidFill>
                  <a:srgbClr val="0000FF"/>
                </a:solidFill>
              </a:rPr>
              <a:t>exp</a:t>
            </a:r>
            <a:r>
              <a:rPr lang="en-US" dirty="0"/>
              <a:t> &lt; Exponent</a:t>
            </a:r>
          </a:p>
          <a:p>
            <a:pPr marL="457200" lvl="1" indent="0">
              <a:buNone/>
            </a:pPr>
            <a:r>
              <a:rPr lang="en-US" dirty="0">
                <a:solidFill>
                  <a:srgbClr val="0000FF"/>
                </a:solidFill>
              </a:rPr>
              <a:t>log</a:t>
            </a:r>
            <a:r>
              <a:rPr lang="en-US" dirty="0"/>
              <a:t> &lt; Natural </a:t>
            </a:r>
            <a:r>
              <a:rPr lang="en-US" dirty="0" smtClean="0"/>
              <a:t>logarithm</a:t>
            </a:r>
            <a:endParaRPr lang="en-US" dirty="0"/>
          </a:p>
        </p:txBody>
      </p:sp>
    </p:spTree>
    <p:extLst>
      <p:ext uri="{BB962C8B-B14F-4D97-AF65-F5344CB8AC3E}">
        <p14:creationId xmlns:p14="http://schemas.microsoft.com/office/powerpoint/2010/main" val="106341868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smtClean="0">
                <a:solidFill>
                  <a:srgbClr val="0000FF"/>
                </a:solidFill>
              </a:rPr>
              <a:t>Matrix Math </a:t>
            </a:r>
            <a:r>
              <a:rPr lang="en-US" dirty="0">
                <a:solidFill>
                  <a:srgbClr val="0000FF"/>
                </a:solidFill>
              </a:rPr>
              <a:t>Scalars</a:t>
            </a:r>
          </a:p>
        </p:txBody>
      </p:sp>
      <p:sp>
        <p:nvSpPr>
          <p:cNvPr id="38915" name="Rectangle 3"/>
          <p:cNvSpPr>
            <a:spLocks noGrp="1" noChangeArrowheads="1"/>
          </p:cNvSpPr>
          <p:nvPr>
            <p:ph idx="1"/>
          </p:nvPr>
        </p:nvSpPr>
        <p:spPr/>
        <p:txBody>
          <a:bodyPr/>
          <a:lstStyle/>
          <a:p>
            <a:r>
              <a:rPr lang="en-US" dirty="0"/>
              <a:t>Command line entry examples:</a:t>
            </a:r>
          </a:p>
          <a:p>
            <a:pPr marL="457200" lvl="1" indent="0">
              <a:buNone/>
            </a:pPr>
            <a:r>
              <a:rPr lang="en-US" dirty="0">
                <a:solidFill>
                  <a:srgbClr val="0000FF"/>
                </a:solidFill>
              </a:rPr>
              <a:t>sin</a:t>
            </a:r>
            <a:r>
              <a:rPr lang="en-US" dirty="0"/>
              <a:t>(B(1,1))</a:t>
            </a:r>
          </a:p>
          <a:p>
            <a:pPr marL="457200" lvl="1" indent="0">
              <a:buNone/>
            </a:pPr>
            <a:r>
              <a:rPr lang="en-US" dirty="0">
                <a:solidFill>
                  <a:srgbClr val="0000FF"/>
                </a:solidFill>
              </a:rPr>
              <a:t>log</a:t>
            </a:r>
            <a:r>
              <a:rPr lang="en-US" dirty="0"/>
              <a:t>(B(1,1))</a:t>
            </a:r>
          </a:p>
          <a:p>
            <a:pPr marL="457200" lvl="1" indent="0">
              <a:buNone/>
            </a:pPr>
            <a:r>
              <a:rPr lang="en-US" dirty="0" err="1">
                <a:solidFill>
                  <a:srgbClr val="0000FF"/>
                </a:solidFill>
              </a:rPr>
              <a:t>exp</a:t>
            </a:r>
            <a:r>
              <a:rPr lang="en-US" dirty="0"/>
              <a:t>(B(1,1))</a:t>
            </a:r>
          </a:p>
        </p:txBody>
      </p:sp>
    </p:spTree>
    <p:extLst>
      <p:ext uri="{BB962C8B-B14F-4D97-AF65-F5344CB8AC3E}">
        <p14:creationId xmlns:p14="http://schemas.microsoft.com/office/powerpoint/2010/main" val="46707504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smtClean="0">
                <a:solidFill>
                  <a:srgbClr val="0000FF"/>
                </a:solidFill>
              </a:rPr>
              <a:t>Matrix Math </a:t>
            </a:r>
            <a:r>
              <a:rPr lang="en-US" dirty="0">
                <a:solidFill>
                  <a:srgbClr val="0000FF"/>
                </a:solidFill>
              </a:rPr>
              <a:t>Vectors</a:t>
            </a:r>
          </a:p>
        </p:txBody>
      </p:sp>
      <p:sp>
        <p:nvSpPr>
          <p:cNvPr id="31747" name="Rectangle 3"/>
          <p:cNvSpPr>
            <a:spLocks noGrp="1" noChangeArrowheads="1"/>
          </p:cNvSpPr>
          <p:nvPr>
            <p:ph idx="1"/>
          </p:nvPr>
        </p:nvSpPr>
        <p:spPr/>
        <p:txBody>
          <a:bodyPr/>
          <a:lstStyle/>
          <a:p>
            <a:r>
              <a:rPr lang="en-US" dirty="0"/>
              <a:t>Common vector functions</a:t>
            </a:r>
          </a:p>
          <a:p>
            <a:pPr marL="457200" lvl="1" indent="0">
              <a:buNone/>
            </a:pPr>
            <a:r>
              <a:rPr lang="en-US" dirty="0">
                <a:solidFill>
                  <a:srgbClr val="0000FF"/>
                </a:solidFill>
              </a:rPr>
              <a:t>max</a:t>
            </a:r>
            <a:r>
              <a:rPr lang="en-US" dirty="0"/>
              <a:t> &lt; Maximum value within a vector</a:t>
            </a:r>
          </a:p>
          <a:p>
            <a:pPr marL="457200" lvl="1" indent="0">
              <a:buNone/>
            </a:pPr>
            <a:r>
              <a:rPr lang="en-US" dirty="0">
                <a:solidFill>
                  <a:srgbClr val="0000FF"/>
                </a:solidFill>
              </a:rPr>
              <a:t>min</a:t>
            </a:r>
            <a:r>
              <a:rPr lang="en-US" dirty="0"/>
              <a:t> &lt; Minimum value within a vector</a:t>
            </a:r>
          </a:p>
          <a:p>
            <a:pPr marL="457200" lvl="1" indent="0">
              <a:buNone/>
            </a:pPr>
            <a:r>
              <a:rPr lang="en-US" dirty="0">
                <a:solidFill>
                  <a:srgbClr val="0000FF"/>
                </a:solidFill>
              </a:rPr>
              <a:t>sum</a:t>
            </a:r>
            <a:r>
              <a:rPr lang="en-US" dirty="0"/>
              <a:t> &lt; Sum value of a vector</a:t>
            </a:r>
          </a:p>
          <a:p>
            <a:pPr marL="457200" lvl="1" indent="0">
              <a:buNone/>
            </a:pPr>
            <a:r>
              <a:rPr lang="en-US" dirty="0">
                <a:solidFill>
                  <a:srgbClr val="0000FF"/>
                </a:solidFill>
              </a:rPr>
              <a:t>median</a:t>
            </a:r>
            <a:r>
              <a:rPr lang="en-US" dirty="0"/>
              <a:t> &lt; Median value of a vector</a:t>
            </a:r>
          </a:p>
          <a:p>
            <a:pPr marL="457200" lvl="1" indent="0">
              <a:buNone/>
            </a:pPr>
            <a:r>
              <a:rPr lang="en-US" dirty="0">
                <a:solidFill>
                  <a:srgbClr val="0000FF"/>
                </a:solidFill>
              </a:rPr>
              <a:t>mean</a:t>
            </a:r>
            <a:r>
              <a:rPr lang="en-US" dirty="0"/>
              <a:t> &lt; Mean value of a vector</a:t>
            </a:r>
          </a:p>
          <a:p>
            <a:pPr marL="457200" lvl="1" indent="0">
              <a:buNone/>
            </a:pPr>
            <a:r>
              <a:rPr lang="en-US" dirty="0">
                <a:solidFill>
                  <a:srgbClr val="0000FF"/>
                </a:solidFill>
              </a:rPr>
              <a:t>std</a:t>
            </a:r>
            <a:r>
              <a:rPr lang="en-US" dirty="0"/>
              <a:t> &lt; Standard deviation of a </a:t>
            </a:r>
            <a:r>
              <a:rPr lang="en-US" dirty="0" smtClean="0"/>
              <a:t>vector</a:t>
            </a:r>
            <a:endParaRPr lang="en-US" dirty="0"/>
          </a:p>
        </p:txBody>
      </p:sp>
    </p:spTree>
    <p:extLst>
      <p:ext uri="{BB962C8B-B14F-4D97-AF65-F5344CB8AC3E}">
        <p14:creationId xmlns:p14="http://schemas.microsoft.com/office/powerpoint/2010/main" val="6118960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2" name="Rectangle 8"/>
          <p:cNvSpPr>
            <a:spLocks noChangeArrowheads="1"/>
          </p:cNvSpPr>
          <p:nvPr/>
        </p:nvSpPr>
        <p:spPr bwMode="auto">
          <a:xfrm>
            <a:off x="6248400" y="1981200"/>
            <a:ext cx="304800" cy="9144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41991" name="Rectangle 7"/>
          <p:cNvSpPr>
            <a:spLocks noChangeArrowheads="1"/>
          </p:cNvSpPr>
          <p:nvPr/>
        </p:nvSpPr>
        <p:spPr bwMode="auto">
          <a:xfrm>
            <a:off x="1981200" y="2057400"/>
            <a:ext cx="1676400" cy="3810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41986" name="Rectangle 2"/>
          <p:cNvSpPr>
            <a:spLocks noGrp="1" noChangeArrowheads="1"/>
          </p:cNvSpPr>
          <p:nvPr>
            <p:ph type="title"/>
          </p:nvPr>
        </p:nvSpPr>
        <p:spPr/>
        <p:txBody>
          <a:bodyPr/>
          <a:lstStyle/>
          <a:p>
            <a:r>
              <a:rPr lang="en-US" dirty="0" smtClean="0">
                <a:solidFill>
                  <a:srgbClr val="0000FF"/>
                </a:solidFill>
              </a:rPr>
              <a:t>Matrix Math operators</a:t>
            </a:r>
            <a:endParaRPr lang="en-US" dirty="0">
              <a:solidFill>
                <a:srgbClr val="0000FF"/>
              </a:solidFill>
            </a:endParaRPr>
          </a:p>
        </p:txBody>
      </p:sp>
      <p:sp>
        <p:nvSpPr>
          <p:cNvPr id="41987" name="Rectangle 3"/>
          <p:cNvSpPr>
            <a:spLocks noGrp="1" noChangeArrowheads="1"/>
          </p:cNvSpPr>
          <p:nvPr>
            <p:ph idx="1"/>
          </p:nvPr>
        </p:nvSpPr>
        <p:spPr>
          <a:xfrm>
            <a:off x="457200" y="3200400"/>
            <a:ext cx="8229600" cy="2930525"/>
          </a:xfrm>
        </p:spPr>
        <p:txBody>
          <a:bodyPr/>
          <a:lstStyle/>
          <a:p>
            <a:r>
              <a:rPr lang="en-US" dirty="0">
                <a:solidFill>
                  <a:srgbClr val="0000FF"/>
                </a:solidFill>
                <a:cs typeface="Arial" charset="0"/>
              </a:rPr>
              <a:t>[4, -2, 1] • [4, 0, 7]		&lt; dot product</a:t>
            </a:r>
            <a:br>
              <a:rPr lang="en-US" dirty="0">
                <a:solidFill>
                  <a:srgbClr val="0000FF"/>
                </a:solidFill>
                <a:cs typeface="Arial" charset="0"/>
              </a:rPr>
            </a:br>
            <a:r>
              <a:rPr lang="en-US" dirty="0">
                <a:solidFill>
                  <a:srgbClr val="0000FF"/>
                </a:solidFill>
                <a:cs typeface="Arial" charset="0"/>
              </a:rPr>
              <a:t>= (4 * 4) + (-2 * 0) + (7 * 1) = 23</a:t>
            </a:r>
          </a:p>
          <a:p>
            <a:r>
              <a:rPr lang="en-US" dirty="0">
                <a:solidFill>
                  <a:srgbClr val="0000FF"/>
                </a:solidFill>
                <a:cs typeface="Arial" charset="0"/>
              </a:rPr>
              <a:t>AB =</a:t>
            </a:r>
          </a:p>
        </p:txBody>
      </p:sp>
      <p:sp>
        <p:nvSpPr>
          <p:cNvPr id="41988" name="Text Box 4"/>
          <p:cNvSpPr txBox="1">
            <a:spLocks noChangeArrowheads="1"/>
          </p:cNvSpPr>
          <p:nvPr/>
        </p:nvSpPr>
        <p:spPr bwMode="auto">
          <a:xfrm>
            <a:off x="533400" y="1524000"/>
            <a:ext cx="8077200" cy="1555750"/>
          </a:xfrm>
          <a:prstGeom prst="rect">
            <a:avLst/>
          </a:prstGeom>
          <a:noFill/>
          <a:ln w="9525">
            <a:noFill/>
            <a:miter lim="800000"/>
            <a:headEnd/>
            <a:tailEnd/>
          </a:ln>
          <a:effectLst/>
        </p:spPr>
        <p:txBody>
          <a:bodyPr>
            <a:spAutoFit/>
          </a:bodyPr>
          <a:lstStyle/>
          <a:p>
            <a:pPr algn="ctr"/>
            <a:r>
              <a:rPr lang="en-US" sz="9600"/>
              <a:t>A[     ] </a:t>
            </a:r>
            <a:r>
              <a:rPr lang="en-US" sz="9600">
                <a:cs typeface="Arial" charset="0"/>
              </a:rPr>
              <a:t>• B[     ]</a:t>
            </a:r>
          </a:p>
        </p:txBody>
      </p:sp>
      <p:sp>
        <p:nvSpPr>
          <p:cNvPr id="41989" name="Text Box 5"/>
          <p:cNvSpPr txBox="1">
            <a:spLocks noChangeArrowheads="1"/>
          </p:cNvSpPr>
          <p:nvPr/>
        </p:nvSpPr>
        <p:spPr bwMode="auto">
          <a:xfrm>
            <a:off x="1905000" y="1981200"/>
            <a:ext cx="1830388" cy="946150"/>
          </a:xfrm>
          <a:prstGeom prst="rect">
            <a:avLst/>
          </a:prstGeom>
          <a:noFill/>
          <a:ln w="9525">
            <a:noFill/>
            <a:miter lim="800000"/>
            <a:headEnd/>
            <a:tailEnd/>
          </a:ln>
          <a:effectLst/>
        </p:spPr>
        <p:txBody>
          <a:bodyPr wrap="none">
            <a:spAutoFit/>
          </a:bodyPr>
          <a:lstStyle/>
          <a:p>
            <a:pPr marL="342900" indent="-342900">
              <a:buFontTx/>
              <a:buAutoNum type="arabicPlain" startAt="4"/>
            </a:pPr>
            <a:r>
              <a:rPr lang="en-US" sz="2800"/>
              <a:t>   -2     1</a:t>
            </a:r>
          </a:p>
          <a:p>
            <a:pPr marL="342900" indent="-342900"/>
            <a:r>
              <a:rPr lang="en-US" sz="2800"/>
              <a:t>0     5     9</a:t>
            </a:r>
          </a:p>
        </p:txBody>
      </p:sp>
      <p:sp>
        <p:nvSpPr>
          <p:cNvPr id="41990" name="Text Box 6"/>
          <p:cNvSpPr txBox="1">
            <a:spLocks noChangeArrowheads="1"/>
          </p:cNvSpPr>
          <p:nvPr/>
        </p:nvSpPr>
        <p:spPr bwMode="auto">
          <a:xfrm>
            <a:off x="6248400" y="1905000"/>
            <a:ext cx="1663700" cy="1006475"/>
          </a:xfrm>
          <a:prstGeom prst="rect">
            <a:avLst/>
          </a:prstGeom>
          <a:noFill/>
          <a:ln w="9525">
            <a:noFill/>
            <a:miter lim="800000"/>
            <a:headEnd/>
            <a:tailEnd/>
          </a:ln>
          <a:effectLst/>
        </p:spPr>
        <p:txBody>
          <a:bodyPr wrap="none">
            <a:spAutoFit/>
          </a:bodyPr>
          <a:lstStyle/>
          <a:p>
            <a:pPr marL="342900" indent="-342900">
              <a:buFontTx/>
              <a:buAutoNum type="arabicPlain" startAt="4"/>
            </a:pPr>
            <a:r>
              <a:rPr lang="en-US" sz="2000"/>
              <a:t>-2     1    2</a:t>
            </a:r>
          </a:p>
          <a:p>
            <a:pPr marL="342900" indent="-342900"/>
            <a:r>
              <a:rPr lang="en-US" sz="2000"/>
              <a:t>0    5     9    1</a:t>
            </a:r>
          </a:p>
          <a:p>
            <a:pPr marL="342900" indent="-342900"/>
            <a:r>
              <a:rPr lang="en-US" sz="2000"/>
              <a:t>7    3     8    2</a:t>
            </a:r>
          </a:p>
        </p:txBody>
      </p:sp>
      <p:sp>
        <p:nvSpPr>
          <p:cNvPr id="41993" name="Text Box 9"/>
          <p:cNvSpPr txBox="1">
            <a:spLocks noChangeArrowheads="1"/>
          </p:cNvSpPr>
          <p:nvPr/>
        </p:nvSpPr>
        <p:spPr bwMode="auto">
          <a:xfrm>
            <a:off x="2743200" y="4648200"/>
            <a:ext cx="4179888" cy="1555750"/>
          </a:xfrm>
          <a:prstGeom prst="rect">
            <a:avLst/>
          </a:prstGeom>
          <a:noFill/>
          <a:ln w="9525">
            <a:noFill/>
            <a:miter lim="800000"/>
            <a:headEnd/>
            <a:tailEnd/>
          </a:ln>
          <a:effectLst/>
        </p:spPr>
        <p:txBody>
          <a:bodyPr wrap="none">
            <a:spAutoFit/>
          </a:bodyPr>
          <a:lstStyle/>
          <a:p>
            <a:r>
              <a:rPr lang="en-US" sz="9600" dirty="0"/>
              <a:t>[				]</a:t>
            </a:r>
          </a:p>
        </p:txBody>
      </p:sp>
      <p:sp>
        <p:nvSpPr>
          <p:cNvPr id="41994" name="Text Box 10"/>
          <p:cNvSpPr txBox="1">
            <a:spLocks noChangeArrowheads="1"/>
          </p:cNvSpPr>
          <p:nvPr/>
        </p:nvSpPr>
        <p:spPr bwMode="auto">
          <a:xfrm>
            <a:off x="3190875" y="5040313"/>
            <a:ext cx="3209925" cy="1006475"/>
          </a:xfrm>
          <a:prstGeom prst="rect">
            <a:avLst/>
          </a:prstGeom>
          <a:noFill/>
          <a:ln w="9525">
            <a:noFill/>
            <a:miter lim="800000"/>
            <a:headEnd/>
            <a:tailEnd/>
          </a:ln>
          <a:effectLst/>
        </p:spPr>
        <p:txBody>
          <a:bodyPr wrap="none">
            <a:spAutoFit/>
          </a:bodyPr>
          <a:lstStyle/>
          <a:p>
            <a:r>
              <a:rPr lang="en-US" sz="2000"/>
              <a:t>23	__	__	__</a:t>
            </a:r>
            <a:br>
              <a:rPr lang="en-US" sz="2000"/>
            </a:br>
            <a:r>
              <a:rPr lang="en-US" sz="2000"/>
              <a:t/>
            </a:r>
            <a:br>
              <a:rPr lang="en-US" sz="2000"/>
            </a:br>
            <a:r>
              <a:rPr lang="en-US" sz="2000"/>
              <a:t>__	__	__	__</a:t>
            </a:r>
          </a:p>
        </p:txBody>
      </p:sp>
      <p:sp>
        <p:nvSpPr>
          <p:cNvPr id="41995" name="Line 11"/>
          <p:cNvSpPr>
            <a:spLocks noChangeShapeType="1"/>
          </p:cNvSpPr>
          <p:nvPr/>
        </p:nvSpPr>
        <p:spPr bwMode="auto">
          <a:xfrm flipH="1">
            <a:off x="3581400" y="4267200"/>
            <a:ext cx="2667000" cy="838200"/>
          </a:xfrm>
          <a:prstGeom prst="line">
            <a:avLst/>
          </a:prstGeom>
          <a:noFill/>
          <a:ln w="9525">
            <a:solidFill>
              <a:srgbClr val="FF0000"/>
            </a:solidFill>
            <a:round/>
            <a:headEnd/>
            <a:tailEnd/>
          </a:ln>
          <a:effectLst/>
        </p:spPr>
        <p:txBody>
          <a:bodyPr/>
          <a:lstStyle/>
          <a:p>
            <a:endParaRPr lang="en-US"/>
          </a:p>
        </p:txBody>
      </p:sp>
    </p:spTree>
    <p:extLst>
      <p:ext uri="{BB962C8B-B14F-4D97-AF65-F5344CB8AC3E}">
        <p14:creationId xmlns:p14="http://schemas.microsoft.com/office/powerpoint/2010/main" val="299670283"/>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smtClean="0">
                <a:solidFill>
                  <a:srgbClr val="0000FF"/>
                </a:solidFill>
              </a:rPr>
              <a:t>Matrix Math operators</a:t>
            </a:r>
            <a:endParaRPr lang="en-US" dirty="0">
              <a:solidFill>
                <a:srgbClr val="0000FF"/>
              </a:solidFill>
            </a:endParaRPr>
          </a:p>
        </p:txBody>
      </p:sp>
      <p:sp>
        <p:nvSpPr>
          <p:cNvPr id="13" name="Title 1"/>
          <p:cNvSpPr txBox="1">
            <a:spLocks/>
          </p:cNvSpPr>
          <p:nvPr/>
        </p:nvSpPr>
        <p:spPr bwMode="auto">
          <a:xfrm>
            <a:off x="3200400" y="838200"/>
            <a:ext cx="5562600" cy="457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r"/>
            <a:r>
              <a:rPr lang="en-US" sz="2400" smtClean="0">
                <a:solidFill>
                  <a:srgbClr val="FF0000"/>
                </a:solidFill>
              </a:rPr>
              <a:t>Returns the matrix product of two arrays. The result is an array with the same number of rows as array1 and the same number of columns as array2. Same as Excel Built-in  MMULT function</a:t>
            </a:r>
            <a:br>
              <a:rPr lang="en-US" sz="2400" smtClean="0">
                <a:solidFill>
                  <a:srgbClr val="FF0000"/>
                </a:solidFill>
              </a:rPr>
            </a:br>
            <a:endParaRPr lang="en-CA" sz="2400" dirty="0">
              <a:solidFill>
                <a:srgbClr val="FF0000"/>
              </a:solidFill>
            </a:endParaRPr>
          </a:p>
        </p:txBody>
      </p:sp>
      <p:sp>
        <p:nvSpPr>
          <p:cNvPr id="14" name="Content Placeholder 2"/>
          <p:cNvSpPr txBox="1">
            <a:spLocks/>
          </p:cNvSpPr>
          <p:nvPr/>
        </p:nvSpPr>
        <p:spPr bwMode="auto">
          <a:xfrm>
            <a:off x="228600" y="1981200"/>
            <a:ext cx="82296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CA" sz="1000" smtClean="0"/>
              <a:t>A_NROWS = UBound(ADATA_MATRIX, 1)</a:t>
            </a:r>
          </a:p>
          <a:p>
            <a:pPr marL="0" indent="0">
              <a:buFont typeface="Arial" charset="0"/>
              <a:buNone/>
            </a:pPr>
            <a:r>
              <a:rPr lang="en-CA" sz="1000" smtClean="0"/>
              <a:t>B_NROWS = UBound(BDATA_MATRIX, 1)</a:t>
            </a:r>
          </a:p>
          <a:p>
            <a:pPr marL="0" indent="0">
              <a:buFont typeface="Arial" charset="0"/>
              <a:buNone/>
            </a:pPr>
            <a:r>
              <a:rPr lang="en-CA" sz="1000" smtClean="0"/>
              <a:t>A_NCOLUMNS = UBound(ADATA_MATRIX, 2)</a:t>
            </a:r>
          </a:p>
          <a:p>
            <a:pPr marL="0" indent="0">
              <a:buFont typeface="Arial" charset="0"/>
              <a:buNone/>
            </a:pPr>
            <a:r>
              <a:rPr lang="en-CA" sz="1000" smtClean="0"/>
              <a:t>B_NCOLUMNS = UBound(BDATA_MATRIX, 2)</a:t>
            </a:r>
          </a:p>
          <a:p>
            <a:pPr marL="0" indent="0">
              <a:buFont typeface="Arial" charset="0"/>
              <a:buNone/>
            </a:pPr>
            <a:r>
              <a:rPr lang="en-CA" sz="1000" smtClean="0"/>
              <a:t>If A_NCOLUMNS &lt;&gt; B_NROWS Then: GoTo ERROR_LABEL</a:t>
            </a:r>
          </a:p>
          <a:p>
            <a:pPr marL="0" indent="0">
              <a:buFont typeface="Arial" charset="0"/>
              <a:buNone/>
            </a:pPr>
            <a:r>
              <a:rPr lang="en-CA" sz="1000" smtClean="0">
                <a:solidFill>
                  <a:srgbClr val="0000FF"/>
                </a:solidFill>
              </a:rPr>
              <a:t>ReDim TEMP_MATRIX(1 To A_NROWS, 1 To B_NCOLUMNS)</a:t>
            </a:r>
          </a:p>
          <a:p>
            <a:pPr marL="0" indent="0">
              <a:buFont typeface="Arial" charset="0"/>
              <a:buNone/>
            </a:pPr>
            <a:r>
              <a:rPr lang="en-CA" sz="1000" smtClean="0"/>
              <a:t>For i = 1 To </a:t>
            </a:r>
            <a:r>
              <a:rPr lang="en-CA" sz="1000" smtClean="0">
                <a:solidFill>
                  <a:srgbClr val="FF0000"/>
                </a:solidFill>
              </a:rPr>
              <a:t>A_NROWS</a:t>
            </a:r>
          </a:p>
          <a:p>
            <a:pPr marL="0" indent="0">
              <a:buFont typeface="Arial" charset="0"/>
              <a:buNone/>
            </a:pPr>
            <a:r>
              <a:rPr lang="en-CA" sz="1000" smtClean="0"/>
              <a:t>    For j = 1 To </a:t>
            </a:r>
            <a:r>
              <a:rPr lang="en-CA" sz="1000" smtClean="0">
                <a:solidFill>
                  <a:srgbClr val="FF0000"/>
                </a:solidFill>
              </a:rPr>
              <a:t>B_NCOLUMNS</a:t>
            </a:r>
          </a:p>
          <a:p>
            <a:pPr marL="0" indent="0">
              <a:buFont typeface="Arial" charset="0"/>
              <a:buNone/>
            </a:pPr>
            <a:r>
              <a:rPr lang="en-CA" sz="1000" smtClean="0"/>
              <a:t>        </a:t>
            </a:r>
            <a:r>
              <a:rPr lang="en-CA" sz="1000" smtClean="0">
                <a:solidFill>
                  <a:srgbClr val="0000FF"/>
                </a:solidFill>
              </a:rPr>
              <a:t>TEMP_MATRIX(i, j) = 0</a:t>
            </a:r>
          </a:p>
          <a:p>
            <a:pPr marL="0" indent="0">
              <a:buFont typeface="Arial" charset="0"/>
              <a:buNone/>
            </a:pPr>
            <a:r>
              <a:rPr lang="en-CA" sz="1000" smtClean="0"/>
              <a:t>        For k = 1 To A_NCOLUMNS</a:t>
            </a:r>
          </a:p>
          <a:p>
            <a:pPr marL="0" indent="0">
              <a:buFont typeface="Arial" charset="0"/>
              <a:buNone/>
            </a:pPr>
            <a:r>
              <a:rPr lang="en-CA" sz="1000" smtClean="0"/>
              <a:t>            TEMP_MATRIX(i, j) = </a:t>
            </a:r>
            <a:r>
              <a:rPr lang="en-CA" sz="1000" smtClean="0">
                <a:solidFill>
                  <a:srgbClr val="0000FF"/>
                </a:solidFill>
              </a:rPr>
              <a:t>TEMP_MATRIX(i, j) + ADATA_MATRIX(i, k) * _</a:t>
            </a:r>
          </a:p>
          <a:p>
            <a:pPr marL="0" indent="0">
              <a:buFont typeface="Arial" charset="0"/>
              <a:buNone/>
            </a:pPr>
            <a:r>
              <a:rPr lang="en-CA" sz="1000" smtClean="0">
                <a:solidFill>
                  <a:srgbClr val="0000FF"/>
                </a:solidFill>
              </a:rPr>
              <a:t>                                BDATA_MATRIX(k, j)</a:t>
            </a:r>
          </a:p>
          <a:p>
            <a:pPr marL="0" indent="0">
              <a:buFont typeface="Arial" charset="0"/>
              <a:buNone/>
            </a:pPr>
            <a:r>
              <a:rPr lang="en-CA" sz="1000" smtClean="0"/>
              <a:t>        Next k</a:t>
            </a:r>
          </a:p>
          <a:p>
            <a:pPr marL="0" indent="0">
              <a:buFont typeface="Arial" charset="0"/>
              <a:buNone/>
            </a:pPr>
            <a:r>
              <a:rPr lang="en-CA" sz="1000" smtClean="0"/>
              <a:t>    Next j</a:t>
            </a:r>
          </a:p>
          <a:p>
            <a:pPr marL="0" indent="0">
              <a:buFont typeface="Arial" charset="0"/>
              <a:buNone/>
            </a:pPr>
            <a:r>
              <a:rPr lang="en-CA" sz="1000" smtClean="0"/>
              <a:t>Next i</a:t>
            </a:r>
          </a:p>
          <a:p>
            <a:pPr marL="0" indent="0">
              <a:buFont typeface="Arial" charset="0"/>
              <a:buNone/>
            </a:pPr>
            <a:r>
              <a:rPr lang="en-CA" sz="1000" smtClean="0"/>
              <a:t>MMULT2_FUNC = TEMP_MATRIX</a:t>
            </a:r>
            <a:endParaRPr lang="en-CA" sz="1000" dirty="0" smtClean="0"/>
          </a:p>
        </p:txBody>
      </p:sp>
    </p:spTree>
    <p:extLst>
      <p:ext uri="{BB962C8B-B14F-4D97-AF65-F5344CB8AC3E}">
        <p14:creationId xmlns:p14="http://schemas.microsoft.com/office/powerpoint/2010/main" val="342912268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76200"/>
            <a:ext cx="8229600" cy="1143000"/>
          </a:xfrm>
        </p:spPr>
        <p:txBody>
          <a:bodyPr/>
          <a:lstStyle/>
          <a:p>
            <a:r>
              <a:rPr lang="en-US" dirty="0" smtClean="0"/>
              <a:t>Arrays in VBA</a:t>
            </a:r>
          </a:p>
        </p:txBody>
      </p:sp>
      <p:sp>
        <p:nvSpPr>
          <p:cNvPr id="16387" name="Content Placeholder 2"/>
          <p:cNvSpPr>
            <a:spLocks noGrp="1"/>
          </p:cNvSpPr>
          <p:nvPr>
            <p:ph idx="1"/>
          </p:nvPr>
        </p:nvSpPr>
        <p:spPr>
          <a:xfrm>
            <a:off x="457200" y="1066800"/>
            <a:ext cx="8229600" cy="5410200"/>
          </a:xfrm>
        </p:spPr>
        <p:txBody>
          <a:bodyPr>
            <a:normAutofit fontScale="77500" lnSpcReduction="20000"/>
          </a:bodyPr>
          <a:lstStyle/>
          <a:p>
            <a:r>
              <a:rPr lang="en-US" dirty="0"/>
              <a:t>Arrays may be defined in terms of size, number of dimensions, and type </a:t>
            </a:r>
            <a:endParaRPr lang="en-US" dirty="0" smtClean="0"/>
          </a:p>
          <a:p>
            <a:r>
              <a:rPr lang="en-US" dirty="0"/>
              <a:t>Defining an array in VBA is similar to a variable </a:t>
            </a:r>
          </a:p>
          <a:p>
            <a:r>
              <a:rPr lang="en-US" dirty="0"/>
              <a:t>Syntax: </a:t>
            </a:r>
          </a:p>
          <a:p>
            <a:pPr lvl="1"/>
            <a:r>
              <a:rPr lang="en-US" dirty="0">
                <a:solidFill>
                  <a:srgbClr val="0000FF"/>
                </a:solidFill>
              </a:rPr>
              <a:t>Dim name(integer To integer) As type </a:t>
            </a:r>
            <a:endParaRPr lang="en-US" dirty="0" smtClean="0">
              <a:solidFill>
                <a:srgbClr val="0000FF"/>
              </a:solidFill>
            </a:endParaRPr>
          </a:p>
          <a:p>
            <a:r>
              <a:rPr lang="en-US" dirty="0"/>
              <a:t>Example: </a:t>
            </a:r>
          </a:p>
          <a:p>
            <a:pPr lvl="1"/>
            <a:r>
              <a:rPr lang="en-US" dirty="0">
                <a:solidFill>
                  <a:srgbClr val="0000FF"/>
                </a:solidFill>
              </a:rPr>
              <a:t>Dim </a:t>
            </a:r>
            <a:r>
              <a:rPr lang="en-US" dirty="0" err="1">
                <a:solidFill>
                  <a:srgbClr val="0000FF"/>
                </a:solidFill>
              </a:rPr>
              <a:t>MyArray</a:t>
            </a:r>
            <a:r>
              <a:rPr lang="en-US" dirty="0">
                <a:solidFill>
                  <a:srgbClr val="0000FF"/>
                </a:solidFill>
              </a:rPr>
              <a:t>(1 To 5) As Double </a:t>
            </a:r>
          </a:p>
          <a:p>
            <a:r>
              <a:rPr lang="en-US" dirty="0"/>
              <a:t>The code in this example creates an array with five elements, like the vector shown </a:t>
            </a:r>
            <a:r>
              <a:rPr lang="en-US" dirty="0" smtClean="0"/>
              <a:t>here:</a:t>
            </a:r>
            <a:endParaRPr lang="en-US" dirty="0"/>
          </a:p>
          <a:p>
            <a:pPr marL="0" indent="0">
              <a:buNone/>
            </a:pPr>
            <a:endParaRPr lang="en-US" dirty="0" smtClean="0"/>
          </a:p>
          <a:p>
            <a:pPr marL="0" indent="0">
              <a:buNone/>
            </a:pPr>
            <a:endParaRPr lang="en-US" dirty="0" smtClean="0"/>
          </a:p>
          <a:p>
            <a:r>
              <a:rPr lang="en-US" dirty="0" smtClean="0"/>
              <a:t>Referencing </a:t>
            </a:r>
            <a:r>
              <a:rPr lang="en-US" dirty="0"/>
              <a:t>a particular element is done by referencing the associated integer </a:t>
            </a:r>
            <a:r>
              <a:rPr lang="en-US" dirty="0" smtClean="0"/>
              <a:t>addres</a:t>
            </a:r>
            <a:r>
              <a:rPr lang="en-US" dirty="0"/>
              <a:t>s</a:t>
            </a:r>
          </a:p>
          <a:p>
            <a:r>
              <a:rPr lang="en-US" dirty="0"/>
              <a:t>Example: </a:t>
            </a:r>
            <a:r>
              <a:rPr lang="en-US" dirty="0" err="1">
                <a:solidFill>
                  <a:srgbClr val="0000FF"/>
                </a:solidFill>
              </a:rPr>
              <a:t>MyArray</a:t>
            </a:r>
            <a:r>
              <a:rPr lang="en-US" dirty="0">
                <a:solidFill>
                  <a:srgbClr val="0000FF"/>
                </a:solidFill>
              </a:rPr>
              <a:t>(3)=50 </a:t>
            </a:r>
          </a:p>
          <a:p>
            <a:pPr lvl="1"/>
            <a:endParaRPr lang="en-US" dirty="0" smtClean="0"/>
          </a:p>
          <a:p>
            <a:endParaRPr lang="en-US" dirty="0" smtClean="0"/>
          </a:p>
        </p:txBody>
      </p:sp>
      <p:pic>
        <p:nvPicPr>
          <p:cNvPr id="2" name="Picture 1"/>
          <p:cNvPicPr>
            <a:picLocks noChangeAspect="1"/>
          </p:cNvPicPr>
          <p:nvPr/>
        </p:nvPicPr>
        <p:blipFill>
          <a:blip r:embed="rId2"/>
          <a:stretch>
            <a:fillRect/>
          </a:stretch>
        </p:blipFill>
        <p:spPr>
          <a:xfrm>
            <a:off x="1511300" y="4419600"/>
            <a:ext cx="6121400" cy="419100"/>
          </a:xfrm>
          <a:prstGeom prst="rect">
            <a:avLst/>
          </a:prstGeom>
        </p:spPr>
      </p:pic>
    </p:spTree>
    <p:extLst>
      <p:ext uri="{BB962C8B-B14F-4D97-AF65-F5344CB8AC3E}">
        <p14:creationId xmlns:p14="http://schemas.microsoft.com/office/powerpoint/2010/main" val="69402892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Functions</a:t>
            </a:r>
            <a:endParaRPr lang="en-US" dirty="0"/>
          </a:p>
        </p:txBody>
      </p:sp>
      <p:sp>
        <p:nvSpPr>
          <p:cNvPr id="20483" name="Rectangle 3"/>
          <p:cNvSpPr>
            <a:spLocks noGrp="1" noChangeArrowheads="1"/>
          </p:cNvSpPr>
          <p:nvPr>
            <p:ph idx="1"/>
          </p:nvPr>
        </p:nvSpPr>
        <p:spPr/>
        <p:txBody>
          <a:bodyPr/>
          <a:lstStyle/>
          <a:p>
            <a:r>
              <a:rPr lang="en-US" dirty="0" smtClean="0"/>
              <a:t>Entire </a:t>
            </a:r>
            <a:r>
              <a:rPr lang="en-US" dirty="0"/>
              <a:t>program is predicated on the idea of a matrix</a:t>
            </a:r>
          </a:p>
          <a:p>
            <a:r>
              <a:rPr lang="en-US" dirty="0"/>
              <a:t>Extremely efficient handling data in matrices</a:t>
            </a:r>
          </a:p>
          <a:p>
            <a:r>
              <a:rPr lang="en-US" dirty="0"/>
              <a:t>All data is stored in a matrix, even single </a:t>
            </a:r>
            <a:r>
              <a:rPr lang="en-US" dirty="0" smtClean="0"/>
              <a:t>numbers</a:t>
            </a:r>
            <a:endParaRPr lang="en-US" dirty="0"/>
          </a:p>
        </p:txBody>
      </p:sp>
    </p:spTree>
    <p:extLst>
      <p:ext uri="{BB962C8B-B14F-4D97-AF65-F5344CB8AC3E}">
        <p14:creationId xmlns:p14="http://schemas.microsoft.com/office/powerpoint/2010/main" val="3323329261"/>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Arrays in VBA</a:t>
            </a:r>
            <a:endParaRPr lang="es-DO" dirty="0"/>
          </a:p>
        </p:txBody>
      </p:sp>
      <p:sp>
        <p:nvSpPr>
          <p:cNvPr id="3" name="Content Placeholder 2"/>
          <p:cNvSpPr>
            <a:spLocks noGrp="1"/>
          </p:cNvSpPr>
          <p:nvPr>
            <p:ph idx="1"/>
          </p:nvPr>
        </p:nvSpPr>
        <p:spPr>
          <a:xfrm>
            <a:off x="457200" y="990600"/>
            <a:ext cx="8229600" cy="5257800"/>
          </a:xfrm>
        </p:spPr>
        <p:txBody>
          <a:bodyPr/>
          <a:lstStyle/>
          <a:p>
            <a:r>
              <a:rPr lang="en-US" dirty="0"/>
              <a:t>Arrays may be defined in multiple dimensions </a:t>
            </a:r>
          </a:p>
          <a:p>
            <a:r>
              <a:rPr lang="en-US" dirty="0"/>
              <a:t>Example: </a:t>
            </a:r>
          </a:p>
          <a:p>
            <a:pPr lvl="1"/>
            <a:r>
              <a:rPr lang="en-US" dirty="0">
                <a:solidFill>
                  <a:srgbClr val="0000FF"/>
                </a:solidFill>
              </a:rPr>
              <a:t>Dim </a:t>
            </a:r>
            <a:r>
              <a:rPr lang="en-US" dirty="0" err="1">
                <a:solidFill>
                  <a:srgbClr val="0000FF"/>
                </a:solidFill>
              </a:rPr>
              <a:t>MyArray</a:t>
            </a:r>
            <a:r>
              <a:rPr lang="en-US" dirty="0">
                <a:solidFill>
                  <a:srgbClr val="0000FF"/>
                </a:solidFill>
              </a:rPr>
              <a:t>(1 To 5, 1 To 5) As Double </a:t>
            </a:r>
          </a:p>
          <a:p>
            <a:r>
              <a:rPr lang="en-US" dirty="0"/>
              <a:t>This code generates a 5x5 table, shown </a:t>
            </a:r>
            <a:r>
              <a:rPr lang="en-US" dirty="0" smtClean="0"/>
              <a:t>here</a:t>
            </a:r>
          </a:p>
          <a:p>
            <a:endParaRPr lang="en-US" dirty="0"/>
          </a:p>
          <a:p>
            <a:endParaRPr lang="en-US" dirty="0" smtClean="0"/>
          </a:p>
          <a:p>
            <a:endParaRPr lang="en-US" dirty="0"/>
          </a:p>
          <a:p>
            <a:endParaRPr lang="en-US" dirty="0" smtClean="0"/>
          </a:p>
          <a:p>
            <a:r>
              <a:rPr lang="en-US" dirty="0" smtClean="0"/>
              <a:t>Again</a:t>
            </a:r>
            <a:r>
              <a:rPr lang="en-US" dirty="0"/>
              <a:t>, values are referenced using integer </a:t>
            </a:r>
            <a:r>
              <a:rPr lang="en-US" dirty="0" smtClean="0"/>
              <a:t>address. Example</a:t>
            </a:r>
            <a:r>
              <a:rPr lang="en-US" dirty="0"/>
              <a:t>: </a:t>
            </a:r>
            <a:r>
              <a:rPr lang="en-US" dirty="0" err="1">
                <a:solidFill>
                  <a:srgbClr val="0000FF"/>
                </a:solidFill>
              </a:rPr>
              <a:t>MyArray</a:t>
            </a:r>
            <a:r>
              <a:rPr lang="en-US" dirty="0">
                <a:solidFill>
                  <a:srgbClr val="0000FF"/>
                </a:solidFill>
              </a:rPr>
              <a:t>(3,3)=50</a:t>
            </a:r>
            <a:r>
              <a:rPr lang="en-US" dirty="0"/>
              <a:t> </a:t>
            </a:r>
          </a:p>
          <a:p>
            <a:pPr marL="0" indent="0">
              <a:buNone/>
            </a:pPr>
            <a:r>
              <a:rPr lang="en-US" dirty="0" smtClean="0"/>
              <a:t> </a:t>
            </a:r>
            <a:endParaRPr lang="en-US" dirty="0"/>
          </a:p>
          <a:p>
            <a:endParaRPr lang="es-DO" dirty="0"/>
          </a:p>
        </p:txBody>
      </p:sp>
      <p:pic>
        <p:nvPicPr>
          <p:cNvPr id="4" name="Picture 3"/>
          <p:cNvPicPr>
            <a:picLocks noChangeAspect="1"/>
          </p:cNvPicPr>
          <p:nvPr/>
        </p:nvPicPr>
        <p:blipFill>
          <a:blip r:embed="rId2"/>
          <a:stretch>
            <a:fillRect/>
          </a:stretch>
        </p:blipFill>
        <p:spPr>
          <a:xfrm>
            <a:off x="1676400" y="3505200"/>
            <a:ext cx="6121400" cy="1892300"/>
          </a:xfrm>
          <a:prstGeom prst="rect">
            <a:avLst/>
          </a:prstGeom>
        </p:spPr>
      </p:pic>
    </p:spTree>
    <p:extLst>
      <p:ext uri="{BB962C8B-B14F-4D97-AF65-F5344CB8AC3E}">
        <p14:creationId xmlns:p14="http://schemas.microsoft.com/office/powerpoint/2010/main" val="134949583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Arrays in VBA</a:t>
            </a:r>
            <a:endParaRPr lang="es-DO" dirty="0"/>
          </a:p>
        </p:txBody>
      </p:sp>
      <p:sp>
        <p:nvSpPr>
          <p:cNvPr id="3" name="Content Placeholder 2"/>
          <p:cNvSpPr>
            <a:spLocks noGrp="1"/>
          </p:cNvSpPr>
          <p:nvPr>
            <p:ph idx="1"/>
          </p:nvPr>
        </p:nvSpPr>
        <p:spPr>
          <a:xfrm>
            <a:off x="457200" y="914400"/>
            <a:ext cx="8229600" cy="5562600"/>
          </a:xfrm>
        </p:spPr>
        <p:txBody>
          <a:bodyPr/>
          <a:lstStyle/>
          <a:p>
            <a:r>
              <a:rPr lang="en-US" sz="2000" dirty="0"/>
              <a:t>Arrays can also be declared with an undefined size. </a:t>
            </a:r>
            <a:endParaRPr lang="en-US" sz="2000" dirty="0" smtClean="0"/>
          </a:p>
          <a:p>
            <a:r>
              <a:rPr lang="en-US" sz="2000" dirty="0" smtClean="0"/>
              <a:t>Syntax</a:t>
            </a:r>
            <a:r>
              <a:rPr lang="en-US" sz="2000" dirty="0"/>
              <a:t>: </a:t>
            </a:r>
            <a:r>
              <a:rPr lang="en-US" sz="2000" dirty="0">
                <a:solidFill>
                  <a:srgbClr val="0000FF"/>
                </a:solidFill>
              </a:rPr>
              <a:t>Dim </a:t>
            </a:r>
            <a:r>
              <a:rPr lang="en-US" sz="2000" dirty="0" err="1">
                <a:solidFill>
                  <a:srgbClr val="0000FF"/>
                </a:solidFill>
              </a:rPr>
              <a:t>abc</a:t>
            </a:r>
            <a:r>
              <a:rPr lang="en-US" sz="2000" dirty="0">
                <a:solidFill>
                  <a:srgbClr val="0000FF"/>
                </a:solidFill>
              </a:rPr>
              <a:t>() As Integer</a:t>
            </a:r>
          </a:p>
          <a:p>
            <a:r>
              <a:rPr lang="en-US" sz="2000" dirty="0" smtClean="0"/>
              <a:t>Arrays </a:t>
            </a:r>
            <a:r>
              <a:rPr lang="en-US" sz="2000" dirty="0"/>
              <a:t>commonly need to be redefined in terms of size at run </a:t>
            </a:r>
            <a:r>
              <a:rPr lang="en-US" sz="2000" dirty="0" smtClean="0"/>
              <a:t>time:</a:t>
            </a:r>
          </a:p>
          <a:p>
            <a:pPr lvl="1"/>
            <a:r>
              <a:rPr lang="en-US" sz="2000" dirty="0" smtClean="0"/>
              <a:t>Suppose </a:t>
            </a:r>
            <a:r>
              <a:rPr lang="en-US" sz="2000" dirty="0"/>
              <a:t>you write a macro that needs to record a market price every time a price changes; at design time it is unclear how much data that might </a:t>
            </a:r>
            <a:r>
              <a:rPr lang="en-US" sz="2000" dirty="0" smtClean="0"/>
              <a:t>be.</a:t>
            </a:r>
          </a:p>
          <a:p>
            <a:r>
              <a:rPr lang="en-US" sz="2000" dirty="0" smtClean="0"/>
              <a:t>Resizing </a:t>
            </a:r>
            <a:r>
              <a:rPr lang="en-US" sz="2000" dirty="0"/>
              <a:t>an array at run-time isn’t difficult, but it takes a bit more </a:t>
            </a:r>
            <a:r>
              <a:rPr lang="en-US" sz="2000" dirty="0" smtClean="0"/>
              <a:t>code:</a:t>
            </a:r>
          </a:p>
          <a:p>
            <a:pPr lvl="1"/>
            <a:r>
              <a:rPr lang="en-US" sz="2000" dirty="0" smtClean="0"/>
              <a:t>Two </a:t>
            </a:r>
            <a:r>
              <a:rPr lang="en-US" sz="2000" dirty="0"/>
              <a:t>keywords, </a:t>
            </a:r>
            <a:r>
              <a:rPr lang="en-US" sz="2000" dirty="0" err="1">
                <a:solidFill>
                  <a:srgbClr val="0000FF"/>
                </a:solidFill>
              </a:rPr>
              <a:t>ReDim</a:t>
            </a:r>
            <a:r>
              <a:rPr lang="en-US" sz="2000" dirty="0"/>
              <a:t> and </a:t>
            </a:r>
            <a:r>
              <a:rPr lang="en-US" sz="2000" dirty="0">
                <a:solidFill>
                  <a:srgbClr val="0000FF"/>
                </a:solidFill>
              </a:rPr>
              <a:t>Preserve</a:t>
            </a:r>
            <a:r>
              <a:rPr lang="en-US" sz="2000" dirty="0"/>
              <a:t> are used to resize an array and maintain any data existing in the array </a:t>
            </a:r>
            <a:endParaRPr lang="en-US" sz="2000" dirty="0" smtClean="0"/>
          </a:p>
          <a:p>
            <a:pPr lvl="1"/>
            <a:r>
              <a:rPr lang="en-US" sz="2000" dirty="0" smtClean="0"/>
              <a:t>Syntax: </a:t>
            </a:r>
            <a:r>
              <a:rPr lang="en-US" sz="2000" dirty="0" err="1" smtClean="0">
                <a:solidFill>
                  <a:srgbClr val="0000FF"/>
                </a:solidFill>
              </a:rPr>
              <a:t>ReDim</a:t>
            </a:r>
            <a:r>
              <a:rPr lang="en-US" sz="2000" dirty="0" smtClean="0">
                <a:solidFill>
                  <a:srgbClr val="0000FF"/>
                </a:solidFill>
              </a:rPr>
              <a:t> </a:t>
            </a:r>
            <a:r>
              <a:rPr lang="en-US" sz="2000" dirty="0">
                <a:solidFill>
                  <a:srgbClr val="0000FF"/>
                </a:solidFill>
              </a:rPr>
              <a:t>Preserve name(integer To integer) As type </a:t>
            </a:r>
            <a:endParaRPr lang="en-US" sz="2000" dirty="0" smtClean="0">
              <a:solidFill>
                <a:srgbClr val="0000FF"/>
              </a:solidFill>
            </a:endParaRPr>
          </a:p>
          <a:p>
            <a:r>
              <a:rPr lang="en-US" sz="2000" dirty="0" smtClean="0"/>
              <a:t>Example: </a:t>
            </a:r>
            <a:r>
              <a:rPr lang="en-US" sz="2000" dirty="0" err="1" smtClean="0">
                <a:solidFill>
                  <a:srgbClr val="0000FF"/>
                </a:solidFill>
              </a:rPr>
              <a:t>ReDim</a:t>
            </a:r>
            <a:r>
              <a:rPr lang="en-US" sz="2000" dirty="0" smtClean="0">
                <a:solidFill>
                  <a:srgbClr val="0000FF"/>
                </a:solidFill>
              </a:rPr>
              <a:t> </a:t>
            </a:r>
            <a:r>
              <a:rPr lang="en-US" sz="2000" dirty="0">
                <a:solidFill>
                  <a:srgbClr val="0000FF"/>
                </a:solidFill>
              </a:rPr>
              <a:t>Preserve </a:t>
            </a:r>
            <a:r>
              <a:rPr lang="en-US" sz="2000" dirty="0" err="1">
                <a:solidFill>
                  <a:srgbClr val="0000FF"/>
                </a:solidFill>
              </a:rPr>
              <a:t>MyArray</a:t>
            </a:r>
            <a:r>
              <a:rPr lang="en-US" sz="2000" dirty="0">
                <a:solidFill>
                  <a:srgbClr val="0000FF"/>
                </a:solidFill>
              </a:rPr>
              <a:t>(1 To 10) As Double </a:t>
            </a:r>
          </a:p>
          <a:p>
            <a:endParaRPr lang="en-US" sz="2000" dirty="0">
              <a:solidFill>
                <a:srgbClr val="0000FF"/>
              </a:solidFill>
            </a:endParaRPr>
          </a:p>
          <a:p>
            <a:endParaRPr lang="es-DO" sz="2000" dirty="0"/>
          </a:p>
        </p:txBody>
      </p:sp>
      <p:graphicFrame>
        <p:nvGraphicFramePr>
          <p:cNvPr id="4" name="Table 3"/>
          <p:cNvGraphicFramePr>
            <a:graphicFrameLocks noGrp="1"/>
          </p:cNvGraphicFramePr>
          <p:nvPr>
            <p:extLst>
              <p:ext uri="{D42A27DB-BD31-4B8C-83A1-F6EECF244321}">
                <p14:modId xmlns:p14="http://schemas.microsoft.com/office/powerpoint/2010/main" val="740956613"/>
              </p:ext>
            </p:extLst>
          </p:nvPr>
        </p:nvGraphicFramePr>
        <p:xfrm>
          <a:off x="381000" y="5105400"/>
          <a:ext cx="990600" cy="731520"/>
        </p:xfrm>
        <a:graphic>
          <a:graphicData uri="http://schemas.openxmlformats.org/drawingml/2006/table">
            <a:tbl>
              <a:tblPr/>
              <a:tblGrid>
                <a:gridCol w="495300"/>
                <a:gridCol w="495300"/>
              </a:tblGrid>
              <a:tr h="266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pitchFamily="-111"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pitchFamily="-111"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pitchFamily="-111"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pitchFamily="-111" charset="-128"/>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65954113"/>
              </p:ext>
            </p:extLst>
          </p:nvPr>
        </p:nvGraphicFramePr>
        <p:xfrm>
          <a:off x="2895600" y="5029200"/>
          <a:ext cx="1524000" cy="1097280"/>
        </p:xfrm>
        <a:graphic>
          <a:graphicData uri="http://schemas.openxmlformats.org/drawingml/2006/table">
            <a:tbl>
              <a:tblPr/>
              <a:tblGrid>
                <a:gridCol w="508000"/>
                <a:gridCol w="508000"/>
                <a:gridCol w="508000"/>
              </a:tblGrid>
              <a:tr h="330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a typeface="ＭＳ Ｐゴシック" pitchFamily="-111"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ＭＳ Ｐゴシック" pitchFamily="-111"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ＭＳ Ｐゴシック" pitchFamily="-111"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ＭＳ Ｐゴシック" pitchFamily="-111"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ＭＳ Ｐゴシック" pitchFamily="-111"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ＭＳ Ｐゴシック" pitchFamily="-111"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ＭＳ Ｐゴシック" pitchFamily="-111"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ＭＳ Ｐゴシック" pitchFamily="-111"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a typeface="ＭＳ Ｐゴシック" pitchFamily="-111"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Right Arrow 7"/>
          <p:cNvSpPr>
            <a:spLocks noChangeArrowheads="1"/>
          </p:cNvSpPr>
          <p:nvPr/>
        </p:nvSpPr>
        <p:spPr bwMode="auto">
          <a:xfrm>
            <a:off x="1524000" y="5181600"/>
            <a:ext cx="1295400" cy="609600"/>
          </a:xfrm>
          <a:prstGeom prst="rightArrow">
            <a:avLst>
              <a:gd name="adj1" fmla="val 50000"/>
              <a:gd name="adj2" fmla="val 49997"/>
            </a:avLst>
          </a:prstGeom>
          <a:solidFill>
            <a:schemeClr val="accent1"/>
          </a:solidFill>
          <a:ln w="9525">
            <a:solidFill>
              <a:schemeClr val="tx1"/>
            </a:solidFill>
            <a:round/>
            <a:headEnd/>
            <a:tailEnd/>
          </a:ln>
        </p:spPr>
        <p:txBody>
          <a:bodyPr/>
          <a:lstStyle/>
          <a:p>
            <a:pPr algn="ctr"/>
            <a:r>
              <a:rPr lang="en-US"/>
              <a:t>ReDim</a:t>
            </a:r>
          </a:p>
        </p:txBody>
      </p:sp>
      <p:graphicFrame>
        <p:nvGraphicFramePr>
          <p:cNvPr id="7" name="Table 6"/>
          <p:cNvGraphicFramePr>
            <a:graphicFrameLocks noGrp="1"/>
          </p:cNvGraphicFramePr>
          <p:nvPr>
            <p:extLst>
              <p:ext uri="{D42A27DB-BD31-4B8C-83A1-F6EECF244321}">
                <p14:modId xmlns:p14="http://schemas.microsoft.com/office/powerpoint/2010/main" val="630909809"/>
              </p:ext>
            </p:extLst>
          </p:nvPr>
        </p:nvGraphicFramePr>
        <p:xfrm>
          <a:off x="4648200" y="5715000"/>
          <a:ext cx="990600" cy="731520"/>
        </p:xfrm>
        <a:graphic>
          <a:graphicData uri="http://schemas.openxmlformats.org/drawingml/2006/table">
            <a:tbl>
              <a:tblPr/>
              <a:tblGrid>
                <a:gridCol w="495300"/>
                <a:gridCol w="495300"/>
              </a:tblGrid>
              <a:tr h="266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pitchFamily="-111"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pitchFamily="-111"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6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pitchFamily="-111"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pitchFamily="-111" charset="-128"/>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84798627"/>
              </p:ext>
            </p:extLst>
          </p:nvPr>
        </p:nvGraphicFramePr>
        <p:xfrm>
          <a:off x="7315200" y="5562600"/>
          <a:ext cx="1524000" cy="1097280"/>
        </p:xfrm>
        <a:graphic>
          <a:graphicData uri="http://schemas.openxmlformats.org/drawingml/2006/table">
            <a:tbl>
              <a:tblPr/>
              <a:tblGrid>
                <a:gridCol w="508000"/>
                <a:gridCol w="508000"/>
                <a:gridCol w="508000"/>
              </a:tblGrid>
              <a:tr h="330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pitchFamily="-111" charset="-128"/>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pitchFamily="-111"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ＭＳ Ｐゴシック" pitchFamily="-111"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ea typeface="ＭＳ Ｐゴシック" pitchFamily="-111" charset="-128"/>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ＭＳ Ｐゴシック" pitchFamily="-111" charset="-128"/>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ＭＳ Ｐゴシック" pitchFamily="-111"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a typeface="ＭＳ Ｐゴシック" pitchFamily="-111"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a typeface="ＭＳ Ｐゴシック" pitchFamily="-111"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a typeface="ＭＳ Ｐゴシック" pitchFamily="-111"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Right Arrow 8"/>
          <p:cNvSpPr>
            <a:spLocks noChangeArrowheads="1"/>
          </p:cNvSpPr>
          <p:nvPr/>
        </p:nvSpPr>
        <p:spPr bwMode="auto">
          <a:xfrm>
            <a:off x="5791200" y="5410200"/>
            <a:ext cx="1447800" cy="1295400"/>
          </a:xfrm>
          <a:prstGeom prst="rightArrow">
            <a:avLst>
              <a:gd name="adj1" fmla="val 50000"/>
              <a:gd name="adj2" fmla="val 49999"/>
            </a:avLst>
          </a:prstGeom>
          <a:solidFill>
            <a:schemeClr val="accent1"/>
          </a:solidFill>
          <a:ln w="9525">
            <a:solidFill>
              <a:schemeClr val="tx1"/>
            </a:solidFill>
            <a:round/>
            <a:headEnd/>
            <a:tailEnd/>
          </a:ln>
        </p:spPr>
        <p:txBody>
          <a:bodyPr/>
          <a:lstStyle/>
          <a:p>
            <a:pPr algn="ctr"/>
            <a:r>
              <a:rPr lang="en-US" dirty="0" err="1"/>
              <a:t>ReDim</a:t>
            </a:r>
            <a:r>
              <a:rPr lang="en-US" dirty="0"/>
              <a:t/>
            </a:r>
            <a:br>
              <a:rPr lang="en-US" dirty="0"/>
            </a:br>
            <a:r>
              <a:rPr lang="en-US" dirty="0"/>
              <a:t>Preserve</a:t>
            </a:r>
          </a:p>
        </p:txBody>
      </p:sp>
      <p:sp>
        <p:nvSpPr>
          <p:cNvPr id="10" name="TextBox 10"/>
          <p:cNvSpPr txBox="1">
            <a:spLocks noChangeArrowheads="1"/>
          </p:cNvSpPr>
          <p:nvPr/>
        </p:nvSpPr>
        <p:spPr bwMode="auto">
          <a:xfrm>
            <a:off x="4267200" y="1219200"/>
            <a:ext cx="4572000" cy="461665"/>
          </a:xfrm>
          <a:prstGeom prst="rect">
            <a:avLst/>
          </a:prstGeom>
          <a:noFill/>
          <a:ln w="9525">
            <a:noFill/>
            <a:miter lim="800000"/>
            <a:headEnd/>
            <a:tailEnd/>
          </a:ln>
        </p:spPr>
        <p:txBody>
          <a:bodyPr wrap="square">
            <a:spAutoFit/>
          </a:bodyPr>
          <a:lstStyle/>
          <a:p>
            <a:r>
              <a:rPr lang="en-US" sz="1200" dirty="0">
                <a:solidFill>
                  <a:srgbClr val="FF0000"/>
                </a:solidFill>
              </a:rPr>
              <a:t>Remember that this </a:t>
            </a:r>
            <a:r>
              <a:rPr lang="en-US" sz="1200" dirty="0" smtClean="0">
                <a:solidFill>
                  <a:srgbClr val="FF0000"/>
                </a:solidFill>
              </a:rPr>
              <a:t>must be </a:t>
            </a:r>
            <a:r>
              <a:rPr lang="en-US" sz="1200" dirty="0">
                <a:solidFill>
                  <a:srgbClr val="FF0000"/>
                </a:solidFill>
              </a:rPr>
              <a:t>set to some </a:t>
            </a:r>
            <a:r>
              <a:rPr lang="en-US" sz="1200" dirty="0" smtClean="0">
                <a:solidFill>
                  <a:srgbClr val="FF0000"/>
                </a:solidFill>
              </a:rPr>
              <a:t>defined size </a:t>
            </a:r>
            <a:r>
              <a:rPr lang="en-US" sz="1200" dirty="0">
                <a:solidFill>
                  <a:srgbClr val="FF0000"/>
                </a:solidFill>
              </a:rPr>
              <a:t>before data can </a:t>
            </a:r>
            <a:r>
              <a:rPr lang="en-US" sz="1200" dirty="0" smtClean="0">
                <a:solidFill>
                  <a:srgbClr val="FF0000"/>
                </a:solidFill>
              </a:rPr>
              <a:t>be written </a:t>
            </a:r>
            <a:r>
              <a:rPr lang="en-US" sz="1200" dirty="0">
                <a:solidFill>
                  <a:srgbClr val="FF0000"/>
                </a:solidFill>
              </a:rPr>
              <a:t>and read</a:t>
            </a:r>
          </a:p>
        </p:txBody>
      </p:sp>
      <p:cxnSp>
        <p:nvCxnSpPr>
          <p:cNvPr id="11" name="Straight Arrow Connector 9"/>
          <p:cNvCxnSpPr>
            <a:cxnSpLocks noChangeShapeType="1"/>
          </p:cNvCxnSpPr>
          <p:nvPr/>
        </p:nvCxnSpPr>
        <p:spPr bwMode="auto">
          <a:xfrm flipH="1">
            <a:off x="3810000" y="1447800"/>
            <a:ext cx="533400" cy="76200"/>
          </a:xfrm>
          <a:prstGeom prst="straightConnector1">
            <a:avLst/>
          </a:prstGeom>
          <a:noFill/>
          <a:ln w="9525">
            <a:solidFill>
              <a:srgbClr val="FF0000"/>
            </a:solidFill>
            <a:round/>
            <a:headEnd/>
            <a:tailEnd type="arrow" w="med" len="med"/>
          </a:ln>
        </p:spPr>
      </p:cxnSp>
    </p:spTree>
    <p:extLst>
      <p:ext uri="{BB962C8B-B14F-4D97-AF65-F5344CB8AC3E}">
        <p14:creationId xmlns:p14="http://schemas.microsoft.com/office/powerpoint/2010/main" val="1226492031"/>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28600"/>
            <a:ext cx="8229600" cy="1143000"/>
          </a:xfrm>
        </p:spPr>
        <p:txBody>
          <a:bodyPr/>
          <a:lstStyle/>
          <a:p>
            <a:r>
              <a:rPr lang="en-US" dirty="0"/>
              <a:t>Arrays in VBA</a:t>
            </a:r>
            <a:endParaRPr lang="en-US" dirty="0" smtClean="0"/>
          </a:p>
        </p:txBody>
      </p:sp>
      <p:sp>
        <p:nvSpPr>
          <p:cNvPr id="23555" name="Content Placeholder 2"/>
          <p:cNvSpPr>
            <a:spLocks noGrp="1"/>
          </p:cNvSpPr>
          <p:nvPr>
            <p:ph idx="1"/>
          </p:nvPr>
        </p:nvSpPr>
        <p:spPr>
          <a:xfrm>
            <a:off x="457200" y="1371600"/>
            <a:ext cx="8229600" cy="4525963"/>
          </a:xfrm>
        </p:spPr>
        <p:txBody>
          <a:bodyPr/>
          <a:lstStyle/>
          <a:p>
            <a:r>
              <a:rPr lang="en-US" sz="2800" dirty="0"/>
              <a:t>The Preserve keyword is optional </a:t>
            </a:r>
          </a:p>
          <a:p>
            <a:pPr lvl="1"/>
            <a:r>
              <a:rPr lang="en-US" sz="2400" dirty="0"/>
              <a:t>If Preserve is used, any data already assigned </a:t>
            </a:r>
            <a:r>
              <a:rPr lang="en-US" sz="2400" dirty="0" smtClean="0"/>
              <a:t>to </a:t>
            </a:r>
            <a:r>
              <a:rPr lang="en-US" sz="2400" dirty="0"/>
              <a:t>elements in the array will not be erased </a:t>
            </a:r>
          </a:p>
          <a:p>
            <a:pPr lvl="1"/>
            <a:r>
              <a:rPr lang="en-US" sz="2400" dirty="0"/>
              <a:t>If Preserve is not used, all data in the array will be erased upon resize </a:t>
            </a:r>
          </a:p>
          <a:p>
            <a:r>
              <a:rPr lang="en-US" sz="2800" dirty="0"/>
              <a:t>Be aware that if an array is resized smaller than it was originally, any data in the parts of array that formerly existed will be erased, regardless whether Preserve is used </a:t>
            </a:r>
          </a:p>
          <a:p>
            <a:r>
              <a:rPr lang="en-US" sz="2800" dirty="0"/>
              <a:t>Both the upper and lower bound may be </a:t>
            </a:r>
            <a:r>
              <a:rPr lang="en-US" sz="2800" dirty="0" smtClean="0"/>
              <a:t>resized</a:t>
            </a:r>
            <a:endParaRPr lang="en-US" sz="2800" dirty="0"/>
          </a:p>
        </p:txBody>
      </p:sp>
    </p:spTree>
    <p:extLst>
      <p:ext uri="{BB962C8B-B14F-4D97-AF65-F5344CB8AC3E}">
        <p14:creationId xmlns:p14="http://schemas.microsoft.com/office/powerpoint/2010/main" val="218924920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in VBA</a:t>
            </a:r>
            <a:endParaRPr lang="es-DO" dirty="0"/>
          </a:p>
        </p:txBody>
      </p:sp>
      <p:sp>
        <p:nvSpPr>
          <p:cNvPr id="3" name="Content Placeholder 2"/>
          <p:cNvSpPr>
            <a:spLocks noGrp="1"/>
          </p:cNvSpPr>
          <p:nvPr>
            <p:ph idx="1"/>
          </p:nvPr>
        </p:nvSpPr>
        <p:spPr/>
        <p:txBody>
          <a:bodyPr/>
          <a:lstStyle/>
          <a:p>
            <a:r>
              <a:rPr lang="en-US" sz="2800" dirty="0"/>
              <a:t>It’s not hard to imagine that occasionally the size of an array being dynamically resized may not be obvious </a:t>
            </a:r>
          </a:p>
          <a:p>
            <a:r>
              <a:rPr lang="en-US" sz="2800" dirty="0"/>
              <a:t>The functions </a:t>
            </a:r>
            <a:r>
              <a:rPr lang="en-US" sz="2800" dirty="0" err="1">
                <a:solidFill>
                  <a:srgbClr val="0000FF"/>
                </a:solidFill>
              </a:rPr>
              <a:t>LBound</a:t>
            </a:r>
            <a:r>
              <a:rPr lang="en-US" sz="2800" dirty="0"/>
              <a:t> and </a:t>
            </a:r>
            <a:r>
              <a:rPr lang="en-US" sz="2800" dirty="0" err="1">
                <a:solidFill>
                  <a:srgbClr val="0000FF"/>
                </a:solidFill>
              </a:rPr>
              <a:t>UBound</a:t>
            </a:r>
            <a:r>
              <a:rPr lang="en-US" sz="2800" dirty="0"/>
              <a:t> return the lower and upper boundaries of an array, respectively </a:t>
            </a:r>
          </a:p>
          <a:p>
            <a:r>
              <a:rPr lang="en-US" sz="2800" dirty="0"/>
              <a:t>Both functions return an integer that represents the lower or upper boundary </a:t>
            </a:r>
          </a:p>
          <a:p>
            <a:r>
              <a:rPr lang="en-US" sz="2800" dirty="0"/>
              <a:t>Syntax: </a:t>
            </a:r>
            <a:r>
              <a:rPr lang="en-US" sz="2800" dirty="0" err="1">
                <a:solidFill>
                  <a:srgbClr val="0000FF"/>
                </a:solidFill>
              </a:rPr>
              <a:t>LBound</a:t>
            </a:r>
            <a:r>
              <a:rPr lang="en-US" sz="2800" dirty="0">
                <a:solidFill>
                  <a:srgbClr val="0000FF"/>
                </a:solidFill>
              </a:rPr>
              <a:t>(name) </a:t>
            </a:r>
          </a:p>
          <a:p>
            <a:r>
              <a:rPr lang="en-US" sz="2800" dirty="0"/>
              <a:t>Example: </a:t>
            </a:r>
            <a:r>
              <a:rPr lang="en-US" sz="2800" dirty="0" err="1">
                <a:solidFill>
                  <a:srgbClr val="0000FF"/>
                </a:solidFill>
              </a:rPr>
              <a:t>LBound</a:t>
            </a:r>
            <a:r>
              <a:rPr lang="en-US" sz="2800" dirty="0">
                <a:solidFill>
                  <a:srgbClr val="0000FF"/>
                </a:solidFill>
              </a:rPr>
              <a:t>(</a:t>
            </a:r>
            <a:r>
              <a:rPr lang="en-US" sz="2800" dirty="0" err="1">
                <a:solidFill>
                  <a:srgbClr val="0000FF"/>
                </a:solidFill>
              </a:rPr>
              <a:t>MyArray</a:t>
            </a:r>
            <a:r>
              <a:rPr lang="en-US" sz="2800" dirty="0" smtClean="0">
                <a:solidFill>
                  <a:srgbClr val="0000FF"/>
                </a:solidFill>
              </a:rPr>
              <a:t>)</a:t>
            </a:r>
          </a:p>
          <a:p>
            <a:endParaRPr lang="es-DO" sz="2800" dirty="0"/>
          </a:p>
        </p:txBody>
      </p:sp>
    </p:spTree>
    <p:extLst>
      <p:ext uri="{BB962C8B-B14F-4D97-AF65-F5344CB8AC3E}">
        <p14:creationId xmlns:p14="http://schemas.microsoft.com/office/powerpoint/2010/main" val="26438727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Arrays in VBA</a:t>
            </a:r>
          </a:p>
        </p:txBody>
      </p:sp>
      <p:sp>
        <p:nvSpPr>
          <p:cNvPr id="21507" name="Content Placeholder 2"/>
          <p:cNvSpPr>
            <a:spLocks noGrp="1"/>
          </p:cNvSpPr>
          <p:nvPr>
            <p:ph idx="1"/>
          </p:nvPr>
        </p:nvSpPr>
        <p:spPr/>
        <p:txBody>
          <a:bodyPr/>
          <a:lstStyle/>
          <a:p>
            <a:r>
              <a:rPr lang="en-US" dirty="0"/>
              <a:t>A</a:t>
            </a:r>
            <a:r>
              <a:rPr lang="en-US" dirty="0" smtClean="0"/>
              <a:t> one-dimensional array that has random lower and upper boundaries</a:t>
            </a:r>
          </a:p>
          <a:p>
            <a:pPr marL="0" indent="0">
              <a:buNone/>
            </a:pPr>
            <a:r>
              <a:rPr lang="en-US" dirty="0" smtClean="0"/>
              <a:t>	</a:t>
            </a:r>
            <a:r>
              <a:rPr lang="en-US" dirty="0" smtClean="0">
                <a:solidFill>
                  <a:srgbClr val="0000FF"/>
                </a:solidFill>
              </a:rPr>
              <a:t>Dim </a:t>
            </a:r>
            <a:r>
              <a:rPr lang="en-US" dirty="0">
                <a:solidFill>
                  <a:srgbClr val="0000FF"/>
                </a:solidFill>
              </a:rPr>
              <a:t>a as Integer</a:t>
            </a:r>
          </a:p>
          <a:p>
            <a:pPr>
              <a:buNone/>
            </a:pPr>
            <a:r>
              <a:rPr lang="en-US" dirty="0">
                <a:solidFill>
                  <a:srgbClr val="0000FF"/>
                </a:solidFill>
              </a:rPr>
              <a:t>          Dim b as Integer</a:t>
            </a:r>
          </a:p>
          <a:p>
            <a:pPr>
              <a:buNone/>
            </a:pPr>
            <a:r>
              <a:rPr lang="en-US" dirty="0">
                <a:solidFill>
                  <a:srgbClr val="0000FF"/>
                </a:solidFill>
              </a:rPr>
              <a:t>		Dim c() as Integer</a:t>
            </a:r>
            <a:br>
              <a:rPr lang="en-US" dirty="0">
                <a:solidFill>
                  <a:srgbClr val="0000FF"/>
                </a:solidFill>
              </a:rPr>
            </a:br>
            <a:r>
              <a:rPr lang="en-US" dirty="0">
                <a:solidFill>
                  <a:srgbClr val="0000FF"/>
                </a:solidFill>
              </a:rPr>
              <a:t>	a = </a:t>
            </a:r>
            <a:r>
              <a:rPr lang="en-US" dirty="0" err="1">
                <a:solidFill>
                  <a:srgbClr val="0000FF"/>
                </a:solidFill>
              </a:rPr>
              <a:t>Int</a:t>
            </a:r>
            <a:r>
              <a:rPr lang="en-US" dirty="0">
                <a:solidFill>
                  <a:srgbClr val="0000FF"/>
                </a:solidFill>
              </a:rPr>
              <a:t>(</a:t>
            </a:r>
            <a:r>
              <a:rPr lang="en-US" dirty="0" err="1">
                <a:solidFill>
                  <a:srgbClr val="0000FF"/>
                </a:solidFill>
              </a:rPr>
              <a:t>Rnd</a:t>
            </a:r>
            <a:r>
              <a:rPr lang="en-US" dirty="0">
                <a:solidFill>
                  <a:srgbClr val="0000FF"/>
                </a:solidFill>
              </a:rPr>
              <a:t> * 10)</a:t>
            </a:r>
            <a:br>
              <a:rPr lang="en-US" dirty="0">
                <a:solidFill>
                  <a:srgbClr val="0000FF"/>
                </a:solidFill>
              </a:rPr>
            </a:br>
            <a:r>
              <a:rPr lang="en-US" dirty="0">
                <a:solidFill>
                  <a:srgbClr val="0000FF"/>
                </a:solidFill>
              </a:rPr>
              <a:t>	b = </a:t>
            </a:r>
            <a:r>
              <a:rPr lang="en-US" dirty="0" err="1">
                <a:solidFill>
                  <a:srgbClr val="0000FF"/>
                </a:solidFill>
              </a:rPr>
              <a:t>Int</a:t>
            </a:r>
            <a:r>
              <a:rPr lang="en-US" dirty="0">
                <a:solidFill>
                  <a:srgbClr val="0000FF"/>
                </a:solidFill>
              </a:rPr>
              <a:t>(a + (</a:t>
            </a:r>
            <a:r>
              <a:rPr lang="en-US" dirty="0" err="1">
                <a:solidFill>
                  <a:srgbClr val="0000FF"/>
                </a:solidFill>
              </a:rPr>
              <a:t>Rnd</a:t>
            </a:r>
            <a:r>
              <a:rPr lang="en-US" dirty="0">
                <a:solidFill>
                  <a:srgbClr val="0000FF"/>
                </a:solidFill>
              </a:rPr>
              <a:t> * 10))</a:t>
            </a:r>
            <a:br>
              <a:rPr lang="en-US" dirty="0">
                <a:solidFill>
                  <a:srgbClr val="0000FF"/>
                </a:solidFill>
              </a:rPr>
            </a:br>
            <a:r>
              <a:rPr lang="en-US" dirty="0">
                <a:solidFill>
                  <a:srgbClr val="0000FF"/>
                </a:solidFill>
              </a:rPr>
              <a:t>	</a:t>
            </a:r>
            <a:r>
              <a:rPr lang="en-US" dirty="0" err="1">
                <a:solidFill>
                  <a:srgbClr val="0000FF"/>
                </a:solidFill>
              </a:rPr>
              <a:t>ReDim</a:t>
            </a:r>
            <a:r>
              <a:rPr lang="en-US" dirty="0">
                <a:solidFill>
                  <a:srgbClr val="0000FF"/>
                </a:solidFill>
              </a:rPr>
              <a:t> c(a To b) As Integer</a:t>
            </a:r>
            <a:br>
              <a:rPr lang="en-US" dirty="0">
                <a:solidFill>
                  <a:srgbClr val="0000FF"/>
                </a:solidFill>
              </a:rPr>
            </a:br>
            <a:r>
              <a:rPr lang="en-US" dirty="0">
                <a:solidFill>
                  <a:srgbClr val="0000FF"/>
                </a:solidFill>
              </a:rPr>
              <a:t>	</a:t>
            </a:r>
            <a:r>
              <a:rPr lang="en-US" dirty="0" err="1">
                <a:solidFill>
                  <a:srgbClr val="0000FF"/>
                </a:solidFill>
              </a:rPr>
              <a:t>Msgbox</a:t>
            </a:r>
            <a:r>
              <a:rPr lang="en-US" dirty="0">
                <a:solidFill>
                  <a:srgbClr val="0000FF"/>
                </a:solidFill>
              </a:rPr>
              <a:t> </a:t>
            </a:r>
            <a:r>
              <a:rPr lang="en-US" dirty="0" err="1">
                <a:solidFill>
                  <a:srgbClr val="0000FF"/>
                </a:solidFill>
              </a:rPr>
              <a:t>LBound</a:t>
            </a:r>
            <a:r>
              <a:rPr lang="en-US" dirty="0">
                <a:solidFill>
                  <a:srgbClr val="0000FF"/>
                </a:solidFill>
              </a:rPr>
              <a:t>(c)</a:t>
            </a:r>
          </a:p>
        </p:txBody>
      </p:sp>
      <p:cxnSp>
        <p:nvCxnSpPr>
          <p:cNvPr id="4" name="Straight Arrow Connector 4"/>
          <p:cNvCxnSpPr>
            <a:cxnSpLocks noChangeShapeType="1"/>
          </p:cNvCxnSpPr>
          <p:nvPr/>
        </p:nvCxnSpPr>
        <p:spPr bwMode="auto">
          <a:xfrm rot="10800000">
            <a:off x="5562600" y="5105400"/>
            <a:ext cx="914400" cy="1588"/>
          </a:xfrm>
          <a:prstGeom prst="straightConnector1">
            <a:avLst/>
          </a:prstGeom>
          <a:noFill/>
          <a:ln w="9525">
            <a:solidFill>
              <a:srgbClr val="FF0000"/>
            </a:solidFill>
            <a:round/>
            <a:headEnd/>
            <a:tailEnd type="arrow" w="med" len="med"/>
          </a:ln>
        </p:spPr>
      </p:cxnSp>
      <p:sp>
        <p:nvSpPr>
          <p:cNvPr id="5" name="TextBox 5"/>
          <p:cNvSpPr txBox="1">
            <a:spLocks noChangeArrowheads="1"/>
          </p:cNvSpPr>
          <p:nvPr/>
        </p:nvSpPr>
        <p:spPr bwMode="auto">
          <a:xfrm>
            <a:off x="6477000" y="4495800"/>
            <a:ext cx="2287588" cy="1200150"/>
          </a:xfrm>
          <a:prstGeom prst="rect">
            <a:avLst/>
          </a:prstGeom>
          <a:noFill/>
          <a:ln w="9525">
            <a:noFill/>
            <a:miter lim="800000"/>
            <a:headEnd/>
            <a:tailEnd/>
          </a:ln>
        </p:spPr>
        <p:txBody>
          <a:bodyPr wrap="none">
            <a:spAutoFit/>
          </a:bodyPr>
          <a:lstStyle/>
          <a:p>
            <a:r>
              <a:rPr lang="en-US" dirty="0">
                <a:solidFill>
                  <a:srgbClr val="FF0000"/>
                </a:solidFill>
              </a:rPr>
              <a:t>The upper boundary</a:t>
            </a:r>
            <a:br>
              <a:rPr lang="en-US" dirty="0">
                <a:solidFill>
                  <a:srgbClr val="FF0000"/>
                </a:solidFill>
              </a:rPr>
            </a:br>
            <a:r>
              <a:rPr lang="en-US" dirty="0">
                <a:solidFill>
                  <a:srgbClr val="FF0000"/>
                </a:solidFill>
              </a:rPr>
              <a:t>must be a number</a:t>
            </a:r>
            <a:br>
              <a:rPr lang="en-US" dirty="0">
                <a:solidFill>
                  <a:srgbClr val="FF0000"/>
                </a:solidFill>
              </a:rPr>
            </a:br>
            <a:r>
              <a:rPr lang="en-US" dirty="0">
                <a:solidFill>
                  <a:srgbClr val="FF0000"/>
                </a:solidFill>
              </a:rPr>
              <a:t>larger than the lower</a:t>
            </a:r>
            <a:br>
              <a:rPr lang="en-US" dirty="0">
                <a:solidFill>
                  <a:srgbClr val="FF0000"/>
                </a:solidFill>
              </a:rPr>
            </a:br>
            <a:r>
              <a:rPr lang="en-US" dirty="0">
                <a:solidFill>
                  <a:srgbClr val="FF0000"/>
                </a:solidFill>
              </a:rPr>
              <a:t>boundary</a:t>
            </a:r>
          </a:p>
        </p:txBody>
      </p:sp>
    </p:spTree>
    <p:extLst>
      <p:ext uri="{BB962C8B-B14F-4D97-AF65-F5344CB8AC3E}">
        <p14:creationId xmlns:p14="http://schemas.microsoft.com/office/powerpoint/2010/main" val="2268229623"/>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76200"/>
            <a:ext cx="8229600" cy="1143000"/>
          </a:xfrm>
        </p:spPr>
        <p:txBody>
          <a:bodyPr/>
          <a:lstStyle/>
          <a:p>
            <a:r>
              <a:rPr lang="en-US" dirty="0" smtClean="0"/>
              <a:t>Arrays in VBA</a:t>
            </a:r>
          </a:p>
        </p:txBody>
      </p:sp>
      <p:sp>
        <p:nvSpPr>
          <p:cNvPr id="16387" name="Content Placeholder 2"/>
          <p:cNvSpPr>
            <a:spLocks noGrp="1"/>
          </p:cNvSpPr>
          <p:nvPr>
            <p:ph idx="1"/>
          </p:nvPr>
        </p:nvSpPr>
        <p:spPr>
          <a:xfrm>
            <a:off x="457200" y="990600"/>
            <a:ext cx="8229600" cy="5562600"/>
          </a:xfrm>
        </p:spPr>
        <p:txBody>
          <a:bodyPr>
            <a:normAutofit/>
          </a:bodyPr>
          <a:lstStyle/>
          <a:p>
            <a:r>
              <a:rPr lang="en-US" sz="2800" dirty="0" smtClean="0"/>
              <a:t>Arrays </a:t>
            </a:r>
            <a:r>
              <a:rPr lang="en-US" sz="2800" dirty="0"/>
              <a:t>in Excel always started at “</a:t>
            </a:r>
            <a:r>
              <a:rPr lang="en-US" sz="2800" dirty="0" smtClean="0"/>
              <a:t>1”, but arrays in VBA can </a:t>
            </a:r>
            <a:r>
              <a:rPr lang="en-US" sz="2800" dirty="0"/>
              <a:t>be defined</a:t>
            </a:r>
            <a:r>
              <a:rPr lang="en-US" sz="2800" i="1" dirty="0"/>
              <a:t> on any interval</a:t>
            </a:r>
            <a:endParaRPr lang="en-US" sz="2800" dirty="0"/>
          </a:p>
          <a:p>
            <a:r>
              <a:rPr lang="en-US" sz="2800" dirty="0" smtClean="0"/>
              <a:t>Syntax:</a:t>
            </a:r>
            <a:r>
              <a:rPr lang="en-US" sz="2800" dirty="0"/>
              <a:t> </a:t>
            </a:r>
            <a:r>
              <a:rPr lang="en-US" sz="2800" dirty="0" smtClean="0">
                <a:solidFill>
                  <a:srgbClr val="0000FF"/>
                </a:solidFill>
              </a:rPr>
              <a:t>Dim </a:t>
            </a:r>
            <a:r>
              <a:rPr lang="en-US" sz="2800" dirty="0" err="1" smtClean="0">
                <a:solidFill>
                  <a:srgbClr val="0000FF"/>
                </a:solidFill>
              </a:rPr>
              <a:t>abc</a:t>
            </a:r>
            <a:r>
              <a:rPr lang="en-US" sz="2800" dirty="0" smtClean="0">
                <a:solidFill>
                  <a:srgbClr val="0000FF"/>
                </a:solidFill>
              </a:rPr>
              <a:t>(5 To 50) As Integer</a:t>
            </a:r>
          </a:p>
          <a:p>
            <a:pPr marL="0" indent="0">
              <a:buNone/>
            </a:pPr>
            <a:endParaRPr lang="en-US" sz="2800" dirty="0" smtClean="0"/>
          </a:p>
          <a:p>
            <a:pPr lvl="1"/>
            <a:endParaRPr lang="en-US" sz="2400" dirty="0" smtClean="0"/>
          </a:p>
          <a:p>
            <a:pPr lvl="1"/>
            <a:r>
              <a:rPr lang="en-US" sz="2400" dirty="0" smtClean="0"/>
              <a:t>Syntax: </a:t>
            </a:r>
            <a:r>
              <a:rPr lang="en-US" sz="2400" dirty="0" smtClean="0">
                <a:solidFill>
                  <a:srgbClr val="0000FF"/>
                </a:solidFill>
              </a:rPr>
              <a:t>a = </a:t>
            </a:r>
            <a:r>
              <a:rPr lang="en-US" sz="2400" dirty="0" err="1" smtClean="0">
                <a:solidFill>
                  <a:srgbClr val="0000FF"/>
                </a:solidFill>
              </a:rPr>
              <a:t>LBound</a:t>
            </a:r>
            <a:r>
              <a:rPr lang="en-US" sz="2400" dirty="0" smtClean="0">
                <a:solidFill>
                  <a:srgbClr val="0000FF"/>
                </a:solidFill>
              </a:rPr>
              <a:t>(</a:t>
            </a:r>
            <a:r>
              <a:rPr lang="en-US" sz="2400" dirty="0" err="1" smtClean="0">
                <a:solidFill>
                  <a:srgbClr val="0000FF"/>
                </a:solidFill>
              </a:rPr>
              <a:t>abc</a:t>
            </a:r>
            <a:r>
              <a:rPr lang="en-US" sz="2400" dirty="0" smtClean="0">
                <a:solidFill>
                  <a:srgbClr val="0000FF"/>
                </a:solidFill>
              </a:rPr>
              <a:t>)	         a = </a:t>
            </a:r>
            <a:r>
              <a:rPr lang="en-US" sz="2400" dirty="0" err="1" smtClean="0">
                <a:solidFill>
                  <a:srgbClr val="0000FF"/>
                </a:solidFill>
              </a:rPr>
              <a:t>UBound</a:t>
            </a:r>
            <a:r>
              <a:rPr lang="en-US" sz="2400" dirty="0" smtClean="0">
                <a:solidFill>
                  <a:srgbClr val="0000FF"/>
                </a:solidFill>
              </a:rPr>
              <a:t>(</a:t>
            </a:r>
            <a:r>
              <a:rPr lang="en-US" sz="2400" dirty="0" err="1" smtClean="0">
                <a:solidFill>
                  <a:srgbClr val="0000FF"/>
                </a:solidFill>
              </a:rPr>
              <a:t>abc</a:t>
            </a:r>
            <a:r>
              <a:rPr lang="en-US" sz="2400" dirty="0" smtClean="0">
                <a:solidFill>
                  <a:srgbClr val="0000FF"/>
                </a:solidFill>
              </a:rPr>
              <a:t>)</a:t>
            </a:r>
          </a:p>
          <a:p>
            <a:pPr marL="342900" lvl="1" indent="-342900">
              <a:buFont typeface="Arial" charset="0"/>
              <a:buChar char="•"/>
            </a:pPr>
            <a:endParaRPr lang="en-US" sz="2400" dirty="0" smtClean="0"/>
          </a:p>
          <a:p>
            <a:pPr marL="342900" lvl="1" indent="-342900">
              <a:buFont typeface="Arial" charset="0"/>
              <a:buChar char="•"/>
            </a:pPr>
            <a:endParaRPr lang="en-US" sz="2400" dirty="0"/>
          </a:p>
          <a:p>
            <a:pPr marL="342900" lvl="1" indent="-342900">
              <a:buFont typeface="Arial" charset="0"/>
              <a:buChar char="•"/>
            </a:pPr>
            <a:endParaRPr lang="en-US" sz="2400" dirty="0" smtClean="0"/>
          </a:p>
          <a:p>
            <a:pPr marL="342900" lvl="1" indent="-342900">
              <a:buFont typeface="Arial" charset="0"/>
              <a:buChar char="•"/>
            </a:pPr>
            <a:r>
              <a:rPr lang="en-US" sz="2400" dirty="0" smtClean="0"/>
              <a:t>Now </a:t>
            </a:r>
            <a:r>
              <a:rPr lang="en-US" sz="2400" dirty="0"/>
              <a:t>you see the heritage of </a:t>
            </a:r>
            <a:r>
              <a:rPr lang="en-US" sz="2400" dirty="0" err="1"/>
              <a:t>LBound</a:t>
            </a:r>
            <a:r>
              <a:rPr lang="en-US" sz="2400" dirty="0"/>
              <a:t> and </a:t>
            </a:r>
            <a:r>
              <a:rPr lang="en-US" sz="2400" dirty="0" err="1"/>
              <a:t>UBound</a:t>
            </a:r>
            <a:r>
              <a:rPr lang="en-US" sz="2400" dirty="0"/>
              <a:t> to determine the upper and lower boundaries of an </a:t>
            </a:r>
            <a:r>
              <a:rPr lang="en-US" sz="2400" dirty="0" smtClean="0"/>
              <a:t>array</a:t>
            </a:r>
          </a:p>
          <a:p>
            <a:endParaRPr lang="en-US" sz="2800" dirty="0" smtClean="0"/>
          </a:p>
        </p:txBody>
      </p:sp>
      <p:grpSp>
        <p:nvGrpSpPr>
          <p:cNvPr id="15" name="Group 14"/>
          <p:cNvGrpSpPr/>
          <p:nvPr/>
        </p:nvGrpSpPr>
        <p:grpSpPr>
          <a:xfrm>
            <a:off x="914400" y="2438400"/>
            <a:ext cx="6275476" cy="685800"/>
            <a:chOff x="1295400" y="2398931"/>
            <a:chExt cx="6275476" cy="685800"/>
          </a:xfrm>
        </p:grpSpPr>
        <p:cxnSp>
          <p:nvCxnSpPr>
            <p:cNvPr id="16388" name="Straight Arrow Connector 4"/>
            <p:cNvCxnSpPr>
              <a:cxnSpLocks noChangeShapeType="1"/>
            </p:cNvCxnSpPr>
            <p:nvPr/>
          </p:nvCxnSpPr>
          <p:spPr bwMode="auto">
            <a:xfrm flipV="1">
              <a:off x="3810000" y="2398931"/>
              <a:ext cx="0" cy="230188"/>
            </a:xfrm>
            <a:prstGeom prst="straightConnector1">
              <a:avLst/>
            </a:prstGeom>
            <a:noFill/>
            <a:ln w="9525">
              <a:solidFill>
                <a:srgbClr val="FF0000"/>
              </a:solidFill>
              <a:round/>
              <a:headEnd/>
              <a:tailEnd type="arrow" w="med" len="med"/>
            </a:ln>
          </p:spPr>
        </p:cxnSp>
        <p:cxnSp>
          <p:nvCxnSpPr>
            <p:cNvPr id="16389" name="Straight Arrow Connector 5"/>
            <p:cNvCxnSpPr>
              <a:cxnSpLocks noChangeShapeType="1"/>
            </p:cNvCxnSpPr>
            <p:nvPr/>
          </p:nvCxnSpPr>
          <p:spPr bwMode="auto">
            <a:xfrm flipV="1">
              <a:off x="4572000" y="2398931"/>
              <a:ext cx="0" cy="228600"/>
            </a:xfrm>
            <a:prstGeom prst="straightConnector1">
              <a:avLst/>
            </a:prstGeom>
            <a:noFill/>
            <a:ln w="9525">
              <a:solidFill>
                <a:srgbClr val="FF0000"/>
              </a:solidFill>
              <a:round/>
              <a:headEnd/>
              <a:tailEnd type="arrow" w="med" len="med"/>
            </a:ln>
          </p:spPr>
        </p:cxnSp>
        <p:sp>
          <p:nvSpPr>
            <p:cNvPr id="16390" name="TextBox 6"/>
            <p:cNvSpPr txBox="1">
              <a:spLocks noChangeArrowheads="1"/>
            </p:cNvSpPr>
            <p:nvPr/>
          </p:nvSpPr>
          <p:spPr bwMode="auto">
            <a:xfrm>
              <a:off x="1295400" y="2499955"/>
              <a:ext cx="6275476" cy="584776"/>
            </a:xfrm>
            <a:prstGeom prst="rect">
              <a:avLst/>
            </a:prstGeom>
            <a:noFill/>
            <a:ln w="9525">
              <a:noFill/>
              <a:miter lim="800000"/>
              <a:headEnd/>
              <a:tailEnd/>
            </a:ln>
          </p:spPr>
          <p:txBody>
            <a:bodyPr wrap="none">
              <a:spAutoFit/>
            </a:bodyPr>
            <a:lstStyle/>
            <a:p>
              <a:r>
                <a:rPr lang="en-US" sz="1600" dirty="0">
                  <a:solidFill>
                    <a:srgbClr val="FF0000"/>
                  </a:solidFill>
                </a:rPr>
                <a:t>Now both the lower and upper boundaries of the array are variable. </a:t>
              </a:r>
              <a:endParaRPr lang="en-US" sz="1600" dirty="0" smtClean="0">
                <a:solidFill>
                  <a:srgbClr val="FF0000"/>
                </a:solidFill>
              </a:endParaRPr>
            </a:p>
            <a:p>
              <a:r>
                <a:rPr lang="en-US" sz="1600" dirty="0">
                  <a:solidFill>
                    <a:srgbClr val="FF0000"/>
                  </a:solidFill>
                </a:rPr>
                <a:t>O</a:t>
              </a:r>
              <a:r>
                <a:rPr lang="en-US" sz="1600" dirty="0" smtClean="0">
                  <a:solidFill>
                    <a:srgbClr val="FF0000"/>
                  </a:solidFill>
                </a:rPr>
                <a:t>nly </a:t>
              </a:r>
              <a:r>
                <a:rPr lang="en-US" sz="1600" dirty="0">
                  <a:solidFill>
                    <a:srgbClr val="FF0000"/>
                  </a:solidFill>
                </a:rPr>
                <a:t>the upper boundary is flexible.</a:t>
              </a:r>
            </a:p>
          </p:txBody>
        </p:sp>
      </p:grpSp>
      <p:grpSp>
        <p:nvGrpSpPr>
          <p:cNvPr id="16" name="Group 15"/>
          <p:cNvGrpSpPr/>
          <p:nvPr/>
        </p:nvGrpSpPr>
        <p:grpSpPr>
          <a:xfrm>
            <a:off x="1371600" y="3922713"/>
            <a:ext cx="6404329" cy="725487"/>
            <a:chOff x="1176454" y="5678290"/>
            <a:chExt cx="6404329" cy="725487"/>
          </a:xfrm>
        </p:grpSpPr>
        <p:cxnSp>
          <p:nvCxnSpPr>
            <p:cNvPr id="7" name="Straight Arrow Connector 5"/>
            <p:cNvCxnSpPr>
              <a:cxnSpLocks noChangeShapeType="1"/>
            </p:cNvCxnSpPr>
            <p:nvPr/>
          </p:nvCxnSpPr>
          <p:spPr bwMode="auto">
            <a:xfrm flipH="1" flipV="1">
              <a:off x="2471854" y="5678290"/>
              <a:ext cx="3529" cy="268288"/>
            </a:xfrm>
            <a:prstGeom prst="straightConnector1">
              <a:avLst/>
            </a:prstGeom>
            <a:noFill/>
            <a:ln w="9525">
              <a:solidFill>
                <a:srgbClr val="FF0000"/>
              </a:solidFill>
              <a:round/>
              <a:headEnd/>
              <a:tailEnd type="arrow" w="med" len="med"/>
            </a:ln>
          </p:spPr>
        </p:cxnSp>
        <p:sp>
          <p:nvSpPr>
            <p:cNvPr id="8" name="TextBox 6"/>
            <p:cNvSpPr txBox="1">
              <a:spLocks noChangeArrowheads="1"/>
            </p:cNvSpPr>
            <p:nvPr/>
          </p:nvSpPr>
          <p:spPr bwMode="auto">
            <a:xfrm>
              <a:off x="1176454" y="5870377"/>
              <a:ext cx="2709746" cy="523220"/>
            </a:xfrm>
            <a:prstGeom prst="rect">
              <a:avLst/>
            </a:prstGeom>
            <a:noFill/>
            <a:ln w="9525">
              <a:noFill/>
              <a:miter lim="800000"/>
              <a:headEnd/>
              <a:tailEnd/>
            </a:ln>
          </p:spPr>
          <p:txBody>
            <a:bodyPr wrap="none">
              <a:spAutoFit/>
            </a:bodyPr>
            <a:lstStyle/>
            <a:p>
              <a:r>
                <a:rPr lang="en-US" sz="1400" dirty="0">
                  <a:solidFill>
                    <a:srgbClr val="FF0000"/>
                  </a:solidFill>
                </a:rPr>
                <a:t>This variable will be assigned</a:t>
              </a:r>
              <a:br>
                <a:rPr lang="en-US" sz="1400" dirty="0">
                  <a:solidFill>
                    <a:srgbClr val="FF0000"/>
                  </a:solidFill>
                </a:rPr>
              </a:br>
              <a:r>
                <a:rPr lang="en-US" sz="1400" dirty="0">
                  <a:solidFill>
                    <a:srgbClr val="FF0000"/>
                  </a:solidFill>
                </a:rPr>
                <a:t>the returned value from </a:t>
              </a:r>
              <a:r>
                <a:rPr lang="en-US" sz="1400" dirty="0" err="1">
                  <a:solidFill>
                    <a:srgbClr val="FF0000"/>
                  </a:solidFill>
                </a:rPr>
                <a:t>LBound</a:t>
              </a:r>
              <a:endParaRPr lang="en-US" sz="1400" dirty="0">
                <a:solidFill>
                  <a:srgbClr val="FF0000"/>
                </a:solidFill>
              </a:endParaRPr>
            </a:p>
          </p:txBody>
        </p:sp>
        <p:cxnSp>
          <p:nvCxnSpPr>
            <p:cNvPr id="11" name="Straight Arrow Connector 4"/>
            <p:cNvCxnSpPr>
              <a:cxnSpLocks noChangeShapeType="1"/>
            </p:cNvCxnSpPr>
            <p:nvPr/>
          </p:nvCxnSpPr>
          <p:spPr bwMode="auto">
            <a:xfrm flipH="1" flipV="1">
              <a:off x="6434254" y="5678290"/>
              <a:ext cx="42746" cy="417710"/>
            </a:xfrm>
            <a:prstGeom prst="straightConnector1">
              <a:avLst/>
            </a:prstGeom>
            <a:noFill/>
            <a:ln w="9525">
              <a:solidFill>
                <a:srgbClr val="FF0000"/>
              </a:solidFill>
              <a:round/>
              <a:headEnd/>
              <a:tailEnd type="arrow" w="med" len="med"/>
            </a:ln>
          </p:spPr>
        </p:cxnSp>
        <p:sp>
          <p:nvSpPr>
            <p:cNvPr id="12" name="TextBox 7"/>
            <p:cNvSpPr txBox="1">
              <a:spLocks noChangeArrowheads="1"/>
            </p:cNvSpPr>
            <p:nvPr/>
          </p:nvSpPr>
          <p:spPr bwMode="auto">
            <a:xfrm>
              <a:off x="4851400" y="6096000"/>
              <a:ext cx="2729383" cy="307777"/>
            </a:xfrm>
            <a:prstGeom prst="rect">
              <a:avLst/>
            </a:prstGeom>
            <a:noFill/>
            <a:ln w="9525">
              <a:noFill/>
              <a:miter lim="800000"/>
              <a:headEnd/>
              <a:tailEnd/>
            </a:ln>
          </p:spPr>
          <p:txBody>
            <a:bodyPr wrap="none">
              <a:spAutoFit/>
            </a:bodyPr>
            <a:lstStyle/>
            <a:p>
              <a:r>
                <a:rPr lang="en-US" sz="1400" dirty="0">
                  <a:solidFill>
                    <a:srgbClr val="FF0000"/>
                  </a:solidFill>
                </a:rPr>
                <a:t>This is the array to be inspected</a:t>
              </a:r>
            </a:p>
          </p:txBody>
        </p:sp>
      </p:grpSp>
    </p:spTree>
    <p:extLst>
      <p:ext uri="{BB962C8B-B14F-4D97-AF65-F5344CB8AC3E}">
        <p14:creationId xmlns:p14="http://schemas.microsoft.com/office/powerpoint/2010/main" val="3768766151"/>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Arrays versus worksheets</a:t>
            </a:r>
          </a:p>
        </p:txBody>
      </p:sp>
      <p:sp>
        <p:nvSpPr>
          <p:cNvPr id="23555" name="Content Placeholder 2"/>
          <p:cNvSpPr>
            <a:spLocks noGrp="1"/>
          </p:cNvSpPr>
          <p:nvPr>
            <p:ph idx="1"/>
          </p:nvPr>
        </p:nvSpPr>
        <p:spPr/>
        <p:txBody>
          <a:bodyPr/>
          <a:lstStyle/>
          <a:p>
            <a:r>
              <a:rPr lang="en-US" sz="2800" dirty="0" smtClean="0"/>
              <a:t>As you have probably noticed, worksheets themselves can be used to store and manipulate data</a:t>
            </a:r>
          </a:p>
          <a:p>
            <a:r>
              <a:rPr lang="en-US" sz="2800" dirty="0" smtClean="0"/>
              <a:t>One problem: </a:t>
            </a:r>
            <a:r>
              <a:rPr lang="en-US" sz="2800" dirty="0" smtClean="0">
                <a:solidFill>
                  <a:srgbClr val="0000FF"/>
                </a:solidFill>
              </a:rPr>
              <a:t>speed</a:t>
            </a:r>
            <a:r>
              <a:rPr lang="en-US" sz="2800" dirty="0" smtClean="0"/>
              <a:t>!</a:t>
            </a:r>
          </a:p>
          <a:p>
            <a:r>
              <a:rPr lang="en-US" sz="2800" dirty="0" smtClean="0"/>
              <a:t>Data that is written to or read from arrays is substantially faster than data written to worksheets</a:t>
            </a:r>
          </a:p>
          <a:p>
            <a:r>
              <a:rPr lang="en-US" sz="2800" dirty="0" smtClean="0"/>
              <a:t>When working with large tables of calculations, try to do the work in an array and then write to the worksheet</a:t>
            </a:r>
          </a:p>
        </p:txBody>
      </p:sp>
    </p:spTree>
    <p:extLst>
      <p:ext uri="{BB962C8B-B14F-4D97-AF65-F5344CB8AC3E}">
        <p14:creationId xmlns:p14="http://schemas.microsoft.com/office/powerpoint/2010/main" val="305896502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09600" y="150812"/>
            <a:ext cx="8229600" cy="1143000"/>
          </a:xfrm>
        </p:spPr>
        <p:txBody>
          <a:bodyPr/>
          <a:lstStyle/>
          <a:p>
            <a:r>
              <a:rPr lang="en-US" dirty="0" smtClean="0"/>
              <a:t>Arrays versus worksheets</a:t>
            </a:r>
          </a:p>
        </p:txBody>
      </p:sp>
      <p:sp>
        <p:nvSpPr>
          <p:cNvPr id="24579" name="Content Placeholder 2"/>
          <p:cNvSpPr>
            <a:spLocks noGrp="1"/>
          </p:cNvSpPr>
          <p:nvPr>
            <p:ph idx="1"/>
          </p:nvPr>
        </p:nvSpPr>
        <p:spPr>
          <a:xfrm>
            <a:off x="609600" y="1141412"/>
            <a:ext cx="8229600" cy="4525963"/>
          </a:xfrm>
        </p:spPr>
        <p:txBody>
          <a:bodyPr/>
          <a:lstStyle/>
          <a:p>
            <a:r>
              <a:rPr lang="en-US" dirty="0" smtClean="0"/>
              <a:t>In-class activity:</a:t>
            </a:r>
          </a:p>
          <a:p>
            <a:pPr lvl="1"/>
            <a:r>
              <a:rPr lang="en-US" dirty="0" smtClean="0"/>
              <a:t>Create two buttons on a worksheet</a:t>
            </a:r>
          </a:p>
          <a:p>
            <a:pPr lvl="1"/>
            <a:r>
              <a:rPr lang="en-US" dirty="0" smtClean="0"/>
              <a:t>Attach the following code to button 1:</a:t>
            </a:r>
          </a:p>
          <a:p>
            <a:pPr lvl="1"/>
            <a:endParaRPr lang="en-US" dirty="0" smtClean="0"/>
          </a:p>
          <a:p>
            <a:pPr lvl="1"/>
            <a:endParaRPr lang="en-US" dirty="0" smtClean="0"/>
          </a:p>
          <a:p>
            <a:pPr lvl="1"/>
            <a:endParaRPr lang="en-US" dirty="0" smtClean="0"/>
          </a:p>
          <a:p>
            <a:pPr lvl="1"/>
            <a:r>
              <a:rPr lang="en-US" dirty="0" smtClean="0"/>
              <a:t>Attach the following code to button 2:</a:t>
            </a:r>
          </a:p>
        </p:txBody>
      </p:sp>
      <p:sp>
        <p:nvSpPr>
          <p:cNvPr id="24580" name="TextBox 3"/>
          <p:cNvSpPr txBox="1">
            <a:spLocks noChangeArrowheads="1"/>
          </p:cNvSpPr>
          <p:nvPr/>
        </p:nvSpPr>
        <p:spPr bwMode="auto">
          <a:xfrm>
            <a:off x="2590800" y="2894012"/>
            <a:ext cx="2973891" cy="1477328"/>
          </a:xfrm>
          <a:prstGeom prst="rect">
            <a:avLst/>
          </a:prstGeom>
          <a:noFill/>
          <a:ln w="9525">
            <a:noFill/>
            <a:miter lim="800000"/>
            <a:headEnd/>
            <a:tailEnd/>
          </a:ln>
        </p:spPr>
        <p:txBody>
          <a:bodyPr wrap="none">
            <a:spAutoFit/>
          </a:bodyPr>
          <a:lstStyle/>
          <a:p>
            <a:r>
              <a:rPr lang="en-US" dirty="0">
                <a:solidFill>
                  <a:srgbClr val="0000FF"/>
                </a:solidFill>
              </a:rPr>
              <a:t>For </a:t>
            </a:r>
            <a:r>
              <a:rPr lang="en-US" dirty="0" err="1" smtClean="0">
                <a:solidFill>
                  <a:srgbClr val="0000FF"/>
                </a:solidFill>
              </a:rPr>
              <a:t>i</a:t>
            </a:r>
            <a:r>
              <a:rPr lang="en-US" dirty="0" smtClean="0">
                <a:solidFill>
                  <a:srgbClr val="0000FF"/>
                </a:solidFill>
              </a:rPr>
              <a:t> </a:t>
            </a:r>
            <a:r>
              <a:rPr lang="en-US" dirty="0">
                <a:solidFill>
                  <a:srgbClr val="0000FF"/>
                </a:solidFill>
              </a:rPr>
              <a:t>= 1 To 100</a:t>
            </a:r>
          </a:p>
          <a:p>
            <a:r>
              <a:rPr lang="en-US" dirty="0">
                <a:solidFill>
                  <a:srgbClr val="0000FF"/>
                </a:solidFill>
              </a:rPr>
              <a:t>    For </a:t>
            </a:r>
            <a:r>
              <a:rPr lang="en-US" dirty="0" smtClean="0">
                <a:solidFill>
                  <a:srgbClr val="0000FF"/>
                </a:solidFill>
              </a:rPr>
              <a:t>j </a:t>
            </a:r>
            <a:r>
              <a:rPr lang="en-US" dirty="0">
                <a:solidFill>
                  <a:srgbClr val="0000FF"/>
                </a:solidFill>
              </a:rPr>
              <a:t>= 1 To 200</a:t>
            </a:r>
          </a:p>
          <a:p>
            <a:r>
              <a:rPr lang="en-US" dirty="0">
                <a:solidFill>
                  <a:srgbClr val="0000FF"/>
                </a:solidFill>
              </a:rPr>
              <a:t>        </a:t>
            </a:r>
            <a:r>
              <a:rPr lang="en-US" dirty="0" smtClean="0">
                <a:solidFill>
                  <a:srgbClr val="0000FF"/>
                </a:solidFill>
              </a:rPr>
              <a:t>Sheet1.Cells(</a:t>
            </a:r>
            <a:r>
              <a:rPr lang="en-US" dirty="0" err="1" smtClean="0">
                <a:solidFill>
                  <a:srgbClr val="0000FF"/>
                </a:solidFill>
              </a:rPr>
              <a:t>i</a:t>
            </a:r>
            <a:r>
              <a:rPr lang="en-US" dirty="0" smtClean="0">
                <a:solidFill>
                  <a:srgbClr val="0000FF"/>
                </a:solidFill>
              </a:rPr>
              <a:t>, </a:t>
            </a:r>
            <a:r>
              <a:rPr lang="en-US" dirty="0">
                <a:solidFill>
                  <a:srgbClr val="0000FF"/>
                </a:solidFill>
              </a:rPr>
              <a:t>j</a:t>
            </a:r>
            <a:r>
              <a:rPr lang="en-US" dirty="0" smtClean="0">
                <a:solidFill>
                  <a:srgbClr val="0000FF"/>
                </a:solidFill>
              </a:rPr>
              <a:t>) </a:t>
            </a:r>
            <a:r>
              <a:rPr lang="en-US" dirty="0">
                <a:solidFill>
                  <a:srgbClr val="0000FF"/>
                </a:solidFill>
              </a:rPr>
              <a:t>= </a:t>
            </a:r>
            <a:r>
              <a:rPr lang="en-US" dirty="0" err="1" smtClean="0">
                <a:solidFill>
                  <a:srgbClr val="0000FF"/>
                </a:solidFill>
              </a:rPr>
              <a:t>i</a:t>
            </a:r>
            <a:r>
              <a:rPr lang="en-US" dirty="0" smtClean="0">
                <a:solidFill>
                  <a:srgbClr val="0000FF"/>
                </a:solidFill>
              </a:rPr>
              <a:t> </a:t>
            </a:r>
            <a:r>
              <a:rPr lang="en-US" dirty="0">
                <a:solidFill>
                  <a:srgbClr val="0000FF"/>
                </a:solidFill>
              </a:rPr>
              <a:t>* </a:t>
            </a:r>
            <a:r>
              <a:rPr lang="en-US" dirty="0" smtClean="0">
                <a:solidFill>
                  <a:srgbClr val="0000FF"/>
                </a:solidFill>
              </a:rPr>
              <a:t>j</a:t>
            </a:r>
            <a:endParaRPr lang="en-US" dirty="0">
              <a:solidFill>
                <a:srgbClr val="0000FF"/>
              </a:solidFill>
            </a:endParaRPr>
          </a:p>
          <a:p>
            <a:r>
              <a:rPr lang="en-US" dirty="0">
                <a:solidFill>
                  <a:srgbClr val="0000FF"/>
                </a:solidFill>
              </a:rPr>
              <a:t>    Next </a:t>
            </a:r>
            <a:r>
              <a:rPr lang="en-US" dirty="0" smtClean="0">
                <a:solidFill>
                  <a:srgbClr val="0000FF"/>
                </a:solidFill>
              </a:rPr>
              <a:t>j</a:t>
            </a:r>
            <a:endParaRPr lang="en-US" dirty="0">
              <a:solidFill>
                <a:srgbClr val="0000FF"/>
              </a:solidFill>
            </a:endParaRPr>
          </a:p>
          <a:p>
            <a:r>
              <a:rPr lang="en-US" dirty="0">
                <a:solidFill>
                  <a:srgbClr val="0000FF"/>
                </a:solidFill>
              </a:rPr>
              <a:t>Next </a:t>
            </a:r>
            <a:r>
              <a:rPr lang="en-US" dirty="0" err="1" smtClean="0">
                <a:solidFill>
                  <a:srgbClr val="0000FF"/>
                </a:solidFill>
              </a:rPr>
              <a:t>i</a:t>
            </a:r>
            <a:endParaRPr lang="en-US" dirty="0">
              <a:solidFill>
                <a:srgbClr val="0000FF"/>
              </a:solidFill>
            </a:endParaRPr>
          </a:p>
        </p:txBody>
      </p:sp>
      <p:sp>
        <p:nvSpPr>
          <p:cNvPr id="24581" name="TextBox 4"/>
          <p:cNvSpPr txBox="1">
            <a:spLocks noChangeArrowheads="1"/>
          </p:cNvSpPr>
          <p:nvPr/>
        </p:nvSpPr>
        <p:spPr bwMode="auto">
          <a:xfrm>
            <a:off x="2438400" y="4875212"/>
            <a:ext cx="4191000" cy="1754188"/>
          </a:xfrm>
          <a:prstGeom prst="rect">
            <a:avLst/>
          </a:prstGeom>
          <a:noFill/>
          <a:ln w="9525">
            <a:noFill/>
            <a:miter lim="800000"/>
            <a:headEnd/>
            <a:tailEnd/>
          </a:ln>
        </p:spPr>
        <p:txBody>
          <a:bodyPr wrap="none">
            <a:spAutoFit/>
          </a:bodyPr>
          <a:lstStyle/>
          <a:p>
            <a:r>
              <a:rPr lang="en-US" dirty="0">
                <a:solidFill>
                  <a:srgbClr val="0000FF"/>
                </a:solidFill>
              </a:rPr>
              <a:t>Dim </a:t>
            </a:r>
            <a:r>
              <a:rPr lang="en-US" dirty="0" err="1">
                <a:solidFill>
                  <a:srgbClr val="0000FF"/>
                </a:solidFill>
              </a:rPr>
              <a:t>abc</a:t>
            </a:r>
            <a:r>
              <a:rPr lang="en-US" dirty="0">
                <a:solidFill>
                  <a:srgbClr val="0000FF"/>
                </a:solidFill>
              </a:rPr>
              <a:t>(1 To 100, 1 To 200) As Double</a:t>
            </a:r>
          </a:p>
          <a:p>
            <a:r>
              <a:rPr lang="en-US" dirty="0">
                <a:solidFill>
                  <a:srgbClr val="0000FF"/>
                </a:solidFill>
              </a:rPr>
              <a:t>For </a:t>
            </a:r>
            <a:r>
              <a:rPr lang="en-US" dirty="0" err="1" smtClean="0">
                <a:solidFill>
                  <a:srgbClr val="0000FF"/>
                </a:solidFill>
              </a:rPr>
              <a:t>i</a:t>
            </a:r>
            <a:r>
              <a:rPr lang="en-US" dirty="0" smtClean="0">
                <a:solidFill>
                  <a:srgbClr val="0000FF"/>
                </a:solidFill>
              </a:rPr>
              <a:t> </a:t>
            </a:r>
            <a:r>
              <a:rPr lang="en-US" dirty="0">
                <a:solidFill>
                  <a:srgbClr val="0000FF"/>
                </a:solidFill>
              </a:rPr>
              <a:t>= 1 To 100</a:t>
            </a:r>
          </a:p>
          <a:p>
            <a:r>
              <a:rPr lang="en-US" dirty="0">
                <a:solidFill>
                  <a:srgbClr val="0000FF"/>
                </a:solidFill>
              </a:rPr>
              <a:t>    For </a:t>
            </a:r>
            <a:r>
              <a:rPr lang="en-US" dirty="0" smtClean="0">
                <a:solidFill>
                  <a:srgbClr val="0000FF"/>
                </a:solidFill>
              </a:rPr>
              <a:t>j </a:t>
            </a:r>
            <a:r>
              <a:rPr lang="en-US" dirty="0">
                <a:solidFill>
                  <a:srgbClr val="0000FF"/>
                </a:solidFill>
              </a:rPr>
              <a:t>= 1 To 200</a:t>
            </a:r>
          </a:p>
          <a:p>
            <a:r>
              <a:rPr lang="en-US" dirty="0">
                <a:solidFill>
                  <a:srgbClr val="0000FF"/>
                </a:solidFill>
              </a:rPr>
              <a:t>        </a:t>
            </a:r>
            <a:r>
              <a:rPr lang="en-US" dirty="0" err="1" smtClean="0">
                <a:solidFill>
                  <a:srgbClr val="0000FF"/>
                </a:solidFill>
              </a:rPr>
              <a:t>abc</a:t>
            </a:r>
            <a:r>
              <a:rPr lang="en-US" dirty="0" smtClean="0">
                <a:solidFill>
                  <a:srgbClr val="0000FF"/>
                </a:solidFill>
              </a:rPr>
              <a:t>(</a:t>
            </a:r>
            <a:r>
              <a:rPr lang="en-US" dirty="0" err="1" smtClean="0">
                <a:solidFill>
                  <a:srgbClr val="0000FF"/>
                </a:solidFill>
              </a:rPr>
              <a:t>i</a:t>
            </a:r>
            <a:r>
              <a:rPr lang="en-US" dirty="0" smtClean="0">
                <a:solidFill>
                  <a:srgbClr val="0000FF"/>
                </a:solidFill>
              </a:rPr>
              <a:t>, </a:t>
            </a:r>
            <a:r>
              <a:rPr lang="en-US" dirty="0">
                <a:solidFill>
                  <a:srgbClr val="0000FF"/>
                </a:solidFill>
              </a:rPr>
              <a:t>j</a:t>
            </a:r>
            <a:r>
              <a:rPr lang="en-US" dirty="0" smtClean="0">
                <a:solidFill>
                  <a:srgbClr val="0000FF"/>
                </a:solidFill>
              </a:rPr>
              <a:t>) </a:t>
            </a:r>
            <a:r>
              <a:rPr lang="en-US" dirty="0">
                <a:solidFill>
                  <a:srgbClr val="0000FF"/>
                </a:solidFill>
              </a:rPr>
              <a:t>= </a:t>
            </a:r>
            <a:r>
              <a:rPr lang="en-US" dirty="0" err="1" smtClean="0">
                <a:solidFill>
                  <a:srgbClr val="0000FF"/>
                </a:solidFill>
              </a:rPr>
              <a:t>i</a:t>
            </a:r>
            <a:r>
              <a:rPr lang="en-US" dirty="0" smtClean="0">
                <a:solidFill>
                  <a:srgbClr val="0000FF"/>
                </a:solidFill>
              </a:rPr>
              <a:t> </a:t>
            </a:r>
            <a:r>
              <a:rPr lang="en-US" dirty="0">
                <a:solidFill>
                  <a:srgbClr val="0000FF"/>
                </a:solidFill>
              </a:rPr>
              <a:t>* </a:t>
            </a:r>
            <a:r>
              <a:rPr lang="en-US" dirty="0" smtClean="0">
                <a:solidFill>
                  <a:srgbClr val="0000FF"/>
                </a:solidFill>
              </a:rPr>
              <a:t>j</a:t>
            </a:r>
            <a:endParaRPr lang="en-US" dirty="0">
              <a:solidFill>
                <a:srgbClr val="0000FF"/>
              </a:solidFill>
            </a:endParaRPr>
          </a:p>
          <a:p>
            <a:r>
              <a:rPr lang="en-US" dirty="0">
                <a:solidFill>
                  <a:srgbClr val="0000FF"/>
                </a:solidFill>
              </a:rPr>
              <a:t>    Next </a:t>
            </a:r>
            <a:r>
              <a:rPr lang="en-US" dirty="0" smtClean="0">
                <a:solidFill>
                  <a:srgbClr val="0000FF"/>
                </a:solidFill>
              </a:rPr>
              <a:t>j</a:t>
            </a:r>
            <a:endParaRPr lang="en-US" dirty="0">
              <a:solidFill>
                <a:srgbClr val="0000FF"/>
              </a:solidFill>
            </a:endParaRPr>
          </a:p>
          <a:p>
            <a:r>
              <a:rPr lang="en-US" dirty="0">
                <a:solidFill>
                  <a:srgbClr val="0000FF"/>
                </a:solidFill>
              </a:rPr>
              <a:t>Next </a:t>
            </a:r>
            <a:r>
              <a:rPr lang="en-US" dirty="0" err="1" smtClean="0">
                <a:solidFill>
                  <a:srgbClr val="0000FF"/>
                </a:solidFill>
              </a:rPr>
              <a:t>i</a:t>
            </a:r>
            <a:endParaRPr lang="en-US" dirty="0">
              <a:solidFill>
                <a:srgbClr val="0000FF"/>
              </a:solidFill>
            </a:endParaRPr>
          </a:p>
        </p:txBody>
      </p:sp>
    </p:spTree>
    <p:extLst>
      <p:ext uri="{BB962C8B-B14F-4D97-AF65-F5344CB8AC3E}">
        <p14:creationId xmlns:p14="http://schemas.microsoft.com/office/powerpoint/2010/main" val="1254944481"/>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mtClean="0"/>
              <a:t>Arrays versus worksheets</a:t>
            </a:r>
          </a:p>
        </p:txBody>
      </p:sp>
      <p:sp>
        <p:nvSpPr>
          <p:cNvPr id="25603" name="Content Placeholder 2"/>
          <p:cNvSpPr>
            <a:spLocks noGrp="1"/>
          </p:cNvSpPr>
          <p:nvPr>
            <p:ph idx="1"/>
          </p:nvPr>
        </p:nvSpPr>
        <p:spPr/>
        <p:txBody>
          <a:bodyPr/>
          <a:lstStyle/>
          <a:p>
            <a:r>
              <a:rPr lang="en-US" smtClean="0"/>
              <a:t>Try clicking both buttons and observe the processing time for each</a:t>
            </a:r>
          </a:p>
          <a:p>
            <a:r>
              <a:rPr lang="en-US" smtClean="0"/>
              <a:t>Hopefully this exercise has convinced you to avoid using a worksheet as an array</a:t>
            </a:r>
          </a:p>
          <a:p>
            <a:r>
              <a:rPr lang="en-US" smtClean="0"/>
              <a:t>Interestingly, it takes less time to read from a worksheet than write, but it is still substantially longer than using an array for either task</a:t>
            </a:r>
          </a:p>
        </p:txBody>
      </p:sp>
    </p:spTree>
    <p:extLst>
      <p:ext uri="{BB962C8B-B14F-4D97-AF65-F5344CB8AC3E}">
        <p14:creationId xmlns:p14="http://schemas.microsoft.com/office/powerpoint/2010/main" val="2751611201"/>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76200"/>
            <a:ext cx="8229600" cy="1143000"/>
          </a:xfrm>
        </p:spPr>
        <p:txBody>
          <a:bodyPr/>
          <a:lstStyle/>
          <a:p>
            <a:r>
              <a:rPr lang="en-US" smtClean="0"/>
              <a:t>Types in VBA</a:t>
            </a:r>
          </a:p>
        </p:txBody>
      </p:sp>
      <p:sp>
        <p:nvSpPr>
          <p:cNvPr id="29699" name="Content Placeholder 2"/>
          <p:cNvSpPr>
            <a:spLocks noGrp="1"/>
          </p:cNvSpPr>
          <p:nvPr>
            <p:ph idx="1"/>
          </p:nvPr>
        </p:nvSpPr>
        <p:spPr>
          <a:xfrm>
            <a:off x="457200" y="1173162"/>
            <a:ext cx="8229600" cy="5181600"/>
          </a:xfrm>
        </p:spPr>
        <p:txBody>
          <a:bodyPr>
            <a:normAutofit fontScale="92500" lnSpcReduction="10000"/>
          </a:bodyPr>
          <a:lstStyle/>
          <a:p>
            <a:r>
              <a:rPr lang="en-US" dirty="0" smtClean="0"/>
              <a:t>Arrays </a:t>
            </a:r>
            <a:r>
              <a:rPr lang="en-US" dirty="0"/>
              <a:t>may be present in a type, and arrays of a custom type may be defined </a:t>
            </a:r>
            <a:endParaRPr lang="en-US" dirty="0" smtClean="0"/>
          </a:p>
          <a:p>
            <a:r>
              <a:rPr lang="en-US" dirty="0" smtClean="0"/>
              <a:t>Syntax:</a:t>
            </a:r>
            <a:br>
              <a:rPr lang="en-US" dirty="0" smtClean="0"/>
            </a:br>
            <a:r>
              <a:rPr lang="en-US" dirty="0" smtClean="0"/>
              <a:t>	</a:t>
            </a:r>
            <a:r>
              <a:rPr lang="en-US" sz="2800" dirty="0" smtClean="0">
                <a:solidFill>
                  <a:srgbClr val="0000FF"/>
                </a:solidFill>
              </a:rPr>
              <a:t>Dim </a:t>
            </a:r>
            <a:r>
              <a:rPr lang="en-US" sz="2800" dirty="0" err="1" smtClean="0">
                <a:solidFill>
                  <a:srgbClr val="0000FF"/>
                </a:solidFill>
              </a:rPr>
              <a:t>MyOption</a:t>
            </a:r>
            <a:r>
              <a:rPr lang="en-US" sz="2800" dirty="0" smtClean="0">
                <a:solidFill>
                  <a:srgbClr val="0000FF"/>
                </a:solidFill>
              </a:rPr>
              <a:t>(1 To 5) As </a:t>
            </a:r>
            <a:r>
              <a:rPr lang="en-US" sz="2800" dirty="0" err="1" smtClean="0">
                <a:solidFill>
                  <a:srgbClr val="0000FF"/>
                </a:solidFill>
              </a:rPr>
              <a:t>OptionContract</a:t>
            </a:r>
            <a:endParaRPr lang="en-US" sz="2800" dirty="0" smtClean="0">
              <a:solidFill>
                <a:srgbClr val="0000FF"/>
              </a:solidFill>
            </a:endParaRPr>
          </a:p>
          <a:p>
            <a:r>
              <a:rPr lang="en-US" dirty="0" smtClean="0"/>
              <a:t>The code above will create an array of variables of type </a:t>
            </a:r>
            <a:r>
              <a:rPr lang="en-US" dirty="0" err="1" smtClean="0"/>
              <a:t>OptionContract</a:t>
            </a:r>
            <a:endParaRPr lang="en-US" dirty="0" smtClean="0"/>
          </a:p>
          <a:p>
            <a:pPr lvl="1"/>
            <a:r>
              <a:rPr lang="en-US" dirty="0"/>
              <a:t>The </a:t>
            </a:r>
            <a:r>
              <a:rPr lang="en-US" dirty="0" err="1" smtClean="0">
                <a:solidFill>
                  <a:srgbClr val="0000FF"/>
                </a:solidFill>
              </a:rPr>
              <a:t>OptionContract</a:t>
            </a:r>
            <a:r>
              <a:rPr lang="en-US" dirty="0" smtClean="0">
                <a:solidFill>
                  <a:srgbClr val="0000FF"/>
                </a:solidFill>
              </a:rPr>
              <a:t> </a:t>
            </a:r>
            <a:r>
              <a:rPr lang="en-US" dirty="0" smtClean="0"/>
              <a:t>type </a:t>
            </a:r>
            <a:r>
              <a:rPr lang="en-US" dirty="0"/>
              <a:t>acts as a wrapper for the </a:t>
            </a:r>
            <a:r>
              <a:rPr lang="en-US" dirty="0" err="1" smtClean="0">
                <a:solidFill>
                  <a:srgbClr val="0000FF"/>
                </a:solidFill>
              </a:rPr>
              <a:t>MyOption</a:t>
            </a:r>
            <a:r>
              <a:rPr lang="en-US" dirty="0" smtClean="0">
                <a:solidFill>
                  <a:srgbClr val="0000FF"/>
                </a:solidFill>
              </a:rPr>
              <a:t> </a:t>
            </a:r>
            <a:r>
              <a:rPr lang="en-US" dirty="0" smtClean="0"/>
              <a:t>array </a:t>
            </a:r>
          </a:p>
          <a:p>
            <a:r>
              <a:rPr lang="en-US" dirty="0" smtClean="0"/>
              <a:t>Each individual variable and property in the array can be accessed in the following manner:</a:t>
            </a:r>
            <a:br>
              <a:rPr lang="en-US" dirty="0" smtClean="0"/>
            </a:br>
            <a:r>
              <a:rPr lang="en-US" dirty="0" smtClean="0"/>
              <a:t>	</a:t>
            </a:r>
            <a:r>
              <a:rPr lang="en-US" dirty="0" err="1" smtClean="0">
                <a:solidFill>
                  <a:srgbClr val="0000FF"/>
                </a:solidFill>
              </a:rPr>
              <a:t>MyOption</a:t>
            </a:r>
            <a:r>
              <a:rPr lang="en-US" dirty="0" smtClean="0">
                <a:solidFill>
                  <a:srgbClr val="0000FF"/>
                </a:solidFill>
              </a:rPr>
              <a:t>(n).</a:t>
            </a:r>
            <a:r>
              <a:rPr lang="en-US" i="1" dirty="0" smtClean="0">
                <a:solidFill>
                  <a:srgbClr val="0000FF"/>
                </a:solidFill>
              </a:rPr>
              <a:t>Field</a:t>
            </a:r>
            <a:endParaRPr lang="en-US" sz="3600" dirty="0" smtClean="0">
              <a:solidFill>
                <a:srgbClr val="0000FF"/>
              </a:solidFill>
            </a:endParaRPr>
          </a:p>
        </p:txBody>
      </p:sp>
      <p:cxnSp>
        <p:nvCxnSpPr>
          <p:cNvPr id="29700" name="Straight Arrow Connector 4"/>
          <p:cNvCxnSpPr>
            <a:cxnSpLocks noChangeShapeType="1"/>
          </p:cNvCxnSpPr>
          <p:nvPr/>
        </p:nvCxnSpPr>
        <p:spPr bwMode="auto">
          <a:xfrm flipV="1">
            <a:off x="3276598" y="5989638"/>
            <a:ext cx="2" cy="258762"/>
          </a:xfrm>
          <a:prstGeom prst="straightConnector1">
            <a:avLst/>
          </a:prstGeom>
          <a:noFill/>
          <a:ln w="9525">
            <a:solidFill>
              <a:srgbClr val="FF0000"/>
            </a:solidFill>
            <a:round/>
            <a:headEnd/>
            <a:tailEnd type="arrow" w="med" len="med"/>
          </a:ln>
        </p:spPr>
      </p:cxnSp>
      <p:cxnSp>
        <p:nvCxnSpPr>
          <p:cNvPr id="29701" name="Straight Arrow Connector 5"/>
          <p:cNvCxnSpPr>
            <a:cxnSpLocks noChangeShapeType="1"/>
          </p:cNvCxnSpPr>
          <p:nvPr/>
        </p:nvCxnSpPr>
        <p:spPr bwMode="auto">
          <a:xfrm rot="10800000">
            <a:off x="4495801" y="5865811"/>
            <a:ext cx="685800" cy="1588"/>
          </a:xfrm>
          <a:prstGeom prst="straightConnector1">
            <a:avLst/>
          </a:prstGeom>
          <a:noFill/>
          <a:ln w="9525">
            <a:solidFill>
              <a:srgbClr val="FF0000"/>
            </a:solidFill>
            <a:round/>
            <a:headEnd/>
            <a:tailEnd type="arrow" w="med" len="med"/>
          </a:ln>
        </p:spPr>
      </p:cxnSp>
      <p:sp>
        <p:nvSpPr>
          <p:cNvPr id="29702" name="TextBox 6"/>
          <p:cNvSpPr txBox="1">
            <a:spLocks noChangeArrowheads="1"/>
          </p:cNvSpPr>
          <p:nvPr/>
        </p:nvSpPr>
        <p:spPr bwMode="auto">
          <a:xfrm>
            <a:off x="1981200" y="6135687"/>
            <a:ext cx="2428875" cy="646113"/>
          </a:xfrm>
          <a:prstGeom prst="rect">
            <a:avLst/>
          </a:prstGeom>
          <a:noFill/>
          <a:ln w="9525">
            <a:noFill/>
            <a:miter lim="800000"/>
            <a:headEnd/>
            <a:tailEnd/>
          </a:ln>
        </p:spPr>
        <p:txBody>
          <a:bodyPr wrap="none">
            <a:spAutoFit/>
          </a:bodyPr>
          <a:lstStyle/>
          <a:p>
            <a:r>
              <a:rPr lang="en-US" dirty="0">
                <a:solidFill>
                  <a:srgbClr val="FF0000"/>
                </a:solidFill>
              </a:rPr>
              <a:t>“n” represents a given</a:t>
            </a:r>
            <a:br>
              <a:rPr lang="en-US" dirty="0">
                <a:solidFill>
                  <a:srgbClr val="FF0000"/>
                </a:solidFill>
              </a:rPr>
            </a:br>
            <a:r>
              <a:rPr lang="en-US" dirty="0">
                <a:solidFill>
                  <a:srgbClr val="FF0000"/>
                </a:solidFill>
              </a:rPr>
              <a:t>index within the array</a:t>
            </a:r>
          </a:p>
        </p:txBody>
      </p:sp>
      <p:sp>
        <p:nvSpPr>
          <p:cNvPr id="29703" name="TextBox 7"/>
          <p:cNvSpPr txBox="1">
            <a:spLocks noChangeArrowheads="1"/>
          </p:cNvSpPr>
          <p:nvPr/>
        </p:nvSpPr>
        <p:spPr bwMode="auto">
          <a:xfrm>
            <a:off x="5257800" y="5602288"/>
            <a:ext cx="3519488" cy="646112"/>
          </a:xfrm>
          <a:prstGeom prst="rect">
            <a:avLst/>
          </a:prstGeom>
          <a:noFill/>
          <a:ln w="9525">
            <a:noFill/>
            <a:miter lim="800000"/>
            <a:headEnd/>
            <a:tailEnd/>
          </a:ln>
        </p:spPr>
        <p:txBody>
          <a:bodyPr wrap="none">
            <a:spAutoFit/>
          </a:bodyPr>
          <a:lstStyle/>
          <a:p>
            <a:r>
              <a:rPr lang="en-US" dirty="0">
                <a:solidFill>
                  <a:srgbClr val="FF0000"/>
                </a:solidFill>
              </a:rPr>
              <a:t>The field is defined as one of the</a:t>
            </a:r>
            <a:br>
              <a:rPr lang="en-US" dirty="0">
                <a:solidFill>
                  <a:srgbClr val="FF0000"/>
                </a:solidFill>
              </a:rPr>
            </a:br>
            <a:r>
              <a:rPr lang="en-US" dirty="0">
                <a:solidFill>
                  <a:srgbClr val="FF0000"/>
                </a:solidFill>
              </a:rPr>
              <a:t>variables defined within the type</a:t>
            </a:r>
          </a:p>
        </p:txBody>
      </p:sp>
    </p:spTree>
    <p:extLst>
      <p:ext uri="{BB962C8B-B14F-4D97-AF65-F5344CB8AC3E}">
        <p14:creationId xmlns:p14="http://schemas.microsoft.com/office/powerpoint/2010/main" val="9735209"/>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Functions</a:t>
            </a:r>
          </a:p>
        </p:txBody>
      </p:sp>
      <p:sp>
        <p:nvSpPr>
          <p:cNvPr id="5123" name="Content Placeholder 2"/>
          <p:cNvSpPr>
            <a:spLocks noGrp="1"/>
          </p:cNvSpPr>
          <p:nvPr>
            <p:ph idx="1"/>
          </p:nvPr>
        </p:nvSpPr>
        <p:spPr/>
        <p:txBody>
          <a:bodyPr/>
          <a:lstStyle/>
          <a:p>
            <a:pPr eaLnBrk="1" hangingPunct="1"/>
            <a:r>
              <a:rPr lang="en-US" smtClean="0"/>
              <a:t>What is a function?</a:t>
            </a:r>
          </a:p>
          <a:p>
            <a:pPr lvl="1" eaLnBrk="1" hangingPunct="1"/>
            <a:r>
              <a:rPr lang="en-US" smtClean="0"/>
              <a:t>Just like a math function f(x)</a:t>
            </a:r>
          </a:p>
          <a:p>
            <a:pPr lvl="1" eaLnBrk="1" hangingPunct="1"/>
            <a:r>
              <a:rPr lang="en-US" smtClean="0"/>
              <a:t>There are inputs, the function does </a:t>
            </a:r>
            <a:r>
              <a:rPr lang="en-US" i="1" smtClean="0"/>
              <a:t>something</a:t>
            </a:r>
            <a:r>
              <a:rPr lang="en-US" smtClean="0"/>
              <a:t>, and there is an output</a:t>
            </a:r>
          </a:p>
          <a:p>
            <a:pPr lvl="1" eaLnBrk="1" hangingPunct="1"/>
            <a:r>
              <a:rPr lang="en-US" smtClean="0"/>
              <a:t>There can exist multiple inputs and multiple outputs</a:t>
            </a:r>
          </a:p>
        </p:txBody>
      </p:sp>
      <p:sp>
        <p:nvSpPr>
          <p:cNvPr id="5124" name="Rectangle 4"/>
          <p:cNvSpPr>
            <a:spLocks noChangeArrowheads="1"/>
          </p:cNvSpPr>
          <p:nvPr/>
        </p:nvSpPr>
        <p:spPr bwMode="auto">
          <a:xfrm>
            <a:off x="3200400" y="4724400"/>
            <a:ext cx="2819400" cy="1676400"/>
          </a:xfrm>
          <a:prstGeom prst="rect">
            <a:avLst/>
          </a:prstGeom>
          <a:solidFill>
            <a:schemeClr val="tx1"/>
          </a:solidFill>
          <a:ln w="9525" algn="ctr">
            <a:solidFill>
              <a:schemeClr val="tx1"/>
            </a:solidFill>
            <a:round/>
            <a:headEnd/>
            <a:tailEnd/>
          </a:ln>
        </p:spPr>
        <p:txBody>
          <a:bodyPr anchor="ctr" anchorCtr="1"/>
          <a:lstStyle/>
          <a:p>
            <a:r>
              <a:rPr lang="en-US" b="1">
                <a:solidFill>
                  <a:schemeClr val="bg1"/>
                </a:solidFill>
              </a:rPr>
              <a:t>Black Box </a:t>
            </a:r>
            <a:r>
              <a:rPr lang="en-US">
                <a:solidFill>
                  <a:schemeClr val="bg1"/>
                </a:solidFill>
              </a:rPr>
              <a:t>(your function performs some operation on the input value)</a:t>
            </a:r>
          </a:p>
        </p:txBody>
      </p:sp>
      <p:sp>
        <p:nvSpPr>
          <p:cNvPr id="5125" name="Right Arrow 3"/>
          <p:cNvSpPr>
            <a:spLocks noChangeArrowheads="1"/>
          </p:cNvSpPr>
          <p:nvPr/>
        </p:nvSpPr>
        <p:spPr bwMode="auto">
          <a:xfrm>
            <a:off x="1143000" y="5181600"/>
            <a:ext cx="2209800" cy="609600"/>
          </a:xfrm>
          <a:prstGeom prst="rightArrow">
            <a:avLst>
              <a:gd name="adj1" fmla="val 50000"/>
              <a:gd name="adj2" fmla="val 49995"/>
            </a:avLst>
          </a:prstGeom>
          <a:solidFill>
            <a:srgbClr val="0070C0"/>
          </a:solidFill>
          <a:ln w="9525" algn="ctr">
            <a:solidFill>
              <a:schemeClr val="tx1"/>
            </a:solidFill>
            <a:round/>
            <a:headEnd/>
            <a:tailEnd/>
          </a:ln>
        </p:spPr>
        <p:txBody>
          <a:bodyPr anchor="ctr" anchorCtr="1"/>
          <a:lstStyle/>
          <a:p>
            <a:r>
              <a:rPr lang="en-US">
                <a:solidFill>
                  <a:schemeClr val="bg1"/>
                </a:solidFill>
              </a:rPr>
              <a:t>Input value</a:t>
            </a:r>
          </a:p>
        </p:txBody>
      </p:sp>
      <p:sp>
        <p:nvSpPr>
          <p:cNvPr id="5126" name="Right Arrow 5"/>
          <p:cNvSpPr>
            <a:spLocks noChangeArrowheads="1"/>
          </p:cNvSpPr>
          <p:nvPr/>
        </p:nvSpPr>
        <p:spPr bwMode="auto">
          <a:xfrm>
            <a:off x="5943600" y="5181600"/>
            <a:ext cx="2209800" cy="609600"/>
          </a:xfrm>
          <a:prstGeom prst="rightArrow">
            <a:avLst>
              <a:gd name="adj1" fmla="val 50000"/>
              <a:gd name="adj2" fmla="val 49995"/>
            </a:avLst>
          </a:prstGeom>
          <a:solidFill>
            <a:srgbClr val="FF0000"/>
          </a:solidFill>
          <a:ln w="9525" algn="ctr">
            <a:solidFill>
              <a:schemeClr val="tx1"/>
            </a:solidFill>
            <a:round/>
            <a:headEnd/>
            <a:tailEnd/>
          </a:ln>
        </p:spPr>
        <p:txBody>
          <a:bodyPr anchor="ctr" anchorCtr="1"/>
          <a:lstStyle/>
          <a:p>
            <a:r>
              <a:rPr lang="en-US"/>
              <a:t>Output value</a:t>
            </a:r>
          </a:p>
        </p:txBody>
      </p:sp>
    </p:spTree>
    <p:extLst>
      <p:ext uri="{BB962C8B-B14F-4D97-AF65-F5344CB8AC3E}">
        <p14:creationId xmlns:p14="http://schemas.microsoft.com/office/powerpoint/2010/main" val="207425499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smtClean="0"/>
              <a:t>Types in VBA</a:t>
            </a:r>
          </a:p>
        </p:txBody>
      </p:sp>
      <p:sp>
        <p:nvSpPr>
          <p:cNvPr id="30723" name="Content Placeholder 2"/>
          <p:cNvSpPr>
            <a:spLocks noGrp="1"/>
          </p:cNvSpPr>
          <p:nvPr>
            <p:ph idx="1"/>
          </p:nvPr>
        </p:nvSpPr>
        <p:spPr/>
        <p:txBody>
          <a:bodyPr/>
          <a:lstStyle/>
          <a:p>
            <a:r>
              <a:rPr lang="en-US" sz="2800" dirty="0" smtClean="0"/>
              <a:t>Arrays can only be </a:t>
            </a:r>
            <a:r>
              <a:rPr lang="en-US" sz="2800" i="1" dirty="0" smtClean="0"/>
              <a:t>of</a:t>
            </a:r>
            <a:r>
              <a:rPr lang="en-US" sz="2800" dirty="0" smtClean="0"/>
              <a:t> types, but they can also be </a:t>
            </a:r>
            <a:r>
              <a:rPr lang="en-US" sz="2800" i="1" dirty="0" smtClean="0"/>
              <a:t>in</a:t>
            </a:r>
            <a:r>
              <a:rPr lang="en-US" sz="2800" dirty="0" smtClean="0"/>
              <a:t> types</a:t>
            </a:r>
          </a:p>
          <a:p>
            <a:r>
              <a:rPr lang="en-US" sz="2800" dirty="0" smtClean="0"/>
              <a:t>A type can have an array of defined or undefined size</a:t>
            </a:r>
          </a:p>
          <a:p>
            <a:r>
              <a:rPr lang="en-US" sz="2800" dirty="0" smtClean="0"/>
              <a:t>Example:</a:t>
            </a:r>
            <a:br>
              <a:rPr lang="en-US" sz="2800" dirty="0" smtClean="0"/>
            </a:br>
            <a:r>
              <a:rPr lang="en-US" sz="2800" dirty="0" smtClean="0"/>
              <a:t/>
            </a:r>
            <a:br>
              <a:rPr lang="en-US" sz="2800" dirty="0" smtClean="0"/>
            </a:br>
            <a:r>
              <a:rPr lang="en-US" sz="2800" dirty="0" smtClean="0">
                <a:solidFill>
                  <a:srgbClr val="0000FF"/>
                </a:solidFill>
              </a:rPr>
              <a:t>Type </a:t>
            </a:r>
            <a:r>
              <a:rPr lang="en-US" sz="2800" i="1" dirty="0" err="1" smtClean="0">
                <a:solidFill>
                  <a:srgbClr val="0000FF"/>
                </a:solidFill>
              </a:rPr>
              <a:t>TypeName</a:t>
            </a:r>
            <a:r>
              <a:rPr lang="en-US" sz="2800" dirty="0" smtClean="0">
                <a:solidFill>
                  <a:srgbClr val="0000FF"/>
                </a:solidFill>
              </a:rPr>
              <a:t/>
            </a:r>
            <a:br>
              <a:rPr lang="en-US" sz="2800" dirty="0" smtClean="0">
                <a:solidFill>
                  <a:srgbClr val="0000FF"/>
                </a:solidFill>
              </a:rPr>
            </a:br>
            <a:r>
              <a:rPr lang="en-US" sz="2800" dirty="0" smtClean="0">
                <a:solidFill>
                  <a:srgbClr val="0000FF"/>
                </a:solidFill>
              </a:rPr>
              <a:t>	ABC As Double</a:t>
            </a:r>
            <a:br>
              <a:rPr lang="en-US" sz="2800" dirty="0" smtClean="0">
                <a:solidFill>
                  <a:srgbClr val="0000FF"/>
                </a:solidFill>
              </a:rPr>
            </a:br>
            <a:r>
              <a:rPr lang="en-US" sz="2800" dirty="0" smtClean="0">
                <a:solidFill>
                  <a:srgbClr val="0000FF"/>
                </a:solidFill>
              </a:rPr>
              <a:t>	XYZ(1 To 10) As String</a:t>
            </a:r>
            <a:br>
              <a:rPr lang="en-US" sz="2800" dirty="0" smtClean="0">
                <a:solidFill>
                  <a:srgbClr val="0000FF"/>
                </a:solidFill>
              </a:rPr>
            </a:br>
            <a:r>
              <a:rPr lang="en-US" sz="2800" dirty="0" smtClean="0">
                <a:solidFill>
                  <a:srgbClr val="0000FF"/>
                </a:solidFill>
              </a:rPr>
              <a:t>End Type</a:t>
            </a:r>
          </a:p>
          <a:p>
            <a:endParaRPr lang="en-US" sz="2800" dirty="0" smtClean="0"/>
          </a:p>
        </p:txBody>
      </p:sp>
      <p:cxnSp>
        <p:nvCxnSpPr>
          <p:cNvPr id="30724" name="Straight Arrow Connector 4"/>
          <p:cNvCxnSpPr>
            <a:cxnSpLocks noChangeShapeType="1"/>
          </p:cNvCxnSpPr>
          <p:nvPr/>
        </p:nvCxnSpPr>
        <p:spPr bwMode="auto">
          <a:xfrm rot="10800000">
            <a:off x="3352800" y="4230687"/>
            <a:ext cx="1828800" cy="1588"/>
          </a:xfrm>
          <a:prstGeom prst="straightConnector1">
            <a:avLst/>
          </a:prstGeom>
          <a:noFill/>
          <a:ln w="9525">
            <a:solidFill>
              <a:srgbClr val="FF0000"/>
            </a:solidFill>
            <a:round/>
            <a:headEnd/>
            <a:tailEnd type="arrow" w="med" len="med"/>
          </a:ln>
        </p:spPr>
      </p:cxnSp>
      <p:sp>
        <p:nvSpPr>
          <p:cNvPr id="30725" name="TextBox 5"/>
          <p:cNvSpPr txBox="1">
            <a:spLocks noChangeArrowheads="1"/>
          </p:cNvSpPr>
          <p:nvPr/>
        </p:nvSpPr>
        <p:spPr bwMode="auto">
          <a:xfrm>
            <a:off x="5181600" y="3697287"/>
            <a:ext cx="3429000" cy="646113"/>
          </a:xfrm>
          <a:prstGeom prst="rect">
            <a:avLst/>
          </a:prstGeom>
          <a:noFill/>
          <a:ln w="9525">
            <a:noFill/>
            <a:miter lim="800000"/>
            <a:headEnd/>
            <a:tailEnd/>
          </a:ln>
        </p:spPr>
        <p:txBody>
          <a:bodyPr wrap="none">
            <a:spAutoFit/>
          </a:bodyPr>
          <a:lstStyle/>
          <a:p>
            <a:r>
              <a:rPr lang="en-US" dirty="0">
                <a:solidFill>
                  <a:srgbClr val="FF0000"/>
                </a:solidFill>
              </a:rPr>
              <a:t>The type itself is defined in the</a:t>
            </a:r>
            <a:br>
              <a:rPr lang="en-US" dirty="0">
                <a:solidFill>
                  <a:srgbClr val="FF0000"/>
                </a:solidFill>
              </a:rPr>
            </a:br>
            <a:r>
              <a:rPr lang="en-US" dirty="0">
                <a:solidFill>
                  <a:srgbClr val="FF0000"/>
                </a:solidFill>
              </a:rPr>
              <a:t>same manner as any other type</a:t>
            </a:r>
          </a:p>
        </p:txBody>
      </p:sp>
      <p:cxnSp>
        <p:nvCxnSpPr>
          <p:cNvPr id="30726" name="Straight Arrow Connector 6"/>
          <p:cNvCxnSpPr>
            <a:cxnSpLocks noChangeShapeType="1"/>
          </p:cNvCxnSpPr>
          <p:nvPr/>
        </p:nvCxnSpPr>
        <p:spPr bwMode="auto">
          <a:xfrm rot="10800000">
            <a:off x="4876801" y="5124450"/>
            <a:ext cx="838200" cy="1588"/>
          </a:xfrm>
          <a:prstGeom prst="straightConnector1">
            <a:avLst/>
          </a:prstGeom>
          <a:noFill/>
          <a:ln w="9525">
            <a:solidFill>
              <a:srgbClr val="FF0000"/>
            </a:solidFill>
            <a:round/>
            <a:headEnd/>
            <a:tailEnd type="arrow" w="med" len="med"/>
          </a:ln>
        </p:spPr>
      </p:cxnSp>
      <p:sp>
        <p:nvSpPr>
          <p:cNvPr id="30727" name="TextBox 8"/>
          <p:cNvSpPr txBox="1">
            <a:spLocks noChangeArrowheads="1"/>
          </p:cNvSpPr>
          <p:nvPr/>
        </p:nvSpPr>
        <p:spPr bwMode="auto">
          <a:xfrm>
            <a:off x="5715001" y="4819650"/>
            <a:ext cx="3044825" cy="1200150"/>
          </a:xfrm>
          <a:prstGeom prst="rect">
            <a:avLst/>
          </a:prstGeom>
          <a:noFill/>
          <a:ln w="9525">
            <a:noFill/>
            <a:miter lim="800000"/>
            <a:headEnd/>
            <a:tailEnd/>
          </a:ln>
        </p:spPr>
        <p:txBody>
          <a:bodyPr wrap="none">
            <a:spAutoFit/>
          </a:bodyPr>
          <a:lstStyle/>
          <a:p>
            <a:r>
              <a:rPr lang="en-US" dirty="0">
                <a:solidFill>
                  <a:srgbClr val="FF0000"/>
                </a:solidFill>
              </a:rPr>
              <a:t>This field is defined as an</a:t>
            </a:r>
            <a:br>
              <a:rPr lang="en-US" dirty="0">
                <a:solidFill>
                  <a:srgbClr val="FF0000"/>
                </a:solidFill>
              </a:rPr>
            </a:br>
            <a:r>
              <a:rPr lang="en-US" dirty="0">
                <a:solidFill>
                  <a:srgbClr val="FF0000"/>
                </a:solidFill>
              </a:rPr>
              <a:t>array of fixed size.  Arrays</a:t>
            </a:r>
            <a:br>
              <a:rPr lang="en-US" dirty="0">
                <a:solidFill>
                  <a:srgbClr val="FF0000"/>
                </a:solidFill>
              </a:rPr>
            </a:br>
            <a:r>
              <a:rPr lang="en-US" dirty="0">
                <a:solidFill>
                  <a:srgbClr val="FF0000"/>
                </a:solidFill>
              </a:rPr>
              <a:t>within a type can be defined</a:t>
            </a:r>
            <a:br>
              <a:rPr lang="en-US" dirty="0">
                <a:solidFill>
                  <a:srgbClr val="FF0000"/>
                </a:solidFill>
              </a:rPr>
            </a:br>
            <a:r>
              <a:rPr lang="en-US" dirty="0">
                <a:solidFill>
                  <a:srgbClr val="FF0000"/>
                </a:solidFill>
              </a:rPr>
              <a:t>or undefined in size.</a:t>
            </a:r>
          </a:p>
        </p:txBody>
      </p:sp>
    </p:spTree>
    <p:extLst>
      <p:ext uri="{BB962C8B-B14F-4D97-AF65-F5344CB8AC3E}">
        <p14:creationId xmlns:p14="http://schemas.microsoft.com/office/powerpoint/2010/main" val="338054640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smtClean="0"/>
              <a:t>Functions</a:t>
            </a:r>
          </a:p>
        </p:txBody>
      </p:sp>
      <p:sp>
        <p:nvSpPr>
          <p:cNvPr id="12291" name="Rectangle 3"/>
          <p:cNvSpPr>
            <a:spLocks noGrp="1" noChangeArrowheads="1"/>
          </p:cNvSpPr>
          <p:nvPr>
            <p:ph idx="1"/>
          </p:nvPr>
        </p:nvSpPr>
        <p:spPr/>
        <p:txBody>
          <a:bodyPr/>
          <a:lstStyle/>
          <a:p>
            <a:pPr eaLnBrk="1" hangingPunct="1"/>
            <a:r>
              <a:rPr lang="en-US" dirty="0" smtClean="0"/>
              <a:t>function [result] = </a:t>
            </a:r>
            <a:r>
              <a:rPr lang="en-US" dirty="0" err="1" smtClean="0"/>
              <a:t>mymfunc</a:t>
            </a:r>
            <a:r>
              <a:rPr lang="en-US" dirty="0" smtClean="0"/>
              <a:t>(parameter)</a:t>
            </a:r>
          </a:p>
        </p:txBody>
      </p:sp>
      <p:sp>
        <p:nvSpPr>
          <p:cNvPr id="12292" name="Line 4"/>
          <p:cNvSpPr>
            <a:spLocks noChangeShapeType="1"/>
          </p:cNvSpPr>
          <p:nvPr/>
        </p:nvSpPr>
        <p:spPr bwMode="auto">
          <a:xfrm flipH="1">
            <a:off x="1143000" y="2209800"/>
            <a:ext cx="304800" cy="914400"/>
          </a:xfrm>
          <a:prstGeom prst="line">
            <a:avLst/>
          </a:prstGeom>
          <a:noFill/>
          <a:ln w="19050">
            <a:solidFill>
              <a:srgbClr val="FF0000"/>
            </a:solidFill>
            <a:round/>
            <a:headEnd/>
            <a:tailEnd/>
          </a:ln>
        </p:spPr>
        <p:txBody>
          <a:bodyPr/>
          <a:lstStyle/>
          <a:p>
            <a:endParaRPr lang="en-US"/>
          </a:p>
        </p:txBody>
      </p:sp>
      <p:sp>
        <p:nvSpPr>
          <p:cNvPr id="12293" name="Line 5"/>
          <p:cNvSpPr>
            <a:spLocks noChangeShapeType="1"/>
          </p:cNvSpPr>
          <p:nvPr/>
        </p:nvSpPr>
        <p:spPr bwMode="auto">
          <a:xfrm flipH="1">
            <a:off x="2895600" y="2286000"/>
            <a:ext cx="152400" cy="2590800"/>
          </a:xfrm>
          <a:prstGeom prst="line">
            <a:avLst/>
          </a:prstGeom>
          <a:noFill/>
          <a:ln w="19050">
            <a:solidFill>
              <a:srgbClr val="FF0000"/>
            </a:solidFill>
            <a:round/>
            <a:headEnd/>
            <a:tailEnd/>
          </a:ln>
        </p:spPr>
        <p:txBody>
          <a:bodyPr/>
          <a:lstStyle/>
          <a:p>
            <a:endParaRPr lang="en-US"/>
          </a:p>
        </p:txBody>
      </p:sp>
      <p:sp>
        <p:nvSpPr>
          <p:cNvPr id="12294" name="Line 6"/>
          <p:cNvSpPr>
            <a:spLocks noChangeShapeType="1"/>
          </p:cNvSpPr>
          <p:nvPr/>
        </p:nvSpPr>
        <p:spPr bwMode="auto">
          <a:xfrm>
            <a:off x="4953000" y="2209800"/>
            <a:ext cx="76200" cy="914400"/>
          </a:xfrm>
          <a:prstGeom prst="line">
            <a:avLst/>
          </a:prstGeom>
          <a:noFill/>
          <a:ln w="19050">
            <a:solidFill>
              <a:srgbClr val="FF0000"/>
            </a:solidFill>
            <a:round/>
            <a:headEnd/>
            <a:tailEnd/>
          </a:ln>
        </p:spPr>
        <p:txBody>
          <a:bodyPr/>
          <a:lstStyle/>
          <a:p>
            <a:endParaRPr lang="en-US"/>
          </a:p>
        </p:txBody>
      </p:sp>
      <p:sp>
        <p:nvSpPr>
          <p:cNvPr id="12295" name="Line 7"/>
          <p:cNvSpPr>
            <a:spLocks noChangeShapeType="1"/>
          </p:cNvSpPr>
          <p:nvPr/>
        </p:nvSpPr>
        <p:spPr bwMode="auto">
          <a:xfrm>
            <a:off x="6553200" y="2209800"/>
            <a:ext cx="685800" cy="2362200"/>
          </a:xfrm>
          <a:prstGeom prst="line">
            <a:avLst/>
          </a:prstGeom>
          <a:noFill/>
          <a:ln w="19050">
            <a:solidFill>
              <a:srgbClr val="FF0000"/>
            </a:solidFill>
            <a:round/>
            <a:headEnd/>
            <a:tailEnd/>
          </a:ln>
        </p:spPr>
        <p:txBody>
          <a:bodyPr/>
          <a:lstStyle/>
          <a:p>
            <a:endParaRPr lang="en-US"/>
          </a:p>
        </p:txBody>
      </p:sp>
      <p:sp>
        <p:nvSpPr>
          <p:cNvPr id="12296" name="Text Box 8"/>
          <p:cNvSpPr txBox="1">
            <a:spLocks noChangeArrowheads="1"/>
          </p:cNvSpPr>
          <p:nvPr/>
        </p:nvSpPr>
        <p:spPr bwMode="auto">
          <a:xfrm>
            <a:off x="228600" y="3276600"/>
            <a:ext cx="2800767" cy="646331"/>
          </a:xfrm>
          <a:prstGeom prst="rect">
            <a:avLst/>
          </a:prstGeom>
          <a:noFill/>
          <a:ln w="9525">
            <a:noFill/>
            <a:miter lim="800000"/>
            <a:headEnd/>
            <a:tailEnd/>
          </a:ln>
        </p:spPr>
        <p:txBody>
          <a:bodyPr wrap="none">
            <a:spAutoFit/>
          </a:bodyPr>
          <a:lstStyle/>
          <a:p>
            <a:r>
              <a:rPr lang="en-US" b="1" dirty="0">
                <a:solidFill>
                  <a:srgbClr val="FF0000"/>
                </a:solidFill>
              </a:rPr>
              <a:t>Define </a:t>
            </a:r>
            <a:r>
              <a:rPr lang="en-US" b="1" dirty="0" smtClean="0">
                <a:solidFill>
                  <a:srgbClr val="FF0000"/>
                </a:solidFill>
              </a:rPr>
              <a:t>the function </a:t>
            </a:r>
            <a:r>
              <a:rPr lang="en-US" b="1" dirty="0">
                <a:solidFill>
                  <a:srgbClr val="FF0000"/>
                </a:solidFill>
              </a:rPr>
              <a:t>with</a:t>
            </a:r>
            <a:br>
              <a:rPr lang="en-US" b="1" dirty="0">
                <a:solidFill>
                  <a:srgbClr val="FF0000"/>
                </a:solidFill>
              </a:rPr>
            </a:br>
            <a:r>
              <a:rPr lang="en-US" b="1" dirty="0">
                <a:solidFill>
                  <a:srgbClr val="FF0000"/>
                </a:solidFill>
              </a:rPr>
              <a:t>this keyword.</a:t>
            </a:r>
          </a:p>
        </p:txBody>
      </p:sp>
      <p:sp>
        <p:nvSpPr>
          <p:cNvPr id="12297" name="Text Box 9"/>
          <p:cNvSpPr txBox="1">
            <a:spLocks noChangeArrowheads="1"/>
          </p:cNvSpPr>
          <p:nvPr/>
        </p:nvSpPr>
        <p:spPr bwMode="auto">
          <a:xfrm>
            <a:off x="1828800" y="5029200"/>
            <a:ext cx="2825750" cy="1190625"/>
          </a:xfrm>
          <a:prstGeom prst="rect">
            <a:avLst/>
          </a:prstGeom>
          <a:noFill/>
          <a:ln w="9525">
            <a:noFill/>
            <a:miter lim="800000"/>
            <a:headEnd/>
            <a:tailEnd/>
          </a:ln>
        </p:spPr>
        <p:txBody>
          <a:bodyPr wrap="none">
            <a:spAutoFit/>
          </a:bodyPr>
          <a:lstStyle/>
          <a:p>
            <a:r>
              <a:rPr lang="en-US" b="1">
                <a:solidFill>
                  <a:srgbClr val="FF0000"/>
                </a:solidFill>
              </a:rPr>
              <a:t>Define the number and</a:t>
            </a:r>
            <a:br>
              <a:rPr lang="en-US" b="1">
                <a:solidFill>
                  <a:srgbClr val="FF0000"/>
                </a:solidFill>
              </a:rPr>
            </a:br>
            <a:r>
              <a:rPr lang="en-US" b="1">
                <a:solidFill>
                  <a:srgbClr val="FF0000"/>
                </a:solidFill>
              </a:rPr>
              <a:t>name(s) of matrices that</a:t>
            </a:r>
            <a:br>
              <a:rPr lang="en-US" b="1">
                <a:solidFill>
                  <a:srgbClr val="FF0000"/>
                </a:solidFill>
              </a:rPr>
            </a:br>
            <a:r>
              <a:rPr lang="en-US" b="1">
                <a:solidFill>
                  <a:srgbClr val="FF0000"/>
                </a:solidFill>
              </a:rPr>
              <a:t>will be returned by the</a:t>
            </a:r>
            <a:br>
              <a:rPr lang="en-US" b="1">
                <a:solidFill>
                  <a:srgbClr val="FF0000"/>
                </a:solidFill>
              </a:rPr>
            </a:br>
            <a:r>
              <a:rPr lang="en-US" b="1">
                <a:solidFill>
                  <a:srgbClr val="FF0000"/>
                </a:solidFill>
              </a:rPr>
              <a:t>function.</a:t>
            </a:r>
          </a:p>
        </p:txBody>
      </p:sp>
      <p:sp>
        <p:nvSpPr>
          <p:cNvPr id="12298" name="Text Box 10"/>
          <p:cNvSpPr txBox="1">
            <a:spLocks noChangeArrowheads="1"/>
          </p:cNvSpPr>
          <p:nvPr/>
        </p:nvSpPr>
        <p:spPr bwMode="auto">
          <a:xfrm>
            <a:off x="3717925" y="3236913"/>
            <a:ext cx="2416046" cy="369332"/>
          </a:xfrm>
          <a:prstGeom prst="rect">
            <a:avLst/>
          </a:prstGeom>
          <a:noFill/>
          <a:ln w="9525">
            <a:noFill/>
            <a:miter lim="800000"/>
            <a:headEnd/>
            <a:tailEnd/>
          </a:ln>
        </p:spPr>
        <p:txBody>
          <a:bodyPr wrap="none">
            <a:spAutoFit/>
          </a:bodyPr>
          <a:lstStyle/>
          <a:p>
            <a:r>
              <a:rPr lang="en-US" b="1" dirty="0">
                <a:solidFill>
                  <a:srgbClr val="FF0000"/>
                </a:solidFill>
              </a:rPr>
              <a:t>Name your </a:t>
            </a:r>
            <a:r>
              <a:rPr lang="en-US" b="1" dirty="0" smtClean="0">
                <a:solidFill>
                  <a:srgbClr val="FF0000"/>
                </a:solidFill>
              </a:rPr>
              <a:t>function.</a:t>
            </a:r>
            <a:endParaRPr lang="en-US" b="1" dirty="0">
              <a:solidFill>
                <a:srgbClr val="FF0000"/>
              </a:solidFill>
            </a:endParaRPr>
          </a:p>
        </p:txBody>
      </p:sp>
      <p:sp>
        <p:nvSpPr>
          <p:cNvPr id="12299" name="Text Box 11"/>
          <p:cNvSpPr txBox="1">
            <a:spLocks noChangeArrowheads="1"/>
          </p:cNvSpPr>
          <p:nvPr/>
        </p:nvSpPr>
        <p:spPr bwMode="auto">
          <a:xfrm>
            <a:off x="6003925" y="4760913"/>
            <a:ext cx="2927350" cy="1190625"/>
          </a:xfrm>
          <a:prstGeom prst="rect">
            <a:avLst/>
          </a:prstGeom>
          <a:noFill/>
          <a:ln w="9525">
            <a:noFill/>
            <a:miter lim="800000"/>
            <a:headEnd/>
            <a:tailEnd/>
          </a:ln>
        </p:spPr>
        <p:txBody>
          <a:bodyPr wrap="none">
            <a:spAutoFit/>
          </a:bodyPr>
          <a:lstStyle/>
          <a:p>
            <a:r>
              <a:rPr lang="en-US" b="1">
                <a:solidFill>
                  <a:srgbClr val="FF0000"/>
                </a:solidFill>
              </a:rPr>
              <a:t>Define the number and</a:t>
            </a:r>
            <a:br>
              <a:rPr lang="en-US" b="1">
                <a:solidFill>
                  <a:srgbClr val="FF0000"/>
                </a:solidFill>
              </a:rPr>
            </a:br>
            <a:r>
              <a:rPr lang="en-US" b="1">
                <a:solidFill>
                  <a:srgbClr val="FF0000"/>
                </a:solidFill>
              </a:rPr>
              <a:t>name(s) of parameters</a:t>
            </a:r>
            <a:br>
              <a:rPr lang="en-US" b="1">
                <a:solidFill>
                  <a:srgbClr val="FF0000"/>
                </a:solidFill>
              </a:rPr>
            </a:br>
            <a:r>
              <a:rPr lang="en-US" b="1">
                <a:solidFill>
                  <a:srgbClr val="FF0000"/>
                </a:solidFill>
              </a:rPr>
              <a:t>that can be passed to the</a:t>
            </a:r>
            <a:br>
              <a:rPr lang="en-US" b="1">
                <a:solidFill>
                  <a:srgbClr val="FF0000"/>
                </a:solidFill>
              </a:rPr>
            </a:br>
            <a:r>
              <a:rPr lang="en-US" b="1">
                <a:solidFill>
                  <a:srgbClr val="FF0000"/>
                </a:solidFill>
              </a:rPr>
              <a:t>function.</a:t>
            </a:r>
          </a:p>
        </p:txBody>
      </p:sp>
    </p:spTree>
    <p:extLst>
      <p:ext uri="{BB962C8B-B14F-4D97-AF65-F5344CB8AC3E}">
        <p14:creationId xmlns:p14="http://schemas.microsoft.com/office/powerpoint/2010/main" val="106024716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smtClean="0"/>
              <a:t>Functions</a:t>
            </a:r>
          </a:p>
        </p:txBody>
      </p:sp>
      <p:sp>
        <p:nvSpPr>
          <p:cNvPr id="13315" name="Rectangle 3"/>
          <p:cNvSpPr>
            <a:spLocks noGrp="1" noChangeArrowheads="1"/>
          </p:cNvSpPr>
          <p:nvPr>
            <p:ph idx="1"/>
          </p:nvPr>
        </p:nvSpPr>
        <p:spPr/>
        <p:txBody>
          <a:bodyPr/>
          <a:lstStyle/>
          <a:p>
            <a:pPr eaLnBrk="1" hangingPunct="1">
              <a:lnSpc>
                <a:spcPct val="90000"/>
              </a:lnSpc>
            </a:pPr>
            <a:r>
              <a:rPr lang="en-US" sz="2800" smtClean="0"/>
              <a:t>function [result1, result2] = mymfunc(p1, p2)</a:t>
            </a:r>
            <a:br>
              <a:rPr lang="en-US" sz="2800" smtClean="0"/>
            </a:br>
            <a:r>
              <a:rPr lang="en-US" sz="2400" smtClean="0"/>
              <a:t/>
            </a:r>
            <a:br>
              <a:rPr lang="en-US" sz="2400" smtClean="0"/>
            </a:br>
            <a:r>
              <a:rPr lang="en-US" sz="2400" smtClean="0"/>
              <a:t/>
            </a:r>
            <a:br>
              <a:rPr lang="en-US" sz="2400" smtClean="0"/>
            </a:br>
            <a:r>
              <a:rPr lang="en-US" sz="2400" smtClean="0"/>
              <a:t/>
            </a:r>
            <a:br>
              <a:rPr lang="en-US" sz="2400" smtClean="0"/>
            </a:br>
            <a:r>
              <a:rPr lang="en-US" sz="2400" smtClean="0"/>
              <a:t/>
            </a:r>
            <a:br>
              <a:rPr lang="en-US" sz="2400" smtClean="0"/>
            </a:br>
            <a:r>
              <a:rPr lang="en-US" sz="2400" smtClean="0"/>
              <a:t/>
            </a:r>
            <a:br>
              <a:rPr lang="en-US" sz="2400" smtClean="0"/>
            </a:br>
            <a:r>
              <a:rPr lang="en-US" sz="2400" smtClean="0"/>
              <a:t/>
            </a:r>
            <a:br>
              <a:rPr lang="en-US" sz="2400" smtClean="0"/>
            </a:br>
            <a:r>
              <a:rPr lang="en-US" sz="2400" smtClean="0"/>
              <a:t/>
            </a:r>
            <a:br>
              <a:rPr lang="en-US" sz="2400" smtClean="0"/>
            </a:br>
            <a:endParaRPr lang="en-US" sz="2400" smtClean="0"/>
          </a:p>
          <a:p>
            <a:pPr eaLnBrk="1" hangingPunct="1">
              <a:lnSpc>
                <a:spcPct val="90000"/>
              </a:lnSpc>
            </a:pPr>
            <a:r>
              <a:rPr lang="en-US" smtClean="0"/>
              <a:t>This format is also valid, two values passed to function and two values passed back to workspace</a:t>
            </a:r>
          </a:p>
        </p:txBody>
      </p:sp>
      <p:sp>
        <p:nvSpPr>
          <p:cNvPr id="13316" name="Line 4"/>
          <p:cNvSpPr>
            <a:spLocks noChangeShapeType="1"/>
          </p:cNvSpPr>
          <p:nvPr/>
        </p:nvSpPr>
        <p:spPr bwMode="auto">
          <a:xfrm>
            <a:off x="2819400" y="2133600"/>
            <a:ext cx="381000" cy="914400"/>
          </a:xfrm>
          <a:prstGeom prst="line">
            <a:avLst/>
          </a:prstGeom>
          <a:noFill/>
          <a:ln w="9525">
            <a:solidFill>
              <a:srgbClr val="FF0000"/>
            </a:solidFill>
            <a:round/>
            <a:headEnd/>
            <a:tailEnd/>
          </a:ln>
        </p:spPr>
        <p:txBody>
          <a:bodyPr/>
          <a:lstStyle/>
          <a:p>
            <a:endParaRPr lang="en-US"/>
          </a:p>
        </p:txBody>
      </p:sp>
      <p:sp>
        <p:nvSpPr>
          <p:cNvPr id="13317" name="Line 5"/>
          <p:cNvSpPr>
            <a:spLocks noChangeShapeType="1"/>
          </p:cNvSpPr>
          <p:nvPr/>
        </p:nvSpPr>
        <p:spPr bwMode="auto">
          <a:xfrm flipH="1">
            <a:off x="3657600" y="2133600"/>
            <a:ext cx="381000" cy="914400"/>
          </a:xfrm>
          <a:prstGeom prst="line">
            <a:avLst/>
          </a:prstGeom>
          <a:noFill/>
          <a:ln w="9525">
            <a:solidFill>
              <a:srgbClr val="FF0000"/>
            </a:solidFill>
            <a:round/>
            <a:headEnd/>
            <a:tailEnd/>
          </a:ln>
        </p:spPr>
        <p:txBody>
          <a:bodyPr/>
          <a:lstStyle/>
          <a:p>
            <a:endParaRPr lang="en-US"/>
          </a:p>
        </p:txBody>
      </p:sp>
      <p:sp>
        <p:nvSpPr>
          <p:cNvPr id="13318" name="Line 6"/>
          <p:cNvSpPr>
            <a:spLocks noChangeShapeType="1"/>
          </p:cNvSpPr>
          <p:nvPr/>
        </p:nvSpPr>
        <p:spPr bwMode="auto">
          <a:xfrm>
            <a:off x="6934200" y="2209800"/>
            <a:ext cx="76200" cy="838200"/>
          </a:xfrm>
          <a:prstGeom prst="line">
            <a:avLst/>
          </a:prstGeom>
          <a:noFill/>
          <a:ln w="9525">
            <a:solidFill>
              <a:srgbClr val="FF0000"/>
            </a:solidFill>
            <a:round/>
            <a:headEnd/>
            <a:tailEnd/>
          </a:ln>
        </p:spPr>
        <p:txBody>
          <a:bodyPr/>
          <a:lstStyle/>
          <a:p>
            <a:endParaRPr lang="en-US"/>
          </a:p>
        </p:txBody>
      </p:sp>
      <p:sp>
        <p:nvSpPr>
          <p:cNvPr id="13319" name="Line 7"/>
          <p:cNvSpPr>
            <a:spLocks noChangeShapeType="1"/>
          </p:cNvSpPr>
          <p:nvPr/>
        </p:nvSpPr>
        <p:spPr bwMode="auto">
          <a:xfrm flipH="1">
            <a:off x="7467600" y="2209800"/>
            <a:ext cx="76200" cy="838200"/>
          </a:xfrm>
          <a:prstGeom prst="line">
            <a:avLst/>
          </a:prstGeom>
          <a:noFill/>
          <a:ln w="9525">
            <a:solidFill>
              <a:srgbClr val="FF0000"/>
            </a:solidFill>
            <a:round/>
            <a:headEnd/>
            <a:tailEnd/>
          </a:ln>
        </p:spPr>
        <p:txBody>
          <a:bodyPr/>
          <a:lstStyle/>
          <a:p>
            <a:endParaRPr lang="en-US"/>
          </a:p>
        </p:txBody>
      </p:sp>
      <p:sp>
        <p:nvSpPr>
          <p:cNvPr id="13320" name="Text Box 8"/>
          <p:cNvSpPr txBox="1">
            <a:spLocks noChangeArrowheads="1"/>
          </p:cNvSpPr>
          <p:nvPr/>
        </p:nvSpPr>
        <p:spPr bwMode="auto">
          <a:xfrm>
            <a:off x="2193925" y="3160713"/>
            <a:ext cx="2876550" cy="915987"/>
          </a:xfrm>
          <a:prstGeom prst="rect">
            <a:avLst/>
          </a:prstGeom>
          <a:noFill/>
          <a:ln w="9525">
            <a:noFill/>
            <a:miter lim="800000"/>
            <a:headEnd/>
            <a:tailEnd/>
          </a:ln>
        </p:spPr>
        <p:txBody>
          <a:bodyPr wrap="none">
            <a:spAutoFit/>
          </a:bodyPr>
          <a:lstStyle/>
          <a:p>
            <a:r>
              <a:rPr lang="en-US" b="1">
                <a:solidFill>
                  <a:srgbClr val="FF0000"/>
                </a:solidFill>
              </a:rPr>
              <a:t>In this example, two</a:t>
            </a:r>
          </a:p>
          <a:p>
            <a:r>
              <a:rPr lang="en-US" b="1">
                <a:solidFill>
                  <a:srgbClr val="FF0000"/>
                </a:solidFill>
              </a:rPr>
              <a:t>matrices will be returned</a:t>
            </a:r>
          </a:p>
          <a:p>
            <a:r>
              <a:rPr lang="en-US" b="1">
                <a:solidFill>
                  <a:srgbClr val="FF0000"/>
                </a:solidFill>
              </a:rPr>
              <a:t>to the workspace.</a:t>
            </a:r>
          </a:p>
        </p:txBody>
      </p:sp>
      <p:sp>
        <p:nvSpPr>
          <p:cNvPr id="13321" name="Text Box 9"/>
          <p:cNvSpPr txBox="1">
            <a:spLocks noChangeArrowheads="1"/>
          </p:cNvSpPr>
          <p:nvPr/>
        </p:nvSpPr>
        <p:spPr bwMode="auto">
          <a:xfrm>
            <a:off x="6324600" y="3124200"/>
            <a:ext cx="2051050" cy="915988"/>
          </a:xfrm>
          <a:prstGeom prst="rect">
            <a:avLst/>
          </a:prstGeom>
          <a:noFill/>
          <a:ln w="9525">
            <a:noFill/>
            <a:miter lim="800000"/>
            <a:headEnd/>
            <a:tailEnd/>
          </a:ln>
        </p:spPr>
        <p:txBody>
          <a:bodyPr wrap="none">
            <a:spAutoFit/>
          </a:bodyPr>
          <a:lstStyle/>
          <a:p>
            <a:r>
              <a:rPr lang="en-US" b="1">
                <a:solidFill>
                  <a:srgbClr val="FF0000"/>
                </a:solidFill>
              </a:rPr>
              <a:t>Two matrices are</a:t>
            </a:r>
            <a:br>
              <a:rPr lang="en-US" b="1">
                <a:solidFill>
                  <a:srgbClr val="FF0000"/>
                </a:solidFill>
              </a:rPr>
            </a:br>
            <a:r>
              <a:rPr lang="en-US" b="1">
                <a:solidFill>
                  <a:srgbClr val="FF0000"/>
                </a:solidFill>
              </a:rPr>
              <a:t>also passed to</a:t>
            </a:r>
            <a:br>
              <a:rPr lang="en-US" b="1">
                <a:solidFill>
                  <a:srgbClr val="FF0000"/>
                </a:solidFill>
              </a:rPr>
            </a:br>
            <a:r>
              <a:rPr lang="en-US" b="1">
                <a:solidFill>
                  <a:srgbClr val="FF0000"/>
                </a:solidFill>
              </a:rPr>
              <a:t>the function.</a:t>
            </a:r>
          </a:p>
        </p:txBody>
      </p:sp>
    </p:spTree>
    <p:extLst>
      <p:ext uri="{BB962C8B-B14F-4D97-AF65-F5344CB8AC3E}">
        <p14:creationId xmlns:p14="http://schemas.microsoft.com/office/powerpoint/2010/main" val="326368859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String </a:t>
            </a:r>
            <a:r>
              <a:rPr lang="en-US" dirty="0" smtClean="0"/>
              <a:t>character values</a:t>
            </a:r>
            <a:endParaRPr lang="es-DO" b="1" dirty="0"/>
          </a:p>
        </p:txBody>
      </p:sp>
      <p:sp>
        <p:nvSpPr>
          <p:cNvPr id="3" name="Content Placeholder 2"/>
          <p:cNvSpPr>
            <a:spLocks noGrp="1"/>
          </p:cNvSpPr>
          <p:nvPr>
            <p:ph idx="1"/>
          </p:nvPr>
        </p:nvSpPr>
        <p:spPr>
          <a:xfrm>
            <a:off x="457200" y="1143000"/>
            <a:ext cx="8229600" cy="4953000"/>
          </a:xfrm>
        </p:spPr>
        <p:txBody>
          <a:bodyPr/>
          <a:lstStyle/>
          <a:p>
            <a:r>
              <a:rPr lang="es-DO" sz="2800" dirty="0"/>
              <a:t>Two functions built into VBA allow </a:t>
            </a:r>
            <a:r>
              <a:rPr lang="es-DO" sz="2800" dirty="0" smtClean="0"/>
              <a:t>for conversion </a:t>
            </a:r>
            <a:r>
              <a:rPr lang="es-DO" sz="2800" dirty="0"/>
              <a:t>between characters and </a:t>
            </a:r>
            <a:r>
              <a:rPr lang="es-DO" sz="2800" dirty="0" smtClean="0"/>
              <a:t>integers</a:t>
            </a:r>
          </a:p>
          <a:p>
            <a:r>
              <a:rPr lang="es-DO" sz="2800" dirty="0" smtClean="0"/>
              <a:t>The </a:t>
            </a:r>
            <a:r>
              <a:rPr lang="es-DO" sz="2800" b="1" dirty="0">
                <a:solidFill>
                  <a:srgbClr val="0000FF"/>
                </a:solidFill>
              </a:rPr>
              <a:t>Chr</a:t>
            </a:r>
            <a:r>
              <a:rPr lang="es-DO" sz="2800" dirty="0"/>
              <a:t> and </a:t>
            </a:r>
            <a:r>
              <a:rPr lang="es-DO" sz="2800" b="1" dirty="0">
                <a:solidFill>
                  <a:srgbClr val="0000FF"/>
                </a:solidFill>
              </a:rPr>
              <a:t>Asc</a:t>
            </a:r>
            <a:r>
              <a:rPr lang="es-DO" sz="2800" dirty="0"/>
              <a:t> functions convert back and </a:t>
            </a:r>
            <a:r>
              <a:rPr lang="es-DO" sz="2800" dirty="0" smtClean="0"/>
              <a:t>forth</a:t>
            </a:r>
          </a:p>
          <a:p>
            <a:r>
              <a:rPr lang="es-DO" sz="2800" dirty="0" smtClean="0"/>
              <a:t>Passing </a:t>
            </a:r>
            <a:r>
              <a:rPr lang="es-DO" sz="2800" dirty="0"/>
              <a:t>an integer to Chr returns a </a:t>
            </a:r>
            <a:r>
              <a:rPr lang="es-DO" sz="2800" dirty="0" smtClean="0"/>
              <a:t>character</a:t>
            </a:r>
          </a:p>
          <a:p>
            <a:r>
              <a:rPr lang="es-DO" sz="2800" dirty="0" smtClean="0"/>
              <a:t>Passing </a:t>
            </a:r>
            <a:r>
              <a:rPr lang="es-DO" sz="2800" dirty="0"/>
              <a:t>a character to Asc returns an </a:t>
            </a:r>
            <a:r>
              <a:rPr lang="es-DO" sz="2800" dirty="0" smtClean="0"/>
              <a:t>integer</a:t>
            </a:r>
          </a:p>
          <a:p>
            <a:r>
              <a:rPr lang="es-DO" sz="2800" dirty="0" smtClean="0"/>
              <a:t>Examples:</a:t>
            </a:r>
          </a:p>
          <a:p>
            <a:pPr lvl="1"/>
            <a:r>
              <a:rPr lang="es-DO" sz="2400" b="1" dirty="0" smtClean="0">
                <a:solidFill>
                  <a:srgbClr val="0000FF"/>
                </a:solidFill>
              </a:rPr>
              <a:t>abc</a:t>
            </a:r>
            <a:r>
              <a:rPr lang="es-DO" sz="2400" b="1" dirty="0">
                <a:solidFill>
                  <a:srgbClr val="0000FF"/>
                </a:solidFill>
              </a:rPr>
              <a:t>=Chr(50</a:t>
            </a:r>
            <a:r>
              <a:rPr lang="es-DO" sz="2400" b="1" dirty="0" smtClean="0">
                <a:solidFill>
                  <a:srgbClr val="0000FF"/>
                </a:solidFill>
              </a:rPr>
              <a:t>)</a:t>
            </a:r>
          </a:p>
          <a:p>
            <a:pPr lvl="1"/>
            <a:r>
              <a:rPr lang="es-DO" sz="2400" b="1" dirty="0" smtClean="0">
                <a:solidFill>
                  <a:srgbClr val="0000FF"/>
                </a:solidFill>
              </a:rPr>
              <a:t>xyz</a:t>
            </a:r>
            <a:r>
              <a:rPr lang="es-DO" sz="2400" b="1" dirty="0">
                <a:solidFill>
                  <a:srgbClr val="0000FF"/>
                </a:solidFill>
              </a:rPr>
              <a:t>=Asc(“R”)</a:t>
            </a:r>
          </a:p>
          <a:p>
            <a:r>
              <a:rPr lang="es-DO" sz="2800" dirty="0" smtClean="0"/>
              <a:t>These </a:t>
            </a:r>
            <a:r>
              <a:rPr lang="es-DO" sz="2800" dirty="0"/>
              <a:t>two functions can come in handy when storing information if you wish to store or express it in a format other than characters or numbers</a:t>
            </a:r>
          </a:p>
        </p:txBody>
      </p:sp>
    </p:spTree>
    <p:extLst>
      <p:ext uri="{BB962C8B-B14F-4D97-AF65-F5344CB8AC3E}">
        <p14:creationId xmlns:p14="http://schemas.microsoft.com/office/powerpoint/2010/main" val="187612115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String character manipulation</a:t>
            </a:r>
            <a:endParaRPr lang="es-DO" b="1" dirty="0"/>
          </a:p>
        </p:txBody>
      </p:sp>
      <p:sp>
        <p:nvSpPr>
          <p:cNvPr id="3" name="Content Placeholder 2"/>
          <p:cNvSpPr>
            <a:spLocks noGrp="1"/>
          </p:cNvSpPr>
          <p:nvPr>
            <p:ph idx="1"/>
          </p:nvPr>
        </p:nvSpPr>
        <p:spPr>
          <a:xfrm>
            <a:off x="457200" y="1143000"/>
            <a:ext cx="8229600" cy="4953000"/>
          </a:xfrm>
        </p:spPr>
        <p:txBody>
          <a:bodyPr/>
          <a:lstStyle/>
          <a:p>
            <a:r>
              <a:rPr lang="en-US" sz="2800" dirty="0"/>
              <a:t>Another useful function that comes in handy when manipulating strings is </a:t>
            </a:r>
            <a:r>
              <a:rPr lang="en-US" sz="2800" b="1" dirty="0">
                <a:solidFill>
                  <a:srgbClr val="0000FF"/>
                </a:solidFill>
              </a:rPr>
              <a:t>Mid</a:t>
            </a:r>
            <a:r>
              <a:rPr lang="en-US" sz="2800" dirty="0"/>
              <a:t> </a:t>
            </a:r>
          </a:p>
          <a:p>
            <a:r>
              <a:rPr lang="en-US" sz="2800" dirty="0"/>
              <a:t>Mid is used to parse a string </a:t>
            </a:r>
          </a:p>
          <a:p>
            <a:r>
              <a:rPr lang="en-US" sz="2800" dirty="0"/>
              <a:t>Mid accepts three parameters – String value</a:t>
            </a:r>
            <a:br>
              <a:rPr lang="en-US" sz="2800" dirty="0"/>
            </a:br>
            <a:r>
              <a:rPr lang="en-US" sz="2800" dirty="0"/>
              <a:t>– Start (integer)</a:t>
            </a:r>
            <a:br>
              <a:rPr lang="en-US" sz="2800" dirty="0"/>
            </a:br>
            <a:r>
              <a:rPr lang="en-US" sz="2800" dirty="0"/>
              <a:t>– Length (integer) </a:t>
            </a:r>
          </a:p>
          <a:p>
            <a:r>
              <a:rPr lang="en-US" sz="2800" dirty="0"/>
              <a:t>Syntax:</a:t>
            </a:r>
            <a:br>
              <a:rPr lang="en-US" sz="2800" dirty="0"/>
            </a:br>
            <a:r>
              <a:rPr lang="en-US" sz="2800" b="1" dirty="0">
                <a:solidFill>
                  <a:srgbClr val="0000FF"/>
                </a:solidFill>
              </a:rPr>
              <a:t>variable=Mid(string, </a:t>
            </a:r>
            <a:r>
              <a:rPr lang="en-US" sz="2800" b="1" dirty="0" err="1">
                <a:solidFill>
                  <a:srgbClr val="0000FF"/>
                </a:solidFill>
              </a:rPr>
              <a:t>start_reading</a:t>
            </a:r>
            <a:r>
              <a:rPr lang="en-US" sz="2800" b="1" dirty="0">
                <a:solidFill>
                  <a:srgbClr val="0000FF"/>
                </a:solidFill>
              </a:rPr>
              <a:t>, length)</a:t>
            </a:r>
            <a:r>
              <a:rPr lang="en-US" sz="2800" dirty="0"/>
              <a:t> </a:t>
            </a:r>
          </a:p>
          <a:p>
            <a:r>
              <a:rPr lang="en-US" sz="2800" dirty="0"/>
              <a:t>Example:</a:t>
            </a:r>
            <a:br>
              <a:rPr lang="en-US" sz="2800" dirty="0"/>
            </a:br>
            <a:r>
              <a:rPr lang="en-US" sz="2800" b="1" dirty="0" err="1">
                <a:solidFill>
                  <a:srgbClr val="0000FF"/>
                </a:solidFill>
              </a:rPr>
              <a:t>abc</a:t>
            </a:r>
            <a:r>
              <a:rPr lang="en-US" sz="2800" b="1" dirty="0">
                <a:solidFill>
                  <a:srgbClr val="0000FF"/>
                </a:solidFill>
              </a:rPr>
              <a:t>=Mid(“Yay Math”, 3,2)</a:t>
            </a:r>
            <a:r>
              <a:rPr lang="en-US" sz="2800" b="1" dirty="0">
                <a:solidFill>
                  <a:srgbClr val="4F81BD"/>
                </a:solidFill>
              </a:rPr>
              <a:t> </a:t>
            </a:r>
          </a:p>
        </p:txBody>
      </p:sp>
    </p:spTree>
    <p:extLst>
      <p:ext uri="{BB962C8B-B14F-4D97-AF65-F5344CB8AC3E}">
        <p14:creationId xmlns:p14="http://schemas.microsoft.com/office/powerpoint/2010/main" val="274503372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152400"/>
            <a:ext cx="8229600" cy="1143000"/>
          </a:xfrm>
        </p:spPr>
        <p:txBody>
          <a:bodyPr/>
          <a:lstStyle/>
          <a:p>
            <a:pPr eaLnBrk="1" hangingPunct="1"/>
            <a:r>
              <a:rPr lang="en-US" dirty="0" smtClean="0"/>
              <a:t>VBA Debug</a:t>
            </a:r>
          </a:p>
        </p:txBody>
      </p:sp>
      <p:sp>
        <p:nvSpPr>
          <p:cNvPr id="12291" name="Content Placeholder 2"/>
          <p:cNvSpPr>
            <a:spLocks noGrp="1"/>
          </p:cNvSpPr>
          <p:nvPr>
            <p:ph idx="1"/>
          </p:nvPr>
        </p:nvSpPr>
        <p:spPr>
          <a:xfrm>
            <a:off x="457200" y="914400"/>
            <a:ext cx="8229600" cy="4525963"/>
          </a:xfrm>
        </p:spPr>
        <p:txBody>
          <a:bodyPr/>
          <a:lstStyle/>
          <a:p>
            <a:r>
              <a:rPr lang="en-US" sz="2800" dirty="0"/>
              <a:t>Debugging in VBA is very </a:t>
            </a:r>
            <a:r>
              <a:rPr lang="en-US" sz="2800" dirty="0" smtClean="0"/>
              <a:t>simple</a:t>
            </a:r>
            <a:endParaRPr lang="en-US" sz="2800" dirty="0"/>
          </a:p>
          <a:p>
            <a:r>
              <a:rPr lang="en-US" sz="2800" dirty="0"/>
              <a:t>Breakpoints can be added by clicking on the left bar </a:t>
            </a:r>
          </a:p>
          <a:p>
            <a:pPr eaLnBrk="1" hangingPunct="1"/>
            <a:r>
              <a:rPr lang="en-US" sz="2800" dirty="0" smtClean="0"/>
              <a:t>At </a:t>
            </a:r>
            <a:r>
              <a:rPr lang="en-US" sz="2800" dirty="0"/>
              <a:t>the point code reaches the breakpoint, code pauses and the line is highlighted </a:t>
            </a:r>
            <a:r>
              <a:rPr lang="en-US" sz="2800" dirty="0" smtClean="0"/>
              <a:t>yellow</a:t>
            </a:r>
          </a:p>
          <a:p>
            <a:pPr eaLnBrk="1" hangingPunct="1"/>
            <a:r>
              <a:rPr lang="en-US" sz="2800" dirty="0" smtClean="0"/>
              <a:t>Hovering </a:t>
            </a:r>
            <a:r>
              <a:rPr lang="en-US" sz="2800" dirty="0"/>
              <a:t>over a variable with the cursor shows the current value of the variable </a:t>
            </a:r>
          </a:p>
        </p:txBody>
      </p:sp>
      <p:pic>
        <p:nvPicPr>
          <p:cNvPr id="12292" name="Picture 2"/>
          <p:cNvPicPr>
            <a:picLocks noChangeAspect="1" noChangeArrowheads="1"/>
          </p:cNvPicPr>
          <p:nvPr/>
        </p:nvPicPr>
        <p:blipFill>
          <a:blip r:embed="rId2"/>
          <a:srcRect/>
          <a:stretch>
            <a:fillRect/>
          </a:stretch>
        </p:blipFill>
        <p:spPr bwMode="auto">
          <a:xfrm>
            <a:off x="762000" y="3962400"/>
            <a:ext cx="4267200" cy="1384300"/>
          </a:xfrm>
          <a:prstGeom prst="rect">
            <a:avLst/>
          </a:prstGeom>
          <a:noFill/>
          <a:ln w="9525">
            <a:noFill/>
            <a:miter lim="800000"/>
            <a:headEnd/>
            <a:tailEnd/>
          </a:ln>
        </p:spPr>
      </p:pic>
      <p:pic>
        <p:nvPicPr>
          <p:cNvPr id="12293" name="Picture 3"/>
          <p:cNvPicPr>
            <a:picLocks noChangeAspect="1" noChangeArrowheads="1"/>
          </p:cNvPicPr>
          <p:nvPr/>
        </p:nvPicPr>
        <p:blipFill>
          <a:blip r:embed="rId3"/>
          <a:srcRect/>
          <a:stretch>
            <a:fillRect/>
          </a:stretch>
        </p:blipFill>
        <p:spPr bwMode="auto">
          <a:xfrm>
            <a:off x="2209800" y="5181600"/>
            <a:ext cx="4648200" cy="1509713"/>
          </a:xfrm>
          <a:prstGeom prst="rect">
            <a:avLst/>
          </a:prstGeom>
          <a:noFill/>
          <a:ln w="9525">
            <a:noFill/>
            <a:miter lim="800000"/>
            <a:headEnd/>
            <a:tailEnd/>
          </a:ln>
        </p:spPr>
      </p:pic>
      <p:cxnSp>
        <p:nvCxnSpPr>
          <p:cNvPr id="12294" name="Straight Arrow Connector 8"/>
          <p:cNvCxnSpPr>
            <a:cxnSpLocks noChangeShapeType="1"/>
          </p:cNvCxnSpPr>
          <p:nvPr/>
        </p:nvCxnSpPr>
        <p:spPr bwMode="auto">
          <a:xfrm rot="10800000">
            <a:off x="4916487" y="4660900"/>
            <a:ext cx="1219200" cy="1588"/>
          </a:xfrm>
          <a:prstGeom prst="straightConnector1">
            <a:avLst/>
          </a:prstGeom>
          <a:noFill/>
          <a:ln w="9525" algn="ctr">
            <a:solidFill>
              <a:srgbClr val="FF0000"/>
            </a:solidFill>
            <a:round/>
            <a:headEnd/>
            <a:tailEnd type="arrow" w="med" len="med"/>
          </a:ln>
        </p:spPr>
      </p:cxnSp>
      <p:sp>
        <p:nvSpPr>
          <p:cNvPr id="12295" name="TextBox 9"/>
          <p:cNvSpPr txBox="1">
            <a:spLocks noChangeArrowheads="1"/>
          </p:cNvSpPr>
          <p:nvPr/>
        </p:nvSpPr>
        <p:spPr bwMode="auto">
          <a:xfrm>
            <a:off x="6135687" y="3975100"/>
            <a:ext cx="2249488" cy="1200150"/>
          </a:xfrm>
          <a:prstGeom prst="rect">
            <a:avLst/>
          </a:prstGeom>
          <a:noFill/>
          <a:ln w="9525">
            <a:noFill/>
            <a:miter lim="800000"/>
            <a:headEnd/>
            <a:tailEnd/>
          </a:ln>
        </p:spPr>
        <p:txBody>
          <a:bodyPr wrap="none">
            <a:spAutoFit/>
          </a:bodyPr>
          <a:lstStyle/>
          <a:p>
            <a:pPr eaLnBrk="0" hangingPunct="0"/>
            <a:r>
              <a:rPr lang="en-US">
                <a:solidFill>
                  <a:srgbClr val="FF0000"/>
                </a:solidFill>
              </a:rPr>
              <a:t>Remember the</a:t>
            </a:r>
            <a:br>
              <a:rPr lang="en-US">
                <a:solidFill>
                  <a:srgbClr val="FF0000"/>
                </a:solidFill>
              </a:rPr>
            </a:br>
            <a:r>
              <a:rPr lang="en-US">
                <a:solidFill>
                  <a:srgbClr val="FF0000"/>
                </a:solidFill>
              </a:rPr>
              <a:t>mouse can hover</a:t>
            </a:r>
            <a:br>
              <a:rPr lang="en-US">
                <a:solidFill>
                  <a:srgbClr val="FF0000"/>
                </a:solidFill>
              </a:rPr>
            </a:br>
            <a:r>
              <a:rPr lang="en-US">
                <a:solidFill>
                  <a:srgbClr val="FF0000"/>
                </a:solidFill>
              </a:rPr>
              <a:t>over a variable to</a:t>
            </a:r>
            <a:br>
              <a:rPr lang="en-US">
                <a:solidFill>
                  <a:srgbClr val="FF0000"/>
                </a:solidFill>
              </a:rPr>
            </a:br>
            <a:r>
              <a:rPr lang="en-US">
                <a:solidFill>
                  <a:srgbClr val="FF0000"/>
                </a:solidFill>
              </a:rPr>
              <a:t>find its current value</a:t>
            </a:r>
          </a:p>
        </p:txBody>
      </p:sp>
    </p:spTree>
    <p:extLst>
      <p:ext uri="{BB962C8B-B14F-4D97-AF65-F5344CB8AC3E}">
        <p14:creationId xmlns:p14="http://schemas.microsoft.com/office/powerpoint/2010/main" val="7201001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5131</TotalTime>
  <Words>2266</Words>
  <Application>Microsoft Macintosh PowerPoint</Application>
  <PresentationFormat>On-screen Show (4:3)</PresentationFormat>
  <Paragraphs>332</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VBA Procedures</vt:lpstr>
      <vt:lpstr>Subs/Scripts</vt:lpstr>
      <vt:lpstr>Functions</vt:lpstr>
      <vt:lpstr>Functions</vt:lpstr>
      <vt:lpstr>Functions</vt:lpstr>
      <vt:lpstr>Functions</vt:lpstr>
      <vt:lpstr>String character values</vt:lpstr>
      <vt:lpstr>String character manipulation</vt:lpstr>
      <vt:lpstr>VBA Debug</vt:lpstr>
      <vt:lpstr>Manipulating sheets from code</vt:lpstr>
      <vt:lpstr>Manipulating sheets from code</vt:lpstr>
      <vt:lpstr>Manipulating sheets from code</vt:lpstr>
      <vt:lpstr>Manipulating sheets from code</vt:lpstr>
      <vt:lpstr>Manipulating sheets from code</vt:lpstr>
      <vt:lpstr>Manipulating sheets from code</vt:lpstr>
      <vt:lpstr>Manipulating sheets from code</vt:lpstr>
      <vt:lpstr>Manipulating sheets from code</vt:lpstr>
      <vt:lpstr>Manipulating controls with code</vt:lpstr>
      <vt:lpstr>What is a Matrix?</vt:lpstr>
      <vt:lpstr>Matrix Math operators</vt:lpstr>
      <vt:lpstr>Matrix Math operators</vt:lpstr>
      <vt:lpstr>Matrix Math operators</vt:lpstr>
      <vt:lpstr>Matrix Math operators</vt:lpstr>
      <vt:lpstr>Matrix Math Scalars</vt:lpstr>
      <vt:lpstr>Matrix Math Scalars</vt:lpstr>
      <vt:lpstr>Matrix Math Vectors</vt:lpstr>
      <vt:lpstr>Matrix Math operators</vt:lpstr>
      <vt:lpstr>Matrix Math operators</vt:lpstr>
      <vt:lpstr>Arrays in VBA</vt:lpstr>
      <vt:lpstr>Arrays in VBA</vt:lpstr>
      <vt:lpstr>Arrays in VBA</vt:lpstr>
      <vt:lpstr>Arrays in VBA</vt:lpstr>
      <vt:lpstr>Arrays in VBA</vt:lpstr>
      <vt:lpstr>Arrays in VBA</vt:lpstr>
      <vt:lpstr>Arrays in VBA</vt:lpstr>
      <vt:lpstr>Arrays versus worksheets</vt:lpstr>
      <vt:lpstr>Arrays versus worksheets</vt:lpstr>
      <vt:lpstr>Arrays versus worksheets</vt:lpstr>
      <vt:lpstr>Types in VBA</vt:lpstr>
      <vt:lpstr>Types in VBA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 Introduction</dc:title>
  <dc:creator>Rafael Nicolas Fermin Cota</dc:creator>
  <cp:lastModifiedBy>Rafael Nicolas Fermin Cota</cp:lastModifiedBy>
  <cp:revision>112</cp:revision>
  <dcterms:created xsi:type="dcterms:W3CDTF">2007-06-03T22:49:44Z</dcterms:created>
  <dcterms:modified xsi:type="dcterms:W3CDTF">2014-04-02T02:15:48Z</dcterms:modified>
</cp:coreProperties>
</file>