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9" d="100"/>
          <a:sy n="129" d="100"/>
        </p:scale>
        <p:origin x="-1264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CD1D-3A52-42CC-994F-3034B2A998B3}" type="datetimeFigureOut">
              <a:rPr lang="en-US" smtClean="0"/>
              <a:t>14-04-01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435C-5660-447F-B6F3-6ADF58270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251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CD1D-3A52-42CC-994F-3034B2A998B3}" type="datetimeFigureOut">
              <a:rPr lang="en-US" smtClean="0"/>
              <a:t>14-04-01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435C-5660-447F-B6F3-6ADF58270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03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CD1D-3A52-42CC-994F-3034B2A998B3}" type="datetimeFigureOut">
              <a:rPr lang="en-US" smtClean="0"/>
              <a:t>14-04-01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435C-5660-447F-B6F3-6ADF58270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728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CD1D-3A52-42CC-994F-3034B2A998B3}" type="datetimeFigureOut">
              <a:rPr lang="en-US" smtClean="0"/>
              <a:t>14-04-01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435C-5660-447F-B6F3-6ADF58270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868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CD1D-3A52-42CC-994F-3034B2A998B3}" type="datetimeFigureOut">
              <a:rPr lang="en-US" smtClean="0"/>
              <a:t>14-04-01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435C-5660-447F-B6F3-6ADF58270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092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CD1D-3A52-42CC-994F-3034B2A998B3}" type="datetimeFigureOut">
              <a:rPr lang="en-US" smtClean="0"/>
              <a:t>14-04-01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435C-5660-447F-B6F3-6ADF58270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17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CD1D-3A52-42CC-994F-3034B2A998B3}" type="datetimeFigureOut">
              <a:rPr lang="en-US" smtClean="0"/>
              <a:t>14-04-01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435C-5660-447F-B6F3-6ADF58270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494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CD1D-3A52-42CC-994F-3034B2A998B3}" type="datetimeFigureOut">
              <a:rPr lang="en-US" smtClean="0"/>
              <a:t>14-04-01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435C-5660-447F-B6F3-6ADF58270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11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CD1D-3A52-42CC-994F-3034B2A998B3}" type="datetimeFigureOut">
              <a:rPr lang="en-US" smtClean="0"/>
              <a:t>14-04-01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435C-5660-447F-B6F3-6ADF58270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29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CD1D-3A52-42CC-994F-3034B2A998B3}" type="datetimeFigureOut">
              <a:rPr lang="en-US" smtClean="0"/>
              <a:t>14-04-01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435C-5660-447F-B6F3-6ADF58270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274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CD1D-3A52-42CC-994F-3034B2A998B3}" type="datetimeFigureOut">
              <a:rPr lang="en-US" smtClean="0"/>
              <a:t>14-04-01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C435C-5660-447F-B6F3-6ADF58270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470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DCD1D-3A52-42CC-994F-3034B2A998B3}" type="datetimeFigureOut">
              <a:rPr lang="en-US" smtClean="0"/>
              <a:t>14-04-01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C435C-5660-447F-B6F3-6ADF58270C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13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4" Type="http://schemas.openxmlformats.org/officeDocument/2006/relationships/image" Target="../media/image4.emf"/><Relationship Id="rId5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VBA Value Types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en-US" b="1" dirty="0"/>
              <a:t>Lecture </a:t>
            </a:r>
            <a:r>
              <a:rPr lang="en-US" b="1" dirty="0" smtClean="0"/>
              <a:t>2 &amp; 3</a:t>
            </a:r>
            <a:endParaRPr lang="en-US" b="1" dirty="0"/>
          </a:p>
          <a:p>
            <a:r>
              <a:rPr lang="en-US" b="1" dirty="0" smtClean="0"/>
              <a:t>Business </a:t>
            </a:r>
            <a:r>
              <a:rPr lang="en-US" b="1" dirty="0" smtClean="0"/>
              <a:t>4517</a:t>
            </a:r>
            <a:endParaRPr lang="en-US" dirty="0" smtClean="0"/>
          </a:p>
          <a:p>
            <a:r>
              <a:rPr lang="es-DO" b="1" dirty="0" smtClean="0"/>
              <a:t>Nico</a:t>
            </a:r>
          </a:p>
        </p:txBody>
      </p:sp>
    </p:spTree>
    <p:extLst>
      <p:ext uri="{BB962C8B-B14F-4D97-AF65-F5344CB8AC3E}">
        <p14:creationId xmlns:p14="http://schemas.microsoft.com/office/powerpoint/2010/main" val="344896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Logic to compare values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“if…else” provides an alternative if the first condition is not true</a:t>
            </a:r>
          </a:p>
          <a:p>
            <a:pPr eaLnBrk="1" hangingPunct="1"/>
            <a:r>
              <a:rPr lang="en-US" dirty="0" smtClean="0"/>
              <a:t>Syntax example:</a:t>
            </a:r>
            <a:br>
              <a:rPr lang="en-US" dirty="0" smtClean="0"/>
            </a:br>
            <a:r>
              <a:rPr lang="en-US" dirty="0" smtClean="0">
                <a:solidFill>
                  <a:srgbClr val="0000FF"/>
                </a:solidFill>
              </a:rPr>
              <a:t>if (A = 5) Then</a:t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	B = 10</a:t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else</a:t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	B = 5</a:t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end if</a:t>
            </a:r>
          </a:p>
        </p:txBody>
      </p:sp>
      <p:sp>
        <p:nvSpPr>
          <p:cNvPr id="17412" name="Line 4"/>
          <p:cNvSpPr>
            <a:spLocks noChangeShapeType="1"/>
          </p:cNvSpPr>
          <p:nvPr/>
        </p:nvSpPr>
        <p:spPr bwMode="auto">
          <a:xfrm>
            <a:off x="3702572" y="3482975"/>
            <a:ext cx="16764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>
            <a:off x="3702572" y="4016375"/>
            <a:ext cx="16764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>
            <a:off x="2559572" y="4473575"/>
            <a:ext cx="28194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>
            <a:off x="3702572" y="4930775"/>
            <a:ext cx="16764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>
            <a:off x="2559572" y="5464175"/>
            <a:ext cx="28194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5607572" y="3330575"/>
            <a:ext cx="29291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If the value of </a:t>
            </a:r>
            <a:r>
              <a:rPr lang="en-US" dirty="0" smtClean="0">
                <a:solidFill>
                  <a:srgbClr val="FF0000"/>
                </a:solidFill>
              </a:rPr>
              <a:t>A </a:t>
            </a:r>
            <a:r>
              <a:rPr lang="en-US" dirty="0">
                <a:solidFill>
                  <a:srgbClr val="FF0000"/>
                </a:solidFill>
              </a:rPr>
              <a:t>equals 5…</a:t>
            </a:r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5591697" y="3824288"/>
            <a:ext cx="2698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…then set B equal to 10.</a:t>
            </a:r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5591697" y="4281488"/>
            <a:ext cx="30189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…if the value of </a:t>
            </a:r>
            <a:r>
              <a:rPr lang="en-US" dirty="0" smtClean="0">
                <a:solidFill>
                  <a:srgbClr val="FF0000"/>
                </a:solidFill>
              </a:rPr>
              <a:t>A </a:t>
            </a:r>
            <a:r>
              <a:rPr lang="en-US" dirty="0">
                <a:solidFill>
                  <a:srgbClr val="FF0000"/>
                </a:solidFill>
              </a:rPr>
              <a:t>is not 5…</a:t>
            </a:r>
          </a:p>
        </p:txBody>
      </p:sp>
      <p:sp>
        <p:nvSpPr>
          <p:cNvPr id="17420" name="Text Box 12"/>
          <p:cNvSpPr txBox="1">
            <a:spLocks noChangeArrowheads="1"/>
          </p:cNvSpPr>
          <p:nvPr/>
        </p:nvSpPr>
        <p:spPr bwMode="auto">
          <a:xfrm>
            <a:off x="5591697" y="4814888"/>
            <a:ext cx="2571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…then set B equal to 5.</a:t>
            </a:r>
          </a:p>
        </p:txBody>
      </p:sp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5591697" y="5348288"/>
            <a:ext cx="2190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End the code block.</a:t>
            </a:r>
          </a:p>
        </p:txBody>
      </p:sp>
    </p:spTree>
    <p:extLst>
      <p:ext uri="{BB962C8B-B14F-4D97-AF65-F5344CB8AC3E}">
        <p14:creationId xmlns:p14="http://schemas.microsoft.com/office/powerpoint/2010/main" val="19084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Logic to compare values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“if…</a:t>
            </a:r>
            <a:r>
              <a:rPr lang="en-US" sz="2800" dirty="0" err="1" smtClean="0"/>
              <a:t>elseif</a:t>
            </a:r>
            <a:r>
              <a:rPr lang="en-US" sz="2800" dirty="0" smtClean="0"/>
              <a:t>” provides the opportunity to test several conditions in one code block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Syntax example:</a:t>
            </a:r>
            <a:br>
              <a:rPr lang="en-US" sz="2800" dirty="0" smtClean="0"/>
            </a:br>
            <a:r>
              <a:rPr lang="en-US" sz="2800" dirty="0" smtClean="0">
                <a:solidFill>
                  <a:srgbClr val="0000FF"/>
                </a:solidFill>
              </a:rPr>
              <a:t>if (A = 5) then</a:t>
            </a:r>
            <a:br>
              <a:rPr lang="en-US" sz="2800" dirty="0" smtClean="0">
                <a:solidFill>
                  <a:srgbClr val="0000FF"/>
                </a:solidFill>
              </a:rPr>
            </a:br>
            <a:r>
              <a:rPr lang="en-US" sz="2800" dirty="0" smtClean="0">
                <a:solidFill>
                  <a:srgbClr val="0000FF"/>
                </a:solidFill>
              </a:rPr>
              <a:t>	B = 10</a:t>
            </a:r>
            <a:br>
              <a:rPr lang="en-US" sz="2800" dirty="0" smtClean="0">
                <a:solidFill>
                  <a:srgbClr val="0000FF"/>
                </a:solidFill>
              </a:rPr>
            </a:br>
            <a:r>
              <a:rPr lang="en-US" sz="2800" dirty="0" err="1" smtClean="0">
                <a:solidFill>
                  <a:srgbClr val="0000FF"/>
                </a:solidFill>
              </a:rPr>
              <a:t>elseif</a:t>
            </a:r>
            <a:r>
              <a:rPr lang="en-US" sz="2800" dirty="0" smtClean="0">
                <a:solidFill>
                  <a:srgbClr val="0000FF"/>
                </a:solidFill>
              </a:rPr>
              <a:t> (A = 10) then</a:t>
            </a:r>
            <a:br>
              <a:rPr lang="en-US" sz="2800" dirty="0" smtClean="0">
                <a:solidFill>
                  <a:srgbClr val="0000FF"/>
                </a:solidFill>
              </a:rPr>
            </a:br>
            <a:r>
              <a:rPr lang="en-US" sz="2800" dirty="0" smtClean="0">
                <a:solidFill>
                  <a:srgbClr val="0000FF"/>
                </a:solidFill>
              </a:rPr>
              <a:t>	B = 5</a:t>
            </a:r>
            <a:br>
              <a:rPr lang="en-US" sz="2800" dirty="0" smtClean="0">
                <a:solidFill>
                  <a:srgbClr val="0000FF"/>
                </a:solidFill>
              </a:rPr>
            </a:br>
            <a:r>
              <a:rPr lang="en-US" sz="2800" dirty="0" smtClean="0">
                <a:solidFill>
                  <a:srgbClr val="0000FF"/>
                </a:solidFill>
              </a:rPr>
              <a:t>end if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If the first condition is not true, the second condition must be to execute code</a:t>
            </a:r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</p:txBody>
      </p:sp>
      <p:sp>
        <p:nvSpPr>
          <p:cNvPr id="18436" name="Line 4"/>
          <p:cNvSpPr>
            <a:spLocks noChangeShapeType="1"/>
          </p:cNvSpPr>
          <p:nvPr/>
        </p:nvSpPr>
        <p:spPr bwMode="auto">
          <a:xfrm>
            <a:off x="3727450" y="3886200"/>
            <a:ext cx="1143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4946650" y="3429000"/>
            <a:ext cx="41211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If the first if statement was untrue, then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compare this if statement and if true,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execute the code below it.</a:t>
            </a:r>
          </a:p>
        </p:txBody>
      </p:sp>
    </p:spTree>
    <p:extLst>
      <p:ext uri="{BB962C8B-B14F-4D97-AF65-F5344CB8AC3E}">
        <p14:creationId xmlns:p14="http://schemas.microsoft.com/office/powerpoint/2010/main" val="222286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Logic to compare values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“switch” statement allows any number of logic conditions to be compared in one code block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Syntax example:</a:t>
            </a:r>
            <a:br>
              <a:rPr lang="en-US" sz="2800" dirty="0" smtClean="0"/>
            </a:br>
            <a:r>
              <a:rPr lang="en-US" sz="2800" dirty="0" smtClean="0">
                <a:solidFill>
                  <a:srgbClr val="0000FF"/>
                </a:solidFill>
              </a:rPr>
              <a:t>Select Case A</a:t>
            </a:r>
            <a:br>
              <a:rPr lang="en-US" sz="2800" dirty="0" smtClean="0">
                <a:solidFill>
                  <a:srgbClr val="0000FF"/>
                </a:solidFill>
              </a:rPr>
            </a:br>
            <a:r>
              <a:rPr lang="en-US" sz="2800" dirty="0" smtClean="0">
                <a:solidFill>
                  <a:srgbClr val="0000FF"/>
                </a:solidFill>
              </a:rPr>
              <a:t>case 5</a:t>
            </a:r>
            <a:br>
              <a:rPr lang="en-US" sz="2800" dirty="0" smtClean="0">
                <a:solidFill>
                  <a:srgbClr val="0000FF"/>
                </a:solidFill>
              </a:rPr>
            </a:br>
            <a:r>
              <a:rPr lang="en-US" sz="2800" dirty="0" smtClean="0">
                <a:solidFill>
                  <a:srgbClr val="0000FF"/>
                </a:solidFill>
              </a:rPr>
              <a:t>	B = 10</a:t>
            </a:r>
            <a:br>
              <a:rPr lang="en-US" sz="2800" dirty="0" smtClean="0">
                <a:solidFill>
                  <a:srgbClr val="0000FF"/>
                </a:solidFill>
              </a:rPr>
            </a:br>
            <a:r>
              <a:rPr lang="en-US" sz="2800" dirty="0" smtClean="0">
                <a:solidFill>
                  <a:srgbClr val="0000FF"/>
                </a:solidFill>
              </a:rPr>
              <a:t>case 10</a:t>
            </a:r>
            <a:br>
              <a:rPr lang="en-US" sz="2800" dirty="0" smtClean="0">
                <a:solidFill>
                  <a:srgbClr val="0000FF"/>
                </a:solidFill>
              </a:rPr>
            </a:br>
            <a:r>
              <a:rPr lang="en-US" sz="2800" dirty="0" smtClean="0">
                <a:solidFill>
                  <a:srgbClr val="0000FF"/>
                </a:solidFill>
              </a:rPr>
              <a:t>	B = 5</a:t>
            </a:r>
            <a:br>
              <a:rPr lang="en-US" sz="2800" dirty="0" smtClean="0">
                <a:solidFill>
                  <a:srgbClr val="0000FF"/>
                </a:solidFill>
              </a:rPr>
            </a:br>
            <a:r>
              <a:rPr lang="en-US" sz="2800" dirty="0" smtClean="0">
                <a:solidFill>
                  <a:srgbClr val="0000FF"/>
                </a:solidFill>
              </a:rPr>
              <a:t>Case else</a:t>
            </a:r>
            <a:br>
              <a:rPr lang="en-US" sz="2800" dirty="0" smtClean="0">
                <a:solidFill>
                  <a:srgbClr val="0000FF"/>
                </a:solidFill>
              </a:rPr>
            </a:br>
            <a:r>
              <a:rPr lang="en-US" sz="2800" dirty="0" smtClean="0">
                <a:solidFill>
                  <a:srgbClr val="0000FF"/>
                </a:solidFill>
              </a:rPr>
              <a:t>	B = 0</a:t>
            </a:r>
            <a:br>
              <a:rPr lang="en-US" sz="2800" dirty="0" smtClean="0">
                <a:solidFill>
                  <a:srgbClr val="0000FF"/>
                </a:solidFill>
              </a:rPr>
            </a:br>
            <a:r>
              <a:rPr lang="en-US" sz="2800" dirty="0" smtClean="0">
                <a:solidFill>
                  <a:srgbClr val="0000FF"/>
                </a:solidFill>
              </a:rPr>
              <a:t>end select</a:t>
            </a:r>
          </a:p>
        </p:txBody>
      </p:sp>
      <p:sp>
        <p:nvSpPr>
          <p:cNvPr id="19460" name="Line 4"/>
          <p:cNvSpPr>
            <a:spLocks noChangeShapeType="1"/>
          </p:cNvSpPr>
          <p:nvPr/>
        </p:nvSpPr>
        <p:spPr bwMode="auto">
          <a:xfrm>
            <a:off x="2906122" y="3124200"/>
            <a:ext cx="19812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5039722" y="2971800"/>
            <a:ext cx="3486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Define the value to be compared</a:t>
            </a:r>
          </a:p>
        </p:txBody>
      </p:sp>
      <p:sp>
        <p:nvSpPr>
          <p:cNvPr id="19462" name="Line 6"/>
          <p:cNvSpPr>
            <a:spLocks noChangeShapeType="1"/>
          </p:cNvSpPr>
          <p:nvPr/>
        </p:nvSpPr>
        <p:spPr bwMode="auto">
          <a:xfrm>
            <a:off x="2525122" y="3505200"/>
            <a:ext cx="19812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4642847" y="3313113"/>
            <a:ext cx="3511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If the above value (A) equals 5…</a:t>
            </a:r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>
            <a:off x="3134722" y="3962400"/>
            <a:ext cx="16764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4871447" y="3770313"/>
            <a:ext cx="2698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…then set B equal to 10.</a:t>
            </a:r>
          </a:p>
        </p:txBody>
      </p:sp>
      <p:sp>
        <p:nvSpPr>
          <p:cNvPr id="19466" name="Line 10"/>
          <p:cNvSpPr>
            <a:spLocks noChangeShapeType="1"/>
          </p:cNvSpPr>
          <p:nvPr/>
        </p:nvSpPr>
        <p:spPr bwMode="auto">
          <a:xfrm>
            <a:off x="3058522" y="5105400"/>
            <a:ext cx="16764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4795247" y="4684713"/>
            <a:ext cx="396775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If none of the above case statements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are true, then execute this code. </a:t>
            </a:r>
          </a:p>
        </p:txBody>
      </p:sp>
    </p:spTree>
    <p:extLst>
      <p:ext uri="{BB962C8B-B14F-4D97-AF65-F5344CB8AC3E}">
        <p14:creationId xmlns:p14="http://schemas.microsoft.com/office/powerpoint/2010/main" val="331363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Logic to create loops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96962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sz="2800" dirty="0" smtClean="0"/>
              <a:t>“for” loop executes a block of code repeatedly until a value condition is met</a:t>
            </a:r>
          </a:p>
          <a:p>
            <a:pPr eaLnBrk="1" hangingPunct="1"/>
            <a:r>
              <a:rPr lang="en-US" sz="2800" dirty="0" smtClean="0"/>
              <a:t>Loop automatically iterates a value</a:t>
            </a:r>
          </a:p>
          <a:p>
            <a:pPr eaLnBrk="1" hangingPunct="1"/>
            <a:r>
              <a:rPr lang="en-US" sz="2800" dirty="0" smtClean="0"/>
              <a:t>Syntax example:</a:t>
            </a:r>
            <a:br>
              <a:rPr lang="en-US" sz="2800" dirty="0" smtClean="0"/>
            </a:br>
            <a:r>
              <a:rPr lang="en-US" sz="2800" dirty="0" smtClean="0">
                <a:solidFill>
                  <a:srgbClr val="0000FF"/>
                </a:solidFill>
              </a:rPr>
              <a:t>for </a:t>
            </a:r>
            <a:r>
              <a:rPr lang="en-US" sz="2800" dirty="0" err="1" smtClean="0">
                <a:solidFill>
                  <a:srgbClr val="0000FF"/>
                </a:solidFill>
              </a:rPr>
              <a:t>i</a:t>
            </a:r>
            <a:r>
              <a:rPr lang="en-US" sz="2800" dirty="0" smtClean="0">
                <a:solidFill>
                  <a:srgbClr val="0000FF"/>
                </a:solidFill>
              </a:rPr>
              <a:t> = 1 to 10</a:t>
            </a:r>
            <a:br>
              <a:rPr lang="en-US" sz="2800" dirty="0" smtClean="0">
                <a:solidFill>
                  <a:srgbClr val="0000FF"/>
                </a:solidFill>
              </a:rPr>
            </a:br>
            <a:r>
              <a:rPr lang="en-US" sz="2800" dirty="0" smtClean="0">
                <a:solidFill>
                  <a:srgbClr val="0000FF"/>
                </a:solidFill>
              </a:rPr>
              <a:t>	B = B * 5</a:t>
            </a:r>
            <a:br>
              <a:rPr lang="en-US" sz="2800" dirty="0" smtClean="0">
                <a:solidFill>
                  <a:srgbClr val="0000FF"/>
                </a:solidFill>
              </a:rPr>
            </a:br>
            <a:r>
              <a:rPr lang="en-US" sz="2800" dirty="0" smtClean="0">
                <a:solidFill>
                  <a:srgbClr val="0000FF"/>
                </a:solidFill>
              </a:rPr>
              <a:t>next </a:t>
            </a:r>
            <a:r>
              <a:rPr lang="en-US" sz="2800" dirty="0">
                <a:solidFill>
                  <a:srgbClr val="0000FF"/>
                </a:solidFill>
              </a:rPr>
              <a:t>i</a:t>
            </a:r>
            <a:endParaRPr lang="en-US" sz="2800" dirty="0" smtClean="0">
              <a:solidFill>
                <a:srgbClr val="0000FF"/>
              </a:solidFill>
            </a:endParaRPr>
          </a:p>
          <a:p>
            <a:r>
              <a:rPr lang="en-US" sz="2800" dirty="0"/>
              <a:t>In VBA, a variable may be declared implicitly </a:t>
            </a:r>
          </a:p>
          <a:p>
            <a:r>
              <a:rPr lang="en-US" sz="2800" dirty="0"/>
              <a:t>In this example, the variable </a:t>
            </a:r>
            <a:r>
              <a:rPr lang="en-US" sz="2800" b="1" dirty="0" err="1" smtClean="0">
                <a:solidFill>
                  <a:srgbClr val="0000FF"/>
                </a:solidFill>
              </a:rPr>
              <a:t>i</a:t>
            </a:r>
            <a:r>
              <a:rPr lang="en-US" sz="2800" dirty="0" smtClean="0"/>
              <a:t> </a:t>
            </a:r>
            <a:r>
              <a:rPr lang="en-US" sz="2800" dirty="0"/>
              <a:t>need not be defined as an integer or another data type </a:t>
            </a:r>
          </a:p>
          <a:p>
            <a:r>
              <a:rPr lang="en-US" sz="2800" dirty="0"/>
              <a:t>The statement above will implicitly define a variable </a:t>
            </a:r>
            <a:r>
              <a:rPr lang="en-US" sz="2800" b="1" dirty="0" err="1" smtClean="0">
                <a:solidFill>
                  <a:srgbClr val="0000FF"/>
                </a:solidFill>
              </a:rPr>
              <a:t>i</a:t>
            </a:r>
            <a:r>
              <a:rPr lang="en-US" sz="2800" dirty="0" smtClean="0"/>
              <a:t> </a:t>
            </a:r>
            <a:r>
              <a:rPr lang="en-US" sz="2800" dirty="0"/>
              <a:t>that will be used to </a:t>
            </a:r>
            <a:r>
              <a:rPr lang="en-US" sz="2800" dirty="0" smtClean="0"/>
              <a:t>count</a:t>
            </a:r>
            <a:endParaRPr lang="en-US" sz="2800" dirty="0"/>
          </a:p>
        </p:txBody>
      </p:sp>
      <p:sp>
        <p:nvSpPr>
          <p:cNvPr id="20484" name="Line 4"/>
          <p:cNvSpPr>
            <a:spLocks noChangeShapeType="1"/>
          </p:cNvSpPr>
          <p:nvPr/>
        </p:nvSpPr>
        <p:spPr bwMode="auto">
          <a:xfrm>
            <a:off x="3124200" y="3240087"/>
            <a:ext cx="12954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4403725" y="2590800"/>
            <a:ext cx="4288353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This loop set i </a:t>
            </a:r>
            <a:r>
              <a:rPr lang="en-US" dirty="0">
                <a:solidFill>
                  <a:srgbClr val="FF0000"/>
                </a:solidFill>
              </a:rPr>
              <a:t>to an initial value of 1. 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The code within </a:t>
            </a:r>
            <a:r>
              <a:rPr lang="en-US" dirty="0">
                <a:solidFill>
                  <a:srgbClr val="FF0000"/>
                </a:solidFill>
              </a:rPr>
              <a:t>the block (B = B * 5;)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will be executed </a:t>
            </a:r>
            <a:r>
              <a:rPr lang="en-US" dirty="0">
                <a:solidFill>
                  <a:srgbClr val="FF0000"/>
                </a:solidFill>
              </a:rPr>
              <a:t>repeatedly until 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= </a:t>
            </a:r>
            <a:r>
              <a:rPr lang="en-US" dirty="0">
                <a:solidFill>
                  <a:srgbClr val="FF0000"/>
                </a:solidFill>
              </a:rPr>
              <a:t>10. 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The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for </a:t>
            </a:r>
            <a:r>
              <a:rPr lang="en-US" dirty="0">
                <a:solidFill>
                  <a:srgbClr val="FF0000"/>
                </a:solidFill>
              </a:rPr>
              <a:t>loop will automatically increment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the </a:t>
            </a:r>
            <a:r>
              <a:rPr lang="en-US" dirty="0" smtClean="0">
                <a:solidFill>
                  <a:srgbClr val="FF0000"/>
                </a:solidFill>
              </a:rPr>
              <a:t>value 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by 1 each time the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loop is executed.</a:t>
            </a:r>
          </a:p>
        </p:txBody>
      </p:sp>
    </p:spTree>
    <p:extLst>
      <p:ext uri="{BB962C8B-B14F-4D97-AF65-F5344CB8AC3E}">
        <p14:creationId xmlns:p14="http://schemas.microsoft.com/office/powerpoint/2010/main" val="16771056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Logic to create loops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49362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 smtClean="0"/>
              <a:t>“for” loop can count by a value different than default 1</a:t>
            </a:r>
          </a:p>
          <a:p>
            <a:pPr eaLnBrk="1" hangingPunct="1"/>
            <a:r>
              <a:rPr lang="en-US" dirty="0" smtClean="0"/>
              <a:t>Syntax example:</a:t>
            </a:r>
            <a:br>
              <a:rPr lang="en-US" dirty="0" smtClean="0"/>
            </a:br>
            <a:r>
              <a:rPr lang="en-US" dirty="0" smtClean="0">
                <a:solidFill>
                  <a:srgbClr val="0000FF"/>
                </a:solidFill>
              </a:rPr>
              <a:t>for </a:t>
            </a:r>
            <a:r>
              <a:rPr lang="en-US" dirty="0" err="1" smtClean="0">
                <a:solidFill>
                  <a:srgbClr val="0000FF"/>
                </a:solidFill>
              </a:rPr>
              <a:t>i</a:t>
            </a:r>
            <a:r>
              <a:rPr lang="en-US" dirty="0" smtClean="0">
                <a:solidFill>
                  <a:srgbClr val="0000FF"/>
                </a:solidFill>
              </a:rPr>
              <a:t> = 0 to 50 Step 5</a:t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	B = B * 5</a:t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next </a:t>
            </a:r>
            <a:r>
              <a:rPr lang="en-US" dirty="0">
                <a:solidFill>
                  <a:srgbClr val="0000FF"/>
                </a:solidFill>
              </a:rPr>
              <a:t>i</a:t>
            </a:r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0000FF"/>
                </a:solidFill>
              </a:rPr>
              <a:t>Step</a:t>
            </a:r>
            <a:r>
              <a:rPr lang="en-US" dirty="0"/>
              <a:t> keyword can be omitted if you wish to use the default step size of 1 </a:t>
            </a:r>
          </a:p>
          <a:p>
            <a:r>
              <a:rPr lang="en-US" dirty="0"/>
              <a:t>A negative step size may be used if counting </a:t>
            </a:r>
            <a:r>
              <a:rPr lang="en-US" dirty="0" smtClean="0"/>
              <a:t>down </a:t>
            </a:r>
            <a:endParaRPr lang="en-US" dirty="0"/>
          </a:p>
        </p:txBody>
      </p:sp>
      <p:sp>
        <p:nvSpPr>
          <p:cNvPr id="21508" name="Line 4"/>
          <p:cNvSpPr>
            <a:spLocks noChangeShapeType="1"/>
          </p:cNvSpPr>
          <p:nvPr/>
        </p:nvSpPr>
        <p:spPr bwMode="auto">
          <a:xfrm>
            <a:off x="3521075" y="2706687"/>
            <a:ext cx="1143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4724400" y="1905000"/>
            <a:ext cx="4038600" cy="2563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“for” loop is identical to the last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example, only here the loop sets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 to </a:t>
            </a:r>
            <a:r>
              <a:rPr lang="en-US" dirty="0">
                <a:solidFill>
                  <a:srgbClr val="FF0000"/>
                </a:solidFill>
              </a:rPr>
              <a:t>an initial value of 0.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The loop iterates 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by 5 each time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and ends the loop when 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is equal to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50.  Since, counting by 5, it will only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take 10 iterations to reach 50, the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code (B = B * 5;) will only be executed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10 times.</a:t>
            </a:r>
          </a:p>
        </p:txBody>
      </p:sp>
    </p:spTree>
    <p:extLst>
      <p:ext uri="{BB962C8B-B14F-4D97-AF65-F5344CB8AC3E}">
        <p14:creationId xmlns:p14="http://schemas.microsoft.com/office/powerpoint/2010/main" val="1847990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Logic to create loops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 smtClean="0"/>
              <a:t>“while” loop similar to “for” loop, only “while” does not iterate a value</a:t>
            </a:r>
          </a:p>
          <a:p>
            <a:pPr eaLnBrk="1" hangingPunct="1"/>
            <a:r>
              <a:rPr lang="en-US" dirty="0" smtClean="0"/>
              <a:t>“while” loop executes code while a condition is true</a:t>
            </a:r>
          </a:p>
          <a:p>
            <a:pPr eaLnBrk="1" hangingPunct="1"/>
            <a:r>
              <a:rPr lang="en-US" dirty="0" smtClean="0"/>
              <a:t>Syntax example:</a:t>
            </a:r>
          </a:p>
          <a:p>
            <a:pPr eaLnBrk="1" hangingPunct="1">
              <a:buNone/>
            </a:pPr>
            <a:r>
              <a:rPr lang="en-US" dirty="0" smtClean="0"/>
              <a:t>    </a:t>
            </a:r>
            <a:r>
              <a:rPr lang="en-US" dirty="0" err="1" smtClean="0">
                <a:solidFill>
                  <a:srgbClr val="0000FF"/>
                </a:solidFill>
              </a:rPr>
              <a:t>i</a:t>
            </a:r>
            <a:r>
              <a:rPr lang="en-US" dirty="0" smtClean="0">
                <a:solidFill>
                  <a:srgbClr val="0000FF"/>
                </a:solidFill>
              </a:rPr>
              <a:t> =0</a:t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Do while (</a:t>
            </a:r>
            <a:r>
              <a:rPr lang="en-US" dirty="0" err="1" smtClean="0">
                <a:solidFill>
                  <a:srgbClr val="0000FF"/>
                </a:solidFill>
              </a:rPr>
              <a:t>i</a:t>
            </a:r>
            <a:r>
              <a:rPr lang="en-US" dirty="0" smtClean="0">
                <a:solidFill>
                  <a:srgbClr val="0000FF"/>
                </a:solidFill>
              </a:rPr>
              <a:t> &lt;&gt; 10)</a:t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	B = B + 1;</a:t>
            </a:r>
          </a:p>
          <a:p>
            <a:pPr eaLnBrk="1" hangingPunct="1">
              <a:buNone/>
            </a:pPr>
            <a:r>
              <a:rPr lang="en-US" dirty="0" smtClean="0">
                <a:solidFill>
                  <a:srgbClr val="0000FF"/>
                </a:solidFill>
              </a:rPr>
              <a:t>	       </a:t>
            </a:r>
            <a:r>
              <a:rPr lang="en-US" dirty="0" err="1" smtClean="0">
                <a:solidFill>
                  <a:srgbClr val="0000FF"/>
                </a:solidFill>
              </a:rPr>
              <a:t>i</a:t>
            </a:r>
            <a:r>
              <a:rPr lang="en-US" dirty="0" smtClean="0">
                <a:solidFill>
                  <a:srgbClr val="0000FF"/>
                </a:solidFill>
              </a:rPr>
              <a:t> = </a:t>
            </a:r>
            <a:r>
              <a:rPr lang="en-US" dirty="0" err="1" smtClean="0">
                <a:solidFill>
                  <a:srgbClr val="0000FF"/>
                </a:solidFill>
              </a:rPr>
              <a:t>i</a:t>
            </a:r>
            <a:r>
              <a:rPr lang="en-US" dirty="0" smtClean="0">
                <a:solidFill>
                  <a:srgbClr val="0000FF"/>
                </a:solidFill>
              </a:rPr>
              <a:t> +1</a:t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Loop</a:t>
            </a:r>
          </a:p>
        </p:txBody>
      </p:sp>
      <p:sp>
        <p:nvSpPr>
          <p:cNvPr id="22532" name="Line 4"/>
          <p:cNvSpPr>
            <a:spLocks noChangeShapeType="1"/>
          </p:cNvSpPr>
          <p:nvPr/>
        </p:nvSpPr>
        <p:spPr bwMode="auto">
          <a:xfrm>
            <a:off x="3810000" y="4495800"/>
            <a:ext cx="1371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5241925" y="3694113"/>
            <a:ext cx="34988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loop will execute the code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below (B = B + </a:t>
            </a:r>
            <a:r>
              <a:rPr lang="en-US" dirty="0" smtClean="0">
                <a:solidFill>
                  <a:srgbClr val="FF0000"/>
                </a:solidFill>
              </a:rPr>
              <a:t>1) while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the condition 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is not equal to 10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is true.</a:t>
            </a:r>
          </a:p>
        </p:txBody>
      </p:sp>
    </p:spTree>
    <p:extLst>
      <p:ext uri="{BB962C8B-B14F-4D97-AF65-F5344CB8AC3E}">
        <p14:creationId xmlns:p14="http://schemas.microsoft.com/office/powerpoint/2010/main" val="1365925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to create loops</a:t>
            </a:r>
            <a:endParaRPr lang="es-D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/>
          <a:lstStyle/>
          <a:p>
            <a:r>
              <a:rPr lang="en-US" sz="2400" dirty="0" smtClean="0"/>
              <a:t>Example</a:t>
            </a:r>
            <a:r>
              <a:rPr lang="en-US" sz="2400" dirty="0"/>
              <a:t>: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>
                <a:solidFill>
                  <a:srgbClr val="0000FF"/>
                </a:solidFill>
              </a:rPr>
              <a:t>Do </a:t>
            </a:r>
            <a:endParaRPr lang="en-US" sz="2400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		.</a:t>
            </a:r>
            <a:r>
              <a:rPr lang="en-US" sz="2400" dirty="0">
                <a:solidFill>
                  <a:srgbClr val="0000FF"/>
                </a:solidFill>
              </a:rPr>
              <a:t>..</a:t>
            </a:r>
            <a:br>
              <a:rPr lang="en-US" sz="2400" dirty="0">
                <a:solidFill>
                  <a:srgbClr val="0000FF"/>
                </a:solidFill>
              </a:rPr>
            </a:br>
            <a:r>
              <a:rPr lang="en-US" sz="2400" dirty="0" smtClean="0">
                <a:solidFill>
                  <a:srgbClr val="0000FF"/>
                </a:solidFill>
              </a:rPr>
              <a:t>	Loop </a:t>
            </a:r>
            <a:r>
              <a:rPr lang="en-US" sz="2400" dirty="0">
                <a:solidFill>
                  <a:srgbClr val="0000FF"/>
                </a:solidFill>
              </a:rPr>
              <a:t>Until (A&lt;50) </a:t>
            </a:r>
          </a:p>
          <a:p>
            <a:r>
              <a:rPr lang="en-US" sz="2400" dirty="0" smtClean="0"/>
              <a:t>Example:</a:t>
            </a:r>
          </a:p>
          <a:p>
            <a:pPr marL="457200" lvl="1" indent="0"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	Do </a:t>
            </a:r>
          </a:p>
          <a:p>
            <a:pPr marL="457200" lvl="1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		…</a:t>
            </a:r>
          </a:p>
          <a:p>
            <a:pPr marL="457200" lvl="1" indent="0">
              <a:buNone/>
            </a:pPr>
            <a:r>
              <a:rPr lang="en-US" sz="2400" dirty="0" smtClean="0">
                <a:solidFill>
                  <a:srgbClr val="0000FF"/>
                </a:solidFill>
              </a:rPr>
              <a:t>	Loop </a:t>
            </a:r>
            <a:r>
              <a:rPr lang="en-US" sz="2400" dirty="0">
                <a:solidFill>
                  <a:srgbClr val="0000FF"/>
                </a:solidFill>
              </a:rPr>
              <a:t>While (A&lt;50) 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In </a:t>
            </a:r>
            <a:r>
              <a:rPr lang="en-US" sz="2400" dirty="0">
                <a:solidFill>
                  <a:srgbClr val="FF0000"/>
                </a:solidFill>
              </a:rPr>
              <a:t>these two loops, is the condition that terminates the loop the same in both examples? </a:t>
            </a:r>
          </a:p>
        </p:txBody>
      </p:sp>
    </p:spTree>
    <p:extLst>
      <p:ext uri="{BB962C8B-B14F-4D97-AF65-F5344CB8AC3E}">
        <p14:creationId xmlns:p14="http://schemas.microsoft.com/office/powerpoint/2010/main" val="3402282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Logic Operators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Use the following operators to make comparisons in values:</a:t>
            </a:r>
          </a:p>
          <a:p>
            <a:pPr lvl="1" eaLnBrk="1" hangingPunct="1">
              <a:buNone/>
            </a:pPr>
            <a:r>
              <a:rPr lang="en-US" dirty="0" smtClean="0">
                <a:solidFill>
                  <a:srgbClr val="0000FF"/>
                </a:solidFill>
              </a:rPr>
              <a:t>=	equal to</a:t>
            </a:r>
          </a:p>
          <a:p>
            <a:pPr lvl="1" eaLnBrk="1" hangingPunct="1">
              <a:buNone/>
            </a:pPr>
            <a:r>
              <a:rPr lang="en-US" dirty="0" smtClean="0">
                <a:solidFill>
                  <a:srgbClr val="0000FF"/>
                </a:solidFill>
              </a:rPr>
              <a:t>&gt;	greater than</a:t>
            </a:r>
          </a:p>
          <a:p>
            <a:pPr lvl="1" eaLnBrk="1" hangingPunct="1">
              <a:buNone/>
            </a:pPr>
            <a:r>
              <a:rPr lang="en-US" dirty="0" smtClean="0">
                <a:solidFill>
                  <a:srgbClr val="0000FF"/>
                </a:solidFill>
              </a:rPr>
              <a:t>&lt;	less than</a:t>
            </a:r>
          </a:p>
          <a:p>
            <a:pPr lvl="1" eaLnBrk="1" hangingPunct="1">
              <a:buNone/>
            </a:pPr>
            <a:r>
              <a:rPr lang="en-US" dirty="0" smtClean="0">
                <a:solidFill>
                  <a:srgbClr val="0000FF"/>
                </a:solidFill>
              </a:rPr>
              <a:t>&lt;=	less than or equal to</a:t>
            </a:r>
          </a:p>
          <a:p>
            <a:pPr lvl="1" eaLnBrk="1" hangingPunct="1">
              <a:buNone/>
            </a:pPr>
            <a:r>
              <a:rPr lang="en-US" dirty="0" smtClean="0">
                <a:solidFill>
                  <a:srgbClr val="0000FF"/>
                </a:solidFill>
              </a:rPr>
              <a:t>&gt;=	greater than or equal to</a:t>
            </a:r>
          </a:p>
          <a:p>
            <a:pPr lvl="1" eaLnBrk="1" hangingPunct="1">
              <a:buNone/>
            </a:pPr>
            <a:r>
              <a:rPr lang="en-US" dirty="0" smtClean="0">
                <a:solidFill>
                  <a:srgbClr val="0000FF"/>
                </a:solidFill>
              </a:rPr>
              <a:t>&lt;&gt;	not equal to</a:t>
            </a:r>
          </a:p>
        </p:txBody>
      </p:sp>
    </p:spTree>
    <p:extLst>
      <p:ext uri="{BB962C8B-B14F-4D97-AF65-F5344CB8AC3E}">
        <p14:creationId xmlns:p14="http://schemas.microsoft.com/office/powerpoint/2010/main" val="2533788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in VBA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Until now we have considered variable types </a:t>
            </a:r>
            <a:r>
              <a:rPr lang="en-US" sz="2800" dirty="0" smtClean="0">
                <a:solidFill>
                  <a:srgbClr val="0000FF"/>
                </a:solidFill>
              </a:rPr>
              <a:t>Double, Integer, String</a:t>
            </a:r>
            <a:r>
              <a:rPr lang="en-US" sz="2800" dirty="0" smtClean="0"/>
              <a:t>, </a:t>
            </a:r>
            <a:r>
              <a:rPr lang="en-US" sz="2800" dirty="0" err="1" smtClean="0"/>
              <a:t>etc</a:t>
            </a:r>
            <a:r>
              <a:rPr lang="en-US" sz="2800" dirty="0" smtClean="0"/>
              <a:t> only. </a:t>
            </a:r>
          </a:p>
          <a:p>
            <a:r>
              <a:rPr lang="en-US" sz="2800" dirty="0"/>
              <a:t>For richer data, the types found in VBA may not be adequate to satisfy the needs of the programmer </a:t>
            </a:r>
          </a:p>
          <a:p>
            <a:r>
              <a:rPr lang="en-US" sz="2800" dirty="0">
                <a:solidFill>
                  <a:srgbClr val="FF0000"/>
                </a:solidFill>
              </a:rPr>
              <a:t>Custom types may be defined in VBA</a:t>
            </a:r>
            <a:r>
              <a:rPr lang="en-US" sz="2800" dirty="0"/>
              <a:t> </a:t>
            </a:r>
          </a:p>
          <a:p>
            <a:r>
              <a:rPr lang="en-US" sz="2800" dirty="0"/>
              <a:t>A custom type consists of other types </a:t>
            </a:r>
          </a:p>
          <a:p>
            <a:pPr lvl="1"/>
            <a:r>
              <a:rPr lang="en-US" sz="2400" dirty="0"/>
              <a:t>For example, you might create a </a:t>
            </a:r>
            <a:r>
              <a:rPr lang="en-US" sz="2400" dirty="0" err="1">
                <a:solidFill>
                  <a:srgbClr val="0000FF"/>
                </a:solidFill>
              </a:rPr>
              <a:t>CallOption</a:t>
            </a:r>
            <a:r>
              <a:rPr lang="en-US" sz="2400" dirty="0"/>
              <a:t> type that encapsulates a handful of other variables such as </a:t>
            </a:r>
            <a:r>
              <a:rPr lang="en-US" sz="2400" dirty="0">
                <a:solidFill>
                  <a:srgbClr val="0000FF"/>
                </a:solidFill>
              </a:rPr>
              <a:t>Double, Integer, or Boolean </a:t>
            </a:r>
          </a:p>
          <a:p>
            <a:pPr lvl="2"/>
            <a:r>
              <a:rPr lang="en-US" sz="2000" dirty="0"/>
              <a:t>Defining an instance of your </a:t>
            </a:r>
            <a:r>
              <a:rPr lang="en-US" sz="2000" dirty="0" err="1">
                <a:solidFill>
                  <a:srgbClr val="0000FF"/>
                </a:solidFill>
              </a:rPr>
              <a:t>CallOption</a:t>
            </a:r>
            <a:r>
              <a:rPr lang="en-US" sz="2000" dirty="0"/>
              <a:t> variable would allow the programmer to reference each of the types included </a:t>
            </a:r>
          </a:p>
          <a:p>
            <a:r>
              <a:rPr lang="en-US" sz="2800" dirty="0"/>
              <a:t>Custom types help prevent clutter if rich data is being defined and manipulated </a:t>
            </a:r>
          </a:p>
        </p:txBody>
      </p:sp>
    </p:spTree>
    <p:extLst>
      <p:ext uri="{BB962C8B-B14F-4D97-AF65-F5344CB8AC3E}">
        <p14:creationId xmlns:p14="http://schemas.microsoft.com/office/powerpoint/2010/main" val="2751632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sz="4000" dirty="0"/>
              <a:t>Types in VBA</a:t>
            </a:r>
            <a:endParaRPr lang="es-DO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Once a type is defined, variables can be declared of that type, just like Integer or String</a:t>
            </a:r>
          </a:p>
          <a:p>
            <a:r>
              <a:rPr lang="en-US" sz="1800" dirty="0" smtClean="0"/>
              <a:t>Syntax:</a:t>
            </a:r>
          </a:p>
          <a:p>
            <a:pPr marL="800100" lvl="2" indent="0"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Type </a:t>
            </a:r>
            <a:r>
              <a:rPr lang="en-US" sz="1800" dirty="0" err="1" smtClean="0">
                <a:solidFill>
                  <a:srgbClr val="0000FF"/>
                </a:solidFill>
              </a:rPr>
              <a:t>type_name</a:t>
            </a:r>
            <a:endParaRPr lang="en-US" sz="1800" dirty="0">
              <a:solidFill>
                <a:srgbClr val="0000FF"/>
              </a:solidFill>
            </a:endParaRPr>
          </a:p>
          <a:p>
            <a:pPr marL="800100" lvl="2" indent="0"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		variable definitions</a:t>
            </a:r>
          </a:p>
          <a:p>
            <a:pPr marL="800100" lvl="2" indent="0"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End </a:t>
            </a:r>
            <a:r>
              <a:rPr lang="en-US" sz="1800" dirty="0">
                <a:solidFill>
                  <a:srgbClr val="0000FF"/>
                </a:solidFill>
              </a:rPr>
              <a:t>Type </a:t>
            </a:r>
          </a:p>
          <a:p>
            <a:r>
              <a:rPr lang="en-US" sz="1800" dirty="0" smtClean="0"/>
              <a:t>Example: </a:t>
            </a:r>
          </a:p>
          <a:p>
            <a:pPr marL="457200" lvl="1" indent="0"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Type </a:t>
            </a:r>
            <a:r>
              <a:rPr lang="en-US" sz="1800" dirty="0" err="1">
                <a:solidFill>
                  <a:srgbClr val="0000FF"/>
                </a:solidFill>
              </a:rPr>
              <a:t>OptionContract</a:t>
            </a:r>
            <a:r>
              <a:rPr lang="en-US" sz="1800" dirty="0">
                <a:solidFill>
                  <a:srgbClr val="0000FF"/>
                </a:solidFill>
              </a:rPr>
              <a:t> </a:t>
            </a:r>
            <a:endParaRPr lang="en-US" sz="1800" dirty="0" smtClean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r>
              <a:rPr lang="en-US" sz="1800" dirty="0">
                <a:solidFill>
                  <a:srgbClr val="0000FF"/>
                </a:solidFill>
              </a:rPr>
              <a:t>	</a:t>
            </a:r>
            <a:r>
              <a:rPr lang="en-US" sz="1800" dirty="0" err="1" smtClean="0">
                <a:solidFill>
                  <a:srgbClr val="0000FF"/>
                </a:solidFill>
              </a:rPr>
              <a:t>StrikePrice</a:t>
            </a:r>
            <a:r>
              <a:rPr lang="en-US" sz="1800" dirty="0" smtClean="0">
                <a:solidFill>
                  <a:srgbClr val="0000FF"/>
                </a:solidFill>
              </a:rPr>
              <a:t> </a:t>
            </a:r>
            <a:r>
              <a:rPr lang="en-US" sz="1800" dirty="0">
                <a:solidFill>
                  <a:srgbClr val="0000FF"/>
                </a:solidFill>
              </a:rPr>
              <a:t>As </a:t>
            </a:r>
            <a:r>
              <a:rPr lang="en-US" sz="1800" dirty="0" smtClean="0">
                <a:solidFill>
                  <a:srgbClr val="0000FF"/>
                </a:solidFill>
              </a:rPr>
              <a:t>Double    Tenor </a:t>
            </a:r>
            <a:r>
              <a:rPr lang="en-US" sz="1800" dirty="0">
                <a:solidFill>
                  <a:srgbClr val="0000FF"/>
                </a:solidFill>
              </a:rPr>
              <a:t>As Double </a:t>
            </a:r>
          </a:p>
          <a:p>
            <a:pPr marL="457200" lvl="1" indent="0"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End </a:t>
            </a:r>
            <a:r>
              <a:rPr lang="en-US" sz="1800" dirty="0">
                <a:solidFill>
                  <a:srgbClr val="0000FF"/>
                </a:solidFill>
              </a:rPr>
              <a:t>Type </a:t>
            </a:r>
          </a:p>
          <a:p>
            <a:r>
              <a:rPr lang="en-US" sz="1800" dirty="0" smtClean="0"/>
              <a:t>Once </a:t>
            </a:r>
            <a:r>
              <a:rPr lang="en-US" sz="1800" dirty="0"/>
              <a:t>a type is created, instances may be created using the same syntax as when defining regular variables, just like Integer or </a:t>
            </a:r>
            <a:r>
              <a:rPr lang="en-US" sz="1800" dirty="0" smtClean="0"/>
              <a:t>String.</a:t>
            </a:r>
          </a:p>
          <a:p>
            <a:r>
              <a:rPr lang="en-US" sz="1800" dirty="0"/>
              <a:t>Example: 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rgbClr val="0000FF"/>
                </a:solidFill>
              </a:rPr>
              <a:t>Dim </a:t>
            </a:r>
            <a:r>
              <a:rPr lang="en-US" sz="1800" dirty="0" err="1">
                <a:solidFill>
                  <a:srgbClr val="0000FF"/>
                </a:solidFill>
              </a:rPr>
              <a:t>MyOption</a:t>
            </a:r>
            <a:r>
              <a:rPr lang="en-US" sz="1800" dirty="0">
                <a:solidFill>
                  <a:srgbClr val="0000FF"/>
                </a:solidFill>
              </a:rPr>
              <a:t> As </a:t>
            </a:r>
            <a:r>
              <a:rPr lang="en-US" sz="1800" dirty="0" err="1">
                <a:solidFill>
                  <a:srgbClr val="0000FF"/>
                </a:solidFill>
              </a:rPr>
              <a:t>OptionContract</a:t>
            </a:r>
            <a:endParaRPr lang="en-US" sz="1800" dirty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r>
              <a:rPr lang="en-US" sz="1800" dirty="0" err="1">
                <a:solidFill>
                  <a:srgbClr val="0000FF"/>
                </a:solidFill>
              </a:rPr>
              <a:t>MyOption.</a:t>
            </a:r>
            <a:r>
              <a:rPr lang="en-US" sz="1800" i="1" dirty="0" err="1">
                <a:solidFill>
                  <a:srgbClr val="0000FF"/>
                </a:solidFill>
              </a:rPr>
              <a:t>StrikePrice</a:t>
            </a:r>
            <a:r>
              <a:rPr lang="en-US" sz="1800" dirty="0">
                <a:solidFill>
                  <a:srgbClr val="0000FF"/>
                </a:solidFill>
              </a:rPr>
              <a:t> = </a:t>
            </a:r>
            <a:r>
              <a:rPr lang="en-US" sz="1800" dirty="0" smtClean="0">
                <a:solidFill>
                  <a:srgbClr val="0000FF"/>
                </a:solidFill>
              </a:rPr>
              <a:t>10</a:t>
            </a:r>
          </a:p>
          <a:p>
            <a:r>
              <a:rPr lang="en-US" sz="1800" dirty="0"/>
              <a:t>Remember that the individual properties of a type can be accessed through the variable by using “.”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s-DO" sz="1800" dirty="0"/>
          </a:p>
        </p:txBody>
      </p:sp>
      <p:cxnSp>
        <p:nvCxnSpPr>
          <p:cNvPr id="4" name="Straight Arrow Connector 4"/>
          <p:cNvCxnSpPr>
            <a:cxnSpLocks noChangeShapeType="1"/>
          </p:cNvCxnSpPr>
          <p:nvPr/>
        </p:nvCxnSpPr>
        <p:spPr bwMode="auto">
          <a:xfrm rot="10800000">
            <a:off x="4343400" y="2620962"/>
            <a:ext cx="533400" cy="1588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5029200" y="1905000"/>
            <a:ext cx="1865313" cy="14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Numerous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variables can be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declared within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the Type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structure</a:t>
            </a:r>
          </a:p>
        </p:txBody>
      </p:sp>
      <p:cxnSp>
        <p:nvCxnSpPr>
          <p:cNvPr id="6" name="Straight Arrow Connector 4"/>
          <p:cNvCxnSpPr>
            <a:cxnSpLocks noChangeShapeType="1"/>
          </p:cNvCxnSpPr>
          <p:nvPr/>
        </p:nvCxnSpPr>
        <p:spPr bwMode="auto">
          <a:xfrm flipH="1" flipV="1">
            <a:off x="3581400" y="5865811"/>
            <a:ext cx="2130425" cy="1589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5831381" y="4012049"/>
            <a:ext cx="1941019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Here we are declaring</a:t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>
                <a:solidFill>
                  <a:srgbClr val="FF0000"/>
                </a:solidFill>
              </a:rPr>
              <a:t>an instance of a</a:t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>
                <a:solidFill>
                  <a:srgbClr val="FF0000"/>
                </a:solidFill>
              </a:rPr>
              <a:t>user-defined type</a:t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>
                <a:solidFill>
                  <a:srgbClr val="FF0000"/>
                </a:solidFill>
              </a:rPr>
              <a:t>and setting a value</a:t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>
                <a:solidFill>
                  <a:srgbClr val="FF0000"/>
                </a:solidFill>
              </a:rPr>
              <a:t>equal to 10</a:t>
            </a:r>
          </a:p>
        </p:txBody>
      </p:sp>
    </p:spTree>
    <p:extLst>
      <p:ext uri="{BB962C8B-B14F-4D97-AF65-F5344CB8AC3E}">
        <p14:creationId xmlns:p14="http://schemas.microsoft.com/office/powerpoint/2010/main" val="2082416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VBA Modules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sz="2800" b="1" dirty="0">
                <a:solidFill>
                  <a:srgbClr val="0000FF"/>
                </a:solidFill>
              </a:rPr>
              <a:t>Modules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rgbClr val="0000FF"/>
                </a:solidFill>
              </a:rPr>
              <a:t>Class Modules</a:t>
            </a:r>
            <a:r>
              <a:rPr lang="en-US" sz="2800" dirty="0"/>
              <a:t> can both be added to a VBA project </a:t>
            </a:r>
          </a:p>
          <a:p>
            <a:r>
              <a:rPr lang="en-US" sz="2800" dirty="0"/>
              <a:t>Modules can be thought of as a container for code </a:t>
            </a:r>
          </a:p>
          <a:p>
            <a:r>
              <a:rPr lang="en-US" sz="2800" dirty="0" smtClean="0"/>
              <a:t>Within </a:t>
            </a:r>
            <a:r>
              <a:rPr lang="en-US" sz="2800" dirty="0"/>
              <a:t>the modules or the worksheet code, </a:t>
            </a:r>
            <a:r>
              <a:rPr lang="en-US" sz="2800" b="1" dirty="0">
                <a:solidFill>
                  <a:srgbClr val="0000FF"/>
                </a:solidFill>
              </a:rPr>
              <a:t>Subs</a:t>
            </a:r>
            <a:r>
              <a:rPr lang="en-US" sz="2800" dirty="0"/>
              <a:t> or </a:t>
            </a:r>
            <a:r>
              <a:rPr lang="en-US" sz="2800" b="1" dirty="0">
                <a:solidFill>
                  <a:srgbClr val="0000FF"/>
                </a:solidFill>
              </a:rPr>
              <a:t>Functions</a:t>
            </a:r>
            <a:r>
              <a:rPr lang="en-US" sz="2800" dirty="0"/>
              <a:t> may be defined </a:t>
            </a:r>
          </a:p>
          <a:p>
            <a:r>
              <a:rPr lang="en-US" sz="2800" dirty="0"/>
              <a:t>A Function or a Sub may be defined as </a:t>
            </a:r>
            <a:r>
              <a:rPr lang="en-US" sz="2800" b="1" dirty="0">
                <a:solidFill>
                  <a:srgbClr val="0000FF"/>
                </a:solidFill>
              </a:rPr>
              <a:t>Public</a:t>
            </a:r>
            <a:r>
              <a:rPr lang="en-US" sz="2800" dirty="0"/>
              <a:t> or </a:t>
            </a:r>
            <a:r>
              <a:rPr lang="en-US" sz="2800" b="1" dirty="0">
                <a:solidFill>
                  <a:srgbClr val="0000FF"/>
                </a:solidFill>
              </a:rPr>
              <a:t>Private</a:t>
            </a:r>
            <a:r>
              <a:rPr lang="en-US" sz="2800" dirty="0"/>
              <a:t> </a:t>
            </a:r>
          </a:p>
          <a:p>
            <a:r>
              <a:rPr lang="en-US" sz="2800" dirty="0"/>
              <a:t>A Function can return data; a Sub cannot </a:t>
            </a:r>
          </a:p>
          <a:p>
            <a:r>
              <a:rPr lang="en-US" sz="2800" dirty="0"/>
              <a:t>Creating Functions and Subs prevents piling code into a single worksheet or macro </a:t>
            </a:r>
          </a:p>
        </p:txBody>
      </p:sp>
    </p:spTree>
    <p:extLst>
      <p:ext uri="{BB962C8B-B14F-4D97-AF65-F5344CB8AC3E}">
        <p14:creationId xmlns:p14="http://schemas.microsoft.com/office/powerpoint/2010/main" val="1611924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in VBA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we saw, Financial instruments seem to lend themselves to Types quite well</a:t>
            </a:r>
          </a:p>
          <a:p>
            <a:r>
              <a:rPr lang="en-US" dirty="0" smtClean="0"/>
              <a:t>In-class activity:</a:t>
            </a:r>
          </a:p>
          <a:p>
            <a:pPr lvl="1"/>
            <a:r>
              <a:rPr lang="en-US" dirty="0" smtClean="0"/>
              <a:t>Create a VBA Module</a:t>
            </a:r>
          </a:p>
          <a:p>
            <a:pPr lvl="1"/>
            <a:r>
              <a:rPr lang="en-US" dirty="0" smtClean="0"/>
              <a:t>Define a type called “</a:t>
            </a:r>
            <a:r>
              <a:rPr lang="en-US" dirty="0" err="1" smtClean="0">
                <a:solidFill>
                  <a:srgbClr val="0000FF"/>
                </a:solidFill>
              </a:rPr>
              <a:t>OptionContract</a:t>
            </a:r>
            <a:r>
              <a:rPr lang="en-US" dirty="0" smtClean="0"/>
              <a:t>” with all the properties of an option as variables of type Double within the type</a:t>
            </a:r>
          </a:p>
          <a:p>
            <a:pPr lvl="1"/>
            <a:r>
              <a:rPr lang="en-US" dirty="0" smtClean="0"/>
              <a:t>Create an instance of the new type called “</a:t>
            </a:r>
            <a:r>
              <a:rPr lang="en-US" dirty="0" err="1" smtClean="0">
                <a:solidFill>
                  <a:srgbClr val="0000FF"/>
                </a:solidFill>
              </a:rPr>
              <a:t>MyOption</a:t>
            </a:r>
            <a:r>
              <a:rPr lang="en-US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47109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Types in VBA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562600"/>
          </a:xfrm>
        </p:spPr>
        <p:txBody>
          <a:bodyPr/>
          <a:lstStyle/>
          <a:p>
            <a:r>
              <a:rPr lang="en-US" dirty="0" smtClean="0"/>
              <a:t>Types can be useful when creating instances of something that has a consistent set of properties</a:t>
            </a:r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943225"/>
            <a:ext cx="3429000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581" name="Straight Arrow Connector 5"/>
          <p:cNvCxnSpPr>
            <a:cxnSpLocks noChangeShapeType="1"/>
          </p:cNvCxnSpPr>
          <p:nvPr/>
        </p:nvCxnSpPr>
        <p:spPr bwMode="auto">
          <a:xfrm rot="10800000">
            <a:off x="3567113" y="3455988"/>
            <a:ext cx="1524000" cy="1587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24582" name="Straight Arrow Connector 6"/>
          <p:cNvCxnSpPr>
            <a:cxnSpLocks noChangeShapeType="1"/>
          </p:cNvCxnSpPr>
          <p:nvPr/>
        </p:nvCxnSpPr>
        <p:spPr bwMode="auto">
          <a:xfrm rot="10800000">
            <a:off x="2667000" y="5840413"/>
            <a:ext cx="1524000" cy="1587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24583" name="TextBox 7"/>
          <p:cNvSpPr txBox="1">
            <a:spLocks noChangeArrowheads="1"/>
          </p:cNvSpPr>
          <p:nvPr/>
        </p:nvSpPr>
        <p:spPr bwMode="auto">
          <a:xfrm>
            <a:off x="5181600" y="2819400"/>
            <a:ext cx="3595688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Notice that each variable defined</a:t>
            </a:r>
            <a:br>
              <a:rPr lang="en-US">
                <a:solidFill>
                  <a:srgbClr val="FF0000"/>
                </a:solidFill>
              </a:rPr>
            </a:br>
            <a:r>
              <a:rPr lang="en-US">
                <a:solidFill>
                  <a:srgbClr val="FF0000"/>
                </a:solidFill>
              </a:rPr>
              <a:t>in the type is now available as</a:t>
            </a:r>
            <a:br>
              <a:rPr lang="en-US">
                <a:solidFill>
                  <a:srgbClr val="FF0000"/>
                </a:solidFill>
              </a:rPr>
            </a:br>
            <a:r>
              <a:rPr lang="en-US">
                <a:solidFill>
                  <a:srgbClr val="FF0000"/>
                </a:solidFill>
              </a:rPr>
              <a:t>a property that can be referenced</a:t>
            </a:r>
            <a:br>
              <a:rPr lang="en-US">
                <a:solidFill>
                  <a:srgbClr val="FF0000"/>
                </a:solidFill>
              </a:rPr>
            </a:br>
            <a:r>
              <a:rPr lang="en-US">
                <a:solidFill>
                  <a:srgbClr val="FF0000"/>
                </a:solidFill>
              </a:rPr>
              <a:t>in the instance of that variable.</a:t>
            </a:r>
          </a:p>
        </p:txBody>
      </p:sp>
      <p:sp>
        <p:nvSpPr>
          <p:cNvPr id="24584" name="TextBox 8"/>
          <p:cNvSpPr txBox="1">
            <a:spLocks noChangeArrowheads="1"/>
          </p:cNvSpPr>
          <p:nvPr/>
        </p:nvSpPr>
        <p:spPr bwMode="auto">
          <a:xfrm>
            <a:off x="4191000" y="4953000"/>
            <a:ext cx="47498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Volatility is a property defined above, and we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can now reference it in this instance of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err="1">
                <a:solidFill>
                  <a:srgbClr val="FF0000"/>
                </a:solidFill>
              </a:rPr>
              <a:t>OptionContract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4574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Option Explicit in VBA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</a:t>
            </a:r>
            <a:r>
              <a:rPr lang="en-US" dirty="0" smtClean="0"/>
              <a:t>ariables </a:t>
            </a:r>
            <a:r>
              <a:rPr lang="en-US" dirty="0"/>
              <a:t>in VBA do not need to be explicitly typed </a:t>
            </a:r>
          </a:p>
          <a:p>
            <a:r>
              <a:rPr lang="en-US" dirty="0" smtClean="0"/>
              <a:t>“Option Explicit” is a statement that can be made before code to force the declaration of variables</a:t>
            </a:r>
          </a:p>
          <a:p>
            <a:r>
              <a:rPr lang="en-US" dirty="0" smtClean="0"/>
              <a:t>By default, when used it turns Option Explicit “On”</a:t>
            </a:r>
          </a:p>
          <a:p>
            <a:r>
              <a:rPr lang="en-US" dirty="0" smtClean="0"/>
              <a:t>However, Option Explicit can also be turned off by following the statement with “Off”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141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Option Explicit in VBA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Syntax: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>
                <a:solidFill>
                  <a:srgbClr val="0000FF"/>
                </a:solidFill>
              </a:rPr>
              <a:t>Option Explicit</a:t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/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	Option Explicit On</a:t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/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	Option Explicit Off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Option Explicit is useful in writing more concise code</a:t>
            </a:r>
          </a:p>
          <a:p>
            <a:r>
              <a:rPr lang="en-US" dirty="0" smtClean="0"/>
              <a:t>Option Explicit is especially useful when using global variables to avoid conflict</a:t>
            </a:r>
          </a:p>
          <a:p>
            <a:endParaRPr lang="en-US" dirty="0" smtClean="0"/>
          </a:p>
        </p:txBody>
      </p:sp>
      <p:cxnSp>
        <p:nvCxnSpPr>
          <p:cNvPr id="19460" name="Straight Arrow Connector 4"/>
          <p:cNvCxnSpPr>
            <a:cxnSpLocks noChangeShapeType="1"/>
          </p:cNvCxnSpPr>
          <p:nvPr/>
        </p:nvCxnSpPr>
        <p:spPr bwMode="auto">
          <a:xfrm rot="10800000">
            <a:off x="4114800" y="1992312"/>
            <a:ext cx="1295400" cy="1588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9461" name="Straight Arrow Connector 5"/>
          <p:cNvCxnSpPr>
            <a:cxnSpLocks noChangeShapeType="1"/>
          </p:cNvCxnSpPr>
          <p:nvPr/>
        </p:nvCxnSpPr>
        <p:spPr bwMode="auto">
          <a:xfrm rot="10800000">
            <a:off x="4724400" y="2741613"/>
            <a:ext cx="1295400" cy="1587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19462" name="Straight Arrow Connector 6"/>
          <p:cNvCxnSpPr>
            <a:cxnSpLocks noChangeShapeType="1"/>
          </p:cNvCxnSpPr>
          <p:nvPr/>
        </p:nvCxnSpPr>
        <p:spPr bwMode="auto">
          <a:xfrm rot="10800000">
            <a:off x="4800600" y="3732213"/>
            <a:ext cx="1295400" cy="1587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19463" name="TextBox 7"/>
          <p:cNvSpPr txBox="1">
            <a:spLocks noChangeArrowheads="1"/>
          </p:cNvSpPr>
          <p:nvPr/>
        </p:nvSpPr>
        <p:spPr bwMode="auto">
          <a:xfrm>
            <a:off x="5410200" y="1763712"/>
            <a:ext cx="35702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Remember that this statement… </a:t>
            </a:r>
          </a:p>
        </p:txBody>
      </p:sp>
      <p:sp>
        <p:nvSpPr>
          <p:cNvPr id="19464" name="TextBox 8"/>
          <p:cNvSpPr txBox="1">
            <a:spLocks noChangeArrowheads="1"/>
          </p:cNvSpPr>
          <p:nvPr/>
        </p:nvSpPr>
        <p:spPr bwMode="auto">
          <a:xfrm>
            <a:off x="6096000" y="2438400"/>
            <a:ext cx="26987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…and this statement are</a:t>
            </a:r>
            <a:br>
              <a:rPr lang="en-US">
                <a:solidFill>
                  <a:srgbClr val="FF0000"/>
                </a:solidFill>
              </a:rPr>
            </a:br>
            <a:r>
              <a:rPr lang="en-US">
                <a:solidFill>
                  <a:srgbClr val="FF0000"/>
                </a:solidFill>
              </a:rPr>
              <a:t>identical</a:t>
            </a:r>
          </a:p>
        </p:txBody>
      </p:sp>
      <p:sp>
        <p:nvSpPr>
          <p:cNvPr id="19465" name="TextBox 9"/>
          <p:cNvSpPr txBox="1">
            <a:spLocks noChangeArrowheads="1"/>
          </p:cNvSpPr>
          <p:nvPr/>
        </p:nvSpPr>
        <p:spPr bwMode="auto">
          <a:xfrm>
            <a:off x="6096000" y="3429000"/>
            <a:ext cx="264636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This statement removes</a:t>
            </a:r>
            <a:br>
              <a:rPr lang="en-US">
                <a:solidFill>
                  <a:srgbClr val="FF0000"/>
                </a:solidFill>
              </a:rPr>
            </a:br>
            <a:r>
              <a:rPr lang="en-US">
                <a:solidFill>
                  <a:srgbClr val="FF0000"/>
                </a:solidFill>
              </a:rPr>
              <a:t>Option Explicit</a:t>
            </a:r>
          </a:p>
        </p:txBody>
      </p:sp>
    </p:spTree>
    <p:extLst>
      <p:ext uri="{BB962C8B-B14F-4D97-AF65-F5344CB8AC3E}">
        <p14:creationId xmlns:p14="http://schemas.microsoft.com/office/powerpoint/2010/main" val="3025290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Option Explicit in VBA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Normally variables can be declared implicitly and assigned values</a:t>
            </a:r>
          </a:p>
          <a:p>
            <a:r>
              <a:rPr lang="en-US" dirty="0" smtClean="0"/>
              <a:t>With the Option Explicit declaration, this will raise an error</a:t>
            </a:r>
          </a:p>
        </p:txBody>
      </p:sp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962400"/>
            <a:ext cx="4572000" cy="257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485" name="Straight Arrow Connector 5"/>
          <p:cNvCxnSpPr>
            <a:cxnSpLocks noChangeShapeType="1"/>
          </p:cNvCxnSpPr>
          <p:nvPr/>
        </p:nvCxnSpPr>
        <p:spPr bwMode="auto">
          <a:xfrm rot="10800000">
            <a:off x="1905001" y="4765675"/>
            <a:ext cx="3810000" cy="1588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20486" name="TextBox 6"/>
          <p:cNvSpPr txBox="1">
            <a:spLocks noChangeArrowheads="1"/>
          </p:cNvSpPr>
          <p:nvPr/>
        </p:nvSpPr>
        <p:spPr bwMode="auto">
          <a:xfrm>
            <a:off x="5715001" y="4419600"/>
            <a:ext cx="29289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Without Option Explicit this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would be acceptable</a:t>
            </a:r>
          </a:p>
        </p:txBody>
      </p:sp>
      <p:cxnSp>
        <p:nvCxnSpPr>
          <p:cNvPr id="20487" name="Straight Arrow Connector 7"/>
          <p:cNvCxnSpPr>
            <a:cxnSpLocks noChangeShapeType="1"/>
          </p:cNvCxnSpPr>
          <p:nvPr/>
        </p:nvCxnSpPr>
        <p:spPr bwMode="auto">
          <a:xfrm rot="10800000">
            <a:off x="3200401" y="5791200"/>
            <a:ext cx="2590800" cy="1588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20488" name="TextBox 9"/>
          <p:cNvSpPr txBox="1">
            <a:spLocks noChangeArrowheads="1"/>
          </p:cNvSpPr>
          <p:nvPr/>
        </p:nvSpPr>
        <p:spPr bwMode="auto">
          <a:xfrm>
            <a:off x="5791201" y="5486400"/>
            <a:ext cx="2865438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Because of the Option</a:t>
            </a:r>
            <a:br>
              <a:rPr lang="en-US">
                <a:solidFill>
                  <a:srgbClr val="FF0000"/>
                </a:solidFill>
              </a:rPr>
            </a:br>
            <a:r>
              <a:rPr lang="en-US">
                <a:solidFill>
                  <a:srgbClr val="FF0000"/>
                </a:solidFill>
              </a:rPr>
              <a:t>Explicit declaration, the</a:t>
            </a:r>
            <a:br>
              <a:rPr lang="en-US">
                <a:solidFill>
                  <a:srgbClr val="FF0000"/>
                </a:solidFill>
              </a:rPr>
            </a:br>
            <a:r>
              <a:rPr lang="en-US">
                <a:solidFill>
                  <a:srgbClr val="FF0000"/>
                </a:solidFill>
              </a:rPr>
              <a:t>variable must be declared</a:t>
            </a:r>
            <a:br>
              <a:rPr lang="en-US">
                <a:solidFill>
                  <a:srgbClr val="FF0000"/>
                </a:solidFill>
              </a:rPr>
            </a:br>
            <a:r>
              <a:rPr lang="en-US">
                <a:solidFill>
                  <a:srgbClr val="FF0000"/>
                </a:solidFill>
              </a:rPr>
              <a:t>before a value is assigned</a:t>
            </a:r>
          </a:p>
        </p:txBody>
      </p:sp>
    </p:spTree>
    <p:extLst>
      <p:ext uri="{BB962C8B-B14F-4D97-AF65-F5344CB8AC3E}">
        <p14:creationId xmlns:p14="http://schemas.microsoft.com/office/powerpoint/2010/main" val="1108138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VBA Modules</a:t>
            </a:r>
            <a:endParaRPr lang="es-D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Example:</a:t>
            </a:r>
            <a:br>
              <a:rPr lang="en-US" sz="2800" dirty="0"/>
            </a:br>
            <a:r>
              <a:rPr lang="en-US" sz="2800" b="1" dirty="0">
                <a:solidFill>
                  <a:srgbClr val="0000FF"/>
                </a:solidFill>
              </a:rPr>
              <a:t>Public Function Ex1() As Double </a:t>
            </a:r>
          </a:p>
          <a:p>
            <a:r>
              <a:rPr lang="en-US" sz="2800" dirty="0"/>
              <a:t>Example:</a:t>
            </a:r>
            <a:br>
              <a:rPr lang="en-US" sz="2800" dirty="0"/>
            </a:br>
            <a:r>
              <a:rPr lang="en-US" sz="2800" b="1" dirty="0">
                <a:solidFill>
                  <a:srgbClr val="0000FF"/>
                </a:solidFill>
              </a:rPr>
              <a:t>Private Sub Ex2(a As Integer) </a:t>
            </a:r>
          </a:p>
          <a:p>
            <a:r>
              <a:rPr lang="en-US" sz="2800" dirty="0"/>
              <a:t>Any number of Functions or Subs can be defined in a Module or Class Module </a:t>
            </a:r>
          </a:p>
          <a:p>
            <a:r>
              <a:rPr lang="en-US" sz="2800" dirty="0"/>
              <a:t>Referencing a Sub or Function in a different Module can be done by first referencing the Module name and then the Sub or </a:t>
            </a:r>
            <a:r>
              <a:rPr lang="en-US" sz="2800" dirty="0" smtClean="0"/>
              <a:t>Function.</a:t>
            </a:r>
          </a:p>
          <a:p>
            <a:r>
              <a:rPr lang="en-US" sz="2800" dirty="0"/>
              <a:t>Syntax: </a:t>
            </a:r>
            <a:r>
              <a:rPr lang="en-US" sz="2800" b="1" dirty="0" err="1" smtClean="0">
                <a:solidFill>
                  <a:srgbClr val="0000FF"/>
                </a:solidFill>
              </a:rPr>
              <a:t>Module_Name.Function_Name</a:t>
            </a:r>
            <a:endParaRPr lang="en-US" sz="2800" b="1" dirty="0">
              <a:solidFill>
                <a:srgbClr val="0000FF"/>
              </a:solidFill>
            </a:endParaRPr>
          </a:p>
          <a:p>
            <a:endParaRPr lang="es-DO" sz="2800" dirty="0"/>
          </a:p>
        </p:txBody>
      </p:sp>
    </p:spTree>
    <p:extLst>
      <p:ext uri="{BB962C8B-B14F-4D97-AF65-F5344CB8AC3E}">
        <p14:creationId xmlns:p14="http://schemas.microsoft.com/office/powerpoint/2010/main" val="39150001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VBA Modules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4267200" cy="4530725"/>
          </a:xfrm>
        </p:spPr>
        <p:txBody>
          <a:bodyPr/>
          <a:lstStyle/>
          <a:p>
            <a:pPr eaLnBrk="1" hangingPunct="1"/>
            <a:r>
              <a:rPr lang="en-US" dirty="0" smtClean="0"/>
              <a:t>Add a module by right-clicking the project and selecting “Insert” and “Module”</a:t>
            </a:r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2133600"/>
            <a:ext cx="434975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318018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/>
              <a:t>Examples:</a:t>
            </a:r>
            <a:endParaRPr lang="es-D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92163"/>
            <a:ext cx="8229600" cy="838200"/>
          </a:xfrm>
        </p:spPr>
        <p:txBody>
          <a:bodyPr/>
          <a:lstStyle/>
          <a:p>
            <a:r>
              <a:rPr lang="en-US" sz="2800" dirty="0">
                <a:solidFill>
                  <a:srgbClr val="FF0000"/>
                </a:solidFill>
              </a:rPr>
              <a:t>Example of a function returning a </a:t>
            </a:r>
            <a:r>
              <a:rPr lang="en-US" sz="2800" dirty="0" smtClean="0">
                <a:solidFill>
                  <a:srgbClr val="FF0000"/>
                </a:solidFill>
              </a:rPr>
              <a:t>value:</a:t>
            </a:r>
            <a:endParaRPr lang="es-DO" sz="28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477962"/>
            <a:ext cx="6007100" cy="10033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1000" y="2544762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FF0000"/>
                </a:solidFill>
              </a:rPr>
              <a:t>Example of referencing a function in a module</a:t>
            </a:r>
            <a:r>
              <a:rPr lang="en-US" sz="2800" dirty="0" smtClean="0">
                <a:solidFill>
                  <a:srgbClr val="FF0000"/>
                </a:solidFill>
              </a:rPr>
              <a:t>.</a:t>
            </a:r>
            <a:endParaRPr lang="es-DO" sz="2800" dirty="0">
              <a:solidFill>
                <a:srgbClr val="FF000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81000" y="4449762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FF0000"/>
                </a:solidFill>
              </a:rPr>
              <a:t>Example of public and private functions. </a:t>
            </a:r>
            <a:endParaRPr lang="es-DO" sz="2800" dirty="0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3078162"/>
            <a:ext cx="5105400" cy="1460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5105400"/>
            <a:ext cx="7175500" cy="787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00" y="5994400"/>
            <a:ext cx="71755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819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VBA Variables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4525963"/>
          </a:xfrm>
        </p:spPr>
        <p:txBody>
          <a:bodyPr>
            <a:normAutofit fontScale="92500" lnSpcReduction="10000"/>
          </a:bodyPr>
          <a:lstStyle/>
          <a:p>
            <a:endParaRPr lang="en-US" sz="2800" dirty="0" smtClean="0"/>
          </a:p>
          <a:p>
            <a:r>
              <a:rPr lang="en-US" sz="2800" dirty="0" smtClean="0"/>
              <a:t>Defining </a:t>
            </a:r>
            <a:r>
              <a:rPr lang="en-US" sz="2800" dirty="0"/>
              <a:t>variables is done using Dim, which stands for dimension </a:t>
            </a:r>
          </a:p>
          <a:p>
            <a:r>
              <a:rPr lang="en-US" sz="2800" dirty="0"/>
              <a:t>The variable type is defined using the As keyword </a:t>
            </a:r>
          </a:p>
          <a:p>
            <a:r>
              <a:rPr lang="en-US" sz="2800" dirty="0"/>
              <a:t>Syntax: 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</a:rPr>
              <a:t>Dim </a:t>
            </a:r>
            <a:r>
              <a:rPr lang="en-US" sz="2400" dirty="0" err="1">
                <a:solidFill>
                  <a:srgbClr val="0000FF"/>
                </a:solidFill>
              </a:rPr>
              <a:t>variable_name</a:t>
            </a:r>
            <a:r>
              <a:rPr lang="en-US" sz="2400" dirty="0">
                <a:solidFill>
                  <a:srgbClr val="0000FF"/>
                </a:solidFill>
              </a:rPr>
              <a:t> As type </a:t>
            </a:r>
          </a:p>
          <a:p>
            <a:r>
              <a:rPr lang="en-US" sz="2800" dirty="0"/>
              <a:t>Example: 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</a:rPr>
              <a:t>Dim </a:t>
            </a:r>
            <a:r>
              <a:rPr lang="en-US" sz="2400" dirty="0" err="1">
                <a:solidFill>
                  <a:srgbClr val="0000FF"/>
                </a:solidFill>
              </a:rPr>
              <a:t>abc</a:t>
            </a:r>
            <a:r>
              <a:rPr lang="en-US" sz="2400" dirty="0">
                <a:solidFill>
                  <a:srgbClr val="0000FF"/>
                </a:solidFill>
              </a:rPr>
              <a:t> As Double </a:t>
            </a:r>
          </a:p>
          <a:p>
            <a:r>
              <a:rPr lang="en-US" sz="2800" dirty="0"/>
              <a:t>VBA code is not case-</a:t>
            </a:r>
            <a:r>
              <a:rPr lang="en-US" sz="2800" dirty="0" smtClean="0"/>
              <a:t>sensitive</a:t>
            </a:r>
          </a:p>
          <a:p>
            <a:r>
              <a:rPr lang="en-US" sz="2800" dirty="0"/>
              <a:t>Values stored in different variables types can be set equal to each other without explicit conversion </a:t>
            </a:r>
          </a:p>
        </p:txBody>
      </p:sp>
    </p:spTree>
    <p:extLst>
      <p:ext uri="{BB962C8B-B14F-4D97-AF65-F5344CB8AC3E}">
        <p14:creationId xmlns:p14="http://schemas.microsoft.com/office/powerpoint/2010/main" val="20164448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>
          <a:xfrm>
            <a:off x="6858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VBA Constants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>
          <a:xfrm>
            <a:off x="457200" y="990600"/>
            <a:ext cx="8229600" cy="4530725"/>
          </a:xfrm>
        </p:spPr>
        <p:txBody>
          <a:bodyPr/>
          <a:lstStyle/>
          <a:p>
            <a:pPr eaLnBrk="1" hangingPunct="1"/>
            <a:r>
              <a:rPr lang="en-US" sz="2400" smtClean="0"/>
              <a:t>Just as we can declare variables that store values, we can declare constants also</a:t>
            </a:r>
          </a:p>
          <a:p>
            <a:pPr eaLnBrk="1" hangingPunct="1"/>
            <a:r>
              <a:rPr lang="en-US" sz="2400" smtClean="0"/>
              <a:t>Typically a constant would be declared globally, but it can be declared within a sub or function</a:t>
            </a:r>
          </a:p>
          <a:p>
            <a:pPr eaLnBrk="1" hangingPunct="1"/>
            <a:r>
              <a:rPr lang="en-US" sz="2400" smtClean="0"/>
              <a:t>Constants can be useful if you plan to hard-code a value that your code uses frequently that you may need to change in the future</a:t>
            </a:r>
          </a:p>
          <a:p>
            <a:pPr lvl="1" eaLnBrk="1" hangingPunct="1"/>
            <a:r>
              <a:rPr lang="en-US" sz="2100" smtClean="0"/>
              <a:t>Change the declaration instead of each instance</a:t>
            </a:r>
          </a:p>
          <a:p>
            <a:pPr eaLnBrk="1" hangingPunct="1"/>
            <a:r>
              <a:rPr lang="en-US" sz="2600" smtClean="0"/>
              <a:t>Syntax:</a:t>
            </a:r>
            <a:br>
              <a:rPr lang="en-US" sz="2600" smtClean="0"/>
            </a:br>
            <a:r>
              <a:rPr lang="en-US" sz="2600" smtClean="0"/>
              <a:t/>
            </a:r>
            <a:br>
              <a:rPr lang="en-US" sz="2600" smtClean="0"/>
            </a:br>
            <a:r>
              <a:rPr lang="en-US" sz="2600" smtClean="0"/>
              <a:t>Const TEMP_VAL As Long = 10</a:t>
            </a:r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 flipH="1" flipV="1">
            <a:off x="5334000" y="5105400"/>
            <a:ext cx="373063" cy="76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 flipH="1" flipV="1">
            <a:off x="1668463" y="5486400"/>
            <a:ext cx="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 flipH="1" flipV="1">
            <a:off x="4211638" y="5500688"/>
            <a:ext cx="0" cy="304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5707063" y="4876800"/>
            <a:ext cx="18367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FF0000"/>
                </a:solidFill>
              </a:rPr>
              <a:t>Set the constant</a:t>
            </a:r>
            <a:br>
              <a:rPr lang="en-US">
                <a:solidFill>
                  <a:srgbClr val="FF0000"/>
                </a:solidFill>
              </a:rPr>
            </a:br>
            <a:r>
              <a:rPr lang="en-US">
                <a:solidFill>
                  <a:srgbClr val="FF0000"/>
                </a:solidFill>
              </a:rPr>
              <a:t>equal to a value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3810000" y="5805488"/>
            <a:ext cx="25352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FF0000"/>
                </a:solidFill>
              </a:rPr>
              <a:t>Indicate a variable type</a:t>
            </a:r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555625" y="5759450"/>
            <a:ext cx="29416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FF0000"/>
                </a:solidFill>
              </a:rPr>
              <a:t>The keyword Const is used</a:t>
            </a:r>
            <a:br>
              <a:rPr lang="en-US">
                <a:solidFill>
                  <a:srgbClr val="FF0000"/>
                </a:solidFill>
              </a:rPr>
            </a:br>
            <a:r>
              <a:rPr lang="en-US">
                <a:solidFill>
                  <a:srgbClr val="FF0000"/>
                </a:solidFill>
              </a:rPr>
              <a:t>to declare a constant</a:t>
            </a:r>
          </a:p>
        </p:txBody>
      </p:sp>
      <p:sp>
        <p:nvSpPr>
          <p:cNvPr id="4106" name="Line 10"/>
          <p:cNvSpPr>
            <a:spLocks noChangeShapeType="1"/>
          </p:cNvSpPr>
          <p:nvPr/>
        </p:nvSpPr>
        <p:spPr bwMode="auto">
          <a:xfrm flipH="1">
            <a:off x="3344863" y="4648200"/>
            <a:ext cx="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4107" name="Text Box 11"/>
          <p:cNvSpPr txBox="1">
            <a:spLocks noChangeArrowheads="1"/>
          </p:cNvSpPr>
          <p:nvPr/>
        </p:nvSpPr>
        <p:spPr bwMode="auto">
          <a:xfrm>
            <a:off x="2506663" y="4281488"/>
            <a:ext cx="57070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FF0000"/>
                </a:solidFill>
              </a:rPr>
              <a:t>“TEMP_VAL” can now be referenced throughout code</a:t>
            </a:r>
          </a:p>
        </p:txBody>
      </p:sp>
    </p:spTree>
    <p:extLst>
      <p:ext uri="{BB962C8B-B14F-4D97-AF65-F5344CB8AC3E}">
        <p14:creationId xmlns:p14="http://schemas.microsoft.com/office/powerpoint/2010/main" val="13442568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Logic Introduction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800" dirty="0"/>
              <a:t>Logic structures are also known as “flow control”</a:t>
            </a:r>
          </a:p>
          <a:p>
            <a:pPr eaLnBrk="1" hangingPunct="1"/>
            <a:r>
              <a:rPr lang="en-US" sz="2800" dirty="0"/>
              <a:t>Used to compare values and shift code flow</a:t>
            </a:r>
          </a:p>
          <a:p>
            <a:pPr eaLnBrk="1" hangingPunct="1"/>
            <a:r>
              <a:rPr lang="en-US" sz="2800" dirty="0"/>
              <a:t>Used to execute blocks of code repeatedly until certain conditions are </a:t>
            </a:r>
            <a:r>
              <a:rPr lang="en-US" sz="2800" dirty="0" smtClean="0"/>
              <a:t>met.</a:t>
            </a:r>
          </a:p>
          <a:p>
            <a:pPr eaLnBrk="1" hangingPunct="1"/>
            <a:r>
              <a:rPr lang="en-US" sz="2800" dirty="0" smtClean="0"/>
              <a:t>Logic to compare values</a:t>
            </a:r>
          </a:p>
          <a:p>
            <a:pPr lvl="1" eaLnBrk="1" hangingPunct="1"/>
            <a:r>
              <a:rPr lang="en-US" sz="2400" dirty="0" smtClean="0">
                <a:solidFill>
                  <a:srgbClr val="0000FF"/>
                </a:solidFill>
              </a:rPr>
              <a:t>if statement</a:t>
            </a:r>
          </a:p>
          <a:p>
            <a:pPr lvl="1" eaLnBrk="1" hangingPunct="1"/>
            <a:r>
              <a:rPr lang="en-US" sz="2400" dirty="0" smtClean="0">
                <a:solidFill>
                  <a:srgbClr val="0000FF"/>
                </a:solidFill>
              </a:rPr>
              <a:t>switch statement</a:t>
            </a:r>
          </a:p>
          <a:p>
            <a:pPr eaLnBrk="1" hangingPunct="1"/>
            <a:r>
              <a:rPr lang="en-US" sz="2800" dirty="0" smtClean="0"/>
              <a:t>Logic to create loops</a:t>
            </a:r>
          </a:p>
          <a:p>
            <a:pPr lvl="1" eaLnBrk="1" hangingPunct="1"/>
            <a:r>
              <a:rPr lang="en-US" sz="2400" dirty="0" smtClean="0">
                <a:solidFill>
                  <a:srgbClr val="0000FF"/>
                </a:solidFill>
              </a:rPr>
              <a:t>for statement</a:t>
            </a:r>
          </a:p>
          <a:p>
            <a:pPr lvl="1" eaLnBrk="1" hangingPunct="1"/>
            <a:r>
              <a:rPr lang="en-US" sz="2400" dirty="0" smtClean="0">
                <a:solidFill>
                  <a:srgbClr val="0000FF"/>
                </a:solidFill>
              </a:rPr>
              <a:t>while statement</a:t>
            </a:r>
          </a:p>
          <a:p>
            <a:pPr eaLnBrk="1" hangingPunct="1"/>
            <a:r>
              <a:rPr lang="en-US" sz="2800" dirty="0" smtClean="0"/>
              <a:t>Logic Operators</a:t>
            </a:r>
          </a:p>
        </p:txBody>
      </p:sp>
    </p:spTree>
    <p:extLst>
      <p:ext uri="{BB962C8B-B14F-4D97-AF65-F5344CB8AC3E}">
        <p14:creationId xmlns:p14="http://schemas.microsoft.com/office/powerpoint/2010/main" val="2054222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Logic to compare </a:t>
            </a:r>
            <a:r>
              <a:rPr lang="en-US" dirty="0" smtClean="0"/>
              <a:t>values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“if” statement is used to compare values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Syntax example:</a:t>
            </a:r>
            <a:br>
              <a:rPr lang="en-US" dirty="0" smtClean="0"/>
            </a:b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0000FF"/>
                </a:solidFill>
              </a:rPr>
              <a:t>if (A = 5) Then</a:t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	B = 10</a:t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end if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“=“ would set A equal to 5, making the comparison *always* true</a:t>
            </a:r>
          </a:p>
        </p:txBody>
      </p:sp>
      <p:sp>
        <p:nvSpPr>
          <p:cNvPr id="16388" name="Line 4"/>
          <p:cNvSpPr>
            <a:spLocks noChangeShapeType="1"/>
          </p:cNvSpPr>
          <p:nvPr/>
        </p:nvSpPr>
        <p:spPr bwMode="auto">
          <a:xfrm>
            <a:off x="3274968" y="3163887"/>
            <a:ext cx="16764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>
            <a:off x="3274968" y="3621087"/>
            <a:ext cx="16764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0" name="Line 6"/>
          <p:cNvSpPr>
            <a:spLocks noChangeShapeType="1"/>
          </p:cNvSpPr>
          <p:nvPr/>
        </p:nvSpPr>
        <p:spPr bwMode="auto">
          <a:xfrm>
            <a:off x="1979568" y="4078287"/>
            <a:ext cx="29718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5087893" y="2971800"/>
            <a:ext cx="19032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If </a:t>
            </a:r>
            <a:r>
              <a:rPr lang="en-US" dirty="0" smtClean="0">
                <a:solidFill>
                  <a:srgbClr val="FF0000"/>
                </a:solidFill>
              </a:rPr>
              <a:t>A is equals </a:t>
            </a:r>
            <a:r>
              <a:rPr lang="en-US" dirty="0">
                <a:solidFill>
                  <a:srgbClr val="FF0000"/>
                </a:solidFill>
              </a:rPr>
              <a:t>5…</a:t>
            </a: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5103768" y="3468687"/>
            <a:ext cx="35830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…set the </a:t>
            </a:r>
            <a:r>
              <a:rPr lang="en-US" dirty="0" smtClean="0">
                <a:solidFill>
                  <a:srgbClr val="FF0000"/>
                </a:solidFill>
              </a:rPr>
              <a:t>variable </a:t>
            </a:r>
            <a:r>
              <a:rPr lang="en-US" dirty="0">
                <a:solidFill>
                  <a:srgbClr val="FF0000"/>
                </a:solidFill>
              </a:rPr>
              <a:t>B </a:t>
            </a:r>
            <a:r>
              <a:rPr lang="en-US" dirty="0" smtClean="0">
                <a:solidFill>
                  <a:srgbClr val="FF0000"/>
                </a:solidFill>
              </a:rPr>
              <a:t>equals </a:t>
            </a:r>
            <a:r>
              <a:rPr lang="en-US" dirty="0">
                <a:solidFill>
                  <a:srgbClr val="FF0000"/>
                </a:solidFill>
              </a:rPr>
              <a:t>to 10.</a:t>
            </a:r>
          </a:p>
        </p:txBody>
      </p: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5011693" y="3962400"/>
            <a:ext cx="2343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End the if logic block.</a:t>
            </a:r>
          </a:p>
        </p:txBody>
      </p:sp>
    </p:spTree>
    <p:extLst>
      <p:ext uri="{BB962C8B-B14F-4D97-AF65-F5344CB8AC3E}">
        <p14:creationId xmlns:p14="http://schemas.microsoft.com/office/powerpoint/2010/main" val="2803868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1025</Words>
  <Application>Microsoft Macintosh PowerPoint</Application>
  <PresentationFormat>On-screen Show (4:3)</PresentationFormat>
  <Paragraphs>179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VBA Value Types</vt:lpstr>
      <vt:lpstr>VBA Modules</vt:lpstr>
      <vt:lpstr>VBA Modules</vt:lpstr>
      <vt:lpstr>VBA Modules</vt:lpstr>
      <vt:lpstr>Examples:</vt:lpstr>
      <vt:lpstr>VBA Variables</vt:lpstr>
      <vt:lpstr>VBA Constants</vt:lpstr>
      <vt:lpstr>Logic Introduction</vt:lpstr>
      <vt:lpstr>Logic to compare values</vt:lpstr>
      <vt:lpstr>Logic to compare values</vt:lpstr>
      <vt:lpstr>Logic to compare values</vt:lpstr>
      <vt:lpstr>Logic to compare values</vt:lpstr>
      <vt:lpstr>Logic to create loops</vt:lpstr>
      <vt:lpstr>Logic to create loops</vt:lpstr>
      <vt:lpstr>Logic to create loops</vt:lpstr>
      <vt:lpstr>Logic to create loops</vt:lpstr>
      <vt:lpstr>Logic Operators</vt:lpstr>
      <vt:lpstr>Types in VBA</vt:lpstr>
      <vt:lpstr>Types in VBA</vt:lpstr>
      <vt:lpstr>Types in VBA</vt:lpstr>
      <vt:lpstr>Types in VBA</vt:lpstr>
      <vt:lpstr>Option Explicit in VBA</vt:lpstr>
      <vt:lpstr>Option Explicit in VBA</vt:lpstr>
      <vt:lpstr>Option Explicit in VBA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VBA Value Types</dc:title>
  <dc:creator>Windows User</dc:creator>
  <cp:lastModifiedBy>Rafael Nicolas Fermin Cota</cp:lastModifiedBy>
  <cp:revision>6</cp:revision>
  <dcterms:created xsi:type="dcterms:W3CDTF">2013-09-03T05:17:24Z</dcterms:created>
  <dcterms:modified xsi:type="dcterms:W3CDTF">2014-04-02T02:15:41Z</dcterms:modified>
</cp:coreProperties>
</file>