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6" r:id="rId30"/>
    <p:sldId id="297" r:id="rId31"/>
    <p:sldId id="288" r:id="rId32"/>
    <p:sldId id="289" r:id="rId33"/>
    <p:sldId id="290" r:id="rId34"/>
    <p:sldId id="287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igh-level_programming_language" TargetMode="External"/><Relationship Id="rId3" Type="http://schemas.openxmlformats.org/officeDocument/2006/relationships/hyperlink" Target="http://en.wikipedia.org/wiki/Computer" TargetMode="External"/><Relationship Id="rId7" Type="http://schemas.openxmlformats.org/officeDocument/2006/relationships/hyperlink" Target="http://en.wikipedia.org/wiki/Instruction_(computer_science)" TargetMode="External"/><Relationship Id="rId2" Type="http://schemas.openxmlformats.org/officeDocument/2006/relationships/hyperlink" Target="http://en.wikipedia.org/wiki/Low-level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chine_code" TargetMode="External"/><Relationship Id="rId11" Type="http://schemas.openxmlformats.org/officeDocument/2006/relationships/hyperlink" Target="http://en.wikipedia.org/wiki/Compiler" TargetMode="External"/><Relationship Id="rId5" Type="http://schemas.openxmlformats.org/officeDocument/2006/relationships/hyperlink" Target="http://en.wikipedia.org/wiki/Computer_architecture" TargetMode="External"/><Relationship Id="rId10" Type="http://schemas.openxmlformats.org/officeDocument/2006/relationships/hyperlink" Target="http://en.wikipedia.org/wiki/Interpreter_(computing)" TargetMode="External"/><Relationship Id="rId4" Type="http://schemas.openxmlformats.org/officeDocument/2006/relationships/hyperlink" Target="http://en.wikipedia.org/wiki/One-to-one_correspondence" TargetMode="External"/><Relationship Id="rId9" Type="http://schemas.openxmlformats.org/officeDocument/2006/relationships/hyperlink" Target="http://en.wikipedia.org/wiki/Port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the World of Assembly 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Prepared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900" dirty="0" err="1" smtClean="0">
                <a:solidFill>
                  <a:schemeClr val="tx1"/>
                </a:solidFill>
              </a:rPr>
              <a:t>Madhusudan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</a:rPr>
              <a:t>Basak</a:t>
            </a:r>
            <a:endParaRPr lang="en-US" sz="1900" dirty="0" smtClean="0">
              <a:solidFill>
                <a:schemeClr val="tx1"/>
              </a:solidFill>
            </a:endParaRPr>
          </a:p>
          <a:p>
            <a:pPr algn="r"/>
            <a:r>
              <a:rPr lang="en-US" sz="1900" dirty="0" smtClean="0">
                <a:solidFill>
                  <a:schemeClr val="tx1"/>
                </a:solidFill>
              </a:rPr>
              <a:t>Lecturer</a:t>
            </a:r>
            <a:br>
              <a:rPr lang="en-US" sz="1900" dirty="0" smtClean="0">
                <a:solidFill>
                  <a:schemeClr val="tx1"/>
                </a:solidFill>
              </a:rPr>
            </a:br>
            <a:r>
              <a:rPr lang="en-US" sz="1900" dirty="0" smtClean="0">
                <a:solidFill>
                  <a:schemeClr val="tx1"/>
                </a:solidFill>
              </a:rPr>
              <a:t>Department of CSE, BUET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Components of a Microcomputer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 components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unit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Display Screen</a:t>
            </a:r>
          </a:p>
          <a:p>
            <a:pPr lvl="1"/>
            <a:r>
              <a:rPr lang="en-US" dirty="0" smtClean="0"/>
              <a:t>Disk drives</a:t>
            </a:r>
            <a:endParaRPr lang="en-US" dirty="0"/>
          </a:p>
          <a:p>
            <a:r>
              <a:rPr lang="en-US" dirty="0" smtClean="0"/>
              <a:t>Functionally three parts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Memory circuits</a:t>
            </a:r>
          </a:p>
          <a:p>
            <a:pPr lvl="1"/>
            <a:r>
              <a:rPr lang="en-US" dirty="0" smtClean="0"/>
              <a:t>I/O circuits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51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Bytes and Words</a:t>
            </a:r>
          </a:p>
          <a:p>
            <a:r>
              <a:rPr lang="en-US" dirty="0" smtClean="0"/>
              <a:t>Bit position</a:t>
            </a:r>
          </a:p>
          <a:p>
            <a:r>
              <a:rPr lang="en-US" dirty="0" smtClean="0"/>
              <a:t>Memory operations</a:t>
            </a:r>
          </a:p>
          <a:p>
            <a:r>
              <a:rPr lang="en-US" dirty="0" smtClean="0"/>
              <a:t>RAM and ROM</a:t>
            </a:r>
          </a:p>
          <a:p>
            <a:r>
              <a:rPr lang="en-US" dirty="0" smtClean="0"/>
              <a:t>Buses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293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components</a:t>
            </a:r>
          </a:p>
          <a:p>
            <a:pPr lvl="1"/>
            <a:r>
              <a:rPr lang="en-US" dirty="0" smtClean="0"/>
              <a:t>Execution Unit(EU)</a:t>
            </a:r>
          </a:p>
          <a:p>
            <a:pPr lvl="1"/>
            <a:r>
              <a:rPr lang="en-US" dirty="0" smtClean="0"/>
              <a:t>Bus Interface Unit(BIU)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0770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Ports</a:t>
            </a:r>
          </a:p>
          <a:p>
            <a:r>
              <a:rPr lang="en-US" dirty="0" smtClean="0"/>
              <a:t>Parallel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122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</a:p>
          <a:p>
            <a:r>
              <a:rPr lang="en-US" dirty="0" smtClean="0"/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xmlns="" val="7958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executing an </a:t>
            </a:r>
            <a:r>
              <a:rPr lang="en-US" dirty="0" smtClean="0"/>
              <a:t>instruction</a:t>
            </a:r>
            <a:endParaRPr lang="en-US" dirty="0"/>
          </a:p>
          <a:p>
            <a:pPr lvl="1"/>
            <a:r>
              <a:rPr lang="en-US" dirty="0" smtClean="0"/>
              <a:t>00000001 00000110 00000000 </a:t>
            </a:r>
            <a:r>
              <a:rPr lang="en-US" dirty="0" smtClean="0"/>
              <a:t>00000000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process is not less than a movie !!!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1790700" y="2147455"/>
            <a:ext cx="3810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390900" y="2147455"/>
            <a:ext cx="3810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914900" y="2147455"/>
            <a:ext cx="3810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6438900" y="2147455"/>
            <a:ext cx="3810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31681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operation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1912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</a:t>
            </a:r>
            <a:br>
              <a:rPr lang="en-US" dirty="0" smtClean="0"/>
            </a:br>
            <a:r>
              <a:rPr lang="en-US" dirty="0" smtClean="0"/>
              <a:t>Register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32143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Address 00000000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7509" y="3214391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Address 00000000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737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Magnetic Disks</a:t>
            </a:r>
          </a:p>
          <a:p>
            <a:r>
              <a:rPr lang="en-US" dirty="0" smtClean="0"/>
              <a:t>Keyboard</a:t>
            </a:r>
          </a:p>
          <a:p>
            <a:r>
              <a:rPr lang="en-US" dirty="0" smtClean="0"/>
              <a:t>Display Monitor</a:t>
            </a:r>
          </a:p>
          <a:p>
            <a:r>
              <a:rPr lang="en-US" dirty="0" smtClean="0"/>
              <a:t>Printers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46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</a:p>
          <a:p>
            <a:r>
              <a:rPr lang="en-US" dirty="0" smtClean="0"/>
              <a:t>Assembly Language</a:t>
            </a:r>
          </a:p>
          <a:p>
            <a:r>
              <a:rPr lang="en-US" dirty="0" smtClean="0"/>
              <a:t>High-Level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87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numbers and characters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Chapter 2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Number System</a:t>
            </a:r>
          </a:p>
          <a:p>
            <a:r>
              <a:rPr lang="en-US" dirty="0" smtClean="0"/>
              <a:t>Hexadecimal Number System</a:t>
            </a:r>
          </a:p>
          <a:p>
            <a:r>
              <a:rPr lang="en-US" dirty="0" smtClean="0"/>
              <a:t>Decimal Number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Assembly Language?</a:t>
            </a:r>
          </a:p>
          <a:p>
            <a:endParaRPr lang="en-US" dirty="0" smtClean="0"/>
          </a:p>
          <a:p>
            <a:pPr>
              <a:buNone/>
            </a:pPr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Between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Binary and Hex to Decimal</a:t>
            </a:r>
          </a:p>
          <a:p>
            <a:r>
              <a:rPr lang="en-US" dirty="0" smtClean="0"/>
              <a:t>Converting Decimal to Binary and Hex</a:t>
            </a:r>
          </a:p>
          <a:p>
            <a:r>
              <a:rPr lang="en-US" dirty="0" smtClean="0"/>
              <a:t>Conversions between Hex and Binary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Hexadecimal Addition Table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integers are represented in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integers</a:t>
            </a:r>
          </a:p>
          <a:p>
            <a:r>
              <a:rPr lang="en-US" dirty="0" smtClean="0"/>
              <a:t>Signed integers</a:t>
            </a:r>
          </a:p>
          <a:p>
            <a:pPr lvl="1"/>
            <a:r>
              <a:rPr lang="en-US" dirty="0" smtClean="0"/>
              <a:t>One’s complement</a:t>
            </a:r>
          </a:p>
          <a:p>
            <a:pPr lvl="1"/>
            <a:r>
              <a:rPr lang="en-US" dirty="0" smtClean="0"/>
              <a:t>Two’s complement</a:t>
            </a:r>
          </a:p>
          <a:p>
            <a:r>
              <a:rPr lang="en-US" dirty="0" smtClean="0"/>
              <a:t>Decimal Interpretation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( American Standard Code for Information Interchange) code</a:t>
            </a:r>
          </a:p>
          <a:p>
            <a:r>
              <a:rPr lang="en-US" dirty="0" smtClean="0"/>
              <a:t>Normally 128 ASCII Codes</a:t>
            </a:r>
          </a:p>
          <a:p>
            <a:r>
              <a:rPr lang="en-US" dirty="0" smtClean="0"/>
              <a:t>32-126 are printable</a:t>
            </a:r>
          </a:p>
          <a:p>
            <a:r>
              <a:rPr lang="en-US" dirty="0" smtClean="0"/>
              <a:t>0 to 31 and 127 for control purposes</a:t>
            </a:r>
          </a:p>
          <a:p>
            <a:r>
              <a:rPr lang="en-US" dirty="0" smtClean="0"/>
              <a:t>For Extended set, there are 256 characters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the </a:t>
            </a:r>
            <a:r>
              <a:rPr lang="en-US" dirty="0" err="1" smtClean="0"/>
              <a:t>ibm</a:t>
            </a:r>
            <a:r>
              <a:rPr lang="en-US" dirty="0" smtClean="0"/>
              <a:t> personal computers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Chapter 3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Intel 8086 Family of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8086 and 8088 Microprocessors</a:t>
            </a:r>
          </a:p>
          <a:p>
            <a:r>
              <a:rPr lang="en-US" dirty="0" smtClean="0"/>
              <a:t>The 80186 and 80188 Microprocessors</a:t>
            </a:r>
          </a:p>
          <a:p>
            <a:r>
              <a:rPr lang="en-US" dirty="0" smtClean="0"/>
              <a:t>The 80286 Microprocessor</a:t>
            </a:r>
          </a:p>
          <a:p>
            <a:r>
              <a:rPr lang="en-US" dirty="0" smtClean="0"/>
              <a:t>The 80386 and 80386SX Microprocessors</a:t>
            </a:r>
          </a:p>
          <a:p>
            <a:r>
              <a:rPr lang="en-US" dirty="0" smtClean="0"/>
              <a:t>The 80486 and 80486SX Microprocessors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 of the 8086/8088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3 Types of registers</a:t>
            </a:r>
          </a:p>
          <a:p>
            <a:pPr lvl="2"/>
            <a:r>
              <a:rPr lang="en-US" dirty="0" smtClean="0"/>
              <a:t>Data Registers</a:t>
            </a:r>
          </a:p>
          <a:p>
            <a:pPr lvl="2"/>
            <a:r>
              <a:rPr lang="en-US" dirty="0" smtClean="0"/>
              <a:t>Address Registers</a:t>
            </a:r>
          </a:p>
          <a:p>
            <a:pPr lvl="2"/>
            <a:r>
              <a:rPr lang="en-US" dirty="0" smtClean="0"/>
              <a:t>Status Register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AX (Accumulator Register)</a:t>
            </a:r>
          </a:p>
          <a:p>
            <a:r>
              <a:rPr lang="en-US" dirty="0" smtClean="0"/>
              <a:t>BX (Base Register)</a:t>
            </a:r>
          </a:p>
          <a:p>
            <a:r>
              <a:rPr lang="en-US" dirty="0" smtClean="0"/>
              <a:t>CX (Count Register)</a:t>
            </a:r>
          </a:p>
          <a:p>
            <a:r>
              <a:rPr lang="en-US" dirty="0" smtClean="0"/>
              <a:t>DX (Data Register)</a:t>
            </a:r>
          </a:p>
          <a:p>
            <a:endParaRPr lang="en-US" dirty="0" smtClean="0"/>
          </a:p>
          <a:p>
            <a:r>
              <a:rPr lang="en-US" dirty="0" smtClean="0"/>
              <a:t>Each one has two parts like AX(AH+AL)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Registers</a:t>
            </a:r>
            <a:endParaRPr lang="en-US" dirty="0"/>
          </a:p>
        </p:txBody>
      </p:sp>
      <p:pic>
        <p:nvPicPr>
          <p:cNvPr id="4" name="Content Placeholder 3" descr="D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099" y="1600200"/>
            <a:ext cx="7722101" cy="505802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</a:t>
            </a:r>
            <a:endParaRPr lang="en-US" dirty="0"/>
          </a:p>
        </p:txBody>
      </p:sp>
      <p:pic>
        <p:nvPicPr>
          <p:cNvPr id="4" name="Content Placeholder 3" descr="S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17246"/>
            <a:ext cx="7794146" cy="521215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igh_low_hierarchy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290" y="1600200"/>
            <a:ext cx="556541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and Index Registers, </a:t>
            </a:r>
            <a:r>
              <a:rPr lang="en-US" dirty="0" err="1" smtClean="0"/>
              <a:t>Intruction</a:t>
            </a:r>
            <a:r>
              <a:rPr lang="en-US" dirty="0" smtClean="0"/>
              <a:t> pointers and Flags Register</a:t>
            </a:r>
            <a:endParaRPr lang="en-US" dirty="0"/>
          </a:p>
        </p:txBody>
      </p:sp>
      <p:pic>
        <p:nvPicPr>
          <p:cNvPr id="4" name="Content Placeholder 3" descr="PRandFlag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550220"/>
            <a:ext cx="4779842" cy="5002979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Segment</a:t>
            </a:r>
          </a:p>
          <a:p>
            <a:r>
              <a:rPr lang="en-US" dirty="0" smtClean="0"/>
              <a:t>Segment: Offset Address</a:t>
            </a:r>
          </a:p>
          <a:p>
            <a:r>
              <a:rPr lang="en-US" dirty="0" smtClean="0"/>
              <a:t>Location of Segments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733800"/>
          <a:ext cx="75438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Segment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and Index Registers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Scenario</a:t>
            </a:r>
            <a:endParaRPr lang="en-US" dirty="0"/>
          </a:p>
        </p:txBody>
      </p:sp>
      <p:pic>
        <p:nvPicPr>
          <p:cNvPr id="5" name="Content Placeholder 4" descr="fig3.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301568"/>
            <a:ext cx="3581400" cy="5472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segment A4FBh and offset 4872h. Then what is the 20 bit physical address?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A4FB0h</a:t>
            </a:r>
          </a:p>
          <a:p>
            <a:pPr lvl="2">
              <a:buNone/>
            </a:pPr>
            <a:r>
              <a:rPr lang="en-US" dirty="0" smtClean="0"/>
              <a:t> +4872h</a:t>
            </a:r>
          </a:p>
          <a:p>
            <a:pPr lvl="2">
              <a:buNone/>
            </a:pPr>
            <a:r>
              <a:rPr lang="en-US" dirty="0" smtClean="0"/>
              <a:t>-------------</a:t>
            </a:r>
          </a:p>
          <a:p>
            <a:pPr lvl="2">
              <a:buNone/>
            </a:pPr>
            <a:r>
              <a:rPr lang="en-US" dirty="0" smtClean="0"/>
              <a:t>A9822h ( 20 bit physical address)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the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</a:t>
            </a:r>
          </a:p>
          <a:p>
            <a:pPr lvl="1"/>
            <a:r>
              <a:rPr lang="en-US" dirty="0" smtClean="0"/>
              <a:t>DOS (Disk Operating System)</a:t>
            </a:r>
          </a:p>
          <a:p>
            <a:pPr lvl="1"/>
            <a:r>
              <a:rPr lang="en-US" dirty="0" smtClean="0"/>
              <a:t>BIOS (Basic </a:t>
            </a:r>
            <a:r>
              <a:rPr lang="en-US" dirty="0" err="1" smtClean="0"/>
              <a:t>Input/Output</a:t>
            </a:r>
            <a:r>
              <a:rPr lang="en-US" dirty="0" smtClean="0"/>
              <a:t> System)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 of the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8086/8088 has only 1MB of memory</a:t>
            </a:r>
          </a:p>
          <a:p>
            <a:r>
              <a:rPr lang="en-US" dirty="0" smtClean="0"/>
              <a:t>Not all memory for application programs</a:t>
            </a:r>
          </a:p>
          <a:p>
            <a:r>
              <a:rPr lang="en-US" dirty="0" smtClean="0"/>
              <a:t>Interrupt Vector, Video Display Memory etc are needed</a:t>
            </a:r>
          </a:p>
          <a:p>
            <a:r>
              <a:rPr lang="en-US" dirty="0" smtClean="0"/>
              <a:t>IBM fixed all the positions and allowed all to live happily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3.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00" y="1295400"/>
            <a:ext cx="6844200" cy="55150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fig3.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734508"/>
            <a:ext cx="4648200" cy="59640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ports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controller (20h-21h)</a:t>
            </a:r>
          </a:p>
          <a:p>
            <a:r>
              <a:rPr lang="en-US" dirty="0" smtClean="0"/>
              <a:t>Keyboard controller (60h-63h)</a:t>
            </a:r>
          </a:p>
          <a:p>
            <a:r>
              <a:rPr lang="en-US" dirty="0" smtClean="0"/>
              <a:t>etc...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Start-up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Assembly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 is human-readable machine code</a:t>
            </a:r>
          </a:p>
          <a:p>
            <a:r>
              <a:rPr lang="en-US" dirty="0" smtClean="0"/>
              <a:t>gives you complete control over the system's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hardware manipulation</a:t>
            </a:r>
          </a:p>
          <a:p>
            <a:r>
              <a:rPr lang="en-US" dirty="0" smtClean="0"/>
              <a:t>Access to specialized processor instructions</a:t>
            </a:r>
          </a:p>
          <a:p>
            <a:r>
              <a:rPr lang="en-US" dirty="0" smtClean="0"/>
              <a:t>Performance and efficiency</a:t>
            </a:r>
          </a:p>
          <a:p>
            <a:r>
              <a:rPr lang="en-US" dirty="0" smtClean="0"/>
              <a:t>Speed optimization</a:t>
            </a:r>
          </a:p>
          <a:p>
            <a:r>
              <a:rPr lang="en-US" dirty="0" smtClean="0"/>
              <a:t>Control the code behavior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and tedious</a:t>
            </a:r>
          </a:p>
          <a:p>
            <a:r>
              <a:rPr lang="en-US" dirty="0" smtClean="0"/>
              <a:t>Bug-prone</a:t>
            </a:r>
          </a:p>
          <a:p>
            <a:r>
              <a:rPr lang="en-US" dirty="0" smtClean="0"/>
              <a:t>Non-portable(machine dependent)</a:t>
            </a:r>
          </a:p>
          <a:p>
            <a:r>
              <a:rPr lang="en-US" dirty="0" smtClean="0"/>
              <a:t>Difficult to debug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what kind of situations, assembly language will be the only solution?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an Operating System</a:t>
            </a:r>
          </a:p>
          <a:p>
            <a:pPr fontAlgn="base"/>
            <a:r>
              <a:rPr lang="en-US" dirty="0" smtClean="0"/>
              <a:t>drivers and communication with custom hardware/electronics.</a:t>
            </a:r>
          </a:p>
          <a:p>
            <a:pPr fontAlgn="base"/>
            <a:r>
              <a:rPr lang="en-US" dirty="0" smtClean="0"/>
              <a:t>an Compiler (assembler can be the output)</a:t>
            </a:r>
          </a:p>
          <a:p>
            <a:pPr fontAlgn="base"/>
            <a:r>
              <a:rPr lang="en-US" dirty="0" smtClean="0"/>
              <a:t>optimizations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smtClean="0"/>
              <a:t>from wiki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 </a:t>
            </a:r>
            <a:r>
              <a:rPr lang="en-US" b="1" dirty="0" smtClean="0"/>
              <a:t>assembly language</a:t>
            </a:r>
            <a:r>
              <a:rPr lang="en-US" dirty="0" smtClean="0"/>
              <a:t> is a </a:t>
            </a:r>
            <a:r>
              <a:rPr lang="en-US" dirty="0" smtClean="0">
                <a:hlinkClick r:id="rId2" tooltip="Low-level programming language"/>
              </a:rPr>
              <a:t>low-level programming language</a:t>
            </a:r>
            <a:r>
              <a:rPr lang="en-US" dirty="0" smtClean="0"/>
              <a:t> for </a:t>
            </a:r>
            <a:r>
              <a:rPr lang="en-US" dirty="0" err="1" smtClean="0"/>
              <a:t>a</a:t>
            </a:r>
            <a:r>
              <a:rPr lang="en-US" dirty="0" err="1" smtClean="0">
                <a:hlinkClick r:id="rId3" tooltip="Computer"/>
              </a:rPr>
              <a:t>computer</a:t>
            </a:r>
            <a:r>
              <a:rPr lang="en-US" dirty="0" smtClean="0"/>
              <a:t>, or other programmable device, in which there is a very strong (generally </a:t>
            </a:r>
            <a:r>
              <a:rPr lang="en-US" dirty="0" smtClean="0">
                <a:hlinkClick r:id="rId4" tooltip="One-to-one correspondence"/>
              </a:rPr>
              <a:t>one-to-one</a:t>
            </a:r>
            <a:r>
              <a:rPr lang="en-US" dirty="0" smtClean="0"/>
              <a:t>) correspondence between the language and </a:t>
            </a:r>
            <a:r>
              <a:rPr lang="en-US" dirty="0" err="1" smtClean="0"/>
              <a:t>the</a:t>
            </a:r>
            <a:r>
              <a:rPr lang="en-US" dirty="0" err="1" smtClean="0">
                <a:hlinkClick r:id="rId5" tooltip="Computer architecture"/>
              </a:rPr>
              <a:t>architecture's</a:t>
            </a:r>
            <a:r>
              <a:rPr lang="en-US" dirty="0" smtClean="0"/>
              <a:t> </a:t>
            </a:r>
            <a:r>
              <a:rPr lang="en-US" dirty="0" smtClean="0">
                <a:hlinkClick r:id="rId6" tooltip="Machine code"/>
              </a:rPr>
              <a:t>machine code</a:t>
            </a:r>
            <a:r>
              <a:rPr lang="en-US" dirty="0" smtClean="0"/>
              <a:t> </a:t>
            </a:r>
            <a:r>
              <a:rPr lang="en-US" dirty="0" smtClean="0">
                <a:hlinkClick r:id="rId7" tooltip="Instruction (computer science)"/>
              </a:rPr>
              <a:t>instructions</a:t>
            </a:r>
            <a:r>
              <a:rPr lang="en-US" dirty="0" smtClean="0"/>
              <a:t>. Each assembly language is specific to a particular computer architecture, in contrast to most </a:t>
            </a:r>
            <a:r>
              <a:rPr lang="en-US" dirty="0" smtClean="0">
                <a:hlinkClick r:id="rId8" tooltip="High-level programming language"/>
              </a:rPr>
              <a:t>high-level programming languages</a:t>
            </a:r>
            <a:r>
              <a:rPr lang="en-US" dirty="0" smtClean="0"/>
              <a:t>, which are generally </a:t>
            </a:r>
            <a:r>
              <a:rPr lang="en-US" dirty="0" smtClean="0">
                <a:hlinkClick r:id="rId9" tooltip="Porting"/>
              </a:rPr>
              <a:t>portable</a:t>
            </a:r>
            <a:r>
              <a:rPr lang="en-US" dirty="0" smtClean="0"/>
              <a:t> across multiple architectures, but require </a:t>
            </a:r>
            <a:r>
              <a:rPr lang="en-US" dirty="0" smtClean="0">
                <a:hlinkClick r:id="rId10" tooltip="Interpreter (computing)"/>
              </a:rPr>
              <a:t>interpreting</a:t>
            </a:r>
            <a:r>
              <a:rPr lang="en-US" dirty="0" smtClean="0"/>
              <a:t> or </a:t>
            </a:r>
            <a:r>
              <a:rPr lang="en-US" dirty="0" smtClean="0">
                <a:hlinkClick r:id="rId11" tooltip="Compiler"/>
              </a:rPr>
              <a:t>compiling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24384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Chapter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Microcomputer Systems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92852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543</Words>
  <Application>Microsoft Office PowerPoint</Application>
  <PresentationFormat>On-screen Show (4:3)</PresentationFormat>
  <Paragraphs>177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Welcome to the World of Assembly Language Programming</vt:lpstr>
      <vt:lpstr>The beginning !</vt:lpstr>
      <vt:lpstr>Slide 3</vt:lpstr>
      <vt:lpstr>About Assembly </vt:lpstr>
      <vt:lpstr>Why use it ?</vt:lpstr>
      <vt:lpstr>Disadvantages </vt:lpstr>
      <vt:lpstr>A question ?</vt:lpstr>
      <vt:lpstr>Definition from wiki</vt:lpstr>
      <vt:lpstr>Chapter 1 Microcomputer Systems</vt:lpstr>
      <vt:lpstr>The Components of a Microcomputer System</vt:lpstr>
      <vt:lpstr>Memory</vt:lpstr>
      <vt:lpstr>CPU</vt:lpstr>
      <vt:lpstr>I/O Ports</vt:lpstr>
      <vt:lpstr>Instruction Execution</vt:lpstr>
      <vt:lpstr>Instruction Execution</vt:lpstr>
      <vt:lpstr>I/O Devices</vt:lpstr>
      <vt:lpstr>Programming Languages</vt:lpstr>
      <vt:lpstr>Representation of numbers and characters</vt:lpstr>
      <vt:lpstr>Number Systems</vt:lpstr>
      <vt:lpstr>Conversion Between Number Systems</vt:lpstr>
      <vt:lpstr>Addition and Subtraction</vt:lpstr>
      <vt:lpstr>How integers are represented in the Computer</vt:lpstr>
      <vt:lpstr>Character Representation</vt:lpstr>
      <vt:lpstr>Organization of the ibm personal computers</vt:lpstr>
      <vt:lpstr>The Intel 8086 Family of Microprocessors</vt:lpstr>
      <vt:lpstr>Organization of the 8086/8088 Microprocessors</vt:lpstr>
      <vt:lpstr>Data Registers</vt:lpstr>
      <vt:lpstr>Data Registers</vt:lpstr>
      <vt:lpstr>Segment Registers</vt:lpstr>
      <vt:lpstr>Pointer and Index Registers, Intruction pointers and Flags Register</vt:lpstr>
      <vt:lpstr>Segment Registers</vt:lpstr>
      <vt:lpstr>Overlapping Scenario</vt:lpstr>
      <vt:lpstr>Slide 33</vt:lpstr>
      <vt:lpstr>Organization of the PC</vt:lpstr>
      <vt:lpstr>Memory Organization of the PC</vt:lpstr>
      <vt:lpstr>Slide 36</vt:lpstr>
      <vt:lpstr>Slide 37</vt:lpstr>
      <vt:lpstr>I/O ports addresses</vt:lpstr>
      <vt:lpstr>Start-up Operation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2006-08-16T00:00:00Z</dcterms:created>
  <dcterms:modified xsi:type="dcterms:W3CDTF">2015-02-14T07:53:02Z</dcterms:modified>
</cp:coreProperties>
</file>