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9" r:id="rId3"/>
    <p:sldId id="320" r:id="rId4"/>
    <p:sldId id="321" r:id="rId5"/>
    <p:sldId id="322" r:id="rId6"/>
    <p:sldId id="324" r:id="rId7"/>
    <p:sldId id="325" r:id="rId8"/>
    <p:sldId id="326" r:id="rId9"/>
    <p:sldId id="327" r:id="rId10"/>
    <p:sldId id="328" r:id="rId11"/>
    <p:sldId id="335" r:id="rId12"/>
    <p:sldId id="329" r:id="rId13"/>
    <p:sldId id="330" r:id="rId14"/>
    <p:sldId id="331" r:id="rId15"/>
    <p:sldId id="332" r:id="rId16"/>
    <p:sldId id="333" r:id="rId17"/>
    <p:sldId id="336" r:id="rId18"/>
    <p:sldId id="334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270" r:id="rId33"/>
    <p:sldId id="271" r:id="rId34"/>
    <p:sldId id="272" r:id="rId35"/>
    <p:sldId id="273" r:id="rId36"/>
    <p:sldId id="274" r:id="rId37"/>
    <p:sldId id="275" r:id="rId38"/>
    <p:sldId id="276" r:id="rId39"/>
    <p:sldId id="277" r:id="rId40"/>
    <p:sldId id="278" r:id="rId41"/>
    <p:sldId id="279" r:id="rId42"/>
    <p:sldId id="280" r:id="rId43"/>
    <p:sldId id="281" r:id="rId44"/>
    <p:sldId id="282" r:id="rId45"/>
    <p:sldId id="283" r:id="rId46"/>
    <p:sldId id="284" r:id="rId47"/>
    <p:sldId id="285" r:id="rId48"/>
    <p:sldId id="286" r:id="rId49"/>
    <p:sldId id="287" r:id="rId50"/>
    <p:sldId id="288" r:id="rId51"/>
    <p:sldId id="289" r:id="rId52"/>
    <p:sldId id="290" r:id="rId53"/>
    <p:sldId id="291" r:id="rId54"/>
    <p:sldId id="292" r:id="rId55"/>
    <p:sldId id="293" r:id="rId56"/>
    <p:sldId id="294" r:id="rId57"/>
    <p:sldId id="295" r:id="rId58"/>
    <p:sldId id="296" r:id="rId59"/>
    <p:sldId id="297" r:id="rId60"/>
    <p:sldId id="298" r:id="rId61"/>
    <p:sldId id="299" r:id="rId62"/>
    <p:sldId id="300" r:id="rId63"/>
    <p:sldId id="301" r:id="rId64"/>
    <p:sldId id="302" r:id="rId65"/>
    <p:sldId id="303" r:id="rId66"/>
    <p:sldId id="304" r:id="rId67"/>
    <p:sldId id="305" r:id="rId68"/>
    <p:sldId id="306" r:id="rId69"/>
    <p:sldId id="307" r:id="rId70"/>
    <p:sldId id="308" r:id="rId71"/>
    <p:sldId id="309" r:id="rId72"/>
    <p:sldId id="310" r:id="rId73"/>
    <p:sldId id="311" r:id="rId74"/>
    <p:sldId id="312" r:id="rId75"/>
    <p:sldId id="313" r:id="rId76"/>
    <p:sldId id="314" r:id="rId77"/>
    <p:sldId id="315" r:id="rId78"/>
    <p:sldId id="316" r:id="rId79"/>
    <p:sldId id="317" r:id="rId80"/>
    <p:sldId id="318" r:id="rId8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0000"/>
    <a:srgbClr val="FF66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Stack and Introduction to Procedures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381000"/>
            <a:ext cx="3962400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PUSHF and POPF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1219200"/>
            <a:ext cx="4343400" cy="5257800"/>
          </a:xfrm>
        </p:spPr>
        <p:txBody>
          <a:bodyPr/>
          <a:lstStyle/>
          <a:p>
            <a:r>
              <a:rPr lang="en-US" sz="2400" i="1" dirty="0" smtClean="0"/>
              <a:t>PUSHF	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No source operand is allowed here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Pushes the contents of FLAGS register onto the stack</a:t>
            </a:r>
          </a:p>
          <a:p>
            <a:endParaRPr lang="en-US" dirty="0" smtClean="0"/>
          </a:p>
          <a:p>
            <a:r>
              <a:rPr lang="en-US" dirty="0" smtClean="0"/>
              <a:t>PUSHF</a:t>
            </a:r>
          </a:p>
          <a:p>
            <a:endParaRPr lang="en-US" dirty="0" smtClean="0"/>
          </a:p>
          <a:p>
            <a:r>
              <a:rPr lang="en-US" sz="2400" i="1" dirty="0" smtClean="0"/>
              <a:t>POPF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Reverse of PUSHF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Pops the top of the stack into FLAGS register</a:t>
            </a:r>
          </a:p>
          <a:p>
            <a:endParaRPr lang="en-US" dirty="0"/>
          </a:p>
        </p:txBody>
      </p:sp>
      <p:graphicFrame>
        <p:nvGraphicFramePr>
          <p:cNvPr id="56" name="Content Placeholder 11"/>
          <p:cNvGraphicFramePr>
            <a:graphicFrameLocks/>
          </p:cNvGraphicFramePr>
          <p:nvPr/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7" name="Rectangle 5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1234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CX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AX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00600" y="6248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66" idx="3"/>
            <a:endCxn id="61" idx="1"/>
          </p:cNvCxnSpPr>
          <p:nvPr/>
        </p:nvCxnSpPr>
        <p:spPr>
          <a:xfrm>
            <a:off x="5257800" y="6433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763000" y="6172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cxnSp>
        <p:nvCxnSpPr>
          <p:cNvPr id="69" name="Straight Arrow Connector 68"/>
          <p:cNvCxnSpPr>
            <a:stCxn id="68" idx="1"/>
          </p:cNvCxnSpPr>
          <p:nvPr/>
        </p:nvCxnSpPr>
        <p:spPr>
          <a:xfrm rot="10800000" flipV="1">
            <a:off x="8305800" y="63568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00FE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00FC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00F8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00F6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00F2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00F0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PUSH and POP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4114800"/>
            <a:ext cx="8229600" cy="20113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1219200"/>
            <a:ext cx="7848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PUSH A</a:t>
            </a:r>
            <a:br>
              <a:rPr lang="en-US" dirty="0" smtClean="0"/>
            </a:br>
            <a:r>
              <a:rPr lang="en-US" dirty="0" smtClean="0"/>
              <a:t>PUSH B</a:t>
            </a:r>
          </a:p>
          <a:p>
            <a:r>
              <a:rPr lang="en-US" dirty="0" smtClean="0"/>
              <a:t>PUSH C</a:t>
            </a:r>
          </a:p>
          <a:p>
            <a:r>
              <a:rPr lang="en-US" dirty="0" smtClean="0"/>
              <a:t>...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POP C</a:t>
            </a:r>
          </a:p>
          <a:p>
            <a:r>
              <a:rPr lang="en-US" dirty="0" smtClean="0"/>
              <a:t>POP B</a:t>
            </a:r>
          </a:p>
          <a:p>
            <a:r>
              <a:rPr lang="en-US" dirty="0" smtClean="0"/>
              <a:t>POP C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Declaration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28495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1800" dirty="0" smtClean="0"/>
              <a:t>“name” is the user-defined name of the procedure</a:t>
            </a:r>
          </a:p>
          <a:p>
            <a:pPr>
              <a:buNone/>
            </a:pPr>
            <a:r>
              <a:rPr lang="en-US" sz="1800" dirty="0" smtClean="0"/>
              <a:t>“type” is optional, can be “FAR”/”NEAR”</a:t>
            </a:r>
          </a:p>
          <a:p>
            <a:pPr>
              <a:buNone/>
            </a:pPr>
            <a:r>
              <a:rPr lang="en-US" sz="1800" dirty="0" smtClean="0"/>
              <a:t>“RET” causes control back to the calling procedure</a:t>
            </a: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371600"/>
            <a:ext cx="624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name 	PROC	type</a:t>
            </a:r>
          </a:p>
          <a:p>
            <a:pPr>
              <a:buNone/>
            </a:pPr>
            <a:r>
              <a:rPr lang="en-US" dirty="0" smtClean="0"/>
              <a:t>; body of the procedure</a:t>
            </a:r>
          </a:p>
          <a:p>
            <a:pPr>
              <a:buNone/>
            </a:pPr>
            <a:r>
              <a:rPr lang="en-US" dirty="0" smtClean="0"/>
              <a:t>	RET</a:t>
            </a:r>
          </a:p>
          <a:p>
            <a:pPr>
              <a:buNone/>
            </a:pPr>
            <a:r>
              <a:rPr lang="en-US" dirty="0" smtClean="0"/>
              <a:t>name	ENDP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Fig 8.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4799" y="0"/>
            <a:ext cx="4950625" cy="5791200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name 	PROC	type</a:t>
            </a:r>
          </a:p>
          <a:p>
            <a:r>
              <a:rPr lang="en-US" dirty="0" smtClean="0"/>
              <a:t>; body of the procedure</a:t>
            </a:r>
          </a:p>
          <a:p>
            <a:r>
              <a:rPr lang="en-US" dirty="0" smtClean="0"/>
              <a:t>	RET</a:t>
            </a:r>
          </a:p>
          <a:p>
            <a:r>
              <a:rPr lang="en-US" dirty="0" smtClean="0"/>
              <a:t>name	ENDP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91000" y="59436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Procedure CALL and RET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8.4A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8600" y="990600"/>
            <a:ext cx="4267200" cy="5257799"/>
          </a:xfrm>
        </p:spPr>
      </p:pic>
      <p:pic>
        <p:nvPicPr>
          <p:cNvPr id="9" name="Content Placeholder 8" descr="8.4B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495800" y="609600"/>
            <a:ext cx="4417969" cy="5791200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</p:spPr>
        <p:txBody>
          <a:bodyPr/>
          <a:lstStyle/>
          <a:p>
            <a:r>
              <a:rPr lang="en-US" dirty="0" smtClean="0"/>
              <a:t>CALL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</a:t>
            </a:r>
            <a:endParaRPr lang="en-US" dirty="0"/>
          </a:p>
        </p:txBody>
      </p:sp>
      <p:pic>
        <p:nvPicPr>
          <p:cNvPr id="5" name="Content Placeholder 4" descr="8.5A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447800"/>
            <a:ext cx="4495800" cy="5029199"/>
          </a:xfrm>
        </p:spPr>
      </p:pic>
      <p:pic>
        <p:nvPicPr>
          <p:cNvPr id="6" name="Content Placeholder 5" descr="8.5B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1219200"/>
            <a:ext cx="4495800" cy="56387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17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Recursion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Record to be stored before </a:t>
            </a:r>
            <a:r>
              <a:rPr lang="en-US" dirty="0" err="1" smtClean="0"/>
              <a:t>CALLing</a:t>
            </a:r>
            <a:r>
              <a:rPr lang="en-US" dirty="0" smtClean="0"/>
              <a:t> a recursive function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Factorial(n)=n! =n*(n-1)*(n-2)*……*3*2*1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Factorial(n)=n*Factorial(n-1)</a:t>
            </a:r>
          </a:p>
          <a:p>
            <a:endParaRPr lang="en-US" dirty="0" smtClean="0"/>
          </a:p>
          <a:p>
            <a:pPr lvl="5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 smtClean="0"/>
              <a:t>	MAIN  PROC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0000		MOV 	AX,3</a:t>
            </a:r>
          </a:p>
          <a:p>
            <a:r>
              <a:rPr lang="en-US" dirty="0" smtClean="0"/>
              <a:t>0002		PUSH 	AX</a:t>
            </a:r>
          </a:p>
          <a:p>
            <a:r>
              <a:rPr lang="en-US" dirty="0" smtClean="0"/>
              <a:t>0004		CALL 	FACTORIAL</a:t>
            </a:r>
          </a:p>
          <a:p>
            <a:r>
              <a:rPr lang="en-US" dirty="0" smtClean="0"/>
              <a:t>0006		MOV 	AH,4CH</a:t>
            </a:r>
          </a:p>
          <a:p>
            <a:r>
              <a:rPr lang="en-US" dirty="0" smtClean="0"/>
              <a:t>0008		INT 	21H</a:t>
            </a:r>
          </a:p>
          <a:p>
            <a:r>
              <a:rPr lang="en-US" dirty="0" smtClean="0"/>
              <a:t>	MAIN ENDP</a:t>
            </a:r>
          </a:p>
          <a:p>
            <a:r>
              <a:rPr lang="en-US" dirty="0" smtClean="0"/>
              <a:t>	FACTORIAL PROC NEAR</a:t>
            </a:r>
          </a:p>
          <a:p>
            <a:r>
              <a:rPr lang="en-US" dirty="0" smtClean="0"/>
              <a:t>000A		PUSH 	BP</a:t>
            </a:r>
          </a:p>
          <a:p>
            <a:r>
              <a:rPr lang="en-US" dirty="0" smtClean="0"/>
              <a:t>000C		MOV 	BP,SP</a:t>
            </a:r>
          </a:p>
          <a:p>
            <a:r>
              <a:rPr lang="en-US" dirty="0" smtClean="0"/>
              <a:t>000E		CMP 	WORD PTR[BP+4],1</a:t>
            </a:r>
          </a:p>
          <a:p>
            <a:r>
              <a:rPr lang="en-US" dirty="0" smtClean="0"/>
              <a:t>0010		JG  	END_IF</a:t>
            </a:r>
          </a:p>
          <a:p>
            <a:r>
              <a:rPr lang="en-US" dirty="0" smtClean="0"/>
              <a:t>0012		MOV 	AX,1</a:t>
            </a:r>
          </a:p>
          <a:p>
            <a:r>
              <a:rPr lang="en-US" dirty="0" smtClean="0"/>
              <a:t>0014		JMP 	RETURN </a:t>
            </a:r>
          </a:p>
          <a:p>
            <a:r>
              <a:rPr lang="en-US" dirty="0" smtClean="0"/>
              <a:t>0016	END_IF:	MOV	CX, [BP+4]</a:t>
            </a:r>
          </a:p>
          <a:p>
            <a:r>
              <a:rPr lang="en-US" dirty="0" smtClean="0"/>
              <a:t>0018		DEC 	CX</a:t>
            </a:r>
          </a:p>
          <a:p>
            <a:r>
              <a:rPr lang="en-US" dirty="0" smtClean="0"/>
              <a:t>001A		PUSH	CX</a:t>
            </a:r>
          </a:p>
          <a:p>
            <a:r>
              <a:rPr lang="en-US" dirty="0" smtClean="0"/>
              <a:t>001C		CALL 	FACTORIAL</a:t>
            </a:r>
          </a:p>
          <a:p>
            <a:r>
              <a:rPr lang="en-US" dirty="0" smtClean="0"/>
              <a:t>001E		MUL 	WORD  PTR[BP+4]</a:t>
            </a:r>
          </a:p>
          <a:p>
            <a:r>
              <a:rPr lang="en-US" dirty="0" smtClean="0"/>
              <a:t>0020	RETURN :	POP	BP</a:t>
            </a:r>
          </a:p>
          <a:p>
            <a:r>
              <a:rPr lang="en-US" dirty="0" smtClean="0"/>
              <a:t>0022		RET	2</a:t>
            </a:r>
          </a:p>
          <a:p>
            <a:r>
              <a:rPr lang="en-US" dirty="0" smtClean="0"/>
              <a:t>	END	MAIN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00FC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00F6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00EE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AX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00600" y="6248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8" idx="3"/>
            <a:endCxn id="14" idx="1"/>
          </p:cNvCxnSpPr>
          <p:nvPr/>
        </p:nvCxnSpPr>
        <p:spPr>
          <a:xfrm>
            <a:off x="5257800" y="6433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6172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63568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381000"/>
            <a:ext cx="3962400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1219200"/>
            <a:ext cx="4343400" cy="5257800"/>
          </a:xfrm>
        </p:spPr>
        <p:txBody>
          <a:bodyPr/>
          <a:lstStyle/>
          <a:p>
            <a:r>
              <a:rPr lang="en-US" sz="2400" i="1" dirty="0" smtClean="0"/>
              <a:t>PUSH	source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source is a 16-bit register / memory word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PUSH 	AX</a:t>
            </a:r>
            <a:endParaRPr lang="en-US" dirty="0"/>
          </a:p>
        </p:txBody>
      </p:sp>
      <p:graphicFrame>
        <p:nvGraphicFramePr>
          <p:cNvPr id="56" name="Content Placeholder 11"/>
          <p:cNvGraphicFramePr>
            <a:graphicFrameLocks/>
          </p:cNvGraphicFramePr>
          <p:nvPr/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7" name="Rectangle 5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1234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CX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AX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00600" y="6248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66" idx="3"/>
            <a:endCxn id="61" idx="1"/>
          </p:cNvCxnSpPr>
          <p:nvPr/>
        </p:nvCxnSpPr>
        <p:spPr>
          <a:xfrm>
            <a:off x="5257800" y="6433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763000" y="6172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cxnSp>
        <p:nvCxnSpPr>
          <p:cNvPr id="69" name="Straight Arrow Connector 68"/>
          <p:cNvCxnSpPr>
            <a:stCxn id="68" idx="1"/>
          </p:cNvCxnSpPr>
          <p:nvPr/>
        </p:nvCxnSpPr>
        <p:spPr>
          <a:xfrm rot="10800000" flipV="1">
            <a:off x="8305800" y="63568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00FE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00FC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00F8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00F6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00F2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00F0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 smtClean="0"/>
              <a:t>	MAIN  PROC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0000		MOV 	AX,3</a:t>
            </a:r>
          </a:p>
          <a:p>
            <a:r>
              <a:rPr lang="en-US" dirty="0" smtClean="0"/>
              <a:t>0002		PUSH 	AX</a:t>
            </a:r>
          </a:p>
          <a:p>
            <a:r>
              <a:rPr lang="en-US" dirty="0" smtClean="0"/>
              <a:t>0004		CALL 	FACTORIAL</a:t>
            </a:r>
          </a:p>
          <a:p>
            <a:r>
              <a:rPr lang="en-US" dirty="0" smtClean="0"/>
              <a:t>0006		MOV 	AH,4CH</a:t>
            </a:r>
          </a:p>
          <a:p>
            <a:r>
              <a:rPr lang="en-US" dirty="0" smtClean="0"/>
              <a:t>0008		INT 	21H</a:t>
            </a:r>
          </a:p>
          <a:p>
            <a:r>
              <a:rPr lang="en-US" dirty="0" smtClean="0"/>
              <a:t>	MAIN ENDP</a:t>
            </a:r>
          </a:p>
          <a:p>
            <a:r>
              <a:rPr lang="en-US" dirty="0" smtClean="0"/>
              <a:t>	FACTORIAL PROC NEAR</a:t>
            </a:r>
          </a:p>
          <a:p>
            <a:r>
              <a:rPr lang="en-US" dirty="0" smtClean="0"/>
              <a:t>000A		PUSH 	BP</a:t>
            </a:r>
          </a:p>
          <a:p>
            <a:r>
              <a:rPr lang="en-US" dirty="0" smtClean="0"/>
              <a:t>000C		MOV 	BP,SP</a:t>
            </a:r>
          </a:p>
          <a:p>
            <a:r>
              <a:rPr lang="en-US" dirty="0" smtClean="0"/>
              <a:t>000E		CMP 	WORD PTR[BP+4],1</a:t>
            </a:r>
          </a:p>
          <a:p>
            <a:r>
              <a:rPr lang="en-US" dirty="0" smtClean="0"/>
              <a:t>0010		JG  	END_IF</a:t>
            </a:r>
          </a:p>
          <a:p>
            <a:r>
              <a:rPr lang="en-US" dirty="0" smtClean="0"/>
              <a:t>0012		MOV 	AX,1</a:t>
            </a:r>
          </a:p>
          <a:p>
            <a:r>
              <a:rPr lang="en-US" dirty="0" smtClean="0"/>
              <a:t>0014		JMP 	RETURN </a:t>
            </a:r>
          </a:p>
          <a:p>
            <a:r>
              <a:rPr lang="en-US" dirty="0" smtClean="0"/>
              <a:t>0016	END_IF:	MOV	CX, [BP+4]</a:t>
            </a:r>
          </a:p>
          <a:p>
            <a:r>
              <a:rPr lang="en-US" dirty="0" smtClean="0"/>
              <a:t>0018		DEC 	CX</a:t>
            </a:r>
          </a:p>
          <a:p>
            <a:r>
              <a:rPr lang="en-US" dirty="0" smtClean="0"/>
              <a:t>001A		PUSH	CX</a:t>
            </a:r>
          </a:p>
          <a:p>
            <a:r>
              <a:rPr lang="en-US" dirty="0" smtClean="0"/>
              <a:t>001C		CALL 	FACTORIAL</a:t>
            </a:r>
          </a:p>
          <a:p>
            <a:r>
              <a:rPr lang="en-US" dirty="0" smtClean="0"/>
              <a:t>001E		MUL 	WORD  PTR[BP+4]</a:t>
            </a:r>
          </a:p>
          <a:p>
            <a:r>
              <a:rPr lang="en-US" dirty="0" smtClean="0"/>
              <a:t>0020	RETURN :	POP	BP</a:t>
            </a:r>
          </a:p>
          <a:p>
            <a:r>
              <a:rPr lang="en-US" dirty="0" smtClean="0"/>
              <a:t>0022		RET	2</a:t>
            </a:r>
          </a:p>
          <a:p>
            <a:r>
              <a:rPr lang="en-US" dirty="0" smtClean="0"/>
              <a:t>	END	MAIN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AX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00600" y="6248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8" idx="3"/>
            <a:endCxn id="14" idx="1"/>
          </p:cNvCxnSpPr>
          <p:nvPr/>
        </p:nvCxnSpPr>
        <p:spPr>
          <a:xfrm>
            <a:off x="5257800" y="6433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6172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63568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00FE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00FC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00F8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00F6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00F2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00F0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 smtClean="0"/>
              <a:t>	MAIN  PROC</a:t>
            </a:r>
          </a:p>
          <a:p>
            <a:r>
              <a:rPr lang="en-US" dirty="0" smtClean="0"/>
              <a:t>0000		MOV 	AX,3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0002		PUSH 	AX</a:t>
            </a:r>
          </a:p>
          <a:p>
            <a:r>
              <a:rPr lang="en-US" dirty="0" smtClean="0"/>
              <a:t>0004		CALL 	FACTORIAL</a:t>
            </a:r>
          </a:p>
          <a:p>
            <a:r>
              <a:rPr lang="en-US" dirty="0" smtClean="0"/>
              <a:t>0006		MOV 	AH,4CH</a:t>
            </a:r>
          </a:p>
          <a:p>
            <a:r>
              <a:rPr lang="en-US" dirty="0" smtClean="0"/>
              <a:t>0008		INT 	21H</a:t>
            </a:r>
          </a:p>
          <a:p>
            <a:r>
              <a:rPr lang="en-US" dirty="0" smtClean="0"/>
              <a:t>	MAIN ENDP</a:t>
            </a:r>
          </a:p>
          <a:p>
            <a:r>
              <a:rPr lang="en-US" dirty="0" smtClean="0"/>
              <a:t>	FACTORIAL PROC NEAR</a:t>
            </a:r>
          </a:p>
          <a:p>
            <a:r>
              <a:rPr lang="en-US" dirty="0" smtClean="0"/>
              <a:t>000A		PUSH 	BP</a:t>
            </a:r>
          </a:p>
          <a:p>
            <a:r>
              <a:rPr lang="en-US" dirty="0" smtClean="0"/>
              <a:t>000C		MOV 	BP,SP</a:t>
            </a:r>
          </a:p>
          <a:p>
            <a:r>
              <a:rPr lang="en-US" dirty="0" smtClean="0"/>
              <a:t>000E		CMP 	WORD PTR[BP+4],1</a:t>
            </a:r>
          </a:p>
          <a:p>
            <a:r>
              <a:rPr lang="en-US" dirty="0" smtClean="0"/>
              <a:t>0010		JG  	END_IF</a:t>
            </a:r>
          </a:p>
          <a:p>
            <a:r>
              <a:rPr lang="en-US" dirty="0" smtClean="0"/>
              <a:t>0012		MOV 	AX,1</a:t>
            </a:r>
          </a:p>
          <a:p>
            <a:r>
              <a:rPr lang="en-US" dirty="0" smtClean="0"/>
              <a:t>0014		JMP 	RETURN </a:t>
            </a:r>
          </a:p>
          <a:p>
            <a:r>
              <a:rPr lang="en-US" dirty="0" smtClean="0"/>
              <a:t>0016	END_IF:	MOV	CX, [BP+4]</a:t>
            </a:r>
          </a:p>
          <a:p>
            <a:r>
              <a:rPr lang="en-US" dirty="0" smtClean="0"/>
              <a:t>0018		DEC 	CX</a:t>
            </a:r>
          </a:p>
          <a:p>
            <a:r>
              <a:rPr lang="en-US" dirty="0" smtClean="0"/>
              <a:t>001A		PUSH	CX</a:t>
            </a:r>
          </a:p>
          <a:p>
            <a:r>
              <a:rPr lang="en-US" dirty="0" smtClean="0"/>
              <a:t>001C		CALL 	FACTORIAL</a:t>
            </a:r>
          </a:p>
          <a:p>
            <a:r>
              <a:rPr lang="en-US" dirty="0" smtClean="0"/>
              <a:t>001E		MUL 	WORD  PTR[BP+4]</a:t>
            </a:r>
          </a:p>
          <a:p>
            <a:r>
              <a:rPr lang="en-US" dirty="0" smtClean="0"/>
              <a:t>0020	RETURN :	POP	BP</a:t>
            </a:r>
          </a:p>
          <a:p>
            <a:r>
              <a:rPr lang="en-US" dirty="0" smtClean="0"/>
              <a:t>0022		RET	2</a:t>
            </a:r>
          </a:p>
          <a:p>
            <a:r>
              <a:rPr lang="en-US" dirty="0" smtClean="0"/>
              <a:t>	END	MAIN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AX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00600" y="6248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8" idx="3"/>
            <a:endCxn id="14" idx="1"/>
          </p:cNvCxnSpPr>
          <p:nvPr/>
        </p:nvCxnSpPr>
        <p:spPr>
          <a:xfrm>
            <a:off x="5257800" y="6433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6172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63568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00FC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00F8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 smtClean="0"/>
              <a:t>	MAIN  PROC</a:t>
            </a:r>
          </a:p>
          <a:p>
            <a:r>
              <a:rPr lang="en-US" dirty="0" smtClean="0"/>
              <a:t>0000		MOV 	AX,3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0002		PUSH 	AX</a:t>
            </a:r>
          </a:p>
          <a:p>
            <a:r>
              <a:rPr lang="en-US" dirty="0" smtClean="0"/>
              <a:t>0004		CALL 	FACTORIAL</a:t>
            </a:r>
          </a:p>
          <a:p>
            <a:r>
              <a:rPr lang="en-US" dirty="0" smtClean="0"/>
              <a:t>0006		MOV 	AH,4CH</a:t>
            </a:r>
          </a:p>
          <a:p>
            <a:r>
              <a:rPr lang="en-US" dirty="0" smtClean="0"/>
              <a:t>0008		INT 	21H</a:t>
            </a:r>
          </a:p>
          <a:p>
            <a:r>
              <a:rPr lang="en-US" dirty="0" smtClean="0"/>
              <a:t>	MAIN ENDP</a:t>
            </a:r>
          </a:p>
          <a:p>
            <a:r>
              <a:rPr lang="en-US" dirty="0" smtClean="0"/>
              <a:t>	FACTORIAL PROC NEAR</a:t>
            </a:r>
          </a:p>
          <a:p>
            <a:r>
              <a:rPr lang="en-US" dirty="0" smtClean="0"/>
              <a:t>000A		PUSH 	BP</a:t>
            </a:r>
          </a:p>
          <a:p>
            <a:r>
              <a:rPr lang="en-US" dirty="0" smtClean="0"/>
              <a:t>000C		MOV 	BP,SP</a:t>
            </a:r>
          </a:p>
          <a:p>
            <a:r>
              <a:rPr lang="en-US" dirty="0" smtClean="0"/>
              <a:t>000E		CMP 	WORD PTR[BP+4],1</a:t>
            </a:r>
          </a:p>
          <a:p>
            <a:r>
              <a:rPr lang="en-US" dirty="0" smtClean="0"/>
              <a:t>0010		JG  	END_IF</a:t>
            </a:r>
          </a:p>
          <a:p>
            <a:r>
              <a:rPr lang="en-US" dirty="0" smtClean="0"/>
              <a:t>0012		MOV 	AX,1</a:t>
            </a:r>
          </a:p>
          <a:p>
            <a:r>
              <a:rPr lang="en-US" dirty="0" smtClean="0"/>
              <a:t>0014		JMP 	RETURN </a:t>
            </a:r>
          </a:p>
          <a:p>
            <a:r>
              <a:rPr lang="en-US" dirty="0" smtClean="0"/>
              <a:t>0016	END_IF:	MOV	CX, [BP+4]</a:t>
            </a:r>
          </a:p>
          <a:p>
            <a:r>
              <a:rPr lang="en-US" dirty="0" smtClean="0"/>
              <a:t>0018		DEC 	CX</a:t>
            </a:r>
          </a:p>
          <a:p>
            <a:r>
              <a:rPr lang="en-US" dirty="0" smtClean="0"/>
              <a:t>001A		PUSH	CX</a:t>
            </a:r>
          </a:p>
          <a:p>
            <a:r>
              <a:rPr lang="en-US" dirty="0" smtClean="0"/>
              <a:t>001C		CALL 	FACTORIAL</a:t>
            </a:r>
          </a:p>
          <a:p>
            <a:r>
              <a:rPr lang="en-US" dirty="0" smtClean="0"/>
              <a:t>001E		MUL 	WORD  PTR[BP+4]</a:t>
            </a:r>
          </a:p>
          <a:p>
            <a:r>
              <a:rPr lang="en-US" dirty="0" smtClean="0"/>
              <a:t>0020	RETURN :	POP	BP</a:t>
            </a:r>
          </a:p>
          <a:p>
            <a:r>
              <a:rPr lang="en-US" dirty="0" smtClean="0"/>
              <a:t>0022		RET	2</a:t>
            </a:r>
          </a:p>
          <a:p>
            <a:r>
              <a:rPr lang="en-US" dirty="0" smtClean="0"/>
              <a:t>	END	MAIN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00FE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AX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00600" y="5867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6052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6172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63568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00FC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00F8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 smtClean="0"/>
              <a:t>	MAIN  PROC</a:t>
            </a:r>
          </a:p>
          <a:p>
            <a:r>
              <a:rPr lang="en-US" dirty="0" smtClean="0"/>
              <a:t>0000		MOV 	AX,3</a:t>
            </a:r>
          </a:p>
          <a:p>
            <a:r>
              <a:rPr lang="en-US" dirty="0" smtClean="0"/>
              <a:t>0002		PUSH 	AX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0004		CALL 	FACTORIAL</a:t>
            </a:r>
          </a:p>
          <a:p>
            <a:r>
              <a:rPr lang="en-US" dirty="0" smtClean="0"/>
              <a:t>0006		MOV 	AH,4CH</a:t>
            </a:r>
          </a:p>
          <a:p>
            <a:r>
              <a:rPr lang="en-US" dirty="0" smtClean="0"/>
              <a:t>0008		INT 	21H</a:t>
            </a:r>
          </a:p>
          <a:p>
            <a:r>
              <a:rPr lang="en-US" dirty="0" smtClean="0"/>
              <a:t>	MAIN ENDP</a:t>
            </a:r>
          </a:p>
          <a:p>
            <a:r>
              <a:rPr lang="en-US" dirty="0" smtClean="0"/>
              <a:t>	FACTORIAL PROC NEAR</a:t>
            </a:r>
          </a:p>
          <a:p>
            <a:r>
              <a:rPr lang="en-US" dirty="0" smtClean="0"/>
              <a:t>000A		PUSH 	BP</a:t>
            </a:r>
          </a:p>
          <a:p>
            <a:r>
              <a:rPr lang="en-US" dirty="0" smtClean="0"/>
              <a:t>000C		MOV 	BP,SP</a:t>
            </a:r>
          </a:p>
          <a:p>
            <a:r>
              <a:rPr lang="en-US" dirty="0" smtClean="0"/>
              <a:t>000E		CMP 	WORD PTR[BP+4],1</a:t>
            </a:r>
          </a:p>
          <a:p>
            <a:r>
              <a:rPr lang="en-US" dirty="0" smtClean="0"/>
              <a:t>0010		JG  	END_IF</a:t>
            </a:r>
          </a:p>
          <a:p>
            <a:r>
              <a:rPr lang="en-US" dirty="0" smtClean="0"/>
              <a:t>0012		MOV 	AX,1</a:t>
            </a:r>
          </a:p>
          <a:p>
            <a:r>
              <a:rPr lang="en-US" dirty="0" smtClean="0"/>
              <a:t>0014		JMP 	RETURN </a:t>
            </a:r>
          </a:p>
          <a:p>
            <a:r>
              <a:rPr lang="en-US" dirty="0" smtClean="0"/>
              <a:t>0016	END_IF:	MOV	CX, [BP+4]</a:t>
            </a:r>
          </a:p>
          <a:p>
            <a:r>
              <a:rPr lang="en-US" dirty="0" smtClean="0"/>
              <a:t>0018		DEC 	CX</a:t>
            </a:r>
          </a:p>
          <a:p>
            <a:r>
              <a:rPr lang="en-US" dirty="0" smtClean="0"/>
              <a:t>001A		PUSH	CX</a:t>
            </a:r>
          </a:p>
          <a:p>
            <a:r>
              <a:rPr lang="en-US" dirty="0" smtClean="0"/>
              <a:t>001C		CALL 	FACTORIAL</a:t>
            </a:r>
          </a:p>
          <a:p>
            <a:r>
              <a:rPr lang="en-US" dirty="0" smtClean="0"/>
              <a:t>001E		MUL 	WORD  PTR[BP+4]</a:t>
            </a:r>
          </a:p>
          <a:p>
            <a:r>
              <a:rPr lang="en-US" dirty="0" smtClean="0"/>
              <a:t>0020	RETURN :	POP	BP</a:t>
            </a:r>
          </a:p>
          <a:p>
            <a:r>
              <a:rPr lang="en-US" dirty="0" smtClean="0"/>
              <a:t>0022		RET	2</a:t>
            </a:r>
          </a:p>
          <a:p>
            <a:r>
              <a:rPr lang="en-US" dirty="0" smtClean="0"/>
              <a:t>	END	MAIN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00FE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AX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00600" y="5867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6052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6172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63568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00FC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00F8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0001:0006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 smtClean="0"/>
              <a:t>	MAIN  PROC</a:t>
            </a:r>
          </a:p>
          <a:p>
            <a:r>
              <a:rPr lang="en-US" dirty="0" smtClean="0"/>
              <a:t>0000		MOV 	AX,3</a:t>
            </a:r>
          </a:p>
          <a:p>
            <a:r>
              <a:rPr lang="en-US" dirty="0" smtClean="0"/>
              <a:t>0002		PUSH 	AX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0004		CALL 	FACTORIAL</a:t>
            </a:r>
          </a:p>
          <a:p>
            <a:r>
              <a:rPr lang="en-US" dirty="0" smtClean="0"/>
              <a:t>0006		MOV 	AH,4CH</a:t>
            </a:r>
          </a:p>
          <a:p>
            <a:r>
              <a:rPr lang="en-US" dirty="0" smtClean="0"/>
              <a:t>0008		INT 	21H</a:t>
            </a:r>
          </a:p>
          <a:p>
            <a:r>
              <a:rPr lang="en-US" dirty="0" smtClean="0"/>
              <a:t>	MAIN ENDP</a:t>
            </a:r>
          </a:p>
          <a:p>
            <a:r>
              <a:rPr lang="en-US" dirty="0" smtClean="0"/>
              <a:t>	FACTORIAL PROC NEAR</a:t>
            </a:r>
          </a:p>
          <a:p>
            <a:r>
              <a:rPr lang="en-US" dirty="0" smtClean="0"/>
              <a:t>000A		PUSH 	BP</a:t>
            </a:r>
          </a:p>
          <a:p>
            <a:r>
              <a:rPr lang="en-US" dirty="0" smtClean="0"/>
              <a:t>000C		MOV 	BP,SP</a:t>
            </a:r>
          </a:p>
          <a:p>
            <a:r>
              <a:rPr lang="en-US" dirty="0" smtClean="0"/>
              <a:t>000E		CMP 	WORD PTR[BP+4],1</a:t>
            </a:r>
          </a:p>
          <a:p>
            <a:r>
              <a:rPr lang="en-US" dirty="0" smtClean="0"/>
              <a:t>0010		JG  	END_IF</a:t>
            </a:r>
          </a:p>
          <a:p>
            <a:r>
              <a:rPr lang="en-US" dirty="0" smtClean="0"/>
              <a:t>0012		MOV 	AX,1</a:t>
            </a:r>
          </a:p>
          <a:p>
            <a:r>
              <a:rPr lang="en-US" dirty="0" smtClean="0"/>
              <a:t>0014		JMP 	RETURN </a:t>
            </a:r>
          </a:p>
          <a:p>
            <a:r>
              <a:rPr lang="en-US" dirty="0" smtClean="0"/>
              <a:t>0016	END_IF:	MOV	CX, [BP+4]</a:t>
            </a:r>
          </a:p>
          <a:p>
            <a:r>
              <a:rPr lang="en-US" dirty="0" smtClean="0"/>
              <a:t>0018		DEC 	CX</a:t>
            </a:r>
          </a:p>
          <a:p>
            <a:r>
              <a:rPr lang="en-US" dirty="0" smtClean="0"/>
              <a:t>001A		PUSH	CX</a:t>
            </a:r>
          </a:p>
          <a:p>
            <a:r>
              <a:rPr lang="en-US" dirty="0" smtClean="0"/>
              <a:t>001C		CALL 	FACTORIAL</a:t>
            </a:r>
          </a:p>
          <a:p>
            <a:r>
              <a:rPr lang="en-US" dirty="0" smtClean="0"/>
              <a:t>001E		MUL 	WORD  PTR[BP+4]</a:t>
            </a:r>
          </a:p>
          <a:p>
            <a:r>
              <a:rPr lang="en-US" dirty="0" smtClean="0"/>
              <a:t>0020	RETURN :	POP	BP</a:t>
            </a:r>
          </a:p>
          <a:p>
            <a:r>
              <a:rPr lang="en-US" dirty="0" smtClean="0"/>
              <a:t>0022		RET	2</a:t>
            </a:r>
          </a:p>
          <a:p>
            <a:r>
              <a:rPr lang="en-US" dirty="0" smtClean="0"/>
              <a:t>	END	MAIN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00FC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AX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00600" y="5486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5671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6172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63568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00FC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00F8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 smtClean="0"/>
              <a:t>	MAIN  PROC</a:t>
            </a:r>
          </a:p>
          <a:p>
            <a:r>
              <a:rPr lang="en-US" dirty="0" smtClean="0"/>
              <a:t>0000		MOV 	AX,3</a:t>
            </a:r>
          </a:p>
          <a:p>
            <a:r>
              <a:rPr lang="en-US" dirty="0" smtClean="0"/>
              <a:t>0002		PUSH 	AX</a:t>
            </a:r>
          </a:p>
          <a:p>
            <a:r>
              <a:rPr lang="en-US" dirty="0" smtClean="0"/>
              <a:t>0004		CALL 	FACTORIAL</a:t>
            </a:r>
          </a:p>
          <a:p>
            <a:r>
              <a:rPr lang="en-US" dirty="0" smtClean="0"/>
              <a:t>0006		MOV 	AH,4CH</a:t>
            </a:r>
          </a:p>
          <a:p>
            <a:r>
              <a:rPr lang="en-US" dirty="0" smtClean="0"/>
              <a:t>0008		INT 	21H</a:t>
            </a:r>
          </a:p>
          <a:p>
            <a:r>
              <a:rPr lang="en-US" dirty="0" smtClean="0"/>
              <a:t>	MAIN ENDP</a:t>
            </a:r>
          </a:p>
          <a:p>
            <a:r>
              <a:rPr lang="en-US" dirty="0" smtClean="0"/>
              <a:t>	FACTORIAL PROC NEAR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000A		PUSH 	BP</a:t>
            </a:r>
          </a:p>
          <a:p>
            <a:r>
              <a:rPr lang="en-US" dirty="0" smtClean="0"/>
              <a:t>000C		MOV 	BP,SP</a:t>
            </a:r>
          </a:p>
          <a:p>
            <a:r>
              <a:rPr lang="en-US" dirty="0" smtClean="0"/>
              <a:t>000E		CMP 	WORD PTR[BP+4],1</a:t>
            </a:r>
          </a:p>
          <a:p>
            <a:r>
              <a:rPr lang="en-US" dirty="0" smtClean="0"/>
              <a:t>0010		JG  	END_IF</a:t>
            </a:r>
          </a:p>
          <a:p>
            <a:r>
              <a:rPr lang="en-US" dirty="0" smtClean="0"/>
              <a:t>0012		MOV 	AX,1</a:t>
            </a:r>
          </a:p>
          <a:p>
            <a:r>
              <a:rPr lang="en-US" dirty="0" smtClean="0"/>
              <a:t>0014		JMP 	RETURN </a:t>
            </a:r>
          </a:p>
          <a:p>
            <a:r>
              <a:rPr lang="en-US" dirty="0" smtClean="0"/>
              <a:t>0016	END_IF:	MOV	CX, [BP+4]</a:t>
            </a:r>
          </a:p>
          <a:p>
            <a:r>
              <a:rPr lang="en-US" dirty="0" smtClean="0"/>
              <a:t>0018		DEC 	CX</a:t>
            </a:r>
          </a:p>
          <a:p>
            <a:r>
              <a:rPr lang="en-US" dirty="0" smtClean="0"/>
              <a:t>001A		PUSH	CX</a:t>
            </a:r>
          </a:p>
          <a:p>
            <a:r>
              <a:rPr lang="en-US" dirty="0" smtClean="0"/>
              <a:t>001C		CALL 	FACTORIAL</a:t>
            </a:r>
          </a:p>
          <a:p>
            <a:r>
              <a:rPr lang="en-US" dirty="0" smtClean="0"/>
              <a:t>001E		MUL 	WORD  PTR[BP+4]</a:t>
            </a:r>
          </a:p>
          <a:p>
            <a:r>
              <a:rPr lang="en-US" dirty="0" smtClean="0"/>
              <a:t>0020	RETURN :	POP	BP</a:t>
            </a:r>
          </a:p>
          <a:p>
            <a:r>
              <a:rPr lang="en-US" dirty="0" smtClean="0"/>
              <a:t>0022		RET	2</a:t>
            </a:r>
          </a:p>
          <a:p>
            <a:r>
              <a:rPr lang="en-US" dirty="0" smtClean="0"/>
              <a:t>	END	MAIN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00FC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AX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00600" y="5486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5671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6172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63568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00FC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00F8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0100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 smtClean="0"/>
              <a:t>	MAIN  PROC</a:t>
            </a:r>
          </a:p>
          <a:p>
            <a:r>
              <a:rPr lang="en-US" dirty="0" smtClean="0"/>
              <a:t>0000		MOV 	AX,3</a:t>
            </a:r>
          </a:p>
          <a:p>
            <a:r>
              <a:rPr lang="en-US" dirty="0" smtClean="0"/>
              <a:t>0002		PUSH 	AX</a:t>
            </a:r>
          </a:p>
          <a:p>
            <a:r>
              <a:rPr lang="en-US" dirty="0" smtClean="0"/>
              <a:t>0004		CALL 	FACTORIAL</a:t>
            </a:r>
          </a:p>
          <a:p>
            <a:r>
              <a:rPr lang="en-US" dirty="0" smtClean="0"/>
              <a:t>0006		MOV 	AH,4CH</a:t>
            </a:r>
          </a:p>
          <a:p>
            <a:r>
              <a:rPr lang="en-US" dirty="0" smtClean="0"/>
              <a:t>0008		INT 	21H</a:t>
            </a:r>
          </a:p>
          <a:p>
            <a:r>
              <a:rPr lang="en-US" dirty="0" smtClean="0"/>
              <a:t>	MAIN ENDP</a:t>
            </a:r>
          </a:p>
          <a:p>
            <a:r>
              <a:rPr lang="en-US" dirty="0" smtClean="0"/>
              <a:t>	FACTORIAL PROC NEAR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000A		PUSH 	BP</a:t>
            </a:r>
          </a:p>
          <a:p>
            <a:r>
              <a:rPr lang="en-US" dirty="0" smtClean="0"/>
              <a:t>000C		MOV 	BP,SP</a:t>
            </a:r>
          </a:p>
          <a:p>
            <a:r>
              <a:rPr lang="en-US" dirty="0" smtClean="0"/>
              <a:t>000E		CMP 	WORD PTR[BP+4],1</a:t>
            </a:r>
          </a:p>
          <a:p>
            <a:r>
              <a:rPr lang="en-US" dirty="0" smtClean="0"/>
              <a:t>0010		JG  	END_IF</a:t>
            </a:r>
          </a:p>
          <a:p>
            <a:r>
              <a:rPr lang="en-US" dirty="0" smtClean="0"/>
              <a:t>0012		MOV 	AX,1</a:t>
            </a:r>
          </a:p>
          <a:p>
            <a:r>
              <a:rPr lang="en-US" dirty="0" smtClean="0"/>
              <a:t>0014		JMP 	RETURN </a:t>
            </a:r>
          </a:p>
          <a:p>
            <a:r>
              <a:rPr lang="en-US" dirty="0" smtClean="0"/>
              <a:t>0016	END_IF:	MOV	CX, [BP+4]</a:t>
            </a:r>
          </a:p>
          <a:p>
            <a:r>
              <a:rPr lang="en-US" dirty="0" smtClean="0"/>
              <a:t>0018		DEC 	CX</a:t>
            </a:r>
          </a:p>
          <a:p>
            <a:r>
              <a:rPr lang="en-US" dirty="0" smtClean="0"/>
              <a:t>001A		PUSH	CX</a:t>
            </a:r>
          </a:p>
          <a:p>
            <a:r>
              <a:rPr lang="en-US" dirty="0" smtClean="0"/>
              <a:t>001C		CALL 	FACTORIAL</a:t>
            </a:r>
          </a:p>
          <a:p>
            <a:r>
              <a:rPr lang="en-US" dirty="0" smtClean="0"/>
              <a:t>001E		MUL 	WORD  PTR[BP+4]</a:t>
            </a:r>
          </a:p>
          <a:p>
            <a:r>
              <a:rPr lang="en-US" dirty="0" smtClean="0"/>
              <a:t>0020	RETURN :	POP	BP</a:t>
            </a:r>
          </a:p>
          <a:p>
            <a:r>
              <a:rPr lang="en-US" dirty="0" smtClean="0"/>
              <a:t>0022		RET	2</a:t>
            </a:r>
          </a:p>
          <a:p>
            <a:r>
              <a:rPr lang="en-US" dirty="0" smtClean="0"/>
              <a:t>	END	MAIN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00FA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AX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00600" y="5105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5290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6172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63568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00FC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00F8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 smtClean="0"/>
              <a:t>	MAIN  PROC</a:t>
            </a:r>
          </a:p>
          <a:p>
            <a:r>
              <a:rPr lang="en-US" dirty="0" smtClean="0"/>
              <a:t>0000		MOV 	AX,3</a:t>
            </a:r>
          </a:p>
          <a:p>
            <a:r>
              <a:rPr lang="en-US" dirty="0" smtClean="0"/>
              <a:t>0002		PUSH 	AX</a:t>
            </a:r>
          </a:p>
          <a:p>
            <a:r>
              <a:rPr lang="en-US" dirty="0" smtClean="0"/>
              <a:t>0004		CALL 	FACTORIAL</a:t>
            </a:r>
          </a:p>
          <a:p>
            <a:r>
              <a:rPr lang="en-US" dirty="0" smtClean="0"/>
              <a:t>0006		MOV 	AH,4CH</a:t>
            </a:r>
          </a:p>
          <a:p>
            <a:r>
              <a:rPr lang="en-US" dirty="0" smtClean="0"/>
              <a:t>0008		INT 	21H</a:t>
            </a:r>
          </a:p>
          <a:p>
            <a:r>
              <a:rPr lang="en-US" dirty="0" smtClean="0"/>
              <a:t>	MAIN ENDP</a:t>
            </a:r>
          </a:p>
          <a:p>
            <a:r>
              <a:rPr lang="en-US" dirty="0" smtClean="0"/>
              <a:t>	FACTORIAL PROC NEAR</a:t>
            </a:r>
          </a:p>
          <a:p>
            <a:r>
              <a:rPr lang="en-US" dirty="0" smtClean="0"/>
              <a:t>000A		PUSH 	BP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000C		MOV 	BP,SP</a:t>
            </a:r>
          </a:p>
          <a:p>
            <a:r>
              <a:rPr lang="en-US" dirty="0" smtClean="0"/>
              <a:t>000E		CMP 	WORD PTR[BP+4],1</a:t>
            </a:r>
          </a:p>
          <a:p>
            <a:r>
              <a:rPr lang="en-US" dirty="0" smtClean="0"/>
              <a:t>0010		JG  	END_IF</a:t>
            </a:r>
          </a:p>
          <a:p>
            <a:r>
              <a:rPr lang="en-US" dirty="0" smtClean="0"/>
              <a:t>0012		MOV 	AX,1</a:t>
            </a:r>
          </a:p>
          <a:p>
            <a:r>
              <a:rPr lang="en-US" dirty="0" smtClean="0"/>
              <a:t>0014		JMP 	RETURN </a:t>
            </a:r>
          </a:p>
          <a:p>
            <a:r>
              <a:rPr lang="en-US" dirty="0" smtClean="0"/>
              <a:t>0016	END_IF:	MOV	CX, [BP+4]</a:t>
            </a:r>
          </a:p>
          <a:p>
            <a:r>
              <a:rPr lang="en-US" dirty="0" smtClean="0"/>
              <a:t>0018		DEC 	CX</a:t>
            </a:r>
          </a:p>
          <a:p>
            <a:r>
              <a:rPr lang="en-US" dirty="0" smtClean="0"/>
              <a:t>001A		PUSH	CX</a:t>
            </a:r>
          </a:p>
          <a:p>
            <a:r>
              <a:rPr lang="en-US" dirty="0" smtClean="0"/>
              <a:t>001C		CALL 	FACTORIAL</a:t>
            </a:r>
          </a:p>
          <a:p>
            <a:r>
              <a:rPr lang="en-US" dirty="0" smtClean="0"/>
              <a:t>001E		MUL 	WORD  PTR[BP+4]</a:t>
            </a:r>
          </a:p>
          <a:p>
            <a:r>
              <a:rPr lang="en-US" dirty="0" smtClean="0"/>
              <a:t>0020	RETURN :	POP	BP</a:t>
            </a:r>
          </a:p>
          <a:p>
            <a:r>
              <a:rPr lang="en-US" dirty="0" smtClean="0"/>
              <a:t>0022		RET	2</a:t>
            </a:r>
          </a:p>
          <a:p>
            <a:r>
              <a:rPr lang="en-US" dirty="0" smtClean="0"/>
              <a:t>	END	MAIN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AX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00600" y="5105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5290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6172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63568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00FC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00F8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 smtClean="0"/>
              <a:t>	MAIN  PROC</a:t>
            </a:r>
          </a:p>
          <a:p>
            <a:r>
              <a:rPr lang="en-US" dirty="0" smtClean="0"/>
              <a:t>0000		MOV 	AX,3</a:t>
            </a:r>
          </a:p>
          <a:p>
            <a:r>
              <a:rPr lang="en-US" dirty="0" smtClean="0"/>
              <a:t>0002		PUSH 	AX</a:t>
            </a:r>
          </a:p>
          <a:p>
            <a:r>
              <a:rPr lang="en-US" dirty="0" smtClean="0"/>
              <a:t>0004		CALL 	FACTORIAL</a:t>
            </a:r>
          </a:p>
          <a:p>
            <a:r>
              <a:rPr lang="en-US" dirty="0" smtClean="0"/>
              <a:t>0006		MOV 	AH,4CH</a:t>
            </a:r>
          </a:p>
          <a:p>
            <a:r>
              <a:rPr lang="en-US" dirty="0" smtClean="0"/>
              <a:t>0008		INT 	21H</a:t>
            </a:r>
          </a:p>
          <a:p>
            <a:r>
              <a:rPr lang="en-US" dirty="0" smtClean="0"/>
              <a:t>	MAIN ENDP</a:t>
            </a:r>
          </a:p>
          <a:p>
            <a:r>
              <a:rPr lang="en-US" dirty="0" smtClean="0"/>
              <a:t>	FACTORIAL PROC NEAR</a:t>
            </a:r>
          </a:p>
          <a:p>
            <a:r>
              <a:rPr lang="en-US" dirty="0" smtClean="0"/>
              <a:t>000A		PUSH 	BP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000C		MOV 	BP,SP</a:t>
            </a:r>
          </a:p>
          <a:p>
            <a:r>
              <a:rPr lang="en-US" dirty="0" smtClean="0"/>
              <a:t>000E		CMP 	WORD PTR[BP+4],1</a:t>
            </a:r>
          </a:p>
          <a:p>
            <a:r>
              <a:rPr lang="en-US" dirty="0" smtClean="0"/>
              <a:t>0010		JG  	END_IF</a:t>
            </a:r>
          </a:p>
          <a:p>
            <a:r>
              <a:rPr lang="en-US" dirty="0" smtClean="0"/>
              <a:t>0012		MOV 	AX,1</a:t>
            </a:r>
          </a:p>
          <a:p>
            <a:r>
              <a:rPr lang="en-US" dirty="0" smtClean="0"/>
              <a:t>0014		JMP 	RETURN </a:t>
            </a:r>
          </a:p>
          <a:p>
            <a:r>
              <a:rPr lang="en-US" dirty="0" smtClean="0"/>
              <a:t>0016	END_IF:	MOV	CX, [BP+4]</a:t>
            </a:r>
          </a:p>
          <a:p>
            <a:r>
              <a:rPr lang="en-US" dirty="0" smtClean="0"/>
              <a:t>0018		DEC 	CX</a:t>
            </a:r>
          </a:p>
          <a:p>
            <a:r>
              <a:rPr lang="en-US" dirty="0" smtClean="0"/>
              <a:t>001A		PUSH	CX</a:t>
            </a:r>
          </a:p>
          <a:p>
            <a:r>
              <a:rPr lang="en-US" dirty="0" smtClean="0"/>
              <a:t>001C		CALL 	FACTORIAL</a:t>
            </a:r>
          </a:p>
          <a:p>
            <a:r>
              <a:rPr lang="en-US" dirty="0" smtClean="0"/>
              <a:t>001E		MUL 	WORD  PTR[BP+4]</a:t>
            </a:r>
          </a:p>
          <a:p>
            <a:r>
              <a:rPr lang="en-US" dirty="0" smtClean="0"/>
              <a:t>0020	RETURN :	POP	BP</a:t>
            </a:r>
          </a:p>
          <a:p>
            <a:r>
              <a:rPr lang="en-US" dirty="0" smtClean="0"/>
              <a:t>0022		RET	2</a:t>
            </a:r>
          </a:p>
          <a:p>
            <a:r>
              <a:rPr lang="en-US" dirty="0" smtClean="0"/>
              <a:t>	END	MAIN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00FA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AX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00600" y="5105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5290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52138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00FC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00F8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 smtClean="0"/>
              <a:t>	MAIN  PROC</a:t>
            </a:r>
          </a:p>
          <a:p>
            <a:r>
              <a:rPr lang="en-US" dirty="0" smtClean="0"/>
              <a:t>0000		MOV 	AX,3</a:t>
            </a:r>
          </a:p>
          <a:p>
            <a:r>
              <a:rPr lang="en-US" dirty="0" smtClean="0"/>
              <a:t>0002		PUSH 	AX</a:t>
            </a:r>
          </a:p>
          <a:p>
            <a:r>
              <a:rPr lang="en-US" dirty="0" smtClean="0"/>
              <a:t>0004		CALL 	FACTORIAL</a:t>
            </a:r>
          </a:p>
          <a:p>
            <a:r>
              <a:rPr lang="en-US" dirty="0" smtClean="0"/>
              <a:t>0006		MOV 	AH,4CH</a:t>
            </a:r>
          </a:p>
          <a:p>
            <a:r>
              <a:rPr lang="en-US" dirty="0" smtClean="0"/>
              <a:t>0008		INT 	21H</a:t>
            </a:r>
          </a:p>
          <a:p>
            <a:r>
              <a:rPr lang="en-US" dirty="0" smtClean="0"/>
              <a:t>	MAIN ENDP</a:t>
            </a:r>
          </a:p>
          <a:p>
            <a:r>
              <a:rPr lang="en-US" dirty="0" smtClean="0"/>
              <a:t>	FACTORIAL PROC NEAR</a:t>
            </a:r>
          </a:p>
          <a:p>
            <a:r>
              <a:rPr lang="en-US" dirty="0" smtClean="0"/>
              <a:t>000A		PUSH 	BP</a:t>
            </a:r>
          </a:p>
          <a:p>
            <a:r>
              <a:rPr lang="en-US" dirty="0" smtClean="0"/>
              <a:t>000C		MOV 	BP,SP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000E		CMP 	WORD PTR[BP+4],1</a:t>
            </a:r>
          </a:p>
          <a:p>
            <a:r>
              <a:rPr lang="en-US" dirty="0" smtClean="0"/>
              <a:t>0010		JG  	END_IF</a:t>
            </a:r>
          </a:p>
          <a:p>
            <a:r>
              <a:rPr lang="en-US" dirty="0" smtClean="0"/>
              <a:t>0012		MOV 	AX,1</a:t>
            </a:r>
          </a:p>
          <a:p>
            <a:r>
              <a:rPr lang="en-US" dirty="0" smtClean="0"/>
              <a:t>0014		JMP 	RETURN </a:t>
            </a:r>
          </a:p>
          <a:p>
            <a:r>
              <a:rPr lang="en-US" dirty="0" smtClean="0"/>
              <a:t>0016	END_IF:	MOV	CX, [BP+4]</a:t>
            </a:r>
          </a:p>
          <a:p>
            <a:r>
              <a:rPr lang="en-US" dirty="0" smtClean="0"/>
              <a:t>0018		DEC 	CX</a:t>
            </a:r>
          </a:p>
          <a:p>
            <a:r>
              <a:rPr lang="en-US" dirty="0" smtClean="0"/>
              <a:t>001A		PUSH	CX</a:t>
            </a:r>
          </a:p>
          <a:p>
            <a:r>
              <a:rPr lang="en-US" dirty="0" smtClean="0"/>
              <a:t>001C		CALL 	FACTORIAL</a:t>
            </a:r>
          </a:p>
          <a:p>
            <a:r>
              <a:rPr lang="en-US" dirty="0" smtClean="0"/>
              <a:t>001E		MUL 	WORD  PTR[BP+4]</a:t>
            </a:r>
          </a:p>
          <a:p>
            <a:r>
              <a:rPr lang="en-US" dirty="0" smtClean="0"/>
              <a:t>0020	RETURN :	POP	BP</a:t>
            </a:r>
          </a:p>
          <a:p>
            <a:r>
              <a:rPr lang="en-US" dirty="0" smtClean="0"/>
              <a:t>0022		RET	2</a:t>
            </a:r>
          </a:p>
          <a:p>
            <a:r>
              <a:rPr lang="en-US" dirty="0" smtClean="0"/>
              <a:t>	END	MAIN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AX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00600" y="5105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5290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52138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00FC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00F8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381000"/>
            <a:ext cx="3962400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PUSH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1219200"/>
            <a:ext cx="4343400" cy="5257800"/>
          </a:xfrm>
        </p:spPr>
        <p:txBody>
          <a:bodyPr/>
          <a:lstStyle/>
          <a:p>
            <a:r>
              <a:rPr lang="en-US" sz="2400" i="1" dirty="0" smtClean="0"/>
              <a:t>PUSH	source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source is a 16-bit register / memory word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PUSH 	AX</a:t>
            </a:r>
            <a:endParaRPr lang="en-US" dirty="0"/>
          </a:p>
        </p:txBody>
      </p:sp>
      <p:graphicFrame>
        <p:nvGraphicFramePr>
          <p:cNvPr id="56" name="Content Placeholder 11"/>
          <p:cNvGraphicFramePr>
            <a:graphicFrameLocks/>
          </p:cNvGraphicFramePr>
          <p:nvPr/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7" name="Rectangle 5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00FE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1234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CX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AX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00600" y="6248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66" idx="3"/>
            <a:endCxn id="61" idx="1"/>
          </p:cNvCxnSpPr>
          <p:nvPr/>
        </p:nvCxnSpPr>
        <p:spPr>
          <a:xfrm>
            <a:off x="5257800" y="6433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763000" y="6172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cxnSp>
        <p:nvCxnSpPr>
          <p:cNvPr id="69" name="Straight Arrow Connector 68"/>
          <p:cNvCxnSpPr>
            <a:stCxn id="68" idx="1"/>
          </p:cNvCxnSpPr>
          <p:nvPr/>
        </p:nvCxnSpPr>
        <p:spPr>
          <a:xfrm rot="10800000" flipV="1">
            <a:off x="8305800" y="63568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00FE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00FC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00F8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00F6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00F2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00F0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 smtClean="0"/>
              <a:t>	MAIN  PROC</a:t>
            </a:r>
          </a:p>
          <a:p>
            <a:r>
              <a:rPr lang="en-US" dirty="0" smtClean="0"/>
              <a:t>0000		MOV 	AX,3</a:t>
            </a:r>
          </a:p>
          <a:p>
            <a:r>
              <a:rPr lang="en-US" dirty="0" smtClean="0"/>
              <a:t>0002		PUSH 	AX</a:t>
            </a:r>
          </a:p>
          <a:p>
            <a:r>
              <a:rPr lang="en-US" dirty="0" smtClean="0"/>
              <a:t>0004		CALL 	FACTORIAL</a:t>
            </a:r>
          </a:p>
          <a:p>
            <a:r>
              <a:rPr lang="en-US" dirty="0" smtClean="0"/>
              <a:t>0006		MOV 	AH,4CH</a:t>
            </a:r>
          </a:p>
          <a:p>
            <a:r>
              <a:rPr lang="en-US" dirty="0" smtClean="0"/>
              <a:t>0008		INT 	21H</a:t>
            </a:r>
          </a:p>
          <a:p>
            <a:r>
              <a:rPr lang="en-US" dirty="0" smtClean="0"/>
              <a:t>	MAIN ENDP</a:t>
            </a:r>
          </a:p>
          <a:p>
            <a:r>
              <a:rPr lang="en-US" dirty="0" smtClean="0"/>
              <a:t>	FACTORIAL PROC NEAR</a:t>
            </a:r>
          </a:p>
          <a:p>
            <a:r>
              <a:rPr lang="en-US" dirty="0" smtClean="0"/>
              <a:t>000A		PUSH 	BP</a:t>
            </a:r>
          </a:p>
          <a:p>
            <a:r>
              <a:rPr lang="en-US" dirty="0" smtClean="0"/>
              <a:t>000C		MOV 	BP,SP</a:t>
            </a:r>
          </a:p>
          <a:p>
            <a:r>
              <a:rPr lang="en-US" dirty="0" smtClean="0"/>
              <a:t>000E		CMP 	WORD PTR[BP+4],1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0010		JG  	END_IF</a:t>
            </a:r>
          </a:p>
          <a:p>
            <a:r>
              <a:rPr lang="en-US" dirty="0" smtClean="0"/>
              <a:t>0012		MOV 	AX,1</a:t>
            </a:r>
          </a:p>
          <a:p>
            <a:r>
              <a:rPr lang="en-US" dirty="0" smtClean="0"/>
              <a:t>0014		JMP 	RETURN </a:t>
            </a:r>
          </a:p>
          <a:p>
            <a:r>
              <a:rPr lang="en-US" dirty="0" smtClean="0"/>
              <a:t>0016	END_IF:	MOV	CX, [BP+4]</a:t>
            </a:r>
          </a:p>
          <a:p>
            <a:r>
              <a:rPr lang="en-US" dirty="0" smtClean="0"/>
              <a:t>0018		DEC 	CX</a:t>
            </a:r>
          </a:p>
          <a:p>
            <a:r>
              <a:rPr lang="en-US" dirty="0" smtClean="0"/>
              <a:t>001A		PUSH	CX</a:t>
            </a:r>
          </a:p>
          <a:p>
            <a:r>
              <a:rPr lang="en-US" dirty="0" smtClean="0"/>
              <a:t>001C		CALL 	FACTORIAL</a:t>
            </a:r>
          </a:p>
          <a:p>
            <a:r>
              <a:rPr lang="en-US" dirty="0" smtClean="0"/>
              <a:t>001E		MUL 	WORD  PTR[BP+4]</a:t>
            </a:r>
          </a:p>
          <a:p>
            <a:r>
              <a:rPr lang="en-US" dirty="0" smtClean="0"/>
              <a:t>0020	RETURN :	POP	BP</a:t>
            </a:r>
          </a:p>
          <a:p>
            <a:r>
              <a:rPr lang="en-US" dirty="0" smtClean="0"/>
              <a:t>0022		RET	2</a:t>
            </a:r>
          </a:p>
          <a:p>
            <a:r>
              <a:rPr lang="en-US" dirty="0" smtClean="0"/>
              <a:t>	END	MAIN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AX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00600" y="5105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5290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52138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00FC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00F8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 smtClean="0"/>
              <a:t>	MAIN  PROC</a:t>
            </a:r>
          </a:p>
          <a:p>
            <a:r>
              <a:rPr lang="en-US" dirty="0" smtClean="0"/>
              <a:t>0000		MOV 	AX,3</a:t>
            </a:r>
          </a:p>
          <a:p>
            <a:r>
              <a:rPr lang="en-US" dirty="0" smtClean="0"/>
              <a:t>0002		PUSH 	AX</a:t>
            </a:r>
          </a:p>
          <a:p>
            <a:r>
              <a:rPr lang="en-US" dirty="0" smtClean="0"/>
              <a:t>0004		CALL 	FACTORIAL</a:t>
            </a:r>
          </a:p>
          <a:p>
            <a:r>
              <a:rPr lang="en-US" dirty="0" smtClean="0"/>
              <a:t>0006		MOV 	AH,4CH</a:t>
            </a:r>
          </a:p>
          <a:p>
            <a:r>
              <a:rPr lang="en-US" dirty="0" smtClean="0"/>
              <a:t>0008		INT 	21H</a:t>
            </a:r>
          </a:p>
          <a:p>
            <a:r>
              <a:rPr lang="en-US" dirty="0" smtClean="0"/>
              <a:t>	MAIN ENDP</a:t>
            </a:r>
          </a:p>
          <a:p>
            <a:r>
              <a:rPr lang="en-US" dirty="0" smtClean="0"/>
              <a:t>	FACTORIAL PROC NEAR</a:t>
            </a:r>
          </a:p>
          <a:p>
            <a:r>
              <a:rPr lang="en-US" dirty="0" smtClean="0"/>
              <a:t>000A		PUSH 	BP</a:t>
            </a:r>
          </a:p>
          <a:p>
            <a:r>
              <a:rPr lang="en-US" dirty="0" smtClean="0"/>
              <a:t>000C		MOV 	BP,SP</a:t>
            </a:r>
          </a:p>
          <a:p>
            <a:r>
              <a:rPr lang="en-US" dirty="0" smtClean="0"/>
              <a:t>000E		CMP 	WORD PTR[BP+4],1</a:t>
            </a:r>
          </a:p>
          <a:p>
            <a:r>
              <a:rPr lang="en-US" dirty="0" smtClean="0"/>
              <a:t>0010		JG  	END_IF</a:t>
            </a:r>
          </a:p>
          <a:p>
            <a:r>
              <a:rPr lang="en-US" dirty="0" smtClean="0"/>
              <a:t>0012		MOV 	AX,1</a:t>
            </a:r>
          </a:p>
          <a:p>
            <a:r>
              <a:rPr lang="en-US" dirty="0" smtClean="0"/>
              <a:t>0014		JMP 	RETURN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0016	END_IF:	MOV	CX, [BP+4]</a:t>
            </a:r>
          </a:p>
          <a:p>
            <a:r>
              <a:rPr lang="en-US" dirty="0" smtClean="0"/>
              <a:t>0018		DEC 	CX</a:t>
            </a:r>
          </a:p>
          <a:p>
            <a:r>
              <a:rPr lang="en-US" dirty="0" smtClean="0"/>
              <a:t>001A		PUSH	CX</a:t>
            </a:r>
          </a:p>
          <a:p>
            <a:r>
              <a:rPr lang="en-US" dirty="0" smtClean="0"/>
              <a:t>001C		CALL 	FACTORIAL</a:t>
            </a:r>
          </a:p>
          <a:p>
            <a:r>
              <a:rPr lang="en-US" dirty="0" smtClean="0"/>
              <a:t>001E		MUL 	WORD  PTR[BP+4]</a:t>
            </a:r>
          </a:p>
          <a:p>
            <a:r>
              <a:rPr lang="en-US" dirty="0" smtClean="0"/>
              <a:t>0020	RETURN :	POP	BP</a:t>
            </a:r>
          </a:p>
          <a:p>
            <a:r>
              <a:rPr lang="en-US" dirty="0" smtClean="0"/>
              <a:t>0022		RET	2</a:t>
            </a:r>
          </a:p>
          <a:p>
            <a:r>
              <a:rPr lang="en-US" dirty="0" smtClean="0"/>
              <a:t>	END	MAIN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AX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00600" y="5105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5290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52138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00FC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00F8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 smtClean="0"/>
              <a:t>	MAIN  PROC</a:t>
            </a:r>
          </a:p>
          <a:p>
            <a:r>
              <a:rPr lang="en-US" dirty="0" smtClean="0"/>
              <a:t>0000		MOV 	AX,3</a:t>
            </a:r>
          </a:p>
          <a:p>
            <a:r>
              <a:rPr lang="en-US" dirty="0" smtClean="0"/>
              <a:t>0002		PUSH 	AX</a:t>
            </a:r>
          </a:p>
          <a:p>
            <a:r>
              <a:rPr lang="en-US" dirty="0" smtClean="0"/>
              <a:t>0004		CALL 	FACTORIAL</a:t>
            </a:r>
          </a:p>
          <a:p>
            <a:r>
              <a:rPr lang="en-US" dirty="0" smtClean="0"/>
              <a:t>0006		MOV 	AH,4CH</a:t>
            </a:r>
          </a:p>
          <a:p>
            <a:r>
              <a:rPr lang="en-US" dirty="0" smtClean="0"/>
              <a:t>0008		INT 	21H</a:t>
            </a:r>
          </a:p>
          <a:p>
            <a:r>
              <a:rPr lang="en-US" dirty="0" smtClean="0"/>
              <a:t>	MAIN ENDP</a:t>
            </a:r>
          </a:p>
          <a:p>
            <a:r>
              <a:rPr lang="en-US" dirty="0" smtClean="0"/>
              <a:t>	FACTORIAL PROC NEAR</a:t>
            </a:r>
          </a:p>
          <a:p>
            <a:r>
              <a:rPr lang="en-US" dirty="0" smtClean="0"/>
              <a:t>000A		PUSH 	BP</a:t>
            </a:r>
          </a:p>
          <a:p>
            <a:r>
              <a:rPr lang="en-US" dirty="0" smtClean="0"/>
              <a:t>000C		MOV 	BP,SP</a:t>
            </a:r>
          </a:p>
          <a:p>
            <a:r>
              <a:rPr lang="en-US" dirty="0" smtClean="0"/>
              <a:t>000E		CMP 	WORD PTR[BP+4],1</a:t>
            </a:r>
          </a:p>
          <a:p>
            <a:r>
              <a:rPr lang="en-US" dirty="0" smtClean="0"/>
              <a:t>0010		JG  	END_IF</a:t>
            </a:r>
          </a:p>
          <a:p>
            <a:r>
              <a:rPr lang="en-US" dirty="0" smtClean="0"/>
              <a:t>0012		MOV 	AX,1</a:t>
            </a:r>
          </a:p>
          <a:p>
            <a:r>
              <a:rPr lang="en-US" dirty="0" smtClean="0"/>
              <a:t>0014		JMP 	RETURN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0016	END_IF:	MOV	CX, [BP+4]</a:t>
            </a:r>
          </a:p>
          <a:p>
            <a:r>
              <a:rPr lang="en-US" dirty="0" smtClean="0"/>
              <a:t>0018		DEC 	CX</a:t>
            </a:r>
          </a:p>
          <a:p>
            <a:r>
              <a:rPr lang="en-US" dirty="0" smtClean="0"/>
              <a:t>001A		PUSH	CX</a:t>
            </a:r>
          </a:p>
          <a:p>
            <a:r>
              <a:rPr lang="en-US" dirty="0" smtClean="0"/>
              <a:t>001C		CALL 	FACTORIAL</a:t>
            </a:r>
          </a:p>
          <a:p>
            <a:r>
              <a:rPr lang="en-US" dirty="0" smtClean="0"/>
              <a:t>001E		MUL 	WORD  PTR[BP+4]</a:t>
            </a:r>
          </a:p>
          <a:p>
            <a:r>
              <a:rPr lang="en-US" dirty="0" smtClean="0"/>
              <a:t>0020	RETURN :	POP	BP</a:t>
            </a:r>
          </a:p>
          <a:p>
            <a:r>
              <a:rPr lang="en-US" dirty="0" smtClean="0"/>
              <a:t>0022		RET	2</a:t>
            </a:r>
          </a:p>
          <a:p>
            <a:r>
              <a:rPr lang="en-US" dirty="0" smtClean="0"/>
              <a:t>	END	MAIN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AX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00600" y="5105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5290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52138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00FC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00F8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 smtClean="0"/>
              <a:t>	MAIN  PROC</a:t>
            </a:r>
          </a:p>
          <a:p>
            <a:r>
              <a:rPr lang="en-US" dirty="0" smtClean="0"/>
              <a:t>0000		MOV 	AX,3</a:t>
            </a:r>
          </a:p>
          <a:p>
            <a:r>
              <a:rPr lang="en-US" dirty="0" smtClean="0"/>
              <a:t>0002		PUSH 	AX</a:t>
            </a:r>
          </a:p>
          <a:p>
            <a:r>
              <a:rPr lang="en-US" dirty="0" smtClean="0"/>
              <a:t>0004		CALL 	FACTORIAL</a:t>
            </a:r>
          </a:p>
          <a:p>
            <a:r>
              <a:rPr lang="en-US" dirty="0" smtClean="0"/>
              <a:t>0006		MOV 	AH,4CH</a:t>
            </a:r>
          </a:p>
          <a:p>
            <a:r>
              <a:rPr lang="en-US" dirty="0" smtClean="0"/>
              <a:t>0008		INT 	21H</a:t>
            </a:r>
          </a:p>
          <a:p>
            <a:r>
              <a:rPr lang="en-US" dirty="0" smtClean="0"/>
              <a:t>	MAIN ENDP</a:t>
            </a:r>
          </a:p>
          <a:p>
            <a:r>
              <a:rPr lang="en-US" dirty="0" smtClean="0"/>
              <a:t>	FACTORIAL PROC NEAR</a:t>
            </a:r>
          </a:p>
          <a:p>
            <a:r>
              <a:rPr lang="en-US" dirty="0" smtClean="0"/>
              <a:t>000A		PUSH 	BP</a:t>
            </a:r>
          </a:p>
          <a:p>
            <a:r>
              <a:rPr lang="en-US" dirty="0" smtClean="0"/>
              <a:t>000C		MOV 	BP,SP</a:t>
            </a:r>
          </a:p>
          <a:p>
            <a:r>
              <a:rPr lang="en-US" dirty="0" smtClean="0"/>
              <a:t>000E		CMP 	WORD PTR[BP+4],1</a:t>
            </a:r>
          </a:p>
          <a:p>
            <a:r>
              <a:rPr lang="en-US" dirty="0" smtClean="0"/>
              <a:t>0010		JG  	END_IF</a:t>
            </a:r>
          </a:p>
          <a:p>
            <a:r>
              <a:rPr lang="en-US" dirty="0" smtClean="0"/>
              <a:t>0012		MOV 	AX,1</a:t>
            </a:r>
          </a:p>
          <a:p>
            <a:r>
              <a:rPr lang="en-US" dirty="0" smtClean="0"/>
              <a:t>0014		JMP 	RETURN </a:t>
            </a:r>
          </a:p>
          <a:p>
            <a:r>
              <a:rPr lang="en-US" dirty="0" smtClean="0"/>
              <a:t>0016	END_IF:	MOV	CX, [BP+4]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0018		DEC 	CX</a:t>
            </a:r>
          </a:p>
          <a:p>
            <a:r>
              <a:rPr lang="en-US" dirty="0" smtClean="0"/>
              <a:t>001A		PUSH	CX</a:t>
            </a:r>
          </a:p>
          <a:p>
            <a:r>
              <a:rPr lang="en-US" dirty="0" smtClean="0"/>
              <a:t>001C		CALL 	FACTORIAL</a:t>
            </a:r>
          </a:p>
          <a:p>
            <a:r>
              <a:rPr lang="en-US" dirty="0" smtClean="0"/>
              <a:t>001E		MUL 	WORD  PTR[BP+4]</a:t>
            </a:r>
          </a:p>
          <a:p>
            <a:r>
              <a:rPr lang="en-US" dirty="0" smtClean="0"/>
              <a:t>0020	RETURN :	POP	BP</a:t>
            </a:r>
          </a:p>
          <a:p>
            <a:r>
              <a:rPr lang="en-US" dirty="0" smtClean="0"/>
              <a:t>0022		RET	2</a:t>
            </a:r>
          </a:p>
          <a:p>
            <a:r>
              <a:rPr lang="en-US" dirty="0" smtClean="0"/>
              <a:t>	END	MAIN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AX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00600" y="5105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5290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52138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00FC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00F8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 smtClean="0"/>
              <a:t>	MAIN  PROC</a:t>
            </a:r>
          </a:p>
          <a:p>
            <a:r>
              <a:rPr lang="en-US" dirty="0" smtClean="0"/>
              <a:t>0000		MOV 	AX,3</a:t>
            </a:r>
          </a:p>
          <a:p>
            <a:r>
              <a:rPr lang="en-US" dirty="0" smtClean="0"/>
              <a:t>0002		PUSH 	AX</a:t>
            </a:r>
          </a:p>
          <a:p>
            <a:r>
              <a:rPr lang="en-US" dirty="0" smtClean="0"/>
              <a:t>0004		CALL 	FACTORIAL</a:t>
            </a:r>
          </a:p>
          <a:p>
            <a:r>
              <a:rPr lang="en-US" dirty="0" smtClean="0"/>
              <a:t>0006		MOV 	AH,4CH</a:t>
            </a:r>
          </a:p>
          <a:p>
            <a:r>
              <a:rPr lang="en-US" dirty="0" smtClean="0"/>
              <a:t>0008		INT 	21H</a:t>
            </a:r>
          </a:p>
          <a:p>
            <a:r>
              <a:rPr lang="en-US" dirty="0" smtClean="0"/>
              <a:t>	MAIN ENDP</a:t>
            </a:r>
          </a:p>
          <a:p>
            <a:r>
              <a:rPr lang="en-US" dirty="0" smtClean="0"/>
              <a:t>	FACTORIAL PROC NEAR</a:t>
            </a:r>
          </a:p>
          <a:p>
            <a:r>
              <a:rPr lang="en-US" dirty="0" smtClean="0"/>
              <a:t>000A		PUSH 	BP</a:t>
            </a:r>
          </a:p>
          <a:p>
            <a:r>
              <a:rPr lang="en-US" dirty="0" smtClean="0"/>
              <a:t>000C		MOV 	BP,SP</a:t>
            </a:r>
          </a:p>
          <a:p>
            <a:r>
              <a:rPr lang="en-US" dirty="0" smtClean="0"/>
              <a:t>000E		CMP 	WORD PTR[BP+4],1</a:t>
            </a:r>
          </a:p>
          <a:p>
            <a:r>
              <a:rPr lang="en-US" dirty="0" smtClean="0"/>
              <a:t>0010		JG  	END_IF</a:t>
            </a:r>
          </a:p>
          <a:p>
            <a:r>
              <a:rPr lang="en-US" dirty="0" smtClean="0"/>
              <a:t>0012		MOV 	AX,1</a:t>
            </a:r>
          </a:p>
          <a:p>
            <a:r>
              <a:rPr lang="en-US" dirty="0" smtClean="0"/>
              <a:t>0014		JMP 	RETURN </a:t>
            </a:r>
          </a:p>
          <a:p>
            <a:r>
              <a:rPr lang="en-US" dirty="0" smtClean="0"/>
              <a:t>0016	END_IF:	MOV	CX, [BP+4]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0018		DEC 	CX</a:t>
            </a:r>
          </a:p>
          <a:p>
            <a:r>
              <a:rPr lang="en-US" dirty="0" smtClean="0"/>
              <a:t>001A		PUSH	CX</a:t>
            </a:r>
          </a:p>
          <a:p>
            <a:r>
              <a:rPr lang="en-US" dirty="0" smtClean="0"/>
              <a:t>001C		CALL 	FACTORIAL</a:t>
            </a:r>
          </a:p>
          <a:p>
            <a:r>
              <a:rPr lang="en-US" dirty="0" smtClean="0"/>
              <a:t>001E		MUL 	WORD  PTR[BP+4]</a:t>
            </a:r>
          </a:p>
          <a:p>
            <a:r>
              <a:rPr lang="en-US" dirty="0" smtClean="0"/>
              <a:t>0020	RETURN :	POP	BP</a:t>
            </a:r>
          </a:p>
          <a:p>
            <a:r>
              <a:rPr lang="en-US" dirty="0" smtClean="0"/>
              <a:t>0022		RET	2</a:t>
            </a:r>
          </a:p>
          <a:p>
            <a:r>
              <a:rPr lang="en-US" dirty="0" smtClean="0"/>
              <a:t>	END	MAIN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AX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00600" y="5105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5290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52138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00FC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00F8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 smtClean="0"/>
              <a:t>	MAIN  PROC</a:t>
            </a:r>
          </a:p>
          <a:p>
            <a:r>
              <a:rPr lang="en-US" dirty="0" smtClean="0"/>
              <a:t>0000		MOV 	AX,3</a:t>
            </a:r>
          </a:p>
          <a:p>
            <a:r>
              <a:rPr lang="en-US" dirty="0" smtClean="0"/>
              <a:t>0002		PUSH 	AX</a:t>
            </a:r>
          </a:p>
          <a:p>
            <a:r>
              <a:rPr lang="en-US" dirty="0" smtClean="0"/>
              <a:t>0004		CALL 	FACTORIAL</a:t>
            </a:r>
          </a:p>
          <a:p>
            <a:r>
              <a:rPr lang="en-US" dirty="0" smtClean="0"/>
              <a:t>0006		MOV 	AH,4CH</a:t>
            </a:r>
          </a:p>
          <a:p>
            <a:r>
              <a:rPr lang="en-US" dirty="0" smtClean="0"/>
              <a:t>0008		INT 	21H</a:t>
            </a:r>
          </a:p>
          <a:p>
            <a:r>
              <a:rPr lang="en-US" dirty="0" smtClean="0"/>
              <a:t>	MAIN ENDP</a:t>
            </a:r>
          </a:p>
          <a:p>
            <a:r>
              <a:rPr lang="en-US" dirty="0" smtClean="0"/>
              <a:t>	FACTORIAL PROC NEAR</a:t>
            </a:r>
          </a:p>
          <a:p>
            <a:r>
              <a:rPr lang="en-US" dirty="0" smtClean="0"/>
              <a:t>000A		PUSH 	BP</a:t>
            </a:r>
          </a:p>
          <a:p>
            <a:r>
              <a:rPr lang="en-US" dirty="0" smtClean="0"/>
              <a:t>000C		MOV 	BP,SP</a:t>
            </a:r>
          </a:p>
          <a:p>
            <a:r>
              <a:rPr lang="en-US" dirty="0" smtClean="0"/>
              <a:t>000E		CMP 	WORD PTR[BP+4],1</a:t>
            </a:r>
          </a:p>
          <a:p>
            <a:r>
              <a:rPr lang="en-US" dirty="0" smtClean="0"/>
              <a:t>0010		JG  	END_IF</a:t>
            </a:r>
          </a:p>
          <a:p>
            <a:r>
              <a:rPr lang="en-US" dirty="0" smtClean="0"/>
              <a:t>0012		MOV 	AX,1</a:t>
            </a:r>
          </a:p>
          <a:p>
            <a:r>
              <a:rPr lang="en-US" dirty="0" smtClean="0"/>
              <a:t>0014		JMP 	RETURN </a:t>
            </a:r>
          </a:p>
          <a:p>
            <a:r>
              <a:rPr lang="en-US" dirty="0" smtClean="0"/>
              <a:t>0016	END_IF:	MOV	CX, [BP+4]</a:t>
            </a:r>
          </a:p>
          <a:p>
            <a:r>
              <a:rPr lang="en-US" dirty="0" smtClean="0"/>
              <a:t>0018		DEC 	CX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001A		PUSH	CX</a:t>
            </a:r>
          </a:p>
          <a:p>
            <a:r>
              <a:rPr lang="en-US" dirty="0" smtClean="0"/>
              <a:t>001C		CALL 	FACTORIAL</a:t>
            </a:r>
          </a:p>
          <a:p>
            <a:r>
              <a:rPr lang="en-US" dirty="0" smtClean="0"/>
              <a:t>001E		MUL 	WORD  PTR[BP+4]</a:t>
            </a:r>
          </a:p>
          <a:p>
            <a:r>
              <a:rPr lang="en-US" dirty="0" smtClean="0"/>
              <a:t>0020	RETURN :	POP	BP</a:t>
            </a:r>
          </a:p>
          <a:p>
            <a:r>
              <a:rPr lang="en-US" dirty="0" smtClean="0"/>
              <a:t>0022		RET	2</a:t>
            </a:r>
          </a:p>
          <a:p>
            <a:r>
              <a:rPr lang="en-US" dirty="0" smtClean="0"/>
              <a:t>	END	MAIN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AX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00600" y="5105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5290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52138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00FC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00F8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 smtClean="0"/>
              <a:t>	MAIN  PROC</a:t>
            </a:r>
          </a:p>
          <a:p>
            <a:r>
              <a:rPr lang="en-US" dirty="0" smtClean="0"/>
              <a:t>0000		MOV 	AX,3</a:t>
            </a:r>
          </a:p>
          <a:p>
            <a:r>
              <a:rPr lang="en-US" dirty="0" smtClean="0"/>
              <a:t>0002		PUSH 	AX</a:t>
            </a:r>
          </a:p>
          <a:p>
            <a:r>
              <a:rPr lang="en-US" dirty="0" smtClean="0"/>
              <a:t>0004		CALL 	FACTORIAL</a:t>
            </a:r>
          </a:p>
          <a:p>
            <a:r>
              <a:rPr lang="en-US" dirty="0" smtClean="0"/>
              <a:t>0006		MOV 	AH,4CH</a:t>
            </a:r>
          </a:p>
          <a:p>
            <a:r>
              <a:rPr lang="en-US" dirty="0" smtClean="0"/>
              <a:t>0008		INT 	21H</a:t>
            </a:r>
          </a:p>
          <a:p>
            <a:r>
              <a:rPr lang="en-US" dirty="0" smtClean="0"/>
              <a:t>	MAIN ENDP</a:t>
            </a:r>
          </a:p>
          <a:p>
            <a:r>
              <a:rPr lang="en-US" dirty="0" smtClean="0"/>
              <a:t>	FACTORIAL PROC NEAR</a:t>
            </a:r>
          </a:p>
          <a:p>
            <a:r>
              <a:rPr lang="en-US" dirty="0" smtClean="0"/>
              <a:t>000A		PUSH 	BP</a:t>
            </a:r>
          </a:p>
          <a:p>
            <a:r>
              <a:rPr lang="en-US" dirty="0" smtClean="0"/>
              <a:t>000C		MOV 	BP,SP</a:t>
            </a:r>
          </a:p>
          <a:p>
            <a:r>
              <a:rPr lang="en-US" dirty="0" smtClean="0"/>
              <a:t>000E		CMP 	WORD PTR[BP+4],1</a:t>
            </a:r>
          </a:p>
          <a:p>
            <a:r>
              <a:rPr lang="en-US" dirty="0" smtClean="0"/>
              <a:t>0010		JG  	END_IF</a:t>
            </a:r>
          </a:p>
          <a:p>
            <a:r>
              <a:rPr lang="en-US" dirty="0" smtClean="0"/>
              <a:t>0012		MOV 	AX,1</a:t>
            </a:r>
          </a:p>
          <a:p>
            <a:r>
              <a:rPr lang="en-US" dirty="0" smtClean="0"/>
              <a:t>0014		JMP 	RETURN </a:t>
            </a:r>
          </a:p>
          <a:p>
            <a:r>
              <a:rPr lang="en-US" dirty="0" smtClean="0"/>
              <a:t>0016	END_IF:	MOV	CX, [BP+4]</a:t>
            </a:r>
          </a:p>
          <a:p>
            <a:r>
              <a:rPr lang="en-US" dirty="0" smtClean="0"/>
              <a:t>0018		DEC 	CX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001A		PUSH	CX</a:t>
            </a:r>
          </a:p>
          <a:p>
            <a:r>
              <a:rPr lang="en-US" dirty="0" smtClean="0"/>
              <a:t>001C		CALL 	FACTORIAL</a:t>
            </a:r>
          </a:p>
          <a:p>
            <a:r>
              <a:rPr lang="en-US" dirty="0" smtClean="0"/>
              <a:t>001E		MUL 	WORD  PTR[BP+4]</a:t>
            </a:r>
          </a:p>
          <a:p>
            <a:r>
              <a:rPr lang="en-US" dirty="0" smtClean="0"/>
              <a:t>0020	RETURN :	POP	BP</a:t>
            </a:r>
          </a:p>
          <a:p>
            <a:r>
              <a:rPr lang="en-US" dirty="0" smtClean="0"/>
              <a:t>0022		RET	2</a:t>
            </a:r>
          </a:p>
          <a:p>
            <a:r>
              <a:rPr lang="en-US" dirty="0" smtClean="0"/>
              <a:t>	END	MAIN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00F8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AX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00600" y="4736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4920734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52138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00FC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00F8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 smtClean="0"/>
              <a:t>	MAIN  PROC</a:t>
            </a:r>
          </a:p>
          <a:p>
            <a:r>
              <a:rPr lang="en-US" dirty="0" smtClean="0"/>
              <a:t>0000		MOV 	AX,3</a:t>
            </a:r>
          </a:p>
          <a:p>
            <a:r>
              <a:rPr lang="en-US" dirty="0" smtClean="0"/>
              <a:t>0002		PUSH 	AX</a:t>
            </a:r>
          </a:p>
          <a:p>
            <a:r>
              <a:rPr lang="en-US" dirty="0" smtClean="0"/>
              <a:t>0004		CALL 	FACTORIAL</a:t>
            </a:r>
          </a:p>
          <a:p>
            <a:r>
              <a:rPr lang="en-US" dirty="0" smtClean="0"/>
              <a:t>0006		MOV 	AH,4CH</a:t>
            </a:r>
          </a:p>
          <a:p>
            <a:r>
              <a:rPr lang="en-US" dirty="0" smtClean="0"/>
              <a:t>0008		INT 	21H</a:t>
            </a:r>
          </a:p>
          <a:p>
            <a:r>
              <a:rPr lang="en-US" dirty="0" smtClean="0"/>
              <a:t>	MAIN ENDP</a:t>
            </a:r>
          </a:p>
          <a:p>
            <a:r>
              <a:rPr lang="en-US" dirty="0" smtClean="0"/>
              <a:t>	FACTORIAL PROC NEAR</a:t>
            </a:r>
          </a:p>
          <a:p>
            <a:r>
              <a:rPr lang="en-US" dirty="0" smtClean="0"/>
              <a:t>000A		PUSH 	BP</a:t>
            </a:r>
          </a:p>
          <a:p>
            <a:r>
              <a:rPr lang="en-US" dirty="0" smtClean="0"/>
              <a:t>000C		MOV 	BP,SP</a:t>
            </a:r>
          </a:p>
          <a:p>
            <a:r>
              <a:rPr lang="en-US" dirty="0" smtClean="0"/>
              <a:t>000E		CMP 	WORD PTR[BP+4],1</a:t>
            </a:r>
          </a:p>
          <a:p>
            <a:r>
              <a:rPr lang="en-US" dirty="0" smtClean="0"/>
              <a:t>0010		JG  	END_IF</a:t>
            </a:r>
          </a:p>
          <a:p>
            <a:r>
              <a:rPr lang="en-US" dirty="0" smtClean="0"/>
              <a:t>0012		MOV 	AX,1</a:t>
            </a:r>
          </a:p>
          <a:p>
            <a:r>
              <a:rPr lang="en-US" dirty="0" smtClean="0"/>
              <a:t>0014		JMP 	RETURN </a:t>
            </a:r>
          </a:p>
          <a:p>
            <a:r>
              <a:rPr lang="en-US" dirty="0" smtClean="0"/>
              <a:t>0016	END_IF:	MOV	CX, [BP+4]</a:t>
            </a:r>
          </a:p>
          <a:p>
            <a:r>
              <a:rPr lang="en-US" dirty="0" smtClean="0"/>
              <a:t>0018		DEC 	CX</a:t>
            </a:r>
          </a:p>
          <a:p>
            <a:r>
              <a:rPr lang="en-US" dirty="0" smtClean="0"/>
              <a:t>001A		PUSH	CX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001C		CALL 	FACTORIAL</a:t>
            </a:r>
          </a:p>
          <a:p>
            <a:r>
              <a:rPr lang="en-US" dirty="0" smtClean="0"/>
              <a:t>001E		MUL 	WORD  PTR[BP+4]</a:t>
            </a:r>
          </a:p>
          <a:p>
            <a:r>
              <a:rPr lang="en-US" dirty="0" smtClean="0"/>
              <a:t>0020	RETURN :	POP	BP</a:t>
            </a:r>
          </a:p>
          <a:p>
            <a:r>
              <a:rPr lang="en-US" dirty="0" smtClean="0"/>
              <a:t>0022		RET	2</a:t>
            </a:r>
          </a:p>
          <a:p>
            <a:r>
              <a:rPr lang="en-US" dirty="0" smtClean="0"/>
              <a:t>	END	MAIN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00F8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AX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00600" y="4736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4920734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52138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00FC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00F8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0001:001E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 smtClean="0"/>
              <a:t>	MAIN  PROC</a:t>
            </a:r>
          </a:p>
          <a:p>
            <a:r>
              <a:rPr lang="en-US" dirty="0" smtClean="0"/>
              <a:t>0000		MOV 	AX,3</a:t>
            </a:r>
          </a:p>
          <a:p>
            <a:r>
              <a:rPr lang="en-US" dirty="0" smtClean="0"/>
              <a:t>0002		PUSH 	AX</a:t>
            </a:r>
          </a:p>
          <a:p>
            <a:r>
              <a:rPr lang="en-US" dirty="0" smtClean="0"/>
              <a:t>0004		CALL 	FACTORIAL</a:t>
            </a:r>
          </a:p>
          <a:p>
            <a:r>
              <a:rPr lang="en-US" dirty="0" smtClean="0"/>
              <a:t>0006		MOV 	AH,4CH</a:t>
            </a:r>
          </a:p>
          <a:p>
            <a:r>
              <a:rPr lang="en-US" dirty="0" smtClean="0"/>
              <a:t>0008		INT 	21H</a:t>
            </a:r>
          </a:p>
          <a:p>
            <a:r>
              <a:rPr lang="en-US" dirty="0" smtClean="0"/>
              <a:t>	MAIN ENDP</a:t>
            </a:r>
          </a:p>
          <a:p>
            <a:r>
              <a:rPr lang="en-US" dirty="0" smtClean="0"/>
              <a:t>	FACTORIAL PROC NEAR</a:t>
            </a:r>
          </a:p>
          <a:p>
            <a:r>
              <a:rPr lang="en-US" dirty="0" smtClean="0"/>
              <a:t>000A		PUSH 	BP</a:t>
            </a:r>
          </a:p>
          <a:p>
            <a:r>
              <a:rPr lang="en-US" dirty="0" smtClean="0"/>
              <a:t>000C		MOV 	BP,SP</a:t>
            </a:r>
          </a:p>
          <a:p>
            <a:r>
              <a:rPr lang="en-US" dirty="0" smtClean="0"/>
              <a:t>000E		CMP 	WORD PTR[BP+4],1</a:t>
            </a:r>
          </a:p>
          <a:p>
            <a:r>
              <a:rPr lang="en-US" dirty="0" smtClean="0"/>
              <a:t>0010		JG  	END_IF</a:t>
            </a:r>
          </a:p>
          <a:p>
            <a:r>
              <a:rPr lang="en-US" dirty="0" smtClean="0"/>
              <a:t>0012		MOV 	AX,1</a:t>
            </a:r>
          </a:p>
          <a:p>
            <a:r>
              <a:rPr lang="en-US" dirty="0" smtClean="0"/>
              <a:t>0014		JMP 	RETURN </a:t>
            </a:r>
          </a:p>
          <a:p>
            <a:r>
              <a:rPr lang="en-US" dirty="0" smtClean="0"/>
              <a:t>0016	END_IF:	MOV	CX, [BP+4]</a:t>
            </a:r>
          </a:p>
          <a:p>
            <a:r>
              <a:rPr lang="en-US" dirty="0" smtClean="0"/>
              <a:t>0018		DEC 	CX</a:t>
            </a:r>
          </a:p>
          <a:p>
            <a:r>
              <a:rPr lang="en-US" dirty="0" smtClean="0"/>
              <a:t>001A		PUSH	CX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001C		CALL 	FACTORIAL</a:t>
            </a:r>
          </a:p>
          <a:p>
            <a:r>
              <a:rPr lang="en-US" dirty="0" smtClean="0"/>
              <a:t>001E		MUL 	WORD  PTR[BP+4]</a:t>
            </a:r>
          </a:p>
          <a:p>
            <a:r>
              <a:rPr lang="en-US" dirty="0" smtClean="0"/>
              <a:t>0020	RETURN :	POP	BP</a:t>
            </a:r>
          </a:p>
          <a:p>
            <a:r>
              <a:rPr lang="en-US" dirty="0" smtClean="0"/>
              <a:t>0022		RET	2</a:t>
            </a:r>
          </a:p>
          <a:p>
            <a:r>
              <a:rPr lang="en-US" dirty="0" smtClean="0"/>
              <a:t>	END	MAIN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00F6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AX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00600" y="4343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4528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52138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00FC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00F8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0001:001E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 smtClean="0"/>
              <a:t>	MAIN  PROC</a:t>
            </a:r>
          </a:p>
          <a:p>
            <a:r>
              <a:rPr lang="en-US" dirty="0" smtClean="0"/>
              <a:t>0000		MOV 	AX,3</a:t>
            </a:r>
          </a:p>
          <a:p>
            <a:r>
              <a:rPr lang="en-US" dirty="0" smtClean="0"/>
              <a:t>0002		PUSH 	AX</a:t>
            </a:r>
          </a:p>
          <a:p>
            <a:r>
              <a:rPr lang="en-US" dirty="0" smtClean="0"/>
              <a:t>0004		CALL 	FACTORIAL</a:t>
            </a:r>
          </a:p>
          <a:p>
            <a:r>
              <a:rPr lang="en-US" dirty="0" smtClean="0"/>
              <a:t>0006		MOV 	AH,4CH</a:t>
            </a:r>
          </a:p>
          <a:p>
            <a:r>
              <a:rPr lang="en-US" dirty="0" smtClean="0"/>
              <a:t>0008		INT 	21H</a:t>
            </a:r>
          </a:p>
          <a:p>
            <a:r>
              <a:rPr lang="en-US" dirty="0" smtClean="0"/>
              <a:t>	MAIN ENDP</a:t>
            </a:r>
          </a:p>
          <a:p>
            <a:r>
              <a:rPr lang="en-US" dirty="0" smtClean="0"/>
              <a:t>	FACTORIAL PROC NEAR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000A		PUSH 	BP</a:t>
            </a:r>
          </a:p>
          <a:p>
            <a:r>
              <a:rPr lang="en-US" dirty="0" smtClean="0"/>
              <a:t>000C		MOV 	BP,SP</a:t>
            </a:r>
          </a:p>
          <a:p>
            <a:r>
              <a:rPr lang="en-US" dirty="0" smtClean="0"/>
              <a:t>000E		CMP 	WORD PTR[BP+4],1</a:t>
            </a:r>
          </a:p>
          <a:p>
            <a:r>
              <a:rPr lang="en-US" dirty="0" smtClean="0"/>
              <a:t>0010		JG  	END_IF</a:t>
            </a:r>
          </a:p>
          <a:p>
            <a:r>
              <a:rPr lang="en-US" dirty="0" smtClean="0"/>
              <a:t>0012		MOV 	AX,1</a:t>
            </a:r>
          </a:p>
          <a:p>
            <a:r>
              <a:rPr lang="en-US" dirty="0" smtClean="0"/>
              <a:t>0014		JMP 	RETURN </a:t>
            </a:r>
          </a:p>
          <a:p>
            <a:r>
              <a:rPr lang="en-US" dirty="0" smtClean="0"/>
              <a:t>0016	END_IF:	MOV	CX, [BP+4]</a:t>
            </a:r>
          </a:p>
          <a:p>
            <a:r>
              <a:rPr lang="en-US" dirty="0" smtClean="0"/>
              <a:t>0018		DEC 	CX</a:t>
            </a:r>
          </a:p>
          <a:p>
            <a:r>
              <a:rPr lang="en-US" dirty="0" smtClean="0"/>
              <a:t>001A		PUSH	CX</a:t>
            </a:r>
          </a:p>
          <a:p>
            <a:r>
              <a:rPr lang="en-US" dirty="0" smtClean="0"/>
              <a:t>001C		CALL 	FACTORIAL</a:t>
            </a:r>
          </a:p>
          <a:p>
            <a:r>
              <a:rPr lang="en-US" dirty="0" smtClean="0"/>
              <a:t>001E		MUL 	WORD  PTR[BP+4]</a:t>
            </a:r>
          </a:p>
          <a:p>
            <a:r>
              <a:rPr lang="en-US" dirty="0" smtClean="0"/>
              <a:t>0020	RETURN :	POP	BP</a:t>
            </a:r>
          </a:p>
          <a:p>
            <a:r>
              <a:rPr lang="en-US" dirty="0" smtClean="0"/>
              <a:t>0022		RET	2</a:t>
            </a:r>
          </a:p>
          <a:p>
            <a:r>
              <a:rPr lang="en-US" dirty="0" smtClean="0"/>
              <a:t>	END	MAIN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00F6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AX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00600" y="4343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4528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52138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00FC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00F8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381000"/>
            <a:ext cx="3962400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1219200"/>
            <a:ext cx="4343400" cy="5257800"/>
          </a:xfrm>
        </p:spPr>
        <p:txBody>
          <a:bodyPr/>
          <a:lstStyle/>
          <a:p>
            <a:r>
              <a:rPr lang="en-US" sz="2400" i="1" dirty="0" smtClean="0"/>
              <a:t>PUSH	source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source is a 16-bit register / memory word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PUSH 	AX</a:t>
            </a:r>
            <a:endParaRPr lang="en-US" dirty="0"/>
          </a:p>
        </p:txBody>
      </p:sp>
      <p:graphicFrame>
        <p:nvGraphicFramePr>
          <p:cNvPr id="56" name="Content Placeholder 11"/>
          <p:cNvGraphicFramePr>
            <a:graphicFrameLocks/>
          </p:cNvGraphicFramePr>
          <p:nvPr/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7" name="Rectangle 5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00FE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1234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CX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AX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00600" y="5867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7" name="Straight Arrow Connector 66"/>
          <p:cNvCxnSpPr>
            <a:stCxn id="66" idx="3"/>
          </p:cNvCxnSpPr>
          <p:nvPr/>
        </p:nvCxnSpPr>
        <p:spPr>
          <a:xfrm>
            <a:off x="5257800" y="6052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763000" y="6172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cxnSp>
        <p:nvCxnSpPr>
          <p:cNvPr id="69" name="Straight Arrow Connector 68"/>
          <p:cNvCxnSpPr>
            <a:stCxn id="68" idx="1"/>
          </p:cNvCxnSpPr>
          <p:nvPr/>
        </p:nvCxnSpPr>
        <p:spPr>
          <a:xfrm rot="10800000" flipV="1">
            <a:off x="8305800" y="63568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00FE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00FC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00F8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00F6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00F2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00F0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00FA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0001:001E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 smtClean="0"/>
              <a:t>	MAIN  PROC</a:t>
            </a:r>
          </a:p>
          <a:p>
            <a:r>
              <a:rPr lang="en-US" dirty="0" smtClean="0"/>
              <a:t>0000		MOV 	AX,3</a:t>
            </a:r>
          </a:p>
          <a:p>
            <a:r>
              <a:rPr lang="en-US" dirty="0" smtClean="0"/>
              <a:t>0002		PUSH 	AX</a:t>
            </a:r>
          </a:p>
          <a:p>
            <a:r>
              <a:rPr lang="en-US" dirty="0" smtClean="0"/>
              <a:t>0004		CALL 	FACTORIAL</a:t>
            </a:r>
          </a:p>
          <a:p>
            <a:r>
              <a:rPr lang="en-US" dirty="0" smtClean="0"/>
              <a:t>0006		MOV 	AH,4CH</a:t>
            </a:r>
          </a:p>
          <a:p>
            <a:r>
              <a:rPr lang="en-US" dirty="0" smtClean="0"/>
              <a:t>0008		INT 	21H</a:t>
            </a:r>
          </a:p>
          <a:p>
            <a:r>
              <a:rPr lang="en-US" dirty="0" smtClean="0"/>
              <a:t>	MAIN ENDP</a:t>
            </a:r>
          </a:p>
          <a:p>
            <a:r>
              <a:rPr lang="en-US" dirty="0" smtClean="0"/>
              <a:t>	FACTORIAL PROC NEAR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000A		PUSH 	BP</a:t>
            </a:r>
          </a:p>
          <a:p>
            <a:r>
              <a:rPr lang="en-US" dirty="0" smtClean="0"/>
              <a:t>000C		MOV 	BP,SP</a:t>
            </a:r>
          </a:p>
          <a:p>
            <a:r>
              <a:rPr lang="en-US" dirty="0" smtClean="0"/>
              <a:t>000E		CMP 	WORD PTR[BP+4],1</a:t>
            </a:r>
          </a:p>
          <a:p>
            <a:r>
              <a:rPr lang="en-US" dirty="0" smtClean="0"/>
              <a:t>0010		JG  	END_IF</a:t>
            </a:r>
          </a:p>
          <a:p>
            <a:r>
              <a:rPr lang="en-US" dirty="0" smtClean="0"/>
              <a:t>0012		MOV 	AX,1</a:t>
            </a:r>
          </a:p>
          <a:p>
            <a:r>
              <a:rPr lang="en-US" dirty="0" smtClean="0"/>
              <a:t>0014		JMP 	RETURN </a:t>
            </a:r>
          </a:p>
          <a:p>
            <a:r>
              <a:rPr lang="en-US" dirty="0" smtClean="0"/>
              <a:t>0016	END_IF:	MOV	CX, [BP+4]</a:t>
            </a:r>
          </a:p>
          <a:p>
            <a:r>
              <a:rPr lang="en-US" dirty="0" smtClean="0"/>
              <a:t>0018		DEC 	CX</a:t>
            </a:r>
          </a:p>
          <a:p>
            <a:r>
              <a:rPr lang="en-US" dirty="0" smtClean="0"/>
              <a:t>001A		PUSH	CX</a:t>
            </a:r>
          </a:p>
          <a:p>
            <a:r>
              <a:rPr lang="en-US" dirty="0" smtClean="0"/>
              <a:t>001C		CALL 	FACTORIAL</a:t>
            </a:r>
          </a:p>
          <a:p>
            <a:r>
              <a:rPr lang="en-US" dirty="0" smtClean="0"/>
              <a:t>001E		MUL 	WORD  PTR[BP+4]</a:t>
            </a:r>
          </a:p>
          <a:p>
            <a:r>
              <a:rPr lang="en-US" dirty="0" smtClean="0"/>
              <a:t>0020	RETURN :	POP	BP</a:t>
            </a:r>
          </a:p>
          <a:p>
            <a:r>
              <a:rPr lang="en-US" dirty="0" smtClean="0"/>
              <a:t>0022		RET	2</a:t>
            </a:r>
          </a:p>
          <a:p>
            <a:r>
              <a:rPr lang="en-US" dirty="0" smtClean="0"/>
              <a:t>	END	MAIN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00F4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AX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00600" y="3962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4147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52138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00FC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00F8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00FA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0001:001E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 smtClean="0"/>
              <a:t>	MAIN  PROC</a:t>
            </a:r>
          </a:p>
          <a:p>
            <a:r>
              <a:rPr lang="en-US" dirty="0" smtClean="0"/>
              <a:t>0000		MOV 	AX,3</a:t>
            </a:r>
          </a:p>
          <a:p>
            <a:r>
              <a:rPr lang="en-US" dirty="0" smtClean="0"/>
              <a:t>0002		PUSH 	AX</a:t>
            </a:r>
          </a:p>
          <a:p>
            <a:r>
              <a:rPr lang="en-US" dirty="0" smtClean="0"/>
              <a:t>0004		CALL 	FACTORIAL</a:t>
            </a:r>
          </a:p>
          <a:p>
            <a:r>
              <a:rPr lang="en-US" dirty="0" smtClean="0"/>
              <a:t>0006		MOV 	AH,4CH</a:t>
            </a:r>
          </a:p>
          <a:p>
            <a:r>
              <a:rPr lang="en-US" dirty="0" smtClean="0"/>
              <a:t>0008		INT 	21H</a:t>
            </a:r>
          </a:p>
          <a:p>
            <a:r>
              <a:rPr lang="en-US" dirty="0" smtClean="0"/>
              <a:t>	MAIN ENDP</a:t>
            </a:r>
          </a:p>
          <a:p>
            <a:r>
              <a:rPr lang="en-US" dirty="0" smtClean="0"/>
              <a:t>	FACTORIAL PROC NEAR</a:t>
            </a:r>
          </a:p>
          <a:p>
            <a:r>
              <a:rPr lang="en-US" dirty="0" smtClean="0"/>
              <a:t>000A		PUSH 	BP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000C		MOV 	BP,SP</a:t>
            </a:r>
          </a:p>
          <a:p>
            <a:r>
              <a:rPr lang="en-US" dirty="0" smtClean="0"/>
              <a:t>000E		CMP 	WORD PTR[BP+4],1</a:t>
            </a:r>
          </a:p>
          <a:p>
            <a:r>
              <a:rPr lang="en-US" dirty="0" smtClean="0"/>
              <a:t>0010		JG  	END_IF</a:t>
            </a:r>
          </a:p>
          <a:p>
            <a:r>
              <a:rPr lang="en-US" dirty="0" smtClean="0"/>
              <a:t>0012		MOV 	AX,1</a:t>
            </a:r>
          </a:p>
          <a:p>
            <a:r>
              <a:rPr lang="en-US" dirty="0" smtClean="0"/>
              <a:t>0014		JMP 	RETURN </a:t>
            </a:r>
          </a:p>
          <a:p>
            <a:r>
              <a:rPr lang="en-US" dirty="0" smtClean="0"/>
              <a:t>0016	END_IF:	MOV	CX, [BP+4]</a:t>
            </a:r>
          </a:p>
          <a:p>
            <a:r>
              <a:rPr lang="en-US" dirty="0" smtClean="0"/>
              <a:t>0018		DEC 	CX</a:t>
            </a:r>
          </a:p>
          <a:p>
            <a:r>
              <a:rPr lang="en-US" dirty="0" smtClean="0"/>
              <a:t>001A		PUSH	CX</a:t>
            </a:r>
          </a:p>
          <a:p>
            <a:r>
              <a:rPr lang="en-US" dirty="0" smtClean="0"/>
              <a:t>001C		CALL 	FACTORIAL</a:t>
            </a:r>
          </a:p>
          <a:p>
            <a:r>
              <a:rPr lang="en-US" dirty="0" smtClean="0"/>
              <a:t>001E		MUL 	WORD  PTR[BP+4]</a:t>
            </a:r>
          </a:p>
          <a:p>
            <a:r>
              <a:rPr lang="en-US" dirty="0" smtClean="0"/>
              <a:t>0020	RETURN :	POP	BP</a:t>
            </a:r>
          </a:p>
          <a:p>
            <a:r>
              <a:rPr lang="en-US" dirty="0" smtClean="0"/>
              <a:t>0022		RET	2</a:t>
            </a:r>
          </a:p>
          <a:p>
            <a:r>
              <a:rPr lang="en-US" dirty="0" smtClean="0"/>
              <a:t>	END	MAIN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AX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00600" y="3962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4147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52138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00FC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00F8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00FA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0001:001E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 smtClean="0"/>
              <a:t>	MAIN  PROC</a:t>
            </a:r>
          </a:p>
          <a:p>
            <a:r>
              <a:rPr lang="en-US" dirty="0" smtClean="0"/>
              <a:t>0000		MOV 	AX,3</a:t>
            </a:r>
          </a:p>
          <a:p>
            <a:r>
              <a:rPr lang="en-US" dirty="0" smtClean="0"/>
              <a:t>0002		PUSH 	AX</a:t>
            </a:r>
          </a:p>
          <a:p>
            <a:r>
              <a:rPr lang="en-US" dirty="0" smtClean="0"/>
              <a:t>0004		CALL 	FACTORIAL</a:t>
            </a:r>
          </a:p>
          <a:p>
            <a:r>
              <a:rPr lang="en-US" dirty="0" smtClean="0"/>
              <a:t>0006		MOV 	AH,4CH</a:t>
            </a:r>
          </a:p>
          <a:p>
            <a:r>
              <a:rPr lang="en-US" dirty="0" smtClean="0"/>
              <a:t>0008		INT 	21H</a:t>
            </a:r>
          </a:p>
          <a:p>
            <a:r>
              <a:rPr lang="en-US" dirty="0" smtClean="0"/>
              <a:t>	MAIN ENDP</a:t>
            </a:r>
          </a:p>
          <a:p>
            <a:r>
              <a:rPr lang="en-US" dirty="0" smtClean="0"/>
              <a:t>	FACTORIAL PROC NEAR</a:t>
            </a:r>
          </a:p>
          <a:p>
            <a:r>
              <a:rPr lang="en-US" dirty="0" smtClean="0"/>
              <a:t>000A		PUSH 	BP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000C		MOV 	BP,SP</a:t>
            </a:r>
          </a:p>
          <a:p>
            <a:r>
              <a:rPr lang="en-US" dirty="0" smtClean="0"/>
              <a:t>000E		CMP 	WORD PTR[BP+4],1</a:t>
            </a:r>
          </a:p>
          <a:p>
            <a:r>
              <a:rPr lang="en-US" dirty="0" smtClean="0"/>
              <a:t>0010		JG  	END_IF</a:t>
            </a:r>
          </a:p>
          <a:p>
            <a:r>
              <a:rPr lang="en-US" dirty="0" smtClean="0"/>
              <a:t>0012		MOV 	AX,1</a:t>
            </a:r>
          </a:p>
          <a:p>
            <a:r>
              <a:rPr lang="en-US" dirty="0" smtClean="0"/>
              <a:t>0014		JMP 	RETURN </a:t>
            </a:r>
          </a:p>
          <a:p>
            <a:r>
              <a:rPr lang="en-US" dirty="0" smtClean="0"/>
              <a:t>0016	END_IF:	MOV	CX, [BP+4]</a:t>
            </a:r>
          </a:p>
          <a:p>
            <a:r>
              <a:rPr lang="en-US" dirty="0" smtClean="0"/>
              <a:t>0018		DEC 	CX</a:t>
            </a:r>
          </a:p>
          <a:p>
            <a:r>
              <a:rPr lang="en-US" dirty="0" smtClean="0"/>
              <a:t>001A		PUSH	CX</a:t>
            </a:r>
          </a:p>
          <a:p>
            <a:r>
              <a:rPr lang="en-US" dirty="0" smtClean="0"/>
              <a:t>001C		CALL 	FACTORIAL</a:t>
            </a:r>
          </a:p>
          <a:p>
            <a:r>
              <a:rPr lang="en-US" dirty="0" smtClean="0"/>
              <a:t>001E		MUL 	WORD  PTR[BP+4]</a:t>
            </a:r>
          </a:p>
          <a:p>
            <a:r>
              <a:rPr lang="en-US" dirty="0" smtClean="0"/>
              <a:t>0020	RETURN :	POP	BP</a:t>
            </a:r>
          </a:p>
          <a:p>
            <a:r>
              <a:rPr lang="en-US" dirty="0" smtClean="0"/>
              <a:t>0022		RET	2</a:t>
            </a:r>
          </a:p>
          <a:p>
            <a:r>
              <a:rPr lang="en-US" dirty="0" smtClean="0"/>
              <a:t>	END	MAIN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00F4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AX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00600" y="3962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4147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3962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41470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00FC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00F8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00FA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0001:001E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 smtClean="0"/>
              <a:t>	MAIN  PROC</a:t>
            </a:r>
          </a:p>
          <a:p>
            <a:r>
              <a:rPr lang="en-US" dirty="0" smtClean="0"/>
              <a:t>0000		MOV 	AX,3</a:t>
            </a:r>
          </a:p>
          <a:p>
            <a:r>
              <a:rPr lang="en-US" dirty="0" smtClean="0"/>
              <a:t>0002		PUSH 	AX</a:t>
            </a:r>
          </a:p>
          <a:p>
            <a:r>
              <a:rPr lang="en-US" dirty="0" smtClean="0"/>
              <a:t>0004		CALL 	FACTORIAL</a:t>
            </a:r>
          </a:p>
          <a:p>
            <a:r>
              <a:rPr lang="en-US" dirty="0" smtClean="0"/>
              <a:t>0006		MOV 	AH,4CH</a:t>
            </a:r>
          </a:p>
          <a:p>
            <a:r>
              <a:rPr lang="en-US" dirty="0" smtClean="0"/>
              <a:t>0008		INT 	21H</a:t>
            </a:r>
          </a:p>
          <a:p>
            <a:r>
              <a:rPr lang="en-US" dirty="0" smtClean="0"/>
              <a:t>	MAIN ENDP</a:t>
            </a:r>
          </a:p>
          <a:p>
            <a:r>
              <a:rPr lang="en-US" dirty="0" smtClean="0"/>
              <a:t>	FACTORIAL PROC NEAR</a:t>
            </a:r>
          </a:p>
          <a:p>
            <a:r>
              <a:rPr lang="en-US" dirty="0" smtClean="0"/>
              <a:t>000A		PUSH 	BP</a:t>
            </a:r>
          </a:p>
          <a:p>
            <a:r>
              <a:rPr lang="en-US" dirty="0" smtClean="0"/>
              <a:t>000C		MOV 	BP,SP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000E		CMP 	WORD PTR[BP+4],1</a:t>
            </a:r>
          </a:p>
          <a:p>
            <a:r>
              <a:rPr lang="en-US" dirty="0" smtClean="0"/>
              <a:t>0010		JG  	END_IF</a:t>
            </a:r>
          </a:p>
          <a:p>
            <a:r>
              <a:rPr lang="en-US" dirty="0" smtClean="0"/>
              <a:t>0012		MOV 	AX,1</a:t>
            </a:r>
          </a:p>
          <a:p>
            <a:r>
              <a:rPr lang="en-US" dirty="0" smtClean="0"/>
              <a:t>0014		JMP 	RETURN </a:t>
            </a:r>
          </a:p>
          <a:p>
            <a:r>
              <a:rPr lang="en-US" dirty="0" smtClean="0"/>
              <a:t>0016	END_IF:	MOV	CX, [BP+4]</a:t>
            </a:r>
          </a:p>
          <a:p>
            <a:r>
              <a:rPr lang="en-US" dirty="0" smtClean="0"/>
              <a:t>0018		DEC 	CX</a:t>
            </a:r>
          </a:p>
          <a:p>
            <a:r>
              <a:rPr lang="en-US" dirty="0" smtClean="0"/>
              <a:t>001A		PUSH	CX</a:t>
            </a:r>
          </a:p>
          <a:p>
            <a:r>
              <a:rPr lang="en-US" dirty="0" smtClean="0"/>
              <a:t>001C		CALL 	FACTORIAL</a:t>
            </a:r>
          </a:p>
          <a:p>
            <a:r>
              <a:rPr lang="en-US" dirty="0" smtClean="0"/>
              <a:t>001E		MUL 	WORD  PTR[BP+4]</a:t>
            </a:r>
          </a:p>
          <a:p>
            <a:r>
              <a:rPr lang="en-US" dirty="0" smtClean="0"/>
              <a:t>0020	RETURN :	POP	BP</a:t>
            </a:r>
          </a:p>
          <a:p>
            <a:r>
              <a:rPr lang="en-US" dirty="0" smtClean="0"/>
              <a:t>0022		RET	2</a:t>
            </a:r>
          </a:p>
          <a:p>
            <a:r>
              <a:rPr lang="en-US" dirty="0" smtClean="0"/>
              <a:t>	END	MAIN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AX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00600" y="3962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4147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3962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41470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00FC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00F8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00FA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0001:001E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 smtClean="0"/>
              <a:t>	MAIN  PROC</a:t>
            </a:r>
          </a:p>
          <a:p>
            <a:r>
              <a:rPr lang="en-US" dirty="0" smtClean="0"/>
              <a:t>0000		MOV 	AX,3</a:t>
            </a:r>
          </a:p>
          <a:p>
            <a:r>
              <a:rPr lang="en-US" dirty="0" smtClean="0"/>
              <a:t>0002		PUSH 	AX</a:t>
            </a:r>
          </a:p>
          <a:p>
            <a:r>
              <a:rPr lang="en-US" dirty="0" smtClean="0"/>
              <a:t>0004		CALL 	FACTORIAL</a:t>
            </a:r>
          </a:p>
          <a:p>
            <a:r>
              <a:rPr lang="en-US" dirty="0" smtClean="0"/>
              <a:t>0006		MOV 	AH,4CH</a:t>
            </a:r>
          </a:p>
          <a:p>
            <a:r>
              <a:rPr lang="en-US" dirty="0" smtClean="0"/>
              <a:t>0008		INT 	21H</a:t>
            </a:r>
          </a:p>
          <a:p>
            <a:r>
              <a:rPr lang="en-US" dirty="0" smtClean="0"/>
              <a:t>	MAIN ENDP</a:t>
            </a:r>
          </a:p>
          <a:p>
            <a:r>
              <a:rPr lang="en-US" dirty="0" smtClean="0"/>
              <a:t>	FACTORIAL PROC NEAR</a:t>
            </a:r>
          </a:p>
          <a:p>
            <a:r>
              <a:rPr lang="en-US" dirty="0" smtClean="0"/>
              <a:t>000A		PUSH 	BP</a:t>
            </a:r>
          </a:p>
          <a:p>
            <a:r>
              <a:rPr lang="en-US" dirty="0" smtClean="0"/>
              <a:t>000C		MOV 	BP,SP</a:t>
            </a:r>
          </a:p>
          <a:p>
            <a:r>
              <a:rPr lang="en-US" dirty="0" smtClean="0"/>
              <a:t>000E		CMP 	WORD PTR[BP+4],1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0010		JG  	END_IF</a:t>
            </a:r>
          </a:p>
          <a:p>
            <a:r>
              <a:rPr lang="en-US" dirty="0" smtClean="0"/>
              <a:t>0012		MOV 	AX,1</a:t>
            </a:r>
          </a:p>
          <a:p>
            <a:r>
              <a:rPr lang="en-US" dirty="0" smtClean="0"/>
              <a:t>0014		JMP 	RETURN </a:t>
            </a:r>
          </a:p>
          <a:p>
            <a:r>
              <a:rPr lang="en-US" dirty="0" smtClean="0"/>
              <a:t>0016	END_IF:	MOV	CX, [BP+4]</a:t>
            </a:r>
          </a:p>
          <a:p>
            <a:r>
              <a:rPr lang="en-US" dirty="0" smtClean="0"/>
              <a:t>0018		DEC 	CX</a:t>
            </a:r>
          </a:p>
          <a:p>
            <a:r>
              <a:rPr lang="en-US" dirty="0" smtClean="0"/>
              <a:t>001A		PUSH	CX</a:t>
            </a:r>
          </a:p>
          <a:p>
            <a:r>
              <a:rPr lang="en-US" dirty="0" smtClean="0"/>
              <a:t>001C		CALL 	FACTORIAL</a:t>
            </a:r>
          </a:p>
          <a:p>
            <a:r>
              <a:rPr lang="en-US" dirty="0" smtClean="0"/>
              <a:t>001E		MUL 	WORD  PTR[BP+4]</a:t>
            </a:r>
          </a:p>
          <a:p>
            <a:r>
              <a:rPr lang="en-US" dirty="0" smtClean="0"/>
              <a:t>0020	RETURN :	POP	BP</a:t>
            </a:r>
          </a:p>
          <a:p>
            <a:r>
              <a:rPr lang="en-US" dirty="0" smtClean="0"/>
              <a:t>0022		RET	2</a:t>
            </a:r>
          </a:p>
          <a:p>
            <a:r>
              <a:rPr lang="en-US" dirty="0" smtClean="0"/>
              <a:t>	END	MAIN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AX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00600" y="3962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4147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3962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41470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00FC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00F8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00FA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0001:001E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 smtClean="0"/>
              <a:t>	MAIN  PROC</a:t>
            </a:r>
          </a:p>
          <a:p>
            <a:r>
              <a:rPr lang="en-US" dirty="0" smtClean="0"/>
              <a:t>0000		MOV 	AX,3</a:t>
            </a:r>
          </a:p>
          <a:p>
            <a:r>
              <a:rPr lang="en-US" dirty="0" smtClean="0"/>
              <a:t>0002		PUSH 	AX</a:t>
            </a:r>
          </a:p>
          <a:p>
            <a:r>
              <a:rPr lang="en-US" dirty="0" smtClean="0"/>
              <a:t>0004		CALL 	FACTORIAL</a:t>
            </a:r>
          </a:p>
          <a:p>
            <a:r>
              <a:rPr lang="en-US" dirty="0" smtClean="0"/>
              <a:t>0006		MOV 	AH,4CH</a:t>
            </a:r>
          </a:p>
          <a:p>
            <a:r>
              <a:rPr lang="en-US" dirty="0" smtClean="0"/>
              <a:t>0008		INT 	21H</a:t>
            </a:r>
          </a:p>
          <a:p>
            <a:r>
              <a:rPr lang="en-US" dirty="0" smtClean="0"/>
              <a:t>	MAIN ENDP</a:t>
            </a:r>
          </a:p>
          <a:p>
            <a:r>
              <a:rPr lang="en-US" dirty="0" smtClean="0"/>
              <a:t>	FACTORIAL PROC NEAR</a:t>
            </a:r>
          </a:p>
          <a:p>
            <a:r>
              <a:rPr lang="en-US" dirty="0" smtClean="0"/>
              <a:t>000A		PUSH 	BP</a:t>
            </a:r>
          </a:p>
          <a:p>
            <a:r>
              <a:rPr lang="en-US" dirty="0" smtClean="0"/>
              <a:t>000C		MOV 	BP,SP</a:t>
            </a:r>
          </a:p>
          <a:p>
            <a:r>
              <a:rPr lang="en-US" dirty="0" smtClean="0"/>
              <a:t>000E		CMP 	WORD PTR[BP+4],1</a:t>
            </a:r>
          </a:p>
          <a:p>
            <a:r>
              <a:rPr lang="en-US" dirty="0" smtClean="0"/>
              <a:t>0010		JG  	END_IF</a:t>
            </a:r>
          </a:p>
          <a:p>
            <a:r>
              <a:rPr lang="en-US" dirty="0" smtClean="0"/>
              <a:t>0012		MOV 	AX,1</a:t>
            </a:r>
          </a:p>
          <a:p>
            <a:r>
              <a:rPr lang="en-US" dirty="0" smtClean="0"/>
              <a:t>0014		JMP 	RETURN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0016	END_IF:	MOV	CX, [BP+4]</a:t>
            </a:r>
          </a:p>
          <a:p>
            <a:r>
              <a:rPr lang="en-US" dirty="0" smtClean="0"/>
              <a:t>0018		DEC 	CX</a:t>
            </a:r>
          </a:p>
          <a:p>
            <a:r>
              <a:rPr lang="en-US" dirty="0" smtClean="0"/>
              <a:t>001A		PUSH	CX</a:t>
            </a:r>
          </a:p>
          <a:p>
            <a:r>
              <a:rPr lang="en-US" dirty="0" smtClean="0"/>
              <a:t>001C		CALL 	FACTORIAL</a:t>
            </a:r>
          </a:p>
          <a:p>
            <a:r>
              <a:rPr lang="en-US" dirty="0" smtClean="0"/>
              <a:t>001E		MUL 	WORD  PTR[BP+4]</a:t>
            </a:r>
          </a:p>
          <a:p>
            <a:r>
              <a:rPr lang="en-US" dirty="0" smtClean="0"/>
              <a:t>0020	RETURN :	POP	BP</a:t>
            </a:r>
          </a:p>
          <a:p>
            <a:r>
              <a:rPr lang="en-US" dirty="0" smtClean="0"/>
              <a:t>0022		RET	2</a:t>
            </a:r>
          </a:p>
          <a:p>
            <a:r>
              <a:rPr lang="en-US" dirty="0" smtClean="0"/>
              <a:t>	END	MAIN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AX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00600" y="3962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4147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3962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41470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00FC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00F8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00FA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0001:001E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 smtClean="0"/>
              <a:t>	MAIN  PROC</a:t>
            </a:r>
          </a:p>
          <a:p>
            <a:r>
              <a:rPr lang="en-US" dirty="0" smtClean="0"/>
              <a:t>0000		MOV 	AX,3</a:t>
            </a:r>
          </a:p>
          <a:p>
            <a:r>
              <a:rPr lang="en-US" dirty="0" smtClean="0"/>
              <a:t>0002		PUSH 	AX</a:t>
            </a:r>
          </a:p>
          <a:p>
            <a:r>
              <a:rPr lang="en-US" dirty="0" smtClean="0"/>
              <a:t>0004		CALL 	FACTORIAL</a:t>
            </a:r>
          </a:p>
          <a:p>
            <a:r>
              <a:rPr lang="en-US" dirty="0" smtClean="0"/>
              <a:t>0006		MOV 	AH,4CH</a:t>
            </a:r>
          </a:p>
          <a:p>
            <a:r>
              <a:rPr lang="en-US" dirty="0" smtClean="0"/>
              <a:t>0008		INT 	21H</a:t>
            </a:r>
          </a:p>
          <a:p>
            <a:r>
              <a:rPr lang="en-US" dirty="0" smtClean="0"/>
              <a:t>	MAIN ENDP</a:t>
            </a:r>
          </a:p>
          <a:p>
            <a:r>
              <a:rPr lang="en-US" dirty="0" smtClean="0"/>
              <a:t>	FACTORIAL PROC NEAR</a:t>
            </a:r>
          </a:p>
          <a:p>
            <a:r>
              <a:rPr lang="en-US" dirty="0" smtClean="0"/>
              <a:t>000A		PUSH 	BP</a:t>
            </a:r>
          </a:p>
          <a:p>
            <a:r>
              <a:rPr lang="en-US" dirty="0" smtClean="0"/>
              <a:t>000C		MOV 	BP,SP</a:t>
            </a:r>
          </a:p>
          <a:p>
            <a:r>
              <a:rPr lang="en-US" dirty="0" smtClean="0"/>
              <a:t>000E		CMP 	WORD PTR[BP+4],1</a:t>
            </a:r>
          </a:p>
          <a:p>
            <a:r>
              <a:rPr lang="en-US" dirty="0" smtClean="0"/>
              <a:t>0010		JG  	END_IF</a:t>
            </a:r>
          </a:p>
          <a:p>
            <a:r>
              <a:rPr lang="en-US" dirty="0" smtClean="0"/>
              <a:t>0012		MOV 	AX,1</a:t>
            </a:r>
          </a:p>
          <a:p>
            <a:r>
              <a:rPr lang="en-US" dirty="0" smtClean="0"/>
              <a:t>0014		JMP 	RETURN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0016	END_IF:	MOV	CX, [BP+4]</a:t>
            </a:r>
          </a:p>
          <a:p>
            <a:r>
              <a:rPr lang="en-US" dirty="0" smtClean="0"/>
              <a:t>0018		DEC 	CX</a:t>
            </a:r>
          </a:p>
          <a:p>
            <a:r>
              <a:rPr lang="en-US" dirty="0" smtClean="0"/>
              <a:t>001A		PUSH	CX</a:t>
            </a:r>
          </a:p>
          <a:p>
            <a:r>
              <a:rPr lang="en-US" dirty="0" smtClean="0"/>
              <a:t>001C		CALL 	FACTORIAL</a:t>
            </a:r>
          </a:p>
          <a:p>
            <a:r>
              <a:rPr lang="en-US" dirty="0" smtClean="0"/>
              <a:t>001E		MUL 	WORD  PTR[BP+4]</a:t>
            </a:r>
          </a:p>
          <a:p>
            <a:r>
              <a:rPr lang="en-US" dirty="0" smtClean="0"/>
              <a:t>0020	RETURN :	POP	BP</a:t>
            </a:r>
          </a:p>
          <a:p>
            <a:r>
              <a:rPr lang="en-US" dirty="0" smtClean="0"/>
              <a:t>0022		RET	2</a:t>
            </a:r>
          </a:p>
          <a:p>
            <a:r>
              <a:rPr lang="en-US" dirty="0" smtClean="0"/>
              <a:t>	END	MAIN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AX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00600" y="3962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4147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3962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41470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00FC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00F8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00FA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0001:001E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 smtClean="0"/>
              <a:t>	MAIN  PROC</a:t>
            </a:r>
          </a:p>
          <a:p>
            <a:r>
              <a:rPr lang="en-US" dirty="0" smtClean="0"/>
              <a:t>0000		MOV 	AX,3</a:t>
            </a:r>
          </a:p>
          <a:p>
            <a:r>
              <a:rPr lang="en-US" dirty="0" smtClean="0"/>
              <a:t>0002		PUSH 	AX</a:t>
            </a:r>
          </a:p>
          <a:p>
            <a:r>
              <a:rPr lang="en-US" dirty="0" smtClean="0"/>
              <a:t>0004		CALL 	FACTORIAL</a:t>
            </a:r>
          </a:p>
          <a:p>
            <a:r>
              <a:rPr lang="en-US" dirty="0" smtClean="0"/>
              <a:t>0006		MOV 	AH,4CH</a:t>
            </a:r>
          </a:p>
          <a:p>
            <a:r>
              <a:rPr lang="en-US" dirty="0" smtClean="0"/>
              <a:t>0008		INT 	21H</a:t>
            </a:r>
          </a:p>
          <a:p>
            <a:r>
              <a:rPr lang="en-US" dirty="0" smtClean="0"/>
              <a:t>	MAIN ENDP</a:t>
            </a:r>
          </a:p>
          <a:p>
            <a:r>
              <a:rPr lang="en-US" dirty="0" smtClean="0"/>
              <a:t>	FACTORIAL PROC NEAR</a:t>
            </a:r>
          </a:p>
          <a:p>
            <a:r>
              <a:rPr lang="en-US" dirty="0" smtClean="0"/>
              <a:t>000A		PUSH 	BP</a:t>
            </a:r>
          </a:p>
          <a:p>
            <a:r>
              <a:rPr lang="en-US" dirty="0" smtClean="0"/>
              <a:t>000C		MOV 	BP,SP</a:t>
            </a:r>
          </a:p>
          <a:p>
            <a:r>
              <a:rPr lang="en-US" dirty="0" smtClean="0"/>
              <a:t>000E		CMP 	WORD PTR[BP+4],1</a:t>
            </a:r>
          </a:p>
          <a:p>
            <a:r>
              <a:rPr lang="en-US" dirty="0" smtClean="0"/>
              <a:t>0010		JG  	END_IF</a:t>
            </a:r>
          </a:p>
          <a:p>
            <a:r>
              <a:rPr lang="en-US" dirty="0" smtClean="0"/>
              <a:t>0012		MOV 	AX,1</a:t>
            </a:r>
          </a:p>
          <a:p>
            <a:r>
              <a:rPr lang="en-US" dirty="0" smtClean="0"/>
              <a:t>0014		JMP 	RETURN </a:t>
            </a:r>
          </a:p>
          <a:p>
            <a:r>
              <a:rPr lang="en-US" dirty="0" smtClean="0"/>
              <a:t>0016	END_IF:	MOV	CX, [BP+4]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0018		DEC 	CX</a:t>
            </a:r>
          </a:p>
          <a:p>
            <a:r>
              <a:rPr lang="en-US" dirty="0" smtClean="0"/>
              <a:t>001A		PUSH	CX</a:t>
            </a:r>
          </a:p>
          <a:p>
            <a:r>
              <a:rPr lang="en-US" dirty="0" smtClean="0"/>
              <a:t>001C		CALL 	FACTORIAL</a:t>
            </a:r>
          </a:p>
          <a:p>
            <a:r>
              <a:rPr lang="en-US" dirty="0" smtClean="0"/>
              <a:t>001E		MUL 	WORD  PTR[BP+4]</a:t>
            </a:r>
          </a:p>
          <a:p>
            <a:r>
              <a:rPr lang="en-US" dirty="0" smtClean="0"/>
              <a:t>0020	RETURN :	POP	BP</a:t>
            </a:r>
          </a:p>
          <a:p>
            <a:r>
              <a:rPr lang="en-US" dirty="0" smtClean="0"/>
              <a:t>0022		RET	2</a:t>
            </a:r>
          </a:p>
          <a:p>
            <a:r>
              <a:rPr lang="en-US" dirty="0" smtClean="0"/>
              <a:t>	END	MAIN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AX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00600" y="3962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4147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3962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41470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00FC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00F8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00FA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0001:001E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 smtClean="0"/>
              <a:t>	MAIN  PROC</a:t>
            </a:r>
          </a:p>
          <a:p>
            <a:r>
              <a:rPr lang="en-US" dirty="0" smtClean="0"/>
              <a:t>0000		MOV 	AX,3</a:t>
            </a:r>
          </a:p>
          <a:p>
            <a:r>
              <a:rPr lang="en-US" dirty="0" smtClean="0"/>
              <a:t>0002		PUSH 	AX</a:t>
            </a:r>
          </a:p>
          <a:p>
            <a:r>
              <a:rPr lang="en-US" dirty="0" smtClean="0"/>
              <a:t>0004		CALL 	FACTORIAL</a:t>
            </a:r>
          </a:p>
          <a:p>
            <a:r>
              <a:rPr lang="en-US" dirty="0" smtClean="0"/>
              <a:t>0006		MOV 	AH,4CH</a:t>
            </a:r>
          </a:p>
          <a:p>
            <a:r>
              <a:rPr lang="en-US" dirty="0" smtClean="0"/>
              <a:t>0008		INT 	21H</a:t>
            </a:r>
          </a:p>
          <a:p>
            <a:r>
              <a:rPr lang="en-US" dirty="0" smtClean="0"/>
              <a:t>	MAIN ENDP</a:t>
            </a:r>
          </a:p>
          <a:p>
            <a:r>
              <a:rPr lang="en-US" dirty="0" smtClean="0"/>
              <a:t>	FACTORIAL PROC NEAR</a:t>
            </a:r>
          </a:p>
          <a:p>
            <a:r>
              <a:rPr lang="en-US" dirty="0" smtClean="0"/>
              <a:t>000A		PUSH 	BP</a:t>
            </a:r>
          </a:p>
          <a:p>
            <a:r>
              <a:rPr lang="en-US" dirty="0" smtClean="0"/>
              <a:t>000C		MOV 	BP,SP</a:t>
            </a:r>
          </a:p>
          <a:p>
            <a:r>
              <a:rPr lang="en-US" dirty="0" smtClean="0"/>
              <a:t>000E		CMP 	WORD PTR[BP+4],1</a:t>
            </a:r>
          </a:p>
          <a:p>
            <a:r>
              <a:rPr lang="en-US" dirty="0" smtClean="0"/>
              <a:t>0010		JG  	END_IF</a:t>
            </a:r>
          </a:p>
          <a:p>
            <a:r>
              <a:rPr lang="en-US" dirty="0" smtClean="0"/>
              <a:t>0012		MOV 	AX,1</a:t>
            </a:r>
          </a:p>
          <a:p>
            <a:r>
              <a:rPr lang="en-US" dirty="0" smtClean="0"/>
              <a:t>0014		JMP 	RETURN </a:t>
            </a:r>
          </a:p>
          <a:p>
            <a:r>
              <a:rPr lang="en-US" dirty="0" smtClean="0"/>
              <a:t>0016	END_IF:	MOV	CX, [BP+4]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0018		DEC 	CX</a:t>
            </a:r>
          </a:p>
          <a:p>
            <a:r>
              <a:rPr lang="en-US" dirty="0" smtClean="0"/>
              <a:t>001A		PUSH	CX</a:t>
            </a:r>
          </a:p>
          <a:p>
            <a:r>
              <a:rPr lang="en-US" dirty="0" smtClean="0"/>
              <a:t>001C		CALL 	FACTORIAL</a:t>
            </a:r>
          </a:p>
          <a:p>
            <a:r>
              <a:rPr lang="en-US" dirty="0" smtClean="0"/>
              <a:t>001E		MUL 	WORD  PTR[BP+4]</a:t>
            </a:r>
          </a:p>
          <a:p>
            <a:r>
              <a:rPr lang="en-US" dirty="0" smtClean="0"/>
              <a:t>0020	RETURN :	POP	BP</a:t>
            </a:r>
          </a:p>
          <a:p>
            <a:r>
              <a:rPr lang="en-US" dirty="0" smtClean="0"/>
              <a:t>0022		RET	2</a:t>
            </a:r>
          </a:p>
          <a:p>
            <a:r>
              <a:rPr lang="en-US" dirty="0" smtClean="0"/>
              <a:t>	END	MAIN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AX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00600" y="3962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4147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3962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41470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00FC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00F8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00FA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0001:001E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 smtClean="0"/>
              <a:t>	MAIN  PROC</a:t>
            </a:r>
          </a:p>
          <a:p>
            <a:r>
              <a:rPr lang="en-US" dirty="0" smtClean="0"/>
              <a:t>0000		MOV 	AX,3</a:t>
            </a:r>
          </a:p>
          <a:p>
            <a:r>
              <a:rPr lang="en-US" dirty="0" smtClean="0"/>
              <a:t>0002		PUSH 	AX</a:t>
            </a:r>
          </a:p>
          <a:p>
            <a:r>
              <a:rPr lang="en-US" dirty="0" smtClean="0"/>
              <a:t>0004		CALL 	FACTORIAL</a:t>
            </a:r>
          </a:p>
          <a:p>
            <a:r>
              <a:rPr lang="en-US" dirty="0" smtClean="0"/>
              <a:t>0006		MOV 	AH,4CH</a:t>
            </a:r>
          </a:p>
          <a:p>
            <a:r>
              <a:rPr lang="en-US" dirty="0" smtClean="0"/>
              <a:t>0008		INT 	21H</a:t>
            </a:r>
          </a:p>
          <a:p>
            <a:r>
              <a:rPr lang="en-US" dirty="0" smtClean="0"/>
              <a:t>	MAIN ENDP</a:t>
            </a:r>
          </a:p>
          <a:p>
            <a:r>
              <a:rPr lang="en-US" dirty="0" smtClean="0"/>
              <a:t>	FACTORIAL PROC NEAR</a:t>
            </a:r>
          </a:p>
          <a:p>
            <a:r>
              <a:rPr lang="en-US" dirty="0" smtClean="0"/>
              <a:t>000A		PUSH 	BP</a:t>
            </a:r>
          </a:p>
          <a:p>
            <a:r>
              <a:rPr lang="en-US" dirty="0" smtClean="0"/>
              <a:t>000C		MOV 	BP,SP</a:t>
            </a:r>
          </a:p>
          <a:p>
            <a:r>
              <a:rPr lang="en-US" dirty="0" smtClean="0"/>
              <a:t>000E		CMP 	WORD PTR[BP+4],1</a:t>
            </a:r>
          </a:p>
          <a:p>
            <a:r>
              <a:rPr lang="en-US" dirty="0" smtClean="0"/>
              <a:t>0010		JG  	END_IF</a:t>
            </a:r>
          </a:p>
          <a:p>
            <a:r>
              <a:rPr lang="en-US" dirty="0" smtClean="0"/>
              <a:t>0012		MOV 	AX,1</a:t>
            </a:r>
          </a:p>
          <a:p>
            <a:r>
              <a:rPr lang="en-US" dirty="0" smtClean="0"/>
              <a:t>0014		JMP 	RETURN </a:t>
            </a:r>
          </a:p>
          <a:p>
            <a:r>
              <a:rPr lang="en-US" dirty="0" smtClean="0"/>
              <a:t>0016	END_IF:	MOV	CX, [BP+4]</a:t>
            </a:r>
          </a:p>
          <a:p>
            <a:r>
              <a:rPr lang="en-US" dirty="0" smtClean="0"/>
              <a:t>0018		DEC 	CX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001A		PUSH	CX</a:t>
            </a:r>
          </a:p>
          <a:p>
            <a:r>
              <a:rPr lang="en-US" dirty="0" smtClean="0"/>
              <a:t>001C		CALL 	FACTORIAL</a:t>
            </a:r>
          </a:p>
          <a:p>
            <a:r>
              <a:rPr lang="en-US" dirty="0" smtClean="0"/>
              <a:t>001E		MUL 	WORD  PTR[BP+4]</a:t>
            </a:r>
          </a:p>
          <a:p>
            <a:r>
              <a:rPr lang="en-US" dirty="0" smtClean="0"/>
              <a:t>0020	RETURN :	POP	BP</a:t>
            </a:r>
          </a:p>
          <a:p>
            <a:r>
              <a:rPr lang="en-US" dirty="0" smtClean="0"/>
              <a:t>0022		RET	2</a:t>
            </a:r>
          </a:p>
          <a:p>
            <a:r>
              <a:rPr lang="en-US" dirty="0" smtClean="0"/>
              <a:t>	END	MAIN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AX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00600" y="3962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4147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3962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41470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00FC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00F8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381000"/>
            <a:ext cx="3962400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1219200"/>
            <a:ext cx="4343400" cy="5257800"/>
          </a:xfrm>
        </p:spPr>
        <p:txBody>
          <a:bodyPr/>
          <a:lstStyle/>
          <a:p>
            <a:r>
              <a:rPr lang="en-US" sz="2400" i="1" dirty="0" smtClean="0"/>
              <a:t>PUSH	source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source is a 16-bit register / memory word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PUSH 	AX</a:t>
            </a:r>
            <a:endParaRPr lang="en-US" dirty="0"/>
          </a:p>
        </p:txBody>
      </p:sp>
      <p:graphicFrame>
        <p:nvGraphicFramePr>
          <p:cNvPr id="56" name="Content Placeholder 11"/>
          <p:cNvGraphicFramePr>
            <a:graphicFrameLocks/>
          </p:cNvGraphicFramePr>
          <p:nvPr/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1234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7" name="Rectangle 5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00FE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1234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CX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AX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00600" y="5867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7" name="Straight Arrow Connector 66"/>
          <p:cNvCxnSpPr>
            <a:stCxn id="66" idx="3"/>
          </p:cNvCxnSpPr>
          <p:nvPr/>
        </p:nvCxnSpPr>
        <p:spPr>
          <a:xfrm>
            <a:off x="5257800" y="6052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763000" y="6172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cxnSp>
        <p:nvCxnSpPr>
          <p:cNvPr id="69" name="Straight Arrow Connector 68"/>
          <p:cNvCxnSpPr>
            <a:stCxn id="68" idx="1"/>
          </p:cNvCxnSpPr>
          <p:nvPr/>
        </p:nvCxnSpPr>
        <p:spPr>
          <a:xfrm rot="10800000" flipV="1">
            <a:off x="8305800" y="63568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00FE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00FC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00F8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00F6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00F2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00F0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00FA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0001:001E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 smtClean="0"/>
              <a:t>	MAIN  PROC</a:t>
            </a:r>
          </a:p>
          <a:p>
            <a:r>
              <a:rPr lang="en-US" dirty="0" smtClean="0"/>
              <a:t>0000		MOV 	AX,3</a:t>
            </a:r>
          </a:p>
          <a:p>
            <a:r>
              <a:rPr lang="en-US" dirty="0" smtClean="0"/>
              <a:t>0002		PUSH 	AX</a:t>
            </a:r>
          </a:p>
          <a:p>
            <a:r>
              <a:rPr lang="en-US" dirty="0" smtClean="0"/>
              <a:t>0004		CALL 	FACTORIAL</a:t>
            </a:r>
          </a:p>
          <a:p>
            <a:r>
              <a:rPr lang="en-US" dirty="0" smtClean="0"/>
              <a:t>0006		MOV 	AH,4CH</a:t>
            </a:r>
          </a:p>
          <a:p>
            <a:r>
              <a:rPr lang="en-US" dirty="0" smtClean="0"/>
              <a:t>0008		INT 	21H</a:t>
            </a:r>
          </a:p>
          <a:p>
            <a:r>
              <a:rPr lang="en-US" dirty="0" smtClean="0"/>
              <a:t>	MAIN ENDP</a:t>
            </a:r>
          </a:p>
          <a:p>
            <a:r>
              <a:rPr lang="en-US" dirty="0" smtClean="0"/>
              <a:t>	FACTORIAL PROC NEAR</a:t>
            </a:r>
          </a:p>
          <a:p>
            <a:r>
              <a:rPr lang="en-US" dirty="0" smtClean="0"/>
              <a:t>000A		PUSH 	BP</a:t>
            </a:r>
          </a:p>
          <a:p>
            <a:r>
              <a:rPr lang="en-US" dirty="0" smtClean="0"/>
              <a:t>000C		MOV 	BP,SP</a:t>
            </a:r>
          </a:p>
          <a:p>
            <a:r>
              <a:rPr lang="en-US" dirty="0" smtClean="0"/>
              <a:t>000E		CMP 	WORD PTR[BP+4],1</a:t>
            </a:r>
          </a:p>
          <a:p>
            <a:r>
              <a:rPr lang="en-US" dirty="0" smtClean="0"/>
              <a:t>0010		JG  	END_IF</a:t>
            </a:r>
          </a:p>
          <a:p>
            <a:r>
              <a:rPr lang="en-US" dirty="0" smtClean="0"/>
              <a:t>0012		MOV 	AX,1</a:t>
            </a:r>
          </a:p>
          <a:p>
            <a:r>
              <a:rPr lang="en-US" dirty="0" smtClean="0"/>
              <a:t>0014		JMP 	RETURN </a:t>
            </a:r>
          </a:p>
          <a:p>
            <a:r>
              <a:rPr lang="en-US" dirty="0" smtClean="0"/>
              <a:t>0016	END_IF:	MOV	CX, [BP+4]</a:t>
            </a:r>
          </a:p>
          <a:p>
            <a:r>
              <a:rPr lang="en-US" dirty="0" smtClean="0"/>
              <a:t>0018		DEC 	CX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001A		PUSH	CX</a:t>
            </a:r>
          </a:p>
          <a:p>
            <a:r>
              <a:rPr lang="en-US" dirty="0" smtClean="0"/>
              <a:t>001C		CALL 	FACTORIAL</a:t>
            </a:r>
          </a:p>
          <a:p>
            <a:r>
              <a:rPr lang="en-US" dirty="0" smtClean="0"/>
              <a:t>001E		MUL 	WORD  PTR[BP+4]</a:t>
            </a:r>
          </a:p>
          <a:p>
            <a:r>
              <a:rPr lang="en-US" dirty="0" smtClean="0"/>
              <a:t>0020	RETURN :	POP	BP</a:t>
            </a:r>
          </a:p>
          <a:p>
            <a:r>
              <a:rPr lang="en-US" dirty="0" smtClean="0"/>
              <a:t>0022		RET	2</a:t>
            </a:r>
          </a:p>
          <a:p>
            <a:r>
              <a:rPr lang="en-US" dirty="0" smtClean="0"/>
              <a:t>	END	MAIN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00F2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AX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00600" y="3593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3777734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3962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41470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00FC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00F8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00FA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0001:001E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 smtClean="0"/>
              <a:t>	MAIN  PROC</a:t>
            </a:r>
          </a:p>
          <a:p>
            <a:r>
              <a:rPr lang="en-US" dirty="0" smtClean="0"/>
              <a:t>0000		MOV 	AX,3</a:t>
            </a:r>
          </a:p>
          <a:p>
            <a:r>
              <a:rPr lang="en-US" dirty="0" smtClean="0"/>
              <a:t>0002		PUSH 	AX</a:t>
            </a:r>
          </a:p>
          <a:p>
            <a:r>
              <a:rPr lang="en-US" dirty="0" smtClean="0"/>
              <a:t>0004		CALL 	FACTORIAL</a:t>
            </a:r>
          </a:p>
          <a:p>
            <a:r>
              <a:rPr lang="en-US" dirty="0" smtClean="0"/>
              <a:t>0006		MOV 	AH,4CH</a:t>
            </a:r>
          </a:p>
          <a:p>
            <a:r>
              <a:rPr lang="en-US" dirty="0" smtClean="0"/>
              <a:t>0008		INT 	21H</a:t>
            </a:r>
          </a:p>
          <a:p>
            <a:r>
              <a:rPr lang="en-US" dirty="0" smtClean="0"/>
              <a:t>	MAIN ENDP</a:t>
            </a:r>
          </a:p>
          <a:p>
            <a:r>
              <a:rPr lang="en-US" dirty="0" smtClean="0"/>
              <a:t>	FACTORIAL PROC NEAR</a:t>
            </a:r>
          </a:p>
          <a:p>
            <a:r>
              <a:rPr lang="en-US" dirty="0" smtClean="0"/>
              <a:t>000A		PUSH 	BP</a:t>
            </a:r>
          </a:p>
          <a:p>
            <a:r>
              <a:rPr lang="en-US" dirty="0" smtClean="0"/>
              <a:t>000C		MOV 	BP,SP</a:t>
            </a:r>
          </a:p>
          <a:p>
            <a:r>
              <a:rPr lang="en-US" dirty="0" smtClean="0"/>
              <a:t>000E		CMP 	WORD PTR[BP+4],1</a:t>
            </a:r>
          </a:p>
          <a:p>
            <a:r>
              <a:rPr lang="en-US" dirty="0" smtClean="0"/>
              <a:t>0010		JG  	END_IF</a:t>
            </a:r>
          </a:p>
          <a:p>
            <a:r>
              <a:rPr lang="en-US" dirty="0" smtClean="0"/>
              <a:t>0012		MOV 	AX,1</a:t>
            </a:r>
          </a:p>
          <a:p>
            <a:r>
              <a:rPr lang="en-US" dirty="0" smtClean="0"/>
              <a:t>0014		JMP 	RETURN </a:t>
            </a:r>
          </a:p>
          <a:p>
            <a:r>
              <a:rPr lang="en-US" dirty="0" smtClean="0"/>
              <a:t>0016	END_IF:	MOV	CX, [BP+4]</a:t>
            </a:r>
          </a:p>
          <a:p>
            <a:r>
              <a:rPr lang="en-US" dirty="0" smtClean="0"/>
              <a:t>0018		DEC 	CX</a:t>
            </a:r>
          </a:p>
          <a:p>
            <a:r>
              <a:rPr lang="en-US" dirty="0" smtClean="0"/>
              <a:t>001A		PUSH	CX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001C		CALL 	FACTORIAL</a:t>
            </a:r>
          </a:p>
          <a:p>
            <a:r>
              <a:rPr lang="en-US" dirty="0" smtClean="0"/>
              <a:t>001E		MUL 	WORD  PTR[BP+4]</a:t>
            </a:r>
          </a:p>
          <a:p>
            <a:r>
              <a:rPr lang="en-US" dirty="0" smtClean="0"/>
              <a:t>0020	RETURN :	POP	BP</a:t>
            </a:r>
          </a:p>
          <a:p>
            <a:r>
              <a:rPr lang="en-US" dirty="0" smtClean="0"/>
              <a:t>0022		RET	2</a:t>
            </a:r>
          </a:p>
          <a:p>
            <a:r>
              <a:rPr lang="en-US" dirty="0" smtClean="0"/>
              <a:t>	END	MAIN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00F2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AX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00600" y="3593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3777734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3962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41470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00FC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00F8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0001:001E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00FA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0001:001E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 smtClean="0"/>
              <a:t>	MAIN  PROC</a:t>
            </a:r>
          </a:p>
          <a:p>
            <a:r>
              <a:rPr lang="en-US" dirty="0" smtClean="0"/>
              <a:t>0000		MOV 	AX,3</a:t>
            </a:r>
          </a:p>
          <a:p>
            <a:r>
              <a:rPr lang="en-US" dirty="0" smtClean="0"/>
              <a:t>0002		PUSH 	AX</a:t>
            </a:r>
          </a:p>
          <a:p>
            <a:r>
              <a:rPr lang="en-US" dirty="0" smtClean="0"/>
              <a:t>0004		CALL 	FACTORIAL</a:t>
            </a:r>
          </a:p>
          <a:p>
            <a:r>
              <a:rPr lang="en-US" dirty="0" smtClean="0"/>
              <a:t>0006		MOV 	AH,4CH</a:t>
            </a:r>
          </a:p>
          <a:p>
            <a:r>
              <a:rPr lang="en-US" dirty="0" smtClean="0"/>
              <a:t>0008		INT 	21H</a:t>
            </a:r>
          </a:p>
          <a:p>
            <a:r>
              <a:rPr lang="en-US" dirty="0" smtClean="0"/>
              <a:t>	MAIN ENDP</a:t>
            </a:r>
          </a:p>
          <a:p>
            <a:r>
              <a:rPr lang="en-US" dirty="0" smtClean="0"/>
              <a:t>	FACTORIAL PROC NEAR</a:t>
            </a:r>
          </a:p>
          <a:p>
            <a:r>
              <a:rPr lang="en-US" dirty="0" smtClean="0"/>
              <a:t>000A		PUSH 	BP</a:t>
            </a:r>
          </a:p>
          <a:p>
            <a:r>
              <a:rPr lang="en-US" dirty="0" smtClean="0"/>
              <a:t>000C		MOV 	BP,SP</a:t>
            </a:r>
          </a:p>
          <a:p>
            <a:r>
              <a:rPr lang="en-US" dirty="0" smtClean="0"/>
              <a:t>000E		CMP 	WORD PTR[BP+4],1</a:t>
            </a:r>
          </a:p>
          <a:p>
            <a:r>
              <a:rPr lang="en-US" dirty="0" smtClean="0"/>
              <a:t>0010		JG  	END_IF</a:t>
            </a:r>
          </a:p>
          <a:p>
            <a:r>
              <a:rPr lang="en-US" dirty="0" smtClean="0"/>
              <a:t>0012		MOV 	AX,1</a:t>
            </a:r>
          </a:p>
          <a:p>
            <a:r>
              <a:rPr lang="en-US" dirty="0" smtClean="0"/>
              <a:t>0014		JMP 	RETURN </a:t>
            </a:r>
          </a:p>
          <a:p>
            <a:r>
              <a:rPr lang="en-US" dirty="0" smtClean="0"/>
              <a:t>0016	END_IF:	MOV	CX, [BP+4]</a:t>
            </a:r>
          </a:p>
          <a:p>
            <a:r>
              <a:rPr lang="en-US" dirty="0" smtClean="0"/>
              <a:t>0018		DEC 	CX</a:t>
            </a:r>
          </a:p>
          <a:p>
            <a:r>
              <a:rPr lang="en-US" dirty="0" smtClean="0"/>
              <a:t>001A		PUSH	CX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001C		CALL 	FACTORIAL</a:t>
            </a:r>
          </a:p>
          <a:p>
            <a:r>
              <a:rPr lang="en-US" dirty="0" smtClean="0"/>
              <a:t>001E		MUL 	WORD  PTR[BP+4]</a:t>
            </a:r>
          </a:p>
          <a:p>
            <a:r>
              <a:rPr lang="en-US" dirty="0" smtClean="0"/>
              <a:t>0020	RETURN :	POP	BP</a:t>
            </a:r>
          </a:p>
          <a:p>
            <a:r>
              <a:rPr lang="en-US" dirty="0" smtClean="0"/>
              <a:t>0022		RET	2</a:t>
            </a:r>
          </a:p>
          <a:p>
            <a:r>
              <a:rPr lang="en-US" dirty="0" smtClean="0"/>
              <a:t>	END	MAIN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00F0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AX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00600" y="3200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3385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3962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41470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00FC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00F8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0001:001E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00FA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0001:001E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 smtClean="0"/>
              <a:t>	MAIN  PROC</a:t>
            </a:r>
          </a:p>
          <a:p>
            <a:r>
              <a:rPr lang="en-US" dirty="0" smtClean="0"/>
              <a:t>0000		MOV 	AX,3</a:t>
            </a:r>
          </a:p>
          <a:p>
            <a:r>
              <a:rPr lang="en-US" dirty="0" smtClean="0"/>
              <a:t>0002		PUSH 	AX</a:t>
            </a:r>
          </a:p>
          <a:p>
            <a:r>
              <a:rPr lang="en-US" dirty="0" smtClean="0"/>
              <a:t>0004		CALL 	FACTORIAL</a:t>
            </a:r>
          </a:p>
          <a:p>
            <a:r>
              <a:rPr lang="en-US" dirty="0" smtClean="0"/>
              <a:t>0006		MOV 	AH,4CH</a:t>
            </a:r>
          </a:p>
          <a:p>
            <a:r>
              <a:rPr lang="en-US" dirty="0" smtClean="0"/>
              <a:t>0008		INT 	21H</a:t>
            </a:r>
          </a:p>
          <a:p>
            <a:r>
              <a:rPr lang="en-US" dirty="0" smtClean="0"/>
              <a:t>	MAIN ENDP</a:t>
            </a:r>
          </a:p>
          <a:p>
            <a:r>
              <a:rPr lang="en-US" dirty="0" smtClean="0"/>
              <a:t>	FACTORIAL PROC NEAR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000A		PUSH 	BP</a:t>
            </a:r>
          </a:p>
          <a:p>
            <a:r>
              <a:rPr lang="en-US" dirty="0" smtClean="0"/>
              <a:t>000C		MOV 	BP,SP</a:t>
            </a:r>
          </a:p>
          <a:p>
            <a:r>
              <a:rPr lang="en-US" dirty="0" smtClean="0"/>
              <a:t>000E		CMP 	WORD PTR[BP+4],1</a:t>
            </a:r>
          </a:p>
          <a:p>
            <a:r>
              <a:rPr lang="en-US" dirty="0" smtClean="0"/>
              <a:t>0010		JG  	END_IF</a:t>
            </a:r>
          </a:p>
          <a:p>
            <a:r>
              <a:rPr lang="en-US" dirty="0" smtClean="0"/>
              <a:t>0012		MOV 	AX,1</a:t>
            </a:r>
          </a:p>
          <a:p>
            <a:r>
              <a:rPr lang="en-US" dirty="0" smtClean="0"/>
              <a:t>0014		JMP 	RETURN </a:t>
            </a:r>
          </a:p>
          <a:p>
            <a:r>
              <a:rPr lang="en-US" dirty="0" smtClean="0"/>
              <a:t>0016	END_IF:	MOV	CX, [BP+4]</a:t>
            </a:r>
          </a:p>
          <a:p>
            <a:r>
              <a:rPr lang="en-US" dirty="0" smtClean="0"/>
              <a:t>0018		DEC 	CX</a:t>
            </a:r>
          </a:p>
          <a:p>
            <a:r>
              <a:rPr lang="en-US" dirty="0" smtClean="0"/>
              <a:t>001A		PUSH	CX</a:t>
            </a:r>
          </a:p>
          <a:p>
            <a:r>
              <a:rPr lang="en-US" dirty="0" smtClean="0"/>
              <a:t>001C		CALL 	FACTORIAL</a:t>
            </a:r>
          </a:p>
          <a:p>
            <a:r>
              <a:rPr lang="en-US" dirty="0" smtClean="0"/>
              <a:t>001E		MUL 	WORD  PTR[BP+4]</a:t>
            </a:r>
          </a:p>
          <a:p>
            <a:r>
              <a:rPr lang="en-US" dirty="0" smtClean="0"/>
              <a:t>0020	RETURN :	POP	BP</a:t>
            </a:r>
          </a:p>
          <a:p>
            <a:r>
              <a:rPr lang="en-US" dirty="0" smtClean="0"/>
              <a:t>0022		RET	2</a:t>
            </a:r>
          </a:p>
          <a:p>
            <a:r>
              <a:rPr lang="en-US" dirty="0" smtClean="0"/>
              <a:t>	END	MAIN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00F0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AX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00600" y="3200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3385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3962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41470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00FC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00F8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00F4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0001:001E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00FA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0001:001E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 smtClean="0"/>
              <a:t>	MAIN  PROC</a:t>
            </a:r>
          </a:p>
          <a:p>
            <a:r>
              <a:rPr lang="en-US" dirty="0" smtClean="0"/>
              <a:t>0000		MOV 	AX,3</a:t>
            </a:r>
          </a:p>
          <a:p>
            <a:r>
              <a:rPr lang="en-US" dirty="0" smtClean="0"/>
              <a:t>0002		PUSH 	AX</a:t>
            </a:r>
          </a:p>
          <a:p>
            <a:r>
              <a:rPr lang="en-US" dirty="0" smtClean="0"/>
              <a:t>0004		CALL 	FACTORIAL</a:t>
            </a:r>
          </a:p>
          <a:p>
            <a:r>
              <a:rPr lang="en-US" dirty="0" smtClean="0"/>
              <a:t>0006		MOV 	AH,4CH</a:t>
            </a:r>
          </a:p>
          <a:p>
            <a:r>
              <a:rPr lang="en-US" dirty="0" smtClean="0"/>
              <a:t>0008		INT 	21H</a:t>
            </a:r>
          </a:p>
          <a:p>
            <a:r>
              <a:rPr lang="en-US" dirty="0" smtClean="0"/>
              <a:t>	MAIN ENDP</a:t>
            </a:r>
          </a:p>
          <a:p>
            <a:r>
              <a:rPr lang="en-US" dirty="0" smtClean="0"/>
              <a:t>	FACTORIAL PROC NEAR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000A		PUSH 	BP</a:t>
            </a:r>
          </a:p>
          <a:p>
            <a:r>
              <a:rPr lang="en-US" dirty="0" smtClean="0"/>
              <a:t>000C		MOV 	BP,SP</a:t>
            </a:r>
          </a:p>
          <a:p>
            <a:r>
              <a:rPr lang="en-US" dirty="0" smtClean="0"/>
              <a:t>000E		CMP 	WORD PTR[BP+4],1</a:t>
            </a:r>
          </a:p>
          <a:p>
            <a:r>
              <a:rPr lang="en-US" dirty="0" smtClean="0"/>
              <a:t>0010		JG  	END_IF</a:t>
            </a:r>
          </a:p>
          <a:p>
            <a:r>
              <a:rPr lang="en-US" dirty="0" smtClean="0"/>
              <a:t>0012		MOV 	AX,1</a:t>
            </a:r>
          </a:p>
          <a:p>
            <a:r>
              <a:rPr lang="en-US" dirty="0" smtClean="0"/>
              <a:t>0014		JMP 	RETURN </a:t>
            </a:r>
          </a:p>
          <a:p>
            <a:r>
              <a:rPr lang="en-US" dirty="0" smtClean="0"/>
              <a:t>0016	END_IF:	MOV	CX, [BP+4]</a:t>
            </a:r>
          </a:p>
          <a:p>
            <a:r>
              <a:rPr lang="en-US" dirty="0" smtClean="0"/>
              <a:t>0018		DEC 	CX</a:t>
            </a:r>
          </a:p>
          <a:p>
            <a:r>
              <a:rPr lang="en-US" dirty="0" smtClean="0"/>
              <a:t>001A		PUSH	CX</a:t>
            </a:r>
          </a:p>
          <a:p>
            <a:r>
              <a:rPr lang="en-US" dirty="0" smtClean="0"/>
              <a:t>001C		CALL 	FACTORIAL</a:t>
            </a:r>
          </a:p>
          <a:p>
            <a:r>
              <a:rPr lang="en-US" dirty="0" smtClean="0"/>
              <a:t>001E		MUL 	WORD  PTR[BP+4]</a:t>
            </a:r>
          </a:p>
          <a:p>
            <a:r>
              <a:rPr lang="en-US" dirty="0" smtClean="0"/>
              <a:t>0020	RETURN :	POP	BP</a:t>
            </a:r>
          </a:p>
          <a:p>
            <a:r>
              <a:rPr lang="en-US" dirty="0" smtClean="0"/>
              <a:t>0022		RET	2</a:t>
            </a:r>
          </a:p>
          <a:p>
            <a:r>
              <a:rPr lang="en-US" dirty="0" smtClean="0"/>
              <a:t>	END	MAIN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00EE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AX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00600" y="2819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3004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3962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41470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00FC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00F8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00F4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0001:001E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00FA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0001:001E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 smtClean="0"/>
              <a:t>	MAIN  PROC</a:t>
            </a:r>
          </a:p>
          <a:p>
            <a:r>
              <a:rPr lang="en-US" dirty="0" smtClean="0"/>
              <a:t>0000		MOV 	AX,3</a:t>
            </a:r>
          </a:p>
          <a:p>
            <a:r>
              <a:rPr lang="en-US" dirty="0" smtClean="0"/>
              <a:t>0002		PUSH 	AX</a:t>
            </a:r>
          </a:p>
          <a:p>
            <a:r>
              <a:rPr lang="en-US" dirty="0" smtClean="0"/>
              <a:t>0004		CALL 	FACTORIAL</a:t>
            </a:r>
          </a:p>
          <a:p>
            <a:r>
              <a:rPr lang="en-US" dirty="0" smtClean="0"/>
              <a:t>0006		MOV 	AH,4CH</a:t>
            </a:r>
          </a:p>
          <a:p>
            <a:r>
              <a:rPr lang="en-US" dirty="0" smtClean="0"/>
              <a:t>0008		INT 	21H</a:t>
            </a:r>
          </a:p>
          <a:p>
            <a:r>
              <a:rPr lang="en-US" dirty="0" smtClean="0"/>
              <a:t>	MAIN ENDP</a:t>
            </a:r>
          </a:p>
          <a:p>
            <a:r>
              <a:rPr lang="en-US" dirty="0" smtClean="0"/>
              <a:t>	FACTORIAL PROC NEAR</a:t>
            </a:r>
          </a:p>
          <a:p>
            <a:r>
              <a:rPr lang="en-US" dirty="0" smtClean="0"/>
              <a:t>000A		PUSH 	BP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000C		MOV 	BP,SP</a:t>
            </a:r>
          </a:p>
          <a:p>
            <a:r>
              <a:rPr lang="en-US" dirty="0" smtClean="0"/>
              <a:t>000E		CMP 	WORD PTR[BP+4],1</a:t>
            </a:r>
          </a:p>
          <a:p>
            <a:r>
              <a:rPr lang="en-US" dirty="0" smtClean="0"/>
              <a:t>0010		JG  	END_IF</a:t>
            </a:r>
          </a:p>
          <a:p>
            <a:r>
              <a:rPr lang="en-US" dirty="0" smtClean="0"/>
              <a:t>0012		MOV 	AX,1</a:t>
            </a:r>
          </a:p>
          <a:p>
            <a:r>
              <a:rPr lang="en-US" dirty="0" smtClean="0"/>
              <a:t>0014		JMP 	RETURN </a:t>
            </a:r>
          </a:p>
          <a:p>
            <a:r>
              <a:rPr lang="en-US" dirty="0" smtClean="0"/>
              <a:t>0016	END_IF:	MOV	CX, [BP+4]</a:t>
            </a:r>
          </a:p>
          <a:p>
            <a:r>
              <a:rPr lang="en-US" dirty="0" smtClean="0"/>
              <a:t>0018		DEC 	CX</a:t>
            </a:r>
          </a:p>
          <a:p>
            <a:r>
              <a:rPr lang="en-US" dirty="0" smtClean="0"/>
              <a:t>001A		PUSH	CX</a:t>
            </a:r>
          </a:p>
          <a:p>
            <a:r>
              <a:rPr lang="en-US" dirty="0" smtClean="0"/>
              <a:t>001C		CALL 	FACTORIAL</a:t>
            </a:r>
          </a:p>
          <a:p>
            <a:r>
              <a:rPr lang="en-US" dirty="0" smtClean="0"/>
              <a:t>001E		MUL 	WORD  PTR[BP+4]</a:t>
            </a:r>
          </a:p>
          <a:p>
            <a:r>
              <a:rPr lang="en-US" dirty="0" smtClean="0"/>
              <a:t>0020	RETURN :	POP	BP</a:t>
            </a:r>
          </a:p>
          <a:p>
            <a:r>
              <a:rPr lang="en-US" dirty="0" smtClean="0"/>
              <a:t>0022		RET	2</a:t>
            </a:r>
          </a:p>
          <a:p>
            <a:r>
              <a:rPr lang="en-US" dirty="0" smtClean="0"/>
              <a:t>	END	MAIN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00EE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AX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00600" y="2819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3004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3962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41470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00FC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00F8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00F4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0001:001E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00FA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0001:001E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 smtClean="0"/>
              <a:t>	MAIN  PROC</a:t>
            </a:r>
          </a:p>
          <a:p>
            <a:r>
              <a:rPr lang="en-US" dirty="0" smtClean="0"/>
              <a:t>0000		MOV 	AX,3</a:t>
            </a:r>
          </a:p>
          <a:p>
            <a:r>
              <a:rPr lang="en-US" dirty="0" smtClean="0"/>
              <a:t>0002		PUSH 	AX</a:t>
            </a:r>
          </a:p>
          <a:p>
            <a:r>
              <a:rPr lang="en-US" dirty="0" smtClean="0"/>
              <a:t>0004		CALL 	FACTORIAL</a:t>
            </a:r>
          </a:p>
          <a:p>
            <a:r>
              <a:rPr lang="en-US" dirty="0" smtClean="0"/>
              <a:t>0006		MOV 	AH,4CH</a:t>
            </a:r>
          </a:p>
          <a:p>
            <a:r>
              <a:rPr lang="en-US" dirty="0" smtClean="0"/>
              <a:t>0008		INT 	21H</a:t>
            </a:r>
          </a:p>
          <a:p>
            <a:r>
              <a:rPr lang="en-US" dirty="0" smtClean="0"/>
              <a:t>	MAIN ENDP</a:t>
            </a:r>
          </a:p>
          <a:p>
            <a:r>
              <a:rPr lang="en-US" dirty="0" smtClean="0"/>
              <a:t>	FACTORIAL PROC NEAR</a:t>
            </a:r>
          </a:p>
          <a:p>
            <a:r>
              <a:rPr lang="en-US" dirty="0" smtClean="0"/>
              <a:t>000A		PUSH 	BP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000C		MOV 	BP,SP</a:t>
            </a:r>
          </a:p>
          <a:p>
            <a:r>
              <a:rPr lang="en-US" dirty="0" smtClean="0"/>
              <a:t>000E		CMP 	WORD PTR[BP+4],1</a:t>
            </a:r>
          </a:p>
          <a:p>
            <a:r>
              <a:rPr lang="en-US" dirty="0" smtClean="0"/>
              <a:t>0010		JG  	END_IF</a:t>
            </a:r>
          </a:p>
          <a:p>
            <a:r>
              <a:rPr lang="en-US" dirty="0" smtClean="0"/>
              <a:t>0012		MOV 	AX,1</a:t>
            </a:r>
          </a:p>
          <a:p>
            <a:r>
              <a:rPr lang="en-US" dirty="0" smtClean="0"/>
              <a:t>0014		JMP 	RETURN </a:t>
            </a:r>
          </a:p>
          <a:p>
            <a:r>
              <a:rPr lang="en-US" dirty="0" smtClean="0"/>
              <a:t>0016	END_IF:	MOV	CX, [BP+4]</a:t>
            </a:r>
          </a:p>
          <a:p>
            <a:r>
              <a:rPr lang="en-US" dirty="0" smtClean="0"/>
              <a:t>0018		DEC 	CX</a:t>
            </a:r>
          </a:p>
          <a:p>
            <a:r>
              <a:rPr lang="en-US" dirty="0" smtClean="0"/>
              <a:t>001A		PUSH	CX</a:t>
            </a:r>
          </a:p>
          <a:p>
            <a:r>
              <a:rPr lang="en-US" dirty="0" smtClean="0"/>
              <a:t>001C		CALL 	FACTORIAL</a:t>
            </a:r>
          </a:p>
          <a:p>
            <a:r>
              <a:rPr lang="en-US" dirty="0" smtClean="0"/>
              <a:t>001E		MUL 	WORD  PTR[BP+4]</a:t>
            </a:r>
          </a:p>
          <a:p>
            <a:r>
              <a:rPr lang="en-US" dirty="0" smtClean="0"/>
              <a:t>0020	RETURN :	POP	BP</a:t>
            </a:r>
          </a:p>
          <a:p>
            <a:r>
              <a:rPr lang="en-US" dirty="0" smtClean="0"/>
              <a:t>0022		RET	2</a:t>
            </a:r>
          </a:p>
          <a:p>
            <a:r>
              <a:rPr lang="en-US" dirty="0" smtClean="0"/>
              <a:t>	END	MAIN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00EE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00EE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AX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00600" y="2819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3004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2819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30040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00FC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00F8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00F4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0001:001E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00FA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0001:001E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 smtClean="0"/>
              <a:t>	MAIN  PROC</a:t>
            </a:r>
          </a:p>
          <a:p>
            <a:r>
              <a:rPr lang="en-US" dirty="0" smtClean="0"/>
              <a:t>0000		MOV 	AX,3</a:t>
            </a:r>
          </a:p>
          <a:p>
            <a:r>
              <a:rPr lang="en-US" dirty="0" smtClean="0"/>
              <a:t>0002		PUSH 	AX</a:t>
            </a:r>
          </a:p>
          <a:p>
            <a:r>
              <a:rPr lang="en-US" dirty="0" smtClean="0"/>
              <a:t>0004		CALL 	FACTORIAL</a:t>
            </a:r>
          </a:p>
          <a:p>
            <a:r>
              <a:rPr lang="en-US" dirty="0" smtClean="0"/>
              <a:t>0006		MOV 	AH,4CH</a:t>
            </a:r>
          </a:p>
          <a:p>
            <a:r>
              <a:rPr lang="en-US" dirty="0" smtClean="0"/>
              <a:t>0008		INT 	21H</a:t>
            </a:r>
          </a:p>
          <a:p>
            <a:r>
              <a:rPr lang="en-US" dirty="0" smtClean="0"/>
              <a:t>	MAIN ENDP</a:t>
            </a:r>
          </a:p>
          <a:p>
            <a:r>
              <a:rPr lang="en-US" dirty="0" smtClean="0"/>
              <a:t>	FACTORIAL PROC NEAR</a:t>
            </a:r>
          </a:p>
          <a:p>
            <a:r>
              <a:rPr lang="en-US" dirty="0" smtClean="0"/>
              <a:t>000A		PUSH 	BP</a:t>
            </a:r>
          </a:p>
          <a:p>
            <a:r>
              <a:rPr lang="en-US" dirty="0" smtClean="0"/>
              <a:t>000C		MOV 	BP,SP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000E		CMP 	WORD PTR[BP+4],1</a:t>
            </a:r>
          </a:p>
          <a:p>
            <a:r>
              <a:rPr lang="en-US" dirty="0" smtClean="0"/>
              <a:t>0010		JG  	END_IF</a:t>
            </a:r>
          </a:p>
          <a:p>
            <a:r>
              <a:rPr lang="en-US" dirty="0" smtClean="0"/>
              <a:t>0012		MOV 	AX,1</a:t>
            </a:r>
          </a:p>
          <a:p>
            <a:r>
              <a:rPr lang="en-US" dirty="0" smtClean="0"/>
              <a:t>0014		JMP 	RETURN </a:t>
            </a:r>
          </a:p>
          <a:p>
            <a:r>
              <a:rPr lang="en-US" dirty="0" smtClean="0"/>
              <a:t>0016	END_IF:	MOV	CX, [BP+4]</a:t>
            </a:r>
          </a:p>
          <a:p>
            <a:r>
              <a:rPr lang="en-US" dirty="0" smtClean="0"/>
              <a:t>0018		DEC 	CX</a:t>
            </a:r>
          </a:p>
          <a:p>
            <a:r>
              <a:rPr lang="en-US" dirty="0" smtClean="0"/>
              <a:t>001A		PUSH	CX</a:t>
            </a:r>
          </a:p>
          <a:p>
            <a:r>
              <a:rPr lang="en-US" dirty="0" smtClean="0"/>
              <a:t>001C		CALL 	FACTORIAL</a:t>
            </a:r>
          </a:p>
          <a:p>
            <a:r>
              <a:rPr lang="en-US" dirty="0" smtClean="0"/>
              <a:t>001E		MUL 	WORD  PTR[BP+4]</a:t>
            </a:r>
          </a:p>
          <a:p>
            <a:r>
              <a:rPr lang="en-US" dirty="0" smtClean="0"/>
              <a:t>0020	RETURN :	POP	BP</a:t>
            </a:r>
          </a:p>
          <a:p>
            <a:r>
              <a:rPr lang="en-US" dirty="0" smtClean="0"/>
              <a:t>0022		RET	2</a:t>
            </a:r>
          </a:p>
          <a:p>
            <a:r>
              <a:rPr lang="en-US" dirty="0" smtClean="0"/>
              <a:t>	END	MAIN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00EE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00EE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AX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00600" y="2819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3004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2819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30040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00FC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00F8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00F4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0001:001E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00FA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0001:001E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 smtClean="0"/>
              <a:t>	MAIN  PROC</a:t>
            </a:r>
          </a:p>
          <a:p>
            <a:r>
              <a:rPr lang="en-US" dirty="0" smtClean="0"/>
              <a:t>0000		MOV 	AX,3</a:t>
            </a:r>
          </a:p>
          <a:p>
            <a:r>
              <a:rPr lang="en-US" dirty="0" smtClean="0"/>
              <a:t>0002		PUSH 	AX</a:t>
            </a:r>
          </a:p>
          <a:p>
            <a:r>
              <a:rPr lang="en-US" dirty="0" smtClean="0"/>
              <a:t>0004		CALL 	FACTORIAL</a:t>
            </a:r>
          </a:p>
          <a:p>
            <a:r>
              <a:rPr lang="en-US" dirty="0" smtClean="0"/>
              <a:t>0006		MOV 	AH,4CH</a:t>
            </a:r>
          </a:p>
          <a:p>
            <a:r>
              <a:rPr lang="en-US" dirty="0" smtClean="0"/>
              <a:t>0008		INT 	21H</a:t>
            </a:r>
          </a:p>
          <a:p>
            <a:r>
              <a:rPr lang="en-US" dirty="0" smtClean="0"/>
              <a:t>	MAIN ENDP</a:t>
            </a:r>
          </a:p>
          <a:p>
            <a:r>
              <a:rPr lang="en-US" dirty="0" smtClean="0"/>
              <a:t>	FACTORIAL PROC NEAR</a:t>
            </a:r>
          </a:p>
          <a:p>
            <a:r>
              <a:rPr lang="en-US" dirty="0" smtClean="0"/>
              <a:t>000A		PUSH 	BP</a:t>
            </a:r>
          </a:p>
          <a:p>
            <a:r>
              <a:rPr lang="en-US" dirty="0" smtClean="0"/>
              <a:t>000C		MOV 	BP,SP</a:t>
            </a:r>
          </a:p>
          <a:p>
            <a:r>
              <a:rPr lang="en-US" dirty="0" smtClean="0"/>
              <a:t>000E		CMP 	WORD PTR[BP+4],1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0010		JG  	END_IF</a:t>
            </a:r>
          </a:p>
          <a:p>
            <a:r>
              <a:rPr lang="en-US" dirty="0" smtClean="0"/>
              <a:t>0012		MOV 	AX,1</a:t>
            </a:r>
          </a:p>
          <a:p>
            <a:r>
              <a:rPr lang="en-US" dirty="0" smtClean="0"/>
              <a:t>0014		JMP 	RETURN </a:t>
            </a:r>
          </a:p>
          <a:p>
            <a:r>
              <a:rPr lang="en-US" dirty="0" smtClean="0"/>
              <a:t>0016	END_IF:	MOV	CX, [BP+4]</a:t>
            </a:r>
          </a:p>
          <a:p>
            <a:r>
              <a:rPr lang="en-US" dirty="0" smtClean="0"/>
              <a:t>0018		DEC 	CX</a:t>
            </a:r>
          </a:p>
          <a:p>
            <a:r>
              <a:rPr lang="en-US" dirty="0" smtClean="0"/>
              <a:t>001A		PUSH	CX</a:t>
            </a:r>
          </a:p>
          <a:p>
            <a:r>
              <a:rPr lang="en-US" dirty="0" smtClean="0"/>
              <a:t>001C		CALL 	FACTORIAL</a:t>
            </a:r>
          </a:p>
          <a:p>
            <a:r>
              <a:rPr lang="en-US" dirty="0" smtClean="0"/>
              <a:t>001E		MUL 	WORD  PTR[BP+4]</a:t>
            </a:r>
          </a:p>
          <a:p>
            <a:r>
              <a:rPr lang="en-US" dirty="0" smtClean="0"/>
              <a:t>0020	RETURN :	POP	BP</a:t>
            </a:r>
          </a:p>
          <a:p>
            <a:r>
              <a:rPr lang="en-US" dirty="0" smtClean="0"/>
              <a:t>0022		RET	2</a:t>
            </a:r>
          </a:p>
          <a:p>
            <a:r>
              <a:rPr lang="en-US" dirty="0" smtClean="0"/>
              <a:t>	END	MAIN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00EE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00EE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AX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00600" y="2819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3004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2819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30040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00FC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00F8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00F4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0001:001E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00FA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0001:001E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 smtClean="0"/>
              <a:t>	MAIN  PROC</a:t>
            </a:r>
          </a:p>
          <a:p>
            <a:r>
              <a:rPr lang="en-US" dirty="0" smtClean="0"/>
              <a:t>0000		MOV 	AX,3</a:t>
            </a:r>
          </a:p>
          <a:p>
            <a:r>
              <a:rPr lang="en-US" dirty="0" smtClean="0"/>
              <a:t>0002		PUSH 	AX</a:t>
            </a:r>
          </a:p>
          <a:p>
            <a:r>
              <a:rPr lang="en-US" dirty="0" smtClean="0"/>
              <a:t>0004		CALL 	FACTORIAL</a:t>
            </a:r>
          </a:p>
          <a:p>
            <a:r>
              <a:rPr lang="en-US" dirty="0" smtClean="0"/>
              <a:t>0006		MOV 	AH,4CH</a:t>
            </a:r>
          </a:p>
          <a:p>
            <a:r>
              <a:rPr lang="en-US" dirty="0" smtClean="0"/>
              <a:t>0008		INT 	21H</a:t>
            </a:r>
          </a:p>
          <a:p>
            <a:r>
              <a:rPr lang="en-US" dirty="0" smtClean="0"/>
              <a:t>	MAIN ENDP</a:t>
            </a:r>
          </a:p>
          <a:p>
            <a:r>
              <a:rPr lang="en-US" dirty="0" smtClean="0"/>
              <a:t>	FACTORIAL PROC NEAR</a:t>
            </a:r>
          </a:p>
          <a:p>
            <a:r>
              <a:rPr lang="en-US" dirty="0" smtClean="0"/>
              <a:t>000A		PUSH 	BP</a:t>
            </a:r>
          </a:p>
          <a:p>
            <a:r>
              <a:rPr lang="en-US" dirty="0" smtClean="0"/>
              <a:t>000C		MOV 	BP,SP</a:t>
            </a:r>
          </a:p>
          <a:p>
            <a:r>
              <a:rPr lang="en-US" dirty="0" smtClean="0"/>
              <a:t>000E		CMP 	WORD PTR[BP+4],1</a:t>
            </a:r>
          </a:p>
          <a:p>
            <a:r>
              <a:rPr lang="en-US" dirty="0" smtClean="0"/>
              <a:t>0010		JG  	END_IF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0012		MOV 	AX,1</a:t>
            </a:r>
          </a:p>
          <a:p>
            <a:r>
              <a:rPr lang="en-US" dirty="0" smtClean="0"/>
              <a:t>0014		JMP 	RETURN </a:t>
            </a:r>
          </a:p>
          <a:p>
            <a:r>
              <a:rPr lang="en-US" dirty="0" smtClean="0"/>
              <a:t>0016	END_IF:	MOV	CX, [BP+4]</a:t>
            </a:r>
          </a:p>
          <a:p>
            <a:r>
              <a:rPr lang="en-US" dirty="0" smtClean="0"/>
              <a:t>0018		DEC 	CX</a:t>
            </a:r>
          </a:p>
          <a:p>
            <a:r>
              <a:rPr lang="en-US" dirty="0" smtClean="0"/>
              <a:t>001A		PUSH	CX</a:t>
            </a:r>
          </a:p>
          <a:p>
            <a:r>
              <a:rPr lang="en-US" dirty="0" smtClean="0"/>
              <a:t>001C		CALL 	FACTORIAL</a:t>
            </a:r>
          </a:p>
          <a:p>
            <a:r>
              <a:rPr lang="en-US" dirty="0" smtClean="0"/>
              <a:t>001E		MUL 	WORD  PTR[BP+4]</a:t>
            </a:r>
          </a:p>
          <a:p>
            <a:r>
              <a:rPr lang="en-US" dirty="0" smtClean="0"/>
              <a:t>0020	RETURN :	POP	BP</a:t>
            </a:r>
          </a:p>
          <a:p>
            <a:r>
              <a:rPr lang="en-US" dirty="0" smtClean="0"/>
              <a:t>0022		RET	2</a:t>
            </a:r>
          </a:p>
          <a:p>
            <a:r>
              <a:rPr lang="en-US" dirty="0" smtClean="0"/>
              <a:t>	END	MAIN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00EE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00EE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AX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00600" y="2819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3004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2819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30040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00FC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00F8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381000"/>
            <a:ext cx="3962400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POP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1219200"/>
            <a:ext cx="4343400" cy="5257800"/>
          </a:xfrm>
        </p:spPr>
        <p:txBody>
          <a:bodyPr/>
          <a:lstStyle/>
          <a:p>
            <a:r>
              <a:rPr lang="en-US" sz="2400" i="1" dirty="0" smtClean="0"/>
              <a:t>P0P	destination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destination is a 16-bit register(except IP register) / memory word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POP	CX</a:t>
            </a:r>
            <a:endParaRPr lang="en-US" dirty="0"/>
          </a:p>
        </p:txBody>
      </p:sp>
      <p:graphicFrame>
        <p:nvGraphicFramePr>
          <p:cNvPr id="56" name="Content Placeholder 11"/>
          <p:cNvGraphicFramePr>
            <a:graphicFrameLocks/>
          </p:cNvGraphicFramePr>
          <p:nvPr/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1234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7" name="Rectangle 5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00FE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1234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CX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AX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00600" y="5867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66" idx="3"/>
          </p:cNvCxnSpPr>
          <p:nvPr/>
        </p:nvCxnSpPr>
        <p:spPr>
          <a:xfrm>
            <a:off x="5257800" y="6052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763000" y="6172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cxnSp>
        <p:nvCxnSpPr>
          <p:cNvPr id="69" name="Straight Arrow Connector 68"/>
          <p:cNvCxnSpPr>
            <a:stCxn id="68" idx="1"/>
          </p:cNvCxnSpPr>
          <p:nvPr/>
        </p:nvCxnSpPr>
        <p:spPr>
          <a:xfrm rot="10800000" flipV="1">
            <a:off x="8305800" y="63568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00FE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00FC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00F8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00F6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00F2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00F0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00F4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0001:001E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00FA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0001:001E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 smtClean="0"/>
              <a:t>	MAIN  PROC</a:t>
            </a:r>
          </a:p>
          <a:p>
            <a:r>
              <a:rPr lang="en-US" dirty="0" smtClean="0"/>
              <a:t>0000		MOV 	AX,3</a:t>
            </a:r>
          </a:p>
          <a:p>
            <a:r>
              <a:rPr lang="en-US" dirty="0" smtClean="0"/>
              <a:t>0002		PUSH 	AX</a:t>
            </a:r>
          </a:p>
          <a:p>
            <a:r>
              <a:rPr lang="en-US" dirty="0" smtClean="0"/>
              <a:t>0004		CALL 	FACTORIAL</a:t>
            </a:r>
          </a:p>
          <a:p>
            <a:r>
              <a:rPr lang="en-US" dirty="0" smtClean="0"/>
              <a:t>0006		MOV 	AH,4CH</a:t>
            </a:r>
          </a:p>
          <a:p>
            <a:r>
              <a:rPr lang="en-US" dirty="0" smtClean="0"/>
              <a:t>0008		INT 	21H</a:t>
            </a:r>
          </a:p>
          <a:p>
            <a:r>
              <a:rPr lang="en-US" dirty="0" smtClean="0"/>
              <a:t>	MAIN ENDP</a:t>
            </a:r>
          </a:p>
          <a:p>
            <a:r>
              <a:rPr lang="en-US" dirty="0" smtClean="0"/>
              <a:t>	FACTORIAL PROC NEAR</a:t>
            </a:r>
          </a:p>
          <a:p>
            <a:r>
              <a:rPr lang="en-US" dirty="0" smtClean="0"/>
              <a:t>000A		PUSH 	BP</a:t>
            </a:r>
          </a:p>
          <a:p>
            <a:r>
              <a:rPr lang="en-US" dirty="0" smtClean="0"/>
              <a:t>000C		MOV 	BP,SP</a:t>
            </a:r>
          </a:p>
          <a:p>
            <a:r>
              <a:rPr lang="en-US" dirty="0" smtClean="0"/>
              <a:t>000E		CMP 	WORD PTR[BP+4],1</a:t>
            </a:r>
          </a:p>
          <a:p>
            <a:r>
              <a:rPr lang="en-US" dirty="0" smtClean="0"/>
              <a:t>0010		JG  	END_IF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0012		MOV 	AX,1</a:t>
            </a:r>
          </a:p>
          <a:p>
            <a:r>
              <a:rPr lang="en-US" dirty="0" smtClean="0"/>
              <a:t>0014		JMP 	RETURN </a:t>
            </a:r>
          </a:p>
          <a:p>
            <a:r>
              <a:rPr lang="en-US" dirty="0" smtClean="0"/>
              <a:t>0016	END_IF:	MOV	CX, [BP+4]</a:t>
            </a:r>
          </a:p>
          <a:p>
            <a:r>
              <a:rPr lang="en-US" dirty="0" smtClean="0"/>
              <a:t>0018		DEC 	CX</a:t>
            </a:r>
          </a:p>
          <a:p>
            <a:r>
              <a:rPr lang="en-US" dirty="0" smtClean="0"/>
              <a:t>001A		PUSH	CX</a:t>
            </a:r>
          </a:p>
          <a:p>
            <a:r>
              <a:rPr lang="en-US" dirty="0" smtClean="0"/>
              <a:t>001C		CALL 	FACTORIAL</a:t>
            </a:r>
          </a:p>
          <a:p>
            <a:r>
              <a:rPr lang="en-US" dirty="0" smtClean="0"/>
              <a:t>001E		MUL 	WORD  PTR[BP+4]</a:t>
            </a:r>
          </a:p>
          <a:p>
            <a:r>
              <a:rPr lang="en-US" dirty="0" smtClean="0"/>
              <a:t>0020	RETURN :	POP	BP</a:t>
            </a:r>
          </a:p>
          <a:p>
            <a:r>
              <a:rPr lang="en-US" dirty="0" smtClean="0"/>
              <a:t>0022		RET	2</a:t>
            </a:r>
          </a:p>
          <a:p>
            <a:r>
              <a:rPr lang="en-US" dirty="0" smtClean="0"/>
              <a:t>	END	MAIN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00EE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00EE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AX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00600" y="2819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3004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2819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30040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00FC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00F8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00F4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0001:001E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00FA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0001:001E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 smtClean="0"/>
              <a:t>	MAIN  PROC</a:t>
            </a:r>
          </a:p>
          <a:p>
            <a:r>
              <a:rPr lang="en-US" dirty="0" smtClean="0"/>
              <a:t>0000		MOV 	AX,3</a:t>
            </a:r>
          </a:p>
          <a:p>
            <a:r>
              <a:rPr lang="en-US" dirty="0" smtClean="0"/>
              <a:t>0002		PUSH 	AX</a:t>
            </a:r>
          </a:p>
          <a:p>
            <a:r>
              <a:rPr lang="en-US" dirty="0" smtClean="0"/>
              <a:t>0004		CALL 	FACTORIAL</a:t>
            </a:r>
          </a:p>
          <a:p>
            <a:r>
              <a:rPr lang="en-US" dirty="0" smtClean="0"/>
              <a:t>0006		MOV 	AH,4CH</a:t>
            </a:r>
          </a:p>
          <a:p>
            <a:r>
              <a:rPr lang="en-US" dirty="0" smtClean="0"/>
              <a:t>0008		INT 	21H</a:t>
            </a:r>
          </a:p>
          <a:p>
            <a:r>
              <a:rPr lang="en-US" dirty="0" smtClean="0"/>
              <a:t>	MAIN ENDP</a:t>
            </a:r>
          </a:p>
          <a:p>
            <a:r>
              <a:rPr lang="en-US" dirty="0" smtClean="0"/>
              <a:t>	FACTORIAL PROC NEAR</a:t>
            </a:r>
          </a:p>
          <a:p>
            <a:r>
              <a:rPr lang="en-US" dirty="0" smtClean="0"/>
              <a:t>000A		PUSH 	BP</a:t>
            </a:r>
          </a:p>
          <a:p>
            <a:r>
              <a:rPr lang="en-US" dirty="0" smtClean="0"/>
              <a:t>000C		MOV 	BP,SP</a:t>
            </a:r>
          </a:p>
          <a:p>
            <a:r>
              <a:rPr lang="en-US" dirty="0" smtClean="0"/>
              <a:t>000E		CMP 	WORD PTR[BP+4],1</a:t>
            </a:r>
          </a:p>
          <a:p>
            <a:r>
              <a:rPr lang="en-US" dirty="0" smtClean="0"/>
              <a:t>0010		JG  	END_IF</a:t>
            </a:r>
          </a:p>
          <a:p>
            <a:r>
              <a:rPr lang="en-US" dirty="0" smtClean="0"/>
              <a:t>0012		MOV 	AX,1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0014		JMP 	RETURN </a:t>
            </a:r>
          </a:p>
          <a:p>
            <a:r>
              <a:rPr lang="en-US" dirty="0" smtClean="0"/>
              <a:t>0016	END_IF:	MOV	CX, [BP+4]</a:t>
            </a:r>
          </a:p>
          <a:p>
            <a:r>
              <a:rPr lang="en-US" dirty="0" smtClean="0"/>
              <a:t>0018		DEC 	CX</a:t>
            </a:r>
          </a:p>
          <a:p>
            <a:r>
              <a:rPr lang="en-US" dirty="0" smtClean="0"/>
              <a:t>001A		PUSH	CX</a:t>
            </a:r>
          </a:p>
          <a:p>
            <a:r>
              <a:rPr lang="en-US" dirty="0" smtClean="0"/>
              <a:t>001C		CALL 	FACTORIAL</a:t>
            </a:r>
          </a:p>
          <a:p>
            <a:r>
              <a:rPr lang="en-US" dirty="0" smtClean="0"/>
              <a:t>001E		MUL 	WORD  PTR[BP+4]</a:t>
            </a:r>
          </a:p>
          <a:p>
            <a:r>
              <a:rPr lang="en-US" dirty="0" smtClean="0"/>
              <a:t>0020	RETURN :	POP	BP</a:t>
            </a:r>
          </a:p>
          <a:p>
            <a:r>
              <a:rPr lang="en-US" dirty="0" smtClean="0"/>
              <a:t>0022		RET	2</a:t>
            </a:r>
          </a:p>
          <a:p>
            <a:r>
              <a:rPr lang="en-US" dirty="0" smtClean="0"/>
              <a:t>	END	MAIN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00EE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00EE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AX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00600" y="2819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3004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2819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30040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00FC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00F8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00F4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0001:001E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00FA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0001:001E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 smtClean="0"/>
              <a:t>	MAIN  PROC</a:t>
            </a:r>
          </a:p>
          <a:p>
            <a:r>
              <a:rPr lang="en-US" dirty="0" smtClean="0"/>
              <a:t>0000		MOV 	AX,3</a:t>
            </a:r>
          </a:p>
          <a:p>
            <a:r>
              <a:rPr lang="en-US" dirty="0" smtClean="0"/>
              <a:t>0002		PUSH 	AX</a:t>
            </a:r>
          </a:p>
          <a:p>
            <a:r>
              <a:rPr lang="en-US" dirty="0" smtClean="0"/>
              <a:t>0004		CALL 	FACTORIAL</a:t>
            </a:r>
          </a:p>
          <a:p>
            <a:r>
              <a:rPr lang="en-US" dirty="0" smtClean="0"/>
              <a:t>0006		MOV 	AH,4CH</a:t>
            </a:r>
          </a:p>
          <a:p>
            <a:r>
              <a:rPr lang="en-US" dirty="0" smtClean="0"/>
              <a:t>0008		INT 	21H</a:t>
            </a:r>
          </a:p>
          <a:p>
            <a:r>
              <a:rPr lang="en-US" dirty="0" smtClean="0"/>
              <a:t>	MAIN ENDP</a:t>
            </a:r>
          </a:p>
          <a:p>
            <a:r>
              <a:rPr lang="en-US" dirty="0" smtClean="0"/>
              <a:t>	FACTORIAL PROC NEAR</a:t>
            </a:r>
          </a:p>
          <a:p>
            <a:r>
              <a:rPr lang="en-US" dirty="0" smtClean="0"/>
              <a:t>000A		PUSH 	BP</a:t>
            </a:r>
          </a:p>
          <a:p>
            <a:r>
              <a:rPr lang="en-US" dirty="0" smtClean="0"/>
              <a:t>000C		MOV 	BP,SP</a:t>
            </a:r>
          </a:p>
          <a:p>
            <a:r>
              <a:rPr lang="en-US" dirty="0" smtClean="0"/>
              <a:t>000E		CMP 	WORD PTR[BP+4],1</a:t>
            </a:r>
          </a:p>
          <a:p>
            <a:r>
              <a:rPr lang="en-US" dirty="0" smtClean="0"/>
              <a:t>0010		JG  	END_IF</a:t>
            </a:r>
          </a:p>
          <a:p>
            <a:r>
              <a:rPr lang="en-US" dirty="0" smtClean="0"/>
              <a:t>0012		MOV 	AX,1</a:t>
            </a:r>
          </a:p>
          <a:p>
            <a:r>
              <a:rPr lang="en-US" dirty="0" smtClean="0"/>
              <a:t>0014		JMP 	RETURN </a:t>
            </a:r>
          </a:p>
          <a:p>
            <a:r>
              <a:rPr lang="en-US" dirty="0" smtClean="0"/>
              <a:t>0016	END_IF:	MOV	CX, [BP+4]</a:t>
            </a:r>
          </a:p>
          <a:p>
            <a:r>
              <a:rPr lang="en-US" dirty="0" smtClean="0"/>
              <a:t>0018		DEC 	CX</a:t>
            </a:r>
          </a:p>
          <a:p>
            <a:r>
              <a:rPr lang="en-US" dirty="0" smtClean="0"/>
              <a:t>001A		PUSH	CX</a:t>
            </a:r>
          </a:p>
          <a:p>
            <a:r>
              <a:rPr lang="en-US" dirty="0" smtClean="0"/>
              <a:t>001C		CALL 	FACTORIAL</a:t>
            </a:r>
          </a:p>
          <a:p>
            <a:r>
              <a:rPr lang="en-US" dirty="0" smtClean="0"/>
              <a:t>001E		MUL 	WORD  PTR[BP+4]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0020	RETURN :	POP	BP</a:t>
            </a:r>
          </a:p>
          <a:p>
            <a:r>
              <a:rPr lang="en-US" dirty="0" smtClean="0"/>
              <a:t>0022		RET	2</a:t>
            </a:r>
          </a:p>
          <a:p>
            <a:r>
              <a:rPr lang="en-US" dirty="0" smtClean="0"/>
              <a:t>	END	MAIN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00EE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00EE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AX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00600" y="2819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3004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2819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30040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00FC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00F8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00F4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0001:001E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00FA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0001:001E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 smtClean="0"/>
              <a:t>	MAIN  PROC</a:t>
            </a:r>
          </a:p>
          <a:p>
            <a:r>
              <a:rPr lang="en-US" dirty="0" smtClean="0"/>
              <a:t>0000		MOV 	AX,3</a:t>
            </a:r>
          </a:p>
          <a:p>
            <a:r>
              <a:rPr lang="en-US" dirty="0" smtClean="0"/>
              <a:t>0002		PUSH 	AX</a:t>
            </a:r>
          </a:p>
          <a:p>
            <a:r>
              <a:rPr lang="en-US" dirty="0" smtClean="0"/>
              <a:t>0004		CALL 	FACTORIAL</a:t>
            </a:r>
          </a:p>
          <a:p>
            <a:r>
              <a:rPr lang="en-US" dirty="0" smtClean="0"/>
              <a:t>0006		MOV 	AH,4CH</a:t>
            </a:r>
          </a:p>
          <a:p>
            <a:r>
              <a:rPr lang="en-US" dirty="0" smtClean="0"/>
              <a:t>0008		INT 	21H</a:t>
            </a:r>
          </a:p>
          <a:p>
            <a:r>
              <a:rPr lang="en-US" dirty="0" smtClean="0"/>
              <a:t>	MAIN ENDP</a:t>
            </a:r>
          </a:p>
          <a:p>
            <a:r>
              <a:rPr lang="en-US" dirty="0" smtClean="0"/>
              <a:t>	FACTORIAL PROC NEAR</a:t>
            </a:r>
          </a:p>
          <a:p>
            <a:r>
              <a:rPr lang="en-US" dirty="0" smtClean="0"/>
              <a:t>000A		PUSH 	BP</a:t>
            </a:r>
          </a:p>
          <a:p>
            <a:r>
              <a:rPr lang="en-US" dirty="0" smtClean="0"/>
              <a:t>000C		MOV 	BP,SP</a:t>
            </a:r>
          </a:p>
          <a:p>
            <a:r>
              <a:rPr lang="en-US" dirty="0" smtClean="0"/>
              <a:t>000E		CMP 	WORD PTR[BP+4],1</a:t>
            </a:r>
          </a:p>
          <a:p>
            <a:r>
              <a:rPr lang="en-US" dirty="0" smtClean="0"/>
              <a:t>0010		JG  	END_IF</a:t>
            </a:r>
          </a:p>
          <a:p>
            <a:r>
              <a:rPr lang="en-US" dirty="0" smtClean="0"/>
              <a:t>0012		MOV 	AX,1</a:t>
            </a:r>
          </a:p>
          <a:p>
            <a:r>
              <a:rPr lang="en-US" dirty="0" smtClean="0"/>
              <a:t>0014		JMP 	RETURN </a:t>
            </a:r>
          </a:p>
          <a:p>
            <a:r>
              <a:rPr lang="en-US" dirty="0" smtClean="0"/>
              <a:t>0016	END_IF:	MOV	CX, [BP+4]</a:t>
            </a:r>
          </a:p>
          <a:p>
            <a:r>
              <a:rPr lang="en-US" dirty="0" smtClean="0"/>
              <a:t>0018		DEC 	CX</a:t>
            </a:r>
          </a:p>
          <a:p>
            <a:r>
              <a:rPr lang="en-US" dirty="0" smtClean="0"/>
              <a:t>001A		PUSH	CX</a:t>
            </a:r>
          </a:p>
          <a:p>
            <a:r>
              <a:rPr lang="en-US" dirty="0" smtClean="0"/>
              <a:t>001C		CALL 	FACTORIAL</a:t>
            </a:r>
          </a:p>
          <a:p>
            <a:r>
              <a:rPr lang="en-US" dirty="0" smtClean="0"/>
              <a:t>001E		MUL 	WORD  PTR[BP+4]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0020	RETURN :	POP	BP</a:t>
            </a:r>
          </a:p>
          <a:p>
            <a:r>
              <a:rPr lang="en-US" dirty="0" smtClean="0"/>
              <a:t>0022		RET	2</a:t>
            </a:r>
          </a:p>
          <a:p>
            <a:r>
              <a:rPr lang="en-US" dirty="0" smtClean="0"/>
              <a:t>	END	MAIN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00F0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00F4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AX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00600" y="3212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3396734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3974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4158734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00FC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00F8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00F4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0001:001E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00FA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0001:001E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 smtClean="0"/>
              <a:t>	MAIN  PROC</a:t>
            </a:r>
          </a:p>
          <a:p>
            <a:r>
              <a:rPr lang="en-US" dirty="0" smtClean="0"/>
              <a:t>0000		MOV 	AX,3</a:t>
            </a:r>
          </a:p>
          <a:p>
            <a:r>
              <a:rPr lang="en-US" dirty="0" smtClean="0"/>
              <a:t>0002		PUSH 	AX</a:t>
            </a:r>
          </a:p>
          <a:p>
            <a:r>
              <a:rPr lang="en-US" dirty="0" smtClean="0"/>
              <a:t>0004		CALL 	FACTORIAL</a:t>
            </a:r>
          </a:p>
          <a:p>
            <a:r>
              <a:rPr lang="en-US" dirty="0" smtClean="0"/>
              <a:t>0006		MOV 	AH,4CH</a:t>
            </a:r>
          </a:p>
          <a:p>
            <a:r>
              <a:rPr lang="en-US" dirty="0" smtClean="0"/>
              <a:t>0008		INT 	21H</a:t>
            </a:r>
          </a:p>
          <a:p>
            <a:r>
              <a:rPr lang="en-US" dirty="0" smtClean="0"/>
              <a:t>	MAIN ENDP</a:t>
            </a:r>
          </a:p>
          <a:p>
            <a:r>
              <a:rPr lang="en-US" dirty="0" smtClean="0"/>
              <a:t>	FACTORIAL PROC NEAR</a:t>
            </a:r>
          </a:p>
          <a:p>
            <a:r>
              <a:rPr lang="en-US" dirty="0" smtClean="0"/>
              <a:t>000A		PUSH 	BP</a:t>
            </a:r>
          </a:p>
          <a:p>
            <a:r>
              <a:rPr lang="en-US" dirty="0" smtClean="0"/>
              <a:t>000C		MOV 	BP,SP</a:t>
            </a:r>
          </a:p>
          <a:p>
            <a:r>
              <a:rPr lang="en-US" dirty="0" smtClean="0"/>
              <a:t>000E		CMP 	WORD PTR[BP+4],1</a:t>
            </a:r>
          </a:p>
          <a:p>
            <a:r>
              <a:rPr lang="en-US" dirty="0" smtClean="0"/>
              <a:t>0010		JG  	END_IF</a:t>
            </a:r>
          </a:p>
          <a:p>
            <a:r>
              <a:rPr lang="en-US" dirty="0" smtClean="0"/>
              <a:t>0012		MOV 	AX,1</a:t>
            </a:r>
          </a:p>
          <a:p>
            <a:r>
              <a:rPr lang="en-US" dirty="0" smtClean="0"/>
              <a:t>0014		JMP 	RETURN </a:t>
            </a:r>
          </a:p>
          <a:p>
            <a:r>
              <a:rPr lang="en-US" dirty="0" smtClean="0"/>
              <a:t>0016	END_IF:	MOV	CX, [BP+4]</a:t>
            </a:r>
          </a:p>
          <a:p>
            <a:r>
              <a:rPr lang="en-US" dirty="0" smtClean="0"/>
              <a:t>0018		DEC 	CX</a:t>
            </a:r>
          </a:p>
          <a:p>
            <a:r>
              <a:rPr lang="en-US" dirty="0" smtClean="0"/>
              <a:t>001A		PUSH	CX</a:t>
            </a:r>
          </a:p>
          <a:p>
            <a:r>
              <a:rPr lang="en-US" dirty="0" smtClean="0"/>
              <a:t>001C		CALL 	FACTORIAL</a:t>
            </a:r>
          </a:p>
          <a:p>
            <a:r>
              <a:rPr lang="en-US" dirty="0" smtClean="0"/>
              <a:t>001E		MUL 	WORD  PTR[BP+4]</a:t>
            </a:r>
          </a:p>
          <a:p>
            <a:r>
              <a:rPr lang="en-US" dirty="0" smtClean="0"/>
              <a:t>0020	RETURN :	POP	BP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0022		RET	2</a:t>
            </a:r>
          </a:p>
          <a:p>
            <a:r>
              <a:rPr lang="en-US" dirty="0" smtClean="0"/>
              <a:t>	END	MAIN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00F0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AX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00600" y="3212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3396734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3974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4158734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00FC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00F8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00F4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0001:001E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00FA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0001:001E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 smtClean="0"/>
              <a:t>	MAIN  PROC</a:t>
            </a:r>
          </a:p>
          <a:p>
            <a:r>
              <a:rPr lang="en-US" dirty="0" smtClean="0"/>
              <a:t>0000		MOV 	AX,3</a:t>
            </a:r>
          </a:p>
          <a:p>
            <a:r>
              <a:rPr lang="en-US" dirty="0" smtClean="0"/>
              <a:t>0002		PUSH 	AX</a:t>
            </a:r>
          </a:p>
          <a:p>
            <a:r>
              <a:rPr lang="en-US" dirty="0" smtClean="0"/>
              <a:t>0004		CALL 	FACTORIAL</a:t>
            </a:r>
          </a:p>
          <a:p>
            <a:r>
              <a:rPr lang="en-US" dirty="0" smtClean="0"/>
              <a:t>0006		MOV 	AH,4CH</a:t>
            </a:r>
          </a:p>
          <a:p>
            <a:r>
              <a:rPr lang="en-US" dirty="0" smtClean="0"/>
              <a:t>0008		INT 	21H</a:t>
            </a:r>
          </a:p>
          <a:p>
            <a:r>
              <a:rPr lang="en-US" dirty="0" smtClean="0"/>
              <a:t>	MAIN ENDP</a:t>
            </a:r>
          </a:p>
          <a:p>
            <a:r>
              <a:rPr lang="en-US" dirty="0" smtClean="0"/>
              <a:t>	FACTORIAL PROC NEAR</a:t>
            </a:r>
          </a:p>
          <a:p>
            <a:r>
              <a:rPr lang="en-US" dirty="0" smtClean="0"/>
              <a:t>000A		PUSH 	BP</a:t>
            </a:r>
          </a:p>
          <a:p>
            <a:r>
              <a:rPr lang="en-US" dirty="0" smtClean="0"/>
              <a:t>000C		MOV 	BP,SP</a:t>
            </a:r>
          </a:p>
          <a:p>
            <a:r>
              <a:rPr lang="en-US" dirty="0" smtClean="0"/>
              <a:t>000E		CMP 	WORD PTR[BP+4],1</a:t>
            </a:r>
          </a:p>
          <a:p>
            <a:r>
              <a:rPr lang="en-US" dirty="0" smtClean="0"/>
              <a:t>0010		JG  	END_IF</a:t>
            </a:r>
          </a:p>
          <a:p>
            <a:r>
              <a:rPr lang="en-US" dirty="0" smtClean="0"/>
              <a:t>0012		MOV 	AX,1</a:t>
            </a:r>
          </a:p>
          <a:p>
            <a:r>
              <a:rPr lang="en-US" dirty="0" smtClean="0"/>
              <a:t>0014		JMP 	RETURN </a:t>
            </a:r>
          </a:p>
          <a:p>
            <a:r>
              <a:rPr lang="en-US" dirty="0" smtClean="0"/>
              <a:t>0016	END_IF:	MOV	CX, [BP+4]</a:t>
            </a:r>
          </a:p>
          <a:p>
            <a:r>
              <a:rPr lang="en-US" dirty="0" smtClean="0"/>
              <a:t>0018		DEC 	CX</a:t>
            </a:r>
          </a:p>
          <a:p>
            <a:r>
              <a:rPr lang="en-US" dirty="0" smtClean="0"/>
              <a:t>001A		PUSH	CX</a:t>
            </a:r>
          </a:p>
          <a:p>
            <a:r>
              <a:rPr lang="en-US" dirty="0" smtClean="0"/>
              <a:t>001C		CALL 	FACTORIAL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001E		MUL 	WORD  PTR[BP+4]</a:t>
            </a:r>
          </a:p>
          <a:p>
            <a:r>
              <a:rPr lang="en-US" dirty="0" smtClean="0"/>
              <a:t>0020	RETURN :	POP	BP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0022		RET	2</a:t>
            </a:r>
          </a:p>
          <a:p>
            <a:r>
              <a:rPr lang="en-US" dirty="0" smtClean="0"/>
              <a:t>	END	MAIN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00F4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AX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00600" y="3962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4147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3974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4158734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00FC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00F8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00F4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0001:001E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00FA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0001:001E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 smtClean="0"/>
              <a:t>	MAIN  PROC</a:t>
            </a:r>
          </a:p>
          <a:p>
            <a:r>
              <a:rPr lang="en-US" dirty="0" smtClean="0"/>
              <a:t>0000		MOV 	AX,3</a:t>
            </a:r>
          </a:p>
          <a:p>
            <a:r>
              <a:rPr lang="en-US" dirty="0" smtClean="0"/>
              <a:t>0002		PUSH 	AX</a:t>
            </a:r>
          </a:p>
          <a:p>
            <a:r>
              <a:rPr lang="en-US" dirty="0" smtClean="0"/>
              <a:t>0004		CALL 	FACTORIAL</a:t>
            </a:r>
          </a:p>
          <a:p>
            <a:r>
              <a:rPr lang="en-US" dirty="0" smtClean="0"/>
              <a:t>0006		MOV 	AH,4CH</a:t>
            </a:r>
          </a:p>
          <a:p>
            <a:r>
              <a:rPr lang="en-US" dirty="0" smtClean="0"/>
              <a:t>0008		INT 	21H</a:t>
            </a:r>
          </a:p>
          <a:p>
            <a:r>
              <a:rPr lang="en-US" dirty="0" smtClean="0"/>
              <a:t>	MAIN ENDP</a:t>
            </a:r>
          </a:p>
          <a:p>
            <a:r>
              <a:rPr lang="en-US" dirty="0" smtClean="0"/>
              <a:t>	FACTORIAL PROC NEAR</a:t>
            </a:r>
          </a:p>
          <a:p>
            <a:r>
              <a:rPr lang="en-US" dirty="0" smtClean="0"/>
              <a:t>000A		PUSH 	BP</a:t>
            </a:r>
          </a:p>
          <a:p>
            <a:r>
              <a:rPr lang="en-US" dirty="0" smtClean="0"/>
              <a:t>000C		MOV 	BP,SP</a:t>
            </a:r>
          </a:p>
          <a:p>
            <a:r>
              <a:rPr lang="en-US" dirty="0" smtClean="0"/>
              <a:t>000E		CMP 	WORD PTR[BP+4],1</a:t>
            </a:r>
          </a:p>
          <a:p>
            <a:r>
              <a:rPr lang="en-US" dirty="0" smtClean="0"/>
              <a:t>0010		JG  	END_IF</a:t>
            </a:r>
          </a:p>
          <a:p>
            <a:r>
              <a:rPr lang="en-US" dirty="0" smtClean="0"/>
              <a:t>0012		MOV 	AX,1</a:t>
            </a:r>
          </a:p>
          <a:p>
            <a:r>
              <a:rPr lang="en-US" dirty="0" smtClean="0"/>
              <a:t>0014		JMP 	RETURN </a:t>
            </a:r>
          </a:p>
          <a:p>
            <a:r>
              <a:rPr lang="en-US" dirty="0" smtClean="0"/>
              <a:t>0016	END_IF:	MOV	CX, [BP+4]</a:t>
            </a:r>
          </a:p>
          <a:p>
            <a:r>
              <a:rPr lang="en-US" dirty="0" smtClean="0"/>
              <a:t>0018		DEC 	CX</a:t>
            </a:r>
          </a:p>
          <a:p>
            <a:r>
              <a:rPr lang="en-US" dirty="0" smtClean="0"/>
              <a:t>001A		PUSH	CX</a:t>
            </a:r>
          </a:p>
          <a:p>
            <a:r>
              <a:rPr lang="en-US" dirty="0" smtClean="0"/>
              <a:t>001C		CALL 	FACTORIAL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001E		MUL 	WORD  PTR[BP+4]</a:t>
            </a:r>
          </a:p>
          <a:p>
            <a:r>
              <a:rPr lang="en-US" dirty="0" smtClean="0"/>
              <a:t>0020	RETURN :	POP	BP</a:t>
            </a:r>
          </a:p>
          <a:p>
            <a:r>
              <a:rPr lang="en-US" dirty="0" smtClean="0"/>
              <a:t>0022		RET	2</a:t>
            </a:r>
          </a:p>
          <a:p>
            <a:r>
              <a:rPr lang="en-US" dirty="0" smtClean="0"/>
              <a:t>	END	MAIN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AX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00600" y="3962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4147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3974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4158734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00FC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00F8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00F4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0001:001E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00FA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0001:001E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 smtClean="0"/>
              <a:t>	MAIN  PROC</a:t>
            </a:r>
          </a:p>
          <a:p>
            <a:r>
              <a:rPr lang="en-US" dirty="0" smtClean="0"/>
              <a:t>0000		MOV 	AX,3</a:t>
            </a:r>
          </a:p>
          <a:p>
            <a:r>
              <a:rPr lang="en-US" dirty="0" smtClean="0"/>
              <a:t>0002		PUSH 	AX</a:t>
            </a:r>
          </a:p>
          <a:p>
            <a:r>
              <a:rPr lang="en-US" dirty="0" smtClean="0"/>
              <a:t>0004		CALL 	FACTORIAL</a:t>
            </a:r>
          </a:p>
          <a:p>
            <a:r>
              <a:rPr lang="en-US" dirty="0" smtClean="0"/>
              <a:t>0006		MOV 	AH,4CH</a:t>
            </a:r>
          </a:p>
          <a:p>
            <a:r>
              <a:rPr lang="en-US" dirty="0" smtClean="0"/>
              <a:t>0008		INT 	21H</a:t>
            </a:r>
          </a:p>
          <a:p>
            <a:r>
              <a:rPr lang="en-US" dirty="0" smtClean="0"/>
              <a:t>	MAIN ENDP</a:t>
            </a:r>
          </a:p>
          <a:p>
            <a:r>
              <a:rPr lang="en-US" dirty="0" smtClean="0"/>
              <a:t>	FACTORIAL PROC NEAR</a:t>
            </a:r>
          </a:p>
          <a:p>
            <a:r>
              <a:rPr lang="en-US" dirty="0" smtClean="0"/>
              <a:t>000A		PUSH 	BP</a:t>
            </a:r>
          </a:p>
          <a:p>
            <a:r>
              <a:rPr lang="en-US" dirty="0" smtClean="0"/>
              <a:t>000C		MOV 	BP,SP</a:t>
            </a:r>
          </a:p>
          <a:p>
            <a:r>
              <a:rPr lang="en-US" dirty="0" smtClean="0"/>
              <a:t>000E		CMP 	WORD PTR[BP+4],1</a:t>
            </a:r>
          </a:p>
          <a:p>
            <a:r>
              <a:rPr lang="en-US" dirty="0" smtClean="0"/>
              <a:t>0010		JG  	END_IF</a:t>
            </a:r>
          </a:p>
          <a:p>
            <a:r>
              <a:rPr lang="en-US" dirty="0" smtClean="0"/>
              <a:t>0012		MOV 	AX,1</a:t>
            </a:r>
          </a:p>
          <a:p>
            <a:r>
              <a:rPr lang="en-US" dirty="0" smtClean="0"/>
              <a:t>0014		JMP 	RETURN </a:t>
            </a:r>
          </a:p>
          <a:p>
            <a:r>
              <a:rPr lang="en-US" dirty="0" smtClean="0"/>
              <a:t>0016	END_IF:	MOV	CX, [BP+4]</a:t>
            </a:r>
          </a:p>
          <a:p>
            <a:r>
              <a:rPr lang="en-US" dirty="0" smtClean="0"/>
              <a:t>0018		DEC 	CX</a:t>
            </a:r>
          </a:p>
          <a:p>
            <a:r>
              <a:rPr lang="en-US" dirty="0" smtClean="0"/>
              <a:t>001A		PUSH	CX</a:t>
            </a:r>
          </a:p>
          <a:p>
            <a:r>
              <a:rPr lang="en-US" dirty="0" smtClean="0"/>
              <a:t>001C		CALL 	FACTORIAL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001E		MUL 	WORD  PTR[BP+4]</a:t>
            </a:r>
          </a:p>
          <a:p>
            <a:r>
              <a:rPr lang="en-US" dirty="0" smtClean="0"/>
              <a:t>0020	RETURN :	POP	BP</a:t>
            </a:r>
          </a:p>
          <a:p>
            <a:r>
              <a:rPr lang="en-US" dirty="0" smtClean="0"/>
              <a:t>0022		RET	2</a:t>
            </a:r>
          </a:p>
          <a:p>
            <a:r>
              <a:rPr lang="en-US" dirty="0" smtClean="0"/>
              <a:t>	END	MAIN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AX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00600" y="3962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4147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3974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4158734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00FC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00F8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00F4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0001:001E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00FA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0001:001E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 smtClean="0"/>
              <a:t>	MAIN  PROC</a:t>
            </a:r>
          </a:p>
          <a:p>
            <a:r>
              <a:rPr lang="en-US" dirty="0" smtClean="0"/>
              <a:t>0000		MOV 	AX,3</a:t>
            </a:r>
          </a:p>
          <a:p>
            <a:r>
              <a:rPr lang="en-US" dirty="0" smtClean="0"/>
              <a:t>0002		PUSH 	AX</a:t>
            </a:r>
          </a:p>
          <a:p>
            <a:r>
              <a:rPr lang="en-US" dirty="0" smtClean="0"/>
              <a:t>0004		CALL 	FACTORIAL</a:t>
            </a:r>
          </a:p>
          <a:p>
            <a:r>
              <a:rPr lang="en-US" dirty="0" smtClean="0"/>
              <a:t>0006		MOV 	AH,4CH</a:t>
            </a:r>
          </a:p>
          <a:p>
            <a:r>
              <a:rPr lang="en-US" dirty="0" smtClean="0"/>
              <a:t>0008		INT 	21H</a:t>
            </a:r>
          </a:p>
          <a:p>
            <a:r>
              <a:rPr lang="en-US" dirty="0" smtClean="0"/>
              <a:t>	MAIN ENDP</a:t>
            </a:r>
          </a:p>
          <a:p>
            <a:r>
              <a:rPr lang="en-US" dirty="0" smtClean="0"/>
              <a:t>	FACTORIAL PROC NEAR</a:t>
            </a:r>
          </a:p>
          <a:p>
            <a:r>
              <a:rPr lang="en-US" dirty="0" smtClean="0"/>
              <a:t>000A		PUSH 	BP</a:t>
            </a:r>
          </a:p>
          <a:p>
            <a:r>
              <a:rPr lang="en-US" dirty="0" smtClean="0"/>
              <a:t>000C		MOV 	BP,SP</a:t>
            </a:r>
          </a:p>
          <a:p>
            <a:r>
              <a:rPr lang="en-US" dirty="0" smtClean="0"/>
              <a:t>000E		CMP 	WORD PTR[BP+4],1</a:t>
            </a:r>
          </a:p>
          <a:p>
            <a:r>
              <a:rPr lang="en-US" dirty="0" smtClean="0"/>
              <a:t>0010		JG  	END_IF</a:t>
            </a:r>
          </a:p>
          <a:p>
            <a:r>
              <a:rPr lang="en-US" dirty="0" smtClean="0"/>
              <a:t>0012		MOV 	AX,1</a:t>
            </a:r>
          </a:p>
          <a:p>
            <a:r>
              <a:rPr lang="en-US" dirty="0" smtClean="0"/>
              <a:t>0014		JMP 	RETURN </a:t>
            </a:r>
          </a:p>
          <a:p>
            <a:r>
              <a:rPr lang="en-US" dirty="0" smtClean="0"/>
              <a:t>0016	END_IF:	MOV	CX, [BP+4]</a:t>
            </a:r>
          </a:p>
          <a:p>
            <a:r>
              <a:rPr lang="en-US" dirty="0" smtClean="0"/>
              <a:t>0018		DEC 	CX</a:t>
            </a:r>
          </a:p>
          <a:p>
            <a:r>
              <a:rPr lang="en-US" dirty="0" smtClean="0"/>
              <a:t>001A		PUSH	CX</a:t>
            </a:r>
          </a:p>
          <a:p>
            <a:r>
              <a:rPr lang="en-US" dirty="0" smtClean="0"/>
              <a:t>001C		CALL 	FACTORIAL</a:t>
            </a:r>
          </a:p>
          <a:p>
            <a:r>
              <a:rPr lang="en-US" dirty="0" smtClean="0"/>
              <a:t>001E		MUL 	WORD  PTR[BP+4]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0020	RETURN :	POP	BP</a:t>
            </a:r>
          </a:p>
          <a:p>
            <a:r>
              <a:rPr lang="en-US" dirty="0" smtClean="0"/>
              <a:t>0022		RET	2</a:t>
            </a:r>
          </a:p>
          <a:p>
            <a:r>
              <a:rPr lang="en-US" dirty="0" smtClean="0"/>
              <a:t>	END	MAIN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AX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00600" y="3962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4147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3974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4158734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00FC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00F8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00F4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0001:001E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00FA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0001:001E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 smtClean="0"/>
              <a:t>	MAIN  PROC</a:t>
            </a:r>
          </a:p>
          <a:p>
            <a:r>
              <a:rPr lang="en-US" dirty="0" smtClean="0"/>
              <a:t>0000		MOV 	AX,3</a:t>
            </a:r>
          </a:p>
          <a:p>
            <a:r>
              <a:rPr lang="en-US" dirty="0" smtClean="0"/>
              <a:t>0002		PUSH 	AX</a:t>
            </a:r>
          </a:p>
          <a:p>
            <a:r>
              <a:rPr lang="en-US" dirty="0" smtClean="0"/>
              <a:t>0004		CALL 	FACTORIAL</a:t>
            </a:r>
          </a:p>
          <a:p>
            <a:r>
              <a:rPr lang="en-US" dirty="0" smtClean="0"/>
              <a:t>0006		MOV 	AH,4CH</a:t>
            </a:r>
          </a:p>
          <a:p>
            <a:r>
              <a:rPr lang="en-US" dirty="0" smtClean="0"/>
              <a:t>0008		INT 	21H</a:t>
            </a:r>
          </a:p>
          <a:p>
            <a:r>
              <a:rPr lang="en-US" dirty="0" smtClean="0"/>
              <a:t>	MAIN ENDP</a:t>
            </a:r>
          </a:p>
          <a:p>
            <a:r>
              <a:rPr lang="en-US" dirty="0" smtClean="0"/>
              <a:t>	FACTORIAL PROC NEAR</a:t>
            </a:r>
          </a:p>
          <a:p>
            <a:r>
              <a:rPr lang="en-US" dirty="0" smtClean="0"/>
              <a:t>000A		PUSH 	BP</a:t>
            </a:r>
          </a:p>
          <a:p>
            <a:r>
              <a:rPr lang="en-US" dirty="0" smtClean="0"/>
              <a:t>000C		MOV 	BP,SP</a:t>
            </a:r>
          </a:p>
          <a:p>
            <a:r>
              <a:rPr lang="en-US" dirty="0" smtClean="0"/>
              <a:t>000E		CMP 	WORD PTR[BP+4],1</a:t>
            </a:r>
          </a:p>
          <a:p>
            <a:r>
              <a:rPr lang="en-US" dirty="0" smtClean="0"/>
              <a:t>0010		JG  	END_IF</a:t>
            </a:r>
          </a:p>
          <a:p>
            <a:r>
              <a:rPr lang="en-US" dirty="0" smtClean="0"/>
              <a:t>0012		MOV 	AX,1</a:t>
            </a:r>
          </a:p>
          <a:p>
            <a:r>
              <a:rPr lang="en-US" dirty="0" smtClean="0"/>
              <a:t>0014		JMP 	RETURN </a:t>
            </a:r>
          </a:p>
          <a:p>
            <a:r>
              <a:rPr lang="en-US" dirty="0" smtClean="0"/>
              <a:t>0016	END_IF:	MOV	CX, [BP+4]</a:t>
            </a:r>
          </a:p>
          <a:p>
            <a:r>
              <a:rPr lang="en-US" dirty="0" smtClean="0"/>
              <a:t>0018		DEC 	CX</a:t>
            </a:r>
          </a:p>
          <a:p>
            <a:r>
              <a:rPr lang="en-US" dirty="0" smtClean="0"/>
              <a:t>001A		PUSH	CX</a:t>
            </a:r>
          </a:p>
          <a:p>
            <a:r>
              <a:rPr lang="en-US" dirty="0" smtClean="0"/>
              <a:t>001C		CALL 	FACTORIAL</a:t>
            </a:r>
          </a:p>
          <a:p>
            <a:r>
              <a:rPr lang="en-US" dirty="0" smtClean="0"/>
              <a:t>001E		MUL 	WORD  PTR[BP+4]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0020	RETURN :	POP	BP</a:t>
            </a:r>
          </a:p>
          <a:p>
            <a:r>
              <a:rPr lang="en-US" dirty="0" smtClean="0"/>
              <a:t>0022		RET	2</a:t>
            </a:r>
          </a:p>
          <a:p>
            <a:r>
              <a:rPr lang="en-US" dirty="0" smtClean="0"/>
              <a:t>	END	MAIN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00F6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00FA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AX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00600" y="4355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4539734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5040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5225534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00FC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00F8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381000"/>
            <a:ext cx="3962400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POP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1219200"/>
            <a:ext cx="4343400" cy="5257800"/>
          </a:xfrm>
        </p:spPr>
        <p:txBody>
          <a:bodyPr/>
          <a:lstStyle/>
          <a:p>
            <a:r>
              <a:rPr lang="en-US" sz="2400" i="1" dirty="0" smtClean="0"/>
              <a:t>P0P	destination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destination is a 16-bit register(except IP register) / memory word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POP	CX</a:t>
            </a:r>
            <a:endParaRPr lang="en-US" dirty="0"/>
          </a:p>
        </p:txBody>
      </p:sp>
      <p:graphicFrame>
        <p:nvGraphicFramePr>
          <p:cNvPr id="56" name="Content Placeholder 11"/>
          <p:cNvGraphicFramePr>
            <a:graphicFrameLocks/>
          </p:cNvGraphicFramePr>
          <p:nvPr/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1234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7" name="Rectangle 5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1234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00FE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1234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CX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AX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00600" y="5867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66" idx="3"/>
          </p:cNvCxnSpPr>
          <p:nvPr/>
        </p:nvCxnSpPr>
        <p:spPr>
          <a:xfrm>
            <a:off x="5257800" y="6052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763000" y="6172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cxnSp>
        <p:nvCxnSpPr>
          <p:cNvPr id="69" name="Straight Arrow Connector 68"/>
          <p:cNvCxnSpPr>
            <a:stCxn id="68" idx="1"/>
          </p:cNvCxnSpPr>
          <p:nvPr/>
        </p:nvCxnSpPr>
        <p:spPr>
          <a:xfrm rot="10800000" flipV="1">
            <a:off x="8305800" y="63568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00FE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00FC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00F8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00F6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00F2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00F0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00F4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0001:001E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00FA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0001:001E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 smtClean="0"/>
              <a:t>	MAIN  PROC</a:t>
            </a:r>
          </a:p>
          <a:p>
            <a:r>
              <a:rPr lang="en-US" dirty="0" smtClean="0"/>
              <a:t>0000		MOV 	AX,3</a:t>
            </a:r>
          </a:p>
          <a:p>
            <a:r>
              <a:rPr lang="en-US" dirty="0" smtClean="0"/>
              <a:t>0002		PUSH 	AX</a:t>
            </a:r>
          </a:p>
          <a:p>
            <a:r>
              <a:rPr lang="en-US" dirty="0" smtClean="0"/>
              <a:t>0004		CALL 	FACTORIAL</a:t>
            </a:r>
          </a:p>
          <a:p>
            <a:r>
              <a:rPr lang="en-US" dirty="0" smtClean="0"/>
              <a:t>0006		MOV 	AH,4CH</a:t>
            </a:r>
          </a:p>
          <a:p>
            <a:r>
              <a:rPr lang="en-US" dirty="0" smtClean="0"/>
              <a:t>0008		INT 	21H</a:t>
            </a:r>
          </a:p>
          <a:p>
            <a:r>
              <a:rPr lang="en-US" dirty="0" smtClean="0"/>
              <a:t>	MAIN ENDP</a:t>
            </a:r>
          </a:p>
          <a:p>
            <a:r>
              <a:rPr lang="en-US" dirty="0" smtClean="0"/>
              <a:t>	FACTORIAL PROC NEAR</a:t>
            </a:r>
          </a:p>
          <a:p>
            <a:r>
              <a:rPr lang="en-US" dirty="0" smtClean="0"/>
              <a:t>000A		PUSH 	BP</a:t>
            </a:r>
          </a:p>
          <a:p>
            <a:r>
              <a:rPr lang="en-US" dirty="0" smtClean="0"/>
              <a:t>000C		MOV 	BP,SP</a:t>
            </a:r>
          </a:p>
          <a:p>
            <a:r>
              <a:rPr lang="en-US" dirty="0" smtClean="0"/>
              <a:t>000E		CMP 	WORD PTR[BP+4],1</a:t>
            </a:r>
          </a:p>
          <a:p>
            <a:r>
              <a:rPr lang="en-US" dirty="0" smtClean="0"/>
              <a:t>0010		JG  	END_IF</a:t>
            </a:r>
          </a:p>
          <a:p>
            <a:r>
              <a:rPr lang="en-US" dirty="0" smtClean="0"/>
              <a:t>0012		MOV 	AX,1</a:t>
            </a:r>
          </a:p>
          <a:p>
            <a:r>
              <a:rPr lang="en-US" dirty="0" smtClean="0"/>
              <a:t>0014		JMP 	RETURN </a:t>
            </a:r>
          </a:p>
          <a:p>
            <a:r>
              <a:rPr lang="en-US" dirty="0" smtClean="0"/>
              <a:t>0016	END_IF:	MOV	CX, [BP+4]</a:t>
            </a:r>
          </a:p>
          <a:p>
            <a:r>
              <a:rPr lang="en-US" dirty="0" smtClean="0"/>
              <a:t>0018		DEC 	CX</a:t>
            </a:r>
          </a:p>
          <a:p>
            <a:r>
              <a:rPr lang="en-US" dirty="0" smtClean="0"/>
              <a:t>001A		PUSH	CX</a:t>
            </a:r>
          </a:p>
          <a:p>
            <a:r>
              <a:rPr lang="en-US" dirty="0" smtClean="0"/>
              <a:t>001C		CALL 	FACTORIAL</a:t>
            </a:r>
          </a:p>
          <a:p>
            <a:r>
              <a:rPr lang="en-US" dirty="0" smtClean="0"/>
              <a:t>001E		MUL 	WORD  PTR[BP+4]</a:t>
            </a:r>
          </a:p>
          <a:p>
            <a:r>
              <a:rPr lang="en-US" dirty="0" smtClean="0"/>
              <a:t>0020	RETURN :	POP	BP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0022		RET	2</a:t>
            </a:r>
          </a:p>
          <a:p>
            <a:r>
              <a:rPr lang="en-US" dirty="0" smtClean="0"/>
              <a:t>	END	MAIN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00F6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AX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00600" y="4355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4539734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5040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5225534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00FC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00F8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00F4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0001:001E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00FA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0001:001E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 smtClean="0"/>
              <a:t>	MAIN  PROC</a:t>
            </a:r>
          </a:p>
          <a:p>
            <a:r>
              <a:rPr lang="en-US" dirty="0" smtClean="0"/>
              <a:t>0000		MOV 	AX,3</a:t>
            </a:r>
          </a:p>
          <a:p>
            <a:r>
              <a:rPr lang="en-US" dirty="0" smtClean="0"/>
              <a:t>0002		PUSH 	AX</a:t>
            </a:r>
          </a:p>
          <a:p>
            <a:r>
              <a:rPr lang="en-US" dirty="0" smtClean="0"/>
              <a:t>0004		CALL 	FACTORIAL</a:t>
            </a:r>
          </a:p>
          <a:p>
            <a:r>
              <a:rPr lang="en-US" dirty="0" smtClean="0"/>
              <a:t>0006		MOV 	AH,4CH</a:t>
            </a:r>
          </a:p>
          <a:p>
            <a:r>
              <a:rPr lang="en-US" dirty="0" smtClean="0"/>
              <a:t>0008		INT 	21H</a:t>
            </a:r>
          </a:p>
          <a:p>
            <a:r>
              <a:rPr lang="en-US" dirty="0" smtClean="0"/>
              <a:t>	MAIN ENDP</a:t>
            </a:r>
          </a:p>
          <a:p>
            <a:r>
              <a:rPr lang="en-US" dirty="0" smtClean="0"/>
              <a:t>	FACTORIAL PROC NEAR</a:t>
            </a:r>
          </a:p>
          <a:p>
            <a:r>
              <a:rPr lang="en-US" dirty="0" smtClean="0"/>
              <a:t>000A		PUSH 	BP</a:t>
            </a:r>
          </a:p>
          <a:p>
            <a:r>
              <a:rPr lang="en-US" dirty="0" smtClean="0"/>
              <a:t>000C		MOV 	BP,SP</a:t>
            </a:r>
          </a:p>
          <a:p>
            <a:r>
              <a:rPr lang="en-US" dirty="0" smtClean="0"/>
              <a:t>000E		CMP 	WORD PTR[BP+4],1</a:t>
            </a:r>
          </a:p>
          <a:p>
            <a:r>
              <a:rPr lang="en-US" dirty="0" smtClean="0"/>
              <a:t>0010		JG  	END_IF</a:t>
            </a:r>
          </a:p>
          <a:p>
            <a:r>
              <a:rPr lang="en-US" dirty="0" smtClean="0"/>
              <a:t>0012		MOV 	AX,1</a:t>
            </a:r>
          </a:p>
          <a:p>
            <a:r>
              <a:rPr lang="en-US" dirty="0" smtClean="0"/>
              <a:t>0014		JMP 	RETURN </a:t>
            </a:r>
          </a:p>
          <a:p>
            <a:r>
              <a:rPr lang="en-US" dirty="0" smtClean="0"/>
              <a:t>0016	END_IF:	MOV	CX, [BP+4]</a:t>
            </a:r>
          </a:p>
          <a:p>
            <a:r>
              <a:rPr lang="en-US" dirty="0" smtClean="0"/>
              <a:t>0018		DEC 	CX</a:t>
            </a:r>
          </a:p>
          <a:p>
            <a:r>
              <a:rPr lang="en-US" dirty="0" smtClean="0"/>
              <a:t>001A		PUSH	CX</a:t>
            </a:r>
          </a:p>
          <a:p>
            <a:r>
              <a:rPr lang="en-US" dirty="0" smtClean="0"/>
              <a:t>001C		CALL 	FACTORIAL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001E		MUL 	WORD  PTR[BP+4]</a:t>
            </a:r>
          </a:p>
          <a:p>
            <a:r>
              <a:rPr lang="en-US" dirty="0" smtClean="0"/>
              <a:t>0020	RETURN :	POP	BP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0022		RET	2</a:t>
            </a:r>
          </a:p>
          <a:p>
            <a:r>
              <a:rPr lang="en-US" dirty="0" smtClean="0"/>
              <a:t>	END	MAIN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00FA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AX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00600" y="5117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5301734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5040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5225534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00FC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00F8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00F4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0001:001E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00FA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0001:001E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 smtClean="0"/>
              <a:t>	MAIN  PROC</a:t>
            </a:r>
          </a:p>
          <a:p>
            <a:r>
              <a:rPr lang="en-US" dirty="0" smtClean="0"/>
              <a:t>0000		MOV 	AX,3</a:t>
            </a:r>
          </a:p>
          <a:p>
            <a:r>
              <a:rPr lang="en-US" dirty="0" smtClean="0"/>
              <a:t>0002		PUSH 	AX</a:t>
            </a:r>
          </a:p>
          <a:p>
            <a:r>
              <a:rPr lang="en-US" dirty="0" smtClean="0"/>
              <a:t>0004		CALL 	FACTORIAL</a:t>
            </a:r>
          </a:p>
          <a:p>
            <a:r>
              <a:rPr lang="en-US" dirty="0" smtClean="0"/>
              <a:t>0006		MOV 	AH,4CH</a:t>
            </a:r>
          </a:p>
          <a:p>
            <a:r>
              <a:rPr lang="en-US" dirty="0" smtClean="0"/>
              <a:t>0008		INT 	21H</a:t>
            </a:r>
          </a:p>
          <a:p>
            <a:r>
              <a:rPr lang="en-US" dirty="0" smtClean="0"/>
              <a:t>	MAIN ENDP</a:t>
            </a:r>
          </a:p>
          <a:p>
            <a:r>
              <a:rPr lang="en-US" dirty="0" smtClean="0"/>
              <a:t>	FACTORIAL PROC NEAR</a:t>
            </a:r>
          </a:p>
          <a:p>
            <a:r>
              <a:rPr lang="en-US" dirty="0" smtClean="0"/>
              <a:t>000A		PUSH 	BP</a:t>
            </a:r>
          </a:p>
          <a:p>
            <a:r>
              <a:rPr lang="en-US" dirty="0" smtClean="0"/>
              <a:t>000C		MOV 	BP,SP</a:t>
            </a:r>
          </a:p>
          <a:p>
            <a:r>
              <a:rPr lang="en-US" dirty="0" smtClean="0"/>
              <a:t>000E		CMP 	WORD PTR[BP+4],1</a:t>
            </a:r>
          </a:p>
          <a:p>
            <a:r>
              <a:rPr lang="en-US" dirty="0" smtClean="0"/>
              <a:t>0010		JG  	END_IF</a:t>
            </a:r>
          </a:p>
          <a:p>
            <a:r>
              <a:rPr lang="en-US" dirty="0" smtClean="0"/>
              <a:t>0012		MOV 	AX,1</a:t>
            </a:r>
          </a:p>
          <a:p>
            <a:r>
              <a:rPr lang="en-US" dirty="0" smtClean="0"/>
              <a:t>0014		JMP 	RETURN </a:t>
            </a:r>
          </a:p>
          <a:p>
            <a:r>
              <a:rPr lang="en-US" dirty="0" smtClean="0"/>
              <a:t>0016	END_IF:	MOV	CX, [BP+4]</a:t>
            </a:r>
          </a:p>
          <a:p>
            <a:r>
              <a:rPr lang="en-US" dirty="0" smtClean="0"/>
              <a:t>0018		DEC 	CX</a:t>
            </a:r>
          </a:p>
          <a:p>
            <a:r>
              <a:rPr lang="en-US" dirty="0" smtClean="0"/>
              <a:t>001A		PUSH	CX</a:t>
            </a:r>
          </a:p>
          <a:p>
            <a:r>
              <a:rPr lang="en-US" dirty="0" smtClean="0"/>
              <a:t>001C		CALL 	FACTORIAL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001E		MUL 	WORD  PTR[BP+4]</a:t>
            </a:r>
          </a:p>
          <a:p>
            <a:r>
              <a:rPr lang="en-US" dirty="0" smtClean="0"/>
              <a:t>0020	RETURN :	POP	BP</a:t>
            </a:r>
          </a:p>
          <a:p>
            <a:r>
              <a:rPr lang="en-US" dirty="0" smtClean="0"/>
              <a:t>0022		RET	2</a:t>
            </a:r>
          </a:p>
          <a:p>
            <a:r>
              <a:rPr lang="en-US" dirty="0" smtClean="0"/>
              <a:t>	END	MAIN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AX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00600" y="5117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5301734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5040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5225534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00FC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00F8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00F4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0001:001E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00FA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0001:001E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 smtClean="0"/>
              <a:t>	MAIN  PROC</a:t>
            </a:r>
          </a:p>
          <a:p>
            <a:r>
              <a:rPr lang="en-US" dirty="0" smtClean="0"/>
              <a:t>0000		MOV 	AX,3</a:t>
            </a:r>
          </a:p>
          <a:p>
            <a:r>
              <a:rPr lang="en-US" dirty="0" smtClean="0"/>
              <a:t>0002		PUSH 	AX</a:t>
            </a:r>
          </a:p>
          <a:p>
            <a:r>
              <a:rPr lang="en-US" dirty="0" smtClean="0"/>
              <a:t>0004		CALL 	FACTORIAL</a:t>
            </a:r>
          </a:p>
          <a:p>
            <a:r>
              <a:rPr lang="en-US" dirty="0" smtClean="0"/>
              <a:t>0006		MOV 	AH,4CH</a:t>
            </a:r>
          </a:p>
          <a:p>
            <a:r>
              <a:rPr lang="en-US" dirty="0" smtClean="0"/>
              <a:t>0008		INT 	21H</a:t>
            </a:r>
          </a:p>
          <a:p>
            <a:r>
              <a:rPr lang="en-US" dirty="0" smtClean="0"/>
              <a:t>	MAIN ENDP</a:t>
            </a:r>
          </a:p>
          <a:p>
            <a:r>
              <a:rPr lang="en-US" dirty="0" smtClean="0"/>
              <a:t>	FACTORIAL PROC NEAR</a:t>
            </a:r>
          </a:p>
          <a:p>
            <a:r>
              <a:rPr lang="en-US" dirty="0" smtClean="0"/>
              <a:t>000A		PUSH 	BP</a:t>
            </a:r>
          </a:p>
          <a:p>
            <a:r>
              <a:rPr lang="en-US" dirty="0" smtClean="0"/>
              <a:t>000C		MOV 	BP,SP</a:t>
            </a:r>
          </a:p>
          <a:p>
            <a:r>
              <a:rPr lang="en-US" dirty="0" smtClean="0"/>
              <a:t>000E		CMP 	WORD PTR[BP+4],1</a:t>
            </a:r>
          </a:p>
          <a:p>
            <a:r>
              <a:rPr lang="en-US" dirty="0" smtClean="0"/>
              <a:t>0010		JG  	END_IF</a:t>
            </a:r>
          </a:p>
          <a:p>
            <a:r>
              <a:rPr lang="en-US" dirty="0" smtClean="0"/>
              <a:t>0012		MOV 	AX,1</a:t>
            </a:r>
          </a:p>
          <a:p>
            <a:r>
              <a:rPr lang="en-US" dirty="0" smtClean="0"/>
              <a:t>0014		JMP 	RETURN </a:t>
            </a:r>
          </a:p>
          <a:p>
            <a:r>
              <a:rPr lang="en-US" dirty="0" smtClean="0"/>
              <a:t>0016	END_IF:	MOV	CX, [BP+4]</a:t>
            </a:r>
          </a:p>
          <a:p>
            <a:r>
              <a:rPr lang="en-US" dirty="0" smtClean="0"/>
              <a:t>0018		DEC 	CX</a:t>
            </a:r>
          </a:p>
          <a:p>
            <a:r>
              <a:rPr lang="en-US" dirty="0" smtClean="0"/>
              <a:t>001A		PUSH	CX</a:t>
            </a:r>
          </a:p>
          <a:p>
            <a:r>
              <a:rPr lang="en-US" dirty="0" smtClean="0"/>
              <a:t>001C		CALL 	FACTORIAL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001E		MUL 	WORD  PTR[BP+4]</a:t>
            </a:r>
          </a:p>
          <a:p>
            <a:r>
              <a:rPr lang="en-US" dirty="0" smtClean="0"/>
              <a:t>0020	RETURN :	POP	BP</a:t>
            </a:r>
          </a:p>
          <a:p>
            <a:r>
              <a:rPr lang="en-US" dirty="0" smtClean="0"/>
              <a:t>0022		RET	2</a:t>
            </a:r>
          </a:p>
          <a:p>
            <a:r>
              <a:rPr lang="en-US" dirty="0" smtClean="0"/>
              <a:t>	END	MAIN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AX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00600" y="5117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5301734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5040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5225534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00FC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00F8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00F4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0001:001E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00FA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0001:001E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 smtClean="0"/>
              <a:t>	MAIN  PROC</a:t>
            </a:r>
          </a:p>
          <a:p>
            <a:r>
              <a:rPr lang="en-US" dirty="0" smtClean="0"/>
              <a:t>0000		MOV 	AX,3</a:t>
            </a:r>
          </a:p>
          <a:p>
            <a:r>
              <a:rPr lang="en-US" dirty="0" smtClean="0"/>
              <a:t>0002		PUSH 	AX</a:t>
            </a:r>
          </a:p>
          <a:p>
            <a:r>
              <a:rPr lang="en-US" dirty="0" smtClean="0"/>
              <a:t>0004		CALL 	FACTORIAL</a:t>
            </a:r>
          </a:p>
          <a:p>
            <a:r>
              <a:rPr lang="en-US" dirty="0" smtClean="0"/>
              <a:t>0006		MOV 	AH,4CH</a:t>
            </a:r>
          </a:p>
          <a:p>
            <a:r>
              <a:rPr lang="en-US" dirty="0" smtClean="0"/>
              <a:t>0008		INT 	21H</a:t>
            </a:r>
          </a:p>
          <a:p>
            <a:r>
              <a:rPr lang="en-US" dirty="0" smtClean="0"/>
              <a:t>	MAIN ENDP</a:t>
            </a:r>
          </a:p>
          <a:p>
            <a:r>
              <a:rPr lang="en-US" dirty="0" smtClean="0"/>
              <a:t>	FACTORIAL PROC NEAR</a:t>
            </a:r>
          </a:p>
          <a:p>
            <a:r>
              <a:rPr lang="en-US" dirty="0" smtClean="0"/>
              <a:t>000A		PUSH 	BP</a:t>
            </a:r>
          </a:p>
          <a:p>
            <a:r>
              <a:rPr lang="en-US" dirty="0" smtClean="0"/>
              <a:t>000C		MOV 	BP,SP</a:t>
            </a:r>
          </a:p>
          <a:p>
            <a:r>
              <a:rPr lang="en-US" dirty="0" smtClean="0"/>
              <a:t>000E		CMP 	WORD PTR[BP+4],1</a:t>
            </a:r>
          </a:p>
          <a:p>
            <a:r>
              <a:rPr lang="en-US" dirty="0" smtClean="0"/>
              <a:t>0010		JG  	END_IF</a:t>
            </a:r>
          </a:p>
          <a:p>
            <a:r>
              <a:rPr lang="en-US" dirty="0" smtClean="0"/>
              <a:t>0012		MOV 	AX,1</a:t>
            </a:r>
          </a:p>
          <a:p>
            <a:r>
              <a:rPr lang="en-US" dirty="0" smtClean="0"/>
              <a:t>0014		JMP 	RETURN </a:t>
            </a:r>
          </a:p>
          <a:p>
            <a:r>
              <a:rPr lang="en-US" dirty="0" smtClean="0"/>
              <a:t>0016	END_IF:	MOV	CX, [BP+4]</a:t>
            </a:r>
          </a:p>
          <a:p>
            <a:r>
              <a:rPr lang="en-US" dirty="0" smtClean="0"/>
              <a:t>0018		DEC 	CX</a:t>
            </a:r>
          </a:p>
          <a:p>
            <a:r>
              <a:rPr lang="en-US" dirty="0" smtClean="0"/>
              <a:t>001A		PUSH	CX</a:t>
            </a:r>
          </a:p>
          <a:p>
            <a:r>
              <a:rPr lang="en-US" dirty="0" smtClean="0"/>
              <a:t>001C		CALL 	FACTORIAL</a:t>
            </a:r>
          </a:p>
          <a:p>
            <a:r>
              <a:rPr lang="en-US" dirty="0" smtClean="0"/>
              <a:t>001E		MUL 	WORD  PTR[BP+4]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0020	RETURN :	POP	BP</a:t>
            </a:r>
          </a:p>
          <a:p>
            <a:r>
              <a:rPr lang="en-US" dirty="0" smtClean="0"/>
              <a:t>0022		RET	2</a:t>
            </a:r>
          </a:p>
          <a:p>
            <a:r>
              <a:rPr lang="en-US" dirty="0" smtClean="0"/>
              <a:t>	END	MAIN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AX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00600" y="5117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5301734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5040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5225534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00FC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00F8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00F4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0001:001E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00FA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0001:001E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 smtClean="0"/>
              <a:t>	MAIN  PROC</a:t>
            </a:r>
          </a:p>
          <a:p>
            <a:r>
              <a:rPr lang="en-US" dirty="0" smtClean="0"/>
              <a:t>0000		MOV 	AX,3</a:t>
            </a:r>
          </a:p>
          <a:p>
            <a:r>
              <a:rPr lang="en-US" dirty="0" smtClean="0"/>
              <a:t>0002		PUSH 	AX</a:t>
            </a:r>
          </a:p>
          <a:p>
            <a:r>
              <a:rPr lang="en-US" dirty="0" smtClean="0"/>
              <a:t>0004		CALL 	FACTORIAL</a:t>
            </a:r>
          </a:p>
          <a:p>
            <a:r>
              <a:rPr lang="en-US" dirty="0" smtClean="0"/>
              <a:t>0006		MOV 	AH,4CH</a:t>
            </a:r>
          </a:p>
          <a:p>
            <a:r>
              <a:rPr lang="en-US" dirty="0" smtClean="0"/>
              <a:t>0008		INT 	21H</a:t>
            </a:r>
          </a:p>
          <a:p>
            <a:r>
              <a:rPr lang="en-US" dirty="0" smtClean="0"/>
              <a:t>	MAIN ENDP</a:t>
            </a:r>
          </a:p>
          <a:p>
            <a:r>
              <a:rPr lang="en-US" dirty="0" smtClean="0"/>
              <a:t>	FACTORIAL PROC NEAR</a:t>
            </a:r>
          </a:p>
          <a:p>
            <a:r>
              <a:rPr lang="en-US" dirty="0" smtClean="0"/>
              <a:t>000A		PUSH 	BP</a:t>
            </a:r>
          </a:p>
          <a:p>
            <a:r>
              <a:rPr lang="en-US" dirty="0" smtClean="0"/>
              <a:t>000C		MOV 	BP,SP</a:t>
            </a:r>
          </a:p>
          <a:p>
            <a:r>
              <a:rPr lang="en-US" dirty="0" smtClean="0"/>
              <a:t>000E		CMP 	WORD PTR[BP+4],1</a:t>
            </a:r>
          </a:p>
          <a:p>
            <a:r>
              <a:rPr lang="en-US" dirty="0" smtClean="0"/>
              <a:t>0010		JG  	END_IF</a:t>
            </a:r>
          </a:p>
          <a:p>
            <a:r>
              <a:rPr lang="en-US" dirty="0" smtClean="0"/>
              <a:t>0012		MOV 	AX,1</a:t>
            </a:r>
          </a:p>
          <a:p>
            <a:r>
              <a:rPr lang="en-US" dirty="0" smtClean="0"/>
              <a:t>0014		JMP 	RETURN </a:t>
            </a:r>
          </a:p>
          <a:p>
            <a:r>
              <a:rPr lang="en-US" dirty="0" smtClean="0"/>
              <a:t>0016	END_IF:	MOV	CX, [BP+4]</a:t>
            </a:r>
          </a:p>
          <a:p>
            <a:r>
              <a:rPr lang="en-US" dirty="0" smtClean="0"/>
              <a:t>0018		DEC 	CX</a:t>
            </a:r>
          </a:p>
          <a:p>
            <a:r>
              <a:rPr lang="en-US" dirty="0" smtClean="0"/>
              <a:t>001A		PUSH	CX</a:t>
            </a:r>
          </a:p>
          <a:p>
            <a:r>
              <a:rPr lang="en-US" dirty="0" smtClean="0"/>
              <a:t>001C		CALL 	FACTORIAL</a:t>
            </a:r>
          </a:p>
          <a:p>
            <a:r>
              <a:rPr lang="en-US" dirty="0" smtClean="0"/>
              <a:t>001E		MUL 	WORD  PTR[BP+4]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0020	RETURN :	POP	BP</a:t>
            </a:r>
          </a:p>
          <a:p>
            <a:r>
              <a:rPr lang="en-US" dirty="0" smtClean="0"/>
              <a:t>0022		RET	2</a:t>
            </a:r>
          </a:p>
          <a:p>
            <a:r>
              <a:rPr lang="en-US" dirty="0" smtClean="0"/>
              <a:t>	END	MAIN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00FC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0100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AX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00600" y="5498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5682734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6183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6368534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00FC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00F8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00F4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0001:001E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00FA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0001:001E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 smtClean="0"/>
              <a:t>	MAIN  PROC</a:t>
            </a:r>
          </a:p>
          <a:p>
            <a:r>
              <a:rPr lang="en-US" dirty="0" smtClean="0"/>
              <a:t>0000		MOV 	AX,3</a:t>
            </a:r>
          </a:p>
          <a:p>
            <a:r>
              <a:rPr lang="en-US" dirty="0" smtClean="0"/>
              <a:t>0002		PUSH 	AX</a:t>
            </a:r>
          </a:p>
          <a:p>
            <a:r>
              <a:rPr lang="en-US" dirty="0" smtClean="0"/>
              <a:t>0004		CALL 	FACTORIAL</a:t>
            </a:r>
          </a:p>
          <a:p>
            <a:r>
              <a:rPr lang="en-US" dirty="0" smtClean="0"/>
              <a:t>0006		MOV 	AH,4CH</a:t>
            </a:r>
          </a:p>
          <a:p>
            <a:r>
              <a:rPr lang="en-US" dirty="0" smtClean="0"/>
              <a:t>0008		INT 	21H</a:t>
            </a:r>
          </a:p>
          <a:p>
            <a:r>
              <a:rPr lang="en-US" dirty="0" smtClean="0"/>
              <a:t>	MAIN ENDP</a:t>
            </a:r>
          </a:p>
          <a:p>
            <a:r>
              <a:rPr lang="en-US" dirty="0" smtClean="0"/>
              <a:t>	FACTORIAL PROC NEAR</a:t>
            </a:r>
          </a:p>
          <a:p>
            <a:r>
              <a:rPr lang="en-US" dirty="0" smtClean="0"/>
              <a:t>000A		PUSH 	BP</a:t>
            </a:r>
          </a:p>
          <a:p>
            <a:r>
              <a:rPr lang="en-US" dirty="0" smtClean="0"/>
              <a:t>000C		MOV 	BP,SP</a:t>
            </a:r>
          </a:p>
          <a:p>
            <a:r>
              <a:rPr lang="en-US" dirty="0" smtClean="0"/>
              <a:t>000E		CMP 	WORD PTR[BP+4],1</a:t>
            </a:r>
          </a:p>
          <a:p>
            <a:r>
              <a:rPr lang="en-US" dirty="0" smtClean="0"/>
              <a:t>0010		JG  	END_IF</a:t>
            </a:r>
          </a:p>
          <a:p>
            <a:r>
              <a:rPr lang="en-US" dirty="0" smtClean="0"/>
              <a:t>0012		MOV 	AX,1</a:t>
            </a:r>
          </a:p>
          <a:p>
            <a:r>
              <a:rPr lang="en-US" dirty="0" smtClean="0"/>
              <a:t>0014		JMP 	RETURN </a:t>
            </a:r>
          </a:p>
          <a:p>
            <a:r>
              <a:rPr lang="en-US" dirty="0" smtClean="0"/>
              <a:t>0016	END_IF:	MOV	CX, [BP+4]</a:t>
            </a:r>
          </a:p>
          <a:p>
            <a:r>
              <a:rPr lang="en-US" dirty="0" smtClean="0"/>
              <a:t>0018		DEC 	CX</a:t>
            </a:r>
          </a:p>
          <a:p>
            <a:r>
              <a:rPr lang="en-US" dirty="0" smtClean="0"/>
              <a:t>001A		PUSH	CX</a:t>
            </a:r>
          </a:p>
          <a:p>
            <a:r>
              <a:rPr lang="en-US" dirty="0" smtClean="0"/>
              <a:t>001C		CALL 	FACTORIAL</a:t>
            </a:r>
          </a:p>
          <a:p>
            <a:r>
              <a:rPr lang="en-US" dirty="0" smtClean="0"/>
              <a:t>001E		MUL 	WORD  PTR[BP+4]</a:t>
            </a:r>
          </a:p>
          <a:p>
            <a:r>
              <a:rPr lang="en-US" dirty="0" smtClean="0"/>
              <a:t>0020	RETURN :	POP	BP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0022		RET	2</a:t>
            </a:r>
          </a:p>
          <a:p>
            <a:r>
              <a:rPr lang="en-US" dirty="0" smtClean="0"/>
              <a:t>	END	MAIN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00FC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AX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00600" y="5498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5682734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6183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6368534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00FC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00F8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00F4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0001:001E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00FA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0001:001E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 smtClean="0"/>
              <a:t>	MAIN  PROC</a:t>
            </a:r>
          </a:p>
          <a:p>
            <a:r>
              <a:rPr lang="en-US" dirty="0" smtClean="0"/>
              <a:t>0000		MOV 	AX,3</a:t>
            </a:r>
          </a:p>
          <a:p>
            <a:r>
              <a:rPr lang="en-US" dirty="0" smtClean="0"/>
              <a:t>0002		PUSH 	AX</a:t>
            </a:r>
          </a:p>
          <a:p>
            <a:r>
              <a:rPr lang="en-US" dirty="0" smtClean="0"/>
              <a:t>0004		CALL 	FACTORIAL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0006		MOV 	AH,4CH</a:t>
            </a:r>
          </a:p>
          <a:p>
            <a:r>
              <a:rPr lang="en-US" dirty="0" smtClean="0"/>
              <a:t>0008		INT 	21H</a:t>
            </a:r>
          </a:p>
          <a:p>
            <a:r>
              <a:rPr lang="en-US" dirty="0" smtClean="0"/>
              <a:t>	MAIN ENDP</a:t>
            </a:r>
          </a:p>
          <a:p>
            <a:r>
              <a:rPr lang="en-US" dirty="0" smtClean="0"/>
              <a:t>	FACTORIAL PROC NEAR</a:t>
            </a:r>
          </a:p>
          <a:p>
            <a:r>
              <a:rPr lang="en-US" dirty="0" smtClean="0"/>
              <a:t>000A		PUSH 	BP</a:t>
            </a:r>
          </a:p>
          <a:p>
            <a:r>
              <a:rPr lang="en-US" dirty="0" smtClean="0"/>
              <a:t>000C		MOV 	BP,SP</a:t>
            </a:r>
          </a:p>
          <a:p>
            <a:r>
              <a:rPr lang="en-US" dirty="0" smtClean="0"/>
              <a:t>000E		CMP 	WORD PTR[BP+4],1</a:t>
            </a:r>
          </a:p>
          <a:p>
            <a:r>
              <a:rPr lang="en-US" dirty="0" smtClean="0"/>
              <a:t>0010		JG  	END_IF</a:t>
            </a:r>
          </a:p>
          <a:p>
            <a:r>
              <a:rPr lang="en-US" dirty="0" smtClean="0"/>
              <a:t>0012		MOV 	AX,1</a:t>
            </a:r>
          </a:p>
          <a:p>
            <a:r>
              <a:rPr lang="en-US" dirty="0" smtClean="0"/>
              <a:t>0014		JMP 	RETURN </a:t>
            </a:r>
          </a:p>
          <a:p>
            <a:r>
              <a:rPr lang="en-US" dirty="0" smtClean="0"/>
              <a:t>0016	END_IF:	MOV	CX, [BP+4]</a:t>
            </a:r>
          </a:p>
          <a:p>
            <a:r>
              <a:rPr lang="en-US" dirty="0" smtClean="0"/>
              <a:t>0018		DEC 	CX</a:t>
            </a:r>
          </a:p>
          <a:p>
            <a:r>
              <a:rPr lang="en-US" dirty="0" smtClean="0"/>
              <a:t>001A		PUSH	CX</a:t>
            </a:r>
          </a:p>
          <a:p>
            <a:r>
              <a:rPr lang="en-US" dirty="0" smtClean="0"/>
              <a:t>001C		CALL 	FACTORIAL</a:t>
            </a:r>
          </a:p>
          <a:p>
            <a:r>
              <a:rPr lang="en-US" dirty="0" smtClean="0"/>
              <a:t>001E		MUL 	WORD  PTR[BP+4]</a:t>
            </a:r>
          </a:p>
          <a:p>
            <a:r>
              <a:rPr lang="en-US" dirty="0" smtClean="0"/>
              <a:t>0020	RETURN :	POP	BP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0022		RET	2</a:t>
            </a:r>
          </a:p>
          <a:p>
            <a:r>
              <a:rPr lang="en-US" dirty="0" smtClean="0"/>
              <a:t>	END	MAIN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0100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AX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00600" y="6260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6444734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6183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6368534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00FC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00F8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00F4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0001:001E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00FA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0001:001E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 smtClean="0"/>
              <a:t>	MAIN  PROC</a:t>
            </a:r>
          </a:p>
          <a:p>
            <a:r>
              <a:rPr lang="en-US" dirty="0" smtClean="0"/>
              <a:t>0000		MOV 	AX,3</a:t>
            </a:r>
          </a:p>
          <a:p>
            <a:r>
              <a:rPr lang="en-US" dirty="0" smtClean="0"/>
              <a:t>0002		PUSH 	AX</a:t>
            </a:r>
          </a:p>
          <a:p>
            <a:r>
              <a:rPr lang="en-US" dirty="0" smtClean="0"/>
              <a:t>0004		CALL 	FACTORIAL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0006		MOV 	AH,4CH</a:t>
            </a:r>
          </a:p>
          <a:p>
            <a:r>
              <a:rPr lang="en-US" dirty="0" smtClean="0"/>
              <a:t>0008		INT 	21H</a:t>
            </a:r>
          </a:p>
          <a:p>
            <a:r>
              <a:rPr lang="en-US" dirty="0" smtClean="0"/>
              <a:t>	MAIN ENDP</a:t>
            </a:r>
          </a:p>
          <a:p>
            <a:r>
              <a:rPr lang="en-US" dirty="0" smtClean="0"/>
              <a:t>	FACTORIAL PROC NEAR</a:t>
            </a:r>
          </a:p>
          <a:p>
            <a:r>
              <a:rPr lang="en-US" dirty="0" smtClean="0"/>
              <a:t>000A		PUSH 	BP</a:t>
            </a:r>
          </a:p>
          <a:p>
            <a:r>
              <a:rPr lang="en-US" dirty="0" smtClean="0"/>
              <a:t>000C		MOV 	BP,SP</a:t>
            </a:r>
          </a:p>
          <a:p>
            <a:r>
              <a:rPr lang="en-US" dirty="0" smtClean="0"/>
              <a:t>000E		CMP 	WORD PTR[BP+4],1</a:t>
            </a:r>
          </a:p>
          <a:p>
            <a:r>
              <a:rPr lang="en-US" dirty="0" smtClean="0"/>
              <a:t>0010		JG  	END_IF</a:t>
            </a:r>
          </a:p>
          <a:p>
            <a:r>
              <a:rPr lang="en-US" dirty="0" smtClean="0"/>
              <a:t>0012		MOV 	AX,1</a:t>
            </a:r>
          </a:p>
          <a:p>
            <a:r>
              <a:rPr lang="en-US" dirty="0" smtClean="0"/>
              <a:t>0014		JMP 	RETURN </a:t>
            </a:r>
          </a:p>
          <a:p>
            <a:r>
              <a:rPr lang="en-US" dirty="0" smtClean="0"/>
              <a:t>0016	END_IF:	MOV	CX, [BP+4]</a:t>
            </a:r>
          </a:p>
          <a:p>
            <a:r>
              <a:rPr lang="en-US" dirty="0" smtClean="0"/>
              <a:t>0018		DEC 	CX</a:t>
            </a:r>
          </a:p>
          <a:p>
            <a:r>
              <a:rPr lang="en-US" dirty="0" smtClean="0"/>
              <a:t>001A		PUSH	CX</a:t>
            </a:r>
          </a:p>
          <a:p>
            <a:r>
              <a:rPr lang="en-US" dirty="0" smtClean="0"/>
              <a:t>001C		CALL 	FACTORIAL</a:t>
            </a:r>
          </a:p>
          <a:p>
            <a:r>
              <a:rPr lang="en-US" dirty="0" smtClean="0"/>
              <a:t>001E		MUL 	WORD  PTR[BP+4]</a:t>
            </a:r>
          </a:p>
          <a:p>
            <a:r>
              <a:rPr lang="en-US" dirty="0" smtClean="0"/>
              <a:t>0020	RETURN :	POP	BP</a:t>
            </a:r>
          </a:p>
          <a:p>
            <a:r>
              <a:rPr lang="en-US" dirty="0" smtClean="0"/>
              <a:t>0022		RET	2</a:t>
            </a:r>
          </a:p>
          <a:p>
            <a:r>
              <a:rPr lang="en-US" dirty="0" smtClean="0"/>
              <a:t>	END	MAIN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AX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00600" y="6260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6444734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6183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6368534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00FC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00F8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00F4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0001:001E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00FA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0001:001E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 smtClean="0"/>
              <a:t>	MAIN  PROC</a:t>
            </a:r>
          </a:p>
          <a:p>
            <a:r>
              <a:rPr lang="en-US" dirty="0" smtClean="0"/>
              <a:t>0000		MOV 	AX,3</a:t>
            </a:r>
          </a:p>
          <a:p>
            <a:r>
              <a:rPr lang="en-US" dirty="0" smtClean="0"/>
              <a:t>0002		PUSH 	AX</a:t>
            </a:r>
          </a:p>
          <a:p>
            <a:r>
              <a:rPr lang="en-US" dirty="0" smtClean="0"/>
              <a:t>0004		CALL 	FACTORIAL</a:t>
            </a:r>
          </a:p>
          <a:p>
            <a:r>
              <a:rPr lang="en-US" dirty="0" smtClean="0"/>
              <a:t>0006		MOV 	AH,4CH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0008		INT 	21H</a:t>
            </a:r>
          </a:p>
          <a:p>
            <a:r>
              <a:rPr lang="en-US" dirty="0" smtClean="0"/>
              <a:t>	MAIN ENDP</a:t>
            </a:r>
          </a:p>
          <a:p>
            <a:r>
              <a:rPr lang="en-US" dirty="0" smtClean="0"/>
              <a:t>	FACTORIAL PROC NEAR</a:t>
            </a:r>
          </a:p>
          <a:p>
            <a:r>
              <a:rPr lang="en-US" dirty="0" smtClean="0"/>
              <a:t>000A		PUSH 	BP</a:t>
            </a:r>
          </a:p>
          <a:p>
            <a:r>
              <a:rPr lang="en-US" dirty="0" smtClean="0"/>
              <a:t>000C		MOV 	BP,SP</a:t>
            </a:r>
          </a:p>
          <a:p>
            <a:r>
              <a:rPr lang="en-US" dirty="0" smtClean="0"/>
              <a:t>000E		CMP 	WORD PTR[BP+4],1</a:t>
            </a:r>
          </a:p>
          <a:p>
            <a:r>
              <a:rPr lang="en-US" dirty="0" smtClean="0"/>
              <a:t>0010		JG  	END_IF</a:t>
            </a:r>
          </a:p>
          <a:p>
            <a:r>
              <a:rPr lang="en-US" dirty="0" smtClean="0"/>
              <a:t>0012		MOV 	AX,1</a:t>
            </a:r>
          </a:p>
          <a:p>
            <a:r>
              <a:rPr lang="en-US" dirty="0" smtClean="0"/>
              <a:t>0014		JMP 	RETURN </a:t>
            </a:r>
          </a:p>
          <a:p>
            <a:r>
              <a:rPr lang="en-US" dirty="0" smtClean="0"/>
              <a:t>0016	END_IF:	MOV	CX, [BP+4]</a:t>
            </a:r>
          </a:p>
          <a:p>
            <a:r>
              <a:rPr lang="en-US" dirty="0" smtClean="0"/>
              <a:t>0018		DEC 	CX</a:t>
            </a:r>
          </a:p>
          <a:p>
            <a:r>
              <a:rPr lang="en-US" dirty="0" smtClean="0"/>
              <a:t>001A		PUSH	CX</a:t>
            </a:r>
          </a:p>
          <a:p>
            <a:r>
              <a:rPr lang="en-US" dirty="0" smtClean="0"/>
              <a:t>001C		CALL 	FACTORIAL</a:t>
            </a:r>
          </a:p>
          <a:p>
            <a:r>
              <a:rPr lang="en-US" dirty="0" smtClean="0"/>
              <a:t>001E		MUL 	WORD  PTR[BP+4]</a:t>
            </a:r>
          </a:p>
          <a:p>
            <a:r>
              <a:rPr lang="en-US" dirty="0" smtClean="0"/>
              <a:t>0020	RETURN :	POP	BP</a:t>
            </a:r>
          </a:p>
          <a:p>
            <a:r>
              <a:rPr lang="en-US" dirty="0" smtClean="0"/>
              <a:t>0022		RET	2</a:t>
            </a:r>
          </a:p>
          <a:p>
            <a:r>
              <a:rPr lang="en-US" dirty="0" smtClean="0"/>
              <a:t>	END	MAIN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AX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00600" y="6260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6444734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6183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6368534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00FC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00F8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381000"/>
            <a:ext cx="3962400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POP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1219200"/>
            <a:ext cx="4343400" cy="5257800"/>
          </a:xfrm>
        </p:spPr>
        <p:txBody>
          <a:bodyPr/>
          <a:lstStyle/>
          <a:p>
            <a:r>
              <a:rPr lang="en-US" sz="2400" i="1" dirty="0" smtClean="0"/>
              <a:t>P0P	destination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destination is a 16-bit register(except IP register) / memory word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POP	CX</a:t>
            </a:r>
            <a:endParaRPr lang="en-US" dirty="0"/>
          </a:p>
        </p:txBody>
      </p:sp>
      <p:graphicFrame>
        <p:nvGraphicFramePr>
          <p:cNvPr id="56" name="Content Placeholder 11"/>
          <p:cNvGraphicFramePr>
            <a:graphicFrameLocks/>
          </p:cNvGraphicFramePr>
          <p:nvPr/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1234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7" name="Rectangle 5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1234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0100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1234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CX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AX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00600" y="5867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66" idx="3"/>
          </p:cNvCxnSpPr>
          <p:nvPr/>
        </p:nvCxnSpPr>
        <p:spPr>
          <a:xfrm>
            <a:off x="5257800" y="6052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763000" y="6172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cxnSp>
        <p:nvCxnSpPr>
          <p:cNvPr id="69" name="Straight Arrow Connector 68"/>
          <p:cNvCxnSpPr>
            <a:stCxn id="68" idx="1"/>
          </p:cNvCxnSpPr>
          <p:nvPr/>
        </p:nvCxnSpPr>
        <p:spPr>
          <a:xfrm rot="10800000" flipV="1">
            <a:off x="8305800" y="63568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00FE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00FC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00F8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00F6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00F2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00F0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92075"/>
            <a:ext cx="2819400" cy="184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00F4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0001:001E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00FA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0001:001E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0001:0006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0001:000A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304800"/>
            <a:ext cx="4343400" cy="6172200"/>
          </a:xfrm>
        </p:spPr>
        <p:txBody>
          <a:bodyPr/>
          <a:lstStyle/>
          <a:p>
            <a:r>
              <a:rPr lang="en-US" dirty="0" smtClean="0"/>
              <a:t>	MAIN  PROC</a:t>
            </a:r>
          </a:p>
          <a:p>
            <a:r>
              <a:rPr lang="en-US" dirty="0" smtClean="0"/>
              <a:t>0000		MOV 	AX,3</a:t>
            </a:r>
          </a:p>
          <a:p>
            <a:r>
              <a:rPr lang="en-US" dirty="0" smtClean="0"/>
              <a:t>0002		PUSH 	AX</a:t>
            </a:r>
          </a:p>
          <a:p>
            <a:r>
              <a:rPr lang="en-US" dirty="0" smtClean="0"/>
              <a:t>0004		CALL 	FACTORIAL</a:t>
            </a:r>
          </a:p>
          <a:p>
            <a:r>
              <a:rPr lang="en-US" dirty="0" smtClean="0"/>
              <a:t>0006		MOV 	AH,4CH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0008		INT 	21H</a:t>
            </a:r>
          </a:p>
          <a:p>
            <a:r>
              <a:rPr lang="en-US" dirty="0" smtClean="0"/>
              <a:t>	MAIN ENDP</a:t>
            </a:r>
          </a:p>
          <a:p>
            <a:r>
              <a:rPr lang="en-US" dirty="0" smtClean="0"/>
              <a:t>	FACTORIAL PROC NEAR</a:t>
            </a:r>
          </a:p>
          <a:p>
            <a:r>
              <a:rPr lang="en-US" dirty="0" smtClean="0"/>
              <a:t>000A		PUSH 	BP</a:t>
            </a:r>
          </a:p>
          <a:p>
            <a:r>
              <a:rPr lang="en-US" dirty="0" smtClean="0"/>
              <a:t>000C		MOV 	BP,SP</a:t>
            </a:r>
          </a:p>
          <a:p>
            <a:r>
              <a:rPr lang="en-US" dirty="0" smtClean="0"/>
              <a:t>000E		CMP 	WORD PTR[BP+4],1</a:t>
            </a:r>
          </a:p>
          <a:p>
            <a:r>
              <a:rPr lang="en-US" dirty="0" smtClean="0"/>
              <a:t>0010		JG  	END_IF</a:t>
            </a:r>
          </a:p>
          <a:p>
            <a:r>
              <a:rPr lang="en-US" dirty="0" smtClean="0"/>
              <a:t>0012		MOV 	AX,1</a:t>
            </a:r>
          </a:p>
          <a:p>
            <a:r>
              <a:rPr lang="en-US" dirty="0" smtClean="0"/>
              <a:t>0014		JMP 	RETURN </a:t>
            </a:r>
          </a:p>
          <a:p>
            <a:r>
              <a:rPr lang="en-US" dirty="0" smtClean="0"/>
              <a:t>0016	END_IF:	MOV	CX, [BP+4]</a:t>
            </a:r>
          </a:p>
          <a:p>
            <a:r>
              <a:rPr lang="en-US" dirty="0" smtClean="0"/>
              <a:t>0018		DEC 	CX</a:t>
            </a:r>
          </a:p>
          <a:p>
            <a:r>
              <a:rPr lang="en-US" dirty="0" smtClean="0"/>
              <a:t>001A		PUSH	CX</a:t>
            </a:r>
          </a:p>
          <a:p>
            <a:r>
              <a:rPr lang="en-US" dirty="0" smtClean="0"/>
              <a:t>001C		CALL 	FACTORIAL</a:t>
            </a:r>
          </a:p>
          <a:p>
            <a:r>
              <a:rPr lang="en-US" dirty="0" smtClean="0"/>
              <a:t>001E		MUL 	WORD  PTR[BP+4]</a:t>
            </a:r>
          </a:p>
          <a:p>
            <a:r>
              <a:rPr lang="en-US" dirty="0" smtClean="0"/>
              <a:t>0020	RETURN :	POP	BP</a:t>
            </a:r>
          </a:p>
          <a:p>
            <a:r>
              <a:rPr lang="en-US" dirty="0" smtClean="0"/>
              <a:t>0022		RET	2</a:t>
            </a:r>
          </a:p>
          <a:p>
            <a:r>
              <a:rPr lang="en-US" dirty="0" smtClean="0"/>
              <a:t>	END	MAIN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00FE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AX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00600" y="5867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5257800" y="605206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3000" y="6183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 flipV="1">
            <a:off x="8305800" y="6368534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00FC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00F8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381000"/>
            <a:ext cx="3962400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POP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1219200"/>
            <a:ext cx="4343400" cy="5257800"/>
          </a:xfrm>
        </p:spPr>
        <p:txBody>
          <a:bodyPr/>
          <a:lstStyle/>
          <a:p>
            <a:r>
              <a:rPr lang="en-US" sz="2400" i="1" dirty="0" smtClean="0"/>
              <a:t>P0P	destination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destination is a 16-bit register(except IP register) / memory word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POP	CX</a:t>
            </a:r>
            <a:endParaRPr lang="en-US" dirty="0"/>
          </a:p>
        </p:txBody>
      </p:sp>
      <p:graphicFrame>
        <p:nvGraphicFramePr>
          <p:cNvPr id="56" name="Content Placeholder 11"/>
          <p:cNvGraphicFramePr>
            <a:graphicFrameLocks/>
          </p:cNvGraphicFramePr>
          <p:nvPr/>
        </p:nvGraphicFramePr>
        <p:xfrm>
          <a:off x="6248400" y="2133600"/>
          <a:ext cx="20574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1234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7" name="Rectangle 56"/>
          <p:cNvSpPr/>
          <p:nvPr/>
        </p:nvSpPr>
        <p:spPr>
          <a:xfrm>
            <a:off x="6248400" y="533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1234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248400" y="1066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0100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248400" y="1447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6248400" y="1524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1234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638800" y="624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7912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7912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791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CX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791200" y="8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AX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00600" y="6260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7" name="Straight Arrow Connector 66"/>
          <p:cNvCxnSpPr>
            <a:stCxn id="66" idx="3"/>
          </p:cNvCxnSpPr>
          <p:nvPr/>
        </p:nvCxnSpPr>
        <p:spPr>
          <a:xfrm>
            <a:off x="5257800" y="6444734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763000" y="6172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</a:t>
            </a:r>
            <a:endParaRPr lang="en-US" dirty="0"/>
          </a:p>
        </p:txBody>
      </p:sp>
      <p:cxnSp>
        <p:nvCxnSpPr>
          <p:cNvPr id="69" name="Straight Arrow Connector 68"/>
          <p:cNvCxnSpPr>
            <a:stCxn id="68" idx="1"/>
          </p:cNvCxnSpPr>
          <p:nvPr/>
        </p:nvCxnSpPr>
        <p:spPr>
          <a:xfrm rot="10800000" flipV="1">
            <a:off x="8305800" y="6356866"/>
            <a:ext cx="4572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638800" y="5879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00FE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5638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00FC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638800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00FA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638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00F8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6388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00F6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6388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00F4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6388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00F2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638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00F0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56388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1899</Words>
  <Application>Microsoft Office PowerPoint</Application>
  <PresentationFormat>On-screen Show (4:3)</PresentationFormat>
  <Paragraphs>3250</Paragraphs>
  <Slides>80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1" baseType="lpstr">
      <vt:lpstr>Office Theme</vt:lpstr>
      <vt:lpstr>Chapter 8</vt:lpstr>
      <vt:lpstr>PUSH</vt:lpstr>
      <vt:lpstr>PUSH </vt:lpstr>
      <vt:lpstr>PUSH</vt:lpstr>
      <vt:lpstr>PUSH</vt:lpstr>
      <vt:lpstr>POP</vt:lpstr>
      <vt:lpstr>POP</vt:lpstr>
      <vt:lpstr>POP</vt:lpstr>
      <vt:lpstr>POP</vt:lpstr>
      <vt:lpstr>PUSHF and POPF</vt:lpstr>
      <vt:lpstr>Order of PUSH and POP</vt:lpstr>
      <vt:lpstr>Procedure Declaration</vt:lpstr>
      <vt:lpstr>Slide 13</vt:lpstr>
      <vt:lpstr>CALL</vt:lpstr>
      <vt:lpstr>RET</vt:lpstr>
      <vt:lpstr>Chapter 17</vt:lpstr>
      <vt:lpstr>Activation Record</vt:lpstr>
      <vt:lpstr>Factorial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  <vt:lpstr>Slide 78</vt:lpstr>
      <vt:lpstr>Slide 79</vt:lpstr>
      <vt:lpstr>Slide 80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23</cp:revision>
  <dcterms:created xsi:type="dcterms:W3CDTF">2006-08-16T00:00:00Z</dcterms:created>
  <dcterms:modified xsi:type="dcterms:W3CDTF">2015-04-11T06:35:33Z</dcterms:modified>
</cp:coreProperties>
</file>