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276" r:id="rId4"/>
    <p:sldId id="287" r:id="rId5"/>
    <p:sldId id="285" r:id="rId6"/>
    <p:sldId id="277" r:id="rId7"/>
    <p:sldId id="278" r:id="rId8"/>
    <p:sldId id="286" r:id="rId9"/>
    <p:sldId id="279" r:id="rId10"/>
    <p:sldId id="280" r:id="rId11"/>
    <p:sldId id="288" r:id="rId12"/>
    <p:sldId id="281" r:id="rId13"/>
    <p:sldId id="284" r:id="rId14"/>
    <p:sldId id="289" r:id="rId15"/>
    <p:sldId id="282" r:id="rId16"/>
    <p:sldId id="283" r:id="rId17"/>
    <p:sldId id="290" r:id="rId18"/>
    <p:sldId id="291" r:id="rId19"/>
    <p:sldId id="299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6A76-0E32-43EC-9522-87C9FE46B035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E24E-D50A-41E8-ADF5-4D23838A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77DBB-1DAC-4362-AB97-DE20435508B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D67D-1997-4F13-9398-8E327B1716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9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F2A3-D502-40DA-AA6E-ACFD4D0DBA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05AD-2BDF-479E-9A69-0225407783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0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6A41-B37D-4CDA-A065-32AD69ED43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AC93-A3DB-4F13-9F0A-354028043E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D7AA-7275-4E4F-BF4E-B36BEE4BAA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1A845-661E-4826-9510-34D12C5B8F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3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5EB-A1AD-45D2-853C-BC2ED9E893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4778-104B-456C-9F49-2B9917D7E8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40D6-B8DD-4F75-981A-79DFDEF50F3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64AF-A5A0-4710-9048-D13336C470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6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5C4C-8828-459D-884F-79E3787C86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4169-FCDC-422C-84FE-519957DE53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7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A45A-0FFD-4E8E-8416-ACB20B63F6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87B91-8F14-434E-95EB-7732B9AE6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7076-BD81-41F2-8915-6471169FD7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0C11-DC39-4CAD-A79A-423A3C3E1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FCF1-368D-4AB3-952F-7FC1984F4F7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EBC0-0226-4A1C-A62E-76EC8CB51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68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1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1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C570-06AB-4E65-A8CB-A7BC1CF7B2B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E5F1-B747-4CA0-B616-E69156522B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576D9F-AE76-471A-8AFD-2C7A82EEBA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7,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762000"/>
          </a:xfrm>
        </p:spPr>
        <p:txBody>
          <a:bodyPr/>
          <a:lstStyle/>
          <a:p>
            <a:r>
              <a:rPr lang="en-US" dirty="0" smtClean="0"/>
              <a:t>CSE-214</a:t>
            </a:r>
          </a:p>
          <a:p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638800"/>
            <a:ext cx="9144000" cy="51434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fr-CA" sz="2400" u="sng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Presented</a:t>
            </a:r>
            <a:r>
              <a:rPr lang="fr-CA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 By:-</a:t>
            </a:r>
            <a:endParaRPr lang="en-US" sz="24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0" y="5991226"/>
            <a:ext cx="9144000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FF00"/>
                </a:solidFill>
                <a:latin typeface="Cambria" panose="02040503050406030204" pitchFamily="18" charset="0"/>
              </a:rPr>
              <a:t>MD. IFTEKHARUL ISLAM SAKIB</a:t>
            </a:r>
            <a:endParaRPr lang="en-US" sz="2400" b="1" dirty="0" smtClean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 bwMode="auto">
          <a:xfrm>
            <a:off x="0" y="6324600"/>
            <a:ext cx="9144000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Lecturer, 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DH=8AH, CL=3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If DX=8AH</a:t>
            </a:r>
            <a:r>
              <a:rPr lang="en-US" dirty="0"/>
              <a:t>, </a:t>
            </a:r>
            <a:r>
              <a:rPr lang="en-US" dirty="0" smtClean="0"/>
              <a:t>CX=3 </a:t>
            </a:r>
            <a:endParaRPr lang="en-US" dirty="0"/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</a:t>
            </a:r>
            <a:r>
              <a:rPr lang="en-US" dirty="0" smtClean="0">
                <a:solidFill>
                  <a:srgbClr val="C00000"/>
                </a:solidFill>
              </a:rPr>
              <a:t>DX, CX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DX=450H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Shifts the bits in the destination to the right</a:t>
            </a:r>
          </a:p>
          <a:p>
            <a:r>
              <a:rPr lang="en-US" dirty="0" smtClean="0"/>
              <a:t>The LSB is shifted into CF</a:t>
            </a:r>
          </a:p>
          <a:p>
            <a:r>
              <a:rPr lang="en-US" dirty="0" smtClean="0"/>
              <a:t>In case of SAR MSB retains its original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600"/>
            <a:ext cx="4500000" cy="21309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729724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SHR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352750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0" y="32766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71259" y="5729724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5352750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SHR should be used for unsigned interpretation as </a:t>
            </a:r>
            <a:r>
              <a:rPr lang="en-US" dirty="0"/>
              <a:t>it </a:t>
            </a:r>
            <a:r>
              <a:rPr lang="en-US" dirty="0" smtClean="0"/>
              <a:t>does not preserve </a:t>
            </a:r>
            <a:r>
              <a:rPr lang="en-US" dirty="0"/>
              <a:t>sign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SAR </a:t>
            </a:r>
            <a:r>
              <a:rPr lang="en-US" dirty="0"/>
              <a:t>should be used for </a:t>
            </a:r>
            <a:r>
              <a:rPr lang="en-US" dirty="0" smtClean="0"/>
              <a:t>signed interpretation as it preserves sign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AL=-15,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If AL=-15, CL=1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 smtClean="0">
                <a:solidFill>
                  <a:srgbClr val="C00000"/>
                </a:solidFill>
              </a:rPr>
              <a:t>SAR AL, CL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SAR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AL=120H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AL=-8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ROL and ROR shifts bits in destination to the left and right respectively</a:t>
            </a:r>
          </a:p>
          <a:p>
            <a:r>
              <a:rPr lang="en-US" sz="2200" dirty="0" smtClean="0"/>
              <a:t>For ROL MSB is shifted into the rightmost bit and CF</a:t>
            </a:r>
          </a:p>
          <a:p>
            <a:r>
              <a:rPr lang="en-US" sz="2200" dirty="0" smtClean="0"/>
              <a:t>FOR ROR rightmost bit is shifted into MSB and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ROL and ROR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1259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16200000">
            <a:off x="6759418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Works similarly to ROL and ROR respectively</a:t>
            </a:r>
          </a:p>
          <a:p>
            <a:r>
              <a:rPr lang="en-US" sz="2200" dirty="0" smtClean="0"/>
              <a:t>For RCL, CF is shifted to LSB and MSB is shifted to CF</a:t>
            </a:r>
          </a:p>
          <a:p>
            <a:r>
              <a:rPr lang="en-US" sz="2200" dirty="0" smtClean="0"/>
              <a:t>FOR RCR, CF is shifted to MSB and LSB shifted to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RCL and RCR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7798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rot="16200000">
            <a:off x="2035957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1259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imul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multiply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mul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multiply</a:t>
            </a:r>
          </a:p>
          <a:p>
            <a:r>
              <a:rPr lang="en-US" b="1" dirty="0" smtClean="0"/>
              <a:t>Byte and Word Multiplication</a:t>
            </a:r>
            <a:r>
              <a:rPr lang="en-US" dirty="0" smtClean="0"/>
              <a:t> (A X B)</a:t>
            </a:r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bytes</a:t>
            </a:r>
            <a:r>
              <a:rPr lang="en-US" dirty="0" smtClean="0"/>
              <a:t> are multiplied, the result is a 16-bit </a:t>
            </a:r>
            <a:r>
              <a:rPr lang="en-US" b="1" dirty="0" smtClean="0"/>
              <a:t>word</a:t>
            </a:r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 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product: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If two </a:t>
            </a:r>
            <a:r>
              <a:rPr lang="en-US" b="1" dirty="0" smtClean="0"/>
              <a:t>words</a:t>
            </a:r>
            <a:r>
              <a:rPr lang="en-US" dirty="0" smtClean="0"/>
              <a:t> are multiplied, the result is a 32-bit </a:t>
            </a:r>
            <a:r>
              <a:rPr lang="en-US" b="1" i="1" dirty="0" err="1" smtClean="0"/>
              <a:t>doubleword</a:t>
            </a:r>
            <a:endParaRPr lang="en-US" dirty="0" smtClean="0"/>
          </a:p>
          <a:p>
            <a:pPr lvl="2"/>
            <a:r>
              <a:rPr lang="en-US" dirty="0" smtClean="0"/>
              <a:t>A: </a:t>
            </a:r>
            <a:r>
              <a:rPr lang="en-US" b="1" dirty="0" smtClean="0"/>
              <a:t>source</a:t>
            </a:r>
          </a:p>
          <a:p>
            <a:pPr lvl="2"/>
            <a:r>
              <a:rPr lang="en-US" dirty="0" smtClean="0"/>
              <a:t>B: </a:t>
            </a:r>
            <a:r>
              <a:rPr lang="en-US" b="1" dirty="0" smtClean="0"/>
              <a:t>ax</a:t>
            </a:r>
          </a:p>
          <a:p>
            <a:pPr lvl="2"/>
            <a:r>
              <a:rPr lang="en-US" dirty="0" smtClean="0"/>
              <a:t>Product (ms 16 bits): </a:t>
            </a:r>
            <a:r>
              <a:rPr lang="en-US" b="1" dirty="0" err="1" smtClean="0"/>
              <a:t>dx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Product (</a:t>
            </a:r>
            <a:r>
              <a:rPr lang="en-US" dirty="0" err="1" smtClean="0"/>
              <a:t>ls</a:t>
            </a:r>
            <a:r>
              <a:rPr lang="en-US" dirty="0" smtClean="0"/>
              <a:t> 16 bits):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41148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ZF, AF, and </a:t>
            </a:r>
            <a:r>
              <a:rPr lang="en-US" dirty="0" smtClean="0"/>
              <a:t>PF Undefined</a:t>
            </a:r>
            <a:endParaRPr lang="en-US" dirty="0"/>
          </a:p>
          <a:p>
            <a:pPr marL="858838" indent="-320675"/>
            <a:r>
              <a:rPr lang="en-US" dirty="0"/>
              <a:t> CF/OF</a:t>
            </a:r>
          </a:p>
          <a:p>
            <a:pPr marL="1076325" lvl="1" indent="-320675"/>
            <a:r>
              <a:rPr lang="en-US" dirty="0"/>
              <a:t>MUL </a:t>
            </a:r>
          </a:p>
          <a:p>
            <a:pPr marL="1344613" lvl="2" indent="-268288"/>
            <a:r>
              <a:rPr lang="en-US" dirty="0"/>
              <a:t>0: </a:t>
            </a:r>
            <a:r>
              <a:rPr lang="en-US" dirty="0" smtClean="0"/>
              <a:t>if upper </a:t>
            </a:r>
            <a:r>
              <a:rPr lang="en-US" dirty="0"/>
              <a:t>half result </a:t>
            </a:r>
            <a:r>
              <a:rPr lang="en-US" dirty="0" smtClean="0"/>
              <a:t>0</a:t>
            </a:r>
          </a:p>
          <a:p>
            <a:pPr marL="1344613" lvl="2" indent="-268288"/>
            <a:r>
              <a:rPr lang="en-US" dirty="0" smtClean="0"/>
              <a:t>1: Otherwise</a:t>
            </a:r>
          </a:p>
          <a:p>
            <a:pPr marL="1076325" lvl="1" indent="-320675"/>
            <a:r>
              <a:rPr lang="en-US" dirty="0" smtClean="0"/>
              <a:t>IMUL </a:t>
            </a:r>
            <a:endParaRPr lang="en-US" dirty="0"/>
          </a:p>
          <a:p>
            <a:pPr marL="1344613" lvl="2" indent="-268288"/>
            <a:r>
              <a:rPr lang="en-US" dirty="0"/>
              <a:t>0: if upper half is sign extension of lower half.</a:t>
            </a:r>
          </a:p>
          <a:p>
            <a:pPr marL="1344613" lvl="2" indent="-268288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AND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OR	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XOR	destination,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Division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cbw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cwd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divide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idiv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divide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Byte and Word Division (A/B)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al ;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Divisor, B: </a:t>
            </a:r>
            <a:r>
              <a:rPr lang="en-US" b="1" dirty="0" smtClean="0"/>
              <a:t>source</a:t>
            </a:r>
            <a:r>
              <a:rPr lang="en-US" dirty="0" smtClean="0"/>
              <a:t> ;Dividend , A: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 :</a:t>
            </a:r>
            <a:r>
              <a:rPr lang="en-US" b="1" dirty="0" smtClean="0"/>
              <a:t>ax 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Divide 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038600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1696" y="2383720"/>
            <a:ext cx="702468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Thank you</a:t>
            </a:r>
            <a:endParaRPr lang="en-US" sz="9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CF, OF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XOR AX, AX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OR  CX, CX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CMP CX,0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AND AL, 0Fh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505200" y="1981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Clearing a Register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05200" y="32004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3200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Register for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505200" y="4267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4267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Converting ASCII Digit to a number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 single operand</a:t>
            </a:r>
          </a:p>
          <a:p>
            <a:r>
              <a:rPr lang="en-US" dirty="0" smtClean="0"/>
              <a:t>Performs one’s complement operation on the destination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NOT 	destination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similarly to the AND instruction</a:t>
            </a:r>
          </a:p>
          <a:p>
            <a:r>
              <a:rPr lang="en-US" dirty="0" smtClean="0"/>
              <a:t>Except doesn’t write the output on the destination.</a:t>
            </a:r>
          </a:p>
          <a:p>
            <a:r>
              <a:rPr lang="en-US" dirty="0" smtClean="0"/>
              <a:t>Only sets or resets the flags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TEST 	destination, source</a:t>
            </a:r>
          </a:p>
          <a:p>
            <a:r>
              <a:rPr lang="en-US" dirty="0" smtClean="0"/>
              <a:t>Usually used for flow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447675" indent="0">
              <a:buNone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TEST AL,1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CMP CX,0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26786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678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number is even or not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possible formats: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1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CL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200" dirty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AF is </a:t>
            </a:r>
            <a:r>
              <a:rPr lang="en-US" sz="2200" dirty="0" smtClean="0"/>
              <a:t>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 smtClean="0"/>
              <a:t> CF value changes according to Shift / Rotate Type</a:t>
            </a:r>
            <a:endParaRPr lang="en-US" sz="2200" dirty="0"/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OF =1 if result changes sign on last Shift / Rotation</a:t>
            </a:r>
            <a:endParaRPr lang="en-US" sz="2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/ Rotate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left</a:t>
            </a:r>
          </a:p>
          <a:p>
            <a:r>
              <a:rPr lang="en-US" dirty="0" smtClean="0"/>
              <a:t>The MSB is shifted into CF</a:t>
            </a:r>
          </a:p>
          <a:p>
            <a:r>
              <a:rPr lang="en-US" dirty="0" smtClean="0"/>
              <a:t>A 0 is shifted to LSB</a:t>
            </a:r>
          </a:p>
          <a:p>
            <a:r>
              <a:rPr lang="en-US" dirty="0" smtClean="0"/>
              <a:t>SAL and SHL generate the same machine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SHL and SAL instructions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471" y="3606662"/>
            <a:ext cx="7934144" cy="2336938"/>
            <a:chOff x="333556" y="3505200"/>
            <a:chExt cx="7934144" cy="2336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81200" y="3505200"/>
              <a:ext cx="6286500" cy="233693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3556" y="418207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SHL and SAL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1040921" y="4427870"/>
              <a:ext cx="914400" cy="43173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643</TotalTime>
  <Words>907</Words>
  <Application>Microsoft Office PowerPoint</Application>
  <PresentationFormat>On-screen Show (4:3)</PresentationFormat>
  <Paragraphs>244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8_162</vt:lpstr>
      <vt:lpstr>Chapter 7, 9</vt:lpstr>
      <vt:lpstr>AND, OR AND XOR</vt:lpstr>
      <vt:lpstr>AND, OR AND XOR</vt:lpstr>
      <vt:lpstr>AND, OR AND XOR </vt:lpstr>
      <vt:lpstr>NOT Instruction</vt:lpstr>
      <vt:lpstr>TEST Instruction</vt:lpstr>
      <vt:lpstr>TEST Instruction</vt:lpstr>
      <vt:lpstr>Shift / Rotate Instructions</vt:lpstr>
      <vt:lpstr>SHL and SAL instructions</vt:lpstr>
      <vt:lpstr>SHL and SAL instructions</vt:lpstr>
      <vt:lpstr>SHR and SAR instructions</vt:lpstr>
      <vt:lpstr>SHR and SAR instructions</vt:lpstr>
      <vt:lpstr>SHR and SAR instructions</vt:lpstr>
      <vt:lpstr>ROL and ROR</vt:lpstr>
      <vt:lpstr>RCL and RCR instructions</vt:lpstr>
      <vt:lpstr>Multiplication instructions </vt:lpstr>
      <vt:lpstr>Multiplication instructions</vt:lpstr>
      <vt:lpstr>Multiplication instructions</vt:lpstr>
      <vt:lpstr>More Examples</vt:lpstr>
      <vt:lpstr>Division instructions</vt:lpstr>
      <vt:lpstr>Byte and Word Division (A/B)</vt:lpstr>
      <vt:lpstr>An Example</vt:lpstr>
      <vt:lpstr>Divide Overflow</vt:lpstr>
      <vt:lpstr>Sign Extension of the Dividend</vt:lpstr>
      <vt:lpstr>Sign Extension of the Dividend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6&amp;7</dc:title>
  <dc:creator>parag1</dc:creator>
  <cp:lastModifiedBy>Md. Iftekharul Islam Sakib</cp:lastModifiedBy>
  <cp:revision>24</cp:revision>
  <dcterms:created xsi:type="dcterms:W3CDTF">2006-08-16T00:00:00Z</dcterms:created>
  <dcterms:modified xsi:type="dcterms:W3CDTF">2015-03-22T07:45:00Z</dcterms:modified>
</cp:coreProperties>
</file>