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1"/>
  </p:notesMasterIdLst>
  <p:handoutMasterIdLst>
    <p:handoutMasterId r:id="rId32"/>
  </p:handoutMasterIdLst>
  <p:sldIdLst>
    <p:sldId id="286" r:id="rId2"/>
    <p:sldId id="387" r:id="rId3"/>
    <p:sldId id="388" r:id="rId4"/>
    <p:sldId id="389" r:id="rId5"/>
    <p:sldId id="390" r:id="rId6"/>
    <p:sldId id="397" r:id="rId7"/>
    <p:sldId id="391" r:id="rId8"/>
    <p:sldId id="393" r:id="rId9"/>
    <p:sldId id="394" r:id="rId10"/>
    <p:sldId id="395" r:id="rId11"/>
    <p:sldId id="396" r:id="rId12"/>
    <p:sldId id="352" r:id="rId13"/>
    <p:sldId id="376" r:id="rId14"/>
    <p:sldId id="377" r:id="rId15"/>
    <p:sldId id="379" r:id="rId16"/>
    <p:sldId id="378" r:id="rId17"/>
    <p:sldId id="380" r:id="rId18"/>
    <p:sldId id="383" r:id="rId19"/>
    <p:sldId id="382" r:id="rId20"/>
    <p:sldId id="398" r:id="rId21"/>
    <p:sldId id="384" r:id="rId22"/>
    <p:sldId id="385" r:id="rId23"/>
    <p:sldId id="356" r:id="rId24"/>
    <p:sldId id="386" r:id="rId25"/>
    <p:sldId id="399" r:id="rId26"/>
    <p:sldId id="400" r:id="rId27"/>
    <p:sldId id="403" r:id="rId28"/>
    <p:sldId id="401" r:id="rId29"/>
    <p:sldId id="402" r:id="rId30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920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0DAD-762C-C44C-9E88-9AB77D73D8E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14EAB-020B-6C46-932B-C19C6831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78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65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C55-719A-454A-AC53-F85DDD47D444}" type="datetime1">
              <a:rPr lang="en-AU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4C68-71BE-6548-A4B4-5FA17A02D829}" type="datetime1">
              <a:rPr lang="en-AU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248-BBA4-BA40-A2F7-F0526FA25DC6}" type="datetime1">
              <a:rPr lang="en-AU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6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1E1E-2163-CE40-BFFF-49962ADCF6F5}" type="datetime1">
              <a:rPr lang="en-AU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82C2-4D97-E042-A640-8D376BEAF778}" type="datetime1">
              <a:rPr lang="en-AU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43FC-891D-274B-BFC6-444F34D14703}" type="datetime1">
              <a:rPr lang="en-AU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216-1E42-7443-A8B1-062258C5F424}" type="datetime1">
              <a:rPr lang="en-AU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4F8B-C3FA-464D-950D-47825C1C2333}" type="datetime1">
              <a:rPr lang="en-AU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B3D-B51B-6648-AD13-E1F4B59C9B85}" type="datetime1">
              <a:rPr lang="en-AU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1544-1D3B-5042-9C89-897BD13734B5}" type="datetime1">
              <a:rPr lang="en-AU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354-F539-524F-AD7C-12C6E87585DC}" type="datetime1">
              <a:rPr lang="en-AU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1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ADEF-602D-0B48-8221-F685293FBCD6}" type="datetime1">
              <a:rPr lang="en-AU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Java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i="1" dirty="0" smtClean="0"/>
              <a:t>Package, Interface &amp; Exception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312818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Anything declared </a:t>
            </a:r>
            <a:r>
              <a:rPr lang="en-US" b="1" i="1" dirty="0"/>
              <a:t>public</a:t>
            </a:r>
            <a:r>
              <a:rPr lang="en-US" dirty="0"/>
              <a:t> can be accessed from </a:t>
            </a:r>
            <a:r>
              <a:rPr lang="en-US" dirty="0" smtClean="0"/>
              <a:t>anywhere</a:t>
            </a:r>
          </a:p>
          <a:p>
            <a:r>
              <a:rPr lang="en-US" dirty="0" smtClean="0"/>
              <a:t>Anything </a:t>
            </a:r>
            <a:r>
              <a:rPr lang="en-US" dirty="0"/>
              <a:t>declared </a:t>
            </a:r>
            <a:r>
              <a:rPr lang="en-US" b="1" i="1" dirty="0"/>
              <a:t>private</a:t>
            </a:r>
            <a:r>
              <a:rPr lang="en-US" dirty="0"/>
              <a:t> cannot be seen outside of its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When </a:t>
            </a:r>
            <a:r>
              <a:rPr lang="en-US" dirty="0"/>
              <a:t>a member does not have an explicit access specification, it is visible to subclasses as well as to other classes in the same </a:t>
            </a:r>
            <a:r>
              <a:rPr lang="en-US" dirty="0" smtClean="0"/>
              <a:t>package (</a:t>
            </a:r>
            <a:r>
              <a:rPr lang="en-US" b="1" i="1" dirty="0" smtClean="0"/>
              <a:t>default access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to allow an element to be seen outside your current package, but only to classes that subclass </a:t>
            </a:r>
            <a:r>
              <a:rPr lang="en-US" dirty="0" smtClean="0"/>
              <a:t>the class </a:t>
            </a:r>
            <a:r>
              <a:rPr lang="en-US" dirty="0"/>
              <a:t>directly, then declare that </a:t>
            </a:r>
            <a:r>
              <a:rPr lang="en-US" dirty="0" smtClean="0"/>
              <a:t>element </a:t>
            </a:r>
            <a:r>
              <a:rPr lang="en-US" b="1" i="1" dirty="0" smtClean="0"/>
              <a:t>protected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non-nested class has only two possible access </a:t>
            </a:r>
            <a:r>
              <a:rPr lang="en-US" sz="2800" dirty="0" smtClean="0"/>
              <a:t>levels</a:t>
            </a:r>
          </a:p>
          <a:p>
            <a:pPr lvl="1"/>
            <a:r>
              <a:rPr lang="en-US" sz="2400" dirty="0" smtClean="0"/>
              <a:t>default </a:t>
            </a:r>
            <a:r>
              <a:rPr lang="en-US" sz="2400" dirty="0"/>
              <a:t>and </a:t>
            </a:r>
            <a:r>
              <a:rPr lang="en-US" sz="2400" dirty="0" smtClean="0"/>
              <a:t>public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a class is declared as public, it is accessible by any other </a:t>
            </a:r>
            <a:r>
              <a:rPr lang="en-US" sz="2800" dirty="0" smtClean="0"/>
              <a:t>code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a class has default access, then it can only be accessed by other code within its same </a:t>
            </a:r>
            <a:r>
              <a:rPr lang="en-US" sz="2800" dirty="0" smtClean="0"/>
              <a:t>package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a class is public, it must be the only public class declared in the file, and the file must have the same name as the </a:t>
            </a:r>
            <a:r>
              <a:rPr lang="en-US" sz="2800" dirty="0" smtClean="0"/>
              <a:t>class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2536948"/>
            <a:ext cx="355904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i="1" dirty="0" smtClean="0">
                <a:latin typeface="Calibri"/>
                <a:cs typeface="Calibri"/>
              </a:rPr>
              <a:t>Interface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We can call it a pure abstract class having no concrete methods</a:t>
            </a:r>
            <a:endParaRPr lang="en-US" sz="2800" dirty="0"/>
          </a:p>
          <a:p>
            <a:pPr lvl="1"/>
            <a:r>
              <a:rPr lang="en-US" sz="2400" dirty="0" smtClean="0"/>
              <a:t>All methods</a:t>
            </a:r>
            <a:r>
              <a:rPr lang="en-US" sz="2400" dirty="0"/>
              <a:t>	</a:t>
            </a:r>
            <a:r>
              <a:rPr lang="en-US" sz="2400" dirty="0" smtClean="0"/>
              <a:t>declared in an interface are implicitly </a:t>
            </a:r>
            <a:r>
              <a:rPr lang="en-US" sz="2400" b="1" dirty="0" smtClean="0"/>
              <a:t>public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 smtClean="0"/>
              <a:t>abstract</a:t>
            </a:r>
            <a:endParaRPr lang="en-US" sz="2400" b="1" dirty="0"/>
          </a:p>
          <a:p>
            <a:pPr lvl="1"/>
            <a:r>
              <a:rPr lang="en-US" sz="2400" dirty="0" smtClean="0"/>
              <a:t>All variables declared in an interface are </a:t>
            </a:r>
            <a:r>
              <a:rPr lang="en-US" sz="2400" dirty="0"/>
              <a:t>implicitly </a:t>
            </a:r>
            <a:r>
              <a:rPr lang="en-US" sz="2400" b="1" dirty="0"/>
              <a:t>public</a:t>
            </a:r>
            <a:r>
              <a:rPr lang="en-US" sz="2400" dirty="0" smtClean="0"/>
              <a:t>, </a:t>
            </a:r>
            <a:r>
              <a:rPr lang="en-US" sz="2400" b="1" dirty="0" smtClean="0"/>
              <a:t>static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 smtClean="0"/>
              <a:t>final</a:t>
            </a:r>
            <a:endParaRPr lang="en-US" sz="2400" b="1" dirty="0"/>
          </a:p>
          <a:p>
            <a:r>
              <a:rPr lang="en-US" sz="2800" i="1" dirty="0" smtClean="0"/>
              <a:t>An </a:t>
            </a:r>
            <a:r>
              <a:rPr lang="en-US" sz="2800" i="1" dirty="0"/>
              <a:t>interface </a:t>
            </a:r>
            <a:r>
              <a:rPr lang="en-US" sz="2800" i="1" dirty="0" smtClean="0"/>
              <a:t>can’t have </a:t>
            </a:r>
            <a:r>
              <a:rPr lang="en-US" sz="2800" i="1" dirty="0"/>
              <a:t>instance </a:t>
            </a:r>
            <a:r>
              <a:rPr lang="en-US" sz="2800" i="1" dirty="0" smtClean="0"/>
              <a:t>variables, so can’t maintain state information unlike class</a:t>
            </a:r>
          </a:p>
          <a:p>
            <a:r>
              <a:rPr lang="en-US" sz="2800" dirty="0"/>
              <a:t>A class can only extend from a </a:t>
            </a:r>
            <a:r>
              <a:rPr lang="en-US" sz="2800" b="1" dirty="0"/>
              <a:t>single class</a:t>
            </a:r>
            <a:r>
              <a:rPr lang="en-US" sz="2800" dirty="0"/>
              <a:t>, but a class can implement </a:t>
            </a:r>
            <a:r>
              <a:rPr lang="en-US" sz="2800" b="1" dirty="0"/>
              <a:t>multiple </a:t>
            </a:r>
            <a:r>
              <a:rPr lang="en-US" sz="2800" b="1" dirty="0" smtClean="0"/>
              <a:t>interfaces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8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you implement an interface method, it must be declared as </a:t>
            </a:r>
            <a:r>
              <a:rPr lang="en-US" sz="2800" dirty="0" smtClean="0"/>
              <a:t>public</a:t>
            </a:r>
          </a:p>
          <a:p>
            <a:r>
              <a:rPr lang="en-US" sz="2800" dirty="0" smtClean="0"/>
              <a:t>By </a:t>
            </a:r>
            <a:r>
              <a:rPr lang="en-US" sz="2800" dirty="0"/>
              <a:t>implementing an interface, a class signs a contract with the compiler </a:t>
            </a:r>
            <a:r>
              <a:rPr lang="en-US" sz="2800" dirty="0" smtClean="0"/>
              <a:t>that </a:t>
            </a:r>
            <a:r>
              <a:rPr lang="en-US" sz="2800" dirty="0"/>
              <a:t>it will definitely </a:t>
            </a:r>
            <a:r>
              <a:rPr lang="en-US" sz="2800" dirty="0" smtClean="0"/>
              <a:t>provide implementation of all the methods</a:t>
            </a:r>
            <a:endParaRPr lang="en-US" sz="2800" dirty="0"/>
          </a:p>
          <a:p>
            <a:r>
              <a:rPr lang="en-US" sz="2800" dirty="0"/>
              <a:t>If it fails to do so, the class will be considered as </a:t>
            </a:r>
            <a:r>
              <a:rPr lang="en-US" sz="2800" dirty="0" smtClean="0"/>
              <a:t>abstract</a:t>
            </a:r>
            <a:endParaRPr lang="en-US" sz="2800" dirty="0"/>
          </a:p>
          <a:p>
            <a:r>
              <a:rPr lang="en-US" sz="2800" dirty="0"/>
              <a:t>Then it must be declared as abstract and no object of that class can be </a:t>
            </a:r>
            <a:r>
              <a:rPr lang="en-US" sz="2800" dirty="0" smtClean="0"/>
              <a:t>created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Interface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403"/>
            <a:ext cx="6477000" cy="54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8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java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6172200" cy="54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java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28145"/>
            <a:ext cx="4800600" cy="54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3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java5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74706"/>
            <a:ext cx="6553200" cy="528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7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Prior </a:t>
            </a:r>
            <a:r>
              <a:rPr lang="en-US" sz="2800" dirty="0"/>
              <a:t>to JDK 8, an interface could not define any implementation </a:t>
            </a:r>
            <a:r>
              <a:rPr lang="en-US" sz="2800" dirty="0" smtClean="0"/>
              <a:t>whatsoever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release of JDK 8 has changed this by adding a new capability to interface called the </a:t>
            </a:r>
            <a:r>
              <a:rPr lang="en-US" sz="2800" i="1" dirty="0"/>
              <a:t>default </a:t>
            </a:r>
            <a:r>
              <a:rPr lang="en-US" sz="2800" i="1" dirty="0" smtClean="0"/>
              <a:t>method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default method lets you define a default implementation for an interface </a:t>
            </a:r>
            <a:r>
              <a:rPr lang="en-US" sz="2400" dirty="0" smtClean="0"/>
              <a:t>method</a:t>
            </a:r>
          </a:p>
          <a:p>
            <a:pPr lvl="1"/>
            <a:r>
              <a:rPr lang="en-US" sz="2400" dirty="0" smtClean="0"/>
              <a:t>Its </a:t>
            </a:r>
            <a:r>
              <a:rPr lang="en-US" sz="2400" dirty="0"/>
              <a:t>primary motivation </a:t>
            </a:r>
            <a:r>
              <a:rPr lang="en-US" sz="2400" dirty="0" smtClean="0"/>
              <a:t>was </a:t>
            </a:r>
            <a:r>
              <a:rPr lang="en-US" sz="2400" dirty="0"/>
              <a:t>to provide a means by which interfaces could be expanded without breaking existing </a:t>
            </a:r>
            <a:r>
              <a:rPr lang="en-US" sz="2400" dirty="0" smtClean="0"/>
              <a:t>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2536948"/>
            <a:ext cx="355904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i="1" dirty="0" smtClean="0">
                <a:latin typeface="Calibri"/>
                <a:cs typeface="Calibri"/>
              </a:rPr>
              <a:t>Package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4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java6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4869"/>
            <a:ext cx="6477000" cy="54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1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java8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" y="2209801"/>
            <a:ext cx="4320000" cy="3184179"/>
          </a:xfrm>
          <a:prstGeom prst="rect">
            <a:avLst/>
          </a:prstGeom>
        </p:spPr>
      </p:pic>
      <p:pic>
        <p:nvPicPr>
          <p:cNvPr id="7" name="Picture 6" descr="java9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00" y="2209049"/>
            <a:ext cx="4320000" cy="32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3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Methods in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java1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67183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5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536948"/>
            <a:ext cx="54102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800" b="1" i="1" dirty="0" smtClean="0">
                <a:latin typeface="Calibri"/>
                <a:cs typeface="Calibri"/>
              </a:rPr>
              <a:t>Exception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3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Uncaught exceptions</a:t>
            </a:r>
          </a:p>
          <a:p>
            <a:r>
              <a:rPr lang="en-US" sz="2800" dirty="0"/>
              <a:t>Caught exceptions</a:t>
            </a:r>
          </a:p>
          <a:p>
            <a:r>
              <a:rPr lang="en-US" sz="2800" dirty="0"/>
              <a:t>try</a:t>
            </a:r>
          </a:p>
          <a:p>
            <a:r>
              <a:rPr lang="en-US" sz="2800" dirty="0"/>
              <a:t>catch</a:t>
            </a:r>
          </a:p>
          <a:p>
            <a:r>
              <a:rPr lang="en-US" sz="2800" dirty="0"/>
              <a:t>finally</a:t>
            </a:r>
          </a:p>
          <a:p>
            <a:r>
              <a:rPr lang="en-US" sz="2800" dirty="0"/>
              <a:t>throw</a:t>
            </a:r>
          </a:p>
          <a:p>
            <a:r>
              <a:rPr lang="en-US" sz="2800" dirty="0"/>
              <a:t>throws</a:t>
            </a:r>
          </a:p>
          <a:p>
            <a:r>
              <a:rPr lang="en-US" sz="2800" dirty="0"/>
              <a:t>Creating </a:t>
            </a:r>
            <a:r>
              <a:rPr lang="en-US" sz="2800" dirty="0" smtClean="0"/>
              <a:t>custom exceptions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Uncaught </a:t>
            </a: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java1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6986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1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aught </a:t>
            </a:r>
            <a:r>
              <a:rPr lang="en-US" dirty="0"/>
              <a:t>E</a:t>
            </a:r>
            <a:r>
              <a:rPr lang="en-US" dirty="0" smtClean="0"/>
              <a:t>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java1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7" y="1524000"/>
            <a:ext cx="694575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8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Caught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java15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9"/>
            <a:ext cx="6248400" cy="5261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289560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3366FF"/>
                </a:solidFill>
              </a:rPr>
              <a:t>catch(ArithmeticException | NullPointerException e</a:t>
            </a:r>
            <a:r>
              <a:rPr lang="en-US" sz="2000" b="1" i="1" dirty="0" smtClean="0">
                <a:solidFill>
                  <a:srgbClr val="3366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172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java1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6248400" cy="51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8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Custom </a:t>
            </a:r>
            <a:r>
              <a:rPr lang="en-US" dirty="0"/>
              <a:t>E</a:t>
            </a:r>
            <a:r>
              <a:rPr lang="en-US" dirty="0" smtClean="0"/>
              <a:t>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java1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04797"/>
            <a:ext cx="5943600" cy="54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3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Java package provides </a:t>
            </a:r>
            <a:r>
              <a:rPr lang="en-US" sz="2800" dirty="0"/>
              <a:t>a mechanism for partitioning the class name space into more manageable </a:t>
            </a:r>
            <a:r>
              <a:rPr lang="en-US" sz="2800" dirty="0" smtClean="0"/>
              <a:t>chunks </a:t>
            </a:r>
          </a:p>
          <a:p>
            <a:pPr lvl="1"/>
            <a:r>
              <a:rPr lang="en-US" sz="2400" dirty="0" smtClean="0"/>
              <a:t>Both </a:t>
            </a:r>
            <a:r>
              <a:rPr lang="en-US" sz="2400" b="1" dirty="0" smtClean="0"/>
              <a:t>naming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 smtClean="0"/>
              <a:t>visibility</a:t>
            </a:r>
            <a:r>
              <a:rPr lang="en-US" sz="2400" dirty="0" smtClean="0"/>
              <a:t> </a:t>
            </a:r>
            <a:r>
              <a:rPr lang="en-US" sz="2400" dirty="0"/>
              <a:t>control </a:t>
            </a:r>
            <a:r>
              <a:rPr lang="en-US" sz="2400" dirty="0" smtClean="0"/>
              <a:t>mechanism</a:t>
            </a:r>
          </a:p>
          <a:p>
            <a:r>
              <a:rPr lang="en-US" sz="2800" dirty="0" smtClean="0"/>
              <a:t>Define classes </a:t>
            </a:r>
            <a:r>
              <a:rPr lang="en-US" sz="2800" dirty="0"/>
              <a:t>inside a package that are </a:t>
            </a:r>
            <a:r>
              <a:rPr lang="en-US" sz="2800" dirty="0" smtClean="0"/>
              <a:t>not accessible </a:t>
            </a:r>
            <a:r>
              <a:rPr lang="en-US" sz="2800" dirty="0"/>
              <a:t>by code outside that </a:t>
            </a:r>
            <a:r>
              <a:rPr lang="en-US" sz="2800" dirty="0" smtClean="0"/>
              <a:t>package</a:t>
            </a:r>
          </a:p>
          <a:p>
            <a:r>
              <a:rPr lang="en-US" sz="2800" dirty="0" smtClean="0"/>
              <a:t>Define class </a:t>
            </a:r>
            <a:r>
              <a:rPr lang="en-US" sz="2800" dirty="0"/>
              <a:t>members that are exposed only to other members of the same </a:t>
            </a:r>
            <a:r>
              <a:rPr lang="en-US" sz="2800" dirty="0" smtClean="0"/>
              <a:t>package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allows </a:t>
            </a:r>
            <a:r>
              <a:rPr lang="en-US" sz="2800" dirty="0" smtClean="0"/>
              <a:t>classes </a:t>
            </a:r>
            <a:r>
              <a:rPr lang="en-US" sz="2800" dirty="0"/>
              <a:t>to have intimate knowledge of each </a:t>
            </a:r>
            <a:r>
              <a:rPr lang="en-US" sz="2800" dirty="0" smtClean="0"/>
              <a:t>other</a:t>
            </a:r>
            <a:endParaRPr lang="en-US" sz="2800" dirty="0"/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ot </a:t>
            </a:r>
            <a:r>
              <a:rPr lang="en-US" sz="2400" dirty="0"/>
              <a:t>expose that knowledge to the rest of the </a:t>
            </a:r>
            <a:r>
              <a:rPr lang="en-US" sz="2400" dirty="0" smtClean="0"/>
              <a:t>world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 smtClean="0"/>
              <a:t>package </a:t>
            </a:r>
            <a:r>
              <a:rPr lang="en-US" sz="2800" b="1" i="1" dirty="0" err="1" smtClean="0"/>
              <a:t>pkg</a:t>
            </a:r>
            <a:endParaRPr lang="en-US" sz="2800" b="1" i="1" dirty="0"/>
          </a:p>
          <a:p>
            <a:pPr lvl="1"/>
            <a:r>
              <a:rPr lang="en-US" dirty="0"/>
              <a:t>Here, </a:t>
            </a:r>
            <a:r>
              <a:rPr lang="en-US" dirty="0" err="1"/>
              <a:t>pkg</a:t>
            </a:r>
            <a:r>
              <a:rPr lang="en-US" dirty="0"/>
              <a:t> is the name of the </a:t>
            </a:r>
            <a:r>
              <a:rPr lang="en-US" dirty="0" smtClean="0"/>
              <a:t>package</a:t>
            </a:r>
          </a:p>
          <a:p>
            <a:r>
              <a:rPr lang="en-US" sz="2800" b="1" i="1" dirty="0" smtClean="0"/>
              <a:t>package MyPackage</a:t>
            </a:r>
            <a:endParaRPr lang="en-US" sz="2800" b="1" i="1" dirty="0"/>
          </a:p>
          <a:p>
            <a:pPr lvl="1"/>
            <a:r>
              <a:rPr lang="en-US" dirty="0" smtClean="0"/>
              <a:t>creates a package </a:t>
            </a:r>
            <a:r>
              <a:rPr lang="en-US" dirty="0"/>
              <a:t>called </a:t>
            </a:r>
            <a:r>
              <a:rPr lang="en-US" dirty="0" smtClean="0"/>
              <a:t>MyPackage</a:t>
            </a:r>
          </a:p>
          <a:p>
            <a:r>
              <a:rPr lang="en-US" sz="2800" dirty="0"/>
              <a:t>The package statement defines a name space in which classes are </a:t>
            </a:r>
            <a:r>
              <a:rPr lang="en-US" sz="2800" dirty="0" smtClean="0"/>
              <a:t>stored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you omit the package statement, the class names are put into the </a:t>
            </a:r>
            <a:r>
              <a:rPr lang="en-US" sz="2800" b="1" dirty="0"/>
              <a:t>default package</a:t>
            </a:r>
            <a:r>
              <a:rPr lang="en-US" sz="2800" dirty="0"/>
              <a:t>, which has no </a:t>
            </a:r>
            <a:r>
              <a:rPr lang="en-US" sz="2800" dirty="0" smtClean="0"/>
              <a:t>name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Java uses file system directories to store </a:t>
            </a:r>
            <a:r>
              <a:rPr lang="en-US" sz="2800" dirty="0" smtClean="0"/>
              <a:t>packages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.class files for any classes </a:t>
            </a:r>
            <a:r>
              <a:rPr lang="en-US" sz="2400" dirty="0" smtClean="0"/>
              <a:t>that are part </a:t>
            </a:r>
            <a:r>
              <a:rPr lang="en-US" sz="2400" dirty="0"/>
              <a:t>of MyPackage must be stored in a directory called </a:t>
            </a:r>
            <a:r>
              <a:rPr lang="en-US" sz="2400" dirty="0" smtClean="0"/>
              <a:t>MyPackage</a:t>
            </a:r>
          </a:p>
          <a:p>
            <a:r>
              <a:rPr lang="en-US" sz="2800" dirty="0"/>
              <a:t>More than one file can include the same package </a:t>
            </a:r>
            <a:r>
              <a:rPr lang="en-US" sz="2800" dirty="0" smtClean="0"/>
              <a:t>statement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package statement simply specifies to which package the classes defined in a file </a:t>
            </a:r>
            <a:r>
              <a:rPr lang="en-US" sz="2800" dirty="0" smtClean="0"/>
              <a:t>belong</a:t>
            </a:r>
          </a:p>
          <a:p>
            <a:r>
              <a:rPr lang="en-US" sz="2800" dirty="0" smtClean="0"/>
              <a:t>To create hierarchy of packages, separate </a:t>
            </a:r>
            <a:r>
              <a:rPr lang="en-US" sz="2800" dirty="0"/>
              <a:t>each package name from the one above it by use of a </a:t>
            </a:r>
            <a:r>
              <a:rPr lang="en-US" sz="2800" dirty="0" smtClean="0"/>
              <a:t>(.)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java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7668"/>
            <a:ext cx="5410200" cy="5420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2209800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javac</a:t>
            </a:r>
            <a:r>
              <a:rPr lang="en-US" sz="2400" b="1" dirty="0"/>
              <a:t> </a:t>
            </a:r>
            <a:r>
              <a:rPr lang="en-US" sz="2400" b="1" dirty="0" smtClean="0"/>
              <a:t> -</a:t>
            </a:r>
            <a:r>
              <a:rPr lang="en-US" sz="2400" b="1" dirty="0"/>
              <a:t>d </a:t>
            </a:r>
            <a:r>
              <a:rPr lang="en-US" sz="2400" b="1" dirty="0" smtClean="0"/>
              <a:t> .  </a:t>
            </a:r>
            <a:r>
              <a:rPr lang="en-US" sz="2400" b="1" dirty="0" err="1" smtClean="0"/>
              <a:t>AccountBalance.java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/>
              <a:t>java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MyPackage.AccountBalance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180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general form of a </a:t>
            </a:r>
            <a:r>
              <a:rPr lang="en-US" sz="2800" dirty="0" smtClean="0"/>
              <a:t>multilevel package statement</a:t>
            </a:r>
            <a:endParaRPr lang="en-US" sz="2800" dirty="0"/>
          </a:p>
          <a:p>
            <a:pPr lvl="1"/>
            <a:r>
              <a:rPr lang="en-US" sz="2400" b="1" i="1" dirty="0"/>
              <a:t>package pkg1[.pkg2[.pkg3]</a:t>
            </a:r>
            <a:r>
              <a:rPr lang="en-US" sz="2400" b="1" i="1" dirty="0" smtClean="0"/>
              <a:t>]</a:t>
            </a:r>
          </a:p>
          <a:p>
            <a:pPr lvl="1"/>
            <a:r>
              <a:rPr lang="en-US" sz="2400" b="1" i="1" dirty="0" smtClean="0"/>
              <a:t>package </a:t>
            </a:r>
            <a:r>
              <a:rPr lang="en-US" sz="2400" b="1" i="1" dirty="0" err="1" smtClean="0"/>
              <a:t>java.awt.image</a:t>
            </a:r>
            <a:endParaRPr lang="en-US" sz="2400" b="1" i="1" dirty="0"/>
          </a:p>
          <a:p>
            <a:r>
              <a:rPr lang="en-US" sz="2800" dirty="0"/>
              <a:t>In a Java source file, import statements occur immediately following the package statement (if it exists) and before any class </a:t>
            </a:r>
            <a:r>
              <a:rPr lang="en-US" sz="2800" dirty="0" smtClean="0"/>
              <a:t>definitions</a:t>
            </a:r>
          </a:p>
          <a:p>
            <a:r>
              <a:rPr lang="en-US" sz="2800" dirty="0" smtClean="0"/>
              <a:t>The general form of </a:t>
            </a:r>
            <a:r>
              <a:rPr lang="en-US" sz="2800" dirty="0"/>
              <a:t>the import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 lvl="1"/>
            <a:r>
              <a:rPr lang="en-US" sz="2400" b="1" i="1" dirty="0"/>
              <a:t>import pkg1 [.pkg2].(classname | *</a:t>
            </a:r>
            <a:r>
              <a:rPr lang="en-US" sz="2400" b="1" i="1" dirty="0" smtClean="0"/>
              <a:t>)</a:t>
            </a:r>
          </a:p>
          <a:p>
            <a:pPr lvl="1"/>
            <a:r>
              <a:rPr lang="en-US" sz="2400" b="1" i="1" dirty="0"/>
              <a:t>i</a:t>
            </a:r>
            <a:r>
              <a:rPr lang="en-US" sz="2400" b="1" i="1" dirty="0" smtClean="0"/>
              <a:t>mport </a:t>
            </a:r>
            <a:r>
              <a:rPr lang="en-US" sz="2400" b="1" i="1" dirty="0" err="1" smtClean="0"/>
              <a:t>java.util.Scanner</a:t>
            </a:r>
            <a:endParaRPr lang="en-US" sz="2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Packages act as containers for classes and other subordinate </a:t>
            </a:r>
            <a:r>
              <a:rPr lang="en-US" sz="2800" dirty="0" smtClean="0"/>
              <a:t>packages</a:t>
            </a:r>
            <a:endParaRPr lang="en-US" sz="2800" dirty="0"/>
          </a:p>
          <a:p>
            <a:r>
              <a:rPr lang="en-US" sz="2800" dirty="0"/>
              <a:t>Classes act as containers for data and </a:t>
            </a:r>
            <a:r>
              <a:rPr lang="en-US" sz="2800" dirty="0" smtClean="0"/>
              <a:t>code</a:t>
            </a:r>
            <a:endParaRPr lang="en-US" sz="2800" dirty="0"/>
          </a:p>
          <a:p>
            <a:r>
              <a:rPr lang="en-US" sz="2800" dirty="0"/>
              <a:t>The class is Java’s smallest unit of </a:t>
            </a:r>
            <a:r>
              <a:rPr lang="en-US" sz="2800" dirty="0" smtClean="0"/>
              <a:t>abstraction</a:t>
            </a:r>
            <a:endParaRPr lang="en-US" sz="2800" dirty="0"/>
          </a:p>
          <a:p>
            <a:r>
              <a:rPr lang="en-US" sz="2800" dirty="0" smtClean="0"/>
              <a:t>Four </a:t>
            </a:r>
            <a:r>
              <a:rPr lang="en-US" sz="2800" dirty="0"/>
              <a:t>categories of visibility for class members</a:t>
            </a:r>
          </a:p>
          <a:p>
            <a:pPr lvl="1"/>
            <a:r>
              <a:rPr lang="en-US" sz="2400" dirty="0"/>
              <a:t>Subclasses in the same package</a:t>
            </a:r>
          </a:p>
          <a:p>
            <a:pPr lvl="1"/>
            <a:r>
              <a:rPr lang="en-US" sz="2400" dirty="0"/>
              <a:t>Non-subclasses in the same package</a:t>
            </a:r>
          </a:p>
          <a:p>
            <a:pPr lvl="1"/>
            <a:r>
              <a:rPr lang="en-US" sz="2400" dirty="0"/>
              <a:t>Subclasses in different package </a:t>
            </a:r>
          </a:p>
          <a:p>
            <a:pPr lvl="1"/>
            <a:r>
              <a:rPr lang="en-US" sz="2400" dirty="0"/>
              <a:t>Classes that are neither in the same package </a:t>
            </a:r>
            <a:r>
              <a:rPr lang="en-US" sz="2400" dirty="0" smtClean="0"/>
              <a:t>nor subclasses</a:t>
            </a:r>
            <a:endParaRPr lang="en-AU" sz="24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6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three access </a:t>
            </a:r>
            <a:r>
              <a:rPr lang="en-US" sz="2800" dirty="0" smtClean="0"/>
              <a:t>modifiers provide </a:t>
            </a:r>
            <a:r>
              <a:rPr lang="en-US" sz="2800" dirty="0"/>
              <a:t>a variety of ways to produce the many levels of access required </a:t>
            </a:r>
            <a:endParaRPr lang="en-US" sz="2800" dirty="0" smtClean="0"/>
          </a:p>
          <a:p>
            <a:pPr lvl="1"/>
            <a:r>
              <a:rPr lang="en-US" sz="2400" dirty="0" smtClean="0"/>
              <a:t>private</a:t>
            </a:r>
            <a:r>
              <a:rPr lang="en-US" sz="2400" dirty="0"/>
              <a:t>, public, and </a:t>
            </a:r>
            <a:r>
              <a:rPr lang="en-US" sz="2400" dirty="0" smtClean="0"/>
              <a:t>protected</a:t>
            </a:r>
          </a:p>
          <a:p>
            <a:r>
              <a:rPr lang="en-US" sz="2800" dirty="0" smtClean="0"/>
              <a:t>The following applies </a:t>
            </a:r>
            <a:r>
              <a:rPr lang="en-US" sz="2800" dirty="0"/>
              <a:t>only to members of </a:t>
            </a:r>
            <a:r>
              <a:rPr lang="en-US" sz="2800" dirty="0" smtClean="0"/>
              <a:t>classes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72688"/>
              </p:ext>
            </p:extLst>
          </p:nvPr>
        </p:nvGraphicFramePr>
        <p:xfrm>
          <a:off x="152400" y="3642360"/>
          <a:ext cx="8919845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36276"/>
                <a:gridCol w="1030084"/>
                <a:gridCol w="1579880"/>
                <a:gridCol w="1354405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Private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 Modifier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Protected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Public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Same 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Same package subclass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Same package non-subclass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Different package subclass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Different package non-subclass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>
                          <a:effectLst/>
                        </a:rPr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809</Words>
  <Application>Microsoft Macintosh PowerPoint</Application>
  <PresentationFormat>On-screen Show (4:3)</PresentationFormat>
  <Paragraphs>156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Java</vt:lpstr>
      <vt:lpstr>PowerPoint Presentation</vt:lpstr>
      <vt:lpstr>Package</vt:lpstr>
      <vt:lpstr>Declaring Package</vt:lpstr>
      <vt:lpstr>Declaring Package</vt:lpstr>
      <vt:lpstr>Package Example</vt:lpstr>
      <vt:lpstr>Package Syntax</vt:lpstr>
      <vt:lpstr>Access Protection</vt:lpstr>
      <vt:lpstr>Access Protection</vt:lpstr>
      <vt:lpstr>Access Protection</vt:lpstr>
      <vt:lpstr>Access Protection</vt:lpstr>
      <vt:lpstr>PowerPoint Presentation</vt:lpstr>
      <vt:lpstr>Interface</vt:lpstr>
      <vt:lpstr>Implementing Interface</vt:lpstr>
      <vt:lpstr>Simple Interface </vt:lpstr>
      <vt:lpstr>Applying Interfaces</vt:lpstr>
      <vt:lpstr>Variables in Interfaces</vt:lpstr>
      <vt:lpstr>Extending Interfaces</vt:lpstr>
      <vt:lpstr>Default Interface Methods</vt:lpstr>
      <vt:lpstr>Default Interface Methods</vt:lpstr>
      <vt:lpstr>Multiple Inheritance Issues</vt:lpstr>
      <vt:lpstr>Static Methods in Interface</vt:lpstr>
      <vt:lpstr>PowerPoint Presentation</vt:lpstr>
      <vt:lpstr>Exception Handling</vt:lpstr>
      <vt:lpstr>Uncaught Exceptions</vt:lpstr>
      <vt:lpstr>Caught Exceptions</vt:lpstr>
      <vt:lpstr>Caught Exceptions</vt:lpstr>
      <vt:lpstr>Throws</vt:lpstr>
      <vt:lpstr>Creating Custom Exceptions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Rifat Shahriyar</cp:lastModifiedBy>
  <cp:revision>156</cp:revision>
  <dcterms:created xsi:type="dcterms:W3CDTF">2015-08-08T18:03:01Z</dcterms:created>
  <dcterms:modified xsi:type="dcterms:W3CDTF">2015-10-09T18:13:34Z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2015-08-08T00:00:00Z</vt:filetime>
  </property>
  <property fmtid="{D5CDD505-2E9C-101B-9397-08002B2CF9AE}" pid="3" name="LastSaved">
    <vt:filetime>2015-08-08T00:00:00Z</vt:filetime>
  </property>
</Properties>
</file>