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286" r:id="rId2"/>
    <p:sldId id="404" r:id="rId3"/>
    <p:sldId id="405" r:id="rId4"/>
    <p:sldId id="406" r:id="rId5"/>
    <p:sldId id="419" r:id="rId6"/>
    <p:sldId id="407" r:id="rId7"/>
    <p:sldId id="422" r:id="rId8"/>
    <p:sldId id="421" r:id="rId9"/>
    <p:sldId id="408" r:id="rId10"/>
    <p:sldId id="410" r:id="rId11"/>
    <p:sldId id="412" r:id="rId12"/>
    <p:sldId id="413" r:id="rId13"/>
    <p:sldId id="423" r:id="rId14"/>
    <p:sldId id="414" r:id="rId15"/>
    <p:sldId id="415" r:id="rId16"/>
    <p:sldId id="411" r:id="rId17"/>
    <p:sldId id="416" r:id="rId18"/>
    <p:sldId id="417" r:id="rId19"/>
    <p:sldId id="418" r:id="rId2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92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0DAD-762C-C44C-9E88-9AB77D73D8EC}" type="datetimeFigureOut">
              <a:rPr lang="en-US" smtClean="0"/>
              <a:t>18/10/15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4EAB-020B-6C46-932B-C19C6831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7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65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C55-719A-454A-AC53-F85DDD47D444}" type="datetime1">
              <a:rPr lang="en-AU" smtClean="0"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4C68-71BE-6548-A4B4-5FA17A02D829}" type="datetime1">
              <a:rPr lang="en-AU" smtClean="0"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F248-BBA4-BA40-A2F7-F0526FA25DC6}" type="datetime1">
              <a:rPr lang="en-AU" smtClean="0"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1E1E-2163-CE40-BFFF-49962ADCF6F5}" type="datetime1">
              <a:rPr lang="en-AU" smtClean="0"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82C2-4D97-E042-A640-8D376BEAF778}" type="datetime1">
              <a:rPr lang="en-AU" smtClean="0"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43FC-891D-274B-BFC6-444F34D14703}" type="datetime1">
              <a:rPr lang="en-AU" smtClean="0"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216-1E42-7443-A8B1-062258C5F424}" type="datetime1">
              <a:rPr lang="en-AU" smtClean="0"/>
              <a:t>18/10/15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4F8B-C3FA-464D-950D-47825C1C2333}" type="datetime1">
              <a:rPr lang="en-AU" smtClean="0"/>
              <a:t>18/10/15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B3D-B51B-6648-AD13-E1F4B59C9B85}" type="datetime1">
              <a:rPr lang="en-AU" smtClean="0"/>
              <a:t>18/10/15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1544-1D3B-5042-9C89-897BD13734B5}" type="datetime1">
              <a:rPr lang="en-AU" smtClean="0"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6354-F539-524F-AD7C-12C6E87585DC}" type="datetime1">
              <a:rPr lang="en-AU" smtClean="0"/>
              <a:t>18/10/15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ADEF-602D-0B48-8221-F685293FBCD6}" type="datetime1">
              <a:rPr lang="en-AU" smtClean="0"/>
              <a:t>18/10/15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Java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 smtClean="0"/>
              <a:t>Thread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312818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	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1524000"/>
            <a:ext cx="7955280" cy="4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9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Thread Pools are useful when </a:t>
            </a:r>
            <a:r>
              <a:rPr lang="en-US" sz="2800" dirty="0"/>
              <a:t>you need to limit the </a:t>
            </a:r>
            <a:r>
              <a:rPr lang="en-US" sz="2800" dirty="0" smtClean="0"/>
              <a:t>number of threads running </a:t>
            </a:r>
            <a:r>
              <a:rPr lang="en-US" sz="2800" dirty="0"/>
              <a:t>in your application </a:t>
            </a:r>
            <a:endParaRPr lang="en-US" sz="2800" dirty="0" smtClean="0"/>
          </a:p>
          <a:p>
            <a:pPr lvl="1"/>
            <a:r>
              <a:rPr lang="en-US" sz="2400" dirty="0" smtClean="0"/>
              <a:t>Performance overhead starting a new thread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thread is also allocated some memory for its stack </a:t>
            </a:r>
          </a:p>
          <a:p>
            <a:r>
              <a:rPr lang="en-US" sz="2800" dirty="0"/>
              <a:t>Instead of starting a new thread for every task to execute concurrently, the task can be passed to a thread </a:t>
            </a:r>
            <a:r>
              <a:rPr lang="en-US" sz="2800" dirty="0" smtClean="0"/>
              <a:t>pool</a:t>
            </a:r>
          </a:p>
          <a:p>
            <a:pPr lvl="1"/>
            <a:r>
              <a:rPr lang="en-US" sz="2400" dirty="0" smtClean="0"/>
              <a:t>As </a:t>
            </a:r>
            <a:r>
              <a:rPr lang="en-US" sz="2400" dirty="0"/>
              <a:t>soon as the pool has any idle threads the task is assigned to one of them and </a:t>
            </a:r>
            <a:r>
              <a:rPr lang="en-US" sz="2400" dirty="0" smtClean="0"/>
              <a:t>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Thread </a:t>
            </a:r>
            <a:r>
              <a:rPr lang="en-US" sz="2800" dirty="0"/>
              <a:t>pools are often used in multi threaded </a:t>
            </a:r>
            <a:r>
              <a:rPr lang="en-US" sz="2800" dirty="0" smtClean="0"/>
              <a:t>servers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connection arriving at the server via the network is wrapped as a task and passed on to a thread </a:t>
            </a:r>
            <a:r>
              <a:rPr lang="en-US" sz="2400" dirty="0" smtClean="0"/>
              <a:t>pool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threads in the thread pool will process the requests on the connections </a:t>
            </a:r>
            <a:r>
              <a:rPr lang="en-US" sz="2400" dirty="0" smtClean="0"/>
              <a:t>concurrently</a:t>
            </a:r>
          </a:p>
          <a:p>
            <a:r>
              <a:rPr lang="en-US" sz="2800" dirty="0" smtClean="0"/>
              <a:t>Java provides Thread Pool implementation with </a:t>
            </a:r>
            <a:r>
              <a:rPr lang="en-US" sz="2800" b="1" i="1" dirty="0" err="1" smtClean="0"/>
              <a:t>java.util.concurrent.ExecutorService</a:t>
            </a:r>
            <a:r>
              <a:rPr lang="en-US" sz="2800" b="1" i="1" dirty="0" smtClean="0"/>
              <a:t> 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java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001000" cy="53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two or more threads need access to a </a:t>
            </a:r>
            <a:r>
              <a:rPr lang="en-US" sz="2800" b="1" dirty="0"/>
              <a:t>shared resource</a:t>
            </a:r>
            <a:r>
              <a:rPr lang="en-US" sz="2800" dirty="0"/>
              <a:t>, they need some way to ensure that the resource will be used by only one thread at a </a:t>
            </a:r>
            <a:r>
              <a:rPr lang="en-US" sz="2800" dirty="0" smtClean="0"/>
              <a:t>time</a:t>
            </a:r>
            <a:endParaRPr lang="en-US" sz="2800" dirty="0"/>
          </a:p>
          <a:p>
            <a:r>
              <a:rPr lang="en-US" sz="2800" dirty="0"/>
              <a:t>The process by which this is achieved is called </a:t>
            </a:r>
            <a:r>
              <a:rPr lang="en-US" sz="2800" b="1" dirty="0" smtClean="0"/>
              <a:t>synchronization</a:t>
            </a:r>
            <a:endParaRPr lang="en-US" sz="2800" b="1" dirty="0"/>
          </a:p>
          <a:p>
            <a:r>
              <a:rPr lang="en-US" sz="2800" dirty="0"/>
              <a:t>Key to synchronization is the concept of the </a:t>
            </a:r>
            <a:r>
              <a:rPr lang="en-US" sz="2800" b="1" dirty="0" smtClean="0"/>
              <a:t>monitor</a:t>
            </a:r>
            <a:endParaRPr lang="en-US" sz="2800" b="1" dirty="0"/>
          </a:p>
          <a:p>
            <a:r>
              <a:rPr lang="en-US" sz="2800" dirty="0"/>
              <a:t>A monitor is an object that is used as a mutually exclusive </a:t>
            </a:r>
            <a:r>
              <a:rPr lang="en-US" sz="2800" dirty="0" smtClean="0"/>
              <a:t>lock</a:t>
            </a:r>
          </a:p>
          <a:p>
            <a:pPr lvl="1"/>
            <a:r>
              <a:rPr lang="en-US" sz="2400" dirty="0" smtClean="0"/>
              <a:t>Only </a:t>
            </a:r>
            <a:r>
              <a:rPr lang="en-US" sz="2400" dirty="0"/>
              <a:t>one thread can own a monitor at a given </a:t>
            </a:r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 thread acquires a lock, it is said to have entered the </a:t>
            </a:r>
            <a:r>
              <a:rPr lang="en-US" sz="2800" dirty="0" smtClean="0"/>
              <a:t>monitor</a:t>
            </a:r>
            <a:endParaRPr lang="en-US" sz="2800" dirty="0"/>
          </a:p>
          <a:p>
            <a:r>
              <a:rPr lang="en-US" sz="2800" dirty="0"/>
              <a:t>All other threads attempting to enter the locked monitor will be suspended until the first thread exits the </a:t>
            </a:r>
            <a:r>
              <a:rPr lang="en-US" sz="2800" dirty="0" smtClean="0"/>
              <a:t>monitor</a:t>
            </a:r>
            <a:endParaRPr lang="en-US" sz="2800" dirty="0"/>
          </a:p>
          <a:p>
            <a:r>
              <a:rPr lang="en-US" sz="2800" dirty="0"/>
              <a:t>These other threads are said to be waiting for the </a:t>
            </a:r>
            <a:r>
              <a:rPr lang="en-US" sz="2800" dirty="0" smtClean="0"/>
              <a:t>monitor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way to achieve synchronization.</a:t>
            </a:r>
          </a:p>
          <a:p>
            <a:r>
              <a:rPr lang="en-US" sz="2800" dirty="0" smtClean="0"/>
              <a:t>Synchronized method</a:t>
            </a:r>
            <a:endParaRPr lang="en-US" sz="2800" dirty="0"/>
          </a:p>
          <a:p>
            <a:pPr marL="0" indent="0">
              <a:buNone/>
            </a:pPr>
            <a:r>
              <a:rPr lang="en-US" sz="2800" b="1" i="1" dirty="0" smtClean="0"/>
              <a:t>	synchronized void </a:t>
            </a:r>
            <a:r>
              <a:rPr lang="en-US" sz="2800" b="1" i="1" dirty="0"/>
              <a:t>call(String msg) </a:t>
            </a:r>
            <a:r>
              <a:rPr lang="en-US" sz="2800" b="1" i="1" dirty="0" smtClean="0"/>
              <a:t>{  }</a:t>
            </a:r>
            <a:endParaRPr lang="en-US" sz="2800" b="1" i="1" dirty="0"/>
          </a:p>
          <a:p>
            <a:r>
              <a:rPr lang="en-US" sz="2800" dirty="0" smtClean="0"/>
              <a:t>Synchronized block</a:t>
            </a:r>
          </a:p>
          <a:p>
            <a:pPr marL="0" indent="0">
              <a:buNone/>
            </a:pPr>
            <a:r>
              <a:rPr lang="en-US" sz="2800" b="1" i="1" dirty="0" smtClean="0"/>
              <a:t>	public </a:t>
            </a:r>
            <a:r>
              <a:rPr lang="en-US" sz="2800" b="1" i="1" dirty="0"/>
              <a:t>void run() {</a:t>
            </a:r>
          </a:p>
          <a:p>
            <a:pPr marL="0" indent="0">
              <a:buNone/>
            </a:pPr>
            <a:r>
              <a:rPr lang="en-US" sz="2800" b="1" i="1" dirty="0"/>
              <a:t>		synchronized(target) </a:t>
            </a:r>
            <a:r>
              <a:rPr lang="en-US" sz="2800" b="1" i="1" dirty="0" smtClean="0"/>
              <a:t>{ </a:t>
            </a:r>
            <a:r>
              <a:rPr lang="en-US" sz="2800" b="1" i="1" dirty="0" err="1" smtClean="0"/>
              <a:t>target.call</a:t>
            </a:r>
            <a:r>
              <a:rPr lang="en-US" sz="2800" b="1" i="1" dirty="0"/>
              <a:t>(</a:t>
            </a:r>
            <a:r>
              <a:rPr lang="en-US" sz="2800" b="1" i="1" dirty="0" err="1"/>
              <a:t>msg</a:t>
            </a:r>
            <a:r>
              <a:rPr lang="en-US" sz="2800" b="1" i="1" dirty="0"/>
              <a:t>)</a:t>
            </a:r>
            <a:r>
              <a:rPr lang="en-US" sz="2800" b="1" i="1" dirty="0" smtClean="0"/>
              <a:t>; } </a:t>
            </a:r>
          </a:p>
          <a:p>
            <a:pPr marL="0" indent="0">
              <a:buNone/>
            </a:pPr>
            <a:r>
              <a:rPr lang="en-US" sz="2800" b="1" i="1" dirty="0"/>
              <a:t>	</a:t>
            </a:r>
            <a:r>
              <a:rPr lang="en-US" sz="2800" b="1" i="1" dirty="0" smtClean="0"/>
              <a:t>}</a:t>
            </a:r>
            <a:endParaRPr lang="en-US" sz="2800" dirty="0"/>
          </a:p>
          <a:p>
            <a:r>
              <a:rPr lang="en-US" sz="2400" b="1" i="1" dirty="0"/>
              <a:t>Example</a:t>
            </a:r>
            <a:r>
              <a:rPr lang="en-US" sz="2400" i="1" dirty="0"/>
              <a:t>: </a:t>
            </a:r>
            <a:r>
              <a:rPr lang="en-US" sz="2400" i="1" dirty="0" err="1"/>
              <a:t>SynchronizedBlock.java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SynchronizedMethod.java</a:t>
            </a:r>
            <a:r>
              <a:rPr lang="en-US" sz="2400" i="1" dirty="0"/>
              <a:t>, </a:t>
            </a:r>
            <a:r>
              <a:rPr lang="en-US" sz="2400" i="1" dirty="0" err="1"/>
              <a:t>SynchronizationLock.java</a:t>
            </a:r>
            <a:endParaRPr lang="en-US" sz="2400" i="1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Thread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One way is to use polling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loop that is used to check some condition </a:t>
            </a:r>
            <a:r>
              <a:rPr lang="en-US" sz="2400" dirty="0" smtClean="0"/>
              <a:t>repeatedly</a:t>
            </a:r>
          </a:p>
          <a:p>
            <a:pPr lvl="1"/>
            <a:r>
              <a:rPr lang="en-US" sz="2400" dirty="0" smtClean="0"/>
              <a:t>Once </a:t>
            </a:r>
            <a:r>
              <a:rPr lang="en-US" sz="2400" dirty="0"/>
              <a:t>the condition is true, appropriate action is </a:t>
            </a:r>
            <a:r>
              <a:rPr lang="en-US" sz="2400" dirty="0" smtClean="0"/>
              <a:t>taken</a:t>
            </a:r>
          </a:p>
          <a:p>
            <a:r>
              <a:rPr lang="en-US" sz="2800" dirty="0" smtClean="0"/>
              <a:t>Java </a:t>
            </a:r>
            <a:r>
              <a:rPr lang="en-US" sz="2800" dirty="0"/>
              <a:t>includes an elegant </a:t>
            </a:r>
            <a:r>
              <a:rPr lang="en-US" sz="2800" dirty="0" smtClean="0"/>
              <a:t>inter thread </a:t>
            </a:r>
            <a:r>
              <a:rPr lang="en-US" sz="2800" dirty="0"/>
              <a:t>communication mechanism via the </a:t>
            </a:r>
            <a:r>
              <a:rPr lang="en-US" sz="2800" b="1" dirty="0"/>
              <a:t>wait</a:t>
            </a:r>
            <a:r>
              <a:rPr lang="en-US" sz="2800" b="1" dirty="0" smtClean="0"/>
              <a:t>()</a:t>
            </a:r>
            <a:r>
              <a:rPr lang="en-US" sz="2800" dirty="0"/>
              <a:t>, </a:t>
            </a:r>
            <a:r>
              <a:rPr lang="en-US" sz="2800" b="1" dirty="0"/>
              <a:t>notify</a:t>
            </a:r>
            <a:r>
              <a:rPr lang="en-US" sz="2800" b="1" dirty="0" smtClean="0"/>
              <a:t>()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/>
              <a:t>notifyAll</a:t>
            </a:r>
            <a:r>
              <a:rPr lang="en-US" sz="2800" b="1" dirty="0" smtClean="0"/>
              <a:t>()</a:t>
            </a:r>
            <a:r>
              <a:rPr lang="en-US" sz="2800" dirty="0" smtClean="0"/>
              <a:t> methods</a:t>
            </a:r>
            <a:endParaRPr lang="en-US" sz="2800" dirty="0"/>
          </a:p>
          <a:p>
            <a:r>
              <a:rPr lang="en-US" sz="2800" dirty="0"/>
              <a:t>These methods are implemented as final methods in Object, so all classes have </a:t>
            </a:r>
            <a:r>
              <a:rPr lang="en-US" sz="2800" dirty="0" smtClean="0"/>
              <a:t>them</a:t>
            </a:r>
            <a:endParaRPr lang="en-US" sz="2800" dirty="0"/>
          </a:p>
          <a:p>
            <a:r>
              <a:rPr lang="en-US" sz="2800" dirty="0"/>
              <a:t>All three methods can be called only from within a synchronized </a:t>
            </a:r>
            <a:r>
              <a:rPr lang="en-US" sz="2800" dirty="0" smtClean="0"/>
              <a:t>method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Thread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i="1" dirty="0"/>
              <a:t>w</a:t>
            </a:r>
            <a:r>
              <a:rPr lang="en-US" sz="2400" b="1" i="1" dirty="0" smtClean="0"/>
              <a:t>ait()</a:t>
            </a:r>
          </a:p>
          <a:p>
            <a:pPr lvl="1"/>
            <a:r>
              <a:rPr lang="en-US" sz="2400" dirty="0" smtClean="0"/>
              <a:t>tells </a:t>
            </a:r>
            <a:r>
              <a:rPr lang="en-US" sz="2400" dirty="0"/>
              <a:t>the calling thread to give up the monitor and go to sleep until some other thread enters the same monitor and calls notify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b="1" i="1" dirty="0"/>
              <a:t>n</a:t>
            </a:r>
            <a:r>
              <a:rPr lang="en-US" sz="2400" b="1" i="1" dirty="0" smtClean="0"/>
              <a:t>otify() </a:t>
            </a:r>
          </a:p>
          <a:p>
            <a:pPr lvl="1"/>
            <a:r>
              <a:rPr lang="en-US" sz="2400" dirty="0" smtClean="0"/>
              <a:t>wakes </a:t>
            </a:r>
            <a:r>
              <a:rPr lang="en-US" sz="2400" dirty="0"/>
              <a:t>up the first thread that called wait</a:t>
            </a:r>
            <a:r>
              <a:rPr lang="en-US" sz="2400" dirty="0" smtClean="0"/>
              <a:t>() </a:t>
            </a:r>
            <a:r>
              <a:rPr lang="en-US" sz="2400" dirty="0"/>
              <a:t>on </a:t>
            </a:r>
            <a:r>
              <a:rPr lang="en-US" sz="2400" dirty="0" smtClean="0"/>
              <a:t>same object</a:t>
            </a:r>
            <a:endParaRPr lang="en-US" sz="2400" dirty="0"/>
          </a:p>
          <a:p>
            <a:r>
              <a:rPr lang="en-US" sz="2400" b="1" i="1" dirty="0"/>
              <a:t>notifyAll</a:t>
            </a:r>
            <a:r>
              <a:rPr lang="en-US" sz="2400" b="1" i="1" dirty="0" smtClean="0"/>
              <a:t>() </a:t>
            </a:r>
          </a:p>
          <a:p>
            <a:pPr lvl="1"/>
            <a:r>
              <a:rPr lang="en-US" sz="2400" dirty="0" smtClean="0"/>
              <a:t>wakes </a:t>
            </a:r>
            <a:r>
              <a:rPr lang="en-US" sz="2400" dirty="0"/>
              <a:t>up all the threads that called wait</a:t>
            </a:r>
            <a:r>
              <a:rPr lang="en-US" sz="2400" dirty="0" smtClean="0"/>
              <a:t>() </a:t>
            </a:r>
            <a:r>
              <a:rPr lang="en-US" sz="2400" dirty="0"/>
              <a:t>on </a:t>
            </a:r>
            <a:r>
              <a:rPr lang="en-US" sz="2400" dirty="0" smtClean="0"/>
              <a:t>same </a:t>
            </a:r>
            <a:r>
              <a:rPr lang="en-US" sz="2400" dirty="0"/>
              <a:t>object. The highest priority thread will run </a:t>
            </a:r>
            <a:r>
              <a:rPr lang="en-US" sz="2400" dirty="0" smtClean="0"/>
              <a:t>first</a:t>
            </a:r>
          </a:p>
          <a:p>
            <a:r>
              <a:rPr lang="en-US" sz="2400" b="1" i="1" dirty="0" smtClean="0"/>
              <a:t>Example</a:t>
            </a:r>
            <a:r>
              <a:rPr lang="en-US" sz="2400" i="1" dirty="0" smtClean="0"/>
              <a:t>: </a:t>
            </a:r>
            <a:r>
              <a:rPr lang="en-US" sz="2400" i="1" dirty="0" err="1" smtClean="0"/>
              <a:t>IncorrectPC.java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CorrectPC.java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PCBlockingQueue.java</a:t>
            </a:r>
            <a:endParaRPr lang="en-US" sz="2400" i="1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8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Suspend, Resume and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Suspend</a:t>
            </a:r>
            <a:endParaRPr lang="en-US" sz="2800" dirty="0"/>
          </a:p>
          <a:p>
            <a:pPr lvl="1"/>
            <a:r>
              <a:rPr lang="en-US" sz="2400" b="1" i="1" dirty="0"/>
              <a:t>Thread t</a:t>
            </a:r>
            <a:r>
              <a:rPr lang="en-US" sz="2400" b="1" i="1" dirty="0" smtClean="0"/>
              <a:t>; t.suspend</a:t>
            </a:r>
            <a:r>
              <a:rPr lang="en-US" sz="2400" b="1" i="1" dirty="0"/>
              <a:t>(</a:t>
            </a:r>
            <a:r>
              <a:rPr lang="en-US" sz="2400" b="1" i="1" dirty="0" smtClean="0"/>
              <a:t>);</a:t>
            </a:r>
            <a:endParaRPr lang="en-US" sz="2400" b="1" i="1" dirty="0"/>
          </a:p>
          <a:p>
            <a:r>
              <a:rPr lang="en-US" sz="2800" dirty="0"/>
              <a:t>Resume</a:t>
            </a:r>
          </a:p>
          <a:p>
            <a:pPr lvl="1"/>
            <a:r>
              <a:rPr lang="en-US" sz="2400" b="1" i="1" dirty="0"/>
              <a:t>Thread t</a:t>
            </a:r>
            <a:r>
              <a:rPr lang="en-US" sz="2400" b="1" i="1" dirty="0" smtClean="0"/>
              <a:t>; t.resume</a:t>
            </a:r>
            <a:r>
              <a:rPr lang="en-US" sz="2400" b="1" i="1" dirty="0"/>
              <a:t>(</a:t>
            </a:r>
            <a:r>
              <a:rPr lang="en-US" sz="2400" b="1" i="1" dirty="0" smtClean="0"/>
              <a:t>);</a:t>
            </a:r>
            <a:endParaRPr lang="en-US" sz="2400" b="1" i="1" dirty="0"/>
          </a:p>
          <a:p>
            <a:r>
              <a:rPr lang="en-US" sz="2800" dirty="0"/>
              <a:t>Stop</a:t>
            </a:r>
          </a:p>
          <a:p>
            <a:pPr lvl="1"/>
            <a:r>
              <a:rPr lang="en-US" sz="2400" b="1" i="1" dirty="0"/>
              <a:t>Thread t</a:t>
            </a:r>
            <a:r>
              <a:rPr lang="en-US" sz="2400" b="1" i="1" dirty="0" smtClean="0"/>
              <a:t>; t.stop</a:t>
            </a:r>
            <a:r>
              <a:rPr lang="en-US" sz="2400" b="1" i="1" dirty="0"/>
              <a:t>(</a:t>
            </a:r>
            <a:r>
              <a:rPr lang="en-US" sz="2400" b="1" i="1" dirty="0" smtClean="0"/>
              <a:t>);</a:t>
            </a:r>
          </a:p>
          <a:p>
            <a:pPr lvl="1"/>
            <a:r>
              <a:rPr lang="en-US" sz="2400" dirty="0" smtClean="0"/>
              <a:t>Cannot </a:t>
            </a:r>
            <a:r>
              <a:rPr lang="en-US" sz="2400" dirty="0"/>
              <a:t>be resumed </a:t>
            </a:r>
            <a:r>
              <a:rPr lang="en-US" sz="2400" dirty="0" smtClean="0"/>
              <a:t>later</a:t>
            </a:r>
            <a:endParaRPr lang="en-US" sz="2400" dirty="0"/>
          </a:p>
          <a:p>
            <a:r>
              <a:rPr lang="en-US" sz="2800" dirty="0"/>
              <a:t>suspend </a:t>
            </a:r>
            <a:r>
              <a:rPr lang="en-US" sz="2800" dirty="0" smtClean="0"/>
              <a:t>and stop can sometimes cause serious system failures</a:t>
            </a:r>
          </a:p>
          <a:p>
            <a:r>
              <a:rPr lang="en-US" sz="2400" b="1" i="1" dirty="0" smtClean="0"/>
              <a:t>Example</a:t>
            </a:r>
            <a:r>
              <a:rPr lang="en-US" sz="2400" i="1" dirty="0"/>
              <a:t>: </a:t>
            </a:r>
            <a:r>
              <a:rPr lang="en-US" sz="2400" i="1" dirty="0" err="1"/>
              <a:t>SuspendResume.java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Multitasking allows several </a:t>
            </a:r>
            <a:r>
              <a:rPr lang="en-US" sz="2800" dirty="0"/>
              <a:t>activities to occur concurrently on the </a:t>
            </a:r>
            <a:r>
              <a:rPr lang="en-US" sz="2800" dirty="0" smtClean="0"/>
              <a:t>computer</a:t>
            </a:r>
            <a:endParaRPr lang="en-US" sz="2800" dirty="0"/>
          </a:p>
          <a:p>
            <a:r>
              <a:rPr lang="en-US" sz="2800" dirty="0"/>
              <a:t>Levels of multitasking:</a:t>
            </a:r>
          </a:p>
          <a:p>
            <a:pPr lvl="1"/>
            <a:r>
              <a:rPr lang="en-US" b="1" dirty="0" smtClean="0"/>
              <a:t>Process</a:t>
            </a:r>
            <a:r>
              <a:rPr lang="en-US" b="1" dirty="0"/>
              <a:t>‐based multitasking</a:t>
            </a:r>
          </a:p>
          <a:p>
            <a:pPr lvl="2"/>
            <a:r>
              <a:rPr lang="en-US" dirty="0"/>
              <a:t>Allows </a:t>
            </a:r>
            <a:r>
              <a:rPr lang="en-US" dirty="0" smtClean="0"/>
              <a:t>programs (</a:t>
            </a:r>
            <a:r>
              <a:rPr lang="en-US" dirty="0"/>
              <a:t>processes</a:t>
            </a:r>
            <a:r>
              <a:rPr lang="en-US" dirty="0" smtClean="0"/>
              <a:t>) to run concurrently</a:t>
            </a:r>
            <a:endParaRPr lang="en-US" dirty="0"/>
          </a:p>
          <a:p>
            <a:pPr lvl="1"/>
            <a:r>
              <a:rPr lang="en-US" b="1" dirty="0"/>
              <a:t>Thread‐base multitasking (multithreading)</a:t>
            </a:r>
          </a:p>
          <a:p>
            <a:pPr lvl="2"/>
            <a:r>
              <a:rPr lang="en-US" dirty="0" smtClean="0"/>
              <a:t>Allows parts of the same process (</a:t>
            </a:r>
            <a:r>
              <a:rPr lang="en-US" dirty="0"/>
              <a:t>threads</a:t>
            </a:r>
            <a:r>
              <a:rPr lang="en-US" dirty="0" smtClean="0"/>
              <a:t>) to run concurrently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Advantages of multithreading over process</a:t>
            </a:r>
            <a:r>
              <a:rPr lang="en-US" sz="2800" dirty="0"/>
              <a:t>‐</a:t>
            </a:r>
            <a:r>
              <a:rPr lang="en-US" sz="2800" dirty="0" smtClean="0"/>
              <a:t>based multitasking</a:t>
            </a:r>
            <a:endParaRPr lang="en-US" sz="2800" dirty="0"/>
          </a:p>
          <a:p>
            <a:pPr lvl="1"/>
            <a:r>
              <a:rPr lang="en-US" sz="2400" dirty="0"/>
              <a:t>Threads share the same address space</a:t>
            </a:r>
          </a:p>
          <a:p>
            <a:pPr lvl="1"/>
            <a:r>
              <a:rPr lang="en-US" sz="2400" dirty="0" smtClean="0"/>
              <a:t>Context switching between threads is usually </a:t>
            </a:r>
            <a:r>
              <a:rPr lang="en-US" sz="2400" dirty="0"/>
              <a:t>inexpensive</a:t>
            </a:r>
          </a:p>
          <a:p>
            <a:pPr lvl="1"/>
            <a:r>
              <a:rPr lang="en-US" sz="2400" dirty="0"/>
              <a:t>Communication </a:t>
            </a:r>
            <a:r>
              <a:rPr lang="en-US" sz="2400" dirty="0" smtClean="0"/>
              <a:t>between thread is usually inexpensive</a:t>
            </a:r>
            <a:endParaRPr lang="en-US" sz="2400" dirty="0"/>
          </a:p>
          <a:p>
            <a:r>
              <a:rPr lang="en-US" sz="2800" dirty="0" smtClean="0"/>
              <a:t>Java supports </a:t>
            </a:r>
            <a:r>
              <a:rPr lang="en-US" sz="2800" b="1" i="1" dirty="0"/>
              <a:t>thread‐based </a:t>
            </a:r>
            <a:r>
              <a:rPr lang="en-US" sz="2800" b="1" i="1" dirty="0" smtClean="0"/>
              <a:t>multitasking </a:t>
            </a:r>
            <a:r>
              <a:rPr lang="en-US" sz="2800" dirty="0" smtClean="0"/>
              <a:t>and provides high</a:t>
            </a:r>
            <a:r>
              <a:rPr lang="en-US" sz="2800" dirty="0"/>
              <a:t>‐level facilities </a:t>
            </a:r>
            <a:r>
              <a:rPr lang="en-US" sz="2800" dirty="0" smtClean="0"/>
              <a:t>for </a:t>
            </a:r>
            <a:r>
              <a:rPr lang="en-US" sz="2800" b="1" i="1" dirty="0" smtClean="0"/>
              <a:t>multithreaded programming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a Java program starts up, one thread begins </a:t>
            </a:r>
            <a:r>
              <a:rPr lang="en-US" sz="2800" dirty="0"/>
              <a:t>running </a:t>
            </a:r>
            <a:r>
              <a:rPr lang="en-US" sz="2800" dirty="0" smtClean="0"/>
              <a:t>immediately</a:t>
            </a:r>
            <a:endParaRPr lang="en-US" sz="2800" dirty="0"/>
          </a:p>
          <a:p>
            <a:r>
              <a:rPr lang="en-US" sz="2800" dirty="0"/>
              <a:t>This is called the </a:t>
            </a:r>
            <a:r>
              <a:rPr lang="en-US" sz="2800" b="1" i="1" dirty="0"/>
              <a:t>main thread </a:t>
            </a:r>
            <a:r>
              <a:rPr lang="en-US" sz="2800" dirty="0"/>
              <a:t>of the </a:t>
            </a:r>
            <a:r>
              <a:rPr lang="en-US" sz="2800" dirty="0" smtClean="0"/>
              <a:t>program</a:t>
            </a:r>
            <a:endParaRPr lang="en-US" sz="2800" dirty="0"/>
          </a:p>
          <a:p>
            <a:r>
              <a:rPr lang="en-US" sz="2800" dirty="0"/>
              <a:t>It is the thread from which the child threads will be </a:t>
            </a:r>
            <a:r>
              <a:rPr lang="en-US" sz="2800" dirty="0" smtClean="0"/>
              <a:t>spawned</a:t>
            </a:r>
            <a:endParaRPr lang="en-US" sz="2800" dirty="0"/>
          </a:p>
          <a:p>
            <a:r>
              <a:rPr lang="en-US" sz="2800" dirty="0"/>
              <a:t>Often, it must be the last thread to finish </a:t>
            </a:r>
            <a:r>
              <a:rPr lang="en-US" sz="2800" dirty="0" smtClean="0"/>
              <a:t>execution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java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845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By </a:t>
            </a:r>
            <a:r>
              <a:rPr lang="en-US" sz="2800" dirty="0" smtClean="0"/>
              <a:t>implementing </a:t>
            </a:r>
            <a:r>
              <a:rPr lang="en-US" sz="2800" b="1" i="1" dirty="0" smtClean="0"/>
              <a:t>Runnable</a:t>
            </a:r>
            <a:r>
              <a:rPr lang="en-US" sz="2800" dirty="0" smtClean="0"/>
              <a:t> </a:t>
            </a:r>
            <a:r>
              <a:rPr lang="en-US" sz="2800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By extending </a:t>
            </a:r>
            <a:r>
              <a:rPr lang="en-US" sz="2800" dirty="0" smtClean="0"/>
              <a:t>the </a:t>
            </a:r>
            <a:r>
              <a:rPr lang="en-US" sz="2800" b="1" i="1" dirty="0" smtClean="0"/>
              <a:t>Thread</a:t>
            </a:r>
            <a:r>
              <a:rPr lang="en-US" sz="2800" dirty="0" smtClean="0"/>
              <a:t> </a:t>
            </a:r>
            <a:r>
              <a:rPr lang="en-US" sz="2800" dirty="0"/>
              <a:t>class itself</a:t>
            </a:r>
          </a:p>
          <a:p>
            <a:r>
              <a:rPr lang="en-US" sz="2800" i="1" dirty="0"/>
              <a:t>Implementing Runnable</a:t>
            </a:r>
          </a:p>
          <a:p>
            <a:pPr lvl="1"/>
            <a:r>
              <a:rPr lang="en-US" sz="2400" dirty="0"/>
              <a:t>Need to implement the public void run() method</a:t>
            </a:r>
          </a:p>
          <a:p>
            <a:r>
              <a:rPr lang="en-US" sz="2800" i="1" dirty="0" smtClean="0"/>
              <a:t>Extending </a:t>
            </a:r>
            <a:r>
              <a:rPr lang="en-US" sz="2800" i="1" dirty="0"/>
              <a:t>Thread</a:t>
            </a:r>
          </a:p>
          <a:p>
            <a:pPr lvl="1"/>
            <a:r>
              <a:rPr lang="en-US" sz="2400" dirty="0"/>
              <a:t>Need to override the public void run() method</a:t>
            </a:r>
          </a:p>
          <a:p>
            <a:r>
              <a:rPr lang="en-US" sz="2800" dirty="0" smtClean="0"/>
              <a:t>Which </a:t>
            </a:r>
            <a:r>
              <a:rPr lang="en-US" sz="2800" dirty="0"/>
              <a:t>one is better 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26" y="1434183"/>
            <a:ext cx="5851148" cy="54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java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34183"/>
            <a:ext cx="5943600" cy="54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0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is possible to create more than one thread inside the </a:t>
            </a:r>
            <a:r>
              <a:rPr lang="en-US" sz="2800" dirty="0" smtClean="0"/>
              <a:t>main</a:t>
            </a:r>
            <a:endParaRPr lang="en-US" sz="2800" dirty="0"/>
          </a:p>
          <a:p>
            <a:r>
              <a:rPr lang="en-US" sz="2800" dirty="0"/>
              <a:t>In multiple threads, often you will want the main thread to finish last. This is </a:t>
            </a:r>
            <a:r>
              <a:rPr lang="en-US" sz="2800" dirty="0" smtClean="0"/>
              <a:t>accomplished by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/>
              <a:t>a large delay in the main </a:t>
            </a:r>
            <a:r>
              <a:rPr lang="en-US" sz="2400" dirty="0" smtClean="0"/>
              <a:t>thread </a:t>
            </a:r>
          </a:p>
          <a:p>
            <a:pPr lvl="1"/>
            <a:r>
              <a:rPr lang="en-US" sz="2400" dirty="0" smtClean="0"/>
              <a:t>using </a:t>
            </a:r>
            <a:r>
              <a:rPr lang="en-US" sz="2400" dirty="0"/>
              <a:t>the </a:t>
            </a:r>
            <a:r>
              <a:rPr lang="en-US" sz="2400" b="1" dirty="0"/>
              <a:t>join()</a:t>
            </a:r>
            <a:r>
              <a:rPr lang="en-US" sz="2400" dirty="0"/>
              <a:t> </a:t>
            </a:r>
            <a:r>
              <a:rPr lang="en-US" sz="2400" dirty="0" smtClean="0"/>
              <a:t>method</a:t>
            </a:r>
            <a:endParaRPr lang="en-US" sz="2400" dirty="0"/>
          </a:p>
          <a:p>
            <a:r>
              <a:rPr lang="en-US" sz="2800" dirty="0"/>
              <a:t>Whether a thread has finished or not can be known using </a:t>
            </a:r>
            <a:r>
              <a:rPr lang="en-US" sz="2800" b="1" dirty="0"/>
              <a:t>isAlive()</a:t>
            </a:r>
            <a:r>
              <a:rPr lang="en-US" sz="2800" dirty="0"/>
              <a:t> </a:t>
            </a:r>
            <a:r>
              <a:rPr lang="en-US" sz="2800" dirty="0" smtClean="0"/>
              <a:t>method</a:t>
            </a:r>
          </a:p>
          <a:p>
            <a:r>
              <a:rPr lang="en-US" sz="2400" b="1" i="1" dirty="0" smtClean="0"/>
              <a:t>Example</a:t>
            </a:r>
            <a:r>
              <a:rPr lang="en-US" sz="2400" i="1" dirty="0"/>
              <a:t>: </a:t>
            </a:r>
            <a:r>
              <a:rPr lang="en-US" sz="2400" i="1" dirty="0" err="1" smtClean="0"/>
              <a:t>MultipleThreads.java</a:t>
            </a:r>
            <a:r>
              <a:rPr lang="en-US" sz="2400" i="1" dirty="0"/>
              <a:t>, </a:t>
            </a:r>
            <a:r>
              <a:rPr lang="en-US" sz="2400" i="1" dirty="0" err="1"/>
              <a:t>JoinAliveThreads.java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734</Words>
  <Application>Microsoft Macintosh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Java</vt:lpstr>
      <vt:lpstr>Multitasking</vt:lpstr>
      <vt:lpstr>Multitasking</vt:lpstr>
      <vt:lpstr>Main Thread</vt:lpstr>
      <vt:lpstr>Main Thread</vt:lpstr>
      <vt:lpstr>How to create Thread</vt:lpstr>
      <vt:lpstr>Implementing Runnable</vt:lpstr>
      <vt:lpstr>Extending Thread</vt:lpstr>
      <vt:lpstr>Multiple Threads</vt:lpstr>
      <vt:lpstr>Thread States</vt:lpstr>
      <vt:lpstr>Thread Pool</vt:lpstr>
      <vt:lpstr>Thread Pool</vt:lpstr>
      <vt:lpstr>ExecutorService</vt:lpstr>
      <vt:lpstr>Synchronization</vt:lpstr>
      <vt:lpstr>Synchronization</vt:lpstr>
      <vt:lpstr>Synchronization</vt:lpstr>
      <vt:lpstr>Inter Thread Communication</vt:lpstr>
      <vt:lpstr>Inter Thread Communication</vt:lpstr>
      <vt:lpstr>Suspend, Resume and Stop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Rifat Shahriyar</cp:lastModifiedBy>
  <cp:revision>187</cp:revision>
  <dcterms:created xsi:type="dcterms:W3CDTF">2015-08-08T18:03:01Z</dcterms:created>
  <dcterms:modified xsi:type="dcterms:W3CDTF">2015-10-18T14:30:31Z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2015-08-08T00:00:00Z</vt:filetime>
  </property>
  <property fmtid="{D5CDD505-2E9C-101B-9397-08002B2CF9AE}" pid="3" name="LastSaved">
    <vt:filetime>2015-08-08T00:00:00Z</vt:filetime>
  </property>
</Properties>
</file>