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128EC-6A97-45B2-BF1D-FD44A0F47A0D}" type="datetimeFigureOut">
              <a:rPr lang="en-US" smtClean="0"/>
              <a:pPr/>
              <a:t>25-Oct-11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B8312-F242-4F23-9859-98BDAAF5FC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8312-F242-4F23-9859-98BDAAF5FCD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7EB1A0E-9ED2-4383-A55C-457B952BBA8E}" type="datetimeFigureOut">
              <a:rPr lang="en-US" smtClean="0"/>
              <a:pPr/>
              <a:t>25-Oct-11</a:t>
            </a:fld>
            <a:endParaRPr lang="en-US"/>
          </a:p>
        </p:txBody>
      </p:sp>
      <p:sp>
        <p:nvSpPr>
          <p:cNvPr id="16" name="Slide Number Placeholder 15"/>
          <p:cNvSpPr>
            <a:spLocks noGrp="1"/>
          </p:cNvSpPr>
          <p:nvPr>
            <p:ph type="sldNum" sz="quarter" idx="11"/>
          </p:nvPr>
        </p:nvSpPr>
        <p:spPr/>
        <p:txBody>
          <a:bodyPr/>
          <a:lstStyle/>
          <a:p>
            <a:fld id="{1CC53DED-6A48-4688-BF5B-10D750DE825D}"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B1A0E-9ED2-4383-A55C-457B952BBA8E}" type="datetimeFigureOut">
              <a:rPr lang="en-US" smtClean="0"/>
              <a:pPr/>
              <a:t>25-Oct-11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3DED-6A48-4688-BF5B-10D750DE82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B1A0E-9ED2-4383-A55C-457B952BBA8E}" type="datetimeFigureOut">
              <a:rPr lang="en-US" smtClean="0"/>
              <a:pPr/>
              <a:t>25-Oct-11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3DED-6A48-4688-BF5B-10D750DE82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7EB1A0E-9ED2-4383-A55C-457B952BBA8E}" type="datetimeFigureOut">
              <a:rPr lang="en-US" smtClean="0"/>
              <a:pPr/>
              <a:t>25-Oct-11</a:t>
            </a:fld>
            <a:endParaRPr lang="en-US"/>
          </a:p>
        </p:txBody>
      </p:sp>
      <p:sp>
        <p:nvSpPr>
          <p:cNvPr id="15" name="Slide Number Placeholder 14"/>
          <p:cNvSpPr>
            <a:spLocks noGrp="1"/>
          </p:cNvSpPr>
          <p:nvPr>
            <p:ph type="sldNum" sz="quarter" idx="15"/>
          </p:nvPr>
        </p:nvSpPr>
        <p:spPr/>
        <p:txBody>
          <a:bodyPr/>
          <a:lstStyle>
            <a:lvl1pPr algn="ctr">
              <a:defRPr/>
            </a:lvl1pPr>
          </a:lstStyle>
          <a:p>
            <a:fld id="{1CC53DED-6A48-4688-BF5B-10D750DE825D}"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EB1A0E-9ED2-4383-A55C-457B952BBA8E}" type="datetimeFigureOut">
              <a:rPr lang="en-US" smtClean="0"/>
              <a:pPr/>
              <a:t>25-Oct-11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3DED-6A48-4688-BF5B-10D750DE825D}"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EB1A0E-9ED2-4383-A55C-457B952BBA8E}" type="datetimeFigureOut">
              <a:rPr lang="en-US" smtClean="0"/>
              <a:pPr/>
              <a:t>25-Oct-11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53DED-6A48-4688-BF5B-10D750DE825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CC53DED-6A48-4688-BF5B-10D750DE825D}"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7EB1A0E-9ED2-4383-A55C-457B952BBA8E}" type="datetimeFigureOut">
              <a:rPr lang="en-US" smtClean="0"/>
              <a:pPr/>
              <a:t>25-Oct-11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EB1A0E-9ED2-4383-A55C-457B952BBA8E}" type="datetimeFigureOut">
              <a:rPr lang="en-US" smtClean="0"/>
              <a:pPr/>
              <a:t>25-Oct-11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53DED-6A48-4688-BF5B-10D750DE825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B1A0E-9ED2-4383-A55C-457B952BBA8E}" type="datetimeFigureOut">
              <a:rPr lang="en-US" smtClean="0"/>
              <a:pPr/>
              <a:t>25-Oct-11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53DED-6A48-4688-BF5B-10D750DE82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7EB1A0E-9ED2-4383-A55C-457B952BBA8E}" type="datetimeFigureOut">
              <a:rPr lang="en-US" smtClean="0"/>
              <a:pPr/>
              <a:t>25-Oct-11</a:t>
            </a:fld>
            <a:endParaRPr lang="en-US"/>
          </a:p>
        </p:txBody>
      </p:sp>
      <p:sp>
        <p:nvSpPr>
          <p:cNvPr id="9" name="Slide Number Placeholder 8"/>
          <p:cNvSpPr>
            <a:spLocks noGrp="1"/>
          </p:cNvSpPr>
          <p:nvPr>
            <p:ph type="sldNum" sz="quarter" idx="15"/>
          </p:nvPr>
        </p:nvSpPr>
        <p:spPr/>
        <p:txBody>
          <a:bodyPr/>
          <a:lstStyle/>
          <a:p>
            <a:fld id="{1CC53DED-6A48-4688-BF5B-10D750DE825D}"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7EB1A0E-9ED2-4383-A55C-457B952BBA8E}" type="datetimeFigureOut">
              <a:rPr lang="en-US" smtClean="0"/>
              <a:pPr/>
              <a:t>25-Oct-11</a:t>
            </a:fld>
            <a:endParaRPr lang="en-US"/>
          </a:p>
        </p:txBody>
      </p:sp>
      <p:sp>
        <p:nvSpPr>
          <p:cNvPr id="9" name="Slide Number Placeholder 8"/>
          <p:cNvSpPr>
            <a:spLocks noGrp="1"/>
          </p:cNvSpPr>
          <p:nvPr>
            <p:ph type="sldNum" sz="quarter" idx="11"/>
          </p:nvPr>
        </p:nvSpPr>
        <p:spPr/>
        <p:txBody>
          <a:bodyPr/>
          <a:lstStyle/>
          <a:p>
            <a:fld id="{1CC53DED-6A48-4688-BF5B-10D750DE825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7EB1A0E-9ED2-4383-A55C-457B952BBA8E}" type="datetimeFigureOut">
              <a:rPr lang="en-US" smtClean="0"/>
              <a:pPr/>
              <a:t>25-Oct-11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CC53DED-6A48-4688-BF5B-10D750DE825D}"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038600"/>
            <a:ext cx="7848600" cy="2819400"/>
          </a:xfrm>
        </p:spPr>
        <p:txBody>
          <a:bodyPr>
            <a:normAutofit lnSpcReduction="10000"/>
          </a:bodyPr>
          <a:lstStyle/>
          <a:p>
            <a:r>
              <a:rPr lang="en-US" sz="5400" dirty="0" smtClean="0"/>
              <a:t>Data Coding &amp; Reference</a:t>
            </a:r>
          </a:p>
          <a:p>
            <a:endParaRPr lang="en-US" dirty="0"/>
          </a:p>
          <a:p>
            <a:r>
              <a:rPr lang="en-US" dirty="0" smtClean="0"/>
              <a:t>Prepared by</a:t>
            </a:r>
          </a:p>
          <a:p>
            <a:r>
              <a:rPr lang="en-US" dirty="0" err="1" smtClean="0"/>
              <a:t>Sharmila</a:t>
            </a:r>
            <a:r>
              <a:rPr lang="en-US" dirty="0" smtClean="0"/>
              <a:t> </a:t>
            </a:r>
            <a:r>
              <a:rPr lang="en-US" dirty="0" err="1" smtClean="0"/>
              <a:t>Majumdar</a:t>
            </a:r>
            <a:endParaRPr lang="en-US" dirty="0"/>
          </a:p>
        </p:txBody>
      </p:sp>
      <p:sp>
        <p:nvSpPr>
          <p:cNvPr id="2" name="Title 1"/>
          <p:cNvSpPr>
            <a:spLocks noGrp="1"/>
          </p:cNvSpPr>
          <p:nvPr>
            <p:ph type="ctrTitle"/>
          </p:nvPr>
        </p:nvSpPr>
        <p:spPr>
          <a:xfrm>
            <a:off x="685800" y="914400"/>
            <a:ext cx="7772400" cy="1066800"/>
          </a:xfrm>
        </p:spPr>
        <p:txBody>
          <a:bodyPr/>
          <a:lstStyle/>
          <a:p>
            <a:r>
              <a:rPr lang="en-US" dirty="0" smtClean="0"/>
              <a:t>Chapter 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53000"/>
          </a:xfrm>
        </p:spPr>
        <p:txBody>
          <a:bodyPr/>
          <a:lstStyle/>
          <a:p>
            <a:r>
              <a:rPr lang="en-US" dirty="0" smtClean="0"/>
              <a:t>A decimal value  is represented as a string of 4-bit groups.</a:t>
            </a:r>
          </a:p>
          <a:p>
            <a:r>
              <a:rPr lang="en-US" dirty="0" smtClean="0"/>
              <a:t>The sign of a decimal number is represented by a 4-bit group that either precedes or trails the actual number.</a:t>
            </a:r>
          </a:p>
          <a:p>
            <a:r>
              <a:rPr lang="en-US" dirty="0" smtClean="0"/>
              <a:t>The 4-bit form is sometimes called packed decimal to distinguish it from a form.</a:t>
            </a:r>
          </a:p>
          <a:p>
            <a:r>
              <a:rPr lang="en-US" dirty="0" smtClean="0"/>
              <a:t>To add decimal numbers, for example to add 128 to 344</a:t>
            </a:r>
          </a:p>
          <a:p>
            <a:pPr>
              <a:buNone/>
            </a:pPr>
            <a:r>
              <a:rPr lang="en-US" dirty="0" smtClean="0"/>
              <a:t>	</a:t>
            </a:r>
            <a:r>
              <a:rPr lang="en-US" dirty="0" smtClean="0">
                <a:solidFill>
                  <a:schemeClr val="bg1">
                    <a:lumMod val="85000"/>
                    <a:lumOff val="15000"/>
                  </a:schemeClr>
                </a:solidFill>
              </a:rPr>
              <a:t>128		0001	0010	1000	1111</a:t>
            </a:r>
          </a:p>
          <a:p>
            <a:pPr>
              <a:buNone/>
            </a:pPr>
            <a:r>
              <a:rPr lang="en-US" dirty="0" smtClean="0">
                <a:solidFill>
                  <a:schemeClr val="bg1">
                    <a:lumMod val="85000"/>
                    <a:lumOff val="15000"/>
                  </a:schemeClr>
                </a:solidFill>
              </a:rPr>
              <a:t>	344		0011	0100	0100	1111</a:t>
            </a:r>
          </a:p>
          <a:p>
            <a:pPr>
              <a:buNone/>
            </a:pPr>
            <a:r>
              <a:rPr lang="en-US" dirty="0" smtClean="0">
                <a:solidFill>
                  <a:schemeClr val="bg1">
                    <a:lumMod val="85000"/>
                    <a:lumOff val="15000"/>
                  </a:schemeClr>
                </a:solidFill>
              </a:rPr>
              <a:t>	472		0100	0111	0010	1111</a:t>
            </a:r>
            <a:r>
              <a:rPr lang="en-US" dirty="0" smtClean="0"/>
              <a:t>	</a:t>
            </a:r>
            <a:endParaRPr lang="en-US" dirty="0"/>
          </a:p>
        </p:txBody>
      </p:sp>
      <p:sp>
        <p:nvSpPr>
          <p:cNvPr id="3" name="Title 2"/>
          <p:cNvSpPr>
            <a:spLocks noGrp="1"/>
          </p:cNvSpPr>
          <p:nvPr>
            <p:ph type="title"/>
          </p:nvPr>
        </p:nvSpPr>
        <p:spPr>
          <a:xfrm>
            <a:off x="457200" y="152400"/>
            <a:ext cx="8229600" cy="685800"/>
          </a:xfrm>
        </p:spPr>
        <p:txBody>
          <a:bodyPr>
            <a:normAutofit fontScale="90000"/>
          </a:bodyPr>
          <a:lstStyle/>
          <a:p>
            <a:r>
              <a:rPr smtClean="0"/>
              <a:t>Decimal Representation</a:t>
            </a:r>
            <a:endParaRPr lang="en-US" dirty="0"/>
          </a:p>
        </p:txBody>
      </p:sp>
      <p:cxnSp>
        <p:nvCxnSpPr>
          <p:cNvPr id="5" name="Straight Connector 4"/>
          <p:cNvCxnSpPr/>
          <p:nvPr/>
        </p:nvCxnSpPr>
        <p:spPr>
          <a:xfrm>
            <a:off x="685800" y="5257800"/>
            <a:ext cx="4876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subtract the decimal value 344 from the decimal value 472</a:t>
            </a:r>
          </a:p>
          <a:p>
            <a:pPr>
              <a:buNone/>
            </a:pPr>
            <a:r>
              <a:rPr lang="en-US" dirty="0" smtClean="0"/>
              <a:t>	</a:t>
            </a:r>
          </a:p>
          <a:p>
            <a:pPr>
              <a:buNone/>
            </a:pPr>
            <a:r>
              <a:rPr lang="en-US" dirty="0" smtClean="0">
                <a:solidFill>
                  <a:schemeClr val="bg1">
                    <a:lumMod val="85000"/>
                    <a:lumOff val="15000"/>
                  </a:schemeClr>
                </a:solidFill>
              </a:rPr>
              <a:t>472		0100	0111	0010	1111</a:t>
            </a:r>
          </a:p>
          <a:p>
            <a:pPr>
              <a:buNone/>
            </a:pPr>
            <a:r>
              <a:rPr lang="en-US" dirty="0" smtClean="0">
                <a:solidFill>
                  <a:schemeClr val="bg1">
                    <a:lumMod val="85000"/>
                    <a:lumOff val="15000"/>
                  </a:schemeClr>
                </a:solidFill>
              </a:rPr>
              <a:t>344		0011	0100	0100	1111</a:t>
            </a:r>
          </a:p>
          <a:p>
            <a:pPr>
              <a:buNone/>
            </a:pPr>
            <a:r>
              <a:rPr lang="en-US" dirty="0" smtClean="0">
                <a:solidFill>
                  <a:schemeClr val="bg1">
                    <a:lumMod val="85000"/>
                    <a:lumOff val="15000"/>
                  </a:schemeClr>
                </a:solidFill>
              </a:rPr>
              <a:t>128		0001	0010	1000	1111</a:t>
            </a:r>
            <a:endParaRPr lang="en-US" dirty="0">
              <a:solidFill>
                <a:schemeClr val="bg1">
                  <a:lumMod val="85000"/>
                  <a:lumOff val="15000"/>
                </a:schemeClr>
              </a:solidFill>
            </a:endParaRPr>
          </a:p>
        </p:txBody>
      </p:sp>
      <p:sp>
        <p:nvSpPr>
          <p:cNvPr id="3" name="Title 2"/>
          <p:cNvSpPr>
            <a:spLocks noGrp="1"/>
          </p:cNvSpPr>
          <p:nvPr>
            <p:ph type="title"/>
          </p:nvPr>
        </p:nvSpPr>
        <p:spPr>
          <a:xfrm>
            <a:off x="457200" y="152400"/>
            <a:ext cx="8229600" cy="762000"/>
          </a:xfrm>
        </p:spPr>
        <p:txBody>
          <a:bodyPr/>
          <a:lstStyle/>
          <a:p>
            <a:r>
              <a:rPr smtClean="0"/>
              <a:t>Decimal Representation</a:t>
            </a:r>
            <a:endParaRPr lang="en-US" dirty="0"/>
          </a:p>
        </p:txBody>
      </p:sp>
      <p:cxnSp>
        <p:nvCxnSpPr>
          <p:cNvPr id="5" name="Straight Connector 4"/>
          <p:cNvCxnSpPr>
            <a:stCxn id="2" idx="1"/>
          </p:cNvCxnSpPr>
          <p:nvPr/>
        </p:nvCxnSpPr>
        <p:spPr>
          <a:xfrm rot="10800000" flipH="1">
            <a:off x="457200" y="3810000"/>
            <a:ext cx="5334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A computer system have the ability to represent alphabetic characters and a set of symbols that are either in common use (#, $, *, &amp;, @, etc) that can be used as control signals in various parts of the system.</a:t>
            </a:r>
          </a:p>
          <a:p>
            <a:r>
              <a:rPr lang="en-US" dirty="0" smtClean="0"/>
              <a:t>The representation of nonnumeric data is accomplished in codes that may use 6, 7, or 8 bits to represent values. currently., almost all systems use either the 7-bit or the 8-bit code. The 6-bit codes provide for the representation of 64 unique symbols, the 7-bit codes provide for the representation of 128 unique symbols, and the 8-bit code allows 256 symbols to be represented.</a:t>
            </a:r>
          </a:p>
          <a:p>
            <a:r>
              <a:rPr lang="en-US" dirty="0" smtClean="0"/>
              <a:t>The 7-bit code represents a national standard called the ASCII(American standard code for information interchange. The 8-bit code is widely used by the IBM corporation, which is called EBCDIC (extended binary – coded decimal interchange code).</a:t>
            </a:r>
          </a:p>
          <a:p>
            <a:endParaRPr lang="en-US" dirty="0"/>
          </a:p>
        </p:txBody>
      </p:sp>
      <p:sp>
        <p:nvSpPr>
          <p:cNvPr id="3" name="Title 2"/>
          <p:cNvSpPr>
            <a:spLocks noGrp="1"/>
          </p:cNvSpPr>
          <p:nvPr>
            <p:ph type="title"/>
          </p:nvPr>
        </p:nvSpPr>
        <p:spPr/>
        <p:txBody>
          <a:bodyPr/>
          <a:lstStyle/>
          <a:p>
            <a:r>
              <a:rPr smtClean="0"/>
              <a:t>Encoded Representation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5105400"/>
          </a:xfrm>
        </p:spPr>
        <p:txBody>
          <a:bodyPr>
            <a:normAutofit fontScale="77500" lnSpcReduction="20000"/>
          </a:bodyPr>
          <a:lstStyle/>
          <a:p>
            <a:r>
              <a:rPr lang="en-US" dirty="0" smtClean="0"/>
              <a:t>An EBCDIC or ASCII character occupies exactly 1 byte of memory. Thus, in a byte – addressed system, the phrase AN APPLE would lay out as follows in EBCDIC:</a:t>
            </a:r>
          </a:p>
          <a:p>
            <a:pPr>
              <a:buNone/>
            </a:pPr>
            <a:r>
              <a:rPr lang="en-US" dirty="0" smtClean="0"/>
              <a:t>			Memory Address		Contents </a:t>
            </a:r>
          </a:p>
          <a:p>
            <a:pPr>
              <a:buNone/>
            </a:pPr>
            <a:r>
              <a:rPr lang="en-US" dirty="0" smtClean="0"/>
              <a:t>				0001			A(1100 0001)</a:t>
            </a:r>
          </a:p>
          <a:p>
            <a:pPr>
              <a:buNone/>
            </a:pPr>
            <a:r>
              <a:rPr lang="en-US" dirty="0" smtClean="0"/>
              <a:t>				0002			N(1101 0101)</a:t>
            </a:r>
          </a:p>
          <a:p>
            <a:pPr>
              <a:buNone/>
            </a:pPr>
            <a:r>
              <a:rPr lang="en-US" dirty="0" smtClean="0"/>
              <a:t>				0003			    (0100 0000)</a:t>
            </a:r>
          </a:p>
          <a:p>
            <a:pPr>
              <a:buNone/>
            </a:pPr>
            <a:r>
              <a:rPr lang="en-US" dirty="0" smtClean="0"/>
              <a:t>				0004			A(1100 0001)</a:t>
            </a:r>
          </a:p>
          <a:p>
            <a:pPr>
              <a:buNone/>
            </a:pPr>
            <a:r>
              <a:rPr lang="en-US" dirty="0" smtClean="0"/>
              <a:t>				0005			P(1101 0111)</a:t>
            </a:r>
          </a:p>
          <a:p>
            <a:pPr>
              <a:buNone/>
            </a:pPr>
            <a:r>
              <a:rPr lang="en-US" dirty="0" smtClean="0"/>
              <a:t>				0006			P(1101 0111)</a:t>
            </a:r>
          </a:p>
          <a:p>
            <a:pPr>
              <a:buNone/>
            </a:pPr>
            <a:r>
              <a:rPr lang="en-US" dirty="0" smtClean="0"/>
              <a:t>				0007			L (1101 0011)</a:t>
            </a:r>
          </a:p>
          <a:p>
            <a:pPr>
              <a:buNone/>
            </a:pPr>
            <a:r>
              <a:rPr lang="en-US" dirty="0" smtClean="0"/>
              <a:t>				0008			E(1100 0101)</a:t>
            </a:r>
          </a:p>
          <a:p>
            <a:pPr>
              <a:buNone/>
            </a:pPr>
            <a:endParaRPr lang="en-US" dirty="0" smtClean="0"/>
          </a:p>
          <a:p>
            <a:r>
              <a:rPr lang="en-US" dirty="0" smtClean="0"/>
              <a:t>The code conventions are built into the arithmetic circuits, circuits that print data, read data, show data on screens, send data to transmission lines, and so on.</a:t>
            </a:r>
            <a:endParaRPr lang="en-US" dirty="0"/>
          </a:p>
        </p:txBody>
      </p:sp>
      <p:sp>
        <p:nvSpPr>
          <p:cNvPr id="3" name="Title 2"/>
          <p:cNvSpPr>
            <a:spLocks noGrp="1"/>
          </p:cNvSpPr>
          <p:nvPr>
            <p:ph type="title"/>
          </p:nvPr>
        </p:nvSpPr>
        <p:spPr>
          <a:xfrm>
            <a:off x="228600" y="304800"/>
            <a:ext cx="9144000" cy="762000"/>
          </a:xfrm>
        </p:spPr>
        <p:txBody>
          <a:bodyPr>
            <a:normAutofit fontScale="90000"/>
          </a:bodyPr>
          <a:lstStyle/>
          <a:p>
            <a:r>
              <a:rPr smtClean="0"/>
              <a:t>Coded Decimal and Memory Organization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In scientific notation larger magnitudes can be expressed in fewer numerals. In a computer representation of scientific notation, values too large for the binary number range of the system can be represented in a form called </a:t>
            </a:r>
            <a:r>
              <a:rPr lang="en-US" i="1" dirty="0" smtClean="0"/>
              <a:t>floating point</a:t>
            </a:r>
            <a:r>
              <a:rPr lang="en-US" dirty="0" smtClean="0"/>
              <a:t>.</a:t>
            </a:r>
          </a:p>
          <a:p>
            <a:r>
              <a:rPr lang="en-US" dirty="0" smtClean="0"/>
              <a:t>All floating-point representations involve the expression of a number with a </a:t>
            </a:r>
            <a:r>
              <a:rPr lang="en-US" i="1" dirty="0" smtClean="0"/>
              <a:t>mantissa</a:t>
            </a:r>
            <a:r>
              <a:rPr lang="en-US" dirty="0" smtClean="0"/>
              <a:t> representing a number in fixed-point form and an </a:t>
            </a:r>
            <a:r>
              <a:rPr lang="en-US" i="1" dirty="0" smtClean="0"/>
              <a:t>exponent</a:t>
            </a:r>
            <a:r>
              <a:rPr lang="en-US" dirty="0" smtClean="0"/>
              <a:t> representing the power to which the mantissa is to be raised.</a:t>
            </a:r>
          </a:p>
          <a:p>
            <a:r>
              <a:rPr lang="en-US" dirty="0" smtClean="0"/>
              <a:t>For example the number 45,343,456,904 is beyond the range of a 32-bit machine. In order to perform operations with numbers of this magnitude, it is necessary to use the floating-point method of representation.</a:t>
            </a:r>
            <a:endParaRPr lang="en-US" dirty="0"/>
          </a:p>
        </p:txBody>
      </p:sp>
      <p:sp>
        <p:nvSpPr>
          <p:cNvPr id="3" name="Title 2"/>
          <p:cNvSpPr>
            <a:spLocks noGrp="1"/>
          </p:cNvSpPr>
          <p:nvPr>
            <p:ph type="title"/>
          </p:nvPr>
        </p:nvSpPr>
        <p:spPr>
          <a:xfrm>
            <a:off x="457200" y="152400"/>
            <a:ext cx="8229600" cy="838200"/>
          </a:xfrm>
        </p:spPr>
        <p:txBody>
          <a:bodyPr/>
          <a:lstStyle/>
          <a:p>
            <a:r>
              <a:rPr smtClean="0"/>
              <a:t>Floating-Point Arithmetic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763000" cy="4953000"/>
          </a:xfrm>
        </p:spPr>
        <p:txBody>
          <a:bodyPr>
            <a:normAutofit fontScale="92500" lnSpcReduction="20000"/>
          </a:bodyPr>
          <a:lstStyle/>
          <a:p>
            <a:r>
              <a:rPr lang="en-US" dirty="0" smtClean="0"/>
              <a:t>The number 45,343,456,904can be represented in scientific notation as</a:t>
            </a:r>
          </a:p>
          <a:p>
            <a:pPr>
              <a:buNone/>
            </a:pPr>
            <a:r>
              <a:rPr lang="en-US" dirty="0" smtClean="0"/>
              <a:t>10**0*  45, 343, 456, 904.00</a:t>
            </a:r>
          </a:p>
          <a:p>
            <a:pPr>
              <a:buNone/>
            </a:pPr>
            <a:r>
              <a:rPr lang="en-US" dirty="0" smtClean="0"/>
              <a:t>10**1* 	 4, 534, 345, 690.40</a:t>
            </a:r>
          </a:p>
          <a:p>
            <a:pPr>
              <a:buNone/>
            </a:pPr>
            <a:r>
              <a:rPr lang="en-US" dirty="0" smtClean="0"/>
              <a:t>10**2*     453, 434, 569. 04</a:t>
            </a:r>
          </a:p>
          <a:p>
            <a:pPr>
              <a:buNone/>
            </a:pPr>
            <a:r>
              <a:rPr lang="en-US" dirty="0" smtClean="0"/>
              <a:t>10**3*	    45, 343, 456.90</a:t>
            </a:r>
          </a:p>
          <a:p>
            <a:pPr>
              <a:buNone/>
            </a:pPr>
            <a:r>
              <a:rPr lang="en-US" dirty="0" smtClean="0"/>
              <a:t>10**4*       4, 534, 345.69</a:t>
            </a:r>
          </a:p>
          <a:p>
            <a:pPr>
              <a:buNone/>
            </a:pPr>
            <a:r>
              <a:rPr lang="en-US" dirty="0" smtClean="0"/>
              <a:t>10**5*	      453, 434.56</a:t>
            </a:r>
          </a:p>
          <a:p>
            <a:pPr>
              <a:buNone/>
            </a:pPr>
            <a:r>
              <a:rPr lang="en-US" dirty="0" smtClean="0"/>
              <a:t>10**6*	        45,343.45</a:t>
            </a:r>
          </a:p>
          <a:p>
            <a:pPr>
              <a:buNone/>
            </a:pPr>
            <a:r>
              <a:rPr lang="en-US" dirty="0" smtClean="0"/>
              <a:t>	:		   :	</a:t>
            </a:r>
          </a:p>
          <a:p>
            <a:pPr>
              <a:buNone/>
            </a:pPr>
            <a:r>
              <a:rPr lang="en-US" dirty="0" smtClean="0"/>
              <a:t>	:		   :</a:t>
            </a:r>
          </a:p>
          <a:p>
            <a:pPr>
              <a:buNone/>
            </a:pPr>
            <a:r>
              <a:rPr lang="en-US" dirty="0" smtClean="0"/>
              <a:t>	:		   :</a:t>
            </a:r>
          </a:p>
          <a:p>
            <a:pPr>
              <a:buNone/>
            </a:pPr>
            <a:r>
              <a:rPr lang="en-US" dirty="0" smtClean="0"/>
              <a:t>10**10*		4.53</a:t>
            </a:r>
          </a:p>
        </p:txBody>
      </p:sp>
      <p:sp>
        <p:nvSpPr>
          <p:cNvPr id="3" name="Title 2"/>
          <p:cNvSpPr>
            <a:spLocks noGrp="1"/>
          </p:cNvSpPr>
          <p:nvPr>
            <p:ph type="title"/>
          </p:nvPr>
        </p:nvSpPr>
        <p:spPr>
          <a:xfrm>
            <a:off x="457200" y="152400"/>
            <a:ext cx="8229600" cy="762000"/>
          </a:xfrm>
        </p:spPr>
        <p:txBody>
          <a:bodyPr/>
          <a:lstStyle/>
          <a:p>
            <a:r>
              <a:rPr smtClean="0"/>
              <a:t>Floating-Point Arithmetic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expression of scientific notation in floating-point form in a computer involves the representation of a value in two sections: an exponent section and a value section. </a:t>
            </a:r>
          </a:p>
          <a:p>
            <a:r>
              <a:rPr lang="en-US" dirty="0" smtClean="0"/>
              <a:t>For example, if we divide a 32-bit word into two portions, one for the mantissa and one for the exponent, we may allow 8 bits for the exponent and 24 bits for the mantissa:</a:t>
            </a:r>
          </a:p>
          <a:p>
            <a:pPr>
              <a:buNone/>
            </a:pPr>
            <a:r>
              <a:rPr lang="en-US" sz="2000" dirty="0" err="1" smtClean="0"/>
              <a:t>eeeeeeee</a:t>
            </a:r>
            <a:r>
              <a:rPr lang="en-US" sz="2000" dirty="0" smtClean="0"/>
              <a:t>      </a:t>
            </a:r>
            <a:r>
              <a:rPr lang="en-US" sz="2000" dirty="0" err="1" smtClean="0"/>
              <a:t>mmmmmmmmmmmmmmmmmmmmmmmm</a:t>
            </a:r>
            <a:endParaRPr lang="en-US" sz="2000" dirty="0" smtClean="0"/>
          </a:p>
          <a:p>
            <a:pPr>
              <a:buNone/>
            </a:pPr>
            <a:r>
              <a:rPr lang="en-US" sz="2000" dirty="0" smtClean="0"/>
              <a:t>Exponent		Mantissa</a:t>
            </a:r>
          </a:p>
          <a:p>
            <a:pPr>
              <a:buNone/>
            </a:pPr>
            <a:endParaRPr lang="en-US" sz="2000" dirty="0" smtClean="0"/>
          </a:p>
          <a:p>
            <a:pPr>
              <a:buNone/>
            </a:pPr>
            <a:endParaRPr lang="en-US" dirty="0"/>
          </a:p>
        </p:txBody>
      </p:sp>
      <p:sp>
        <p:nvSpPr>
          <p:cNvPr id="3" name="Title 2"/>
          <p:cNvSpPr>
            <a:spLocks noGrp="1"/>
          </p:cNvSpPr>
          <p:nvPr>
            <p:ph type="title"/>
          </p:nvPr>
        </p:nvSpPr>
        <p:spPr/>
        <p:txBody>
          <a:bodyPr/>
          <a:lstStyle/>
          <a:p>
            <a:r>
              <a:rPr smtClean="0"/>
              <a:t>Floating-Point Arithmetic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Part of the process of programming is describing the attributes of data that will be manipulated by a program.</a:t>
            </a:r>
          </a:p>
          <a:p>
            <a:r>
              <a:rPr lang="en-US" dirty="0" smtClean="0"/>
              <a:t>Thus, using Pascal, one may declare the fields and structures to be referenced in the procedural sections of a program:</a:t>
            </a:r>
          </a:p>
          <a:p>
            <a:pPr>
              <a:buNone/>
            </a:pPr>
            <a:r>
              <a:rPr lang="en-US" dirty="0"/>
              <a:t>	</a:t>
            </a:r>
            <a:r>
              <a:rPr lang="en-US" dirty="0" smtClean="0"/>
              <a:t>	VAR a: </a:t>
            </a:r>
            <a:r>
              <a:rPr lang="en-US" dirty="0" err="1" smtClean="0"/>
              <a:t>interger</a:t>
            </a:r>
            <a:endParaRPr lang="en-US" dirty="0" smtClean="0"/>
          </a:p>
          <a:p>
            <a:pPr>
              <a:buNone/>
            </a:pPr>
            <a:r>
              <a:rPr lang="en-US" dirty="0"/>
              <a:t>	</a:t>
            </a:r>
            <a:r>
              <a:rPr lang="en-US" dirty="0" smtClean="0"/>
              <a:t>	VAR b, c, d: real</a:t>
            </a:r>
          </a:p>
          <a:p>
            <a:pPr>
              <a:buNone/>
            </a:pPr>
            <a:r>
              <a:rPr lang="en-US" dirty="0"/>
              <a:t>	</a:t>
            </a:r>
            <a:r>
              <a:rPr lang="en-US" dirty="0" smtClean="0"/>
              <a:t>	VAR e, f, g: char</a:t>
            </a:r>
          </a:p>
          <a:p>
            <a:pPr>
              <a:buNone/>
            </a:pPr>
            <a:r>
              <a:rPr lang="en-US" dirty="0"/>
              <a:t>	</a:t>
            </a:r>
            <a:r>
              <a:rPr lang="en-US" dirty="0" smtClean="0"/>
              <a:t>	VAR y: ARRAY OF char</a:t>
            </a:r>
          </a:p>
          <a:p>
            <a:r>
              <a:rPr lang="en-US" dirty="0" smtClean="0"/>
              <a:t>The variable a when used in the program will be an </a:t>
            </a:r>
            <a:r>
              <a:rPr lang="en-US" dirty="0" err="1" smtClean="0"/>
              <a:t>interger</a:t>
            </a:r>
            <a:r>
              <a:rPr lang="en-US" dirty="0" smtClean="0"/>
              <a:t> value. That is, it will never have a decimal portion. Variables b, c, and d, however, are real numbers that may have both </a:t>
            </a:r>
            <a:r>
              <a:rPr lang="en-US" dirty="0" err="1" smtClean="0"/>
              <a:t>interger</a:t>
            </a:r>
            <a:r>
              <a:rPr lang="en-US" dirty="0" smtClean="0"/>
              <a:t> and decimal parts. Variables e, f, and g are to be treated as strings </a:t>
            </a:r>
            <a:r>
              <a:rPr lang="en-US" dirty="0"/>
              <a:t>o</a:t>
            </a:r>
            <a:r>
              <a:rPr lang="en-US" dirty="0" smtClean="0"/>
              <a:t>f characters. The variable y is an array of character string variables.</a:t>
            </a:r>
          </a:p>
          <a:p>
            <a:pPr>
              <a:buNone/>
            </a:pPr>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4953000"/>
          </a:xfrm>
        </p:spPr>
        <p:txBody>
          <a:bodyPr>
            <a:normAutofit lnSpcReduction="10000"/>
          </a:bodyPr>
          <a:lstStyle/>
          <a:p>
            <a:r>
              <a:rPr lang="en-GB" dirty="0" smtClean="0"/>
              <a:t>Thus the string of bits 101001 represents the value 41 in the decimal system in the following way:</a:t>
            </a:r>
          </a:p>
          <a:p>
            <a:pPr>
              <a:buNone/>
            </a:pPr>
            <a:r>
              <a:rPr lang="en-GB" dirty="0" smtClean="0"/>
              <a:t>2**5	    2**4      2**3	2**2	  2**1    2**0</a:t>
            </a:r>
          </a:p>
          <a:p>
            <a:pPr>
              <a:buNone/>
            </a:pPr>
            <a:r>
              <a:rPr lang="en-GB" dirty="0" smtClean="0"/>
              <a:t> (32)	    (16)        (8)	  (4)	    (2)	       (1)</a:t>
            </a:r>
          </a:p>
          <a:p>
            <a:pPr>
              <a:buNone/>
            </a:pPr>
            <a:r>
              <a:rPr lang="en-GB" dirty="0" smtClean="0"/>
              <a:t>	1	       0		1	    0	      0	        1</a:t>
            </a:r>
          </a:p>
          <a:p>
            <a:r>
              <a:rPr lang="en-US" dirty="0" smtClean="0"/>
              <a:t>Vice – versa</a:t>
            </a:r>
          </a:p>
          <a:p>
            <a:r>
              <a:rPr lang="en-US" dirty="0" smtClean="0"/>
              <a:t>Another way to represent</a:t>
            </a:r>
          </a:p>
          <a:p>
            <a:pPr>
              <a:buNone/>
            </a:pPr>
            <a:r>
              <a:rPr lang="en-US" dirty="0"/>
              <a:t>	</a:t>
            </a:r>
            <a:r>
              <a:rPr lang="en-US" dirty="0" smtClean="0"/>
              <a:t>Decimal digit		Binary-coded representation</a:t>
            </a:r>
          </a:p>
          <a:p>
            <a:pPr>
              <a:buNone/>
            </a:pPr>
            <a:r>
              <a:rPr lang="en-US" dirty="0"/>
              <a:t>	</a:t>
            </a:r>
            <a:r>
              <a:rPr lang="en-US" dirty="0" smtClean="0"/>
              <a:t>	   4						0100</a:t>
            </a:r>
          </a:p>
          <a:p>
            <a:pPr>
              <a:buNone/>
            </a:pPr>
            <a:r>
              <a:rPr lang="en-US" dirty="0"/>
              <a:t>	</a:t>
            </a:r>
            <a:r>
              <a:rPr lang="en-US" dirty="0" smtClean="0"/>
              <a:t>	   5						0101</a:t>
            </a:r>
          </a:p>
          <a:p>
            <a:pPr>
              <a:buNone/>
            </a:pPr>
            <a:r>
              <a:rPr lang="en-US" dirty="0"/>
              <a:t>	</a:t>
            </a:r>
            <a:r>
              <a:rPr lang="en-US" dirty="0" smtClean="0"/>
              <a:t>          6						0110</a:t>
            </a:r>
            <a:endParaRPr lang="en-US" dirty="0"/>
          </a:p>
        </p:txBody>
      </p:sp>
      <p:sp>
        <p:nvSpPr>
          <p:cNvPr id="2" name="Title 1"/>
          <p:cNvSpPr>
            <a:spLocks noGrp="1"/>
          </p:cNvSpPr>
          <p:nvPr>
            <p:ph type="title"/>
          </p:nvPr>
        </p:nvSpPr>
        <p:spPr/>
        <p:txBody>
          <a:bodyPr>
            <a:normAutofit/>
          </a:bodyPr>
          <a:lstStyle/>
          <a:p>
            <a:r>
              <a:rPr lang="en-US" dirty="0" smtClean="0"/>
              <a:t>Data Modes and Representation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Conversions</a:t>
            </a:r>
          </a:p>
          <a:p>
            <a:r>
              <a:rPr lang="en-US" dirty="0" smtClean="0"/>
              <a:t>Binary, Octal and Hexadecimal</a:t>
            </a:r>
          </a:p>
          <a:p>
            <a:r>
              <a:rPr lang="en-US" dirty="0" smtClean="0"/>
              <a:t>Pure Binary Number Representation</a:t>
            </a:r>
          </a:p>
          <a:p>
            <a:pPr lvl="1"/>
            <a:r>
              <a:rPr lang="en-US" dirty="0" smtClean="0"/>
              <a:t>One of the attributes of a unit of memory is how many bits it contains. We say, for </a:t>
            </a:r>
            <a:r>
              <a:rPr lang="en-US" dirty="0"/>
              <a:t>e</a:t>
            </a:r>
            <a:r>
              <a:rPr lang="en-US" dirty="0" smtClean="0"/>
              <a:t>xample, that address 0001 of memory is 32 bits long when a string of 32 bits is referenced whenever address 0001 is used. Here we assume a machine that considers elements in its memory to be 32 bits long. We call this collection of 32 bits the word length of this system and assume that arithmetic will be dine on </a:t>
            </a:r>
            <a:r>
              <a:rPr lang="en-US" dirty="0"/>
              <a:t>v</a:t>
            </a:r>
            <a:r>
              <a:rPr lang="en-US" dirty="0" smtClean="0"/>
              <a:t>alues of 32 bits in length.</a:t>
            </a:r>
          </a:p>
          <a:p>
            <a:pPr lvl="1"/>
            <a:r>
              <a:rPr lang="en-US" dirty="0" smtClean="0"/>
              <a:t>A method of representing algebraic values in a computer system is to treat a word as a single string of bits whose value is derived by application of the binary numbering system to the bits. In a 32-bit word the rightmost bit has a value of 2**0 and the leftmost bit has a value of 2**31:</a:t>
            </a:r>
          </a:p>
          <a:p>
            <a:pPr lvl="1">
              <a:buNone/>
            </a:pPr>
            <a:r>
              <a:rPr lang="en-US" dirty="0"/>
              <a:t>	</a:t>
            </a:r>
            <a:r>
              <a:rPr lang="en-US" dirty="0" smtClean="0"/>
              <a:t>00000000000000000000000001010101</a:t>
            </a:r>
            <a:endParaRPr lang="en-US" dirty="0"/>
          </a:p>
        </p:txBody>
      </p:sp>
      <p:sp>
        <p:nvSpPr>
          <p:cNvPr id="2" name="Title 1"/>
          <p:cNvSpPr>
            <a:spLocks noGrp="1"/>
          </p:cNvSpPr>
          <p:nvPr>
            <p:ph type="title"/>
          </p:nvPr>
        </p:nvSpPr>
        <p:spPr/>
        <p:txBody>
          <a:bodyPr/>
          <a:lstStyle/>
          <a:p>
            <a:r>
              <a:rPr lang="en-US" dirty="0" smtClean="0"/>
              <a:t>Binary Representation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 value 85 as a pure binary number in a 32-bit word is shown in the preceding. If this word was at location in memory 500, we would say that the contents of location 500 was the value 85 in pure binary form.</a:t>
            </a:r>
          </a:p>
          <a:p>
            <a:r>
              <a:rPr lang="en-US" dirty="0" smtClean="0"/>
              <a:t>The preceding value is a positive value so that no convention is shown for the representation of a negative binary value. Various conventions are used to represent negative numbers in the pure binary numbering system. The possibilities are </a:t>
            </a:r>
          </a:p>
          <a:p>
            <a:pPr marL="342900" lvl="1" indent="-342900">
              <a:buNone/>
            </a:pPr>
            <a:r>
              <a:rPr lang="en-US" dirty="0" smtClean="0"/>
              <a:t>		-Use the high-order bit to represent sign. This is called signed magnitude.</a:t>
            </a:r>
          </a:p>
          <a:p>
            <a:r>
              <a:rPr lang="en-US" dirty="0" smtClean="0"/>
              <a:t>In a system with a 32-bit word, the largest value that can be represented is 31 bits long since 1 bit is used as a sign indicator. Thus</a:t>
            </a:r>
          </a:p>
          <a:p>
            <a:pPr>
              <a:buNone/>
            </a:pPr>
            <a:r>
              <a:rPr lang="en-US" dirty="0" smtClean="0"/>
              <a:t>		10000000000000000000000001010101</a:t>
            </a:r>
          </a:p>
          <a:p>
            <a:r>
              <a:rPr lang="en-US" dirty="0" smtClean="0"/>
              <a:t>Represents the value -85 in pure binary.</a:t>
            </a:r>
          </a:p>
          <a:p>
            <a:endParaRPr lang="en-US" dirty="0" smtClean="0"/>
          </a:p>
          <a:p>
            <a:pPr lvl="1">
              <a:buNone/>
            </a:pPr>
            <a:endParaRPr lang="en-US" dirty="0" smtClean="0"/>
          </a:p>
        </p:txBody>
      </p:sp>
      <p:sp>
        <p:nvSpPr>
          <p:cNvPr id="2" name="Title 1"/>
          <p:cNvSpPr>
            <a:spLocks noGrp="1"/>
          </p:cNvSpPr>
          <p:nvPr>
            <p:ph type="title"/>
          </p:nvPr>
        </p:nvSpPr>
        <p:spPr>
          <a:xfrm>
            <a:off x="457200" y="274638"/>
            <a:ext cx="8229600" cy="868362"/>
          </a:xfrm>
        </p:spPr>
        <p:txBody>
          <a:bodyPr>
            <a:normAutofit/>
          </a:bodyPr>
          <a:lstStyle/>
          <a:p>
            <a:r>
              <a:rPr lang="en-US" dirty="0" smtClean="0"/>
              <a:t>Pure Binary Number Representation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Use the binary 1’s complement of a number to represent its negative value</a:t>
            </a:r>
          </a:p>
          <a:p>
            <a:pPr>
              <a:buNone/>
            </a:pPr>
            <a:r>
              <a:rPr lang="en-US" dirty="0" smtClean="0"/>
              <a:t>		11111111111111111111111110101010</a:t>
            </a:r>
          </a:p>
          <a:p>
            <a:pPr>
              <a:buNone/>
            </a:pPr>
            <a:r>
              <a:rPr lang="en-US" dirty="0" smtClean="0"/>
              <a:t>In this form the negative of a number is developed by taking its 1’s complement. The preceding is the 1’s complement representation of -85. notice a negative number always has a 1 in the high-order bit of the word</a:t>
            </a:r>
          </a:p>
          <a:p>
            <a:r>
              <a:rPr lang="en-US" dirty="0" smtClean="0"/>
              <a:t>Use the binary 2’s complement of number to represent its negative value:</a:t>
            </a:r>
          </a:p>
          <a:p>
            <a:pPr>
              <a:buNone/>
            </a:pPr>
            <a:r>
              <a:rPr lang="en-US" dirty="0" smtClean="0"/>
              <a:t>		11111111111111111111111110101011</a:t>
            </a:r>
          </a:p>
          <a:p>
            <a:r>
              <a:rPr lang="en-US" dirty="0" smtClean="0"/>
              <a:t>In this form the negative of a number is developed by taking its 1’s complement and adding a 1 to </a:t>
            </a:r>
            <a:r>
              <a:rPr lang="en-US" smtClean="0"/>
              <a:t>the value.</a:t>
            </a:r>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Pure Binary Number Representation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rgbClr val="FF0000"/>
                </a:solidFill>
              </a:rPr>
              <a:t>Addition</a:t>
            </a:r>
          </a:p>
          <a:p>
            <a:pPr>
              <a:buNone/>
            </a:pPr>
            <a:r>
              <a:rPr lang="en-US" dirty="0" smtClean="0"/>
              <a:t>0110		6	</a:t>
            </a:r>
          </a:p>
          <a:p>
            <a:pPr>
              <a:buNone/>
            </a:pPr>
            <a:r>
              <a:rPr lang="en-US" dirty="0" smtClean="0"/>
              <a:t>0011		3</a:t>
            </a:r>
          </a:p>
          <a:p>
            <a:pPr>
              <a:buNone/>
            </a:pPr>
            <a:r>
              <a:rPr lang="en-US" dirty="0" smtClean="0"/>
              <a:t>1001		9</a:t>
            </a:r>
          </a:p>
          <a:p>
            <a:pPr>
              <a:buNone/>
            </a:pPr>
            <a:endParaRPr lang="en-US" dirty="0" smtClean="0"/>
          </a:p>
          <a:p>
            <a:r>
              <a:rPr lang="en-US" dirty="0" smtClean="0">
                <a:solidFill>
                  <a:srgbClr val="FF0000"/>
                </a:solidFill>
              </a:rPr>
              <a:t>Subtraction</a:t>
            </a:r>
          </a:p>
          <a:p>
            <a:pPr>
              <a:buNone/>
            </a:pPr>
            <a:r>
              <a:rPr lang="en-US" dirty="0" smtClean="0"/>
              <a:t>1001		9</a:t>
            </a:r>
          </a:p>
          <a:p>
            <a:pPr>
              <a:buNone/>
            </a:pPr>
            <a:r>
              <a:rPr lang="en-US" dirty="0" smtClean="0"/>
              <a:t>0110		6</a:t>
            </a:r>
          </a:p>
          <a:p>
            <a:pPr>
              <a:buNone/>
            </a:pPr>
            <a:r>
              <a:rPr lang="en-US" dirty="0" smtClean="0"/>
              <a:t>0011		3</a:t>
            </a:r>
            <a:endParaRPr lang="en-US" dirty="0"/>
          </a:p>
        </p:txBody>
      </p:sp>
      <p:sp>
        <p:nvSpPr>
          <p:cNvPr id="2" name="Title 1"/>
          <p:cNvSpPr>
            <a:spLocks noGrp="1"/>
          </p:cNvSpPr>
          <p:nvPr>
            <p:ph type="title"/>
          </p:nvPr>
        </p:nvSpPr>
        <p:spPr/>
        <p:txBody>
          <a:bodyPr/>
          <a:lstStyle/>
          <a:p>
            <a:r>
              <a:rPr lang="en-US" dirty="0" smtClean="0"/>
              <a:t>Arithmetic on Binary number</a:t>
            </a:r>
            <a:endParaRPr lang="en-US" dirty="0"/>
          </a:p>
        </p:txBody>
      </p:sp>
      <p:cxnSp>
        <p:nvCxnSpPr>
          <p:cNvPr id="5" name="Straight Connector 4"/>
          <p:cNvCxnSpPr/>
          <p:nvPr/>
        </p:nvCxnSpPr>
        <p:spPr>
          <a:xfrm>
            <a:off x="457200" y="30480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5334000"/>
            <a:ext cx="2362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rmAutofit fontScale="92500" lnSpcReduction="20000"/>
          </a:bodyPr>
          <a:lstStyle/>
          <a:p>
            <a:r>
              <a:rPr lang="en-US" dirty="0" smtClean="0"/>
              <a:t>Sometimes an arithmetic operation will generate a value that exceeds the number range of the architecture. The condition that arises from the generation of a number beyond the range of the architecture is called </a:t>
            </a:r>
            <a:r>
              <a:rPr lang="en-US" i="1" dirty="0" smtClean="0"/>
              <a:t>overflow.</a:t>
            </a:r>
          </a:p>
          <a:p>
            <a:r>
              <a:rPr lang="en-US" dirty="0" smtClean="0"/>
              <a:t>The condition obtains when two numbers of n digits create a sum of n+1 digits in a register of n-digit capacity.</a:t>
            </a:r>
          </a:p>
          <a:p>
            <a:r>
              <a:rPr lang="en-US" dirty="0" smtClean="0"/>
              <a:t>The condition can also occur with other arithmetic operations.</a:t>
            </a:r>
          </a:p>
          <a:p>
            <a:r>
              <a:rPr lang="en-US" dirty="0" smtClean="0"/>
              <a:t>For example, the binary addition of the value 70 and the value 80 will result in overflow in an 8-bit register using signed magnitude:</a:t>
            </a:r>
          </a:p>
          <a:p>
            <a:pPr>
              <a:buNone/>
            </a:pPr>
            <a:r>
              <a:rPr lang="en-US" dirty="0" smtClean="0">
                <a:solidFill>
                  <a:schemeClr val="bg1">
                    <a:lumMod val="85000"/>
                    <a:lumOff val="15000"/>
                  </a:schemeClr>
                </a:solidFill>
              </a:rPr>
              <a:t>	70		01000110	binary</a:t>
            </a:r>
          </a:p>
          <a:p>
            <a:pPr>
              <a:buNone/>
            </a:pPr>
            <a:r>
              <a:rPr lang="en-US" dirty="0" smtClean="0">
                <a:solidFill>
                  <a:schemeClr val="bg1">
                    <a:lumMod val="85000"/>
                    <a:lumOff val="15000"/>
                  </a:schemeClr>
                </a:solidFill>
              </a:rPr>
              <a:t>	80		01010000	binary</a:t>
            </a:r>
          </a:p>
          <a:p>
            <a:pPr>
              <a:buNone/>
            </a:pPr>
            <a:r>
              <a:rPr lang="en-US" dirty="0" smtClean="0">
                <a:solidFill>
                  <a:schemeClr val="bg1">
                    <a:lumMod val="85000"/>
                    <a:lumOff val="15000"/>
                  </a:schemeClr>
                </a:solidFill>
              </a:rPr>
              <a:t>	150		*0010110</a:t>
            </a:r>
          </a:p>
          <a:p>
            <a:r>
              <a:rPr lang="en-US" dirty="0" smtClean="0"/>
              <a:t>the result of the addition is 150, but the capacity of the register is 127 (2**7 - 1)</a:t>
            </a:r>
            <a:endParaRPr lang="en-US" dirty="0"/>
          </a:p>
        </p:txBody>
      </p:sp>
      <p:sp>
        <p:nvSpPr>
          <p:cNvPr id="2" name="Title 1"/>
          <p:cNvSpPr>
            <a:spLocks noGrp="1"/>
          </p:cNvSpPr>
          <p:nvPr>
            <p:ph type="title"/>
          </p:nvPr>
        </p:nvSpPr>
        <p:spPr>
          <a:xfrm>
            <a:off x="457200" y="152400"/>
            <a:ext cx="8229600" cy="762000"/>
          </a:xfrm>
        </p:spPr>
        <p:txBody>
          <a:bodyPr/>
          <a:lstStyle/>
          <a:p>
            <a:r>
              <a:rPr lang="en-US" dirty="0" smtClean="0"/>
              <a:t>Overflow</a:t>
            </a:r>
            <a:endParaRPr lang="en-US" dirty="0"/>
          </a:p>
        </p:txBody>
      </p:sp>
      <p:cxnSp>
        <p:nvCxnSpPr>
          <p:cNvPr id="5" name="Straight Connector 4"/>
          <p:cNvCxnSpPr/>
          <p:nvPr/>
        </p:nvCxnSpPr>
        <p:spPr>
          <a:xfrm>
            <a:off x="685800" y="5257800"/>
            <a:ext cx="4648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Decimal Arithmetic</a:t>
            </a:r>
          </a:p>
          <a:p>
            <a:pPr lvl="1"/>
            <a:r>
              <a:rPr lang="en-US" dirty="0" smtClean="0"/>
              <a:t>A basic encoding scheme is the representation of numbers in decimal format. In this format a decimal number is represented as a string of bits where each group of four represents a particular binary digit.</a:t>
            </a:r>
          </a:p>
          <a:p>
            <a:pPr lvl="1">
              <a:buNone/>
            </a:pPr>
            <a:r>
              <a:rPr lang="en-US" dirty="0" smtClean="0"/>
              <a:t>0		0000			8	1000</a:t>
            </a:r>
          </a:p>
          <a:p>
            <a:pPr lvl="1">
              <a:buNone/>
            </a:pPr>
            <a:r>
              <a:rPr lang="en-US" dirty="0" smtClean="0"/>
              <a:t>1		0001			9	1001</a:t>
            </a:r>
          </a:p>
          <a:p>
            <a:pPr lvl="1">
              <a:buNone/>
            </a:pPr>
            <a:r>
              <a:rPr lang="en-US" dirty="0" smtClean="0"/>
              <a:t>2		0010			A	1010</a:t>
            </a:r>
          </a:p>
          <a:p>
            <a:pPr lvl="1">
              <a:buNone/>
            </a:pPr>
            <a:r>
              <a:rPr lang="en-US" dirty="0" smtClean="0"/>
              <a:t>3		001 1			B	101 1	</a:t>
            </a:r>
          </a:p>
          <a:p>
            <a:pPr lvl="1">
              <a:buNone/>
            </a:pPr>
            <a:r>
              <a:rPr lang="en-US" dirty="0" smtClean="0"/>
              <a:t>4		0 100			C	1 100</a:t>
            </a:r>
          </a:p>
          <a:p>
            <a:pPr lvl="1">
              <a:buNone/>
            </a:pPr>
            <a:r>
              <a:rPr lang="en-US" dirty="0" smtClean="0"/>
              <a:t>5		0 10 1			D	1 1 01</a:t>
            </a:r>
          </a:p>
          <a:p>
            <a:pPr marL="822960" lvl="1" indent="-457200">
              <a:buNone/>
            </a:pPr>
            <a:r>
              <a:rPr lang="en-US" dirty="0" smtClean="0"/>
              <a:t>6		0 1 10			E	1 1 1 0</a:t>
            </a:r>
          </a:p>
          <a:p>
            <a:pPr marL="822960" lvl="1" indent="-457200">
              <a:buNone/>
            </a:pPr>
            <a:r>
              <a:rPr lang="en-US" dirty="0" smtClean="0"/>
              <a:t>7		01 1 1			F	1 1 1 1</a:t>
            </a:r>
          </a:p>
          <a:p>
            <a:pPr marL="822960" lvl="1" indent="-457200">
              <a:buAutoNum type="arabicPlain" startAt="6"/>
            </a:pPr>
            <a:endParaRPr lang="en-US" dirty="0" smtClean="0"/>
          </a:p>
        </p:txBody>
      </p:sp>
      <p:sp>
        <p:nvSpPr>
          <p:cNvPr id="3" name="Title 2"/>
          <p:cNvSpPr>
            <a:spLocks noGrp="1"/>
          </p:cNvSpPr>
          <p:nvPr>
            <p:ph type="title"/>
          </p:nvPr>
        </p:nvSpPr>
        <p:spPr>
          <a:xfrm>
            <a:off x="457200" y="152400"/>
            <a:ext cx="8229600" cy="838200"/>
          </a:xfrm>
        </p:spPr>
        <p:txBody>
          <a:bodyPr/>
          <a:lstStyle/>
          <a:p>
            <a:r>
              <a:rPr smtClean="0"/>
              <a:t>Decimal Representatio n</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320</TotalTime>
  <Words>992</Words>
  <Application>Microsoft Office PowerPoint</Application>
  <PresentationFormat>On-screen Show (4:3)</PresentationFormat>
  <Paragraphs>144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Paper</vt:lpstr>
      <vt:lpstr>Chapter 5</vt:lpstr>
      <vt:lpstr>Data types</vt:lpstr>
      <vt:lpstr>Data Modes and Representation</vt:lpstr>
      <vt:lpstr>Binary Representation</vt:lpstr>
      <vt:lpstr>Pure Binary Number Representation</vt:lpstr>
      <vt:lpstr>Pure Binary Number Representation</vt:lpstr>
      <vt:lpstr>Arithmetic on Binary number</vt:lpstr>
      <vt:lpstr>Overflow</vt:lpstr>
      <vt:lpstr>Decimal Representatio n</vt:lpstr>
      <vt:lpstr>Decimal Representation</vt:lpstr>
      <vt:lpstr>Decimal Representation</vt:lpstr>
      <vt:lpstr>Encoded Representation</vt:lpstr>
      <vt:lpstr>Coded Decimal and Memory Organization</vt:lpstr>
      <vt:lpstr>Floating-Point Arithmetic</vt:lpstr>
      <vt:lpstr>Floating-Point Arithmetic</vt:lpstr>
      <vt:lpstr>Floating-Point Arithmetic</vt:lpstr>
    </vt:vector>
  </TitlesOfParts>
  <Company>iubat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faculty308</dc:creator>
  <cp:lastModifiedBy>faculty308</cp:lastModifiedBy>
  <cp:revision>39</cp:revision>
  <dcterms:created xsi:type="dcterms:W3CDTF">2011-10-16T12:15:02Z</dcterms:created>
  <dcterms:modified xsi:type="dcterms:W3CDTF">2011-10-25T11:40:27Z</dcterms:modified>
</cp:coreProperties>
</file>