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95" r:id="rId2"/>
    <p:sldId id="396" r:id="rId3"/>
    <p:sldId id="501" r:id="rId4"/>
    <p:sldId id="504" r:id="rId5"/>
    <p:sldId id="502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CC66"/>
    <a:srgbClr val="FF9900"/>
    <a:srgbClr val="D1463F"/>
    <a:srgbClr val="635803"/>
    <a:srgbClr val="D1DEDF"/>
    <a:srgbClr val="EED3CF"/>
    <a:srgbClr val="D16349"/>
    <a:srgbClr val="DBE3E3"/>
    <a:srgbClr val="EDD3B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54" autoAdjust="0"/>
    <p:restoredTop sz="93907" autoAdjust="0"/>
  </p:normalViewPr>
  <p:slideViewPr>
    <p:cSldViewPr>
      <p:cViewPr>
        <p:scale>
          <a:sx n="70" d="100"/>
          <a:sy n="70" d="100"/>
        </p:scale>
        <p:origin x="-162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78CBEE-3F05-4FB7-82F7-30B32E85DC23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03012B3-13CE-459A-9456-2A5C3BFD1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BB27901-4ECD-4B8C-A073-CBD0312B721C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F5220C2-089D-466E-9B99-E0B11E973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A2192-1EA0-4617-ACD1-8F889CEBDF8D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8E22246-0F2E-468F-A746-B502F2A1E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B828-C80C-4255-9BEA-E45F1708B745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328BB-D0E4-4FD5-BC39-B4A3616A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D9677-8729-41F8-BF92-3E4DC3CE2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3E10-1245-4453-9230-D33C7975FAA1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13C4-D296-4C90-8C6F-ABA6C4A0AED9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FD8CE-E250-4E63-94CB-4F9A6DE9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C9B3C-7B37-441B-A962-F2D777AC64E7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F5580C6-5EA3-41C6-B8CF-FACD427B9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EB9F9-BCC5-491E-BD02-C6514812757A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8D05B-C692-4867-9D0C-A89D91479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7A72E-F551-4265-B2FA-A738E11C9EA9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E654C1E-A87E-4DAC-9C7A-E31FF6AAD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0ACDD-959C-4528-9549-B0327A9F409F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EE38D-3CC9-4F92-B267-C46AE47AE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13ED7-2ACA-42E0-91AE-A22AE9FD2300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068683-5EDA-41DD-A45B-8718A1157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F15300C-6522-4F36-AC5F-5E6C308F7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3454B-367A-46E6-A623-082ACB78B242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C3CE6-9013-4F37-8693-5EE5DABEA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62A1B-E926-4683-BBEC-980628BC1735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Georgia" pitchFamily="18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856FC9-D428-4703-874B-C5F969F157D6}" type="datetimeFigureOut">
              <a:rPr lang="en-US"/>
              <a:pPr>
                <a:defRPr/>
              </a:pPr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886398-ADE1-4B9C-ABF8-8090BA98E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848600" cy="1219200"/>
          </a:xfrm>
        </p:spPr>
        <p:txBody>
          <a:bodyPr/>
          <a:lstStyle/>
          <a:p>
            <a:pPr algn="r" eaLnBrk="1" hangingPunct="1">
              <a:lnSpc>
                <a:spcPts val="4300"/>
              </a:lnSpc>
            </a:pP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000" b="1" dirty="0" smtClean="0"/>
              <a:t>Lecture Eleven</a:t>
            </a:r>
            <a:br>
              <a:rPr lang="en-US" sz="2000" b="1" dirty="0" smtClean="0"/>
            </a:br>
            <a:r>
              <a:rPr lang="en-US" sz="3200" b="1" dirty="0" smtClean="0"/>
              <a:t>Template and Exception Handling</a:t>
            </a:r>
            <a:endParaRPr lang="en-US" sz="3600" dirty="0" smtClean="0"/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52400" y="5943600"/>
            <a:ext cx="434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>
                <a:latin typeface="Georgia" pitchFamily="18" charset="0"/>
              </a:rPr>
              <a:t>© Dr</a:t>
            </a:r>
            <a:r>
              <a:rPr lang="en-US" sz="1600" b="1" dirty="0">
                <a:latin typeface="Georgia" pitchFamily="18" charset="0"/>
              </a:rPr>
              <a:t>. M. </a:t>
            </a:r>
            <a:r>
              <a:rPr lang="en-US" sz="1600" b="1" dirty="0" err="1">
                <a:latin typeface="Georgia" pitchFamily="18" charset="0"/>
              </a:rPr>
              <a:t>Mahfuzul</a:t>
            </a:r>
            <a:r>
              <a:rPr lang="en-US" sz="1600" b="1" dirty="0">
                <a:latin typeface="Georgia" pitchFamily="18" charset="0"/>
              </a:rPr>
              <a:t> Islam</a:t>
            </a:r>
          </a:p>
          <a:p>
            <a:r>
              <a:rPr lang="en-US" sz="1400" dirty="0" smtClean="0">
                <a:latin typeface="Georgia" pitchFamily="18" charset="0"/>
              </a:rPr>
              <a:t>      Professor</a:t>
            </a:r>
            <a:r>
              <a:rPr lang="en-US" sz="1400" dirty="0">
                <a:latin typeface="Georgia" pitchFamily="18" charset="0"/>
              </a:rPr>
              <a:t>, Dept. of CSE, BUET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38200" y="4267200"/>
            <a:ext cx="701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Georgia" pitchFamily="18" charset="0"/>
              </a:rPr>
              <a:t>Ref:  Herbert </a:t>
            </a:r>
            <a:r>
              <a:rPr lang="en-US" sz="1400" b="1" dirty="0" err="1" smtClean="0">
                <a:latin typeface="Georgia" pitchFamily="18" charset="0"/>
              </a:rPr>
              <a:t>Schildt</a:t>
            </a:r>
            <a:r>
              <a:rPr lang="en-US" sz="1400" b="1" dirty="0" smtClean="0">
                <a:latin typeface="Georgia" pitchFamily="18" charset="0"/>
              </a:rPr>
              <a:t>, Teach Yourself C++, Third </a:t>
            </a:r>
            <a:r>
              <a:rPr lang="en-US" sz="1400" b="1" dirty="0" err="1" smtClean="0">
                <a:latin typeface="Georgia" pitchFamily="18" charset="0"/>
              </a:rPr>
              <a:t>Ed</a:t>
            </a:r>
            <a:r>
              <a:rPr lang="en-US" sz="1400" b="1" baseline="30000" dirty="0" err="1" smtClean="0">
                <a:latin typeface="Georgia" pitchFamily="18" charset="0"/>
              </a:rPr>
              <a:t>n</a:t>
            </a:r>
            <a:r>
              <a:rPr lang="en-US" sz="1400" b="1" dirty="0" smtClean="0">
                <a:latin typeface="Georgia" pitchFamily="18" charset="0"/>
              </a:rPr>
              <a:t> (Chapter 11)</a:t>
            </a:r>
            <a:endParaRPr lang="en-US" sz="1400" dirty="0">
              <a:latin typeface="Georgia" pitchFamily="18" charset="0"/>
            </a:endParaRPr>
          </a:p>
        </p:txBody>
      </p:sp>
    </p:spTree>
  </p:cSld>
  <p:clrMapOvr>
    <a:masterClrMapping/>
  </p:clrMapOvr>
  <p:transition advTm="266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Exception Handling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04800" y="1371600"/>
            <a:ext cx="8382000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Exception handling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is used to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manage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and respond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to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run-time errors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There are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three keywords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for exception handling: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try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throw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and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catch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Program statements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that to be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monitored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are contained in a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try block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general form of try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is as follows: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      try {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      }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If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an exception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(i.e., an error)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occurs within 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try block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, it is thrown using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throw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 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general form of throw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is as follows: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   throw exception;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exception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is caught using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catch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 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general form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of catch: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  catch(type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arg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  }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Arial" pitchFamily="34" charset="0"/>
              </a:rPr>
              <a:t> </a:t>
            </a:r>
          </a:p>
          <a:p>
            <a:pPr lvl="0" eaLnBrk="0" hangingPunct="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 smtClean="0">
                <a:latin typeface="+mn-lt"/>
              </a:rPr>
              <a:t> If you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throw</a:t>
            </a:r>
            <a:r>
              <a:rPr lang="en-US" sz="1600" b="1" dirty="0" smtClean="0">
                <a:latin typeface="+mn-lt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an exception</a:t>
            </a:r>
            <a:r>
              <a:rPr lang="en-US" sz="1600" b="1" dirty="0" smtClean="0">
                <a:latin typeface="+mn-lt"/>
              </a:rPr>
              <a:t> and there is no applicable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catch</a:t>
            </a:r>
            <a:r>
              <a:rPr lang="en-US" sz="1600" b="1" dirty="0" smtClean="0">
                <a:latin typeface="+mn-lt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statement</a:t>
            </a:r>
            <a:r>
              <a:rPr lang="en-US" sz="1600" b="1" dirty="0" smtClean="0">
                <a:latin typeface="+mn-lt"/>
              </a:rPr>
              <a:t> for it, an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abnormal program termination </a:t>
            </a:r>
            <a:r>
              <a:rPr lang="en-US" sz="1600" b="1" dirty="0" smtClean="0">
                <a:latin typeface="+mn-lt"/>
              </a:rPr>
              <a:t>is occurred.  The standard library function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terminate() </a:t>
            </a:r>
            <a:r>
              <a:rPr lang="en-US" sz="1600" b="1" dirty="0" smtClean="0">
                <a:latin typeface="+mn-lt"/>
              </a:rPr>
              <a:t>is invoked which call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abort() </a:t>
            </a:r>
            <a:r>
              <a:rPr lang="en-US" sz="1600" b="1" dirty="0" smtClean="0">
                <a:latin typeface="+mn-lt"/>
              </a:rPr>
              <a:t>to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stop the program</a:t>
            </a:r>
            <a:r>
              <a:rPr lang="en-US" sz="1600" b="1" dirty="0" smtClean="0">
                <a:latin typeface="+mn-lt"/>
              </a:rPr>
              <a:t>. 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Exception Handling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81000" y="1189672"/>
            <a:ext cx="8382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After 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catch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statement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executes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, program control continues with the statements following 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catch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 of exception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must match the type specified in a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catch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statement.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An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exception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can be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thrown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from a statement that is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outside the try block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as long as the statement is within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 function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that is called within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try block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821900"/>
            <a:ext cx="38862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#include &lt;</a:t>
            </a:r>
            <a:r>
              <a:rPr lang="en-US" sz="1400" dirty="0" err="1" smtClean="0">
                <a:latin typeface="+mn-lt"/>
              </a:rPr>
              <a:t>iostream</a:t>
            </a:r>
            <a:r>
              <a:rPr lang="en-US" sz="1400" dirty="0" smtClean="0">
                <a:latin typeface="+mn-lt"/>
              </a:rPr>
              <a:t>&gt;</a:t>
            </a:r>
          </a:p>
          <a:p>
            <a:r>
              <a:rPr lang="en-US" sz="1400" dirty="0" smtClean="0">
                <a:latin typeface="+mn-lt"/>
              </a:rPr>
              <a:t>using namespace std;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355300"/>
            <a:ext cx="3886200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void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(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test) {</a:t>
            </a:r>
          </a:p>
          <a:p>
            <a:r>
              <a:rPr lang="en-US" sz="1400" dirty="0" smtClean="0">
                <a:latin typeface="+mn-lt"/>
              </a:rPr>
              <a:t>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“Inside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: test ” &lt;&lt;test&lt;&lt;’\n’;</a:t>
            </a:r>
          </a:p>
          <a:p>
            <a:r>
              <a:rPr lang="en-US" sz="1400" dirty="0" smtClean="0">
                <a:latin typeface="+mn-lt"/>
              </a:rPr>
              <a:t>        if (test) throw test;</a:t>
            </a:r>
          </a:p>
          <a:p>
            <a:r>
              <a:rPr lang="en-US" sz="1400" dirty="0" smtClean="0">
                <a:latin typeface="+mn-lt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2819400"/>
            <a:ext cx="4343400" cy="289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main(){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“Start\n”;</a:t>
            </a:r>
          </a:p>
          <a:p>
            <a:r>
              <a:rPr lang="en-US" sz="1400" dirty="0" smtClean="0">
                <a:latin typeface="+mn-lt"/>
              </a:rPr>
              <a:t>       try{</a:t>
            </a:r>
          </a:p>
          <a:p>
            <a:r>
              <a:rPr lang="en-US" sz="1400" dirty="0" smtClean="0">
                <a:latin typeface="+mn-lt"/>
              </a:rPr>
              <a:t> 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&lt;&lt;”Inside try block\n”;</a:t>
            </a:r>
          </a:p>
          <a:p>
            <a:r>
              <a:rPr lang="en-US" sz="1400" dirty="0" smtClean="0">
                <a:latin typeface="+mn-lt"/>
              </a:rPr>
              <a:t>            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(0);</a:t>
            </a:r>
          </a:p>
          <a:p>
            <a:r>
              <a:rPr lang="en-US" sz="1400" dirty="0" smtClean="0">
                <a:latin typeface="+mn-lt"/>
              </a:rPr>
              <a:t>            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(1);</a:t>
            </a:r>
          </a:p>
          <a:p>
            <a:r>
              <a:rPr lang="en-US" sz="1400" dirty="0" smtClean="0">
                <a:latin typeface="+mn-lt"/>
              </a:rPr>
              <a:t>       }</a:t>
            </a:r>
          </a:p>
          <a:p>
            <a:r>
              <a:rPr lang="en-US" sz="1400" dirty="0" smtClean="0">
                <a:latin typeface="+mn-lt"/>
              </a:rPr>
              <a:t>       catch( 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){</a:t>
            </a:r>
          </a:p>
          <a:p>
            <a:r>
              <a:rPr lang="en-US" sz="1400" dirty="0" smtClean="0">
                <a:latin typeface="+mn-lt"/>
              </a:rPr>
              <a:t> 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“Number” &lt;&lt;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&lt;&lt;’\n’;</a:t>
            </a:r>
          </a:p>
          <a:p>
            <a:r>
              <a:rPr lang="en-US" sz="1400" dirty="0" smtClean="0">
                <a:latin typeface="+mn-lt"/>
              </a:rPr>
              <a:t>       }</a:t>
            </a:r>
          </a:p>
          <a:p>
            <a:r>
              <a:rPr lang="en-US" sz="1400" dirty="0" smtClean="0">
                <a:latin typeface="+mn-lt"/>
              </a:rPr>
              <a:t>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&lt;&lt;”end”;</a:t>
            </a:r>
          </a:p>
          <a:p>
            <a:r>
              <a:rPr lang="en-US" sz="1400" dirty="0" smtClean="0">
                <a:latin typeface="+mn-lt"/>
              </a:rPr>
              <a:t>      return 0;</a:t>
            </a: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>
              <a:latin typeface="+mn-lt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38200" y="4464278"/>
            <a:ext cx="2514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OUTPUT: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Start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Inside try block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Inside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Xtest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: test 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Inside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Xtest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: test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Number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Exception Handling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0" y="1448292"/>
            <a:ext cx="838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An Example: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31792"/>
            <a:ext cx="38862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#include &lt;</a:t>
            </a:r>
            <a:r>
              <a:rPr lang="en-US" sz="1400" dirty="0" err="1" smtClean="0">
                <a:latin typeface="+mn-lt"/>
              </a:rPr>
              <a:t>iostream</a:t>
            </a:r>
            <a:r>
              <a:rPr lang="en-US" sz="1400" dirty="0" smtClean="0">
                <a:latin typeface="+mn-lt"/>
              </a:rPr>
              <a:t>&gt;</a:t>
            </a:r>
          </a:p>
          <a:p>
            <a:r>
              <a:rPr lang="en-US" sz="1400" dirty="0" smtClean="0">
                <a:latin typeface="+mn-lt"/>
              </a:rPr>
              <a:t>using namespace std;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351544"/>
            <a:ext cx="3886200" cy="26776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void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(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test) {</a:t>
            </a:r>
          </a:p>
          <a:p>
            <a:r>
              <a:rPr lang="en-US" sz="1400" dirty="0" smtClean="0">
                <a:latin typeface="+mn-lt"/>
              </a:rPr>
              <a:t>       try{</a:t>
            </a:r>
          </a:p>
          <a:p>
            <a:r>
              <a:rPr lang="en-US" sz="1400" dirty="0" smtClean="0">
                <a:latin typeface="+mn-lt"/>
              </a:rPr>
              <a:t>             if (test) throw test;</a:t>
            </a:r>
          </a:p>
          <a:p>
            <a:r>
              <a:rPr lang="en-US" sz="1400" dirty="0" smtClean="0">
                <a:latin typeface="+mn-lt"/>
              </a:rPr>
              <a:t>             else throw “Zero”;</a:t>
            </a:r>
          </a:p>
          <a:p>
            <a:r>
              <a:rPr lang="en-US" sz="1400" dirty="0" smtClean="0">
                <a:latin typeface="+mn-lt"/>
              </a:rPr>
              <a:t>       }</a:t>
            </a:r>
          </a:p>
          <a:p>
            <a:r>
              <a:rPr lang="en-US" sz="1400" dirty="0" smtClean="0">
                <a:latin typeface="+mn-lt"/>
              </a:rPr>
              <a:t>      catch( 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){</a:t>
            </a:r>
          </a:p>
          <a:p>
            <a:r>
              <a:rPr lang="en-US" sz="1400" dirty="0" smtClean="0">
                <a:latin typeface="+mn-lt"/>
              </a:rPr>
              <a:t>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“Number: “ &lt;&lt;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 &lt;&lt;’\n\;</a:t>
            </a:r>
          </a:p>
          <a:p>
            <a:r>
              <a:rPr lang="en-US" sz="1400" dirty="0" smtClean="0">
                <a:latin typeface="+mn-lt"/>
              </a:rPr>
              <a:t>      }</a:t>
            </a:r>
          </a:p>
          <a:p>
            <a:r>
              <a:rPr lang="en-US" sz="1400" dirty="0" smtClean="0">
                <a:latin typeface="+mn-lt"/>
              </a:rPr>
              <a:t>      catch( char *</a:t>
            </a:r>
            <a:r>
              <a:rPr lang="en-US" sz="1400" dirty="0" err="1" smtClean="0">
                <a:latin typeface="+mn-lt"/>
              </a:rPr>
              <a:t>str</a:t>
            </a:r>
            <a:r>
              <a:rPr lang="en-US" sz="1400" dirty="0" smtClean="0">
                <a:latin typeface="+mn-lt"/>
              </a:rPr>
              <a:t>){</a:t>
            </a:r>
          </a:p>
          <a:p>
            <a:r>
              <a:rPr lang="en-US" sz="1400" dirty="0" smtClean="0">
                <a:latin typeface="+mn-lt"/>
              </a:rPr>
              <a:t>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</a:t>
            </a:r>
            <a:r>
              <a:rPr lang="en-US" sz="1400" dirty="0" err="1" smtClean="0">
                <a:latin typeface="+mn-lt"/>
              </a:rPr>
              <a:t>str</a:t>
            </a:r>
            <a:r>
              <a:rPr lang="en-US" sz="1400" dirty="0" smtClean="0">
                <a:latin typeface="+mn-lt"/>
              </a:rPr>
              <a:t> &lt;&lt; ‘\n’;</a:t>
            </a:r>
          </a:p>
          <a:p>
            <a:r>
              <a:rPr lang="en-US" sz="1400" dirty="0" smtClean="0">
                <a:latin typeface="+mn-lt"/>
              </a:rPr>
              <a:t>      }</a:t>
            </a:r>
          </a:p>
          <a:p>
            <a:r>
              <a:rPr lang="en-US" sz="1400" dirty="0" smtClean="0">
                <a:latin typeface="+mn-lt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829292"/>
            <a:ext cx="4343400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main(){</a:t>
            </a:r>
          </a:p>
          <a:p>
            <a:r>
              <a:rPr lang="en-US" sz="1400" dirty="0" smtClean="0">
                <a:latin typeface="+mn-lt"/>
              </a:rPr>
              <a:t>     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(0);</a:t>
            </a:r>
          </a:p>
          <a:p>
            <a:r>
              <a:rPr lang="en-US" sz="1400" dirty="0" smtClean="0">
                <a:latin typeface="+mn-lt"/>
              </a:rPr>
              <a:t>     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(1);</a:t>
            </a:r>
          </a:p>
          <a:p>
            <a:r>
              <a:rPr lang="en-US" sz="1400" dirty="0" smtClean="0">
                <a:latin typeface="+mn-lt"/>
              </a:rPr>
              <a:t> </a:t>
            </a:r>
          </a:p>
          <a:p>
            <a:r>
              <a:rPr lang="en-US" sz="1400" dirty="0" smtClean="0">
                <a:latin typeface="+mn-lt"/>
              </a:rPr>
              <a:t>       return 0;</a:t>
            </a: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>
              <a:latin typeface="+mn-lt"/>
            </a:endParaRP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5410200" y="3611926"/>
            <a:ext cx="175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OUTPUT: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Zero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Number: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More About Exception </a:t>
            </a:r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Handling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1518553"/>
            <a:ext cx="83058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The following form can handle all exceptions instead of just a certain type: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catch(…){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catch handling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specific type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of exception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overrides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above form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 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 function can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throw exception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out of it using the general form: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ret-type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func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-name(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arg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-list) throw(type list)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38200" y="3475672"/>
            <a:ext cx="7772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Comma separated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type-list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may be thrown by the function.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Throwing any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other type of exception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causes abnormal program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termination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 Standard library function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unexpected(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) is called which causes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terminate()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function to be called.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If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now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exception is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thrown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, the list is empty.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More About Exception </a:t>
            </a:r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Handling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74100"/>
            <a:ext cx="38862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#include &lt;</a:t>
            </a:r>
            <a:r>
              <a:rPr lang="en-US" sz="1400" dirty="0" err="1" smtClean="0">
                <a:latin typeface="+mn-lt"/>
              </a:rPr>
              <a:t>iostream</a:t>
            </a:r>
            <a:r>
              <a:rPr lang="en-US" sz="1400" dirty="0" smtClean="0">
                <a:latin typeface="+mn-lt"/>
              </a:rPr>
              <a:t>&gt;</a:t>
            </a:r>
          </a:p>
          <a:p>
            <a:r>
              <a:rPr lang="en-US" sz="1400" dirty="0" smtClean="0">
                <a:latin typeface="+mn-lt"/>
              </a:rPr>
              <a:t>using namespace std;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93852"/>
            <a:ext cx="3886200" cy="11695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void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(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test) throw(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, char, double) {</a:t>
            </a:r>
          </a:p>
          <a:p>
            <a:r>
              <a:rPr lang="en-US" sz="1400" dirty="0" smtClean="0">
                <a:latin typeface="+mn-lt"/>
              </a:rPr>
              <a:t>         if </a:t>
            </a:r>
            <a:r>
              <a:rPr lang="en-US" sz="1400" dirty="0" smtClean="0">
                <a:latin typeface="+mn-lt"/>
              </a:rPr>
              <a:t>(test==0) throw test;</a:t>
            </a:r>
          </a:p>
          <a:p>
            <a:r>
              <a:rPr lang="en-US" sz="1400" dirty="0" smtClean="0">
                <a:latin typeface="+mn-lt"/>
              </a:rPr>
              <a:t>         if </a:t>
            </a:r>
            <a:r>
              <a:rPr lang="en-US" sz="1400" dirty="0" smtClean="0">
                <a:latin typeface="+mn-lt"/>
              </a:rPr>
              <a:t>(test==1) throw ‘a’;</a:t>
            </a:r>
          </a:p>
          <a:p>
            <a:r>
              <a:rPr lang="en-US" sz="1400" dirty="0" smtClean="0">
                <a:latin typeface="+mn-lt"/>
              </a:rPr>
              <a:t>         if </a:t>
            </a:r>
            <a:r>
              <a:rPr lang="en-US" sz="1400" dirty="0" smtClean="0">
                <a:latin typeface="+mn-lt"/>
              </a:rPr>
              <a:t>(test==2) throw 12.2;</a:t>
            </a: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371600"/>
            <a:ext cx="4114800" cy="3754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main(){</a:t>
            </a:r>
          </a:p>
          <a:p>
            <a:r>
              <a:rPr lang="en-US" sz="1400" dirty="0" smtClean="0">
                <a:latin typeface="+mn-lt"/>
              </a:rPr>
              <a:t>      try</a:t>
            </a:r>
            <a:r>
              <a:rPr lang="en-US" sz="1400" dirty="0" smtClean="0">
                <a:latin typeface="+mn-lt"/>
              </a:rPr>
              <a:t>{</a:t>
            </a:r>
          </a:p>
          <a:p>
            <a:r>
              <a:rPr lang="en-US" sz="1400" dirty="0" smtClean="0">
                <a:latin typeface="+mn-lt"/>
              </a:rPr>
              <a:t>           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(0</a:t>
            </a:r>
            <a:r>
              <a:rPr lang="en-US" sz="1400" dirty="0" smtClean="0">
                <a:latin typeface="+mn-lt"/>
              </a:rPr>
              <a:t>);</a:t>
            </a:r>
          </a:p>
          <a:p>
            <a:r>
              <a:rPr lang="en-US" sz="1400" dirty="0" smtClean="0">
                <a:latin typeface="+mn-lt"/>
              </a:rPr>
              <a:t>           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(1</a:t>
            </a:r>
            <a:r>
              <a:rPr lang="en-US" sz="1400" dirty="0" smtClean="0">
                <a:latin typeface="+mn-lt"/>
              </a:rPr>
              <a:t>);</a:t>
            </a:r>
          </a:p>
          <a:p>
            <a:r>
              <a:rPr lang="en-US" sz="1400" dirty="0" smtClean="0">
                <a:latin typeface="+mn-lt"/>
              </a:rPr>
              <a:t>           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(2</a:t>
            </a:r>
            <a:r>
              <a:rPr lang="en-US" sz="1400" dirty="0" smtClean="0">
                <a:latin typeface="+mn-lt"/>
              </a:rPr>
              <a:t>);</a:t>
            </a:r>
          </a:p>
          <a:p>
            <a:r>
              <a:rPr lang="en-US" sz="1400" dirty="0" smtClean="0">
                <a:latin typeface="+mn-lt"/>
              </a:rPr>
              <a:t>      }</a:t>
            </a:r>
            <a:endParaRPr lang="en-US" sz="1400" dirty="0" smtClean="0">
              <a:latin typeface="+mn-lt"/>
            </a:endParaRP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catch</a:t>
            </a:r>
            <a:r>
              <a:rPr lang="en-US" sz="1400" dirty="0" smtClean="0">
                <a:latin typeface="+mn-lt"/>
              </a:rPr>
              <a:t>( 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){</a:t>
            </a:r>
          </a:p>
          <a:p>
            <a:r>
              <a:rPr lang="en-US" sz="1400" dirty="0" smtClean="0">
                <a:latin typeface="+mn-lt"/>
              </a:rPr>
              <a:t>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&lt;&lt; “Number: ” &lt;&lt;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&lt;&lt;’\n’;</a:t>
            </a:r>
          </a:p>
          <a:p>
            <a:r>
              <a:rPr lang="en-US" sz="1400" dirty="0" smtClean="0">
                <a:latin typeface="+mn-lt"/>
              </a:rPr>
              <a:t>       }</a:t>
            </a:r>
            <a:endParaRPr lang="en-US" sz="1400" dirty="0" smtClean="0">
              <a:latin typeface="+mn-lt"/>
            </a:endParaRP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 catch</a:t>
            </a:r>
            <a:r>
              <a:rPr lang="en-US" sz="1400" dirty="0" smtClean="0">
                <a:latin typeface="+mn-lt"/>
              </a:rPr>
              <a:t>( … ){</a:t>
            </a:r>
          </a:p>
          <a:p>
            <a:r>
              <a:rPr lang="en-US" sz="1400" dirty="0" smtClean="0">
                <a:latin typeface="+mn-lt"/>
              </a:rPr>
              <a:t>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&lt;&lt; “all exception\n ”;</a:t>
            </a:r>
          </a:p>
          <a:p>
            <a:r>
              <a:rPr lang="en-US" sz="1400" dirty="0" smtClean="0">
                <a:latin typeface="+mn-lt"/>
              </a:rPr>
              <a:t>       }</a:t>
            </a:r>
            <a:endParaRPr lang="en-US" sz="1400" dirty="0" smtClean="0">
              <a:latin typeface="+mn-lt"/>
            </a:endParaRP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 return </a:t>
            </a:r>
            <a:r>
              <a:rPr lang="en-US" sz="1400" dirty="0" smtClean="0">
                <a:latin typeface="+mn-lt"/>
              </a:rPr>
              <a:t>0;</a:t>
            </a: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45720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+mn-lt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Empty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type-list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prevents</a:t>
            </a:r>
            <a:r>
              <a:rPr lang="en-US" sz="1600" b="1" dirty="0" smtClean="0">
                <a:latin typeface="+mn-lt"/>
              </a:rPr>
              <a:t> throwing any exception:</a:t>
            </a:r>
            <a:endParaRPr lang="en-US" sz="1600" dirty="0">
              <a:latin typeface="+mn-lt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-685800" y="5155049"/>
            <a:ext cx="46482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71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void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Xtest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test) throw() {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if (test==0) throw test;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if (test==1) throw ‘a’;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if (test==2) throw 12.2;</a:t>
            </a:r>
          </a:p>
          <a:p>
            <a:pPr marL="0" marR="0" lvl="0" indent="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}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68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More About Exception </a:t>
            </a:r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Handling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389525"/>
            <a:ext cx="38862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#include &lt;</a:t>
            </a:r>
            <a:r>
              <a:rPr lang="en-US" sz="1400" dirty="0" err="1" smtClean="0">
                <a:latin typeface="+mn-lt"/>
              </a:rPr>
              <a:t>iostream</a:t>
            </a:r>
            <a:r>
              <a:rPr lang="en-US" sz="1400" dirty="0" smtClean="0">
                <a:latin typeface="+mn-lt"/>
              </a:rPr>
              <a:t>&gt;</a:t>
            </a:r>
          </a:p>
          <a:p>
            <a:r>
              <a:rPr lang="en-US" sz="1400" dirty="0" smtClean="0">
                <a:latin typeface="+mn-lt"/>
              </a:rPr>
              <a:t>using namespace std;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09277"/>
            <a:ext cx="3886200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void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(){</a:t>
            </a:r>
          </a:p>
          <a:p>
            <a:r>
              <a:rPr lang="en-US" sz="1400" dirty="0" smtClean="0">
                <a:latin typeface="+mn-lt"/>
              </a:rPr>
              <a:t>        try</a:t>
            </a:r>
            <a:r>
              <a:rPr lang="en-US" sz="1400" dirty="0" smtClean="0">
                <a:latin typeface="+mn-lt"/>
              </a:rPr>
              <a:t>{</a:t>
            </a:r>
          </a:p>
          <a:p>
            <a:r>
              <a:rPr lang="en-US" sz="1400" dirty="0" smtClean="0">
                <a:latin typeface="+mn-lt"/>
              </a:rPr>
              <a:t>             throw </a:t>
            </a:r>
            <a:r>
              <a:rPr lang="en-US" sz="1400" dirty="0" smtClean="0">
                <a:latin typeface="+mn-lt"/>
              </a:rPr>
              <a:t>“hello”;</a:t>
            </a:r>
          </a:p>
          <a:p>
            <a:r>
              <a:rPr lang="en-US" sz="1400" dirty="0" smtClean="0">
                <a:latin typeface="+mn-lt"/>
              </a:rPr>
              <a:t>        }</a:t>
            </a:r>
            <a:endParaRPr lang="en-US" sz="1400" dirty="0" smtClean="0">
              <a:latin typeface="+mn-lt"/>
            </a:endParaRP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  catch(char </a:t>
            </a:r>
            <a:r>
              <a:rPr lang="en-US" sz="1400" dirty="0" smtClean="0">
                <a:latin typeface="+mn-lt"/>
              </a:rPr>
              <a:t>*){</a:t>
            </a:r>
          </a:p>
          <a:p>
            <a:r>
              <a:rPr lang="en-US" sz="1400" dirty="0" smtClean="0">
                <a:latin typeface="+mn-lt"/>
              </a:rPr>
              <a:t> 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&lt;&lt; “caught in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\n”;</a:t>
            </a:r>
          </a:p>
          <a:p>
            <a:r>
              <a:rPr lang="en-US" sz="1400" dirty="0" smtClean="0">
                <a:latin typeface="+mn-lt"/>
              </a:rPr>
              <a:t>             throw </a:t>
            </a:r>
            <a:r>
              <a:rPr lang="en-US" sz="1400" dirty="0" smtClean="0">
                <a:latin typeface="+mn-lt"/>
              </a:rPr>
              <a:t>;</a:t>
            </a:r>
          </a:p>
          <a:p>
            <a:r>
              <a:rPr lang="en-US" sz="1400" dirty="0" smtClean="0">
                <a:latin typeface="+mn-lt"/>
              </a:rPr>
              <a:t>        }</a:t>
            </a:r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2387025"/>
            <a:ext cx="4114800" cy="2462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main(){</a:t>
            </a:r>
          </a:p>
          <a:p>
            <a:r>
              <a:rPr lang="en-US" sz="1400" dirty="0" smtClean="0">
                <a:latin typeface="+mn-lt"/>
              </a:rPr>
              <a:t>      try</a:t>
            </a:r>
            <a:r>
              <a:rPr lang="en-US" sz="1400" dirty="0" smtClean="0">
                <a:latin typeface="+mn-lt"/>
              </a:rPr>
              <a:t>{</a:t>
            </a:r>
          </a:p>
          <a:p>
            <a:r>
              <a:rPr lang="en-US" sz="1400" dirty="0" smtClean="0">
                <a:latin typeface="+mn-lt"/>
              </a:rPr>
              <a:t>            </a:t>
            </a:r>
            <a:r>
              <a:rPr lang="en-US" sz="1400" dirty="0" err="1" smtClean="0">
                <a:latin typeface="+mn-lt"/>
              </a:rPr>
              <a:t>Xtest</a:t>
            </a:r>
            <a:r>
              <a:rPr lang="en-US" sz="1400" dirty="0" smtClean="0">
                <a:latin typeface="+mn-lt"/>
              </a:rPr>
              <a:t>();</a:t>
            </a:r>
          </a:p>
          <a:p>
            <a:r>
              <a:rPr lang="en-US" sz="1400" dirty="0" smtClean="0">
                <a:latin typeface="+mn-lt"/>
              </a:rPr>
              <a:t>      }</a:t>
            </a:r>
            <a:endParaRPr lang="en-US" sz="1400" dirty="0" smtClean="0">
              <a:latin typeface="+mn-lt"/>
            </a:endParaRP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catch(char </a:t>
            </a:r>
            <a:r>
              <a:rPr lang="en-US" sz="1400" dirty="0" smtClean="0">
                <a:latin typeface="+mn-lt"/>
              </a:rPr>
              <a:t>*){</a:t>
            </a:r>
          </a:p>
          <a:p>
            <a:r>
              <a:rPr lang="en-US" sz="1400" dirty="0" smtClean="0">
                <a:latin typeface="+mn-lt"/>
              </a:rPr>
              <a:t> 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&lt;&lt; “caught in main\n’;</a:t>
            </a:r>
          </a:p>
          <a:p>
            <a:r>
              <a:rPr lang="en-US" sz="1400" dirty="0" smtClean="0">
                <a:latin typeface="+mn-lt"/>
              </a:rPr>
              <a:t>       }</a:t>
            </a:r>
            <a:endParaRPr lang="en-US" sz="1400" dirty="0" smtClean="0">
              <a:latin typeface="+mn-lt"/>
            </a:endParaRP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 return </a:t>
            </a:r>
            <a:r>
              <a:rPr lang="en-US" sz="1400" dirty="0" smtClean="0">
                <a:latin typeface="+mn-lt"/>
              </a:rPr>
              <a:t>0;</a:t>
            </a: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1472625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+mn-lt"/>
              </a:rPr>
              <a:t> An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exception</a:t>
            </a:r>
            <a:r>
              <a:rPr lang="en-US" sz="1600" b="1" dirty="0" smtClean="0">
                <a:latin typeface="+mn-lt"/>
              </a:rPr>
              <a:t> can be </a:t>
            </a:r>
            <a:r>
              <a:rPr lang="en-US" sz="1600" b="1" dirty="0" err="1" smtClean="0">
                <a:solidFill>
                  <a:srgbClr val="FF0000"/>
                </a:solidFill>
                <a:latin typeface="+mn-lt"/>
              </a:rPr>
              <a:t>rethrown</a:t>
            </a:r>
            <a:r>
              <a:rPr lang="en-US" sz="1600" b="1" dirty="0" smtClean="0">
                <a:latin typeface="+mn-lt"/>
              </a:rPr>
              <a:t> from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within a catch block</a:t>
            </a:r>
            <a:r>
              <a:rPr lang="en-US" sz="1600" b="1" dirty="0" smtClean="0">
                <a:latin typeface="+mn-lt"/>
              </a:rPr>
              <a:t>. When an exception is </a:t>
            </a:r>
            <a:r>
              <a:rPr lang="en-US" sz="1600" b="1" dirty="0" err="1" smtClean="0">
                <a:solidFill>
                  <a:srgbClr val="0070C0"/>
                </a:solidFill>
                <a:latin typeface="+mn-lt"/>
              </a:rPr>
              <a:t>rethrown</a:t>
            </a:r>
            <a:r>
              <a:rPr lang="en-US" sz="1600" b="1" dirty="0" smtClean="0">
                <a:latin typeface="+mn-lt"/>
              </a:rPr>
              <a:t>, it will 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not be </a:t>
            </a:r>
            <a:r>
              <a:rPr lang="en-US" sz="1600" b="1" dirty="0" err="1" smtClean="0">
                <a:solidFill>
                  <a:srgbClr val="0070C0"/>
                </a:solidFill>
                <a:latin typeface="+mn-lt"/>
              </a:rPr>
              <a:t>recaught</a:t>
            </a:r>
            <a:r>
              <a:rPr lang="en-US" sz="16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by the same catch statement.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Handling Exception Thrown by </a:t>
            </a:r>
            <a:r>
              <a:rPr lang="en-US" altLang="zh-CN" sz="2800" dirty="0" smtClean="0">
                <a:solidFill>
                  <a:srgbClr val="FFFF00"/>
                </a:solidFill>
                <a:ea typeface="宋体" pitchFamily="2" charset="-122"/>
              </a:rPr>
              <a:t>new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381000" y="1324451"/>
            <a:ext cx="84582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In modern C++, 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new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operator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throw an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bad_alloc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exception if an allocation request is fails. To have access to this exception,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&lt;new&gt;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header must be included in the program.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Previously, 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new operator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returns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In modern C++, the following form returns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NULL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instead of throwing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an exception.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2895600"/>
            <a:ext cx="242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+mn-lt"/>
              </a:rPr>
              <a:t>p_var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 = new(</a:t>
            </a:r>
            <a:r>
              <a:rPr lang="en-US" sz="1400" dirty="0" err="1" smtClean="0">
                <a:solidFill>
                  <a:srgbClr val="FF0000"/>
                </a:solidFill>
                <a:latin typeface="+mn-lt"/>
              </a:rPr>
              <a:t>nothrow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) type;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494544"/>
            <a:ext cx="4191000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#include &lt;</a:t>
            </a:r>
            <a:r>
              <a:rPr lang="en-US" sz="1400" dirty="0" err="1" smtClean="0">
                <a:latin typeface="+mn-lt"/>
              </a:rPr>
              <a:t>iostream</a:t>
            </a:r>
            <a:r>
              <a:rPr lang="en-US" sz="1400" dirty="0" smtClean="0">
                <a:latin typeface="+mn-lt"/>
              </a:rPr>
              <a:t>&gt;</a:t>
            </a:r>
          </a:p>
          <a:p>
            <a:r>
              <a:rPr lang="en-US" sz="1400" dirty="0" smtClean="0">
                <a:latin typeface="+mn-lt"/>
              </a:rPr>
              <a:t>#include &lt;new&gt;</a:t>
            </a:r>
          </a:p>
          <a:p>
            <a:r>
              <a:rPr lang="en-US" sz="1400" dirty="0" smtClean="0">
                <a:latin typeface="+mn-lt"/>
              </a:rPr>
              <a:t>using namespace </a:t>
            </a:r>
            <a:r>
              <a:rPr lang="en-US" sz="1400" dirty="0" smtClean="0">
                <a:latin typeface="+mn-lt"/>
              </a:rPr>
              <a:t> std</a:t>
            </a:r>
            <a:r>
              <a:rPr lang="en-US" sz="1400" dirty="0" smtClean="0">
                <a:latin typeface="+mn-lt"/>
              </a:rPr>
              <a:t>;</a:t>
            </a:r>
          </a:p>
          <a:p>
            <a:r>
              <a:rPr lang="en-US" sz="1400" dirty="0" smtClean="0">
                <a:latin typeface="+mn-lt"/>
              </a:rPr>
              <a:t> </a:t>
            </a:r>
          </a:p>
          <a:p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main(){</a:t>
            </a:r>
          </a:p>
          <a:p>
            <a:r>
              <a:rPr lang="en-US" sz="1400" dirty="0" smtClean="0">
                <a:latin typeface="+mn-lt"/>
              </a:rPr>
              <a:t>      double </a:t>
            </a:r>
            <a:r>
              <a:rPr lang="en-US" sz="1400" dirty="0" smtClean="0">
                <a:latin typeface="+mn-lt"/>
              </a:rPr>
              <a:t>*p;</a:t>
            </a:r>
          </a:p>
          <a:p>
            <a:r>
              <a:rPr lang="en-US" sz="1400" dirty="0" smtClean="0">
                <a:latin typeface="+mn-lt"/>
              </a:rPr>
              <a:t> </a:t>
            </a:r>
          </a:p>
          <a:p>
            <a:r>
              <a:rPr lang="en-US" sz="1400" dirty="0" smtClean="0">
                <a:latin typeface="+mn-lt"/>
              </a:rPr>
              <a:t>      do</a:t>
            </a:r>
            <a:r>
              <a:rPr lang="en-US" sz="1400" dirty="0" smtClean="0">
                <a:latin typeface="+mn-lt"/>
              </a:rPr>
              <a:t>{</a:t>
            </a:r>
          </a:p>
          <a:p>
            <a:r>
              <a:rPr lang="en-US" sz="1400" dirty="0" smtClean="0">
                <a:latin typeface="+mn-lt"/>
              </a:rPr>
              <a:t>            try</a:t>
            </a:r>
            <a:r>
              <a:rPr lang="en-US" sz="1400" dirty="0" smtClean="0">
                <a:latin typeface="+mn-lt"/>
              </a:rPr>
              <a:t>{</a:t>
            </a:r>
          </a:p>
          <a:p>
            <a:r>
              <a:rPr lang="en-US" sz="1400" dirty="0" smtClean="0">
                <a:latin typeface="+mn-lt"/>
              </a:rPr>
              <a:t>                  p </a:t>
            </a:r>
            <a:r>
              <a:rPr lang="en-US" sz="1400" dirty="0" smtClean="0">
                <a:latin typeface="+mn-lt"/>
              </a:rPr>
              <a:t>= new double(1000000);        </a:t>
            </a:r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+mn-lt"/>
              </a:rPr>
              <a:t>             </a:t>
            </a:r>
            <a:r>
              <a:rPr lang="en-US" sz="1400" dirty="0" smtClean="0">
                <a:solidFill>
                  <a:srgbClr val="0070C0"/>
                </a:solidFill>
                <a:latin typeface="+mn-lt"/>
              </a:rPr>
              <a:t>// p = new (</a:t>
            </a:r>
            <a:r>
              <a:rPr lang="en-US" sz="1400" dirty="0" err="1" smtClean="0">
                <a:solidFill>
                  <a:srgbClr val="0070C0"/>
                </a:solidFill>
                <a:latin typeface="+mn-lt"/>
              </a:rPr>
              <a:t>nothrow</a:t>
            </a:r>
            <a:r>
              <a:rPr lang="en-US" sz="1400" dirty="0" smtClean="0">
                <a:solidFill>
                  <a:srgbClr val="0070C0"/>
                </a:solidFill>
                <a:latin typeface="+mn-lt"/>
              </a:rPr>
              <a:t>) double(1000000);</a:t>
            </a:r>
          </a:p>
          <a:p>
            <a:r>
              <a:rPr lang="en-US" sz="1400" dirty="0" smtClean="0">
                <a:latin typeface="+mn-lt"/>
              </a:rPr>
              <a:t>           }</a:t>
            </a:r>
            <a:endParaRPr lang="en-US" sz="14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3696831"/>
            <a:ext cx="3505200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             catch(</a:t>
            </a:r>
            <a:r>
              <a:rPr lang="en-US" sz="1400" dirty="0" err="1" smtClean="0">
                <a:latin typeface="+mn-lt"/>
              </a:rPr>
              <a:t>bad_alloc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err="1" smtClean="0">
                <a:latin typeface="+mn-lt"/>
              </a:rPr>
              <a:t>xa</a:t>
            </a:r>
            <a:r>
              <a:rPr lang="en-US" sz="1400" dirty="0" smtClean="0">
                <a:latin typeface="+mn-lt"/>
              </a:rPr>
              <a:t>){</a:t>
            </a:r>
          </a:p>
          <a:p>
            <a:r>
              <a:rPr lang="en-US" sz="1400" dirty="0" smtClean="0">
                <a:latin typeface="+mn-lt"/>
              </a:rPr>
              <a:t>        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&lt;&lt; “Allocation Failure\n’;</a:t>
            </a:r>
          </a:p>
          <a:p>
            <a:r>
              <a:rPr lang="en-US" sz="1400" dirty="0" smtClean="0">
                <a:latin typeface="+mn-lt"/>
              </a:rPr>
              <a:t>                    return </a:t>
            </a:r>
            <a:r>
              <a:rPr lang="en-US" sz="1400" dirty="0" smtClean="0">
                <a:latin typeface="+mn-lt"/>
              </a:rPr>
              <a:t>1;</a:t>
            </a:r>
          </a:p>
          <a:p>
            <a:r>
              <a:rPr lang="en-US" sz="1400" dirty="0" smtClean="0">
                <a:latin typeface="+mn-lt"/>
              </a:rPr>
              <a:t>              }</a:t>
            </a:r>
            <a:endParaRPr lang="en-US" sz="1400" dirty="0" smtClean="0">
              <a:latin typeface="+mn-lt"/>
            </a:endParaRP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&lt;&lt; “Allocation is ok\n”;</a:t>
            </a:r>
          </a:p>
          <a:p>
            <a:r>
              <a:rPr lang="en-US" sz="1400" dirty="0" smtClean="0">
                <a:latin typeface="+mn-lt"/>
              </a:rPr>
              <a:t>       } </a:t>
            </a:r>
            <a:r>
              <a:rPr lang="en-US" sz="1400" dirty="0" smtClean="0">
                <a:latin typeface="+mn-lt"/>
              </a:rPr>
              <a:t>while(p</a:t>
            </a:r>
            <a:r>
              <a:rPr lang="en-US" sz="1400" dirty="0" smtClean="0">
                <a:latin typeface="+mn-lt"/>
              </a:rPr>
              <a:t>);</a:t>
            </a: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       return </a:t>
            </a:r>
            <a:r>
              <a:rPr lang="en-US" sz="1400" dirty="0" smtClean="0">
                <a:latin typeface="+mn-lt"/>
              </a:rPr>
              <a:t>0;</a:t>
            </a: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Generic Functions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04800" y="1295400"/>
            <a:ext cx="83820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general function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defines a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general set of operations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that will be applied to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various types of data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general function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is created using the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keyword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template.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general form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of a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template function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definition is: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template &lt;class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Ttype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&gt; ret-type function-name(parameter list){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} 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is a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placeholder name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for a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data type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used by the function.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keyword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typename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can be used instead of class.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template &lt;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typename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Ttype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&gt; ret-type function-name(parameter list){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}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The template portion of a generic function definition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does not have to be on the same line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as the function’s name.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template &lt; class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Ttype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&gt; 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ret-type function-name( parameter list){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}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Generic Functions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1447800"/>
            <a:ext cx="8305800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Note that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no other statement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can occur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between the template statement and the start of generic function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definition.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template &lt;class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Ttype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&gt; 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n;                     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//Error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ret-type function-name(parameter list){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}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</a:pPr>
            <a:r>
              <a:rPr lang="en-US" b="1" dirty="0" smtClean="0">
                <a:latin typeface="+mn-lt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More than one 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generic type </a:t>
            </a:r>
            <a:r>
              <a:rPr lang="en-US" b="1" dirty="0" smtClean="0">
                <a:latin typeface="+mn-lt"/>
              </a:rPr>
              <a:t>can be defined with the template statement, using a </a:t>
            </a:r>
            <a:r>
              <a:rPr lang="en-US" b="1" dirty="0" smtClean="0">
                <a:solidFill>
                  <a:srgbClr val="0070C0"/>
                </a:solidFill>
                <a:latin typeface="+mn-lt"/>
              </a:rPr>
              <a:t>comma-separated list</a:t>
            </a:r>
            <a:r>
              <a:rPr lang="en-US" b="1" dirty="0" smtClean="0">
                <a:latin typeface="+mn-lt"/>
              </a:rPr>
              <a:t>.</a:t>
            </a:r>
            <a:endParaRPr lang="en-US" dirty="0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                     template &lt; class Ttype1, class Ttype2&gt; 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                     ret-type function-name( parameter list){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                     }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</a:pPr>
            <a:r>
              <a:rPr lang="en-US" b="1" dirty="0" smtClean="0">
                <a:latin typeface="+mn-lt"/>
              </a:rPr>
              <a:t>When you create a generic function, the compiler generate as many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different versions </a:t>
            </a:r>
            <a:r>
              <a:rPr lang="en-US" b="1" dirty="0" smtClean="0">
                <a:latin typeface="+mn-lt"/>
              </a:rPr>
              <a:t>of that function as necessary. 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Generic Functions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70080"/>
            <a:ext cx="38862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#include &lt;</a:t>
            </a:r>
            <a:r>
              <a:rPr lang="en-US" sz="1400" dirty="0" err="1" smtClean="0">
                <a:latin typeface="+mn-lt"/>
              </a:rPr>
              <a:t>iostream</a:t>
            </a:r>
            <a:r>
              <a:rPr lang="en-US" sz="1400" dirty="0" smtClean="0">
                <a:latin typeface="+mn-lt"/>
              </a:rPr>
              <a:t>&gt;</a:t>
            </a:r>
          </a:p>
          <a:p>
            <a:r>
              <a:rPr lang="en-US" sz="1400" dirty="0" smtClean="0">
                <a:latin typeface="+mn-lt"/>
              </a:rPr>
              <a:t>using namespace std; </a:t>
            </a:r>
            <a:endParaRPr lang="en-US" sz="1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593300"/>
            <a:ext cx="3886200" cy="28931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+mn-lt"/>
              </a:rPr>
              <a:t>template &lt;class X&gt; </a:t>
            </a:r>
          </a:p>
          <a:p>
            <a:r>
              <a:rPr lang="en-US" sz="1400" dirty="0" smtClean="0">
                <a:latin typeface="+mn-lt"/>
              </a:rPr>
              <a:t>void </a:t>
            </a:r>
            <a:r>
              <a:rPr lang="en-US" sz="1400" dirty="0" err="1" smtClean="0">
                <a:latin typeface="+mn-lt"/>
              </a:rPr>
              <a:t>swapargs</a:t>
            </a:r>
            <a:r>
              <a:rPr lang="en-US" sz="1400" dirty="0" smtClean="0">
                <a:latin typeface="+mn-lt"/>
              </a:rPr>
              <a:t>( X &amp;a, X &amp;b){</a:t>
            </a:r>
          </a:p>
          <a:p>
            <a:r>
              <a:rPr lang="en-US" sz="1400" dirty="0" smtClean="0">
                <a:latin typeface="+mn-lt"/>
              </a:rPr>
              <a:t>        X temp;</a:t>
            </a:r>
          </a:p>
          <a:p>
            <a:r>
              <a:rPr lang="en-US" sz="1400" dirty="0" smtClean="0">
                <a:latin typeface="+mn-lt"/>
              </a:rPr>
              <a:t>        temp = a;</a:t>
            </a:r>
          </a:p>
          <a:p>
            <a:r>
              <a:rPr lang="en-US" sz="1400" dirty="0" smtClean="0">
                <a:latin typeface="+mn-lt"/>
              </a:rPr>
              <a:t>        a = b;</a:t>
            </a:r>
          </a:p>
          <a:p>
            <a:r>
              <a:rPr lang="en-US" sz="1400" dirty="0" smtClean="0">
                <a:latin typeface="+mn-lt"/>
              </a:rPr>
              <a:t>        b = temp;</a:t>
            </a:r>
          </a:p>
          <a:p>
            <a:r>
              <a:rPr lang="en-US" sz="1400" dirty="0" smtClean="0">
                <a:latin typeface="+mn-lt"/>
              </a:rPr>
              <a:t>}</a:t>
            </a: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void </a:t>
            </a:r>
            <a:r>
              <a:rPr lang="en-US" sz="1400" dirty="0" err="1" smtClean="0">
                <a:latin typeface="+mn-lt"/>
              </a:rPr>
              <a:t>swapargs</a:t>
            </a:r>
            <a:r>
              <a:rPr lang="en-US" sz="1400" dirty="0" smtClean="0">
                <a:latin typeface="+mn-lt"/>
              </a:rPr>
              <a:t>(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a, 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b){</a:t>
            </a:r>
          </a:p>
          <a:p>
            <a:r>
              <a:rPr lang="en-US" sz="1400" dirty="0" smtClean="0">
                <a:latin typeface="+mn-lt"/>
              </a:rPr>
              <a:t>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“Overloaded Generic </a:t>
            </a:r>
          </a:p>
          <a:p>
            <a:r>
              <a:rPr lang="en-US" sz="1400" dirty="0" smtClean="0">
                <a:latin typeface="+mn-lt"/>
              </a:rPr>
              <a:t>                                               functions\n”;</a:t>
            </a:r>
          </a:p>
          <a:p>
            <a:r>
              <a:rPr lang="en-US" sz="1400" dirty="0" smtClean="0">
                <a:latin typeface="+mn-lt"/>
              </a:rPr>
              <a:t>} </a:t>
            </a:r>
          </a:p>
          <a:p>
            <a:endParaRPr lang="en-US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212300"/>
            <a:ext cx="3886200" cy="289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main(){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 = 10, j = 20;</a:t>
            </a:r>
          </a:p>
          <a:p>
            <a:r>
              <a:rPr lang="en-US" sz="1400" dirty="0" smtClean="0">
                <a:latin typeface="+mn-lt"/>
              </a:rPr>
              <a:t>       float x = 10.1, y = 23.3;</a:t>
            </a:r>
          </a:p>
          <a:p>
            <a:r>
              <a:rPr lang="en-US" sz="1400" dirty="0" smtClean="0">
                <a:latin typeface="+mn-lt"/>
              </a:rPr>
              <a:t> 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 &lt;&lt; “  “ &lt;&lt; j &lt;&lt;’\n’;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x &lt;&lt; “  “ &lt;&lt; y &lt;&lt;’\n’;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swapargs</a:t>
            </a:r>
            <a:r>
              <a:rPr lang="en-US" sz="1400" dirty="0" smtClean="0">
                <a:latin typeface="+mn-lt"/>
              </a:rPr>
              <a:t>(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, j);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swapargs</a:t>
            </a:r>
            <a:r>
              <a:rPr lang="en-US" sz="1400" dirty="0" smtClean="0">
                <a:latin typeface="+mn-lt"/>
              </a:rPr>
              <a:t>(x, y);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 &lt;&lt; “  “ &lt;&lt; j &lt;&lt;’\n’;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x &lt;&lt; “  “ &lt;&lt; y&lt;&lt;’\n’;</a:t>
            </a: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      return 0;</a:t>
            </a: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US" b="1" dirty="0" smtClean="0"/>
              <a:t>If you </a:t>
            </a:r>
            <a:r>
              <a:rPr lang="en-US" b="1" dirty="0" smtClean="0">
                <a:solidFill>
                  <a:srgbClr val="FF0000"/>
                </a:solidFill>
              </a:rPr>
              <a:t>overload a generic function</a:t>
            </a:r>
            <a:r>
              <a:rPr lang="en-US" b="1" dirty="0" smtClean="0"/>
              <a:t>, the </a:t>
            </a:r>
            <a:r>
              <a:rPr lang="en-US" b="1" dirty="0" smtClean="0">
                <a:solidFill>
                  <a:srgbClr val="0070C0"/>
                </a:solidFill>
              </a:rPr>
              <a:t>overloaded function </a:t>
            </a:r>
            <a:r>
              <a:rPr lang="en-US" b="1" dirty="0" smtClean="0">
                <a:solidFill>
                  <a:srgbClr val="FF0000"/>
                </a:solidFill>
              </a:rPr>
              <a:t>overrides</a:t>
            </a:r>
            <a:r>
              <a:rPr lang="en-US" b="1" dirty="0" smtClean="0"/>
              <a:t> the generic function.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Generic Classes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04800" y="1295400"/>
            <a:ext cx="8458200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generic class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defines all algorithms used by that class, but the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actual type of the data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being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manipulated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specified as a parameter. 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Generic classes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are useful when a class contains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generalizable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logic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 For example, the same algorithm that maintains a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queue of integers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will also work for a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queue of characters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The general form of a generic class declaration is: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template &lt;class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Ttype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&gt; class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class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-name{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};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 specific instance of a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generic class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is as follows: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     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class-name &lt;type&gt; ob; 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Standard Template Library (STL)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is built upon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template classes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 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template class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can have more than one generic data type, comma separated. 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template &lt;class Ttype1, class Ttype2&gt; class </a:t>
            </a: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class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-name{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};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Generic Classes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1249"/>
            <a:ext cx="38862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#include &lt;</a:t>
            </a:r>
            <a:r>
              <a:rPr lang="en-US" sz="1400" dirty="0" err="1" smtClean="0">
                <a:latin typeface="+mn-lt"/>
              </a:rPr>
              <a:t>iostream</a:t>
            </a:r>
            <a:r>
              <a:rPr lang="en-US" sz="1400" dirty="0" smtClean="0">
                <a:latin typeface="+mn-lt"/>
              </a:rPr>
              <a:t>&gt;</a:t>
            </a:r>
          </a:p>
          <a:p>
            <a:r>
              <a:rPr lang="en-US" sz="1400" dirty="0" smtClean="0">
                <a:latin typeface="+mn-lt"/>
              </a:rPr>
              <a:t>using namespace std; </a:t>
            </a:r>
            <a:endParaRPr lang="en-US" sz="1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44469"/>
            <a:ext cx="3886200" cy="26776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+mn-lt"/>
              </a:rPr>
              <a:t>template &lt;class </a:t>
            </a:r>
            <a:r>
              <a:rPr lang="en-US" sz="1400" dirty="0" err="1" smtClean="0">
                <a:solidFill>
                  <a:srgbClr val="FFFF00"/>
                </a:solidFill>
                <a:latin typeface="+mn-lt"/>
              </a:rPr>
              <a:t>data_t</a:t>
            </a:r>
            <a:r>
              <a:rPr lang="en-US" sz="1400" dirty="0" smtClean="0">
                <a:solidFill>
                  <a:srgbClr val="FFFF00"/>
                </a:solidFill>
                <a:latin typeface="+mn-lt"/>
              </a:rPr>
              <a:t>&gt; </a:t>
            </a:r>
            <a:r>
              <a:rPr lang="en-US" sz="1400" dirty="0" smtClean="0">
                <a:latin typeface="+mn-lt"/>
              </a:rPr>
              <a:t>class list{</a:t>
            </a:r>
          </a:p>
          <a:p>
            <a:r>
              <a:rPr lang="en-US" sz="1400" dirty="0" smtClean="0">
                <a:latin typeface="+mn-lt"/>
              </a:rPr>
              <a:t>        </a:t>
            </a:r>
            <a:r>
              <a:rPr lang="en-US" sz="1400" dirty="0" err="1" smtClean="0">
                <a:latin typeface="+mn-lt"/>
              </a:rPr>
              <a:t>data_t</a:t>
            </a:r>
            <a:r>
              <a:rPr lang="en-US" sz="1400" dirty="0" smtClean="0">
                <a:latin typeface="+mn-lt"/>
              </a:rPr>
              <a:t> data;</a:t>
            </a:r>
          </a:p>
          <a:p>
            <a:r>
              <a:rPr lang="en-US" sz="1400" dirty="0" smtClean="0">
                <a:latin typeface="+mn-lt"/>
              </a:rPr>
              <a:t>        list *next;</a:t>
            </a:r>
          </a:p>
          <a:p>
            <a:r>
              <a:rPr lang="en-US" sz="1400" dirty="0" smtClean="0">
                <a:latin typeface="+mn-lt"/>
              </a:rPr>
              <a:t>public:</a:t>
            </a:r>
          </a:p>
          <a:p>
            <a:r>
              <a:rPr lang="en-US" sz="1400" dirty="0" smtClean="0">
                <a:latin typeface="+mn-lt"/>
              </a:rPr>
              <a:t>        list (</a:t>
            </a:r>
            <a:r>
              <a:rPr lang="en-US" sz="1400" dirty="0" err="1" smtClean="0">
                <a:latin typeface="+mn-lt"/>
              </a:rPr>
              <a:t>data_t</a:t>
            </a:r>
            <a:r>
              <a:rPr lang="en-US" sz="1400" dirty="0" smtClean="0">
                <a:latin typeface="+mn-lt"/>
              </a:rPr>
              <a:t> d);</a:t>
            </a:r>
          </a:p>
          <a:p>
            <a:r>
              <a:rPr lang="en-US" sz="1400" dirty="0" smtClean="0">
                <a:latin typeface="+mn-lt"/>
              </a:rPr>
              <a:t>        void add(list *node){</a:t>
            </a:r>
          </a:p>
          <a:p>
            <a:r>
              <a:rPr lang="en-US" sz="1400" dirty="0" smtClean="0">
                <a:latin typeface="+mn-lt"/>
              </a:rPr>
              <a:t>                node-&gt;next = this;</a:t>
            </a:r>
          </a:p>
          <a:p>
            <a:r>
              <a:rPr lang="en-US" sz="1400" dirty="0" smtClean="0">
                <a:latin typeface="+mn-lt"/>
              </a:rPr>
              <a:t>                next = 0;</a:t>
            </a:r>
          </a:p>
          <a:p>
            <a:r>
              <a:rPr lang="en-US" sz="1400" dirty="0" smtClean="0">
                <a:latin typeface="+mn-lt"/>
              </a:rPr>
              <a:t>        }</a:t>
            </a:r>
          </a:p>
          <a:p>
            <a:r>
              <a:rPr lang="en-US" sz="1400" dirty="0" smtClean="0">
                <a:latin typeface="+mn-lt"/>
              </a:rPr>
              <a:t>        list *</a:t>
            </a:r>
            <a:r>
              <a:rPr lang="en-US" sz="1400" dirty="0" err="1" smtClean="0">
                <a:latin typeface="+mn-lt"/>
              </a:rPr>
              <a:t>getnext</a:t>
            </a:r>
            <a:r>
              <a:rPr lang="en-US" sz="1400" dirty="0" smtClean="0">
                <a:latin typeface="+mn-lt"/>
              </a:rPr>
              <a:t>(){ return next; }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data_t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err="1" smtClean="0">
                <a:latin typeface="+mn-lt"/>
              </a:rPr>
              <a:t>getdata</a:t>
            </a:r>
            <a:r>
              <a:rPr lang="en-US" sz="1400" dirty="0" smtClean="0">
                <a:latin typeface="+mn-lt"/>
              </a:rPr>
              <a:t>(){ return data; }</a:t>
            </a:r>
          </a:p>
          <a:p>
            <a:r>
              <a:rPr lang="en-US" sz="1400" dirty="0" smtClean="0">
                <a:latin typeface="+mn-lt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437620"/>
            <a:ext cx="3886200" cy="4401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main(){</a:t>
            </a:r>
          </a:p>
          <a:p>
            <a:r>
              <a:rPr lang="en-US" sz="1400" dirty="0" smtClean="0">
                <a:latin typeface="+mn-lt"/>
              </a:rPr>
              <a:t>       list&lt;char&gt; start(‘a’);</a:t>
            </a:r>
          </a:p>
          <a:p>
            <a:r>
              <a:rPr lang="en-US" sz="1400" dirty="0" smtClean="0">
                <a:latin typeface="+mn-lt"/>
              </a:rPr>
              <a:t>       list&lt;char&gt; *p, *last;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;</a:t>
            </a:r>
          </a:p>
          <a:p>
            <a:r>
              <a:rPr lang="en-US" sz="1400" dirty="0" smtClean="0">
                <a:latin typeface="+mn-lt"/>
              </a:rPr>
              <a:t> </a:t>
            </a:r>
          </a:p>
          <a:p>
            <a:r>
              <a:rPr lang="en-US" sz="1400" dirty="0" smtClean="0">
                <a:latin typeface="+mn-lt"/>
              </a:rPr>
              <a:t>       last = &amp;start;</a:t>
            </a:r>
          </a:p>
          <a:p>
            <a:r>
              <a:rPr lang="en-US" sz="1400" dirty="0" smtClean="0">
                <a:latin typeface="+mn-lt"/>
              </a:rPr>
              <a:t>       for(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 =1;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 &lt; 26;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++){</a:t>
            </a:r>
          </a:p>
          <a:p>
            <a:r>
              <a:rPr lang="en-US" sz="1400" dirty="0" smtClean="0">
                <a:latin typeface="+mn-lt"/>
              </a:rPr>
              <a:t>               p = new list&lt;char&gt; (‘a’ +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);</a:t>
            </a:r>
          </a:p>
          <a:p>
            <a:r>
              <a:rPr lang="en-US" sz="1400" dirty="0" smtClean="0">
                <a:latin typeface="+mn-lt"/>
              </a:rPr>
              <a:t>               p-&gt;add(last);</a:t>
            </a:r>
          </a:p>
          <a:p>
            <a:r>
              <a:rPr lang="en-US" sz="1400" dirty="0" smtClean="0">
                <a:latin typeface="+mn-lt"/>
              </a:rPr>
              <a:t>               last = p;</a:t>
            </a:r>
          </a:p>
          <a:p>
            <a:r>
              <a:rPr lang="en-US" sz="1400" dirty="0" smtClean="0">
                <a:latin typeface="+mn-lt"/>
              </a:rPr>
              <a:t>        }</a:t>
            </a:r>
          </a:p>
          <a:p>
            <a:r>
              <a:rPr lang="en-US" sz="1400" dirty="0" smtClean="0">
                <a:latin typeface="+mn-lt"/>
              </a:rPr>
              <a:t> </a:t>
            </a:r>
          </a:p>
          <a:p>
            <a:r>
              <a:rPr lang="en-US" sz="1400" dirty="0" smtClean="0">
                <a:latin typeface="+mn-lt"/>
              </a:rPr>
              <a:t>        p = &amp;start;</a:t>
            </a:r>
          </a:p>
          <a:p>
            <a:r>
              <a:rPr lang="en-US" sz="1400" dirty="0" smtClean="0">
                <a:latin typeface="+mn-lt"/>
              </a:rPr>
              <a:t>        while(p){</a:t>
            </a:r>
          </a:p>
          <a:p>
            <a:r>
              <a:rPr lang="en-US" sz="1400" dirty="0" smtClean="0">
                <a:latin typeface="+mn-lt"/>
              </a:rPr>
              <a:t>   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p-&gt;</a:t>
            </a:r>
            <a:r>
              <a:rPr lang="en-US" sz="1400" dirty="0" err="1" smtClean="0">
                <a:latin typeface="+mn-lt"/>
              </a:rPr>
              <a:t>getdata</a:t>
            </a:r>
            <a:r>
              <a:rPr lang="en-US" sz="1400" dirty="0" smtClean="0">
                <a:latin typeface="+mn-lt"/>
              </a:rPr>
              <a:t>();</a:t>
            </a:r>
          </a:p>
          <a:p>
            <a:r>
              <a:rPr lang="en-US" sz="1400" dirty="0" smtClean="0">
                <a:latin typeface="+mn-lt"/>
              </a:rPr>
              <a:t>               p = p-&gt;</a:t>
            </a:r>
            <a:r>
              <a:rPr lang="en-US" sz="1400" dirty="0" err="1" smtClean="0">
                <a:latin typeface="+mn-lt"/>
              </a:rPr>
              <a:t>getnext</a:t>
            </a:r>
            <a:r>
              <a:rPr lang="en-US" sz="1400" dirty="0" smtClean="0">
                <a:latin typeface="+mn-lt"/>
              </a:rPr>
              <a:t>();</a:t>
            </a:r>
          </a:p>
          <a:p>
            <a:r>
              <a:rPr lang="en-US" sz="1400" dirty="0" smtClean="0">
                <a:latin typeface="+mn-lt"/>
              </a:rPr>
              <a:t>        }</a:t>
            </a:r>
          </a:p>
          <a:p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       return 0;</a:t>
            </a: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621649"/>
            <a:ext cx="3886200" cy="11695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template &lt;class </a:t>
            </a:r>
            <a:r>
              <a:rPr lang="en-US" sz="1400" dirty="0" err="1" smtClean="0">
                <a:solidFill>
                  <a:srgbClr val="FF0000"/>
                </a:solidFill>
                <a:latin typeface="+mn-lt"/>
              </a:rPr>
              <a:t>data_t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&gt; </a:t>
            </a:r>
          </a:p>
          <a:p>
            <a:r>
              <a:rPr lang="en-US" sz="1400" dirty="0" smtClean="0">
                <a:latin typeface="+mn-lt"/>
              </a:rPr>
              <a:t>list&lt;</a:t>
            </a:r>
            <a:r>
              <a:rPr lang="en-US" sz="1400" dirty="0" err="1" smtClean="0">
                <a:latin typeface="+mn-lt"/>
              </a:rPr>
              <a:t>data_t</a:t>
            </a:r>
            <a:r>
              <a:rPr lang="en-US" sz="1400" dirty="0" smtClean="0">
                <a:latin typeface="+mn-lt"/>
              </a:rPr>
              <a:t>&gt;:: list(</a:t>
            </a:r>
            <a:r>
              <a:rPr lang="en-US" sz="1400" dirty="0" err="1" smtClean="0">
                <a:latin typeface="+mn-lt"/>
              </a:rPr>
              <a:t>data_t</a:t>
            </a:r>
            <a:r>
              <a:rPr lang="en-US" sz="1400" dirty="0" smtClean="0">
                <a:latin typeface="+mn-lt"/>
              </a:rPr>
              <a:t>){</a:t>
            </a:r>
          </a:p>
          <a:p>
            <a:r>
              <a:rPr lang="en-US" sz="1400" dirty="0" smtClean="0">
                <a:latin typeface="+mn-lt"/>
              </a:rPr>
              <a:t>         data = d;</a:t>
            </a:r>
          </a:p>
          <a:p>
            <a:r>
              <a:rPr lang="en-US" sz="1400" dirty="0" smtClean="0">
                <a:latin typeface="+mn-lt"/>
              </a:rPr>
              <a:t>         next = 0;</a:t>
            </a:r>
          </a:p>
          <a:p>
            <a:r>
              <a:rPr lang="en-US" sz="1400" dirty="0" smtClean="0">
                <a:latin typeface="+mn-lt"/>
              </a:rPr>
              <a:t>} </a:t>
            </a:r>
            <a:endParaRPr lang="en-US" sz="1400" dirty="0" smtClean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Generic Classes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81000" y="15240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Instead of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char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we can use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or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struct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as like: 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list&lt;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&gt;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istart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(1);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or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list&lt;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addr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&gt; ob(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myaddr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where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struct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addr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     char name[40];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     char street[40];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     char city[30];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     char state[3];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       char zip[12];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 };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  <a:ea typeface="Calibri" pitchFamily="34" charset="0"/>
                <a:cs typeface="Times New Roman" pitchFamily="18" charset="0"/>
              </a:rPr>
              <a:t>       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addr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myaddr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Generic Classes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457200" y="1219200"/>
            <a:ext cx="830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Same program using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stack of character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and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stack of integer: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600200"/>
            <a:ext cx="3886200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#include &lt;</a:t>
            </a:r>
            <a:r>
              <a:rPr lang="en-US" sz="1400" dirty="0" err="1" smtClean="0">
                <a:latin typeface="+mn-lt"/>
              </a:rPr>
              <a:t>iostream</a:t>
            </a:r>
            <a:r>
              <a:rPr lang="en-US" sz="1400" dirty="0" smtClean="0">
                <a:latin typeface="+mn-lt"/>
              </a:rPr>
              <a:t>&gt;</a:t>
            </a:r>
          </a:p>
          <a:p>
            <a:r>
              <a:rPr lang="en-US" sz="1400" dirty="0" smtClean="0">
                <a:latin typeface="+mn-lt"/>
              </a:rPr>
              <a:t>using namespace std;</a:t>
            </a:r>
          </a:p>
          <a:p>
            <a:r>
              <a:rPr lang="en-US" sz="700" dirty="0" smtClean="0">
                <a:latin typeface="+mn-lt"/>
              </a:rPr>
              <a:t> </a:t>
            </a:r>
            <a:endParaRPr lang="en-US" sz="1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#define SIZE 10</a:t>
            </a:r>
            <a:endParaRPr lang="en-US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460008"/>
            <a:ext cx="3886200" cy="18774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+mn-lt"/>
              </a:rPr>
              <a:t>template &lt;class </a:t>
            </a:r>
            <a:r>
              <a:rPr lang="en-US" sz="1400" dirty="0" err="1" smtClean="0">
                <a:solidFill>
                  <a:srgbClr val="FFFF00"/>
                </a:solidFill>
                <a:latin typeface="+mn-lt"/>
              </a:rPr>
              <a:t>sType</a:t>
            </a:r>
            <a:r>
              <a:rPr lang="en-US" sz="1400" dirty="0" smtClean="0">
                <a:solidFill>
                  <a:srgbClr val="FFFF00"/>
                </a:solidFill>
                <a:latin typeface="+mn-lt"/>
              </a:rPr>
              <a:t>&gt;</a:t>
            </a:r>
            <a:r>
              <a:rPr lang="en-US" sz="1400" dirty="0" smtClean="0">
                <a:latin typeface="+mn-lt"/>
              </a:rPr>
              <a:t> class stack {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sType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err="1" smtClean="0">
                <a:latin typeface="+mn-lt"/>
              </a:rPr>
              <a:t>stck</a:t>
            </a:r>
            <a:r>
              <a:rPr lang="en-US" sz="1400" dirty="0" smtClean="0">
                <a:latin typeface="+mn-lt"/>
              </a:rPr>
              <a:t>[SIZE];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 err="1" smtClean="0">
                <a:latin typeface="+mn-lt"/>
              </a:rPr>
              <a:t>tos</a:t>
            </a:r>
            <a:r>
              <a:rPr lang="en-US" sz="1400" dirty="0" smtClean="0">
                <a:latin typeface="+mn-lt"/>
              </a:rPr>
              <a:t>;</a:t>
            </a:r>
          </a:p>
          <a:p>
            <a:r>
              <a:rPr lang="en-US" sz="1400" dirty="0" smtClean="0">
                <a:latin typeface="+mn-lt"/>
              </a:rPr>
              <a:t>public:</a:t>
            </a:r>
          </a:p>
          <a:p>
            <a:r>
              <a:rPr lang="en-US" sz="1400" dirty="0" smtClean="0">
                <a:latin typeface="+mn-lt"/>
              </a:rPr>
              <a:t>       void init() { </a:t>
            </a:r>
            <a:r>
              <a:rPr lang="en-US" sz="1400" dirty="0" err="1" smtClean="0">
                <a:latin typeface="+mn-lt"/>
              </a:rPr>
              <a:t>tos</a:t>
            </a:r>
            <a:r>
              <a:rPr lang="en-US" sz="1400" dirty="0" smtClean="0">
                <a:latin typeface="+mn-lt"/>
              </a:rPr>
              <a:t> = 0; }</a:t>
            </a:r>
          </a:p>
          <a:p>
            <a:r>
              <a:rPr lang="en-US" sz="1400" dirty="0" smtClean="0">
                <a:latin typeface="+mn-lt"/>
              </a:rPr>
              <a:t>       void push( </a:t>
            </a:r>
            <a:r>
              <a:rPr lang="en-US" sz="1400" dirty="0" err="1" smtClean="0">
                <a:latin typeface="+mn-lt"/>
              </a:rPr>
              <a:t>sType</a:t>
            </a:r>
            <a:r>
              <a:rPr lang="en-US" sz="1400" dirty="0" smtClean="0">
                <a:latin typeface="+mn-lt"/>
              </a:rPr>
              <a:t> x);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sType</a:t>
            </a:r>
            <a:r>
              <a:rPr lang="en-US" sz="1400" dirty="0" smtClean="0">
                <a:latin typeface="+mn-lt"/>
              </a:rPr>
              <a:t> pop();</a:t>
            </a:r>
          </a:p>
          <a:p>
            <a:r>
              <a:rPr lang="en-US" sz="1400" dirty="0" smtClean="0">
                <a:latin typeface="+mn-lt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657600"/>
            <a:ext cx="3962400" cy="28469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main(){</a:t>
            </a:r>
          </a:p>
          <a:p>
            <a:r>
              <a:rPr lang="en-US" sz="1400" dirty="0" smtClean="0">
                <a:latin typeface="+mn-lt"/>
              </a:rPr>
              <a:t>       stack&lt;char&gt; s1;</a:t>
            </a:r>
          </a:p>
          <a:p>
            <a:r>
              <a:rPr lang="en-US" sz="1400" dirty="0" smtClean="0">
                <a:latin typeface="+mn-lt"/>
              </a:rPr>
              <a:t>       stack&lt;double&gt; s2;</a:t>
            </a:r>
          </a:p>
          <a:p>
            <a:r>
              <a:rPr lang="en-US" sz="1400" dirty="0" smtClean="0">
                <a:latin typeface="+mn-lt"/>
              </a:rPr>
              <a:t>       stack&lt;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&gt; s3;</a:t>
            </a:r>
          </a:p>
          <a:p>
            <a:r>
              <a:rPr lang="en-US" sz="600" dirty="0" smtClean="0">
                <a:latin typeface="+mn-lt"/>
              </a:rPr>
              <a:t> </a:t>
            </a:r>
          </a:p>
          <a:p>
            <a:r>
              <a:rPr lang="en-US" sz="1400" dirty="0" smtClean="0">
                <a:latin typeface="+mn-lt"/>
              </a:rPr>
              <a:t>       s1.push(‘a’);</a:t>
            </a:r>
          </a:p>
          <a:p>
            <a:r>
              <a:rPr lang="en-US" sz="1400" dirty="0" smtClean="0">
                <a:latin typeface="+mn-lt"/>
              </a:rPr>
              <a:t>       s2.push(1.1);</a:t>
            </a:r>
          </a:p>
          <a:p>
            <a:r>
              <a:rPr lang="en-US" sz="1400" dirty="0" smtClean="0">
                <a:latin typeface="+mn-lt"/>
              </a:rPr>
              <a:t>       s3.push(5);</a:t>
            </a:r>
          </a:p>
          <a:p>
            <a:r>
              <a:rPr lang="en-US" sz="700" dirty="0" smtClean="0">
                <a:latin typeface="+mn-lt"/>
              </a:rPr>
              <a:t> </a:t>
            </a:r>
            <a:endParaRPr lang="en-US" sz="1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s1.pop()&lt;&lt;‘ ‘&lt;&lt;s2.pop() &lt;&lt;‘ ‘;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s3.pop();</a:t>
            </a:r>
          </a:p>
          <a:p>
            <a:r>
              <a:rPr lang="en-US" sz="600" dirty="0" smtClean="0">
                <a:latin typeface="+mn-lt"/>
              </a:rPr>
              <a:t> </a:t>
            </a:r>
          </a:p>
          <a:p>
            <a:r>
              <a:rPr lang="en-US" sz="1400" dirty="0" smtClean="0">
                <a:latin typeface="+mn-lt"/>
              </a:rPr>
              <a:t>       return 0;</a:t>
            </a: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329752"/>
            <a:ext cx="3886200" cy="20928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template &lt;class </a:t>
            </a:r>
            <a:r>
              <a:rPr lang="en-US" sz="1400" dirty="0" err="1" smtClean="0">
                <a:solidFill>
                  <a:srgbClr val="FF0000"/>
                </a:solidFill>
                <a:latin typeface="+mn-lt"/>
              </a:rPr>
              <a:t>sType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&gt; </a:t>
            </a:r>
          </a:p>
          <a:p>
            <a:r>
              <a:rPr lang="en-US" sz="1400" dirty="0" smtClean="0">
                <a:latin typeface="+mn-lt"/>
              </a:rPr>
              <a:t>void stack&lt;</a:t>
            </a:r>
            <a:r>
              <a:rPr lang="en-US" sz="1400" dirty="0" err="1" smtClean="0">
                <a:latin typeface="+mn-lt"/>
              </a:rPr>
              <a:t>sType</a:t>
            </a:r>
            <a:r>
              <a:rPr lang="en-US" sz="1400" dirty="0" smtClean="0">
                <a:latin typeface="+mn-lt"/>
              </a:rPr>
              <a:t>&gt;::push(</a:t>
            </a:r>
            <a:r>
              <a:rPr lang="en-US" sz="1400" dirty="0" err="1" smtClean="0">
                <a:latin typeface="+mn-lt"/>
              </a:rPr>
              <a:t>sType</a:t>
            </a:r>
            <a:r>
              <a:rPr lang="en-US" sz="1400" dirty="0" smtClean="0">
                <a:latin typeface="+mn-lt"/>
              </a:rPr>
              <a:t> ob){</a:t>
            </a:r>
          </a:p>
          <a:p>
            <a:r>
              <a:rPr lang="en-US" sz="1400" dirty="0" smtClean="0">
                <a:latin typeface="+mn-lt"/>
              </a:rPr>
              <a:t>      if (</a:t>
            </a:r>
            <a:r>
              <a:rPr lang="en-US" sz="1400" dirty="0" err="1" smtClean="0">
                <a:latin typeface="+mn-lt"/>
              </a:rPr>
              <a:t>tos</a:t>
            </a:r>
            <a:r>
              <a:rPr lang="en-US" sz="1400" dirty="0" smtClean="0">
                <a:latin typeface="+mn-lt"/>
              </a:rPr>
              <a:t> == SIZE){</a:t>
            </a:r>
          </a:p>
          <a:p>
            <a:r>
              <a:rPr lang="en-US" sz="1400" dirty="0" smtClean="0">
                <a:latin typeface="+mn-lt"/>
              </a:rPr>
              <a:t>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&lt;&lt;”stack is full\n”;</a:t>
            </a:r>
          </a:p>
          <a:p>
            <a:r>
              <a:rPr lang="en-US" sz="1400" dirty="0" smtClean="0">
                <a:latin typeface="+mn-lt"/>
              </a:rPr>
              <a:t>            return;</a:t>
            </a:r>
          </a:p>
          <a:p>
            <a:r>
              <a:rPr lang="en-US" sz="1400" dirty="0" smtClean="0">
                <a:latin typeface="+mn-lt"/>
              </a:rPr>
              <a:t>      }</a:t>
            </a:r>
          </a:p>
          <a:p>
            <a:r>
              <a:rPr lang="en-US" sz="1400" dirty="0" smtClean="0">
                <a:latin typeface="+mn-lt"/>
              </a:rPr>
              <a:t>      </a:t>
            </a:r>
            <a:r>
              <a:rPr lang="en-US" sz="1400" dirty="0" err="1" smtClean="0">
                <a:latin typeface="+mn-lt"/>
              </a:rPr>
              <a:t>stck</a:t>
            </a:r>
            <a:r>
              <a:rPr lang="en-US" sz="1400" dirty="0" smtClean="0">
                <a:latin typeface="+mn-lt"/>
              </a:rPr>
              <a:t>[</a:t>
            </a:r>
            <a:r>
              <a:rPr lang="en-US" sz="1400" dirty="0" err="1" smtClean="0">
                <a:latin typeface="+mn-lt"/>
              </a:rPr>
              <a:t>tos</a:t>
            </a:r>
            <a:r>
              <a:rPr lang="en-US" sz="1400" dirty="0" smtClean="0">
                <a:latin typeface="+mn-lt"/>
              </a:rPr>
              <a:t>] = ob;</a:t>
            </a:r>
          </a:p>
          <a:p>
            <a:r>
              <a:rPr lang="en-US" sz="1400" dirty="0" smtClean="0">
                <a:latin typeface="+mn-lt"/>
              </a:rPr>
              <a:t>      </a:t>
            </a:r>
            <a:r>
              <a:rPr lang="en-US" sz="1400" dirty="0" err="1" smtClean="0">
                <a:latin typeface="+mn-lt"/>
              </a:rPr>
              <a:t>tos</a:t>
            </a:r>
            <a:r>
              <a:rPr lang="en-US" sz="1400" dirty="0" smtClean="0">
                <a:latin typeface="+mn-lt"/>
              </a:rPr>
              <a:t>++</a:t>
            </a:r>
          </a:p>
          <a:p>
            <a:r>
              <a:rPr lang="en-US" sz="1400" dirty="0" smtClean="0">
                <a:latin typeface="+mn-lt"/>
              </a:rPr>
              <a:t>} </a:t>
            </a:r>
            <a:endParaRPr lang="en-US" sz="1400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1600200"/>
            <a:ext cx="3962400" cy="20928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template &lt;class </a:t>
            </a:r>
            <a:r>
              <a:rPr lang="en-US" sz="1400" dirty="0" err="1" smtClean="0">
                <a:solidFill>
                  <a:srgbClr val="FF0000"/>
                </a:solidFill>
                <a:latin typeface="+mn-lt"/>
              </a:rPr>
              <a:t>sType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&gt; </a:t>
            </a:r>
          </a:p>
          <a:p>
            <a:r>
              <a:rPr lang="en-US" sz="1400" dirty="0" err="1" smtClean="0">
                <a:latin typeface="+mn-lt"/>
              </a:rPr>
              <a:t>sType</a:t>
            </a:r>
            <a:r>
              <a:rPr lang="en-US" sz="1400" dirty="0" smtClean="0">
                <a:latin typeface="+mn-lt"/>
              </a:rPr>
              <a:t> stack&lt;</a:t>
            </a:r>
            <a:r>
              <a:rPr lang="en-US" sz="1400" dirty="0" err="1" smtClean="0">
                <a:latin typeface="+mn-lt"/>
              </a:rPr>
              <a:t>sType</a:t>
            </a:r>
            <a:r>
              <a:rPr lang="en-US" sz="1400" dirty="0" smtClean="0">
                <a:latin typeface="+mn-lt"/>
              </a:rPr>
              <a:t>&gt;::pop(){</a:t>
            </a:r>
          </a:p>
          <a:p>
            <a:r>
              <a:rPr lang="en-US" sz="1400" dirty="0" smtClean="0">
                <a:latin typeface="+mn-lt"/>
              </a:rPr>
              <a:t>        if (</a:t>
            </a:r>
            <a:r>
              <a:rPr lang="en-US" sz="1400" dirty="0" err="1" smtClean="0">
                <a:latin typeface="+mn-lt"/>
              </a:rPr>
              <a:t>tos</a:t>
            </a:r>
            <a:r>
              <a:rPr lang="en-US" sz="1400" dirty="0" smtClean="0">
                <a:latin typeface="+mn-lt"/>
              </a:rPr>
              <a:t> == 0){</a:t>
            </a:r>
          </a:p>
          <a:p>
            <a:r>
              <a:rPr lang="en-US" sz="1400" dirty="0" smtClean="0">
                <a:latin typeface="+mn-lt"/>
              </a:rPr>
              <a:t>   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&lt;&lt;”stack is empty\n”;</a:t>
            </a:r>
          </a:p>
          <a:p>
            <a:r>
              <a:rPr lang="en-US" sz="1400" dirty="0" smtClean="0">
                <a:latin typeface="+mn-lt"/>
              </a:rPr>
              <a:t>               return 0;</a:t>
            </a:r>
          </a:p>
          <a:p>
            <a:r>
              <a:rPr lang="en-US" sz="1400" dirty="0" smtClean="0">
                <a:latin typeface="+mn-lt"/>
              </a:rPr>
              <a:t>        }</a:t>
            </a:r>
          </a:p>
          <a:p>
            <a:r>
              <a:rPr lang="en-US" sz="1400" dirty="0" smtClean="0">
                <a:latin typeface="+mn-lt"/>
              </a:rPr>
              <a:t>        </a:t>
            </a:r>
            <a:r>
              <a:rPr lang="en-US" sz="1400" dirty="0" err="1" smtClean="0">
                <a:latin typeface="+mn-lt"/>
              </a:rPr>
              <a:t>tos</a:t>
            </a:r>
            <a:r>
              <a:rPr lang="en-US" sz="1400" dirty="0" smtClean="0">
                <a:latin typeface="+mn-lt"/>
              </a:rPr>
              <a:t>--;</a:t>
            </a:r>
          </a:p>
          <a:p>
            <a:r>
              <a:rPr lang="en-US" sz="1400" dirty="0" smtClean="0">
                <a:latin typeface="+mn-lt"/>
              </a:rPr>
              <a:t>        return </a:t>
            </a:r>
            <a:r>
              <a:rPr lang="en-US" sz="1400" dirty="0" err="1" smtClean="0">
                <a:latin typeface="+mn-lt"/>
              </a:rPr>
              <a:t>stck</a:t>
            </a:r>
            <a:r>
              <a:rPr lang="en-US" sz="1400" dirty="0" smtClean="0">
                <a:latin typeface="+mn-lt"/>
              </a:rPr>
              <a:t>[</a:t>
            </a:r>
            <a:r>
              <a:rPr lang="en-US" sz="1400" dirty="0" err="1" smtClean="0">
                <a:latin typeface="+mn-lt"/>
              </a:rPr>
              <a:t>tos</a:t>
            </a:r>
            <a:r>
              <a:rPr lang="en-US" sz="1400" dirty="0" smtClean="0">
                <a:latin typeface="+mn-lt"/>
              </a:rPr>
              <a:t>];</a:t>
            </a:r>
          </a:p>
          <a:p>
            <a:r>
              <a:rPr lang="en-US" sz="1400" dirty="0" smtClean="0">
                <a:latin typeface="+mn-lt"/>
              </a:rPr>
              <a:t>} </a:t>
            </a:r>
            <a:endParaRPr lang="en-US" sz="1400" dirty="0" smtClean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69225" cy="758825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 Generic Classes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261646"/>
            <a:ext cx="830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sz="1600" b="1" dirty="0" smtClean="0"/>
              <a:t>A </a:t>
            </a:r>
            <a:r>
              <a:rPr lang="en-US" sz="1600" b="1" dirty="0" smtClean="0">
                <a:solidFill>
                  <a:srgbClr val="FF0000"/>
                </a:solidFill>
              </a:rPr>
              <a:t>template class</a:t>
            </a:r>
            <a:r>
              <a:rPr lang="en-US" sz="1600" b="1" dirty="0" smtClean="0"/>
              <a:t> can have </a:t>
            </a:r>
            <a:r>
              <a:rPr lang="en-US" sz="1600" b="1" dirty="0" smtClean="0">
                <a:solidFill>
                  <a:srgbClr val="0070C0"/>
                </a:solidFill>
              </a:rPr>
              <a:t>more than one</a:t>
            </a:r>
            <a:r>
              <a:rPr lang="en-US" sz="1600" b="1" dirty="0" smtClean="0"/>
              <a:t> generic data type, comma separated.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07500"/>
            <a:ext cx="38862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#include &lt;</a:t>
            </a:r>
            <a:r>
              <a:rPr lang="en-US" sz="1400" dirty="0" err="1" smtClean="0">
                <a:latin typeface="+mn-lt"/>
              </a:rPr>
              <a:t>iostream</a:t>
            </a:r>
            <a:r>
              <a:rPr lang="en-US" sz="1400" dirty="0" smtClean="0">
                <a:latin typeface="+mn-lt"/>
              </a:rPr>
              <a:t>&gt;</a:t>
            </a:r>
          </a:p>
          <a:p>
            <a:r>
              <a:rPr lang="en-US" sz="1400" dirty="0" smtClean="0">
                <a:latin typeface="+mn-lt"/>
              </a:rPr>
              <a:t>using namespace std;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440900"/>
            <a:ext cx="3886200" cy="28931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+mn-lt"/>
              </a:rPr>
              <a:t>template &lt;class type1, class type2&gt;</a:t>
            </a:r>
          </a:p>
          <a:p>
            <a:r>
              <a:rPr lang="en-US" sz="1400" dirty="0" smtClean="0">
                <a:latin typeface="+mn-lt"/>
              </a:rPr>
              <a:t>class </a:t>
            </a:r>
            <a:r>
              <a:rPr lang="en-US" sz="1400" dirty="0" err="1" smtClean="0">
                <a:latin typeface="+mn-lt"/>
              </a:rPr>
              <a:t>myclass</a:t>
            </a:r>
            <a:r>
              <a:rPr lang="en-US" sz="1400" dirty="0" smtClean="0">
                <a:latin typeface="+mn-lt"/>
              </a:rPr>
              <a:t> {</a:t>
            </a:r>
          </a:p>
          <a:p>
            <a:r>
              <a:rPr lang="en-US" sz="1400" dirty="0" smtClean="0">
                <a:latin typeface="+mn-lt"/>
              </a:rPr>
              <a:t>         type1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;</a:t>
            </a:r>
          </a:p>
          <a:p>
            <a:r>
              <a:rPr lang="en-US" sz="1400" dirty="0" smtClean="0">
                <a:latin typeface="+mn-lt"/>
              </a:rPr>
              <a:t>         type2 j;</a:t>
            </a:r>
          </a:p>
          <a:p>
            <a:r>
              <a:rPr lang="en-US" sz="1400" dirty="0" smtClean="0">
                <a:latin typeface="+mn-lt"/>
              </a:rPr>
              <a:t>public:</a:t>
            </a:r>
          </a:p>
          <a:p>
            <a:r>
              <a:rPr lang="en-US" sz="1400" dirty="0" smtClean="0">
                <a:latin typeface="+mn-lt"/>
              </a:rPr>
              <a:t>        </a:t>
            </a:r>
            <a:r>
              <a:rPr lang="en-US" sz="1400" dirty="0" err="1" smtClean="0">
                <a:latin typeface="+mn-lt"/>
              </a:rPr>
              <a:t>myclass</a:t>
            </a:r>
            <a:r>
              <a:rPr lang="en-US" sz="1400" dirty="0" smtClean="0">
                <a:latin typeface="+mn-lt"/>
              </a:rPr>
              <a:t>(type1 a, type2 b) {</a:t>
            </a:r>
          </a:p>
          <a:p>
            <a:r>
              <a:rPr lang="en-US" sz="1400" dirty="0" smtClean="0">
                <a:latin typeface="+mn-lt"/>
              </a:rPr>
              <a:t>                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 = a; </a:t>
            </a:r>
          </a:p>
          <a:p>
            <a:r>
              <a:rPr lang="en-US" sz="1400" dirty="0" smtClean="0">
                <a:latin typeface="+mn-lt"/>
              </a:rPr>
              <a:t>                 j = b;</a:t>
            </a:r>
          </a:p>
          <a:p>
            <a:r>
              <a:rPr lang="en-US" sz="1400" dirty="0" smtClean="0">
                <a:latin typeface="+mn-lt"/>
              </a:rPr>
              <a:t>        }</a:t>
            </a:r>
          </a:p>
          <a:p>
            <a:r>
              <a:rPr lang="en-US" sz="1400" dirty="0" smtClean="0">
                <a:latin typeface="+mn-lt"/>
              </a:rPr>
              <a:t>        void show(){</a:t>
            </a:r>
          </a:p>
          <a:p>
            <a:r>
              <a:rPr lang="en-US" sz="1400" dirty="0" smtClean="0">
                <a:latin typeface="+mn-lt"/>
              </a:rPr>
              <a:t>                </a:t>
            </a:r>
            <a:r>
              <a:rPr lang="en-US" sz="1400" dirty="0" err="1" smtClean="0">
                <a:latin typeface="+mn-lt"/>
              </a:rPr>
              <a:t>cout</a:t>
            </a:r>
            <a:r>
              <a:rPr lang="en-US" sz="1400" dirty="0" smtClean="0">
                <a:latin typeface="+mn-lt"/>
              </a:rPr>
              <a:t> &lt;&lt; </a:t>
            </a:r>
            <a:r>
              <a:rPr lang="en-US" sz="1400" dirty="0" err="1" smtClean="0">
                <a:latin typeface="+mn-lt"/>
              </a:rPr>
              <a:t>i</a:t>
            </a:r>
            <a:r>
              <a:rPr lang="en-US" sz="1400" dirty="0" smtClean="0">
                <a:latin typeface="+mn-lt"/>
              </a:rPr>
              <a:t> &lt;&lt;” “ &lt;&lt; j &lt;&lt;’\n’;</a:t>
            </a:r>
          </a:p>
          <a:p>
            <a:r>
              <a:rPr lang="en-US" sz="1400" dirty="0" smtClean="0">
                <a:latin typeface="+mn-lt"/>
              </a:rPr>
              <a:t>        }</a:t>
            </a:r>
          </a:p>
          <a:p>
            <a:r>
              <a:rPr lang="en-US" sz="1400" dirty="0" smtClean="0">
                <a:latin typeface="+mn-lt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2464475"/>
            <a:ext cx="43434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 main(){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myclass</a:t>
            </a:r>
            <a:r>
              <a:rPr lang="en-US" sz="1400" dirty="0" smtClean="0">
                <a:latin typeface="+mn-lt"/>
              </a:rPr>
              <a:t>&lt;</a:t>
            </a:r>
            <a:r>
              <a:rPr lang="en-US" sz="1400" dirty="0" err="1" smtClean="0">
                <a:latin typeface="+mn-lt"/>
              </a:rPr>
              <a:t>int</a:t>
            </a:r>
            <a:r>
              <a:rPr lang="en-US" sz="1400" dirty="0" smtClean="0">
                <a:latin typeface="+mn-lt"/>
              </a:rPr>
              <a:t>, double&gt; ob1(10, 0.23);</a:t>
            </a:r>
          </a:p>
          <a:p>
            <a:r>
              <a:rPr lang="en-US" sz="1400" dirty="0" smtClean="0">
                <a:latin typeface="+mn-lt"/>
              </a:rPr>
              <a:t>       </a:t>
            </a:r>
            <a:r>
              <a:rPr lang="en-US" sz="1400" dirty="0" err="1" smtClean="0">
                <a:latin typeface="+mn-lt"/>
              </a:rPr>
              <a:t>myclass</a:t>
            </a:r>
            <a:r>
              <a:rPr lang="en-US" sz="1400" dirty="0" smtClean="0">
                <a:latin typeface="+mn-lt"/>
              </a:rPr>
              <a:t>&lt;char, char *&gt; ob2(‘X’, “This is a text”);</a:t>
            </a:r>
          </a:p>
          <a:p>
            <a:r>
              <a:rPr lang="en-US" sz="1400" dirty="0" smtClean="0">
                <a:latin typeface="+mn-lt"/>
              </a:rPr>
              <a:t> </a:t>
            </a:r>
          </a:p>
          <a:p>
            <a:r>
              <a:rPr lang="en-US" sz="1400" dirty="0" smtClean="0">
                <a:latin typeface="+mn-lt"/>
              </a:rPr>
              <a:t>       ob1.show();</a:t>
            </a:r>
          </a:p>
          <a:p>
            <a:r>
              <a:rPr lang="en-US" sz="1400" dirty="0" smtClean="0">
                <a:latin typeface="+mn-lt"/>
              </a:rPr>
              <a:t>       ob2.show();</a:t>
            </a:r>
          </a:p>
          <a:p>
            <a:r>
              <a:rPr lang="en-US" sz="1400" dirty="0" smtClean="0">
                <a:latin typeface="+mn-lt"/>
              </a:rPr>
              <a:t> </a:t>
            </a:r>
          </a:p>
          <a:p>
            <a:r>
              <a:rPr lang="en-US" sz="1400" dirty="0" smtClean="0">
                <a:latin typeface="+mn-lt"/>
              </a:rPr>
              <a:t>       return 0;</a:t>
            </a:r>
          </a:p>
          <a:p>
            <a:r>
              <a:rPr lang="en-US" sz="1400" dirty="0" smtClean="0">
                <a:latin typeface="+mn-lt"/>
              </a:rPr>
              <a:t>}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400" dirty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19814</TotalTime>
  <Words>1863</Words>
  <Application>Microsoft Office PowerPoint</Application>
  <PresentationFormat>On-screen Show (4:3)</PresentationFormat>
  <Paragraphs>360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 Lecture Eleven Template and Exception Handling</vt:lpstr>
      <vt:lpstr> Generic Functions</vt:lpstr>
      <vt:lpstr> Generic Functions</vt:lpstr>
      <vt:lpstr> Generic Functions</vt:lpstr>
      <vt:lpstr> Generic Classes</vt:lpstr>
      <vt:lpstr> Generic Classes</vt:lpstr>
      <vt:lpstr> Generic Classes</vt:lpstr>
      <vt:lpstr> Generic Classes</vt:lpstr>
      <vt:lpstr> Generic Classes</vt:lpstr>
      <vt:lpstr> Exception Handling</vt:lpstr>
      <vt:lpstr> Exception Handling</vt:lpstr>
      <vt:lpstr> Exception Handling</vt:lpstr>
      <vt:lpstr> More About Exception Handling</vt:lpstr>
      <vt:lpstr> More About Exception Handling</vt:lpstr>
      <vt:lpstr> More About Exception Handling</vt:lpstr>
      <vt:lpstr>Handling Exception Thrown by new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ALGORITHM TO DETERMINE ENERGY-AWARE MAXIMAL LEAF  NODES DATA GATHERING TREE FOR WIRELESS SENSOR NETWORKS</dc:title>
  <dc:creator>Admin</dc:creator>
  <cp:lastModifiedBy>MAHFUZ</cp:lastModifiedBy>
  <cp:revision>2531</cp:revision>
  <dcterms:created xsi:type="dcterms:W3CDTF">2010-12-04T17:05:06Z</dcterms:created>
  <dcterms:modified xsi:type="dcterms:W3CDTF">2014-08-28T17:16:19Z</dcterms:modified>
</cp:coreProperties>
</file>