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95" r:id="rId2"/>
    <p:sldId id="396" r:id="rId3"/>
    <p:sldId id="516" r:id="rId4"/>
    <p:sldId id="518" r:id="rId5"/>
    <p:sldId id="519" r:id="rId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CC66"/>
    <a:srgbClr val="FF9900"/>
    <a:srgbClr val="D1463F"/>
    <a:srgbClr val="635803"/>
    <a:srgbClr val="D1DEDF"/>
    <a:srgbClr val="EED3CF"/>
    <a:srgbClr val="D16349"/>
    <a:srgbClr val="DBE3E3"/>
    <a:srgbClr val="EDD3B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754" autoAdjust="0"/>
    <p:restoredTop sz="93907" autoAdjust="0"/>
  </p:normalViewPr>
  <p:slideViewPr>
    <p:cSldViewPr>
      <p:cViewPr>
        <p:scale>
          <a:sx n="70" d="100"/>
          <a:sy n="70" d="100"/>
        </p:scale>
        <p:origin x="-162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4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C78CBEE-3F05-4FB7-82F7-30B32E85DC23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03012B3-13CE-459A-9456-2A5C3BFD1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9BB27901-4ECD-4B8C-A073-CBD0312B721C}" type="datetimeFigureOut">
              <a:rPr lang="en-US"/>
              <a:pPr>
                <a:defRPr/>
              </a:pPr>
              <a:t>8/31/2014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F5220C2-089D-466E-9B99-E0B11E9738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A2192-1EA0-4617-ACD1-8F889CEBDF8D}" type="datetimeFigureOut">
              <a:rPr lang="en-US"/>
              <a:pPr>
                <a:defRPr/>
              </a:pPr>
              <a:t>8/31/2014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B8E22246-0F2E-468F-A746-B502F2A1E8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5B828-C80C-4255-9BEA-E45F1708B745}" type="datetimeFigureOut">
              <a:rPr lang="en-US"/>
              <a:pPr>
                <a:defRPr/>
              </a:pPr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328BB-D0E4-4FD5-BC39-B4A3616A0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D9677-8729-41F8-BF92-3E4DC3CE2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A3E10-1245-4453-9230-D33C7975FAA1}" type="datetimeFigureOut">
              <a:rPr lang="en-US"/>
              <a:pPr>
                <a:defRPr/>
              </a:pPr>
              <a:t>8/31/2014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013C4-D296-4C90-8C6F-ABA6C4A0AED9}" type="datetimeFigureOut">
              <a:rPr lang="en-US"/>
              <a:pPr>
                <a:defRPr/>
              </a:pPr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FD8CE-E250-4E63-94CB-4F9A6DE9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C9B3C-7B37-441B-A962-F2D777AC64E7}" type="datetimeFigureOut">
              <a:rPr lang="en-US"/>
              <a:pPr>
                <a:defRPr/>
              </a:pPr>
              <a:t>8/31/2014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F5580C6-5EA3-41C6-B8CF-FACD427B9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EB9F9-BCC5-491E-BD02-C6514812757A}" type="datetimeFigureOut">
              <a:rPr lang="en-US"/>
              <a:pPr>
                <a:defRPr/>
              </a:pPr>
              <a:t>8/31/2014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8D05B-C692-4867-9D0C-A89D91479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7A72E-F551-4265-B2FA-A738E11C9EA9}" type="datetimeFigureOut">
              <a:rPr lang="en-US"/>
              <a:pPr>
                <a:defRPr/>
              </a:pPr>
              <a:t>8/31/2014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BE654C1E-A87E-4DAC-9C7A-E31FF6AAD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0ACDD-959C-4528-9549-B0327A9F409F}" type="datetimeFigureOut">
              <a:rPr lang="en-US"/>
              <a:pPr>
                <a:defRPr/>
              </a:pPr>
              <a:t>8/31/2014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EE38D-3CC9-4F92-B267-C46AE47AE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4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13ED7-2ACA-42E0-91AE-A22AE9FD2300}" type="datetimeFigureOut">
              <a:rPr lang="en-US"/>
              <a:pPr>
                <a:defRPr/>
              </a:pPr>
              <a:t>8/31/2014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C068683-5EDA-41DD-A45B-8718A1157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F15300C-6522-4F36-AC5F-5E6C308F7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3454B-367A-46E6-A623-082ACB78B242}" type="datetimeFigureOut">
              <a:rPr lang="en-US"/>
              <a:pPr>
                <a:defRPr/>
              </a:pPr>
              <a:t>8/31/2014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C3CE6-9013-4F37-8693-5EE5DABEA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62A1B-E926-4683-BBEC-980628BC1735}" type="datetimeFigureOut">
              <a:rPr lang="en-US"/>
              <a:pPr>
                <a:defRPr/>
              </a:pPr>
              <a:t>8/31/2014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C856FC9-D428-4703-874B-C5F969F157D6}" type="datetimeFigureOut">
              <a:rPr lang="en-US"/>
              <a:pPr>
                <a:defRPr/>
              </a:pPr>
              <a:t>8/31/2014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accent3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1886398-ADE1-4B9C-ABF8-8090BA98E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153400" cy="1828800"/>
          </a:xfrm>
        </p:spPr>
        <p:txBody>
          <a:bodyPr/>
          <a:lstStyle/>
          <a:p>
            <a:pPr algn="r" eaLnBrk="1" hangingPunct="1">
              <a:lnSpc>
                <a:spcPts val="4300"/>
              </a:lnSpc>
            </a:pP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2000" b="1" dirty="0" smtClean="0"/>
              <a:t>Lecture Twelve</a:t>
            </a:r>
            <a:br>
              <a:rPr lang="en-US" sz="2000" b="1" dirty="0" smtClean="0"/>
            </a:br>
            <a:r>
              <a:rPr lang="en-US" sz="3200" b="1" dirty="0" smtClean="0"/>
              <a:t>Run-Time Type Identification (RTTI) and Casting Operator</a:t>
            </a:r>
            <a:endParaRPr lang="en-US" sz="3600" dirty="0" smtClean="0"/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152400" y="5943600"/>
            <a:ext cx="4343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 smtClean="0">
                <a:latin typeface="Georgia" pitchFamily="18" charset="0"/>
              </a:rPr>
              <a:t>© Dr</a:t>
            </a:r>
            <a:r>
              <a:rPr lang="en-US" sz="1600" b="1" dirty="0">
                <a:latin typeface="Georgia" pitchFamily="18" charset="0"/>
              </a:rPr>
              <a:t>. M. </a:t>
            </a:r>
            <a:r>
              <a:rPr lang="en-US" sz="1600" b="1" dirty="0" err="1">
                <a:latin typeface="Georgia" pitchFamily="18" charset="0"/>
              </a:rPr>
              <a:t>Mahfuzul</a:t>
            </a:r>
            <a:r>
              <a:rPr lang="en-US" sz="1600" b="1" dirty="0">
                <a:latin typeface="Georgia" pitchFamily="18" charset="0"/>
              </a:rPr>
              <a:t> Islam</a:t>
            </a:r>
          </a:p>
          <a:p>
            <a:r>
              <a:rPr lang="en-US" sz="1400" dirty="0" smtClean="0">
                <a:latin typeface="Georgia" pitchFamily="18" charset="0"/>
              </a:rPr>
              <a:t>      Professor</a:t>
            </a:r>
            <a:r>
              <a:rPr lang="en-US" sz="1400" dirty="0">
                <a:latin typeface="Georgia" pitchFamily="18" charset="0"/>
              </a:rPr>
              <a:t>, Dept. of CSE, BUET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38200" y="4267200"/>
            <a:ext cx="7010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Georgia" pitchFamily="18" charset="0"/>
              </a:rPr>
              <a:t>Ref:  Herbert </a:t>
            </a:r>
            <a:r>
              <a:rPr lang="en-US" sz="1400" b="1" dirty="0" err="1" smtClean="0">
                <a:latin typeface="Georgia" pitchFamily="18" charset="0"/>
              </a:rPr>
              <a:t>Schildt</a:t>
            </a:r>
            <a:r>
              <a:rPr lang="en-US" sz="1400" b="1" dirty="0" smtClean="0">
                <a:latin typeface="Georgia" pitchFamily="18" charset="0"/>
              </a:rPr>
              <a:t>, Teach Yourself C++, Third </a:t>
            </a:r>
            <a:r>
              <a:rPr lang="en-US" sz="1400" b="1" dirty="0" err="1" smtClean="0">
                <a:latin typeface="Georgia" pitchFamily="18" charset="0"/>
              </a:rPr>
              <a:t>Ed</a:t>
            </a:r>
            <a:r>
              <a:rPr lang="en-US" sz="1400" b="1" baseline="30000" dirty="0" err="1" smtClean="0">
                <a:latin typeface="Georgia" pitchFamily="18" charset="0"/>
              </a:rPr>
              <a:t>n</a:t>
            </a:r>
            <a:r>
              <a:rPr lang="en-US" sz="1400" b="1" dirty="0" smtClean="0">
                <a:latin typeface="Georgia" pitchFamily="18" charset="0"/>
              </a:rPr>
              <a:t> (Chapter 12)</a:t>
            </a:r>
            <a:endParaRPr lang="en-US" sz="1400" dirty="0">
              <a:latin typeface="Georgia" pitchFamily="18" charset="0"/>
            </a:endParaRPr>
          </a:p>
        </p:txBody>
      </p:sp>
    </p:spTree>
  </p:cSld>
  <p:clrMapOvr>
    <a:masterClrMapping/>
  </p:clrMapOvr>
  <p:transition advTm="2668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69225" cy="758825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ea typeface="宋体" pitchFamily="2" charset="-122"/>
              </a:rPr>
              <a:t> Run-Time Type Identification (RTTI)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381000" y="1416546"/>
            <a:ext cx="8305800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In C, there is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no need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for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run-time type identification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because the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type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of each object is known at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compile time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In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polymorphic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language C++, there can be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situations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in which the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type of an object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is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unknown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at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compile time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. 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To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obtain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an object’s type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, need to include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typeinfo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&gt;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and use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typeid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as follows:    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typeid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(object)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   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The class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type_info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defines the following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public members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: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600200" y="3694093"/>
            <a:ext cx="4876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Bool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operator == (const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type_info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&amp;ob);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Bool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operator != (const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type_info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&amp;ob);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Bool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before (const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type_info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&amp;ob);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const char *name();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69225" cy="758825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ea typeface="宋体" pitchFamily="2" charset="-122"/>
              </a:rPr>
              <a:t> Run-Time Type Identification (RTTI)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150409"/>
            <a:ext cx="3886200" cy="7386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#include &lt;</a:t>
            </a:r>
            <a:r>
              <a:rPr lang="en-US" sz="1400" dirty="0" err="1" smtClean="0">
                <a:latin typeface="+mn-lt"/>
              </a:rPr>
              <a:t>iostream</a:t>
            </a:r>
            <a:r>
              <a:rPr lang="en-US" sz="1400" dirty="0" smtClean="0">
                <a:latin typeface="+mn-lt"/>
              </a:rPr>
              <a:t>&gt;</a:t>
            </a:r>
          </a:p>
          <a:p>
            <a:r>
              <a:rPr lang="en-US" sz="1400" dirty="0" smtClean="0">
                <a:latin typeface="+mn-lt"/>
              </a:rPr>
              <a:t>#include &lt;</a:t>
            </a:r>
            <a:r>
              <a:rPr lang="en-US" sz="1400" dirty="0" err="1" smtClean="0">
                <a:latin typeface="+mn-lt"/>
              </a:rPr>
              <a:t>typeinfo</a:t>
            </a:r>
            <a:r>
              <a:rPr lang="en-US" sz="1400" dirty="0" smtClean="0">
                <a:latin typeface="+mn-lt"/>
              </a:rPr>
              <a:t>&gt;</a:t>
            </a:r>
          </a:p>
          <a:p>
            <a:r>
              <a:rPr lang="en-US" sz="1400" dirty="0" smtClean="0">
                <a:latin typeface="+mn-lt"/>
              </a:rPr>
              <a:t>using namespace std;</a:t>
            </a:r>
            <a:endParaRPr lang="en-US" sz="1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901288"/>
            <a:ext cx="3886200" cy="7386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class base {</a:t>
            </a:r>
          </a:p>
          <a:p>
            <a:r>
              <a:rPr lang="en-US" sz="1400" dirty="0" smtClean="0">
                <a:latin typeface="+mn-lt"/>
              </a:rPr>
              <a:t>       virtual void f();</a:t>
            </a:r>
          </a:p>
          <a:p>
            <a:r>
              <a:rPr lang="en-US" sz="1400" dirty="0" smtClean="0">
                <a:latin typeface="+mn-lt"/>
              </a:rPr>
              <a:t>}</a:t>
            </a:r>
            <a:endParaRPr lang="en-US" sz="14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1524000"/>
            <a:ext cx="4038600" cy="41857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+mn-lt"/>
              </a:rPr>
              <a:t>int</a:t>
            </a:r>
            <a:r>
              <a:rPr lang="en-US" sz="1400" dirty="0" smtClean="0">
                <a:latin typeface="+mn-lt"/>
              </a:rPr>
              <a:t> main(){</a:t>
            </a:r>
          </a:p>
          <a:p>
            <a:r>
              <a:rPr lang="en-US" sz="1400" dirty="0" smtClean="0">
                <a:latin typeface="+mn-lt"/>
              </a:rPr>
              <a:t>       </a:t>
            </a:r>
            <a:r>
              <a:rPr lang="en-US" sz="1400" dirty="0" err="1" smtClean="0">
                <a:latin typeface="+mn-lt"/>
              </a:rPr>
              <a:t>int</a:t>
            </a:r>
            <a:r>
              <a:rPr lang="en-US" sz="1400" dirty="0" smtClean="0">
                <a:latin typeface="+mn-lt"/>
              </a:rPr>
              <a:t> </a:t>
            </a:r>
            <a:r>
              <a:rPr lang="en-US" sz="1400" dirty="0" err="1" smtClean="0">
                <a:latin typeface="+mn-lt"/>
              </a:rPr>
              <a:t>i</a:t>
            </a:r>
            <a:r>
              <a:rPr lang="en-US" sz="1400" dirty="0" smtClean="0">
                <a:latin typeface="+mn-lt"/>
              </a:rPr>
              <a:t>;</a:t>
            </a:r>
          </a:p>
          <a:p>
            <a:r>
              <a:rPr lang="en-US" sz="1400" dirty="0" smtClean="0">
                <a:latin typeface="+mn-lt"/>
              </a:rPr>
              <a:t>       base *p, </a:t>
            </a:r>
            <a:r>
              <a:rPr lang="en-US" sz="1400" dirty="0" err="1" smtClean="0">
                <a:latin typeface="+mn-lt"/>
              </a:rPr>
              <a:t>b_ob</a:t>
            </a:r>
            <a:r>
              <a:rPr lang="en-US" sz="1400" dirty="0" smtClean="0">
                <a:latin typeface="+mn-lt"/>
              </a:rPr>
              <a:t>;</a:t>
            </a:r>
          </a:p>
          <a:p>
            <a:r>
              <a:rPr lang="en-US" sz="1400" dirty="0" smtClean="0">
                <a:latin typeface="+mn-lt"/>
              </a:rPr>
              <a:t>       derived1 ob1;</a:t>
            </a:r>
          </a:p>
          <a:p>
            <a:r>
              <a:rPr lang="en-US" sz="1400" dirty="0" smtClean="0">
                <a:latin typeface="+mn-lt"/>
              </a:rPr>
              <a:t>       derived2 ob2; </a:t>
            </a:r>
          </a:p>
          <a:p>
            <a:r>
              <a:rPr lang="en-US" sz="1400" dirty="0" smtClean="0">
                <a:latin typeface="+mn-lt"/>
              </a:rPr>
              <a:t> </a:t>
            </a:r>
          </a:p>
          <a:p>
            <a:r>
              <a:rPr lang="en-US" sz="1400" dirty="0" smtClean="0">
                <a:latin typeface="+mn-lt"/>
              </a:rPr>
              <a:t>       </a:t>
            </a:r>
            <a:r>
              <a:rPr lang="en-US" sz="1400" dirty="0" err="1" smtClean="0">
                <a:latin typeface="+mn-lt"/>
              </a:rPr>
              <a:t>cout</a:t>
            </a:r>
            <a:r>
              <a:rPr lang="en-US" sz="1400" dirty="0" smtClean="0">
                <a:latin typeface="+mn-lt"/>
              </a:rPr>
              <a:t> &lt;&lt; </a:t>
            </a:r>
            <a:r>
              <a:rPr lang="en-US" sz="1400" dirty="0" err="1" smtClean="0">
                <a:latin typeface="+mn-lt"/>
              </a:rPr>
              <a:t>typeid</a:t>
            </a:r>
            <a:r>
              <a:rPr lang="en-US" sz="1400" dirty="0" smtClean="0">
                <a:latin typeface="+mn-lt"/>
              </a:rPr>
              <a:t>(</a:t>
            </a:r>
            <a:r>
              <a:rPr lang="en-US" sz="1400" dirty="0" err="1" smtClean="0">
                <a:latin typeface="+mn-lt"/>
              </a:rPr>
              <a:t>i</a:t>
            </a:r>
            <a:r>
              <a:rPr lang="en-US" sz="1400" dirty="0" smtClean="0">
                <a:latin typeface="+mn-lt"/>
              </a:rPr>
              <a:t>).name() &lt;&lt;</a:t>
            </a:r>
            <a:r>
              <a:rPr lang="en-US" sz="1400" dirty="0" err="1" smtClean="0">
                <a:latin typeface="+mn-lt"/>
              </a:rPr>
              <a:t>endl</a:t>
            </a:r>
            <a:r>
              <a:rPr lang="en-US" sz="1400" dirty="0" smtClean="0">
                <a:latin typeface="+mn-lt"/>
              </a:rPr>
              <a:t>;</a:t>
            </a:r>
          </a:p>
          <a:p>
            <a:r>
              <a:rPr lang="en-US" sz="1400" dirty="0" smtClean="0">
                <a:latin typeface="+mn-lt"/>
              </a:rPr>
              <a:t>       </a:t>
            </a:r>
          </a:p>
          <a:p>
            <a:r>
              <a:rPr lang="en-US" sz="1400" dirty="0" smtClean="0">
                <a:latin typeface="+mn-lt"/>
              </a:rPr>
              <a:t>       p = &amp;</a:t>
            </a:r>
            <a:r>
              <a:rPr lang="en-US" sz="1400" dirty="0" err="1" smtClean="0">
                <a:latin typeface="+mn-lt"/>
              </a:rPr>
              <a:t>b_ob</a:t>
            </a:r>
            <a:r>
              <a:rPr lang="en-US" sz="1400" dirty="0" smtClean="0">
                <a:latin typeface="+mn-lt"/>
              </a:rPr>
              <a:t>;</a:t>
            </a:r>
          </a:p>
          <a:p>
            <a:r>
              <a:rPr lang="en-US" sz="1400" dirty="0" smtClean="0">
                <a:latin typeface="+mn-lt"/>
              </a:rPr>
              <a:t>       </a:t>
            </a:r>
            <a:r>
              <a:rPr lang="en-US" sz="1400" dirty="0" err="1" smtClean="0">
                <a:latin typeface="+mn-lt"/>
              </a:rPr>
              <a:t>cout</a:t>
            </a:r>
            <a:r>
              <a:rPr lang="en-US" sz="1400" dirty="0" smtClean="0">
                <a:latin typeface="+mn-lt"/>
              </a:rPr>
              <a:t> &lt;&lt; </a:t>
            </a:r>
            <a:r>
              <a:rPr lang="en-US" sz="1400" dirty="0" err="1" smtClean="0">
                <a:latin typeface="+mn-lt"/>
              </a:rPr>
              <a:t>typeid</a:t>
            </a:r>
            <a:r>
              <a:rPr lang="en-US" sz="1400" dirty="0" smtClean="0">
                <a:latin typeface="+mn-lt"/>
              </a:rPr>
              <a:t>(*p).name() &lt;&lt;</a:t>
            </a:r>
            <a:r>
              <a:rPr lang="en-US" sz="1400" dirty="0" err="1" smtClean="0">
                <a:latin typeface="+mn-lt"/>
              </a:rPr>
              <a:t>endl</a:t>
            </a:r>
            <a:r>
              <a:rPr lang="en-US" sz="1400" dirty="0" smtClean="0">
                <a:latin typeface="+mn-lt"/>
              </a:rPr>
              <a:t>;</a:t>
            </a:r>
          </a:p>
          <a:p>
            <a:r>
              <a:rPr lang="en-US" sz="1400" dirty="0" smtClean="0">
                <a:latin typeface="+mn-lt"/>
              </a:rPr>
              <a:t>       </a:t>
            </a:r>
          </a:p>
          <a:p>
            <a:r>
              <a:rPr lang="en-US" sz="1400" dirty="0" smtClean="0">
                <a:latin typeface="+mn-lt"/>
              </a:rPr>
              <a:t>       p = &amp;ob1;</a:t>
            </a:r>
          </a:p>
          <a:p>
            <a:r>
              <a:rPr lang="en-US" sz="1400" dirty="0" smtClean="0">
                <a:latin typeface="+mn-lt"/>
              </a:rPr>
              <a:t>       </a:t>
            </a:r>
            <a:r>
              <a:rPr lang="en-US" sz="1400" dirty="0" err="1" smtClean="0">
                <a:latin typeface="+mn-lt"/>
              </a:rPr>
              <a:t>cout</a:t>
            </a:r>
            <a:r>
              <a:rPr lang="en-US" sz="1400" dirty="0" smtClean="0">
                <a:latin typeface="+mn-lt"/>
              </a:rPr>
              <a:t> &lt;&lt; </a:t>
            </a:r>
            <a:r>
              <a:rPr lang="en-US" sz="1400" dirty="0" err="1" smtClean="0">
                <a:latin typeface="+mn-lt"/>
              </a:rPr>
              <a:t>typeid</a:t>
            </a:r>
            <a:r>
              <a:rPr lang="en-US" sz="1400" dirty="0" smtClean="0">
                <a:latin typeface="+mn-lt"/>
              </a:rPr>
              <a:t>(*p).name() &lt;&lt;</a:t>
            </a:r>
            <a:r>
              <a:rPr lang="en-US" sz="1400" dirty="0" err="1" smtClean="0">
                <a:latin typeface="+mn-lt"/>
              </a:rPr>
              <a:t>endl</a:t>
            </a:r>
            <a:r>
              <a:rPr lang="en-US" sz="1400" dirty="0" smtClean="0">
                <a:latin typeface="+mn-lt"/>
              </a:rPr>
              <a:t>;</a:t>
            </a:r>
          </a:p>
          <a:p>
            <a:endParaRPr lang="en-US" sz="1400" dirty="0" smtClean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       p = &amp;ob2;</a:t>
            </a:r>
          </a:p>
          <a:p>
            <a:r>
              <a:rPr lang="en-US" sz="1400" dirty="0" smtClean="0">
                <a:latin typeface="+mn-lt"/>
              </a:rPr>
              <a:t>       </a:t>
            </a:r>
            <a:r>
              <a:rPr lang="en-US" sz="1400" dirty="0" err="1" smtClean="0">
                <a:latin typeface="+mn-lt"/>
              </a:rPr>
              <a:t>cout</a:t>
            </a:r>
            <a:r>
              <a:rPr lang="en-US" sz="1400" dirty="0" smtClean="0">
                <a:latin typeface="+mn-lt"/>
              </a:rPr>
              <a:t> &lt;&lt; </a:t>
            </a:r>
            <a:r>
              <a:rPr lang="en-US" sz="1400" dirty="0" err="1" smtClean="0">
                <a:latin typeface="+mn-lt"/>
              </a:rPr>
              <a:t>typeid</a:t>
            </a:r>
            <a:r>
              <a:rPr lang="en-US" sz="1400" dirty="0" smtClean="0">
                <a:latin typeface="+mn-lt"/>
              </a:rPr>
              <a:t>(*p).name() &lt;&lt;</a:t>
            </a:r>
            <a:r>
              <a:rPr lang="en-US" sz="1400" dirty="0" err="1" smtClean="0">
                <a:latin typeface="+mn-lt"/>
              </a:rPr>
              <a:t>endl</a:t>
            </a:r>
            <a:r>
              <a:rPr lang="en-US" sz="1400" dirty="0" smtClean="0">
                <a:latin typeface="+mn-lt"/>
              </a:rPr>
              <a:t>;</a:t>
            </a:r>
          </a:p>
          <a:p>
            <a:endParaRPr lang="en-US" sz="1400" dirty="0" smtClean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       return 0;</a:t>
            </a:r>
          </a:p>
          <a:p>
            <a:r>
              <a:rPr lang="en-US" sz="1400" dirty="0" smtClean="0">
                <a:latin typeface="+mn-lt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635992"/>
            <a:ext cx="3886200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Class derived1::public base {</a:t>
            </a:r>
          </a:p>
          <a:p>
            <a:r>
              <a:rPr lang="en-US" sz="1400" dirty="0" smtClean="0">
                <a:latin typeface="+mn-lt"/>
              </a:rPr>
              <a:t>       //………..</a:t>
            </a:r>
          </a:p>
          <a:p>
            <a:r>
              <a:rPr lang="en-US" sz="1400" dirty="0" smtClean="0">
                <a:latin typeface="+mn-lt"/>
              </a:rPr>
              <a:t>}</a:t>
            </a:r>
            <a:endParaRPr lang="en-US" sz="14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120" y="4366736"/>
            <a:ext cx="3886200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Class derived2::public base {</a:t>
            </a:r>
          </a:p>
          <a:p>
            <a:r>
              <a:rPr lang="en-US" sz="1400" dirty="0" smtClean="0">
                <a:latin typeface="+mn-lt"/>
              </a:rPr>
              <a:t>      //………..</a:t>
            </a:r>
          </a:p>
          <a:p>
            <a:r>
              <a:rPr lang="en-US" sz="1400" dirty="0" smtClean="0">
                <a:latin typeface="+mn-lt"/>
              </a:rPr>
              <a:t>}</a:t>
            </a:r>
            <a:endParaRPr lang="en-US" sz="1400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69225" cy="758825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ea typeface="宋体" pitchFamily="2" charset="-122"/>
              </a:rPr>
              <a:t> Type Casting Operator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304800" y="1143000"/>
            <a:ext cx="8534400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There are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four types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of casting: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dynamic_cast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const_cast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reinterpret_cast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and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static_cast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The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general form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of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dynamic_cast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is as follows: 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2127141"/>
            <a:ext cx="3725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+mn-lt"/>
              </a:rPr>
              <a:t>dynamic_cast</a:t>
            </a: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&lt;target-type&gt;(exp);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008" y="2480845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Example: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752600" y="2749659"/>
            <a:ext cx="51816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base *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bp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b_ob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derived *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dp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d_ob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;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bp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= &amp;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d_ob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dp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dynamic_cast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&lt;derived *&gt; 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bp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);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//Ok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bp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= &amp;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b_ob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;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dp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dynamic_cast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&lt;derived *&gt; 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bp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);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//Error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04800" y="4611469"/>
            <a:ext cx="8534400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The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dynamic cast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can be used to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cast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one type of pointer into another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or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one type of reference into another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If the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dynamic_cast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involves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pointer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, it returns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NULL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if the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casting fails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If the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dynamic_cast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involves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reference type fail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, it throws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bad_cast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exception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The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dynamic_cast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for template or general class is as follows: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52600" y="6129010"/>
            <a:ext cx="4648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+mn-lt"/>
              </a:rPr>
              <a:t>p2 = </a:t>
            </a:r>
            <a:r>
              <a:rPr lang="en-US" sz="1400" b="1" dirty="0" err="1" smtClean="0">
                <a:solidFill>
                  <a:srgbClr val="FF0000"/>
                </a:solidFill>
                <a:latin typeface="+mn-lt"/>
              </a:rPr>
              <a:t>dynamic_cast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</a:rPr>
              <a:t>&lt;square&lt;double&gt; *&gt; (p1);</a:t>
            </a:r>
            <a:endParaRPr lang="en-US" sz="14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69225" cy="758825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ea typeface="宋体" pitchFamily="2" charset="-122"/>
              </a:rPr>
              <a:t> Type Casting Operator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219200"/>
            <a:ext cx="640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latin typeface="+mn-lt"/>
              </a:rPr>
              <a:t>The </a:t>
            </a:r>
            <a:r>
              <a:rPr lang="en-US" sz="1600" b="1" dirty="0" smtClean="0">
                <a:solidFill>
                  <a:srgbClr val="0070C0"/>
                </a:solidFill>
                <a:latin typeface="+mn-lt"/>
              </a:rPr>
              <a:t>general forms </a:t>
            </a:r>
            <a:r>
              <a:rPr lang="en-US" sz="1600" b="1" dirty="0" smtClean="0">
                <a:latin typeface="+mn-lt"/>
              </a:rPr>
              <a:t>of </a:t>
            </a: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different casting </a:t>
            </a:r>
            <a:r>
              <a:rPr lang="en-US" sz="1600" b="1" dirty="0" smtClean="0">
                <a:latin typeface="+mn-lt"/>
              </a:rPr>
              <a:t>are as follows:</a:t>
            </a:r>
            <a:endParaRPr lang="en-US" sz="1600" dirty="0">
              <a:latin typeface="+mn-lt"/>
            </a:endParaRPr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143000" y="1483056"/>
            <a:ext cx="4343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const_cast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&lt;target-type&gt;(exp);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reinterpret_cast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&lt;target-type&gt;(exp);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static_cast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&lt;target-type&gt;(exp);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22860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latin typeface="+mn-lt"/>
              </a:rPr>
              <a:t>The </a:t>
            </a:r>
            <a:r>
              <a:rPr lang="en-US" sz="1600" b="1" dirty="0" err="1" smtClean="0">
                <a:solidFill>
                  <a:srgbClr val="FF0000"/>
                </a:solidFill>
                <a:latin typeface="+mn-lt"/>
              </a:rPr>
              <a:t>reinterpret_cast</a:t>
            </a:r>
            <a:r>
              <a:rPr lang="en-US" sz="1600" b="1" dirty="0" smtClean="0">
                <a:latin typeface="+mn-lt"/>
              </a:rPr>
              <a:t> operator changes </a:t>
            </a:r>
            <a:r>
              <a:rPr lang="en-US" sz="1600" b="1" dirty="0" smtClean="0">
                <a:solidFill>
                  <a:srgbClr val="0070C0"/>
                </a:solidFill>
                <a:latin typeface="+mn-lt"/>
              </a:rPr>
              <a:t>one pointer type into another pointer type</a:t>
            </a:r>
            <a:r>
              <a:rPr lang="en-US" sz="1600" b="1" dirty="0" smtClean="0">
                <a:latin typeface="+mn-lt"/>
              </a:rPr>
              <a:t>. It can change </a:t>
            </a:r>
            <a:r>
              <a:rPr lang="en-US" sz="1600" b="1" dirty="0" smtClean="0">
                <a:solidFill>
                  <a:srgbClr val="0070C0"/>
                </a:solidFill>
                <a:latin typeface="+mn-lt"/>
              </a:rPr>
              <a:t>a pointer into an integer </a:t>
            </a:r>
            <a:r>
              <a:rPr lang="en-US" sz="1600" b="1" dirty="0" smtClean="0">
                <a:latin typeface="+mn-lt"/>
              </a:rPr>
              <a:t>and </a:t>
            </a:r>
            <a:r>
              <a:rPr lang="en-US" sz="1600" b="1" dirty="0" smtClean="0">
                <a:solidFill>
                  <a:srgbClr val="0070C0"/>
                </a:solidFill>
                <a:latin typeface="+mn-lt"/>
              </a:rPr>
              <a:t>an integer into a pointer</a:t>
            </a:r>
            <a:r>
              <a:rPr lang="en-US" sz="1600" b="1" dirty="0" smtClean="0">
                <a:latin typeface="+mn-lt"/>
              </a:rPr>
              <a:t>.</a:t>
            </a:r>
            <a:endParaRPr lang="en-US" sz="1600" dirty="0">
              <a:latin typeface="+mn-lt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143000" y="2918936"/>
            <a:ext cx="6248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char *p = “This is a string.”;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reinterpret_cast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&gt; (p);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//cast pointer to integer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3758625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b="1" dirty="0" smtClean="0"/>
              <a:t>The </a:t>
            </a:r>
            <a:r>
              <a:rPr lang="en-US" sz="1600" b="1" dirty="0" err="1" smtClean="0">
                <a:solidFill>
                  <a:srgbClr val="FF0000"/>
                </a:solidFill>
              </a:rPr>
              <a:t>const_cast</a:t>
            </a:r>
            <a:r>
              <a:rPr lang="en-US" sz="1600" b="1" dirty="0" smtClean="0"/>
              <a:t> operator is used to </a:t>
            </a:r>
            <a:r>
              <a:rPr lang="en-US" sz="1600" b="1" dirty="0" smtClean="0">
                <a:solidFill>
                  <a:srgbClr val="0070C0"/>
                </a:solidFill>
              </a:rPr>
              <a:t>explicitly override const and/or volatile </a:t>
            </a:r>
            <a:r>
              <a:rPr lang="en-US" sz="1600" b="1" dirty="0" smtClean="0"/>
              <a:t>in a cast.</a:t>
            </a:r>
            <a:endParaRPr lang="en-US" sz="1600" dirty="0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219200" y="4191000"/>
            <a:ext cx="63246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void f(const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*p){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*v;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v =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const_cast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*&gt; (p);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// cast away const-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ness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*v = 100;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                         // modify the object through v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54102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latin typeface="+mn-lt"/>
              </a:rPr>
              <a:t>The </a:t>
            </a:r>
            <a:r>
              <a:rPr lang="en-US" sz="1600" b="1" dirty="0" err="1" smtClean="0">
                <a:solidFill>
                  <a:srgbClr val="FF0000"/>
                </a:solidFill>
                <a:latin typeface="+mn-lt"/>
              </a:rPr>
              <a:t>static_cast</a:t>
            </a:r>
            <a:r>
              <a:rPr lang="en-US" sz="1600" b="1" dirty="0" smtClean="0">
                <a:latin typeface="+mn-lt"/>
              </a:rPr>
              <a:t> operator performs a </a:t>
            </a:r>
            <a:r>
              <a:rPr lang="en-US" sz="1600" b="1" dirty="0" smtClean="0">
                <a:solidFill>
                  <a:srgbClr val="0070C0"/>
                </a:solidFill>
                <a:latin typeface="+mn-lt"/>
              </a:rPr>
              <a:t>non-polymorphic cast. </a:t>
            </a:r>
            <a:r>
              <a:rPr lang="en-US" sz="1600" b="1" dirty="0" smtClean="0">
                <a:latin typeface="+mn-lt"/>
              </a:rPr>
              <a:t>For example, it can be used to cast </a:t>
            </a:r>
            <a:r>
              <a:rPr lang="en-US" sz="1600" b="1" dirty="0" smtClean="0">
                <a:solidFill>
                  <a:srgbClr val="0070C0"/>
                </a:solidFill>
                <a:latin typeface="+mn-lt"/>
              </a:rPr>
              <a:t>a base class pointer to a derived class pointer</a:t>
            </a:r>
            <a:r>
              <a:rPr lang="en-US" sz="1600" b="1" dirty="0" smtClean="0">
                <a:latin typeface="+mn-lt"/>
              </a:rPr>
              <a:t>.</a:t>
            </a:r>
            <a:endParaRPr lang="en-US" sz="1600" dirty="0">
              <a:latin typeface="+mn-lt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219200" y="5943600"/>
            <a:ext cx="312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float f = 199.22; 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static_cast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&gt; (f);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noFill/>
        <a:ln>
          <a:solidFill>
            <a:schemeClr val="accent1"/>
          </a:solidFill>
        </a:ln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1400" dirty="0"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19866</TotalTime>
  <Words>531</Words>
  <Application>Microsoft Office PowerPoint</Application>
  <PresentationFormat>On-screen Show (4:3)</PresentationFormat>
  <Paragraphs>81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 Lecture Twelve Run-Time Type Identification (RTTI) and Casting Operator</vt:lpstr>
      <vt:lpstr> Run-Time Type Identification (RTTI)</vt:lpstr>
      <vt:lpstr> Run-Time Type Identification (RTTI)</vt:lpstr>
      <vt:lpstr> Type Casting Operator</vt:lpstr>
      <vt:lpstr> Type Casting Operator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ALGORITHM TO DETERMINE ENERGY-AWARE MAXIMAL LEAF  NODES DATA GATHERING TREE FOR WIRELESS SENSOR NETWORKS</dc:title>
  <dc:creator>Admin</dc:creator>
  <cp:lastModifiedBy>MAHFUZ</cp:lastModifiedBy>
  <cp:revision>2546</cp:revision>
  <dcterms:created xsi:type="dcterms:W3CDTF">2010-12-04T17:05:06Z</dcterms:created>
  <dcterms:modified xsi:type="dcterms:W3CDTF">2014-08-31T04:44:49Z</dcterms:modified>
</cp:coreProperties>
</file>