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73" r:id="rId2"/>
    <p:sldId id="375" r:id="rId3"/>
    <p:sldId id="376" r:id="rId4"/>
    <p:sldId id="377" r:id="rId5"/>
    <p:sldId id="378" r:id="rId6"/>
    <p:sldId id="379" r:id="rId7"/>
    <p:sldId id="390" r:id="rId8"/>
    <p:sldId id="380" r:id="rId9"/>
    <p:sldId id="381" r:id="rId10"/>
    <p:sldId id="391" r:id="rId11"/>
    <p:sldId id="382" r:id="rId12"/>
    <p:sldId id="389" r:id="rId13"/>
    <p:sldId id="383" r:id="rId14"/>
    <p:sldId id="388" r:id="rId15"/>
    <p:sldId id="392" r:id="rId16"/>
    <p:sldId id="384" r:id="rId17"/>
    <p:sldId id="385" r:id="rId18"/>
    <p:sldId id="393" r:id="rId19"/>
    <p:sldId id="386" r:id="rId20"/>
    <p:sldId id="387" r:id="rId21"/>
    <p:sldId id="394" r:id="rId22"/>
    <p:sldId id="3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87" d="100"/>
          <a:sy n="87" d="100"/>
        </p:scale>
        <p:origin x="-10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DE067-FAB9-4F3C-8B1B-24D93CB5849F}" type="datetimeFigureOut">
              <a:rPr lang="en-US" smtClean="0"/>
              <a:pPr/>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C932D-E468-4E10-B08E-00D8F37AE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FDC9F-BAB1-4FD5-9B36-BCC5D0E94FCD}"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FDC9F-BAB1-4FD5-9B36-BCC5D0E94FCD}" type="datetimeFigureOut">
              <a:rPr lang="en-US" smtClean="0"/>
              <a:pPr/>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7FDC9F-BAB1-4FD5-9B36-BCC5D0E94FCD}"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FDC9F-BAB1-4FD5-9B36-BCC5D0E94FCD}"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DC9F-BAB1-4FD5-9B36-BCC5D0E94FCD}" type="datetimeFigureOut">
              <a:rPr lang="en-US" smtClean="0"/>
              <a:pPr/>
              <a:t>8/7/2012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27983-B398-412F-A48E-CE8AF0C771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Theory of NP-Completeness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There are problems for which it had been impossible to design efficient algorithms. By “efficient algorithms” we mean algorithms that solve the problem in polynomial time of input size. There are problems for  </a:t>
            </a:r>
            <a:endParaRPr lang="en-US" dirty="0" smtClean="0"/>
          </a:p>
          <a:p>
            <a:pPr>
              <a:buNone/>
            </a:pPr>
            <a:r>
              <a:rPr lang="en-US" dirty="0" smtClean="0"/>
              <a:t>exponential time lower </a:t>
            </a:r>
            <a:r>
              <a:rPr lang="en-US" dirty="0" smtClean="0"/>
              <a:t>bounds could not be proved.</a:t>
            </a:r>
            <a:endParaRPr lang="en-US" dirty="0" smtClean="0"/>
          </a:p>
          <a:p>
            <a:pPr>
              <a:buNone/>
            </a:pPr>
            <a:r>
              <a:rPr lang="en-US" dirty="0" smtClean="0"/>
              <a:t>By the early 1970s, literally hundreds of problems were </a:t>
            </a:r>
            <a:r>
              <a:rPr lang="en-US" dirty="0" smtClean="0"/>
              <a:t>stuck in </a:t>
            </a:r>
            <a:r>
              <a:rPr lang="en-US" dirty="0" smtClean="0"/>
              <a:t>this limbo. The theory of NP-Completeness, developed </a:t>
            </a:r>
            <a:r>
              <a:rPr lang="en-US" dirty="0" smtClean="0"/>
              <a:t>by Stephen </a:t>
            </a:r>
            <a:r>
              <a:rPr lang="en-US" dirty="0" smtClean="0"/>
              <a:t>Cook and Richard Karp, provided the tools to </a:t>
            </a:r>
            <a:r>
              <a:rPr lang="en-US" dirty="0" smtClean="0"/>
              <a:t>show that </a:t>
            </a:r>
            <a:r>
              <a:rPr lang="en-US" dirty="0" smtClean="0"/>
              <a:t>all of these problems were really the same problem.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Satisﬁability</a:t>
            </a:r>
            <a:endParaRPr lang="en-US" dirty="0"/>
          </a:p>
        </p:txBody>
      </p:sp>
      <p:sp>
        <p:nvSpPr>
          <p:cNvPr id="3" name="Content Placeholder 2"/>
          <p:cNvSpPr>
            <a:spLocks noGrp="1"/>
          </p:cNvSpPr>
          <p:nvPr>
            <p:ph idx="1"/>
          </p:nvPr>
        </p:nvSpPr>
        <p:spPr/>
        <p:txBody>
          <a:bodyPr/>
          <a:lstStyle/>
          <a:p>
            <a:pPr marL="0">
              <a:buNone/>
            </a:pPr>
            <a:r>
              <a:rPr lang="en-US" sz="3600" dirty="0" smtClean="0"/>
              <a:t>Further, many strange and impossible to-believe things have been shown to be true if someone in fact did </a:t>
            </a:r>
            <a:r>
              <a:rPr lang="en-US" sz="3600" dirty="0" err="1" smtClean="0"/>
              <a:t>ﬁnd</a:t>
            </a:r>
            <a:r>
              <a:rPr lang="en-US" sz="3600" dirty="0" smtClean="0"/>
              <a:t> a fast </a:t>
            </a:r>
            <a:r>
              <a:rPr lang="en-US" sz="3600" dirty="0" err="1" smtClean="0"/>
              <a:t>satisﬁability</a:t>
            </a:r>
            <a:r>
              <a:rPr lang="en-US" sz="3600" dirty="0" smtClean="0"/>
              <a:t> algorithm.</a:t>
            </a:r>
          </a:p>
          <a:p>
            <a:pPr marL="0">
              <a:buNone/>
            </a:pPr>
            <a:r>
              <a:rPr lang="en-US" sz="3600" dirty="0" smtClean="0"/>
              <a:t>Clearly, </a:t>
            </a:r>
            <a:r>
              <a:rPr lang="en-US" sz="3600" dirty="0" err="1" smtClean="0"/>
              <a:t>Satisﬁability</a:t>
            </a:r>
            <a:r>
              <a:rPr lang="en-US" sz="3600" dirty="0" smtClean="0"/>
              <a:t> is in NP, since we can guess </a:t>
            </a:r>
            <a:r>
              <a:rPr lang="en-US" sz="3600" dirty="0" smtClean="0"/>
              <a:t>an assignment </a:t>
            </a:r>
            <a:r>
              <a:rPr lang="en-US" sz="3600" dirty="0" smtClean="0"/>
              <a:t>of TRUE, FALSE to the literals and check it </a:t>
            </a:r>
            <a:r>
              <a:rPr lang="en-US" sz="3600" dirty="0" smtClean="0"/>
              <a:t>in polynomial </a:t>
            </a:r>
            <a:r>
              <a:rPr lang="en-US" sz="3600" dirty="0" smtClean="0"/>
              <a:t>time.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Autofit/>
          </a:bodyPr>
          <a:lstStyle/>
          <a:p>
            <a:pPr marL="0">
              <a:buNone/>
            </a:pPr>
            <a:r>
              <a:rPr lang="en-US" sz="2800" dirty="0" smtClean="0"/>
              <a:t>The precise distinction between whether a problem is in P </a:t>
            </a:r>
            <a:r>
              <a:rPr lang="en-US" sz="2800" dirty="0" smtClean="0"/>
              <a:t>or NP </a:t>
            </a:r>
            <a:r>
              <a:rPr lang="en-US" sz="2800" dirty="0" smtClean="0"/>
              <a:t>is somewhat technical, requiring formal language </a:t>
            </a:r>
            <a:r>
              <a:rPr lang="en-US" sz="2800" dirty="0" smtClean="0"/>
              <a:t>theory and </a:t>
            </a:r>
            <a:r>
              <a:rPr lang="en-US" sz="2800" dirty="0" smtClean="0"/>
              <a:t>Turing machines to state correctly.</a:t>
            </a:r>
          </a:p>
          <a:p>
            <a:pPr marL="0">
              <a:buNone/>
            </a:pPr>
            <a:r>
              <a:rPr lang="en-US" sz="2800" dirty="0" smtClean="0"/>
              <a:t>However, intuitively a problem is in P, (</a:t>
            </a:r>
            <a:r>
              <a:rPr lang="en-US" sz="2800" dirty="0" err="1" smtClean="0"/>
              <a:t>ie</a:t>
            </a:r>
            <a:r>
              <a:rPr lang="en-US" sz="2800" dirty="0" smtClean="0"/>
              <a:t>. polynomial) if </a:t>
            </a:r>
            <a:r>
              <a:rPr lang="en-US" sz="2800" dirty="0" smtClean="0"/>
              <a:t>it can </a:t>
            </a:r>
            <a:r>
              <a:rPr lang="en-US" sz="2800" dirty="0" smtClean="0"/>
              <a:t>be solved in time polynomial in the size of the input.</a:t>
            </a:r>
          </a:p>
          <a:p>
            <a:pPr marL="0">
              <a:buNone/>
            </a:pPr>
            <a:r>
              <a:rPr lang="en-US" sz="2800" dirty="0" smtClean="0"/>
              <a:t>A problem is in NP if, given the answer, it is possible to </a:t>
            </a:r>
            <a:r>
              <a:rPr lang="en-US" sz="2800" dirty="0" smtClean="0"/>
              <a:t>verify that </a:t>
            </a:r>
            <a:r>
              <a:rPr lang="en-US" sz="2800" dirty="0" smtClean="0"/>
              <a:t>the answer is correct within time polynomial in the </a:t>
            </a:r>
            <a:r>
              <a:rPr lang="en-US" sz="2800" dirty="0" smtClean="0"/>
              <a:t>size of </a:t>
            </a:r>
            <a:r>
              <a:rPr lang="en-US" sz="2800" dirty="0" smtClean="0"/>
              <a:t>the input.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lstStyle/>
          <a:p>
            <a:pPr>
              <a:buNone/>
            </a:pPr>
            <a:r>
              <a:rPr lang="en-US" dirty="0" smtClean="0"/>
              <a:t>Example P – Is there a path from s to t in G of length less than k.</a:t>
            </a:r>
          </a:p>
          <a:p>
            <a:pPr>
              <a:buNone/>
            </a:pPr>
            <a:r>
              <a:rPr lang="en-US" dirty="0" smtClean="0"/>
              <a:t>Example NP – Is there a TSP tour in G of length less than k.</a:t>
            </a:r>
          </a:p>
          <a:p>
            <a:pPr>
              <a:buNone/>
            </a:pPr>
            <a:r>
              <a:rPr lang="en-US" dirty="0" smtClean="0"/>
              <a:t>Given the tour, it is easy to add up the costs and convince   that it is correct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fontScale="92500" lnSpcReduction="10000"/>
          </a:bodyPr>
          <a:lstStyle/>
          <a:p>
            <a:pPr marL="0">
              <a:buNone/>
            </a:pPr>
            <a:r>
              <a:rPr lang="en-US" dirty="0" smtClean="0"/>
              <a:t>Example not in NP – How many TSP tours are there in G of length less than k. Since there can be an exponential number of them, we cannot count them all in polynomial time.</a:t>
            </a:r>
          </a:p>
          <a:p>
            <a:pPr marL="0">
              <a:buNone/>
            </a:pPr>
            <a:r>
              <a:rPr lang="en-US" dirty="0" smtClean="0"/>
              <a:t>Don’t let this issue confuse you – the important idea here is of reductions as a way of proving hardness.3-Satisﬁability</a:t>
            </a:r>
          </a:p>
          <a:p>
            <a:pPr marL="0">
              <a:buNone/>
            </a:pPr>
            <a:r>
              <a:rPr lang="en-US" dirty="0" smtClean="0"/>
              <a:t>Instance: A collection of clause C where each c clause contains</a:t>
            </a:r>
          </a:p>
          <a:p>
            <a:pPr marL="0">
              <a:buNone/>
            </a:pPr>
            <a:r>
              <a:rPr lang="en-US" dirty="0" smtClean="0"/>
              <a:t>exactly 3 literals, </a:t>
            </a:r>
            <a:r>
              <a:rPr lang="en-US" dirty="0" err="1" smtClean="0"/>
              <a:t>boolean</a:t>
            </a:r>
            <a:r>
              <a:rPr lang="en-US" dirty="0" smtClean="0"/>
              <a:t> variable v.</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a:bodyPr>
          <a:lstStyle/>
          <a:p>
            <a:pPr>
              <a:buNone/>
            </a:pPr>
            <a:r>
              <a:rPr lang="en-US" dirty="0" smtClean="0"/>
              <a:t>Question: Is there a truth assignment to v so that each </a:t>
            </a:r>
            <a:r>
              <a:rPr lang="en-US" dirty="0" smtClean="0"/>
              <a:t>clause is </a:t>
            </a:r>
            <a:r>
              <a:rPr lang="en-US" dirty="0" err="1" smtClean="0"/>
              <a:t>satisﬁed</a:t>
            </a:r>
            <a:r>
              <a:rPr lang="en-US" dirty="0" smtClean="0"/>
              <a:t>?</a:t>
            </a:r>
          </a:p>
          <a:p>
            <a:pPr>
              <a:buNone/>
            </a:pPr>
            <a:r>
              <a:rPr lang="en-US" dirty="0" smtClean="0"/>
              <a:t>Note that this is a more restricted problem than SAT. If </a:t>
            </a:r>
            <a:r>
              <a:rPr lang="en-US" dirty="0" smtClean="0"/>
              <a:t>3-SAT is </a:t>
            </a:r>
            <a:r>
              <a:rPr lang="en-US" dirty="0" smtClean="0"/>
              <a:t>NP-complete, it implies SAT is NP-complete but not </a:t>
            </a:r>
            <a:r>
              <a:rPr lang="en-US" dirty="0" err="1" smtClean="0"/>
              <a:t>visaversa</a:t>
            </a:r>
            <a:r>
              <a:rPr lang="en-US" dirty="0" smtClean="0"/>
              <a:t>, perhaps long clauses are what makes SAT </a:t>
            </a:r>
            <a:r>
              <a:rPr lang="en-US" dirty="0" err="1" smtClean="0"/>
              <a:t>difﬁcult</a:t>
            </a:r>
            <a:r>
              <a:rPr lang="en-US" dirty="0" smtClean="0"/>
              <a:t>?!</a:t>
            </a:r>
          </a:p>
          <a:p>
            <a:pPr>
              <a:buNone/>
            </a:pPr>
            <a:r>
              <a:rPr lang="en-US" dirty="0" smtClean="0"/>
              <a:t>After all, 1-Sat is trivial!</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lstStyle/>
          <a:p>
            <a:pPr marL="0">
              <a:buNone/>
            </a:pPr>
            <a:r>
              <a:rPr lang="en-US" dirty="0" smtClean="0"/>
              <a:t>Theorem: 3-SAT is NP-Complete</a:t>
            </a:r>
          </a:p>
          <a:p>
            <a:pPr marL="0">
              <a:buNone/>
            </a:pPr>
            <a:r>
              <a:rPr lang="en-US" dirty="0" smtClean="0"/>
              <a:t>Proof: 3-SAT is NP – given an assignment, just check </a:t>
            </a:r>
            <a:r>
              <a:rPr lang="en-US" dirty="0" smtClean="0"/>
              <a:t>that each </a:t>
            </a:r>
            <a:r>
              <a:rPr lang="en-US" dirty="0" smtClean="0"/>
              <a:t>clause is covered. To prove it is complete, a </a:t>
            </a:r>
            <a:r>
              <a:rPr lang="en-US" dirty="0" smtClean="0"/>
              <a:t>reduction from </a:t>
            </a:r>
            <a:r>
              <a:rPr lang="en-US" dirty="0" smtClean="0"/>
              <a:t>Sat ∝ 3 − Sat must be provided. We will </a:t>
            </a:r>
            <a:r>
              <a:rPr lang="en-US" dirty="0" smtClean="0"/>
              <a:t>transform </a:t>
            </a:r>
            <a:r>
              <a:rPr lang="en-US" dirty="0" smtClean="0"/>
              <a:t>each clause independently based on its length.</a:t>
            </a:r>
          </a:p>
          <a:p>
            <a:pPr marL="0">
              <a:buNone/>
            </a:pPr>
            <a:r>
              <a:rPr lang="en-US" dirty="0" smtClean="0"/>
              <a:t>Suppose the clause </a:t>
            </a:r>
            <a:r>
              <a:rPr lang="en-US" dirty="0" err="1" smtClean="0"/>
              <a:t>Ci</a:t>
            </a:r>
            <a:r>
              <a:rPr lang="en-US" dirty="0" smtClean="0"/>
              <a:t> contains k literals.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r>
              <a:rPr lang="en-US" dirty="0" smtClean="0"/>
              <a:t>If k = 1, meaning </a:t>
            </a:r>
            <a:r>
              <a:rPr lang="en-US" dirty="0" err="1" smtClean="0"/>
              <a:t>Ci</a:t>
            </a:r>
            <a:r>
              <a:rPr lang="en-US" dirty="0" smtClean="0"/>
              <a:t> = {z1}, create two new variables</a:t>
            </a:r>
          </a:p>
          <a:p>
            <a:pPr>
              <a:buNone/>
            </a:pPr>
            <a:r>
              <a:rPr lang="en-US" dirty="0" smtClean="0"/>
              <a:t>v1, v2 and four new 3-literal clauses:</a:t>
            </a:r>
          </a:p>
          <a:p>
            <a:pPr>
              <a:buNone/>
            </a:pPr>
            <a:r>
              <a:rPr lang="en-US" dirty="0" smtClean="0"/>
              <a:t>{v1, v2, z1}, {v1, v2, z1}, {v1, v2, z1}, {v1, v2, z1}.</a:t>
            </a:r>
          </a:p>
          <a:p>
            <a:pPr>
              <a:buNone/>
            </a:pPr>
            <a:r>
              <a:rPr lang="en-US" dirty="0" smtClean="0"/>
              <a:t>Note that the only way all four of these can be </a:t>
            </a:r>
            <a:r>
              <a:rPr lang="en-US" dirty="0" err="1" smtClean="0"/>
              <a:t>satisﬁed</a:t>
            </a:r>
            <a:r>
              <a:rPr lang="en-US" dirty="0" smtClean="0"/>
              <a:t> is</a:t>
            </a:r>
          </a:p>
          <a:p>
            <a:pPr>
              <a:buNone/>
            </a:pPr>
            <a:r>
              <a:rPr lang="en-US" dirty="0" smtClean="0"/>
              <a:t>if z is TRUE.</a:t>
            </a:r>
          </a:p>
          <a:p>
            <a:pPr>
              <a:buNone/>
            </a:pPr>
            <a:r>
              <a:rPr lang="en-US" dirty="0" smtClean="0"/>
              <a:t>• If k = 2, meaning {z1, z2}, create one new variable v1 </a:t>
            </a:r>
            <a:r>
              <a:rPr lang="en-US" dirty="0" smtClean="0"/>
              <a:t>and two </a:t>
            </a:r>
            <a:r>
              <a:rPr lang="en-US" dirty="0" smtClean="0"/>
              <a:t>new clauses: {v1, z1, z2}, {v1, z1, z2}</a:t>
            </a:r>
          </a:p>
          <a:p>
            <a:pPr>
              <a:buNone/>
            </a:pPr>
            <a:r>
              <a:rPr lang="en-US" dirty="0" smtClean="0"/>
              <a:t>• If k = 3, meaning {z1, z2, z3}, copy into the 3-SAT</a:t>
            </a:r>
          </a:p>
          <a:p>
            <a:pPr>
              <a:buNone/>
            </a:pPr>
            <a:r>
              <a:rPr lang="en-US" dirty="0" smtClean="0"/>
              <a:t>instance as it is</a:t>
            </a:r>
            <a:r>
              <a:rPr lang="en-US" dirty="0" smtClean="0"/>
              <a:t>.</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fontScale="85000" lnSpcReduction="10000"/>
          </a:bodyPr>
          <a:lstStyle/>
          <a:p>
            <a:pPr marL="0">
              <a:buNone/>
            </a:pPr>
            <a:r>
              <a:rPr lang="en-US" dirty="0" smtClean="0"/>
              <a:t>• If k &gt; 3, meaning {z1, z2, ..., </a:t>
            </a:r>
            <a:r>
              <a:rPr lang="en-US" dirty="0" err="1" smtClean="0"/>
              <a:t>zn</a:t>
            </a:r>
            <a:r>
              <a:rPr lang="en-US" dirty="0" smtClean="0"/>
              <a:t>}, create n − 3 new</a:t>
            </a:r>
          </a:p>
          <a:p>
            <a:pPr marL="0">
              <a:buNone/>
            </a:pPr>
            <a:r>
              <a:rPr lang="en-US" dirty="0" smtClean="0"/>
              <a:t>variables </a:t>
            </a:r>
            <a:r>
              <a:rPr lang="en-US" dirty="0" smtClean="0"/>
              <a:t>and n − 2 new clauses in a chain: {</a:t>
            </a:r>
            <a:r>
              <a:rPr lang="en-US" dirty="0" smtClean="0"/>
              <a:t>vi , </a:t>
            </a:r>
            <a:r>
              <a:rPr lang="en-US" dirty="0" err="1" smtClean="0"/>
              <a:t>zi</a:t>
            </a:r>
            <a:r>
              <a:rPr lang="en-US" dirty="0" smtClean="0"/>
              <a:t> , </a:t>
            </a:r>
            <a:r>
              <a:rPr lang="en-US" dirty="0" smtClean="0"/>
              <a:t>vi},</a:t>
            </a:r>
          </a:p>
          <a:p>
            <a:pPr marL="0">
              <a:buNone/>
            </a:pPr>
            <a:r>
              <a:rPr lang="en-US" dirty="0" smtClean="0"/>
              <a:t>. . .</a:t>
            </a:r>
          </a:p>
          <a:p>
            <a:pPr marL="0">
              <a:buNone/>
            </a:pPr>
            <a:r>
              <a:rPr lang="en-US" dirty="0" smtClean="0"/>
              <a:t>If none of the original variables in a clause are TRUE, </a:t>
            </a:r>
            <a:r>
              <a:rPr lang="en-US" dirty="0" smtClean="0"/>
              <a:t>there is </a:t>
            </a:r>
            <a:r>
              <a:rPr lang="en-US" dirty="0" smtClean="0"/>
              <a:t>no way to satisfy all of them using the additional variable:</a:t>
            </a:r>
          </a:p>
          <a:p>
            <a:pPr marL="0">
              <a:buNone/>
            </a:pPr>
            <a:r>
              <a:rPr lang="en-US" dirty="0" smtClean="0"/>
              <a:t>(F, F, T),(F, F, T), . . . ,(F, F, F)</a:t>
            </a:r>
          </a:p>
          <a:p>
            <a:pPr marL="0">
              <a:buNone/>
            </a:pPr>
            <a:r>
              <a:rPr lang="en-US" dirty="0" smtClean="0"/>
              <a:t>But if any literal is TRUE, we have n − 3 free variables and</a:t>
            </a:r>
          </a:p>
          <a:p>
            <a:pPr marL="0">
              <a:buNone/>
            </a:pPr>
            <a:r>
              <a:rPr lang="en-US" dirty="0" smtClean="0"/>
              <a:t>n − 3 remaining 3-clauses, so we can satisfy each of them.</a:t>
            </a:r>
          </a:p>
          <a:p>
            <a:pPr marL="0">
              <a:buNone/>
            </a:pPr>
            <a:r>
              <a:rPr lang="en-US" dirty="0" smtClean="0"/>
              <a:t>(F, F, T),(F, F, T), . . . ,(F, T, F), . . . ,(T, F, F),(T, F, F</a:t>
            </a:r>
            <a:r>
              <a:rPr lang="en-US" dirty="0" smtClean="0"/>
              <a:t>)</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a:bodyPr>
          <a:lstStyle/>
          <a:p>
            <a:pPr marL="0">
              <a:buNone/>
            </a:pPr>
            <a:r>
              <a:rPr lang="en-US" dirty="0" smtClean="0"/>
              <a:t>Since any SAT solution will also satisfy the 3-SAT </a:t>
            </a:r>
            <a:r>
              <a:rPr lang="en-US" dirty="0" smtClean="0"/>
              <a:t>instance and </a:t>
            </a:r>
            <a:r>
              <a:rPr lang="en-US" dirty="0" smtClean="0"/>
              <a:t>any 3-SAT solution sets variables giving a SAT solution</a:t>
            </a:r>
          </a:p>
          <a:p>
            <a:pPr marL="0">
              <a:buNone/>
            </a:pPr>
            <a:r>
              <a:rPr lang="en-US" dirty="0" smtClean="0"/>
              <a:t>– the problems are equivalent. If there were n clauses and </a:t>
            </a:r>
            <a:r>
              <a:rPr lang="en-US" dirty="0" smtClean="0"/>
              <a:t>m total </a:t>
            </a:r>
            <a:r>
              <a:rPr lang="en-US" dirty="0" smtClean="0"/>
              <a:t>literals in the SAT instance, this transform takes O(m</a:t>
            </a:r>
            <a:r>
              <a:rPr lang="en-US" dirty="0" smtClean="0"/>
              <a:t>) time</a:t>
            </a:r>
            <a:r>
              <a:rPr lang="en-US" dirty="0" smtClean="0"/>
              <a:t>, so SAT and 3-SAT.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Note that a slight </a:t>
            </a:r>
            <a:r>
              <a:rPr lang="en-US" dirty="0" err="1" smtClean="0"/>
              <a:t>modiﬁcation</a:t>
            </a:r>
            <a:r>
              <a:rPr lang="en-US" dirty="0" smtClean="0"/>
              <a:t> to this construction </a:t>
            </a:r>
            <a:r>
              <a:rPr lang="en-US" dirty="0" smtClean="0"/>
              <a:t>would prove </a:t>
            </a:r>
            <a:r>
              <a:rPr lang="en-US" dirty="0" smtClean="0"/>
              <a:t>4-SAT, or 5-SAT,... also NP-complete. However, </a:t>
            </a:r>
            <a:r>
              <a:rPr lang="en-US" dirty="0" smtClean="0"/>
              <a:t>it breaks </a:t>
            </a:r>
            <a:r>
              <a:rPr lang="en-US" dirty="0" smtClean="0"/>
              <a:t>down when we try to use it for 2-SAT, since there </a:t>
            </a:r>
            <a:r>
              <a:rPr lang="en-US" dirty="0" smtClean="0"/>
              <a:t>is no </a:t>
            </a:r>
            <a:r>
              <a:rPr lang="en-US" dirty="0" smtClean="0"/>
              <a:t>way to stuff anything into the chain of clauses. It turns </a:t>
            </a:r>
            <a:r>
              <a:rPr lang="en-US" dirty="0" smtClean="0"/>
              <a:t>out that </a:t>
            </a:r>
            <a:r>
              <a:rPr lang="en-US" dirty="0" smtClean="0"/>
              <a:t>resolution gives a polynomial time algorithm for 2-SAT.</a:t>
            </a:r>
          </a:p>
          <a:p>
            <a:pPr marL="0">
              <a:buNone/>
            </a:pPr>
            <a:r>
              <a:rPr lang="en-US" dirty="0" smtClean="0"/>
              <a:t>Having at least 3-literals per clause is what makes the </a:t>
            </a:r>
            <a:r>
              <a:rPr lang="en-US" dirty="0" smtClean="0"/>
              <a:t>problem </a:t>
            </a:r>
            <a:r>
              <a:rPr lang="en-US" dirty="0" err="1" smtClean="0"/>
              <a:t>difﬁcult</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Idea</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10000"/>
          </a:bodyPr>
          <a:lstStyle/>
          <a:p>
            <a:pPr>
              <a:buNone/>
            </a:pPr>
            <a:r>
              <a:rPr lang="en-US" dirty="0" smtClean="0"/>
              <a:t>Suppose I gave you the following algorithm to solve the</a:t>
            </a:r>
          </a:p>
          <a:p>
            <a:pPr>
              <a:buNone/>
            </a:pPr>
            <a:r>
              <a:rPr lang="en-US" dirty="0" err="1" smtClean="0"/>
              <a:t>bandersnatch</a:t>
            </a:r>
            <a:r>
              <a:rPr lang="en-US" dirty="0" smtClean="0"/>
              <a:t> problem:</a:t>
            </a:r>
          </a:p>
          <a:p>
            <a:pPr>
              <a:buNone/>
            </a:pPr>
            <a:r>
              <a:rPr lang="en-US" dirty="0" err="1" smtClean="0"/>
              <a:t>Bandersnatch</a:t>
            </a:r>
            <a:r>
              <a:rPr lang="en-US" dirty="0" smtClean="0"/>
              <a:t>(G)</a:t>
            </a:r>
          </a:p>
          <a:p>
            <a:pPr>
              <a:buNone/>
            </a:pPr>
            <a:r>
              <a:rPr lang="en-US" dirty="0" smtClean="0"/>
              <a:t>Convert G to an instance of the Bo-</a:t>
            </a:r>
            <a:r>
              <a:rPr lang="en-US" dirty="0" err="1" smtClean="0"/>
              <a:t>billy</a:t>
            </a:r>
            <a:r>
              <a:rPr lang="en-US" dirty="0" smtClean="0"/>
              <a:t> problem Y .</a:t>
            </a:r>
          </a:p>
          <a:p>
            <a:pPr>
              <a:buNone/>
            </a:pPr>
            <a:r>
              <a:rPr lang="en-US" dirty="0" smtClean="0"/>
              <a:t>Call the subroutine Bo-</a:t>
            </a:r>
            <a:r>
              <a:rPr lang="en-US" dirty="0" err="1" smtClean="0"/>
              <a:t>billy</a:t>
            </a:r>
            <a:r>
              <a:rPr lang="en-US" dirty="0" smtClean="0"/>
              <a:t> on Y to solve this instance.</a:t>
            </a:r>
          </a:p>
          <a:p>
            <a:pPr>
              <a:buNone/>
            </a:pPr>
            <a:r>
              <a:rPr lang="en-US" dirty="0" smtClean="0"/>
              <a:t>Return the answer of Bo-</a:t>
            </a:r>
            <a:r>
              <a:rPr lang="en-US" dirty="0" err="1" smtClean="0"/>
              <a:t>billy</a:t>
            </a:r>
            <a:r>
              <a:rPr lang="en-US" dirty="0" smtClean="0"/>
              <a:t>(Y ) as the answer to G.</a:t>
            </a:r>
          </a:p>
          <a:p>
            <a:pPr>
              <a:buNone/>
            </a:pPr>
            <a:r>
              <a:rPr lang="en-US" dirty="0" smtClean="0"/>
              <a:t>Such a translation from instances of one type of problem to instances of another type such that answers are preserved is called a reduction.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Perpetual Point of Confusion</a:t>
            </a:r>
            <a:endParaRPr lang="en-US" dirty="0"/>
          </a:p>
        </p:txBody>
      </p:sp>
      <p:sp>
        <p:nvSpPr>
          <p:cNvPr id="3" name="Content Placeholder 2"/>
          <p:cNvSpPr>
            <a:spLocks noGrp="1"/>
          </p:cNvSpPr>
          <p:nvPr>
            <p:ph idx="1"/>
          </p:nvPr>
        </p:nvSpPr>
        <p:spPr/>
        <p:txBody>
          <a:bodyPr>
            <a:normAutofit/>
          </a:bodyPr>
          <a:lstStyle/>
          <a:p>
            <a:pPr marL="0">
              <a:buNone/>
            </a:pPr>
            <a:r>
              <a:rPr lang="en-US" dirty="0" smtClean="0"/>
              <a:t>Now that we have shown 3-SAT is NP-complete,</a:t>
            </a:r>
          </a:p>
          <a:p>
            <a:pPr marL="0">
              <a:buNone/>
            </a:pPr>
            <a:r>
              <a:rPr lang="en-US" dirty="0" smtClean="0"/>
              <a:t>we may use it for further reductions. Since the set of </a:t>
            </a:r>
            <a:r>
              <a:rPr lang="en-US" dirty="0" smtClean="0"/>
              <a:t>3-SAT </a:t>
            </a:r>
            <a:r>
              <a:rPr lang="en-US" dirty="0" smtClean="0"/>
              <a:t>instances is smaller and more regular than the </a:t>
            </a:r>
            <a:r>
              <a:rPr lang="en-US" dirty="0" smtClean="0"/>
              <a:t>SAT instances</a:t>
            </a:r>
            <a:r>
              <a:rPr lang="en-US" dirty="0" smtClean="0"/>
              <a:t>, it will be easier to use 3-SAT for future reductions.</a:t>
            </a:r>
          </a:p>
          <a:p>
            <a:pPr marL="0">
              <a:buNone/>
            </a:pPr>
            <a:r>
              <a:rPr lang="en-US" dirty="0" smtClean="0"/>
              <a:t>Remember the direction to reduction!</a:t>
            </a:r>
          </a:p>
          <a:p>
            <a:pPr marL="0">
              <a:buNone/>
            </a:pPr>
            <a:r>
              <a:rPr lang="en-US" dirty="0" smtClean="0"/>
              <a:t>Sat ∝ 3 − Sat ∝ XA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Perpetual Point of Confusion</a:t>
            </a:r>
            <a:endParaRPr lang="en-US" dirty="0"/>
          </a:p>
        </p:txBody>
      </p:sp>
      <p:sp>
        <p:nvSpPr>
          <p:cNvPr id="3" name="Content Placeholder 2"/>
          <p:cNvSpPr>
            <a:spLocks noGrp="1"/>
          </p:cNvSpPr>
          <p:nvPr>
            <p:ph idx="1"/>
          </p:nvPr>
        </p:nvSpPr>
        <p:spPr/>
        <p:txBody>
          <a:bodyPr>
            <a:normAutofit/>
          </a:bodyPr>
          <a:lstStyle/>
          <a:p>
            <a:pPr marL="0">
              <a:buNone/>
            </a:pPr>
            <a:r>
              <a:rPr lang="en-US" dirty="0" smtClean="0"/>
              <a:t>Note carefully the direction of the reduction.</a:t>
            </a:r>
          </a:p>
          <a:p>
            <a:pPr marL="0">
              <a:buNone/>
            </a:pPr>
            <a:r>
              <a:rPr lang="en-US" dirty="0" smtClean="0"/>
              <a:t>We must transform every instance of a known </a:t>
            </a:r>
            <a:r>
              <a:rPr lang="en-US" dirty="0" smtClean="0"/>
              <a:t>NP-complete problem </a:t>
            </a:r>
            <a:r>
              <a:rPr lang="en-US" dirty="0" smtClean="0"/>
              <a:t>to an instance of the problem we are interested in. </a:t>
            </a:r>
            <a:r>
              <a:rPr lang="en-US" dirty="0" smtClean="0"/>
              <a:t>If we </a:t>
            </a:r>
            <a:r>
              <a:rPr lang="en-US" dirty="0" smtClean="0"/>
              <a:t>do the reduction the other way, all we get is a slow </a:t>
            </a:r>
            <a:r>
              <a:rPr lang="en-US" dirty="0" smtClean="0"/>
              <a:t>way to </a:t>
            </a:r>
            <a:r>
              <a:rPr lang="en-US" dirty="0" smtClean="0"/>
              <a:t>solve x, by using a subroutine which probably will </a:t>
            </a:r>
            <a:r>
              <a:rPr lang="en-US" dirty="0" smtClean="0"/>
              <a:t>take exponential </a:t>
            </a:r>
            <a:r>
              <a:rPr lang="en-US" dirty="0" smtClean="0"/>
              <a:t>time.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Perpetual Point of Confusion</a:t>
            </a:r>
            <a:endParaRPr lang="en-US"/>
          </a:p>
        </p:txBody>
      </p:sp>
      <p:sp>
        <p:nvSpPr>
          <p:cNvPr id="3" name="Content Placeholder 2"/>
          <p:cNvSpPr>
            <a:spLocks noGrp="1"/>
          </p:cNvSpPr>
          <p:nvPr>
            <p:ph idx="1"/>
          </p:nvPr>
        </p:nvSpPr>
        <p:spPr/>
        <p:txBody>
          <a:bodyPr/>
          <a:lstStyle/>
          <a:p>
            <a:pPr>
              <a:buNone/>
            </a:pPr>
            <a:r>
              <a:rPr lang="en-US" dirty="0" smtClean="0"/>
              <a:t>This always is confusing at </a:t>
            </a:r>
            <a:r>
              <a:rPr lang="en-US" dirty="0" err="1" smtClean="0"/>
              <a:t>ﬁrst</a:t>
            </a:r>
            <a:r>
              <a:rPr lang="en-US" dirty="0" smtClean="0"/>
              <a:t> - it seems bass-</a:t>
            </a:r>
            <a:r>
              <a:rPr lang="en-US" dirty="0" err="1" smtClean="0"/>
              <a:t>ackwards</a:t>
            </a:r>
            <a:r>
              <a:rPr lang="en-US" dirty="0" smtClean="0"/>
              <a:t>.</a:t>
            </a:r>
          </a:p>
          <a:p>
            <a:pPr>
              <a:buNone/>
            </a:pPr>
            <a:r>
              <a:rPr lang="en-US" dirty="0" smtClean="0"/>
              <a:t>Make sure you understand the direction of reduction now </a:t>
            </a:r>
            <a:r>
              <a:rPr lang="en-US" dirty="0" smtClean="0"/>
              <a:t>- and </a:t>
            </a:r>
            <a:r>
              <a:rPr lang="en-US" dirty="0" smtClean="0"/>
              <a:t>think back to this when you get confused.</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Idea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Now suppose my reduction translates G to Y in O(P(n)):</a:t>
            </a:r>
          </a:p>
          <a:p>
            <a:pPr>
              <a:buNone/>
            </a:pPr>
            <a:r>
              <a:rPr lang="en-US" dirty="0" smtClean="0"/>
              <a:t>1. If my Bo-</a:t>
            </a:r>
            <a:r>
              <a:rPr lang="en-US" dirty="0" err="1" smtClean="0"/>
              <a:t>billy</a:t>
            </a:r>
            <a:r>
              <a:rPr lang="en-US" dirty="0" smtClean="0"/>
              <a:t> subroutine ran in O(P′(n)) I can solve the</a:t>
            </a:r>
          </a:p>
          <a:p>
            <a:pPr>
              <a:buNone/>
            </a:pPr>
            <a:r>
              <a:rPr lang="en-US" dirty="0" err="1" smtClean="0"/>
              <a:t>Bandersnatch</a:t>
            </a:r>
            <a:r>
              <a:rPr lang="en-US" dirty="0" smtClean="0"/>
              <a:t> problem in O(P(n) + P′(n))</a:t>
            </a:r>
          </a:p>
          <a:p>
            <a:pPr>
              <a:buNone/>
            </a:pPr>
            <a:r>
              <a:rPr lang="en-US" dirty="0" smtClean="0"/>
              <a:t>2. If I know that Ω(P′(n)) is a lower-bound to compute </a:t>
            </a:r>
            <a:r>
              <a:rPr lang="en-US" dirty="0" err="1" smtClean="0"/>
              <a:t>Bandersnatch</a:t>
            </a:r>
            <a:r>
              <a:rPr lang="en-US" dirty="0" smtClean="0"/>
              <a:t>, then Ω(P′(n) − P(n)) must be a </a:t>
            </a:r>
            <a:r>
              <a:rPr lang="en-US" dirty="0" err="1" smtClean="0"/>
              <a:t>lowerbound</a:t>
            </a:r>
            <a:r>
              <a:rPr lang="en-US" dirty="0" smtClean="0"/>
              <a:t> to compute Bo-</a:t>
            </a:r>
            <a:r>
              <a:rPr lang="en-US" dirty="0" err="1" smtClean="0"/>
              <a:t>billy</a:t>
            </a:r>
            <a:r>
              <a:rPr lang="en-US" dirty="0" smtClean="0"/>
              <a:t>.</a:t>
            </a:r>
          </a:p>
          <a:p>
            <a:pPr>
              <a:buNone/>
            </a:pPr>
            <a:r>
              <a:rPr lang="en-US" dirty="0" smtClean="0"/>
              <a:t>The second argument is the idea we use to prove problems hard!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700" dirty="0" smtClean="0"/>
              <a:t>A problem is a general question, with parameters for the input</a:t>
            </a:r>
          </a:p>
          <a:p>
            <a:pPr>
              <a:buNone/>
            </a:pPr>
            <a:r>
              <a:rPr lang="en-US" sz="5700" dirty="0" smtClean="0"/>
              <a:t>and conditions on what is a satisfactory answer or solution.</a:t>
            </a:r>
          </a:p>
          <a:p>
            <a:pPr>
              <a:buNone/>
            </a:pPr>
            <a:r>
              <a:rPr lang="en-US" sz="5700" dirty="0" smtClean="0"/>
              <a:t>An instance is a problem with the input parameters </a:t>
            </a:r>
            <a:r>
              <a:rPr lang="en-US" sz="5700" dirty="0" err="1" smtClean="0"/>
              <a:t>speciﬁed</a:t>
            </a:r>
            <a:r>
              <a:rPr lang="en-US" sz="5700" dirty="0" smtClean="0"/>
              <a:t>.</a:t>
            </a:r>
          </a:p>
          <a:p>
            <a:pPr>
              <a:buNone/>
            </a:pPr>
            <a:r>
              <a:rPr lang="en-US" sz="5700" dirty="0" smtClean="0"/>
              <a:t>Example: The Traveling Salesman</a:t>
            </a:r>
          </a:p>
          <a:p>
            <a:pPr>
              <a:buNone/>
            </a:pPr>
            <a:r>
              <a:rPr lang="en-US" sz="5700" dirty="0" smtClean="0"/>
              <a:t>Problem: Given a weighted graph G, what tour {v1, v2, ..., </a:t>
            </a:r>
            <a:r>
              <a:rPr lang="en-US" sz="5700" dirty="0" err="1" smtClean="0"/>
              <a:t>vn</a:t>
            </a:r>
            <a:r>
              <a:rPr lang="en-US" sz="5700" dirty="0" smtClean="0"/>
              <a:t>}</a:t>
            </a:r>
          </a:p>
          <a:p>
            <a:pPr>
              <a:buNone/>
            </a:pPr>
            <a:r>
              <a:rPr lang="en-US" sz="5700" dirty="0" smtClean="0"/>
              <a:t>Minimizes </a:t>
            </a:r>
            <a:r>
              <a:rPr lang="en-US" sz="5700" dirty="0" err="1" smtClean="0"/>
              <a:t>sum</a:t>
            </a:r>
            <a:r>
              <a:rPr lang="en-US" sz="5700" baseline="-25000" dirty="0" err="1" smtClean="0"/>
              <a:t>i</a:t>
            </a:r>
            <a:r>
              <a:rPr lang="en-US" sz="5700" baseline="-25000" dirty="0" smtClean="0"/>
              <a:t>=1,n-1</a:t>
            </a:r>
            <a:r>
              <a:rPr lang="en-US" sz="5700" dirty="0" smtClean="0"/>
              <a:t>1d[v</a:t>
            </a:r>
            <a:r>
              <a:rPr lang="en-US" sz="5700" baseline="-25000" dirty="0" smtClean="0"/>
              <a:t>i</a:t>
            </a:r>
            <a:r>
              <a:rPr lang="en-US" sz="5700" dirty="0" smtClean="0"/>
              <a:t> , v</a:t>
            </a:r>
            <a:r>
              <a:rPr lang="en-US" sz="5700" baseline="-25000" dirty="0" smtClean="0"/>
              <a:t>i+1</a:t>
            </a:r>
            <a:r>
              <a:rPr lang="en-US" sz="5700" dirty="0" smtClean="0"/>
              <a:t>] + d[</a:t>
            </a:r>
            <a:r>
              <a:rPr lang="en-US" sz="5700" dirty="0" err="1" smtClean="0"/>
              <a:t>v</a:t>
            </a:r>
            <a:r>
              <a:rPr lang="en-US" sz="5700" baseline="-25000" dirty="0" err="1" smtClean="0"/>
              <a:t>n</a:t>
            </a:r>
            <a:r>
              <a:rPr lang="en-US" sz="5700" dirty="0" smtClean="0"/>
              <a:t>, v</a:t>
            </a:r>
            <a:r>
              <a:rPr lang="en-US" sz="5700" baseline="-25000" dirty="0" smtClean="0"/>
              <a:t>1</a:t>
            </a:r>
            <a:r>
              <a:rPr lang="en-US" sz="5700" dirty="0" smtClean="0"/>
              <a:t>].</a:t>
            </a:r>
          </a:p>
          <a:p>
            <a:pPr>
              <a:buNone/>
            </a:pPr>
            <a:r>
              <a:rPr lang="en-US" sz="5700" dirty="0" smtClean="0"/>
              <a:t>Instance: d[v</a:t>
            </a:r>
            <a:r>
              <a:rPr lang="en-US" sz="5700" baseline="-25000" dirty="0" smtClean="0"/>
              <a:t>1</a:t>
            </a:r>
            <a:r>
              <a:rPr lang="en-US" sz="5700" dirty="0" smtClean="0"/>
              <a:t>, d</a:t>
            </a:r>
            <a:r>
              <a:rPr lang="en-US" sz="5700" baseline="-25000" dirty="0" smtClean="0"/>
              <a:t>2</a:t>
            </a:r>
            <a:r>
              <a:rPr lang="en-US" sz="5700" dirty="0" smtClean="0"/>
              <a:t>] = 10, d[v</a:t>
            </a:r>
            <a:r>
              <a:rPr lang="en-US" sz="5700" baseline="-25000" dirty="0" smtClean="0"/>
              <a:t>1</a:t>
            </a:r>
            <a:r>
              <a:rPr lang="en-US" sz="5700" dirty="0" smtClean="0"/>
              <a:t>, d</a:t>
            </a:r>
            <a:r>
              <a:rPr lang="en-US" sz="5700" baseline="-25000" dirty="0" smtClean="0"/>
              <a:t>3</a:t>
            </a:r>
            <a:r>
              <a:rPr lang="en-US" sz="5700" dirty="0" smtClean="0"/>
              <a:t>] = 5, d[v</a:t>
            </a:r>
            <a:r>
              <a:rPr lang="en-US" sz="5700" baseline="-25000" dirty="0" smtClean="0"/>
              <a:t>1</a:t>
            </a:r>
            <a:r>
              <a:rPr lang="en-US" sz="5700" dirty="0" smtClean="0"/>
              <a:t>, d</a:t>
            </a:r>
            <a:r>
              <a:rPr lang="en-US" sz="5700" baseline="-25000" dirty="0" smtClean="0"/>
              <a:t>4</a:t>
            </a:r>
            <a:r>
              <a:rPr lang="en-US" sz="5700" dirty="0" smtClean="0"/>
              <a:t>] = 9,</a:t>
            </a:r>
          </a:p>
          <a:p>
            <a:pPr>
              <a:buNone/>
            </a:pP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Solution: {v1, v2, v3, v4} cost= 27</a:t>
            </a:r>
          </a:p>
          <a:p>
            <a:pPr>
              <a:buNone/>
            </a:pPr>
            <a:r>
              <a:rPr lang="en-US" dirty="0" smtClean="0"/>
              <a:t>A problem with answers restricted to yes and no is </a:t>
            </a:r>
            <a:r>
              <a:rPr lang="en-US" dirty="0" smtClean="0"/>
              <a:t>called a </a:t>
            </a:r>
            <a:r>
              <a:rPr lang="en-US" dirty="0" smtClean="0"/>
              <a:t>decision problem. Most interesting optimization </a:t>
            </a:r>
            <a:r>
              <a:rPr lang="en-US" dirty="0" smtClean="0"/>
              <a:t>problems can </a:t>
            </a:r>
            <a:r>
              <a:rPr lang="en-US" dirty="0" smtClean="0"/>
              <a:t>be phrased as decision problems which capture </a:t>
            </a:r>
            <a:r>
              <a:rPr lang="en-US" dirty="0" smtClean="0"/>
              <a:t>the essence </a:t>
            </a:r>
            <a:r>
              <a:rPr lang="en-US" dirty="0" smtClean="0"/>
              <a:t>of the computation.</a:t>
            </a:r>
          </a:p>
          <a:p>
            <a:pPr>
              <a:buNone/>
            </a:pPr>
            <a:r>
              <a:rPr lang="en-US" dirty="0" smtClean="0"/>
              <a:t>Example: The Traveling Salesman Decision Problem.</a:t>
            </a:r>
          </a:p>
          <a:p>
            <a:pPr>
              <a:buNone/>
            </a:pPr>
            <a:r>
              <a:rPr lang="en-US" dirty="0" smtClean="0"/>
              <a:t>Given a weighted graph G and integer k, does there exist[v</a:t>
            </a:r>
            <a:r>
              <a:rPr lang="en-US" baseline="-25000" dirty="0" smtClean="0"/>
              <a:t>2</a:t>
            </a:r>
            <a:r>
              <a:rPr lang="en-US" dirty="0" smtClean="0"/>
              <a:t>, d</a:t>
            </a:r>
            <a:r>
              <a:rPr lang="en-US" baseline="-25000" dirty="0" smtClean="0"/>
              <a:t>3</a:t>
            </a:r>
            <a:r>
              <a:rPr lang="en-US" dirty="0" smtClean="0"/>
              <a:t>] = 6, d[v</a:t>
            </a:r>
            <a:r>
              <a:rPr lang="en-US" baseline="-25000" dirty="0" smtClean="0"/>
              <a:t>2</a:t>
            </a:r>
            <a:r>
              <a:rPr lang="en-US" dirty="0" smtClean="0"/>
              <a:t>, d</a:t>
            </a:r>
            <a:r>
              <a:rPr lang="en-US" baseline="-25000" dirty="0" smtClean="0"/>
              <a:t>4</a:t>
            </a:r>
            <a:r>
              <a:rPr lang="en-US" dirty="0" smtClean="0"/>
              <a:t>] = 9, d[v</a:t>
            </a:r>
            <a:r>
              <a:rPr lang="en-US" baseline="-25000" dirty="0" smtClean="0"/>
              <a:t>3</a:t>
            </a:r>
            <a:r>
              <a:rPr lang="en-US" dirty="0" smtClean="0"/>
              <a:t>, d</a:t>
            </a:r>
            <a:r>
              <a:rPr lang="en-US" baseline="-25000" dirty="0" smtClean="0"/>
              <a:t>4</a:t>
            </a:r>
            <a:r>
              <a:rPr lang="en-US" dirty="0" smtClean="0"/>
              <a:t>] = 3</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noAutofit/>
          </a:bodyPr>
          <a:lstStyle/>
          <a:p>
            <a:pPr marL="0">
              <a:buNone/>
            </a:pPr>
            <a:r>
              <a:rPr lang="en-US" sz="2400" dirty="0" smtClean="0"/>
              <a:t>Using binary search and the decision version of the problem</a:t>
            </a:r>
          </a:p>
          <a:p>
            <a:pPr marL="0">
              <a:buNone/>
            </a:pPr>
            <a:r>
              <a:rPr lang="en-US" sz="2400" dirty="0" smtClean="0"/>
              <a:t>we can </a:t>
            </a:r>
            <a:r>
              <a:rPr lang="en-US" sz="2400" dirty="0" err="1" smtClean="0"/>
              <a:t>ﬁnd</a:t>
            </a:r>
            <a:r>
              <a:rPr lang="en-US" sz="2400" dirty="0" smtClean="0"/>
              <a:t> the optimal TSP solution</a:t>
            </a:r>
            <a:r>
              <a:rPr lang="en-US" sz="2400" dirty="0" smtClean="0"/>
              <a:t>. For </a:t>
            </a:r>
            <a:r>
              <a:rPr lang="en-US" sz="2400" dirty="0" smtClean="0"/>
              <a:t>convenience, </a:t>
            </a:r>
            <a:r>
              <a:rPr lang="en-US" sz="2400" dirty="0" smtClean="0"/>
              <a:t>from now </a:t>
            </a:r>
            <a:r>
              <a:rPr lang="en-US" sz="2400" dirty="0" smtClean="0"/>
              <a:t>on we will talk only </a:t>
            </a:r>
            <a:r>
              <a:rPr lang="en-US" sz="2400" dirty="0" smtClean="0"/>
              <a:t>about decision </a:t>
            </a:r>
            <a:r>
              <a:rPr lang="en-US" sz="2400" dirty="0" smtClean="0"/>
              <a:t>problems.</a:t>
            </a:r>
          </a:p>
          <a:p>
            <a:pPr marL="0">
              <a:buNone/>
            </a:pPr>
            <a:r>
              <a:rPr lang="en-US" sz="2400" dirty="0" smtClean="0"/>
              <a:t>Note that there are many possible ways to encode the input</a:t>
            </a:r>
          </a:p>
          <a:p>
            <a:pPr marL="0">
              <a:buNone/>
            </a:pPr>
            <a:r>
              <a:rPr lang="en-US" sz="2400" dirty="0" smtClean="0"/>
              <a:t>graph: adjacency matrices, edge lists, etc. All reasonable</a:t>
            </a:r>
          </a:p>
          <a:p>
            <a:pPr marL="0">
              <a:buNone/>
            </a:pPr>
            <a:r>
              <a:rPr lang="en-US" sz="2400" dirty="0" smtClean="0"/>
              <a:t>encodings will be within polynomial size of each other</a:t>
            </a:r>
            <a:r>
              <a:rPr lang="en-US" sz="2400" dirty="0" smtClean="0"/>
              <a:t>.</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normAutofit fontScale="92500"/>
          </a:bodyPr>
          <a:lstStyle/>
          <a:p>
            <a:pPr marL="0">
              <a:buNone/>
            </a:pPr>
            <a:r>
              <a:rPr lang="en-US" dirty="0" smtClean="0"/>
              <a:t>The fact that we can ignore minor differences in </a:t>
            </a:r>
            <a:r>
              <a:rPr lang="en-US" dirty="0" smtClean="0"/>
              <a:t>encoding is </a:t>
            </a:r>
            <a:r>
              <a:rPr lang="en-US" dirty="0" smtClean="0"/>
              <a:t>important. We are concerned with the difference </a:t>
            </a:r>
            <a:r>
              <a:rPr lang="en-US" dirty="0" smtClean="0"/>
              <a:t>between algorithms </a:t>
            </a:r>
            <a:r>
              <a:rPr lang="en-US" dirty="0" smtClean="0"/>
              <a:t>which are polynomial and exponential in the </a:t>
            </a:r>
            <a:r>
              <a:rPr lang="en-US" dirty="0" smtClean="0"/>
              <a:t>size of </a:t>
            </a:r>
            <a:r>
              <a:rPr lang="en-US" dirty="0" smtClean="0"/>
              <a:t>the input</a:t>
            </a:r>
            <a:r>
              <a:rPr lang="en-US" dirty="0" smtClean="0"/>
              <a:t>.</a:t>
            </a:r>
          </a:p>
          <a:p>
            <a:pPr>
              <a:buNone/>
            </a:pPr>
            <a:r>
              <a:rPr lang="en-US" dirty="0" smtClean="0"/>
              <a:t>Consider the following logic problem:</a:t>
            </a:r>
          </a:p>
          <a:p>
            <a:pPr>
              <a:buNone/>
            </a:pPr>
            <a:r>
              <a:rPr lang="en-US" dirty="0" smtClean="0"/>
              <a:t>Instance: A set V of variables and a set of clauses C over V .</a:t>
            </a:r>
          </a:p>
          <a:p>
            <a:pPr>
              <a:buNone/>
            </a:pPr>
            <a:r>
              <a:rPr lang="en-US" dirty="0" smtClean="0"/>
              <a:t>Question: Does there exist a satisfying truth assignment </a:t>
            </a:r>
            <a:r>
              <a:rPr lang="en-US" dirty="0" smtClean="0"/>
              <a:t>for C</a:t>
            </a:r>
            <a:r>
              <a:rPr lang="en-US" dirty="0" smtClean="0"/>
              <a:t>?</a:t>
            </a:r>
          </a:p>
          <a:p>
            <a:pPr marL="0">
              <a:buNone/>
            </a:pP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Satisﬁability</a:t>
            </a:r>
            <a:endParaRPr lang="en-US" dirty="0"/>
          </a:p>
        </p:txBody>
      </p:sp>
      <p:sp>
        <p:nvSpPr>
          <p:cNvPr id="3" name="Content Placeholder 2"/>
          <p:cNvSpPr>
            <a:spLocks noGrp="1"/>
          </p:cNvSpPr>
          <p:nvPr>
            <p:ph idx="1"/>
          </p:nvPr>
        </p:nvSpPr>
        <p:spPr/>
        <p:txBody>
          <a:bodyPr>
            <a:normAutofit/>
          </a:bodyPr>
          <a:lstStyle/>
          <a:p>
            <a:pPr>
              <a:buNone/>
            </a:pPr>
            <a:r>
              <a:rPr lang="en-US" dirty="0" smtClean="0"/>
              <a:t>Example </a:t>
            </a:r>
            <a:r>
              <a:rPr lang="en-US" dirty="0" smtClean="0"/>
              <a:t>1: V = v1, v2 and C = {{v1, v2}, {v1, v2}}</a:t>
            </a:r>
          </a:p>
          <a:p>
            <a:pPr>
              <a:buNone/>
            </a:pPr>
            <a:r>
              <a:rPr lang="en-US" dirty="0" smtClean="0"/>
              <a:t>A clause is </a:t>
            </a:r>
            <a:r>
              <a:rPr lang="en-US" dirty="0" err="1" smtClean="0"/>
              <a:t>satisﬁed</a:t>
            </a:r>
            <a:r>
              <a:rPr lang="en-US" dirty="0" smtClean="0"/>
              <a:t> when at least one literal in it is TRUE. </a:t>
            </a:r>
            <a:r>
              <a:rPr lang="en-US" dirty="0" smtClean="0"/>
              <a:t>C is </a:t>
            </a:r>
            <a:r>
              <a:rPr lang="en-US" dirty="0" err="1" smtClean="0"/>
              <a:t>satisﬁed</a:t>
            </a:r>
            <a:r>
              <a:rPr lang="en-US" dirty="0" smtClean="0"/>
              <a:t> when v1 = v2 =TRUE.</a:t>
            </a:r>
          </a:p>
          <a:p>
            <a:pPr>
              <a:buNone/>
            </a:pPr>
            <a:r>
              <a:rPr lang="en-US" dirty="0" smtClean="0"/>
              <a:t>Example 2: V = v1, v2,</a:t>
            </a:r>
          </a:p>
          <a:p>
            <a:pPr>
              <a:buNone/>
            </a:pPr>
            <a:r>
              <a:rPr lang="en-US" dirty="0" smtClean="0"/>
              <a:t>C = {{v1, v2}, {v1, v2}, {v1}}</a:t>
            </a:r>
          </a:p>
          <a:p>
            <a:pPr>
              <a:buNone/>
            </a:pPr>
            <a:r>
              <a:rPr lang="en-US" dirty="0" smtClean="0"/>
              <a:t>Although you try, and you try, and you try and you try, </a:t>
            </a:r>
            <a:r>
              <a:rPr lang="en-US" dirty="0" smtClean="0"/>
              <a:t>you can </a:t>
            </a:r>
            <a:r>
              <a:rPr lang="en-US" dirty="0" smtClean="0"/>
              <a:t>get no satisfaction.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Satisﬁability</a:t>
            </a:r>
            <a:endParaRPr lang="en-US" dirty="0"/>
          </a:p>
        </p:txBody>
      </p:sp>
      <p:sp>
        <p:nvSpPr>
          <p:cNvPr id="3" name="Content Placeholder 2"/>
          <p:cNvSpPr>
            <a:spLocks noGrp="1"/>
          </p:cNvSpPr>
          <p:nvPr>
            <p:ph idx="1"/>
          </p:nvPr>
        </p:nvSpPr>
        <p:spPr/>
        <p:txBody>
          <a:bodyPr>
            <a:normAutofit/>
          </a:bodyPr>
          <a:lstStyle/>
          <a:p>
            <a:pPr marL="0">
              <a:buNone/>
            </a:pPr>
            <a:r>
              <a:rPr lang="en-US" dirty="0" smtClean="0"/>
              <a:t>There is no satisfying </a:t>
            </a:r>
            <a:r>
              <a:rPr lang="en-US" dirty="0" err="1" smtClean="0"/>
              <a:t>assigment</a:t>
            </a:r>
            <a:r>
              <a:rPr lang="en-US" dirty="0" smtClean="0"/>
              <a:t> since v1 must be </a:t>
            </a:r>
            <a:r>
              <a:rPr lang="en-US" dirty="0" smtClean="0"/>
              <a:t>FALSE (</a:t>
            </a:r>
            <a:r>
              <a:rPr lang="en-US" dirty="0" smtClean="0"/>
              <a:t>third clause), so v2 must be FALSE (second clause), but </a:t>
            </a:r>
            <a:r>
              <a:rPr lang="en-US" dirty="0" smtClean="0"/>
              <a:t>then the </a:t>
            </a:r>
            <a:r>
              <a:rPr lang="en-US" dirty="0" err="1" smtClean="0"/>
              <a:t>ﬁrst</a:t>
            </a:r>
            <a:r>
              <a:rPr lang="en-US" dirty="0" smtClean="0"/>
              <a:t> clause is </a:t>
            </a:r>
            <a:r>
              <a:rPr lang="en-US" dirty="0" err="1" smtClean="0"/>
              <a:t>unsatisﬁable</a:t>
            </a:r>
            <a:r>
              <a:rPr lang="en-US" dirty="0" smtClean="0"/>
              <a:t>! For various reasons, it is known that </a:t>
            </a:r>
            <a:r>
              <a:rPr lang="en-US" dirty="0" err="1" smtClean="0"/>
              <a:t>satisﬁability</a:t>
            </a:r>
            <a:r>
              <a:rPr lang="en-US" dirty="0" smtClean="0"/>
              <a:t> is a hard problem. Every top-notch algorithm expert in the world (and countless other, lesser lights) have tried to come up with a fast algorithm to test whether a given set of clauses is </a:t>
            </a:r>
            <a:r>
              <a:rPr lang="en-US" dirty="0" err="1" smtClean="0"/>
              <a:t>satisﬁable</a:t>
            </a:r>
            <a:r>
              <a:rPr lang="en-US" dirty="0" smtClean="0"/>
              <a:t>, but all have failed.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1753</Words>
  <Application>Microsoft Office PowerPoint</Application>
  <PresentationFormat>On-screen Show (4:3)</PresentationFormat>
  <Paragraphs>110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The Theory of NP-Completeness</vt:lpstr>
      <vt:lpstr>The Main Idea</vt:lpstr>
      <vt:lpstr>The Main Idea</vt:lpstr>
      <vt:lpstr>What is a problem?</vt:lpstr>
      <vt:lpstr>What is a problem?</vt:lpstr>
      <vt:lpstr>What is a problem?</vt:lpstr>
      <vt:lpstr>What is a problem?</vt:lpstr>
      <vt:lpstr>Satisﬁability</vt:lpstr>
      <vt:lpstr>Satisﬁability</vt:lpstr>
      <vt:lpstr>Satisﬁability</vt:lpstr>
      <vt:lpstr>P versus NP</vt:lpstr>
      <vt:lpstr>P versus NP</vt:lpstr>
      <vt:lpstr>P versus NP</vt:lpstr>
      <vt:lpstr>P versus NP</vt:lpstr>
      <vt:lpstr>P versus NP</vt:lpstr>
      <vt:lpstr>P versus NP</vt:lpstr>
      <vt:lpstr>P versus NP</vt:lpstr>
      <vt:lpstr>P versus NP</vt:lpstr>
      <vt:lpstr>P versus NP</vt:lpstr>
      <vt:lpstr>A Perpetual Point of Confusion</vt:lpstr>
      <vt:lpstr>A Perpetual Point of Confusion</vt:lpstr>
      <vt:lpstr>A Perpetual Point of Confusion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Dr. Kaykobad</dc:creator>
  <cp:lastModifiedBy>Dr. Kaykobad</cp:lastModifiedBy>
  <cp:revision>181</cp:revision>
  <dcterms:created xsi:type="dcterms:W3CDTF">2012-05-26T03:19:41Z</dcterms:created>
  <dcterms:modified xsi:type="dcterms:W3CDTF">2012-08-07T03:24:05Z</dcterms:modified>
</cp:coreProperties>
</file>