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5"/>
  </p:notesMasterIdLst>
  <p:sldIdLst>
    <p:sldId id="256" r:id="rId2"/>
    <p:sldId id="387" r:id="rId3"/>
    <p:sldId id="438" r:id="rId4"/>
    <p:sldId id="388" r:id="rId5"/>
    <p:sldId id="479" r:id="rId6"/>
    <p:sldId id="480" r:id="rId7"/>
    <p:sldId id="581" r:id="rId8"/>
    <p:sldId id="575" r:id="rId9"/>
    <p:sldId id="576" r:id="rId10"/>
    <p:sldId id="573" r:id="rId11"/>
    <p:sldId id="580" r:id="rId12"/>
    <p:sldId id="557" r:id="rId13"/>
    <p:sldId id="525" r:id="rId14"/>
    <p:sldId id="585" r:id="rId15"/>
    <p:sldId id="586" r:id="rId16"/>
    <p:sldId id="587" r:id="rId17"/>
    <p:sldId id="559" r:id="rId18"/>
    <p:sldId id="560" r:id="rId19"/>
    <p:sldId id="583" r:id="rId20"/>
    <p:sldId id="584" r:id="rId21"/>
    <p:sldId id="562" r:id="rId22"/>
    <p:sldId id="589" r:id="rId23"/>
    <p:sldId id="590" r:id="rId24"/>
    <p:sldId id="591" r:id="rId25"/>
    <p:sldId id="593" r:id="rId26"/>
    <p:sldId id="594" r:id="rId27"/>
    <p:sldId id="595" r:id="rId28"/>
    <p:sldId id="596" r:id="rId29"/>
    <p:sldId id="597" r:id="rId30"/>
    <p:sldId id="598" r:id="rId31"/>
    <p:sldId id="599" r:id="rId32"/>
    <p:sldId id="600" r:id="rId33"/>
    <p:sldId id="601" r:id="rId34"/>
    <p:sldId id="602" r:id="rId35"/>
    <p:sldId id="603" r:id="rId36"/>
    <p:sldId id="604" r:id="rId37"/>
    <p:sldId id="567" r:id="rId38"/>
    <p:sldId id="674" r:id="rId39"/>
    <p:sldId id="678" r:id="rId40"/>
    <p:sldId id="653" r:id="rId41"/>
    <p:sldId id="654" r:id="rId42"/>
    <p:sldId id="679" r:id="rId43"/>
    <p:sldId id="680" r:id="rId44"/>
    <p:sldId id="693" r:id="rId45"/>
    <p:sldId id="695" r:id="rId46"/>
    <p:sldId id="694" r:id="rId47"/>
    <p:sldId id="681" r:id="rId48"/>
    <p:sldId id="682" r:id="rId49"/>
    <p:sldId id="683" r:id="rId50"/>
    <p:sldId id="684" r:id="rId51"/>
    <p:sldId id="696" r:id="rId52"/>
    <p:sldId id="698" r:id="rId53"/>
    <p:sldId id="699" r:id="rId54"/>
    <p:sldId id="700" r:id="rId55"/>
    <p:sldId id="701" r:id="rId56"/>
    <p:sldId id="702" r:id="rId57"/>
    <p:sldId id="703" r:id="rId58"/>
    <p:sldId id="685" r:id="rId59"/>
    <p:sldId id="687" r:id="rId60"/>
    <p:sldId id="688" r:id="rId61"/>
    <p:sldId id="689" r:id="rId62"/>
    <p:sldId id="690" r:id="rId63"/>
    <p:sldId id="691" r:id="rId64"/>
    <p:sldId id="692" r:id="rId65"/>
    <p:sldId id="704" r:id="rId66"/>
    <p:sldId id="705" r:id="rId67"/>
    <p:sldId id="706" r:id="rId68"/>
    <p:sldId id="707" r:id="rId69"/>
    <p:sldId id="708" r:id="rId70"/>
    <p:sldId id="710" r:id="rId71"/>
    <p:sldId id="711" r:id="rId72"/>
    <p:sldId id="712" r:id="rId73"/>
    <p:sldId id="713" r:id="rId74"/>
    <p:sldId id="714" r:id="rId75"/>
    <p:sldId id="715" r:id="rId76"/>
    <p:sldId id="686" r:id="rId77"/>
    <p:sldId id="671" r:id="rId78"/>
    <p:sldId id="716" r:id="rId79"/>
    <p:sldId id="717" r:id="rId80"/>
    <p:sldId id="414" r:id="rId81"/>
    <p:sldId id="389" r:id="rId82"/>
    <p:sldId id="418" r:id="rId83"/>
    <p:sldId id="465" r:id="rId84"/>
    <p:sldId id="495" r:id="rId85"/>
    <p:sldId id="496" r:id="rId86"/>
    <p:sldId id="420" r:id="rId87"/>
    <p:sldId id="466" r:id="rId88"/>
    <p:sldId id="422" r:id="rId89"/>
    <p:sldId id="497" r:id="rId90"/>
    <p:sldId id="421" r:id="rId91"/>
    <p:sldId id="498" r:id="rId92"/>
    <p:sldId id="499" r:id="rId93"/>
    <p:sldId id="423" r:id="rId94"/>
    <p:sldId id="424" r:id="rId95"/>
    <p:sldId id="425" r:id="rId96"/>
    <p:sldId id="501" r:id="rId97"/>
    <p:sldId id="502" r:id="rId98"/>
    <p:sldId id="394" r:id="rId99"/>
    <p:sldId id="427" r:id="rId100"/>
    <p:sldId id="395" r:id="rId101"/>
    <p:sldId id="504" r:id="rId102"/>
    <p:sldId id="507" r:id="rId103"/>
    <p:sldId id="508" r:id="rId104"/>
    <p:sldId id="509" r:id="rId105"/>
    <p:sldId id="510" r:id="rId106"/>
    <p:sldId id="511" r:id="rId107"/>
    <p:sldId id="401" r:id="rId108"/>
    <p:sldId id="429" r:id="rId109"/>
    <p:sldId id="512" r:id="rId110"/>
    <p:sldId id="513" r:id="rId111"/>
    <p:sldId id="515" r:id="rId112"/>
    <p:sldId id="514" r:id="rId113"/>
    <p:sldId id="516" r:id="rId114"/>
    <p:sldId id="517" r:id="rId115"/>
    <p:sldId id="518" r:id="rId116"/>
    <p:sldId id="519" r:id="rId117"/>
    <p:sldId id="520" r:id="rId118"/>
    <p:sldId id="521" r:id="rId119"/>
    <p:sldId id="409" r:id="rId120"/>
    <p:sldId id="410" r:id="rId121"/>
    <p:sldId id="411" r:id="rId122"/>
    <p:sldId id="413" r:id="rId123"/>
    <p:sldId id="522" r:id="rId124"/>
    <p:sldId id="523" r:id="rId125"/>
    <p:sldId id="280" r:id="rId126"/>
    <p:sldId id="624" r:id="rId127"/>
    <p:sldId id="673" r:id="rId128"/>
    <p:sldId id="625" r:id="rId129"/>
    <p:sldId id="481" r:id="rId130"/>
    <p:sldId id="482" r:id="rId131"/>
    <p:sldId id="483" r:id="rId132"/>
    <p:sldId id="484" r:id="rId133"/>
    <p:sldId id="485" r:id="rId134"/>
    <p:sldId id="486" r:id="rId135"/>
    <p:sldId id="487" r:id="rId136"/>
    <p:sldId id="488" r:id="rId137"/>
    <p:sldId id="489" r:id="rId138"/>
    <p:sldId id="490" r:id="rId139"/>
    <p:sldId id="491" r:id="rId140"/>
    <p:sldId id="492" r:id="rId141"/>
    <p:sldId id="493" r:id="rId142"/>
    <p:sldId id="494" r:id="rId143"/>
    <p:sldId id="503" r:id="rId144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20000"/>
      </a:spcBef>
      <a:spcAft>
        <a:spcPct val="0"/>
      </a:spcAft>
      <a:buFont typeface="Marlett" pitchFamily="2" charset="2"/>
      <a:defRPr sz="28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buFont typeface="Marlett" pitchFamily="2" charset="2"/>
      <a:defRPr sz="28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buFont typeface="Marlett" pitchFamily="2" charset="2"/>
      <a:defRPr sz="28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buFont typeface="Marlett" pitchFamily="2" charset="2"/>
      <a:defRPr sz="28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buFont typeface="Marlett" pitchFamily="2" charset="2"/>
      <a:defRPr sz="28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8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8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8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800"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2" autoAdjust="0"/>
    <p:restoredTop sz="94660" autoAdjust="0"/>
  </p:normalViewPr>
  <p:slideViewPr>
    <p:cSldViewPr>
      <p:cViewPr varScale="1">
        <p:scale>
          <a:sx n="71" d="100"/>
          <a:sy n="71" d="100"/>
        </p:scale>
        <p:origin x="135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722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slide" Target="slides/slide137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slide" Target="slides/slide143.xml"/><Relationship Id="rId149" Type="http://schemas.openxmlformats.org/officeDocument/2006/relationships/tableStyles" Target="tableStyle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137" Type="http://schemas.openxmlformats.org/officeDocument/2006/relationships/slide" Target="slides/slide13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40" Type="http://schemas.openxmlformats.org/officeDocument/2006/relationships/slide" Target="slides/slide139.xml"/><Relationship Id="rId14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43" Type="http://schemas.openxmlformats.org/officeDocument/2006/relationships/slide" Target="slides/slide142.xml"/><Relationship Id="rId14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buFontTx/>
              <a:buNone/>
              <a:defRPr sz="13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buFontTx/>
              <a:buNone/>
              <a:defRPr sz="13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73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buFontTx/>
              <a:buNone/>
              <a:defRPr sz="13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buFontTx/>
              <a:buNone/>
              <a:defRPr sz="1300" b="0">
                <a:latin typeface="Times New Roman" pitchFamily="18" charset="0"/>
              </a:defRPr>
            </a:lvl1pPr>
          </a:lstStyle>
          <a:p>
            <a:pPr>
              <a:defRPr/>
            </a:pPr>
            <a:fld id="{BB9C04F3-B1C3-49D1-9BA8-5A4A7462C4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78131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9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0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1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8826EEC-1D6C-4D3A-B168-23FEA85335D3}" type="slidenum">
              <a:rPr lang="en-US" sz="1300" b="0" smtClean="0">
                <a:latin typeface="Times New Roman" pitchFamily="18" charset="0"/>
              </a:rPr>
              <a:pPr eaLnBrk="1" hangingPunct="1"/>
              <a:t>1</a:t>
            </a:fld>
            <a:endParaRPr lang="en-US" sz="1300" b="0" smtClean="0">
              <a:latin typeface="Times New Roman" pitchFamily="18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4815433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A6005A27-1F4D-4127-B553-53C7A11215CE}" type="slidenum">
              <a:rPr lang="en-US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42</a:t>
            </a:fld>
            <a:endParaRPr lang="en-US" altLang="en-US">
              <a:latin typeface="Tahoma" panose="020B0604030504040204" pitchFamily="34" charset="0"/>
            </a:endParaRP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6956255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A6005A27-1F4D-4127-B553-53C7A11215CE}" type="slidenum">
              <a:rPr lang="en-US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43</a:t>
            </a:fld>
            <a:endParaRPr lang="en-US" altLang="en-US">
              <a:latin typeface="Tahoma" panose="020B0604030504040204" pitchFamily="34" charset="0"/>
            </a:endParaRP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2012347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A6005A27-1F4D-4127-B553-53C7A11215CE}" type="slidenum">
              <a:rPr lang="en-US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44</a:t>
            </a:fld>
            <a:endParaRPr lang="en-US" altLang="en-US">
              <a:latin typeface="Tahoma" panose="020B0604030504040204" pitchFamily="34" charset="0"/>
            </a:endParaRP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0204435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A6005A27-1F4D-4127-B553-53C7A11215CE}" type="slidenum">
              <a:rPr lang="en-US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45</a:t>
            </a:fld>
            <a:endParaRPr lang="en-US" altLang="en-US">
              <a:latin typeface="Tahoma" panose="020B0604030504040204" pitchFamily="34" charset="0"/>
            </a:endParaRP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2253738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A6005A27-1F4D-4127-B553-53C7A11215CE}" type="slidenum">
              <a:rPr lang="en-US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46</a:t>
            </a:fld>
            <a:endParaRPr lang="en-US" altLang="en-US">
              <a:latin typeface="Tahoma" panose="020B0604030504040204" pitchFamily="34" charset="0"/>
            </a:endParaRP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3911981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9C04F3-B1C3-49D1-9BA8-5A4A7462C43C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2149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A6005A27-1F4D-4127-B553-53C7A11215CE}" type="slidenum">
              <a:rPr lang="en-US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48</a:t>
            </a:fld>
            <a:endParaRPr lang="en-US" altLang="en-US">
              <a:latin typeface="Tahoma" panose="020B0604030504040204" pitchFamily="34" charset="0"/>
            </a:endParaRP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1139652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A6005A27-1F4D-4127-B553-53C7A11215CE}" type="slidenum">
              <a:rPr lang="en-US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49</a:t>
            </a:fld>
            <a:endParaRPr lang="en-US" altLang="en-US">
              <a:latin typeface="Tahoma" panose="020B0604030504040204" pitchFamily="34" charset="0"/>
            </a:endParaRP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4240043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A6005A27-1F4D-4127-B553-53C7A11215CE}" type="slidenum">
              <a:rPr lang="en-US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50</a:t>
            </a:fld>
            <a:endParaRPr lang="en-US" altLang="en-US">
              <a:latin typeface="Tahoma" panose="020B0604030504040204" pitchFamily="34" charset="0"/>
            </a:endParaRP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31176841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A6005A27-1F4D-4127-B553-53C7A11215CE}" type="slidenum">
              <a:rPr lang="en-US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51</a:t>
            </a:fld>
            <a:endParaRPr lang="en-US" altLang="en-US">
              <a:latin typeface="Tahoma" panose="020B0604030504040204" pitchFamily="34" charset="0"/>
            </a:endParaRP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3490554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9C04F3-B1C3-49D1-9BA8-5A4A7462C43C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90382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A6005A27-1F4D-4127-B553-53C7A11215CE}" type="slidenum">
              <a:rPr lang="en-US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52</a:t>
            </a:fld>
            <a:endParaRPr lang="en-US" altLang="en-US">
              <a:latin typeface="Tahoma" panose="020B0604030504040204" pitchFamily="34" charset="0"/>
            </a:endParaRP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92399702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A6005A27-1F4D-4127-B553-53C7A11215CE}" type="slidenum">
              <a:rPr lang="en-US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53</a:t>
            </a:fld>
            <a:endParaRPr lang="en-US" altLang="en-US">
              <a:latin typeface="Tahoma" panose="020B0604030504040204" pitchFamily="34" charset="0"/>
            </a:endParaRP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60197604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A6005A27-1F4D-4127-B553-53C7A11215CE}" type="slidenum">
              <a:rPr lang="en-US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54</a:t>
            </a:fld>
            <a:endParaRPr lang="en-US" altLang="en-US">
              <a:latin typeface="Tahoma" panose="020B0604030504040204" pitchFamily="34" charset="0"/>
            </a:endParaRP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12986965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A6005A27-1F4D-4127-B553-53C7A11215CE}" type="slidenum">
              <a:rPr lang="en-US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55</a:t>
            </a:fld>
            <a:endParaRPr lang="en-US" altLang="en-US">
              <a:latin typeface="Tahoma" panose="020B0604030504040204" pitchFamily="34" charset="0"/>
            </a:endParaRP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9302888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A6005A27-1F4D-4127-B553-53C7A11215CE}" type="slidenum">
              <a:rPr lang="en-US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56</a:t>
            </a:fld>
            <a:endParaRPr lang="en-US" altLang="en-US">
              <a:latin typeface="Tahoma" panose="020B0604030504040204" pitchFamily="34" charset="0"/>
            </a:endParaRP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86983020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A6005A27-1F4D-4127-B553-53C7A11215CE}" type="slidenum">
              <a:rPr lang="en-US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57</a:t>
            </a:fld>
            <a:endParaRPr lang="en-US" altLang="en-US">
              <a:latin typeface="Tahoma" panose="020B0604030504040204" pitchFamily="34" charset="0"/>
            </a:endParaRP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31637625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9C04F3-B1C3-49D1-9BA8-5A4A7462C43C}" type="slidenum">
              <a:rPr lang="en-US" smtClean="0"/>
              <a:pPr>
                <a:defRPr/>
              </a:pPr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91756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A6005A27-1F4D-4127-B553-53C7A11215CE}" type="slidenum">
              <a:rPr lang="en-US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59</a:t>
            </a:fld>
            <a:endParaRPr lang="en-US" altLang="en-US">
              <a:latin typeface="Tahoma" panose="020B0604030504040204" pitchFamily="34" charset="0"/>
            </a:endParaRP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64217889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A6005A27-1F4D-4127-B553-53C7A11215CE}" type="slidenum">
              <a:rPr lang="en-US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60</a:t>
            </a:fld>
            <a:endParaRPr lang="en-US" altLang="en-US">
              <a:latin typeface="Tahoma" panose="020B0604030504040204" pitchFamily="34" charset="0"/>
            </a:endParaRP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82641017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A6005A27-1F4D-4127-B553-53C7A11215CE}" type="slidenum">
              <a:rPr lang="en-US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61</a:t>
            </a:fld>
            <a:endParaRPr lang="en-US" altLang="en-US">
              <a:latin typeface="Tahoma" panose="020B0604030504040204" pitchFamily="34" charset="0"/>
            </a:endParaRP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7554573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b="1" dirty="0" smtClean="0"/>
              <a:t>B+ tree</a:t>
            </a:r>
            <a:r>
              <a:rPr lang="en-US" dirty="0" smtClean="0"/>
              <a:t> is an N-</a:t>
            </a:r>
            <a:r>
              <a:rPr lang="en-US" dirty="0" err="1" smtClean="0"/>
              <a:t>ary</a:t>
            </a:r>
            <a:r>
              <a:rPr lang="en-US" baseline="0" dirty="0" smtClean="0"/>
              <a:t> </a:t>
            </a:r>
            <a:r>
              <a:rPr lang="en-US" dirty="0" smtClean="0"/>
              <a:t>tree with a variable but often large number of children per node. A B+ tree consists of a root, internal nodes and leaves.</a:t>
            </a:r>
            <a:r>
              <a:rPr lang="en-US" baseline="30000" dirty="0" smtClean="0"/>
              <a:t> </a:t>
            </a:r>
            <a:r>
              <a:rPr lang="en-US" dirty="0" smtClean="0"/>
              <a:t>The root may be either a leaf or a node with two or more children.</a:t>
            </a:r>
            <a:r>
              <a:rPr lang="en-US" baseline="30000" dirty="0" smtClean="0"/>
              <a:t> </a:t>
            </a:r>
            <a:endParaRPr lang="en-US" dirty="0" smtClean="0"/>
          </a:p>
          <a:p>
            <a:r>
              <a:rPr lang="en-US" dirty="0" smtClean="0"/>
              <a:t>A B+ tree can be viewed as a B-tree in which each node contains only keys (not key–value pairs), and to which an additional level is added at the bottom with linked leaves. </a:t>
            </a:r>
          </a:p>
          <a:p>
            <a:endParaRPr lang="en-US" dirty="0" smtClean="0"/>
          </a:p>
          <a:p>
            <a:r>
              <a:rPr lang="en-US" dirty="0" smtClean="0"/>
              <a:t>The B</a:t>
            </a:r>
            <a:r>
              <a:rPr lang="en-US" baseline="30000" dirty="0" smtClean="0"/>
              <a:t>*</a:t>
            </a:r>
            <a:r>
              <a:rPr lang="en-US" dirty="0" smtClean="0"/>
              <a:t> tree balances more neighboring internal nodes to keep the internal nodes more densely packed.</a:t>
            </a:r>
            <a:r>
              <a:rPr lang="en-US" baseline="30000" dirty="0" smtClean="0"/>
              <a:t> </a:t>
            </a:r>
            <a:r>
              <a:rPr lang="en-US" dirty="0" smtClean="0"/>
              <a:t>This variant ensures non-root nodes are at least 2/3 full instead of 1/2. As the most costly part of operation of inserting the node in B-tree is splitting the node, B</a:t>
            </a:r>
            <a:r>
              <a:rPr lang="en-US" baseline="30000" dirty="0" smtClean="0"/>
              <a:t>*</a:t>
            </a:r>
            <a:r>
              <a:rPr lang="en-US" dirty="0" smtClean="0"/>
              <a:t>-trees are created to postpone splitting operation as long as they can.</a:t>
            </a:r>
            <a:r>
              <a:rPr lang="en-US" baseline="30000" dirty="0" smtClean="0"/>
              <a:t> </a:t>
            </a:r>
            <a:r>
              <a:rPr lang="en-US" dirty="0" smtClean="0"/>
              <a:t>To maintain this, instead of immediately splitting up a node when it gets full, its keys are shared with a node next to it.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28695-C101-4708-8B4B-197EC4C0CDD6}" type="slidenum">
              <a:rPr lang="en-US" altLang="en-US" smtClean="0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0240168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A6005A27-1F4D-4127-B553-53C7A11215CE}" type="slidenum">
              <a:rPr lang="en-US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62</a:t>
            </a:fld>
            <a:endParaRPr lang="en-US" altLang="en-US">
              <a:latin typeface="Tahoma" panose="020B0604030504040204" pitchFamily="34" charset="0"/>
            </a:endParaRP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18156492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A6005A27-1F4D-4127-B553-53C7A11215CE}" type="slidenum">
              <a:rPr lang="en-US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63</a:t>
            </a:fld>
            <a:endParaRPr lang="en-US" altLang="en-US">
              <a:latin typeface="Tahoma" panose="020B0604030504040204" pitchFamily="34" charset="0"/>
            </a:endParaRP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84220187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A6005A27-1F4D-4127-B553-53C7A11215CE}" type="slidenum">
              <a:rPr lang="en-US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64</a:t>
            </a:fld>
            <a:endParaRPr lang="en-US" altLang="en-US">
              <a:latin typeface="Tahoma" panose="020B0604030504040204" pitchFamily="34" charset="0"/>
            </a:endParaRP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3099189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A6005A27-1F4D-4127-B553-53C7A11215CE}" type="slidenum">
              <a:rPr lang="en-US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65</a:t>
            </a:fld>
            <a:endParaRPr lang="en-US" altLang="en-US">
              <a:latin typeface="Tahoma" panose="020B0604030504040204" pitchFamily="34" charset="0"/>
            </a:endParaRP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33156923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A6005A27-1F4D-4127-B553-53C7A11215CE}" type="slidenum">
              <a:rPr lang="en-US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66</a:t>
            </a:fld>
            <a:endParaRPr lang="en-US" altLang="en-US">
              <a:latin typeface="Tahoma" panose="020B0604030504040204" pitchFamily="34" charset="0"/>
            </a:endParaRP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55323364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A6005A27-1F4D-4127-B553-53C7A11215CE}" type="slidenum">
              <a:rPr lang="en-US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67</a:t>
            </a:fld>
            <a:endParaRPr lang="en-US" altLang="en-US">
              <a:latin typeface="Tahoma" panose="020B0604030504040204" pitchFamily="34" charset="0"/>
            </a:endParaRP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64449294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A6005A27-1F4D-4127-B553-53C7A11215CE}" type="slidenum">
              <a:rPr lang="en-US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68</a:t>
            </a:fld>
            <a:endParaRPr lang="en-US" altLang="en-US">
              <a:latin typeface="Tahoma" panose="020B0604030504040204" pitchFamily="34" charset="0"/>
            </a:endParaRP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53400537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A6005A27-1F4D-4127-B553-53C7A11215CE}" type="slidenum">
              <a:rPr lang="en-US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69</a:t>
            </a:fld>
            <a:endParaRPr lang="en-US" altLang="en-US">
              <a:latin typeface="Tahoma" panose="020B0604030504040204" pitchFamily="34" charset="0"/>
            </a:endParaRP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3363186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A6005A27-1F4D-4127-B553-53C7A11215CE}" type="slidenum">
              <a:rPr lang="en-US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70</a:t>
            </a:fld>
            <a:endParaRPr lang="en-US" altLang="en-US">
              <a:latin typeface="Tahoma" panose="020B0604030504040204" pitchFamily="34" charset="0"/>
            </a:endParaRP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61848302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A6005A27-1F4D-4127-B553-53C7A11215CE}" type="slidenum">
              <a:rPr lang="en-US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71</a:t>
            </a:fld>
            <a:endParaRPr lang="en-US" altLang="en-US">
              <a:latin typeface="Tahoma" panose="020B0604030504040204" pitchFamily="34" charset="0"/>
            </a:endParaRP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5163531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F97B871-A623-47D5-AC77-785D7E010F93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4750" y="700088"/>
            <a:ext cx="4635500" cy="3476625"/>
          </a:xfrm>
          <a:ln w="12700" cap="flat"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08488"/>
            <a:ext cx="5121275" cy="4178300"/>
          </a:xfrm>
          <a:ln/>
        </p:spPr>
        <p:txBody>
          <a:bodyPr wrap="none" lIns="93696" tIns="46053" rIns="93696" bIns="46053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958292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A6005A27-1F4D-4127-B553-53C7A11215CE}" type="slidenum">
              <a:rPr lang="en-US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72</a:t>
            </a:fld>
            <a:endParaRPr lang="en-US" altLang="en-US">
              <a:latin typeface="Tahoma" panose="020B0604030504040204" pitchFamily="34" charset="0"/>
            </a:endParaRP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78551282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A6005A27-1F4D-4127-B553-53C7A11215CE}" type="slidenum">
              <a:rPr lang="en-US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73</a:t>
            </a:fld>
            <a:endParaRPr lang="en-US" altLang="en-US">
              <a:latin typeface="Tahoma" panose="020B0604030504040204" pitchFamily="34" charset="0"/>
            </a:endParaRP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38487389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A6005A27-1F4D-4127-B553-53C7A11215CE}" type="slidenum">
              <a:rPr lang="en-US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74</a:t>
            </a:fld>
            <a:endParaRPr lang="en-US" altLang="en-US">
              <a:latin typeface="Tahoma" panose="020B0604030504040204" pitchFamily="34" charset="0"/>
            </a:endParaRP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11516656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A6005A27-1F4D-4127-B553-53C7A11215CE}" type="slidenum">
              <a:rPr lang="en-US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75</a:t>
            </a:fld>
            <a:endParaRPr lang="en-US" altLang="en-US">
              <a:latin typeface="Tahoma" panose="020B0604030504040204" pitchFamily="34" charset="0"/>
            </a:endParaRP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28394364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9C04F3-B1C3-49D1-9BA8-5A4A7462C43C}" type="slidenum">
              <a:rPr lang="en-US" smtClean="0"/>
              <a:pPr>
                <a:defRPr/>
              </a:pPr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92222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2688" y="706438"/>
            <a:ext cx="4643437" cy="348456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7763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01675" y="4414838"/>
            <a:ext cx="5607050" cy="41830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61096722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9pPr>
          </a:lstStyle>
          <a:p>
            <a:pPr>
              <a:buClrTx/>
              <a:buFontTx/>
              <a:buNone/>
            </a:pPr>
            <a:fld id="{C21A4321-FCB2-4901-A3FE-41DA41FE69E3}" type="slidenum">
              <a:rPr lang="en-US" altLang="en-US" sz="1200">
                <a:solidFill>
                  <a:srgbClr val="000000"/>
                </a:solidFill>
                <a:ea typeface="Bitstream Vera Sans" charset="0"/>
                <a:cs typeface="Bitstream Vera Sans" charset="0"/>
              </a:rPr>
              <a:pPr>
                <a:buClrTx/>
                <a:buFontTx/>
                <a:buNone/>
              </a:pPr>
              <a:t>129</a:t>
            </a:fld>
            <a:endParaRPr lang="en-US" altLang="en-US" sz="1200">
              <a:solidFill>
                <a:srgbClr val="000000"/>
              </a:solidFill>
              <a:ea typeface="Bitstream Vera Sans" charset="0"/>
              <a:cs typeface="Bitstream Vera Sans" charset="0"/>
            </a:endParaRPr>
          </a:p>
        </p:txBody>
      </p:sp>
      <p:sp>
        <p:nvSpPr>
          <p:cNvPr id="36867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2050" y="692150"/>
            <a:ext cx="4610100" cy="3457575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6868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923925" y="4379913"/>
            <a:ext cx="5086350" cy="414972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74639599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9pPr>
          </a:lstStyle>
          <a:p>
            <a:pPr>
              <a:buClrTx/>
              <a:buFontTx/>
              <a:buNone/>
            </a:pPr>
            <a:fld id="{745C4948-FD8F-429C-8A5F-2696A610CB11}" type="slidenum">
              <a:rPr lang="en-US" altLang="en-US" sz="1200">
                <a:solidFill>
                  <a:srgbClr val="000000"/>
                </a:solidFill>
                <a:ea typeface="Bitstream Vera Sans" charset="0"/>
                <a:cs typeface="Bitstream Vera Sans" charset="0"/>
              </a:rPr>
              <a:pPr>
                <a:buClrTx/>
                <a:buFontTx/>
                <a:buNone/>
              </a:pPr>
              <a:t>130</a:t>
            </a:fld>
            <a:endParaRPr lang="en-US" altLang="en-US" sz="1200">
              <a:solidFill>
                <a:srgbClr val="000000"/>
              </a:solidFill>
              <a:ea typeface="Bitstream Vera Sans" charset="0"/>
              <a:cs typeface="Bitstream Vera Sans" charset="0"/>
            </a:endParaRPr>
          </a:p>
        </p:txBody>
      </p:sp>
      <p:sp>
        <p:nvSpPr>
          <p:cNvPr id="38915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2050" y="692150"/>
            <a:ext cx="4610100" cy="3457575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8916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923925" y="4379913"/>
            <a:ext cx="5086350" cy="414972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83031597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9pPr>
          </a:lstStyle>
          <a:p>
            <a:pPr>
              <a:buClrTx/>
              <a:buFontTx/>
              <a:buNone/>
            </a:pPr>
            <a:fld id="{E838868D-2877-4529-A3A5-EC4EACE57954}" type="slidenum">
              <a:rPr lang="en-US" altLang="en-US" sz="1200">
                <a:solidFill>
                  <a:srgbClr val="000000"/>
                </a:solidFill>
                <a:ea typeface="Bitstream Vera Sans" charset="0"/>
                <a:cs typeface="Bitstream Vera Sans" charset="0"/>
              </a:rPr>
              <a:pPr>
                <a:buClrTx/>
                <a:buFontTx/>
                <a:buNone/>
              </a:pPr>
              <a:t>131</a:t>
            </a:fld>
            <a:endParaRPr lang="en-US" altLang="en-US" sz="1200">
              <a:solidFill>
                <a:srgbClr val="000000"/>
              </a:solidFill>
              <a:ea typeface="Bitstream Vera Sans" charset="0"/>
              <a:cs typeface="Bitstream Vera Sans" charset="0"/>
            </a:endParaRPr>
          </a:p>
        </p:txBody>
      </p:sp>
      <p:sp>
        <p:nvSpPr>
          <p:cNvPr id="40963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2050" y="692150"/>
            <a:ext cx="4610100" cy="3457575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0964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923925" y="4379913"/>
            <a:ext cx="5086350" cy="414972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89510568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9pPr>
          </a:lstStyle>
          <a:p>
            <a:pPr>
              <a:buClrTx/>
              <a:buFontTx/>
              <a:buNone/>
            </a:pPr>
            <a:fld id="{96BC2C11-828C-4B05-BCD4-F63D5BBCF927}" type="slidenum">
              <a:rPr lang="en-US" altLang="en-US" sz="1200">
                <a:solidFill>
                  <a:srgbClr val="000000"/>
                </a:solidFill>
                <a:ea typeface="Bitstream Vera Sans" charset="0"/>
                <a:cs typeface="Bitstream Vera Sans" charset="0"/>
              </a:rPr>
              <a:pPr>
                <a:buClrTx/>
                <a:buFontTx/>
                <a:buNone/>
              </a:pPr>
              <a:t>132</a:t>
            </a:fld>
            <a:endParaRPr lang="en-US" altLang="en-US" sz="1200">
              <a:solidFill>
                <a:srgbClr val="000000"/>
              </a:solidFill>
              <a:ea typeface="Bitstream Vera Sans" charset="0"/>
              <a:cs typeface="Bitstream Vera Sans" charset="0"/>
            </a:endParaRPr>
          </a:p>
        </p:txBody>
      </p:sp>
      <p:sp>
        <p:nvSpPr>
          <p:cNvPr id="43011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2050" y="692150"/>
            <a:ext cx="4610100" cy="3457575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3012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923925" y="4379913"/>
            <a:ext cx="5086350" cy="414972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6702847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B437CBF-6B0B-43A0-B816-1B7110858B61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4750" y="700088"/>
            <a:ext cx="4635500" cy="3476625"/>
          </a:xfrm>
          <a:ln w="12700" cap="flat"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08488"/>
            <a:ext cx="5121275" cy="4178300"/>
          </a:xfrm>
          <a:ln/>
        </p:spPr>
        <p:txBody>
          <a:bodyPr wrap="none" lIns="93696" tIns="46053" rIns="93696" bIns="46053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3699063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9pPr>
          </a:lstStyle>
          <a:p>
            <a:pPr>
              <a:buClrTx/>
              <a:buFontTx/>
              <a:buNone/>
            </a:pPr>
            <a:fld id="{D9F972FA-7688-481A-8384-1854B13F9B3B}" type="slidenum">
              <a:rPr lang="en-US" altLang="en-US" sz="1200">
                <a:solidFill>
                  <a:srgbClr val="000000"/>
                </a:solidFill>
                <a:ea typeface="Bitstream Vera Sans" charset="0"/>
                <a:cs typeface="Bitstream Vera Sans" charset="0"/>
              </a:rPr>
              <a:pPr>
                <a:buClrTx/>
                <a:buFontTx/>
                <a:buNone/>
              </a:pPr>
              <a:t>133</a:t>
            </a:fld>
            <a:endParaRPr lang="en-US" altLang="en-US" sz="1200">
              <a:solidFill>
                <a:srgbClr val="000000"/>
              </a:solidFill>
              <a:ea typeface="Bitstream Vera Sans" charset="0"/>
              <a:cs typeface="Bitstream Vera Sans" charset="0"/>
            </a:endParaRPr>
          </a:p>
        </p:txBody>
      </p:sp>
      <p:sp>
        <p:nvSpPr>
          <p:cNvPr id="45059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2050" y="692150"/>
            <a:ext cx="4610100" cy="3457575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5060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923925" y="4379913"/>
            <a:ext cx="5086350" cy="414972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00963221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9pPr>
          </a:lstStyle>
          <a:p>
            <a:pPr>
              <a:buClrTx/>
              <a:buFontTx/>
              <a:buNone/>
            </a:pPr>
            <a:fld id="{DC6A46C2-4F59-4EC0-92CD-B33F073B076A}" type="slidenum">
              <a:rPr lang="en-US" altLang="en-US" sz="1200">
                <a:solidFill>
                  <a:srgbClr val="000000"/>
                </a:solidFill>
                <a:ea typeface="Bitstream Vera Sans" charset="0"/>
                <a:cs typeface="Bitstream Vera Sans" charset="0"/>
              </a:rPr>
              <a:pPr>
                <a:buClrTx/>
                <a:buFontTx/>
                <a:buNone/>
              </a:pPr>
              <a:t>134</a:t>
            </a:fld>
            <a:endParaRPr lang="en-US" altLang="en-US" sz="1200">
              <a:solidFill>
                <a:srgbClr val="000000"/>
              </a:solidFill>
              <a:ea typeface="Bitstream Vera Sans" charset="0"/>
              <a:cs typeface="Bitstream Vera Sans" charset="0"/>
            </a:endParaRPr>
          </a:p>
        </p:txBody>
      </p:sp>
      <p:sp>
        <p:nvSpPr>
          <p:cNvPr id="47107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2050" y="692150"/>
            <a:ext cx="4610100" cy="3457575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7108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923925" y="4379913"/>
            <a:ext cx="5086350" cy="414972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25585432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9pPr>
          </a:lstStyle>
          <a:p>
            <a:pPr>
              <a:buClrTx/>
              <a:buFontTx/>
              <a:buNone/>
            </a:pPr>
            <a:fld id="{DA0A4C93-3B71-40A9-A19D-06AB60AD2E6E}" type="slidenum">
              <a:rPr lang="en-US" altLang="en-US" sz="1200">
                <a:solidFill>
                  <a:srgbClr val="000000"/>
                </a:solidFill>
                <a:ea typeface="Bitstream Vera Sans" charset="0"/>
                <a:cs typeface="Bitstream Vera Sans" charset="0"/>
              </a:rPr>
              <a:pPr>
                <a:buClrTx/>
                <a:buFontTx/>
                <a:buNone/>
              </a:pPr>
              <a:t>135</a:t>
            </a:fld>
            <a:endParaRPr lang="en-US" altLang="en-US" sz="1200">
              <a:solidFill>
                <a:srgbClr val="000000"/>
              </a:solidFill>
              <a:ea typeface="Bitstream Vera Sans" charset="0"/>
              <a:cs typeface="Bitstream Vera Sans" charset="0"/>
            </a:endParaRPr>
          </a:p>
        </p:txBody>
      </p:sp>
      <p:sp>
        <p:nvSpPr>
          <p:cNvPr id="49155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2050" y="692150"/>
            <a:ext cx="4610100" cy="3457575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9156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923925" y="4379913"/>
            <a:ext cx="5086350" cy="414972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758789918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9pPr>
          </a:lstStyle>
          <a:p>
            <a:pPr>
              <a:buClrTx/>
              <a:buFontTx/>
              <a:buNone/>
            </a:pPr>
            <a:fld id="{8C80FADB-53A9-4680-BA4C-C51B04EECA35}" type="slidenum">
              <a:rPr lang="en-US" altLang="en-US" sz="1200">
                <a:solidFill>
                  <a:srgbClr val="000000"/>
                </a:solidFill>
                <a:ea typeface="Bitstream Vera Sans" charset="0"/>
                <a:cs typeface="Bitstream Vera Sans" charset="0"/>
              </a:rPr>
              <a:pPr>
                <a:buClrTx/>
                <a:buFontTx/>
                <a:buNone/>
              </a:pPr>
              <a:t>136</a:t>
            </a:fld>
            <a:endParaRPr lang="en-US" altLang="en-US" sz="1200">
              <a:solidFill>
                <a:srgbClr val="000000"/>
              </a:solidFill>
              <a:ea typeface="Bitstream Vera Sans" charset="0"/>
              <a:cs typeface="Bitstream Vera Sans" charset="0"/>
            </a:endParaRPr>
          </a:p>
        </p:txBody>
      </p:sp>
      <p:sp>
        <p:nvSpPr>
          <p:cNvPr id="51203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2050" y="692150"/>
            <a:ext cx="4610100" cy="3457575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1204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923925" y="4379913"/>
            <a:ext cx="5086350" cy="414972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236295873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9pPr>
          </a:lstStyle>
          <a:p>
            <a:pPr>
              <a:buClrTx/>
              <a:buFontTx/>
              <a:buNone/>
            </a:pPr>
            <a:fld id="{FADB186F-D4FF-4856-9E24-872526213C72}" type="slidenum">
              <a:rPr lang="en-US" altLang="en-US" sz="1200">
                <a:solidFill>
                  <a:srgbClr val="000000"/>
                </a:solidFill>
                <a:ea typeface="Bitstream Vera Sans" charset="0"/>
                <a:cs typeface="Bitstream Vera Sans" charset="0"/>
              </a:rPr>
              <a:pPr>
                <a:buClrTx/>
                <a:buFontTx/>
                <a:buNone/>
              </a:pPr>
              <a:t>137</a:t>
            </a:fld>
            <a:endParaRPr lang="en-US" altLang="en-US" sz="1200">
              <a:solidFill>
                <a:srgbClr val="000000"/>
              </a:solidFill>
              <a:ea typeface="Bitstream Vera Sans" charset="0"/>
              <a:cs typeface="Bitstream Vera Sans" charset="0"/>
            </a:endParaRPr>
          </a:p>
        </p:txBody>
      </p:sp>
      <p:sp>
        <p:nvSpPr>
          <p:cNvPr id="53251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2050" y="692150"/>
            <a:ext cx="4610100" cy="3457575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3252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923925" y="4379913"/>
            <a:ext cx="5086350" cy="414972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046970507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9pPr>
          </a:lstStyle>
          <a:p>
            <a:pPr>
              <a:buClrTx/>
              <a:buFontTx/>
              <a:buNone/>
            </a:pPr>
            <a:fld id="{6ADEBF02-2FF9-4608-918B-1949838FE756}" type="slidenum">
              <a:rPr lang="en-US" altLang="en-US" sz="1200">
                <a:solidFill>
                  <a:srgbClr val="000000"/>
                </a:solidFill>
                <a:ea typeface="Bitstream Vera Sans" charset="0"/>
                <a:cs typeface="Bitstream Vera Sans" charset="0"/>
              </a:rPr>
              <a:pPr>
                <a:buClrTx/>
                <a:buFontTx/>
                <a:buNone/>
              </a:pPr>
              <a:t>138</a:t>
            </a:fld>
            <a:endParaRPr lang="en-US" altLang="en-US" sz="1200">
              <a:solidFill>
                <a:srgbClr val="000000"/>
              </a:solidFill>
              <a:ea typeface="Bitstream Vera Sans" charset="0"/>
              <a:cs typeface="Bitstream Vera Sans" charset="0"/>
            </a:endParaRPr>
          </a:p>
        </p:txBody>
      </p:sp>
      <p:sp>
        <p:nvSpPr>
          <p:cNvPr id="55299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2050" y="692150"/>
            <a:ext cx="4610100" cy="3457575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5300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923925" y="4379913"/>
            <a:ext cx="5086350" cy="414972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757754033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9pPr>
          </a:lstStyle>
          <a:p>
            <a:pPr>
              <a:buClrTx/>
              <a:buFontTx/>
              <a:buNone/>
            </a:pPr>
            <a:fld id="{AAF3CF9F-750A-4786-8651-9F88C2A03A28}" type="slidenum">
              <a:rPr lang="en-US" altLang="en-US" sz="1200">
                <a:solidFill>
                  <a:srgbClr val="000000"/>
                </a:solidFill>
                <a:ea typeface="Bitstream Vera Sans" charset="0"/>
                <a:cs typeface="Bitstream Vera Sans" charset="0"/>
              </a:rPr>
              <a:pPr>
                <a:buClrTx/>
                <a:buFontTx/>
                <a:buNone/>
              </a:pPr>
              <a:t>139</a:t>
            </a:fld>
            <a:endParaRPr lang="en-US" altLang="en-US" sz="1200">
              <a:solidFill>
                <a:srgbClr val="000000"/>
              </a:solidFill>
              <a:ea typeface="Bitstream Vera Sans" charset="0"/>
              <a:cs typeface="Bitstream Vera Sans" charset="0"/>
            </a:endParaRPr>
          </a:p>
        </p:txBody>
      </p:sp>
      <p:sp>
        <p:nvSpPr>
          <p:cNvPr id="57347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2050" y="692150"/>
            <a:ext cx="4610100" cy="3457575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7348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923925" y="4379913"/>
            <a:ext cx="5086350" cy="414972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262286775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9pPr>
          </a:lstStyle>
          <a:p>
            <a:pPr>
              <a:buClrTx/>
              <a:buFontTx/>
              <a:buNone/>
            </a:pPr>
            <a:fld id="{A0E54693-3C5D-482D-A017-988B7F9B6B17}" type="slidenum">
              <a:rPr lang="en-US" altLang="en-US" sz="1200">
                <a:solidFill>
                  <a:srgbClr val="000000"/>
                </a:solidFill>
                <a:ea typeface="Bitstream Vera Sans" charset="0"/>
                <a:cs typeface="Bitstream Vera Sans" charset="0"/>
              </a:rPr>
              <a:pPr>
                <a:buClrTx/>
                <a:buFontTx/>
                <a:buNone/>
              </a:pPr>
              <a:t>140</a:t>
            </a:fld>
            <a:endParaRPr lang="en-US" altLang="en-US" sz="1200">
              <a:solidFill>
                <a:srgbClr val="000000"/>
              </a:solidFill>
              <a:ea typeface="Bitstream Vera Sans" charset="0"/>
              <a:cs typeface="Bitstream Vera Sans" charset="0"/>
            </a:endParaRPr>
          </a:p>
        </p:txBody>
      </p:sp>
      <p:sp>
        <p:nvSpPr>
          <p:cNvPr id="59395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2050" y="692150"/>
            <a:ext cx="4610100" cy="3457575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9396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923925" y="4379913"/>
            <a:ext cx="5086350" cy="414972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208797928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9pPr>
          </a:lstStyle>
          <a:p>
            <a:pPr>
              <a:buClrTx/>
              <a:buFontTx/>
              <a:buNone/>
            </a:pPr>
            <a:fld id="{BEBDB776-D66A-44AB-96E9-6671DFD40849}" type="slidenum">
              <a:rPr lang="en-US" altLang="en-US" sz="1200">
                <a:solidFill>
                  <a:srgbClr val="000000"/>
                </a:solidFill>
                <a:ea typeface="Bitstream Vera Sans" charset="0"/>
                <a:cs typeface="Bitstream Vera Sans" charset="0"/>
              </a:rPr>
              <a:pPr>
                <a:buClrTx/>
                <a:buFontTx/>
                <a:buNone/>
              </a:pPr>
              <a:t>141</a:t>
            </a:fld>
            <a:endParaRPr lang="en-US" altLang="en-US" sz="1200">
              <a:solidFill>
                <a:srgbClr val="000000"/>
              </a:solidFill>
              <a:ea typeface="Bitstream Vera Sans" charset="0"/>
              <a:cs typeface="Bitstream Vera Sans" charset="0"/>
            </a:endParaRPr>
          </a:p>
        </p:txBody>
      </p:sp>
      <p:sp>
        <p:nvSpPr>
          <p:cNvPr id="61443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2050" y="692150"/>
            <a:ext cx="4610100" cy="3457575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44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923925" y="4379913"/>
            <a:ext cx="5086350" cy="414972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489919822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9pPr>
          </a:lstStyle>
          <a:p>
            <a:pPr>
              <a:buClrTx/>
              <a:buFontTx/>
              <a:buNone/>
            </a:pPr>
            <a:fld id="{89FE1C99-3393-4911-AF92-74544F4E7DB4}" type="slidenum">
              <a:rPr lang="en-US" altLang="en-US" sz="1200">
                <a:solidFill>
                  <a:srgbClr val="000000"/>
                </a:solidFill>
                <a:ea typeface="Bitstream Vera Sans" charset="0"/>
                <a:cs typeface="Bitstream Vera Sans" charset="0"/>
              </a:rPr>
              <a:pPr>
                <a:buClrTx/>
                <a:buFontTx/>
                <a:buNone/>
              </a:pPr>
              <a:t>142</a:t>
            </a:fld>
            <a:endParaRPr lang="en-US" altLang="en-US" sz="1200">
              <a:solidFill>
                <a:srgbClr val="000000"/>
              </a:solidFill>
              <a:ea typeface="Bitstream Vera Sans" charset="0"/>
              <a:cs typeface="Bitstream Vera Sans" charset="0"/>
            </a:endParaRPr>
          </a:p>
        </p:txBody>
      </p:sp>
      <p:sp>
        <p:nvSpPr>
          <p:cNvPr id="63491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2050" y="692150"/>
            <a:ext cx="4610100" cy="3457575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3492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923925" y="4379913"/>
            <a:ext cx="5086350" cy="414972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0538744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F3B7AC5-2D91-43B7-92DB-6949EF31AE6C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4750" y="700088"/>
            <a:ext cx="4635500" cy="3476625"/>
          </a:xfrm>
          <a:ln w="12700" cap="flat"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08488"/>
            <a:ext cx="5121275" cy="4178300"/>
          </a:xfrm>
          <a:ln/>
        </p:spPr>
        <p:txBody>
          <a:bodyPr wrap="none" lIns="93696" tIns="46053" rIns="93696" bIns="46053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44124737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9pPr>
          </a:lstStyle>
          <a:p>
            <a:pPr>
              <a:buClrTx/>
              <a:buFontTx/>
              <a:buNone/>
            </a:pPr>
            <a:fld id="{DD6653A5-0D0F-436A-B283-6D794EFA36D4}" type="slidenum">
              <a:rPr lang="en-US" altLang="en-US" sz="1200">
                <a:solidFill>
                  <a:srgbClr val="000000"/>
                </a:solidFill>
                <a:ea typeface="Bitstream Vera Sans" charset="0"/>
                <a:cs typeface="Bitstream Vera Sans" charset="0"/>
              </a:rPr>
              <a:pPr>
                <a:buClrTx/>
                <a:buFontTx/>
                <a:buNone/>
              </a:pPr>
              <a:t>143</a:t>
            </a:fld>
            <a:endParaRPr lang="en-US" altLang="en-US" sz="1200">
              <a:solidFill>
                <a:srgbClr val="000000"/>
              </a:solidFill>
              <a:ea typeface="Bitstream Vera Sans" charset="0"/>
              <a:cs typeface="Bitstream Vera Sans" charset="0"/>
            </a:endParaRPr>
          </a:p>
        </p:txBody>
      </p:sp>
      <p:sp>
        <p:nvSpPr>
          <p:cNvPr id="65539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2050" y="692150"/>
            <a:ext cx="4610100" cy="3457575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5540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923925" y="4379913"/>
            <a:ext cx="5086350" cy="414972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1414515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9C04F3-B1C3-49D1-9BA8-5A4A7462C43C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1702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6F186B39-5AAF-424D-80F0-EF431CB57DCB}" type="slidenum">
              <a:rPr lang="en-US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40</a:t>
            </a:fld>
            <a:endParaRPr lang="en-US" altLang="en-US">
              <a:latin typeface="Tahoma" panose="020B0604030504040204" pitchFamily="34" charset="0"/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6506251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A6005A27-1F4D-4127-B553-53C7A11215CE}" type="slidenum">
              <a:rPr lang="en-US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41</a:t>
            </a:fld>
            <a:endParaRPr lang="en-US" altLang="en-US">
              <a:latin typeface="Tahoma" panose="020B0604030504040204" pitchFamily="34" charset="0"/>
            </a:endParaRP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0732137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2014 Goodrich, Tamassia, Goldwasser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CS 321 - Data Structures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52F4B2-30F0-48D5-8AD0-0872867837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709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2014 Goodrich, Tamassia, Goldwasser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CS 321 - Data Structures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5CED24-4B54-4706-AC09-BBC4B10617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856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-152400"/>
            <a:ext cx="2171700" cy="6477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-152400"/>
            <a:ext cx="6362700" cy="6477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2014 Goodrich, Tamassia, Goldwasser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CS 321 - Data Structures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B7AC74-68E0-4FC1-9403-DF2FF05571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941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2014 Goodrich, Tamassia, Goldwasser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CS 321 - Data Structures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4F31B7-9060-42E4-BB86-9DFA13B43B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635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2014 Goodrich, Tamassia, Goldwasser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CS 321 - Data Structures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DE3774-C5E8-40EC-A6F4-CE57C5FFFD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369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838200"/>
            <a:ext cx="42672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38200"/>
            <a:ext cx="42672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2014 Goodrich, Tamassia, Goldwasser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CS 321 - Data Structures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7EA0F5-F4B1-4995-9FE4-4B60227964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740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2014 Goodrich, Tamassia, Goldwasser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CS 321 - Data Structures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D2E831-B63C-44BF-8BB4-9ED556E7A3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28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2014 Goodrich, Tamassia, Goldwasser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CS 321 - Data Structures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E4661E-959B-41F6-A2B4-2D9284F0878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420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2014 Goodrich, Tamassia, Goldwasser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CS 321 - Data Structures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B368D4-5768-483F-A9BA-B0B5200FB1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930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2014 Goodrich, Tamassia, Goldwasser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CS 321 - Data Structures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09D807-6774-4031-B438-A81B7246F1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756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2014 Goodrich, Tamassia, Goldwasser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CS 321 - Data Structures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D19B1A-CD36-4EF2-80D2-FA294E60AE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650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-1524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838200"/>
            <a:ext cx="86868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28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400" b="0">
                <a:latin typeface="Arial" charset="0"/>
              </a:defRPr>
            </a:lvl1pPr>
          </a:lstStyle>
          <a:p>
            <a:pPr>
              <a:defRPr/>
            </a:pPr>
            <a:r>
              <a:rPr lang="en-US" smtClean="0"/>
              <a:t>© 2014 Goodrich, Tamassia, Goldwasser</a:t>
            </a: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819400" y="6248400"/>
            <a:ext cx="3505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FontTx/>
              <a:buNone/>
              <a:defRPr sz="1400" b="0">
                <a:solidFill>
                  <a:schemeClr val="folHlink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n-US" smtClean="0"/>
              <a:t>CS 321 - Data Structures</a:t>
            </a: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800">
                <a:latin typeface="Arial" charset="0"/>
              </a:defRPr>
            </a:lvl1pPr>
          </a:lstStyle>
          <a:p>
            <a:pPr>
              <a:defRPr/>
            </a:pPr>
            <a:fld id="{7A0F919F-830A-4564-8801-D255A0EC0B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Marlett" pitchFamily="2" charset="2"/>
        <a:buChar char="8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0.png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0.png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7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7.xml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g"/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g"/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jpg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0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g"/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g"/><Relationship Id="rId2" Type="http://schemas.openxmlformats.org/officeDocument/2006/relationships/image" Target="../media/image4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jpg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rgbClr val="FF0000"/>
                </a:solidFill>
              </a:rPr>
              <a:t>Balanced BSTs</a:t>
            </a:r>
            <a:endParaRPr lang="en-US" dirty="0" smtClean="0"/>
          </a:p>
        </p:txBody>
      </p:sp>
      <p:sp>
        <p:nvSpPr>
          <p:cNvPr id="1331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2400" y="1371600"/>
            <a:ext cx="8991600" cy="1929384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dirty="0" smtClean="0"/>
              <a:t>"</a:t>
            </a:r>
            <a:r>
              <a:rPr lang="en-US" dirty="0"/>
              <a:t>The voyage of discovery is not in seeking new landscapes but in having new </a:t>
            </a:r>
            <a:r>
              <a:rPr lang="en-US" dirty="0" smtClean="0"/>
              <a:t>eyes. "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dirty="0" smtClean="0"/>
              <a:t>	- </a:t>
            </a:r>
            <a:r>
              <a:rPr lang="en-US" sz="2800" i="1" dirty="0" smtClean="0"/>
              <a:t>Marcel </a:t>
            </a:r>
            <a:r>
              <a:rPr lang="en-US" sz="2800" i="1" dirty="0"/>
              <a:t>Proust</a:t>
            </a:r>
            <a:endParaRPr lang="en-US" sz="28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191" y="3505200"/>
            <a:ext cx="6176683" cy="262509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19800" y="6229350"/>
            <a:ext cx="2819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 smtClean="0"/>
              <a:t>CLRS, pages 333, 337</a:t>
            </a:r>
            <a:endParaRPr lang="en-US" sz="2000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33401" y="918965"/>
            <a:ext cx="7772399" cy="95445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dirty="0" smtClean="0"/>
              <a:t>B-tree </a:t>
            </a:r>
            <a:r>
              <a:rPr lang="en-US" altLang="en-US" sz="2800" dirty="0"/>
              <a:t>of order 3 has 2 or 3 children per </a:t>
            </a:r>
            <a:r>
              <a:rPr lang="en-US" altLang="en-US" sz="2800" dirty="0" smtClean="0"/>
              <a:t>node. 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 smtClean="0"/>
              <a:t>Also, known as a 2-3 tree. </a:t>
            </a:r>
            <a:endParaRPr lang="en-US" altLang="en-US" sz="2400" dirty="0"/>
          </a:p>
          <a:p>
            <a:pPr marL="0" indent="0">
              <a:lnSpc>
                <a:spcPct val="90000"/>
              </a:lnSpc>
              <a:buNone/>
            </a:pPr>
            <a:endParaRPr lang="en-US" altLang="en-US" dirty="0"/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title"/>
          </p:nvPr>
        </p:nvSpPr>
        <p:spPr>
          <a:xfrm>
            <a:off x="464344" y="-80273"/>
            <a:ext cx="8204200" cy="801687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rgbClr val="0000FF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US" altLang="en-US" dirty="0" smtClean="0">
                <a:solidFill>
                  <a:srgbClr val="FF3300"/>
                </a:solidFill>
              </a:rPr>
              <a:t>B-Tree Example</a:t>
            </a:r>
            <a:endParaRPr lang="en-US" altLang="en-US" dirty="0">
              <a:solidFill>
                <a:srgbClr val="FF3300"/>
              </a:solidFill>
            </a:endParaRPr>
          </a:p>
        </p:txBody>
      </p:sp>
      <p:sp>
        <p:nvSpPr>
          <p:cNvPr id="31" name="Rectangle 2"/>
          <p:cNvSpPr txBox="1">
            <a:spLocks noChangeArrowheads="1"/>
          </p:cNvSpPr>
          <p:nvPr/>
        </p:nvSpPr>
        <p:spPr bwMode="auto">
          <a:xfrm>
            <a:off x="680244" y="4753360"/>
            <a:ext cx="7772399" cy="14152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buChar char="8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sz="2800" b="0" kern="0" dirty="0"/>
              <a:t>Note: If leaf nodes are connected as a linked list, </a:t>
            </a:r>
            <a:r>
              <a:rPr lang="en-US" altLang="en-US" sz="2800" b="0" kern="0" dirty="0" smtClean="0"/>
              <a:t>a B-tree </a:t>
            </a:r>
            <a:r>
              <a:rPr lang="en-US" altLang="en-US" sz="2800" b="0" kern="0" dirty="0"/>
              <a:t>is called a B+ tree</a:t>
            </a:r>
            <a:r>
              <a:rPr lang="en-US" altLang="en-US" sz="2800" b="0" kern="0" dirty="0" smtClean="0"/>
              <a:t>. </a:t>
            </a:r>
          </a:p>
          <a:p>
            <a:pPr lvl="1">
              <a:lnSpc>
                <a:spcPct val="90000"/>
              </a:lnSpc>
              <a:buFontTx/>
              <a:buChar char="–"/>
            </a:pPr>
            <a:r>
              <a:rPr lang="en-US" altLang="en-US" sz="2400" b="0" kern="0" dirty="0"/>
              <a:t>Allows sorted list to be accessed </a:t>
            </a:r>
            <a:r>
              <a:rPr lang="en-US" altLang="en-US" sz="2400" b="0" kern="0" dirty="0" smtClean="0"/>
              <a:t>easily. </a:t>
            </a:r>
          </a:p>
          <a:p>
            <a:pPr marL="0" indent="0">
              <a:lnSpc>
                <a:spcPct val="90000"/>
              </a:lnSpc>
              <a:buFont typeface="Marlett" pitchFamily="2" charset="2"/>
              <a:buNone/>
            </a:pPr>
            <a:endParaRPr lang="en-US" altLang="en-US" b="0" kern="0" dirty="0"/>
          </a:p>
        </p:txBody>
      </p:sp>
      <p:grpSp>
        <p:nvGrpSpPr>
          <p:cNvPr id="32" name="Group 31"/>
          <p:cNvGrpSpPr/>
          <p:nvPr/>
        </p:nvGrpSpPr>
        <p:grpSpPr>
          <a:xfrm>
            <a:off x="1135062" y="2079435"/>
            <a:ext cx="6569075" cy="2189162"/>
            <a:chOff x="965200" y="2497138"/>
            <a:chExt cx="6569075" cy="2189162"/>
          </a:xfrm>
        </p:grpSpPr>
        <p:sp>
          <p:nvSpPr>
            <p:cNvPr id="33" name="Oval 3"/>
            <p:cNvSpPr>
              <a:spLocks noChangeArrowheads="1"/>
            </p:cNvSpPr>
            <p:nvPr/>
          </p:nvSpPr>
          <p:spPr bwMode="auto">
            <a:xfrm>
              <a:off x="3756025" y="2497138"/>
              <a:ext cx="903288" cy="374650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Oval 4"/>
            <p:cNvSpPr>
              <a:spLocks noChangeArrowheads="1"/>
            </p:cNvSpPr>
            <p:nvPr/>
          </p:nvSpPr>
          <p:spPr bwMode="auto">
            <a:xfrm>
              <a:off x="5481638" y="3163888"/>
              <a:ext cx="903287" cy="374650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Oval 5"/>
            <p:cNvSpPr>
              <a:spLocks noChangeArrowheads="1"/>
            </p:cNvSpPr>
            <p:nvPr/>
          </p:nvSpPr>
          <p:spPr bwMode="auto">
            <a:xfrm>
              <a:off x="2112963" y="4257675"/>
              <a:ext cx="1535112" cy="415925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Oval 6"/>
            <p:cNvSpPr>
              <a:spLocks noChangeArrowheads="1"/>
            </p:cNvSpPr>
            <p:nvPr/>
          </p:nvSpPr>
          <p:spPr bwMode="auto">
            <a:xfrm>
              <a:off x="965200" y="4271963"/>
              <a:ext cx="903288" cy="374650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Oval 7"/>
            <p:cNvSpPr>
              <a:spLocks noChangeArrowheads="1"/>
            </p:cNvSpPr>
            <p:nvPr/>
          </p:nvSpPr>
          <p:spPr bwMode="auto">
            <a:xfrm>
              <a:off x="4921250" y="4271963"/>
              <a:ext cx="1536700" cy="414337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Oval 8"/>
            <p:cNvSpPr>
              <a:spLocks noChangeArrowheads="1"/>
            </p:cNvSpPr>
            <p:nvPr/>
          </p:nvSpPr>
          <p:spPr bwMode="auto">
            <a:xfrm>
              <a:off x="2397125" y="3186113"/>
              <a:ext cx="903288" cy="349250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Oval 9"/>
            <p:cNvSpPr>
              <a:spLocks noChangeArrowheads="1"/>
            </p:cNvSpPr>
            <p:nvPr/>
          </p:nvSpPr>
          <p:spPr bwMode="auto">
            <a:xfrm>
              <a:off x="3875088" y="4286250"/>
              <a:ext cx="901700" cy="374650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Oval 10"/>
            <p:cNvSpPr>
              <a:spLocks noChangeArrowheads="1"/>
            </p:cNvSpPr>
            <p:nvPr/>
          </p:nvSpPr>
          <p:spPr bwMode="auto">
            <a:xfrm>
              <a:off x="6630988" y="4298950"/>
              <a:ext cx="903287" cy="387350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Freeform 11"/>
            <p:cNvSpPr>
              <a:spLocks/>
            </p:cNvSpPr>
            <p:nvPr/>
          </p:nvSpPr>
          <p:spPr bwMode="auto">
            <a:xfrm>
              <a:off x="2849563" y="2873375"/>
              <a:ext cx="1360487" cy="312738"/>
            </a:xfrm>
            <a:custGeom>
              <a:avLst/>
              <a:gdLst>
                <a:gd name="T0" fmla="*/ 856 w 857"/>
                <a:gd name="T1" fmla="*/ 0 h 197"/>
                <a:gd name="T2" fmla="*/ 0 w 857"/>
                <a:gd name="T3" fmla="*/ 196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57" h="197">
                  <a:moveTo>
                    <a:pt x="856" y="0"/>
                  </a:moveTo>
                  <a:lnTo>
                    <a:pt x="0" y="196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Freeform 12"/>
            <p:cNvSpPr>
              <a:spLocks/>
            </p:cNvSpPr>
            <p:nvPr/>
          </p:nvSpPr>
          <p:spPr bwMode="auto">
            <a:xfrm>
              <a:off x="4208463" y="2873375"/>
              <a:ext cx="1689100" cy="285750"/>
            </a:xfrm>
            <a:custGeom>
              <a:avLst/>
              <a:gdLst>
                <a:gd name="T0" fmla="*/ 0 w 1064"/>
                <a:gd name="T1" fmla="*/ 0 h 180"/>
                <a:gd name="T2" fmla="*/ 1063 w 1064"/>
                <a:gd name="T3" fmla="*/ 179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4" h="180">
                  <a:moveTo>
                    <a:pt x="0" y="0"/>
                  </a:moveTo>
                  <a:lnTo>
                    <a:pt x="1063" y="179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Freeform 13"/>
            <p:cNvSpPr>
              <a:spLocks/>
            </p:cNvSpPr>
            <p:nvPr/>
          </p:nvSpPr>
          <p:spPr bwMode="auto">
            <a:xfrm>
              <a:off x="1417638" y="3536950"/>
              <a:ext cx="1433512" cy="735013"/>
            </a:xfrm>
            <a:custGeom>
              <a:avLst/>
              <a:gdLst>
                <a:gd name="T0" fmla="*/ 902 w 903"/>
                <a:gd name="T1" fmla="*/ 0 h 463"/>
                <a:gd name="T2" fmla="*/ 0 w 903"/>
                <a:gd name="T3" fmla="*/ 462 h 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903" h="463">
                  <a:moveTo>
                    <a:pt x="902" y="0"/>
                  </a:moveTo>
                  <a:lnTo>
                    <a:pt x="0" y="46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Freeform 14"/>
            <p:cNvSpPr>
              <a:spLocks/>
            </p:cNvSpPr>
            <p:nvPr/>
          </p:nvSpPr>
          <p:spPr bwMode="auto">
            <a:xfrm>
              <a:off x="2849563" y="3536950"/>
              <a:ext cx="33337" cy="720725"/>
            </a:xfrm>
            <a:custGeom>
              <a:avLst/>
              <a:gdLst>
                <a:gd name="T0" fmla="*/ 0 w 21"/>
                <a:gd name="T1" fmla="*/ 0 h 454"/>
                <a:gd name="T2" fmla="*/ 20 w 21"/>
                <a:gd name="T3" fmla="*/ 453 h 4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1" h="454">
                  <a:moveTo>
                    <a:pt x="0" y="0"/>
                  </a:moveTo>
                  <a:lnTo>
                    <a:pt x="20" y="453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Freeform 15"/>
            <p:cNvSpPr>
              <a:spLocks/>
            </p:cNvSpPr>
            <p:nvPr/>
          </p:nvSpPr>
          <p:spPr bwMode="auto">
            <a:xfrm>
              <a:off x="2849563" y="3536950"/>
              <a:ext cx="1479550" cy="749300"/>
            </a:xfrm>
            <a:custGeom>
              <a:avLst/>
              <a:gdLst>
                <a:gd name="T0" fmla="*/ 0 w 932"/>
                <a:gd name="T1" fmla="*/ 0 h 472"/>
                <a:gd name="T2" fmla="*/ 931 w 932"/>
                <a:gd name="T3" fmla="*/ 471 h 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932" h="472">
                  <a:moveTo>
                    <a:pt x="0" y="0"/>
                  </a:moveTo>
                  <a:lnTo>
                    <a:pt x="931" y="471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Freeform 16"/>
            <p:cNvSpPr>
              <a:spLocks/>
            </p:cNvSpPr>
            <p:nvPr/>
          </p:nvSpPr>
          <p:spPr bwMode="auto">
            <a:xfrm>
              <a:off x="5934075" y="3540125"/>
              <a:ext cx="1150938" cy="758825"/>
            </a:xfrm>
            <a:custGeom>
              <a:avLst/>
              <a:gdLst>
                <a:gd name="T0" fmla="*/ 0 w 725"/>
                <a:gd name="T1" fmla="*/ 0 h 478"/>
                <a:gd name="T2" fmla="*/ 724 w 725"/>
                <a:gd name="T3" fmla="*/ 477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5" h="478">
                  <a:moveTo>
                    <a:pt x="0" y="0"/>
                  </a:moveTo>
                  <a:lnTo>
                    <a:pt x="724" y="477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Freeform 17"/>
            <p:cNvSpPr>
              <a:spLocks/>
            </p:cNvSpPr>
            <p:nvPr/>
          </p:nvSpPr>
          <p:spPr bwMode="auto">
            <a:xfrm>
              <a:off x="5691188" y="3540125"/>
              <a:ext cx="244475" cy="731838"/>
            </a:xfrm>
            <a:custGeom>
              <a:avLst/>
              <a:gdLst>
                <a:gd name="T0" fmla="*/ 153 w 154"/>
                <a:gd name="T1" fmla="*/ 0 h 461"/>
                <a:gd name="T2" fmla="*/ 0 w 154"/>
                <a:gd name="T3" fmla="*/ 460 h 4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54" h="461">
                  <a:moveTo>
                    <a:pt x="153" y="0"/>
                  </a:moveTo>
                  <a:lnTo>
                    <a:pt x="0" y="46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Rectangle 18"/>
            <p:cNvSpPr>
              <a:spLocks noChangeArrowheads="1"/>
            </p:cNvSpPr>
            <p:nvPr/>
          </p:nvSpPr>
          <p:spPr bwMode="auto">
            <a:xfrm>
              <a:off x="3935413" y="2528888"/>
              <a:ext cx="515937" cy="282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Ctr="1"/>
            <a:lstStyle>
              <a:lvl1pPr defTabSz="8286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414338" defTabSz="8286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828675" defTabSz="8286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244600" defTabSz="8286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1658938" defTabSz="8286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116138" defTabSz="8286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573338" defTabSz="8286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030538" defTabSz="8286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487738" defTabSz="8286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85000"/>
                </a:lnSpc>
              </a:pPr>
              <a:r>
                <a:rPr lang="en-US" altLang="en-US" sz="2200" dirty="0" smtClean="0"/>
                <a:t>12:-</a:t>
              </a:r>
              <a:endParaRPr lang="en-US" altLang="en-US" sz="2200" dirty="0"/>
            </a:p>
          </p:txBody>
        </p:sp>
        <p:sp>
          <p:nvSpPr>
            <p:cNvPr id="49" name="Rectangle 19"/>
            <p:cNvSpPr>
              <a:spLocks noChangeArrowheads="1"/>
            </p:cNvSpPr>
            <p:nvPr/>
          </p:nvSpPr>
          <p:spPr bwMode="auto">
            <a:xfrm>
              <a:off x="2522538" y="3241675"/>
              <a:ext cx="654050" cy="282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Ctr="1"/>
            <a:lstStyle>
              <a:lvl1pPr defTabSz="828675">
                <a:tabLst>
                  <a:tab pos="657225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414338" defTabSz="828675">
                <a:tabLst>
                  <a:tab pos="657225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828675" defTabSz="828675">
                <a:tabLst>
                  <a:tab pos="657225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244600" defTabSz="828675">
                <a:tabLst>
                  <a:tab pos="657225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1658938" defTabSz="828675">
                <a:tabLst>
                  <a:tab pos="657225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116138" defTabSz="828675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57225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573338" defTabSz="828675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57225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030538" defTabSz="828675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57225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487738" defTabSz="828675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57225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85000"/>
                </a:lnSpc>
              </a:pPr>
              <a:r>
                <a:rPr lang="en-US" altLang="en-US" sz="2200" dirty="0"/>
                <a:t>5</a:t>
              </a:r>
              <a:r>
                <a:rPr lang="en-US" altLang="en-US" sz="2200" dirty="0" smtClean="0"/>
                <a:t>: 9</a:t>
              </a:r>
              <a:endParaRPr lang="en-US" altLang="en-US" sz="2200" dirty="0"/>
            </a:p>
          </p:txBody>
        </p:sp>
        <p:sp>
          <p:nvSpPr>
            <p:cNvPr id="50" name="Rectangle 20"/>
            <p:cNvSpPr>
              <a:spLocks noChangeArrowheads="1"/>
            </p:cNvSpPr>
            <p:nvPr/>
          </p:nvSpPr>
          <p:spPr bwMode="auto">
            <a:xfrm>
              <a:off x="1066801" y="4324350"/>
              <a:ext cx="554038" cy="282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Ctr="1"/>
            <a:lstStyle>
              <a:lvl1pPr defTabSz="8286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414338" defTabSz="8286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828675" defTabSz="8286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244600" defTabSz="8286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1658938" defTabSz="8286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116138" defTabSz="8286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573338" defTabSz="8286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030538" defTabSz="8286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487738" defTabSz="8286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85000"/>
                </a:lnSpc>
              </a:pPr>
              <a:r>
                <a:rPr lang="en-US" altLang="en-US" sz="2200" dirty="0" smtClean="0"/>
                <a:t>3:  </a:t>
              </a:r>
              <a:r>
                <a:rPr lang="en-US" altLang="en-US" sz="2200" dirty="0"/>
                <a:t>4</a:t>
              </a:r>
            </a:p>
          </p:txBody>
        </p:sp>
        <p:sp>
          <p:nvSpPr>
            <p:cNvPr id="51" name="Rectangle 21"/>
            <p:cNvSpPr>
              <a:spLocks noChangeArrowheads="1"/>
            </p:cNvSpPr>
            <p:nvPr/>
          </p:nvSpPr>
          <p:spPr bwMode="auto">
            <a:xfrm>
              <a:off x="2362200" y="4310063"/>
              <a:ext cx="989012" cy="282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Ctr="1"/>
            <a:lstStyle>
              <a:lvl1pPr defTabSz="828675">
                <a:tabLst>
                  <a:tab pos="657225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414338" defTabSz="828675">
                <a:tabLst>
                  <a:tab pos="657225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828675" defTabSz="828675">
                <a:tabLst>
                  <a:tab pos="657225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244600" defTabSz="828675">
                <a:tabLst>
                  <a:tab pos="657225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1658938" defTabSz="828675">
                <a:tabLst>
                  <a:tab pos="657225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116138" defTabSz="828675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57225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573338" defTabSz="828675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57225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030538" defTabSz="828675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57225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487738" defTabSz="828675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57225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85000"/>
                </a:lnSpc>
              </a:pPr>
              <a:r>
                <a:rPr lang="en-US" altLang="en-US" sz="2200" dirty="0" smtClean="0"/>
                <a:t>6:  7:  </a:t>
              </a:r>
              <a:r>
                <a:rPr lang="en-US" altLang="en-US" sz="2200" dirty="0"/>
                <a:t>8</a:t>
              </a:r>
            </a:p>
          </p:txBody>
        </p:sp>
        <p:sp>
          <p:nvSpPr>
            <p:cNvPr id="52" name="Rectangle 22"/>
            <p:cNvSpPr>
              <a:spLocks noChangeArrowheads="1"/>
            </p:cNvSpPr>
            <p:nvPr/>
          </p:nvSpPr>
          <p:spPr bwMode="auto">
            <a:xfrm>
              <a:off x="3905250" y="4321175"/>
              <a:ext cx="833438" cy="282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Ctr="1"/>
            <a:lstStyle>
              <a:lvl1pPr defTabSz="8286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414338" defTabSz="8286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828675" defTabSz="8286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244600" defTabSz="8286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1658938" defTabSz="8286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116138" defTabSz="8286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573338" defTabSz="8286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030538" defTabSz="8286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487738" defTabSz="8286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85000"/>
                </a:lnSpc>
              </a:pPr>
              <a:r>
                <a:rPr lang="en-US" altLang="en-US" sz="2200" dirty="0" smtClean="0"/>
                <a:t>10: 11</a:t>
              </a:r>
              <a:endParaRPr lang="en-US" altLang="en-US" sz="2200" dirty="0"/>
            </a:p>
          </p:txBody>
        </p:sp>
        <p:sp>
          <p:nvSpPr>
            <p:cNvPr id="53" name="Rectangle 23"/>
            <p:cNvSpPr>
              <a:spLocks noChangeArrowheads="1"/>
            </p:cNvSpPr>
            <p:nvPr/>
          </p:nvSpPr>
          <p:spPr bwMode="auto">
            <a:xfrm>
              <a:off x="5257800" y="4338638"/>
              <a:ext cx="822325" cy="282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Ctr="1"/>
            <a:lstStyle>
              <a:lvl1pPr defTabSz="828675">
                <a:tabLst>
                  <a:tab pos="657225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414338" defTabSz="828675">
                <a:tabLst>
                  <a:tab pos="657225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828675" defTabSz="828675">
                <a:tabLst>
                  <a:tab pos="657225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244600" defTabSz="828675">
                <a:tabLst>
                  <a:tab pos="657225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1658938" defTabSz="828675">
                <a:tabLst>
                  <a:tab pos="657225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116138" defTabSz="828675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57225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573338" defTabSz="828675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57225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030538" defTabSz="828675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57225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487738" defTabSz="828675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57225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85000"/>
                </a:lnSpc>
              </a:pPr>
              <a:r>
                <a:rPr lang="en-US" altLang="en-US" sz="2200" dirty="0" smtClean="0"/>
                <a:t>13:  </a:t>
              </a:r>
              <a:r>
                <a:rPr lang="en-US" altLang="en-US" sz="2200" dirty="0"/>
                <a:t>14</a:t>
              </a:r>
            </a:p>
          </p:txBody>
        </p:sp>
        <p:sp>
          <p:nvSpPr>
            <p:cNvPr id="54" name="Rectangle 24"/>
            <p:cNvSpPr>
              <a:spLocks noChangeArrowheads="1"/>
            </p:cNvSpPr>
            <p:nvPr/>
          </p:nvSpPr>
          <p:spPr bwMode="auto">
            <a:xfrm>
              <a:off x="6692900" y="4364038"/>
              <a:ext cx="774700" cy="282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Ctr="1"/>
            <a:lstStyle>
              <a:lvl1pPr defTabSz="8286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414338" defTabSz="8286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828675" defTabSz="8286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244600" defTabSz="8286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1658938" defTabSz="8286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116138" defTabSz="8286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573338" defTabSz="8286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030538" defTabSz="8286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487738" defTabSz="8286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85000"/>
                </a:lnSpc>
              </a:pPr>
              <a:r>
                <a:rPr lang="en-US" altLang="en-US" sz="2200" dirty="0" smtClean="0"/>
                <a:t>17: </a:t>
              </a:r>
              <a:r>
                <a:rPr lang="en-US" altLang="en-US" sz="2200" dirty="0"/>
                <a:t>18</a:t>
              </a:r>
            </a:p>
          </p:txBody>
        </p:sp>
        <p:sp>
          <p:nvSpPr>
            <p:cNvPr id="55" name="Rectangle 25"/>
            <p:cNvSpPr>
              <a:spLocks noChangeArrowheads="1"/>
            </p:cNvSpPr>
            <p:nvPr/>
          </p:nvSpPr>
          <p:spPr bwMode="auto">
            <a:xfrm>
              <a:off x="5705475" y="3209925"/>
              <a:ext cx="549275" cy="2809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Ctr="1"/>
            <a:lstStyle>
              <a:lvl1pPr defTabSz="8286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414338" defTabSz="8286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828675" defTabSz="8286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244600" defTabSz="8286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1658938" defTabSz="8286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116138" defTabSz="8286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573338" defTabSz="8286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030538" defTabSz="8286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487738" defTabSz="8286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85000"/>
                </a:lnSpc>
              </a:pPr>
              <a:r>
                <a:rPr lang="en-US" altLang="en-US" sz="2200" dirty="0" smtClean="0"/>
                <a:t>16:-</a:t>
              </a:r>
              <a:endParaRPr lang="en-US" altLang="en-US" sz="2200" dirty="0"/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321 - Data Structures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F31B7-9060-42E4-BB86-9DFA13B43B24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101215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152400"/>
            <a:ext cx="8153400" cy="114300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Example: Insertion </a:t>
            </a:r>
            <a:r>
              <a:rPr lang="en-US" dirty="0">
                <a:solidFill>
                  <a:srgbClr val="FF0000"/>
                </a:solidFill>
              </a:rPr>
              <a:t>I</a:t>
            </a:r>
          </a:p>
        </p:txBody>
      </p:sp>
      <p:grpSp>
        <p:nvGrpSpPr>
          <p:cNvPr id="140" name="Group 139"/>
          <p:cNvGrpSpPr/>
          <p:nvPr/>
        </p:nvGrpSpPr>
        <p:grpSpPr>
          <a:xfrm>
            <a:off x="2278507" y="1981200"/>
            <a:ext cx="4388520" cy="3090641"/>
            <a:chOff x="1893210" y="1793568"/>
            <a:chExt cx="4388520" cy="3090641"/>
          </a:xfrm>
        </p:grpSpPr>
        <p:grpSp>
          <p:nvGrpSpPr>
            <p:cNvPr id="141" name="Group 140"/>
            <p:cNvGrpSpPr/>
            <p:nvPr/>
          </p:nvGrpSpPr>
          <p:grpSpPr>
            <a:xfrm>
              <a:off x="2101696" y="2084207"/>
              <a:ext cx="3994304" cy="2800002"/>
              <a:chOff x="2101696" y="2084207"/>
              <a:chExt cx="3994304" cy="2800002"/>
            </a:xfrm>
          </p:grpSpPr>
          <p:grpSp>
            <p:nvGrpSpPr>
              <p:cNvPr id="150" name="Group 149"/>
              <p:cNvGrpSpPr/>
              <p:nvPr/>
            </p:nvGrpSpPr>
            <p:grpSpPr>
              <a:xfrm>
                <a:off x="4495800" y="2084207"/>
                <a:ext cx="533400" cy="461665"/>
                <a:chOff x="5147733" y="2882126"/>
                <a:chExt cx="533400" cy="461665"/>
              </a:xfrm>
            </p:grpSpPr>
            <p:sp>
              <p:nvSpPr>
                <p:cNvPr id="179" name="Oval 178"/>
                <p:cNvSpPr/>
                <p:nvPr/>
              </p:nvSpPr>
              <p:spPr bwMode="auto">
                <a:xfrm>
                  <a:off x="5181600" y="2895600"/>
                  <a:ext cx="457200" cy="434719"/>
                </a:xfrm>
                <a:prstGeom prst="ellipse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 typeface="Marlett" pitchFamily="2" charset="2"/>
                    <a:buNone/>
                    <a:tabLst/>
                  </a:pPr>
                  <a:endParaRPr kumimoji="0" lang="en-US" sz="28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80" name="TextBox 179"/>
                <p:cNvSpPr txBox="1"/>
                <p:nvPr/>
              </p:nvSpPr>
              <p:spPr>
                <a:xfrm>
                  <a:off x="5147733" y="2882126"/>
                  <a:ext cx="5334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/>
                    <a:t>10</a:t>
                  </a:r>
                  <a:endParaRPr lang="en-US" dirty="0"/>
                </a:p>
              </p:txBody>
            </p:sp>
          </p:grpSp>
          <p:grpSp>
            <p:nvGrpSpPr>
              <p:cNvPr id="151" name="Group 150"/>
              <p:cNvGrpSpPr/>
              <p:nvPr/>
            </p:nvGrpSpPr>
            <p:grpSpPr>
              <a:xfrm>
                <a:off x="5562600" y="2846682"/>
                <a:ext cx="533400" cy="461665"/>
                <a:chOff x="5147733" y="2882126"/>
                <a:chExt cx="533400" cy="461665"/>
              </a:xfrm>
            </p:grpSpPr>
            <p:sp>
              <p:nvSpPr>
                <p:cNvPr id="177" name="Oval 176"/>
                <p:cNvSpPr/>
                <p:nvPr/>
              </p:nvSpPr>
              <p:spPr bwMode="auto">
                <a:xfrm>
                  <a:off x="5181600" y="2895600"/>
                  <a:ext cx="457200" cy="434719"/>
                </a:xfrm>
                <a:prstGeom prst="ellipse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 typeface="Marlett" pitchFamily="2" charset="2"/>
                    <a:buNone/>
                    <a:tabLst/>
                  </a:pPr>
                  <a:endParaRPr kumimoji="0" lang="en-US" sz="28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78" name="TextBox 177"/>
                <p:cNvSpPr txBox="1"/>
                <p:nvPr/>
              </p:nvSpPr>
              <p:spPr>
                <a:xfrm>
                  <a:off x="5147733" y="2882126"/>
                  <a:ext cx="5334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/>
                    <a:t>20</a:t>
                  </a:r>
                  <a:endParaRPr lang="en-US" dirty="0"/>
                </a:p>
              </p:txBody>
            </p:sp>
          </p:grpSp>
          <p:grpSp>
            <p:nvGrpSpPr>
              <p:cNvPr id="152" name="Group 151"/>
              <p:cNvGrpSpPr/>
              <p:nvPr/>
            </p:nvGrpSpPr>
            <p:grpSpPr>
              <a:xfrm>
                <a:off x="3606800" y="2863668"/>
                <a:ext cx="533400" cy="461665"/>
                <a:chOff x="5147733" y="2882126"/>
                <a:chExt cx="533400" cy="461665"/>
              </a:xfrm>
            </p:grpSpPr>
            <p:sp>
              <p:nvSpPr>
                <p:cNvPr id="175" name="Oval 174"/>
                <p:cNvSpPr/>
                <p:nvPr/>
              </p:nvSpPr>
              <p:spPr bwMode="auto">
                <a:xfrm>
                  <a:off x="5181600" y="2895600"/>
                  <a:ext cx="457200" cy="434719"/>
                </a:xfrm>
                <a:prstGeom prst="ellipse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 typeface="Marlett" pitchFamily="2" charset="2"/>
                    <a:buNone/>
                    <a:tabLst/>
                  </a:pPr>
                  <a:endParaRPr kumimoji="0" lang="en-US" sz="28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76" name="TextBox 175"/>
                <p:cNvSpPr txBox="1"/>
                <p:nvPr/>
              </p:nvSpPr>
              <p:spPr>
                <a:xfrm>
                  <a:off x="5147733" y="2882126"/>
                  <a:ext cx="5334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/>
                    <a:t> 5</a:t>
                  </a:r>
                  <a:endParaRPr lang="en-US" dirty="0"/>
                </a:p>
              </p:txBody>
            </p:sp>
          </p:grpSp>
          <p:grpSp>
            <p:nvGrpSpPr>
              <p:cNvPr id="153" name="Group 152"/>
              <p:cNvGrpSpPr/>
              <p:nvPr/>
            </p:nvGrpSpPr>
            <p:grpSpPr>
              <a:xfrm>
                <a:off x="5131854" y="3629657"/>
                <a:ext cx="533400" cy="461665"/>
                <a:chOff x="5147733" y="2882126"/>
                <a:chExt cx="533400" cy="461665"/>
              </a:xfrm>
            </p:grpSpPr>
            <p:sp>
              <p:nvSpPr>
                <p:cNvPr id="173" name="Oval 172"/>
                <p:cNvSpPr/>
                <p:nvPr/>
              </p:nvSpPr>
              <p:spPr bwMode="auto">
                <a:xfrm>
                  <a:off x="5181600" y="2895600"/>
                  <a:ext cx="457200" cy="434719"/>
                </a:xfrm>
                <a:prstGeom prst="ellipse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 typeface="Marlett" pitchFamily="2" charset="2"/>
                    <a:buNone/>
                    <a:tabLst/>
                  </a:pPr>
                  <a:endParaRPr kumimoji="0" lang="en-US" sz="28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74" name="TextBox 173"/>
                <p:cNvSpPr txBox="1"/>
                <p:nvPr/>
              </p:nvSpPr>
              <p:spPr>
                <a:xfrm>
                  <a:off x="5147733" y="2882126"/>
                  <a:ext cx="5334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/>
                    <a:t>12</a:t>
                  </a:r>
                  <a:endParaRPr lang="en-US" dirty="0"/>
                </a:p>
              </p:txBody>
            </p:sp>
          </p:grpSp>
          <p:grpSp>
            <p:nvGrpSpPr>
              <p:cNvPr id="154" name="Group 153"/>
              <p:cNvGrpSpPr/>
              <p:nvPr/>
            </p:nvGrpSpPr>
            <p:grpSpPr>
              <a:xfrm>
                <a:off x="2803522" y="3636579"/>
                <a:ext cx="533400" cy="461665"/>
                <a:chOff x="5147733" y="2882126"/>
                <a:chExt cx="533400" cy="461665"/>
              </a:xfrm>
            </p:grpSpPr>
            <p:sp>
              <p:nvSpPr>
                <p:cNvPr id="171" name="Oval 170"/>
                <p:cNvSpPr/>
                <p:nvPr/>
              </p:nvSpPr>
              <p:spPr bwMode="auto">
                <a:xfrm>
                  <a:off x="5181600" y="2895600"/>
                  <a:ext cx="457200" cy="434719"/>
                </a:xfrm>
                <a:prstGeom prst="ellipse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 typeface="Marlett" pitchFamily="2" charset="2"/>
                    <a:buNone/>
                    <a:tabLst/>
                  </a:pPr>
                  <a:endParaRPr kumimoji="0" lang="en-US" sz="28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72" name="TextBox 171"/>
                <p:cNvSpPr txBox="1"/>
                <p:nvPr/>
              </p:nvSpPr>
              <p:spPr>
                <a:xfrm>
                  <a:off x="5147733" y="2882126"/>
                  <a:ext cx="5334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/>
                    <a:t> </a:t>
                  </a:r>
                  <a:r>
                    <a:rPr lang="en-US" sz="2400" dirty="0" smtClean="0"/>
                    <a:t>4</a:t>
                  </a:r>
                  <a:endParaRPr lang="en-US" dirty="0"/>
                </a:p>
              </p:txBody>
            </p:sp>
          </p:grpSp>
          <p:grpSp>
            <p:nvGrpSpPr>
              <p:cNvPr id="155" name="Group 154"/>
              <p:cNvGrpSpPr/>
              <p:nvPr/>
            </p:nvGrpSpPr>
            <p:grpSpPr>
              <a:xfrm>
                <a:off x="4221152" y="3636579"/>
                <a:ext cx="533400" cy="461665"/>
                <a:chOff x="5147733" y="2882126"/>
                <a:chExt cx="533400" cy="461665"/>
              </a:xfrm>
            </p:grpSpPr>
            <p:sp>
              <p:nvSpPr>
                <p:cNvPr id="169" name="Oval 168"/>
                <p:cNvSpPr/>
                <p:nvPr/>
              </p:nvSpPr>
              <p:spPr bwMode="auto">
                <a:xfrm>
                  <a:off x="5181600" y="2895600"/>
                  <a:ext cx="457200" cy="434719"/>
                </a:xfrm>
                <a:prstGeom prst="ellipse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 typeface="Marlett" pitchFamily="2" charset="2"/>
                    <a:buNone/>
                    <a:tabLst/>
                  </a:pPr>
                  <a:endParaRPr kumimoji="0" lang="en-US" sz="28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70" name="TextBox 169"/>
                <p:cNvSpPr txBox="1"/>
                <p:nvPr/>
              </p:nvSpPr>
              <p:spPr>
                <a:xfrm>
                  <a:off x="5147733" y="2882126"/>
                  <a:ext cx="5334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/>
                    <a:t> </a:t>
                  </a:r>
                  <a:r>
                    <a:rPr lang="en-US" sz="2400" dirty="0" smtClean="0"/>
                    <a:t>7 </a:t>
                  </a:r>
                  <a:endParaRPr lang="en-US" dirty="0"/>
                </a:p>
              </p:txBody>
            </p:sp>
          </p:grpSp>
          <p:grpSp>
            <p:nvGrpSpPr>
              <p:cNvPr id="156" name="Group 155"/>
              <p:cNvGrpSpPr/>
              <p:nvPr/>
            </p:nvGrpSpPr>
            <p:grpSpPr>
              <a:xfrm>
                <a:off x="4822812" y="4360989"/>
                <a:ext cx="533400" cy="523220"/>
                <a:chOff x="5130800" y="2851349"/>
                <a:chExt cx="533400" cy="523220"/>
              </a:xfrm>
            </p:grpSpPr>
            <p:sp>
              <p:nvSpPr>
                <p:cNvPr id="167" name="Oval 166"/>
                <p:cNvSpPr/>
                <p:nvPr/>
              </p:nvSpPr>
              <p:spPr bwMode="auto">
                <a:xfrm>
                  <a:off x="5181600" y="2895600"/>
                  <a:ext cx="457200" cy="434719"/>
                </a:xfrm>
                <a:prstGeom prst="ellipse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 typeface="Marlett" pitchFamily="2" charset="2"/>
                    <a:buNone/>
                    <a:tabLst/>
                  </a:pPr>
                  <a:endParaRPr kumimoji="0" lang="en-US" sz="28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68" name="TextBox 167"/>
                <p:cNvSpPr txBox="1"/>
                <p:nvPr/>
              </p:nvSpPr>
              <p:spPr>
                <a:xfrm>
                  <a:off x="5130800" y="2851349"/>
                  <a:ext cx="53340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 8 </a:t>
                  </a:r>
                  <a:endParaRPr lang="en-US" dirty="0"/>
                </a:p>
              </p:txBody>
            </p:sp>
          </p:grpSp>
          <p:grpSp>
            <p:nvGrpSpPr>
              <p:cNvPr id="157" name="Group 156"/>
              <p:cNvGrpSpPr/>
              <p:nvPr/>
            </p:nvGrpSpPr>
            <p:grpSpPr>
              <a:xfrm>
                <a:off x="2101696" y="4403978"/>
                <a:ext cx="533400" cy="461665"/>
                <a:chOff x="5147733" y="2882126"/>
                <a:chExt cx="533400" cy="461665"/>
              </a:xfrm>
            </p:grpSpPr>
            <p:sp>
              <p:nvSpPr>
                <p:cNvPr id="165" name="Oval 164"/>
                <p:cNvSpPr/>
                <p:nvPr/>
              </p:nvSpPr>
              <p:spPr bwMode="auto">
                <a:xfrm>
                  <a:off x="5181600" y="2895600"/>
                  <a:ext cx="457200" cy="434719"/>
                </a:xfrm>
                <a:prstGeom prst="ellipse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 typeface="Marlett" pitchFamily="2" charset="2"/>
                    <a:buNone/>
                    <a:tabLst/>
                  </a:pPr>
                  <a:endParaRPr kumimoji="0" lang="en-US" sz="28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66" name="TextBox 165"/>
                <p:cNvSpPr txBox="1"/>
                <p:nvPr/>
              </p:nvSpPr>
              <p:spPr>
                <a:xfrm>
                  <a:off x="5147733" y="2882126"/>
                  <a:ext cx="5334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/>
                    <a:t> </a:t>
                  </a:r>
                  <a:r>
                    <a:rPr lang="en-US" sz="2400" dirty="0" smtClean="0"/>
                    <a:t>2</a:t>
                  </a:r>
                  <a:endParaRPr lang="en-US" dirty="0"/>
                </a:p>
              </p:txBody>
            </p:sp>
          </p:grpSp>
          <p:cxnSp>
            <p:nvCxnSpPr>
              <p:cNvPr id="158" name="Straight Connector 157"/>
              <p:cNvCxnSpPr/>
              <p:nvPr/>
            </p:nvCxnSpPr>
            <p:spPr bwMode="auto">
              <a:xfrm flipH="1">
                <a:off x="4010556" y="2464138"/>
                <a:ext cx="569913" cy="472695"/>
              </a:xfrm>
              <a:prstGeom prst="lin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59" name="Straight Connector 158"/>
              <p:cNvCxnSpPr/>
              <p:nvPr/>
            </p:nvCxnSpPr>
            <p:spPr bwMode="auto">
              <a:xfrm flipH="1">
                <a:off x="3200398" y="3261911"/>
                <a:ext cx="513826" cy="433732"/>
              </a:xfrm>
              <a:prstGeom prst="lin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60" name="Straight Connector 159"/>
              <p:cNvCxnSpPr/>
              <p:nvPr/>
            </p:nvCxnSpPr>
            <p:spPr bwMode="auto">
              <a:xfrm flipH="1">
                <a:off x="2516044" y="4038600"/>
                <a:ext cx="407609" cy="425143"/>
              </a:xfrm>
              <a:prstGeom prst="lin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61" name="Straight Connector 160"/>
              <p:cNvCxnSpPr/>
              <p:nvPr/>
            </p:nvCxnSpPr>
            <p:spPr bwMode="auto">
              <a:xfrm flipH="1">
                <a:off x="5450153" y="3261911"/>
                <a:ext cx="239969" cy="388142"/>
              </a:xfrm>
              <a:prstGeom prst="lin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62" name="Straight Connector 161"/>
              <p:cNvCxnSpPr/>
              <p:nvPr/>
            </p:nvCxnSpPr>
            <p:spPr bwMode="auto">
              <a:xfrm>
                <a:off x="4944534" y="2414089"/>
                <a:ext cx="678387" cy="541097"/>
              </a:xfrm>
              <a:prstGeom prst="lin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63" name="Straight Connector 162"/>
              <p:cNvCxnSpPr/>
              <p:nvPr/>
            </p:nvCxnSpPr>
            <p:spPr bwMode="auto">
              <a:xfrm>
                <a:off x="4635500" y="4022557"/>
                <a:ext cx="306364" cy="441186"/>
              </a:xfrm>
              <a:prstGeom prst="lin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64" name="Straight Connector 163"/>
              <p:cNvCxnSpPr/>
              <p:nvPr/>
            </p:nvCxnSpPr>
            <p:spPr bwMode="auto">
              <a:xfrm>
                <a:off x="4033840" y="3234664"/>
                <a:ext cx="334961" cy="440582"/>
              </a:xfrm>
              <a:prstGeom prst="lin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42" name="TextBox 141"/>
            <p:cNvSpPr txBox="1"/>
            <p:nvPr/>
          </p:nvSpPr>
          <p:spPr>
            <a:xfrm>
              <a:off x="4834467" y="1793568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FF0000"/>
                  </a:solidFill>
                </a:rPr>
                <a:t>-1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5846234" y="2555076"/>
              <a:ext cx="43549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FF0000"/>
                  </a:solidFill>
                </a:rPr>
                <a:t>-2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3442755" y="2545872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 </a:t>
              </a:r>
              <a:r>
                <a:rPr lang="en-US" sz="2000" dirty="0" smtClean="0">
                  <a:solidFill>
                    <a:srgbClr val="FF0000"/>
                  </a:solidFill>
                </a:rPr>
                <a:t>0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2604555" y="3343302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FF0000"/>
                  </a:solidFill>
                </a:rPr>
                <a:t>-1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4402668" y="3338748"/>
              <a:ext cx="50405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+</a:t>
              </a:r>
              <a:r>
                <a:rPr lang="en-US" sz="2000" dirty="0" smtClean="0">
                  <a:solidFill>
                    <a:srgbClr val="FF0000"/>
                  </a:solidFill>
                </a:rPr>
                <a:t>1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4894788" y="3340189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 </a:t>
              </a:r>
              <a:r>
                <a:rPr lang="en-US" sz="2000" dirty="0" smtClean="0">
                  <a:solidFill>
                    <a:srgbClr val="FF0000"/>
                  </a:solidFill>
                </a:rPr>
                <a:t>0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5114922" y="4143779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 </a:t>
              </a:r>
              <a:r>
                <a:rPr lang="en-US" sz="2000" dirty="0" smtClean="0">
                  <a:solidFill>
                    <a:srgbClr val="FF0000"/>
                  </a:solidFill>
                </a:rPr>
                <a:t>0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1893210" y="4141922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 </a:t>
              </a:r>
              <a:r>
                <a:rPr lang="en-US" sz="2000" dirty="0" smtClean="0">
                  <a:solidFill>
                    <a:srgbClr val="FF0000"/>
                  </a:solidFill>
                </a:rPr>
                <a:t>0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86" name="Group 185"/>
          <p:cNvGrpSpPr/>
          <p:nvPr/>
        </p:nvGrpSpPr>
        <p:grpSpPr>
          <a:xfrm>
            <a:off x="5965629" y="4148085"/>
            <a:ext cx="1007200" cy="907847"/>
            <a:chOff x="5965629" y="4148085"/>
            <a:chExt cx="1007200" cy="907847"/>
          </a:xfrm>
        </p:grpSpPr>
        <p:cxnSp>
          <p:nvCxnSpPr>
            <p:cNvPr id="182" name="Straight Connector 181"/>
            <p:cNvCxnSpPr/>
            <p:nvPr/>
          </p:nvCxnSpPr>
          <p:spPr bwMode="auto">
            <a:xfrm>
              <a:off x="5965629" y="4148085"/>
              <a:ext cx="515668" cy="498615"/>
            </a:xfrm>
            <a:prstGeom prst="line">
              <a:avLst/>
            </a:prstGeom>
            <a:noFill/>
            <a:ln w="25400" cap="flat" cmpd="sng" algn="ctr">
              <a:solidFill>
                <a:schemeClr val="accent5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185" name="Group 184"/>
            <p:cNvGrpSpPr/>
            <p:nvPr/>
          </p:nvGrpSpPr>
          <p:grpSpPr>
            <a:xfrm>
              <a:off x="6361224" y="4532712"/>
              <a:ext cx="611605" cy="523220"/>
              <a:chOff x="6361224" y="4532712"/>
              <a:chExt cx="611605" cy="523220"/>
            </a:xfrm>
          </p:grpSpPr>
          <p:sp>
            <p:nvSpPr>
              <p:cNvPr id="184" name="Oval 183"/>
              <p:cNvSpPr/>
              <p:nvPr/>
            </p:nvSpPr>
            <p:spPr bwMode="auto">
              <a:xfrm>
                <a:off x="6438427" y="4592872"/>
                <a:ext cx="457200" cy="434719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12700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Marlett" pitchFamily="2" charset="2"/>
                  <a:buNone/>
                  <a:tabLst/>
                </a:pPr>
                <a:endParaRPr kumimoji="0" lang="en-US" sz="2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81" name="TextBox 180"/>
              <p:cNvSpPr txBox="1"/>
              <p:nvPr/>
            </p:nvSpPr>
            <p:spPr>
              <a:xfrm>
                <a:off x="6361224" y="4532712"/>
                <a:ext cx="61160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15 </a:t>
                </a:r>
                <a:endParaRPr lang="en-US" dirty="0"/>
              </a:p>
            </p:txBody>
          </p:sp>
        </p:grpSp>
      </p:grpSp>
      <p:sp>
        <p:nvSpPr>
          <p:cNvPr id="192" name="TextBox 191"/>
          <p:cNvSpPr txBox="1"/>
          <p:nvPr/>
        </p:nvSpPr>
        <p:spPr>
          <a:xfrm>
            <a:off x="6231531" y="1498637"/>
            <a:ext cx="2611936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FF0000"/>
                </a:solidFill>
              </a:rPr>
              <a:t>Insertion induces left, right imbalance</a:t>
            </a:r>
            <a:endParaRPr lang="en-US" sz="2000" dirty="0">
              <a:solidFill>
                <a:srgbClr val="FF0000"/>
              </a:solidFill>
            </a:endParaRPr>
          </a:p>
        </p:txBody>
      </p:sp>
      <p:cxnSp>
        <p:nvCxnSpPr>
          <p:cNvPr id="194" name="Straight Arrow Connector 193"/>
          <p:cNvCxnSpPr>
            <a:stCxn id="192" idx="2"/>
          </p:cNvCxnSpPr>
          <p:nvPr/>
        </p:nvCxnSpPr>
        <p:spPr bwMode="auto">
          <a:xfrm flipH="1">
            <a:off x="6575403" y="2206523"/>
            <a:ext cx="962096" cy="932851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01" name="Bent Arrow 200"/>
          <p:cNvSpPr/>
          <p:nvPr/>
        </p:nvSpPr>
        <p:spPr bwMode="auto">
          <a:xfrm rot="12653670" flipH="1">
            <a:off x="6095510" y="3748550"/>
            <a:ext cx="533400" cy="553191"/>
          </a:xfrm>
          <a:prstGeom prst="ben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arlett" pitchFamily="2" charset="2"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321 - Data Structures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F31B7-9060-42E4-BB86-9DFA13B43B24}" type="slidenum">
              <a:rPr lang="en-US" smtClean="0"/>
              <a:pPr>
                <a:defRPr/>
              </a:pPr>
              <a:t>100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724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152400"/>
            <a:ext cx="8001000" cy="114300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Example: Insertion </a:t>
            </a:r>
            <a:r>
              <a:rPr lang="en-US" dirty="0">
                <a:solidFill>
                  <a:srgbClr val="FF0000"/>
                </a:solidFill>
              </a:rPr>
              <a:t>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9144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Which rotation use?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" y="1905000"/>
            <a:ext cx="8382000" cy="3994751"/>
          </a:xfrm>
          <a:prstGeom prst="rect">
            <a:avLst/>
          </a:prstGeom>
        </p:spPr>
      </p:pic>
      <p:sp>
        <p:nvSpPr>
          <p:cNvPr id="13" name="Oval 12"/>
          <p:cNvSpPr/>
          <p:nvPr/>
        </p:nvSpPr>
        <p:spPr>
          <a:xfrm>
            <a:off x="4336097" y="3657600"/>
            <a:ext cx="4579303" cy="2122938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321 - Data Structures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F31B7-9060-42E4-BB86-9DFA13B43B24}" type="slidenum">
              <a:rPr lang="en-US" smtClean="0"/>
              <a:pPr>
                <a:defRPr/>
              </a:pPr>
              <a:t>101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506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152400"/>
            <a:ext cx="8153400" cy="114300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Example: Insertion </a:t>
            </a:r>
            <a:r>
              <a:rPr lang="en-US" dirty="0">
                <a:solidFill>
                  <a:srgbClr val="FF0000"/>
                </a:solidFill>
              </a:rPr>
              <a:t>I</a:t>
            </a:r>
          </a:p>
        </p:txBody>
      </p:sp>
      <p:grpSp>
        <p:nvGrpSpPr>
          <p:cNvPr id="140" name="Group 139"/>
          <p:cNvGrpSpPr/>
          <p:nvPr/>
        </p:nvGrpSpPr>
        <p:grpSpPr>
          <a:xfrm>
            <a:off x="2278507" y="1981200"/>
            <a:ext cx="4388520" cy="3090641"/>
            <a:chOff x="1893210" y="1793568"/>
            <a:chExt cx="4388520" cy="3090641"/>
          </a:xfrm>
        </p:grpSpPr>
        <p:grpSp>
          <p:nvGrpSpPr>
            <p:cNvPr id="141" name="Group 140"/>
            <p:cNvGrpSpPr/>
            <p:nvPr/>
          </p:nvGrpSpPr>
          <p:grpSpPr>
            <a:xfrm>
              <a:off x="2101696" y="2084207"/>
              <a:ext cx="3994304" cy="2800002"/>
              <a:chOff x="2101696" y="2084207"/>
              <a:chExt cx="3994304" cy="2800002"/>
            </a:xfrm>
          </p:grpSpPr>
          <p:grpSp>
            <p:nvGrpSpPr>
              <p:cNvPr id="150" name="Group 149"/>
              <p:cNvGrpSpPr/>
              <p:nvPr/>
            </p:nvGrpSpPr>
            <p:grpSpPr>
              <a:xfrm>
                <a:off x="4495800" y="2084207"/>
                <a:ext cx="533400" cy="461665"/>
                <a:chOff x="5147733" y="2882126"/>
                <a:chExt cx="533400" cy="461665"/>
              </a:xfrm>
            </p:grpSpPr>
            <p:sp>
              <p:nvSpPr>
                <p:cNvPr id="179" name="Oval 178"/>
                <p:cNvSpPr/>
                <p:nvPr/>
              </p:nvSpPr>
              <p:spPr bwMode="auto">
                <a:xfrm>
                  <a:off x="5181600" y="2895600"/>
                  <a:ext cx="457200" cy="434719"/>
                </a:xfrm>
                <a:prstGeom prst="ellipse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 typeface="Marlett" pitchFamily="2" charset="2"/>
                    <a:buNone/>
                    <a:tabLst/>
                  </a:pPr>
                  <a:endParaRPr kumimoji="0" lang="en-US" sz="28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80" name="TextBox 179"/>
                <p:cNvSpPr txBox="1"/>
                <p:nvPr/>
              </p:nvSpPr>
              <p:spPr>
                <a:xfrm>
                  <a:off x="5147733" y="2882126"/>
                  <a:ext cx="5334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/>
                    <a:t>10</a:t>
                  </a:r>
                  <a:endParaRPr lang="en-US" dirty="0"/>
                </a:p>
              </p:txBody>
            </p:sp>
          </p:grpSp>
          <p:grpSp>
            <p:nvGrpSpPr>
              <p:cNvPr id="151" name="Group 150"/>
              <p:cNvGrpSpPr/>
              <p:nvPr/>
            </p:nvGrpSpPr>
            <p:grpSpPr>
              <a:xfrm>
                <a:off x="5562600" y="2846682"/>
                <a:ext cx="533400" cy="461665"/>
                <a:chOff x="5147733" y="2882126"/>
                <a:chExt cx="533400" cy="461665"/>
              </a:xfrm>
            </p:grpSpPr>
            <p:sp>
              <p:nvSpPr>
                <p:cNvPr id="177" name="Oval 176"/>
                <p:cNvSpPr/>
                <p:nvPr/>
              </p:nvSpPr>
              <p:spPr bwMode="auto">
                <a:xfrm>
                  <a:off x="5181600" y="2895600"/>
                  <a:ext cx="457200" cy="434719"/>
                </a:xfrm>
                <a:prstGeom prst="ellipse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 typeface="Marlett" pitchFamily="2" charset="2"/>
                    <a:buNone/>
                    <a:tabLst/>
                  </a:pPr>
                  <a:endParaRPr kumimoji="0" lang="en-US" sz="28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78" name="TextBox 177"/>
                <p:cNvSpPr txBox="1"/>
                <p:nvPr/>
              </p:nvSpPr>
              <p:spPr>
                <a:xfrm>
                  <a:off x="5147733" y="2882126"/>
                  <a:ext cx="5334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/>
                    <a:t>15</a:t>
                  </a:r>
                  <a:endParaRPr lang="en-US" dirty="0"/>
                </a:p>
              </p:txBody>
            </p:sp>
          </p:grpSp>
          <p:grpSp>
            <p:nvGrpSpPr>
              <p:cNvPr id="152" name="Group 151"/>
              <p:cNvGrpSpPr/>
              <p:nvPr/>
            </p:nvGrpSpPr>
            <p:grpSpPr>
              <a:xfrm>
                <a:off x="3606800" y="2863668"/>
                <a:ext cx="533400" cy="461665"/>
                <a:chOff x="5147733" y="2882126"/>
                <a:chExt cx="533400" cy="461665"/>
              </a:xfrm>
            </p:grpSpPr>
            <p:sp>
              <p:nvSpPr>
                <p:cNvPr id="175" name="Oval 174"/>
                <p:cNvSpPr/>
                <p:nvPr/>
              </p:nvSpPr>
              <p:spPr bwMode="auto">
                <a:xfrm>
                  <a:off x="5181600" y="2895600"/>
                  <a:ext cx="457200" cy="434719"/>
                </a:xfrm>
                <a:prstGeom prst="ellipse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 typeface="Marlett" pitchFamily="2" charset="2"/>
                    <a:buNone/>
                    <a:tabLst/>
                  </a:pPr>
                  <a:endParaRPr kumimoji="0" lang="en-US" sz="28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76" name="TextBox 175"/>
                <p:cNvSpPr txBox="1"/>
                <p:nvPr/>
              </p:nvSpPr>
              <p:spPr>
                <a:xfrm>
                  <a:off x="5147733" y="2882126"/>
                  <a:ext cx="5334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/>
                    <a:t> 5</a:t>
                  </a:r>
                  <a:endParaRPr lang="en-US" dirty="0"/>
                </a:p>
              </p:txBody>
            </p:sp>
          </p:grpSp>
          <p:grpSp>
            <p:nvGrpSpPr>
              <p:cNvPr id="153" name="Group 152"/>
              <p:cNvGrpSpPr/>
              <p:nvPr/>
            </p:nvGrpSpPr>
            <p:grpSpPr>
              <a:xfrm>
                <a:off x="5131854" y="3629657"/>
                <a:ext cx="533400" cy="461665"/>
                <a:chOff x="5147733" y="2882126"/>
                <a:chExt cx="533400" cy="461665"/>
              </a:xfrm>
            </p:grpSpPr>
            <p:sp>
              <p:nvSpPr>
                <p:cNvPr id="173" name="Oval 172"/>
                <p:cNvSpPr/>
                <p:nvPr/>
              </p:nvSpPr>
              <p:spPr bwMode="auto">
                <a:xfrm>
                  <a:off x="5181600" y="2895600"/>
                  <a:ext cx="457200" cy="434719"/>
                </a:xfrm>
                <a:prstGeom prst="ellipse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 typeface="Marlett" pitchFamily="2" charset="2"/>
                    <a:buNone/>
                    <a:tabLst/>
                  </a:pPr>
                  <a:endParaRPr kumimoji="0" lang="en-US" sz="28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74" name="TextBox 173"/>
                <p:cNvSpPr txBox="1"/>
                <p:nvPr/>
              </p:nvSpPr>
              <p:spPr>
                <a:xfrm>
                  <a:off x="5147733" y="2882126"/>
                  <a:ext cx="5334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/>
                    <a:t>12</a:t>
                  </a:r>
                  <a:endParaRPr lang="en-US" dirty="0"/>
                </a:p>
              </p:txBody>
            </p:sp>
          </p:grpSp>
          <p:grpSp>
            <p:nvGrpSpPr>
              <p:cNvPr id="154" name="Group 153"/>
              <p:cNvGrpSpPr/>
              <p:nvPr/>
            </p:nvGrpSpPr>
            <p:grpSpPr>
              <a:xfrm>
                <a:off x="2803522" y="3636579"/>
                <a:ext cx="533400" cy="461665"/>
                <a:chOff x="5147733" y="2882126"/>
                <a:chExt cx="533400" cy="461665"/>
              </a:xfrm>
            </p:grpSpPr>
            <p:sp>
              <p:nvSpPr>
                <p:cNvPr id="171" name="Oval 170"/>
                <p:cNvSpPr/>
                <p:nvPr/>
              </p:nvSpPr>
              <p:spPr bwMode="auto">
                <a:xfrm>
                  <a:off x="5181600" y="2895600"/>
                  <a:ext cx="457200" cy="434719"/>
                </a:xfrm>
                <a:prstGeom prst="ellipse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 typeface="Marlett" pitchFamily="2" charset="2"/>
                    <a:buNone/>
                    <a:tabLst/>
                  </a:pPr>
                  <a:endParaRPr kumimoji="0" lang="en-US" sz="28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72" name="TextBox 171"/>
                <p:cNvSpPr txBox="1"/>
                <p:nvPr/>
              </p:nvSpPr>
              <p:spPr>
                <a:xfrm>
                  <a:off x="5147733" y="2882126"/>
                  <a:ext cx="5334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/>
                    <a:t> </a:t>
                  </a:r>
                  <a:r>
                    <a:rPr lang="en-US" sz="2400" dirty="0" smtClean="0"/>
                    <a:t>4</a:t>
                  </a:r>
                  <a:endParaRPr lang="en-US" dirty="0"/>
                </a:p>
              </p:txBody>
            </p:sp>
          </p:grpSp>
          <p:grpSp>
            <p:nvGrpSpPr>
              <p:cNvPr id="155" name="Group 154"/>
              <p:cNvGrpSpPr/>
              <p:nvPr/>
            </p:nvGrpSpPr>
            <p:grpSpPr>
              <a:xfrm>
                <a:off x="4221152" y="3636579"/>
                <a:ext cx="533400" cy="461665"/>
                <a:chOff x="5147733" y="2882126"/>
                <a:chExt cx="533400" cy="461665"/>
              </a:xfrm>
            </p:grpSpPr>
            <p:sp>
              <p:nvSpPr>
                <p:cNvPr id="169" name="Oval 168"/>
                <p:cNvSpPr/>
                <p:nvPr/>
              </p:nvSpPr>
              <p:spPr bwMode="auto">
                <a:xfrm>
                  <a:off x="5181600" y="2895600"/>
                  <a:ext cx="457200" cy="434719"/>
                </a:xfrm>
                <a:prstGeom prst="ellipse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 typeface="Marlett" pitchFamily="2" charset="2"/>
                    <a:buNone/>
                    <a:tabLst/>
                  </a:pPr>
                  <a:endParaRPr kumimoji="0" lang="en-US" sz="28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70" name="TextBox 169"/>
                <p:cNvSpPr txBox="1"/>
                <p:nvPr/>
              </p:nvSpPr>
              <p:spPr>
                <a:xfrm>
                  <a:off x="5147733" y="2882126"/>
                  <a:ext cx="5334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/>
                    <a:t> </a:t>
                  </a:r>
                  <a:r>
                    <a:rPr lang="en-US" sz="2400" dirty="0" smtClean="0"/>
                    <a:t>7 </a:t>
                  </a:r>
                  <a:endParaRPr lang="en-US" dirty="0"/>
                </a:p>
              </p:txBody>
            </p:sp>
          </p:grpSp>
          <p:grpSp>
            <p:nvGrpSpPr>
              <p:cNvPr id="156" name="Group 155"/>
              <p:cNvGrpSpPr/>
              <p:nvPr/>
            </p:nvGrpSpPr>
            <p:grpSpPr>
              <a:xfrm>
                <a:off x="4822812" y="4360989"/>
                <a:ext cx="533400" cy="523220"/>
                <a:chOff x="5130800" y="2851349"/>
                <a:chExt cx="533400" cy="523220"/>
              </a:xfrm>
            </p:grpSpPr>
            <p:sp>
              <p:nvSpPr>
                <p:cNvPr id="167" name="Oval 166"/>
                <p:cNvSpPr/>
                <p:nvPr/>
              </p:nvSpPr>
              <p:spPr bwMode="auto">
                <a:xfrm>
                  <a:off x="5181600" y="2895600"/>
                  <a:ext cx="457200" cy="434719"/>
                </a:xfrm>
                <a:prstGeom prst="ellipse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 typeface="Marlett" pitchFamily="2" charset="2"/>
                    <a:buNone/>
                    <a:tabLst/>
                  </a:pPr>
                  <a:endParaRPr kumimoji="0" lang="en-US" sz="28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68" name="TextBox 167"/>
                <p:cNvSpPr txBox="1"/>
                <p:nvPr/>
              </p:nvSpPr>
              <p:spPr>
                <a:xfrm>
                  <a:off x="5130800" y="2851349"/>
                  <a:ext cx="53340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 8 </a:t>
                  </a:r>
                  <a:endParaRPr lang="en-US" dirty="0"/>
                </a:p>
              </p:txBody>
            </p:sp>
          </p:grpSp>
          <p:grpSp>
            <p:nvGrpSpPr>
              <p:cNvPr id="157" name="Group 156"/>
              <p:cNvGrpSpPr/>
              <p:nvPr/>
            </p:nvGrpSpPr>
            <p:grpSpPr>
              <a:xfrm>
                <a:off x="2101696" y="4403978"/>
                <a:ext cx="533400" cy="461665"/>
                <a:chOff x="5147733" y="2882126"/>
                <a:chExt cx="533400" cy="461665"/>
              </a:xfrm>
            </p:grpSpPr>
            <p:sp>
              <p:nvSpPr>
                <p:cNvPr id="165" name="Oval 164"/>
                <p:cNvSpPr/>
                <p:nvPr/>
              </p:nvSpPr>
              <p:spPr bwMode="auto">
                <a:xfrm>
                  <a:off x="5181600" y="2895600"/>
                  <a:ext cx="457200" cy="434719"/>
                </a:xfrm>
                <a:prstGeom prst="ellipse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 typeface="Marlett" pitchFamily="2" charset="2"/>
                    <a:buNone/>
                    <a:tabLst/>
                  </a:pPr>
                  <a:endParaRPr kumimoji="0" lang="en-US" sz="28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66" name="TextBox 165"/>
                <p:cNvSpPr txBox="1"/>
                <p:nvPr/>
              </p:nvSpPr>
              <p:spPr>
                <a:xfrm>
                  <a:off x="5147733" y="2882126"/>
                  <a:ext cx="5334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/>
                    <a:t> </a:t>
                  </a:r>
                  <a:r>
                    <a:rPr lang="en-US" sz="2400" dirty="0" smtClean="0"/>
                    <a:t>2</a:t>
                  </a:r>
                  <a:endParaRPr lang="en-US" dirty="0"/>
                </a:p>
              </p:txBody>
            </p:sp>
          </p:grpSp>
          <p:cxnSp>
            <p:nvCxnSpPr>
              <p:cNvPr id="158" name="Straight Connector 157"/>
              <p:cNvCxnSpPr/>
              <p:nvPr/>
            </p:nvCxnSpPr>
            <p:spPr bwMode="auto">
              <a:xfrm flipH="1">
                <a:off x="4010556" y="2464138"/>
                <a:ext cx="569913" cy="472695"/>
              </a:xfrm>
              <a:prstGeom prst="lin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59" name="Straight Connector 158"/>
              <p:cNvCxnSpPr/>
              <p:nvPr/>
            </p:nvCxnSpPr>
            <p:spPr bwMode="auto">
              <a:xfrm flipH="1">
                <a:off x="3200398" y="3261911"/>
                <a:ext cx="513826" cy="433732"/>
              </a:xfrm>
              <a:prstGeom prst="lin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60" name="Straight Connector 159"/>
              <p:cNvCxnSpPr/>
              <p:nvPr/>
            </p:nvCxnSpPr>
            <p:spPr bwMode="auto">
              <a:xfrm flipH="1">
                <a:off x="2516044" y="4038600"/>
                <a:ext cx="407609" cy="425143"/>
              </a:xfrm>
              <a:prstGeom prst="lin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61" name="Straight Connector 160"/>
              <p:cNvCxnSpPr/>
              <p:nvPr/>
            </p:nvCxnSpPr>
            <p:spPr bwMode="auto">
              <a:xfrm flipH="1">
                <a:off x="5450153" y="3261911"/>
                <a:ext cx="239969" cy="388142"/>
              </a:xfrm>
              <a:prstGeom prst="lin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62" name="Straight Connector 161"/>
              <p:cNvCxnSpPr/>
              <p:nvPr/>
            </p:nvCxnSpPr>
            <p:spPr bwMode="auto">
              <a:xfrm>
                <a:off x="4944534" y="2414089"/>
                <a:ext cx="678387" cy="541097"/>
              </a:xfrm>
              <a:prstGeom prst="lin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63" name="Straight Connector 162"/>
              <p:cNvCxnSpPr/>
              <p:nvPr/>
            </p:nvCxnSpPr>
            <p:spPr bwMode="auto">
              <a:xfrm>
                <a:off x="4635500" y="4022557"/>
                <a:ext cx="306364" cy="441186"/>
              </a:xfrm>
              <a:prstGeom prst="lin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64" name="Straight Connector 163"/>
              <p:cNvCxnSpPr/>
              <p:nvPr/>
            </p:nvCxnSpPr>
            <p:spPr bwMode="auto">
              <a:xfrm>
                <a:off x="4033840" y="3234664"/>
                <a:ext cx="334961" cy="440582"/>
              </a:xfrm>
              <a:prstGeom prst="lin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42" name="TextBox 141"/>
            <p:cNvSpPr txBox="1"/>
            <p:nvPr/>
          </p:nvSpPr>
          <p:spPr>
            <a:xfrm>
              <a:off x="4834467" y="1793568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FF0000"/>
                  </a:solidFill>
                </a:rPr>
                <a:t>-1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5846234" y="2555076"/>
              <a:ext cx="43549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 </a:t>
              </a:r>
              <a:r>
                <a:rPr lang="en-US" sz="2000" dirty="0" smtClean="0">
                  <a:solidFill>
                    <a:srgbClr val="FF0000"/>
                  </a:solidFill>
                </a:rPr>
                <a:t>0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3442755" y="2545872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 </a:t>
              </a:r>
              <a:r>
                <a:rPr lang="en-US" sz="2000" dirty="0" smtClean="0">
                  <a:solidFill>
                    <a:srgbClr val="FF0000"/>
                  </a:solidFill>
                </a:rPr>
                <a:t>0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2604555" y="3343302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FF0000"/>
                  </a:solidFill>
                </a:rPr>
                <a:t>-1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4402668" y="3338748"/>
              <a:ext cx="50405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+</a:t>
              </a:r>
              <a:r>
                <a:rPr lang="en-US" sz="2000" dirty="0" smtClean="0">
                  <a:solidFill>
                    <a:srgbClr val="FF0000"/>
                  </a:solidFill>
                </a:rPr>
                <a:t>1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4894788" y="3340189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 </a:t>
              </a:r>
              <a:r>
                <a:rPr lang="en-US" sz="2000" dirty="0" smtClean="0">
                  <a:solidFill>
                    <a:srgbClr val="FF0000"/>
                  </a:solidFill>
                </a:rPr>
                <a:t>0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5114922" y="4143779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 </a:t>
              </a:r>
              <a:r>
                <a:rPr lang="en-US" sz="2000" dirty="0" smtClean="0">
                  <a:solidFill>
                    <a:srgbClr val="FF0000"/>
                  </a:solidFill>
                </a:rPr>
                <a:t>0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1893210" y="4141922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 </a:t>
              </a:r>
              <a:r>
                <a:rPr lang="en-US" sz="2000" dirty="0" smtClean="0">
                  <a:solidFill>
                    <a:srgbClr val="FF0000"/>
                  </a:solidFill>
                </a:rPr>
                <a:t>0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192" name="TextBox 191"/>
          <p:cNvSpPr txBox="1"/>
          <p:nvPr/>
        </p:nvSpPr>
        <p:spPr>
          <a:xfrm>
            <a:off x="6218831" y="1357976"/>
            <a:ext cx="2611936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FF0000"/>
                </a:solidFill>
              </a:rPr>
              <a:t>After apply LR-Rotation at node </a:t>
            </a:r>
            <a:r>
              <a:rPr lang="en-US" sz="2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endParaRPr lang="en-US" sz="2000" dirty="0">
              <a:solidFill>
                <a:srgbClr val="FF0000"/>
              </a:solidFill>
            </a:endParaRPr>
          </a:p>
        </p:txBody>
      </p:sp>
      <p:cxnSp>
        <p:nvCxnSpPr>
          <p:cNvPr id="194" name="Straight Arrow Connector 193"/>
          <p:cNvCxnSpPr>
            <a:stCxn id="192" idx="2"/>
          </p:cNvCxnSpPr>
          <p:nvPr/>
        </p:nvCxnSpPr>
        <p:spPr bwMode="auto">
          <a:xfrm flipH="1">
            <a:off x="6719125" y="2065862"/>
            <a:ext cx="805674" cy="727201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3" name="Group 2"/>
          <p:cNvGrpSpPr/>
          <p:nvPr/>
        </p:nvGrpSpPr>
        <p:grpSpPr>
          <a:xfrm>
            <a:off x="6561697" y="3507123"/>
            <a:ext cx="795867" cy="752304"/>
            <a:chOff x="6515100" y="3513178"/>
            <a:chExt cx="795867" cy="752304"/>
          </a:xfrm>
        </p:grpSpPr>
        <p:sp>
          <p:nvSpPr>
            <p:cNvPr id="53" name="Oval 52"/>
            <p:cNvSpPr/>
            <p:nvPr/>
          </p:nvSpPr>
          <p:spPr bwMode="auto">
            <a:xfrm>
              <a:off x="6540531" y="3826481"/>
              <a:ext cx="457200" cy="434719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Marlett" pitchFamily="2" charset="2"/>
                <a:buNone/>
                <a:tabLst/>
              </a:pPr>
              <a:endParaRPr kumimoji="0" lang="en-US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6515100" y="3803817"/>
              <a:ext cx="533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2</a:t>
              </a:r>
              <a:r>
                <a:rPr lang="en-US" sz="2400" dirty="0" smtClean="0"/>
                <a:t>0</a:t>
              </a:r>
              <a:endParaRPr lang="en-US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6853767" y="3513178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0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57" name="Straight Connector 56"/>
          <p:cNvCxnSpPr/>
          <p:nvPr/>
        </p:nvCxnSpPr>
        <p:spPr bwMode="auto">
          <a:xfrm>
            <a:off x="6384164" y="3399209"/>
            <a:ext cx="334961" cy="440582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321 - Data Structures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F31B7-9060-42E4-BB86-9DFA13B43B24}" type="slidenum">
              <a:rPr lang="en-US" smtClean="0"/>
              <a:pPr>
                <a:defRPr/>
              </a:pPr>
              <a:t>102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362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152400"/>
            <a:ext cx="8153400" cy="114300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Example: Insertion II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19253" y="1126245"/>
            <a:ext cx="5286493" cy="468529"/>
          </a:xfrm>
        </p:spPr>
        <p:txBody>
          <a:bodyPr>
            <a:noAutofit/>
          </a:bodyPr>
          <a:lstStyle/>
          <a:p>
            <a:pPr marL="400050" lvl="1" indent="0" algn="ctr">
              <a:buNone/>
            </a:pPr>
            <a:r>
              <a:rPr lang="en-US" sz="2400" dirty="0" smtClean="0"/>
              <a:t>Insert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r>
              <a:rPr lang="en-US" sz="2400" dirty="0" smtClean="0"/>
              <a:t> in the following AVL-Tree:</a:t>
            </a:r>
          </a:p>
        </p:txBody>
      </p:sp>
      <p:grpSp>
        <p:nvGrpSpPr>
          <p:cNvPr id="85" name="Group 84"/>
          <p:cNvGrpSpPr/>
          <p:nvPr/>
        </p:nvGrpSpPr>
        <p:grpSpPr>
          <a:xfrm>
            <a:off x="2278507" y="1981200"/>
            <a:ext cx="4503292" cy="3090641"/>
            <a:chOff x="1893210" y="1793568"/>
            <a:chExt cx="4503292" cy="3090641"/>
          </a:xfrm>
        </p:grpSpPr>
        <p:grpSp>
          <p:nvGrpSpPr>
            <p:cNvPr id="75" name="Group 74"/>
            <p:cNvGrpSpPr/>
            <p:nvPr/>
          </p:nvGrpSpPr>
          <p:grpSpPr>
            <a:xfrm>
              <a:off x="2101696" y="2084207"/>
              <a:ext cx="3994304" cy="2800002"/>
              <a:chOff x="2101696" y="2084207"/>
              <a:chExt cx="3994304" cy="2800002"/>
            </a:xfrm>
          </p:grpSpPr>
          <p:grpSp>
            <p:nvGrpSpPr>
              <p:cNvPr id="9" name="Group 8"/>
              <p:cNvGrpSpPr/>
              <p:nvPr/>
            </p:nvGrpSpPr>
            <p:grpSpPr>
              <a:xfrm>
                <a:off x="4495800" y="2084207"/>
                <a:ext cx="533400" cy="461665"/>
                <a:chOff x="5147733" y="2882126"/>
                <a:chExt cx="533400" cy="461665"/>
              </a:xfrm>
            </p:grpSpPr>
            <p:sp>
              <p:nvSpPr>
                <p:cNvPr id="7" name="Oval 6"/>
                <p:cNvSpPr/>
                <p:nvPr/>
              </p:nvSpPr>
              <p:spPr bwMode="auto">
                <a:xfrm>
                  <a:off x="5181600" y="2895600"/>
                  <a:ext cx="457200" cy="434719"/>
                </a:xfrm>
                <a:prstGeom prst="ellipse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 typeface="Marlett" pitchFamily="2" charset="2"/>
                    <a:buNone/>
                    <a:tabLst/>
                  </a:pPr>
                  <a:endParaRPr kumimoji="0" lang="en-US" sz="28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8" name="TextBox 7"/>
                <p:cNvSpPr txBox="1"/>
                <p:nvPr/>
              </p:nvSpPr>
              <p:spPr>
                <a:xfrm>
                  <a:off x="5147733" y="2882126"/>
                  <a:ext cx="5334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/>
                    <a:t>10</a:t>
                  </a:r>
                  <a:endParaRPr lang="en-US" dirty="0"/>
                </a:p>
              </p:txBody>
            </p:sp>
          </p:grpSp>
          <p:grpSp>
            <p:nvGrpSpPr>
              <p:cNvPr id="10" name="Group 9"/>
              <p:cNvGrpSpPr/>
              <p:nvPr/>
            </p:nvGrpSpPr>
            <p:grpSpPr>
              <a:xfrm>
                <a:off x="5562600" y="2846682"/>
                <a:ext cx="533400" cy="461665"/>
                <a:chOff x="5147733" y="2882126"/>
                <a:chExt cx="533400" cy="461665"/>
              </a:xfrm>
            </p:grpSpPr>
            <p:sp>
              <p:nvSpPr>
                <p:cNvPr id="11" name="Oval 10"/>
                <p:cNvSpPr/>
                <p:nvPr/>
              </p:nvSpPr>
              <p:spPr bwMode="auto">
                <a:xfrm>
                  <a:off x="5181600" y="2895600"/>
                  <a:ext cx="457200" cy="434719"/>
                </a:xfrm>
                <a:prstGeom prst="ellipse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 typeface="Marlett" pitchFamily="2" charset="2"/>
                    <a:buNone/>
                    <a:tabLst/>
                  </a:pPr>
                  <a:endParaRPr kumimoji="0" lang="en-US" sz="28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2" name="TextBox 11"/>
                <p:cNvSpPr txBox="1"/>
                <p:nvPr/>
              </p:nvSpPr>
              <p:spPr>
                <a:xfrm>
                  <a:off x="5147733" y="2882126"/>
                  <a:ext cx="5334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/>
                    <a:t>20</a:t>
                  </a:r>
                  <a:endParaRPr lang="en-US" dirty="0"/>
                </a:p>
              </p:txBody>
            </p:sp>
          </p:grpSp>
          <p:grpSp>
            <p:nvGrpSpPr>
              <p:cNvPr id="13" name="Group 12"/>
              <p:cNvGrpSpPr/>
              <p:nvPr/>
            </p:nvGrpSpPr>
            <p:grpSpPr>
              <a:xfrm>
                <a:off x="3606800" y="2863668"/>
                <a:ext cx="533400" cy="461665"/>
                <a:chOff x="5147733" y="2882126"/>
                <a:chExt cx="533400" cy="461665"/>
              </a:xfrm>
            </p:grpSpPr>
            <p:sp>
              <p:nvSpPr>
                <p:cNvPr id="14" name="Oval 13"/>
                <p:cNvSpPr/>
                <p:nvPr/>
              </p:nvSpPr>
              <p:spPr bwMode="auto">
                <a:xfrm>
                  <a:off x="5181600" y="2895600"/>
                  <a:ext cx="457200" cy="434719"/>
                </a:xfrm>
                <a:prstGeom prst="ellipse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 typeface="Marlett" pitchFamily="2" charset="2"/>
                    <a:buNone/>
                    <a:tabLst/>
                  </a:pPr>
                  <a:endParaRPr kumimoji="0" lang="en-US" sz="28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5" name="TextBox 14"/>
                <p:cNvSpPr txBox="1"/>
                <p:nvPr/>
              </p:nvSpPr>
              <p:spPr>
                <a:xfrm>
                  <a:off x="5147733" y="2882126"/>
                  <a:ext cx="5334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/>
                    <a:t> 5</a:t>
                  </a:r>
                  <a:endParaRPr lang="en-US" dirty="0"/>
                </a:p>
              </p:txBody>
            </p:sp>
          </p:grpSp>
          <p:grpSp>
            <p:nvGrpSpPr>
              <p:cNvPr id="19" name="Group 18"/>
              <p:cNvGrpSpPr/>
              <p:nvPr/>
            </p:nvGrpSpPr>
            <p:grpSpPr>
              <a:xfrm>
                <a:off x="5131854" y="3629657"/>
                <a:ext cx="533400" cy="461665"/>
                <a:chOff x="5147733" y="2882126"/>
                <a:chExt cx="533400" cy="461665"/>
              </a:xfrm>
            </p:grpSpPr>
            <p:sp>
              <p:nvSpPr>
                <p:cNvPr id="20" name="Oval 19"/>
                <p:cNvSpPr/>
                <p:nvPr/>
              </p:nvSpPr>
              <p:spPr bwMode="auto">
                <a:xfrm>
                  <a:off x="5181600" y="2895600"/>
                  <a:ext cx="457200" cy="434719"/>
                </a:xfrm>
                <a:prstGeom prst="ellipse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 typeface="Marlett" pitchFamily="2" charset="2"/>
                    <a:buNone/>
                    <a:tabLst/>
                  </a:pPr>
                  <a:endParaRPr kumimoji="0" lang="en-US" sz="28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1" name="TextBox 20"/>
                <p:cNvSpPr txBox="1"/>
                <p:nvPr/>
              </p:nvSpPr>
              <p:spPr>
                <a:xfrm>
                  <a:off x="5147733" y="2882126"/>
                  <a:ext cx="5334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/>
                    <a:t>12</a:t>
                  </a:r>
                  <a:endParaRPr lang="en-US" dirty="0"/>
                </a:p>
              </p:txBody>
            </p:sp>
          </p:grpSp>
          <p:grpSp>
            <p:nvGrpSpPr>
              <p:cNvPr id="22" name="Group 21"/>
              <p:cNvGrpSpPr/>
              <p:nvPr/>
            </p:nvGrpSpPr>
            <p:grpSpPr>
              <a:xfrm>
                <a:off x="2803522" y="3636579"/>
                <a:ext cx="533400" cy="461665"/>
                <a:chOff x="5147733" y="2882126"/>
                <a:chExt cx="533400" cy="461665"/>
              </a:xfrm>
            </p:grpSpPr>
            <p:sp>
              <p:nvSpPr>
                <p:cNvPr id="23" name="Oval 22"/>
                <p:cNvSpPr/>
                <p:nvPr/>
              </p:nvSpPr>
              <p:spPr bwMode="auto">
                <a:xfrm>
                  <a:off x="5181600" y="2895600"/>
                  <a:ext cx="457200" cy="434719"/>
                </a:xfrm>
                <a:prstGeom prst="ellipse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 typeface="Marlett" pitchFamily="2" charset="2"/>
                    <a:buNone/>
                    <a:tabLst/>
                  </a:pPr>
                  <a:endParaRPr kumimoji="0" lang="en-US" sz="28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4" name="TextBox 23"/>
                <p:cNvSpPr txBox="1"/>
                <p:nvPr/>
              </p:nvSpPr>
              <p:spPr>
                <a:xfrm>
                  <a:off x="5147733" y="2882126"/>
                  <a:ext cx="5334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/>
                    <a:t> </a:t>
                  </a:r>
                  <a:r>
                    <a:rPr lang="en-US" sz="2400" dirty="0" smtClean="0"/>
                    <a:t>4</a:t>
                  </a:r>
                  <a:endParaRPr lang="en-US" dirty="0"/>
                </a:p>
              </p:txBody>
            </p:sp>
          </p:grpSp>
          <p:grpSp>
            <p:nvGrpSpPr>
              <p:cNvPr id="25" name="Group 24"/>
              <p:cNvGrpSpPr/>
              <p:nvPr/>
            </p:nvGrpSpPr>
            <p:grpSpPr>
              <a:xfrm>
                <a:off x="4221152" y="3636579"/>
                <a:ext cx="533400" cy="461665"/>
                <a:chOff x="5147733" y="2882126"/>
                <a:chExt cx="533400" cy="461665"/>
              </a:xfrm>
            </p:grpSpPr>
            <p:sp>
              <p:nvSpPr>
                <p:cNvPr id="26" name="Oval 25"/>
                <p:cNvSpPr/>
                <p:nvPr/>
              </p:nvSpPr>
              <p:spPr bwMode="auto">
                <a:xfrm>
                  <a:off x="5181600" y="2895600"/>
                  <a:ext cx="457200" cy="434719"/>
                </a:xfrm>
                <a:prstGeom prst="ellipse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 typeface="Marlett" pitchFamily="2" charset="2"/>
                    <a:buNone/>
                    <a:tabLst/>
                  </a:pPr>
                  <a:endParaRPr kumimoji="0" lang="en-US" sz="28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7" name="TextBox 26"/>
                <p:cNvSpPr txBox="1"/>
                <p:nvPr/>
              </p:nvSpPr>
              <p:spPr>
                <a:xfrm>
                  <a:off x="5147733" y="2882126"/>
                  <a:ext cx="5334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/>
                    <a:t> </a:t>
                  </a:r>
                  <a:r>
                    <a:rPr lang="en-US" sz="2400" dirty="0" smtClean="0"/>
                    <a:t>7 </a:t>
                  </a:r>
                  <a:endParaRPr lang="en-US" dirty="0"/>
                </a:p>
              </p:txBody>
            </p:sp>
          </p:grpSp>
          <p:grpSp>
            <p:nvGrpSpPr>
              <p:cNvPr id="28" name="Group 27"/>
              <p:cNvGrpSpPr/>
              <p:nvPr/>
            </p:nvGrpSpPr>
            <p:grpSpPr>
              <a:xfrm>
                <a:off x="4822812" y="4360989"/>
                <a:ext cx="533400" cy="523220"/>
                <a:chOff x="5130800" y="2851349"/>
                <a:chExt cx="533400" cy="523220"/>
              </a:xfrm>
            </p:grpSpPr>
            <p:sp>
              <p:nvSpPr>
                <p:cNvPr id="29" name="Oval 28"/>
                <p:cNvSpPr/>
                <p:nvPr/>
              </p:nvSpPr>
              <p:spPr bwMode="auto">
                <a:xfrm>
                  <a:off x="5181600" y="2895600"/>
                  <a:ext cx="457200" cy="434719"/>
                </a:xfrm>
                <a:prstGeom prst="ellipse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 typeface="Marlett" pitchFamily="2" charset="2"/>
                    <a:buNone/>
                    <a:tabLst/>
                  </a:pPr>
                  <a:endParaRPr kumimoji="0" lang="en-US" sz="28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30" name="TextBox 29"/>
                <p:cNvSpPr txBox="1"/>
                <p:nvPr/>
              </p:nvSpPr>
              <p:spPr>
                <a:xfrm>
                  <a:off x="5130800" y="2851349"/>
                  <a:ext cx="53340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 8 </a:t>
                  </a:r>
                  <a:endParaRPr lang="en-US" dirty="0"/>
                </a:p>
              </p:txBody>
            </p:sp>
          </p:grpSp>
          <p:grpSp>
            <p:nvGrpSpPr>
              <p:cNvPr id="31" name="Group 30"/>
              <p:cNvGrpSpPr/>
              <p:nvPr/>
            </p:nvGrpSpPr>
            <p:grpSpPr>
              <a:xfrm>
                <a:off x="2101696" y="4403978"/>
                <a:ext cx="533400" cy="461665"/>
                <a:chOff x="5147733" y="2882126"/>
                <a:chExt cx="533400" cy="461665"/>
              </a:xfrm>
            </p:grpSpPr>
            <p:sp>
              <p:nvSpPr>
                <p:cNvPr id="32" name="Oval 31"/>
                <p:cNvSpPr/>
                <p:nvPr/>
              </p:nvSpPr>
              <p:spPr bwMode="auto">
                <a:xfrm>
                  <a:off x="5181600" y="2895600"/>
                  <a:ext cx="457200" cy="434719"/>
                </a:xfrm>
                <a:prstGeom prst="ellipse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 typeface="Marlett" pitchFamily="2" charset="2"/>
                    <a:buNone/>
                    <a:tabLst/>
                  </a:pPr>
                  <a:endParaRPr kumimoji="0" lang="en-US" sz="28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33" name="TextBox 32"/>
                <p:cNvSpPr txBox="1"/>
                <p:nvPr/>
              </p:nvSpPr>
              <p:spPr>
                <a:xfrm>
                  <a:off x="5147733" y="2882126"/>
                  <a:ext cx="5334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/>
                    <a:t> </a:t>
                  </a:r>
                  <a:r>
                    <a:rPr lang="en-US" sz="2400" dirty="0" smtClean="0"/>
                    <a:t>2</a:t>
                  </a:r>
                  <a:endParaRPr lang="en-US" dirty="0"/>
                </a:p>
              </p:txBody>
            </p:sp>
          </p:grpSp>
          <p:cxnSp>
            <p:nvCxnSpPr>
              <p:cNvPr id="35" name="Straight Connector 34"/>
              <p:cNvCxnSpPr/>
              <p:nvPr/>
            </p:nvCxnSpPr>
            <p:spPr bwMode="auto">
              <a:xfrm flipH="1">
                <a:off x="4010556" y="2464138"/>
                <a:ext cx="569913" cy="472695"/>
              </a:xfrm>
              <a:prstGeom prst="lin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6" name="Straight Connector 35"/>
              <p:cNvCxnSpPr/>
              <p:nvPr/>
            </p:nvCxnSpPr>
            <p:spPr bwMode="auto">
              <a:xfrm flipH="1">
                <a:off x="3200398" y="3261911"/>
                <a:ext cx="513826" cy="433732"/>
              </a:xfrm>
              <a:prstGeom prst="lin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7" name="Straight Connector 36"/>
              <p:cNvCxnSpPr/>
              <p:nvPr/>
            </p:nvCxnSpPr>
            <p:spPr bwMode="auto">
              <a:xfrm flipH="1">
                <a:off x="2516044" y="4038600"/>
                <a:ext cx="407609" cy="425143"/>
              </a:xfrm>
              <a:prstGeom prst="lin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8" name="Straight Connector 37"/>
              <p:cNvCxnSpPr/>
              <p:nvPr/>
            </p:nvCxnSpPr>
            <p:spPr bwMode="auto">
              <a:xfrm flipH="1">
                <a:off x="5450153" y="3261911"/>
                <a:ext cx="239969" cy="388142"/>
              </a:xfrm>
              <a:prstGeom prst="lin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9" name="Straight Connector 38"/>
              <p:cNvCxnSpPr/>
              <p:nvPr/>
            </p:nvCxnSpPr>
            <p:spPr bwMode="auto">
              <a:xfrm>
                <a:off x="4944534" y="2414089"/>
                <a:ext cx="678387" cy="541097"/>
              </a:xfrm>
              <a:prstGeom prst="lin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3" name="Straight Connector 42"/>
              <p:cNvCxnSpPr/>
              <p:nvPr/>
            </p:nvCxnSpPr>
            <p:spPr bwMode="auto">
              <a:xfrm>
                <a:off x="4635500" y="4022557"/>
                <a:ext cx="306364" cy="441186"/>
              </a:xfrm>
              <a:prstGeom prst="lin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4" name="Straight Connector 43"/>
              <p:cNvCxnSpPr/>
              <p:nvPr/>
            </p:nvCxnSpPr>
            <p:spPr bwMode="auto">
              <a:xfrm>
                <a:off x="4033840" y="3234664"/>
                <a:ext cx="334961" cy="440582"/>
              </a:xfrm>
              <a:prstGeom prst="lin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76" name="TextBox 75"/>
            <p:cNvSpPr txBox="1"/>
            <p:nvPr/>
          </p:nvSpPr>
          <p:spPr>
            <a:xfrm>
              <a:off x="4834467" y="1793568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FF0000"/>
                  </a:solidFill>
                </a:rPr>
                <a:t>-1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5846233" y="2555076"/>
              <a:ext cx="55026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-</a:t>
              </a:r>
              <a:r>
                <a:rPr lang="en-US" sz="2000" dirty="0" smtClean="0">
                  <a:solidFill>
                    <a:srgbClr val="FF0000"/>
                  </a:solidFill>
                </a:rPr>
                <a:t>1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3442755" y="2545872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 </a:t>
              </a:r>
              <a:r>
                <a:rPr lang="en-US" sz="2000" dirty="0" smtClean="0">
                  <a:solidFill>
                    <a:srgbClr val="FF0000"/>
                  </a:solidFill>
                </a:rPr>
                <a:t>0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2604555" y="3343302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FF0000"/>
                  </a:solidFill>
                </a:rPr>
                <a:t>-1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4402668" y="3338748"/>
              <a:ext cx="50405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+</a:t>
              </a:r>
              <a:r>
                <a:rPr lang="en-US" sz="2000" dirty="0" smtClean="0">
                  <a:solidFill>
                    <a:srgbClr val="FF0000"/>
                  </a:solidFill>
                </a:rPr>
                <a:t>1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4894788" y="3340189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 </a:t>
              </a:r>
              <a:r>
                <a:rPr lang="en-US" sz="2000" dirty="0" smtClean="0">
                  <a:solidFill>
                    <a:srgbClr val="FF0000"/>
                  </a:solidFill>
                </a:rPr>
                <a:t>0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5114922" y="4143779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 </a:t>
              </a:r>
              <a:r>
                <a:rPr lang="en-US" sz="2000" dirty="0" smtClean="0">
                  <a:solidFill>
                    <a:srgbClr val="FF0000"/>
                  </a:solidFill>
                </a:rPr>
                <a:t>0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1893210" y="4141922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 </a:t>
              </a:r>
              <a:r>
                <a:rPr lang="en-US" sz="2000" dirty="0" smtClean="0">
                  <a:solidFill>
                    <a:srgbClr val="FF0000"/>
                  </a:solidFill>
                </a:rPr>
                <a:t>0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321 - Data Structures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F31B7-9060-42E4-BB86-9DFA13B43B24}" type="slidenum">
              <a:rPr lang="en-US" smtClean="0"/>
              <a:pPr>
                <a:defRPr/>
              </a:pPr>
              <a:t>103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102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152400"/>
            <a:ext cx="8153400" cy="114300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Example: Insertion II</a:t>
            </a:r>
            <a:endParaRPr lang="en-US" dirty="0">
              <a:solidFill>
                <a:srgbClr val="FF0000"/>
              </a:solidFill>
            </a:endParaRPr>
          </a:p>
        </p:txBody>
      </p:sp>
      <p:grpSp>
        <p:nvGrpSpPr>
          <p:cNvPr id="85" name="Group 84"/>
          <p:cNvGrpSpPr/>
          <p:nvPr/>
        </p:nvGrpSpPr>
        <p:grpSpPr>
          <a:xfrm>
            <a:off x="2278507" y="1981200"/>
            <a:ext cx="4503292" cy="3090641"/>
            <a:chOff x="1893210" y="1793568"/>
            <a:chExt cx="4503292" cy="3090641"/>
          </a:xfrm>
        </p:grpSpPr>
        <p:grpSp>
          <p:nvGrpSpPr>
            <p:cNvPr id="75" name="Group 74"/>
            <p:cNvGrpSpPr/>
            <p:nvPr/>
          </p:nvGrpSpPr>
          <p:grpSpPr>
            <a:xfrm>
              <a:off x="2101696" y="2084207"/>
              <a:ext cx="3994304" cy="2800002"/>
              <a:chOff x="2101696" y="2084207"/>
              <a:chExt cx="3994304" cy="2800002"/>
            </a:xfrm>
          </p:grpSpPr>
          <p:grpSp>
            <p:nvGrpSpPr>
              <p:cNvPr id="9" name="Group 8"/>
              <p:cNvGrpSpPr/>
              <p:nvPr/>
            </p:nvGrpSpPr>
            <p:grpSpPr>
              <a:xfrm>
                <a:off x="4495800" y="2084207"/>
                <a:ext cx="533400" cy="461665"/>
                <a:chOff x="5147733" y="2882126"/>
                <a:chExt cx="533400" cy="461665"/>
              </a:xfrm>
            </p:grpSpPr>
            <p:sp>
              <p:nvSpPr>
                <p:cNvPr id="7" name="Oval 6"/>
                <p:cNvSpPr/>
                <p:nvPr/>
              </p:nvSpPr>
              <p:spPr bwMode="auto">
                <a:xfrm>
                  <a:off x="5181600" y="2895600"/>
                  <a:ext cx="457200" cy="434719"/>
                </a:xfrm>
                <a:prstGeom prst="ellipse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 typeface="Marlett" pitchFamily="2" charset="2"/>
                    <a:buNone/>
                    <a:tabLst/>
                  </a:pPr>
                  <a:endParaRPr kumimoji="0" lang="en-US" sz="28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8" name="TextBox 7"/>
                <p:cNvSpPr txBox="1"/>
                <p:nvPr/>
              </p:nvSpPr>
              <p:spPr>
                <a:xfrm>
                  <a:off x="5147733" y="2882126"/>
                  <a:ext cx="5334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/>
                    <a:t>10</a:t>
                  </a:r>
                  <a:endParaRPr lang="en-US" dirty="0"/>
                </a:p>
              </p:txBody>
            </p:sp>
          </p:grpSp>
          <p:grpSp>
            <p:nvGrpSpPr>
              <p:cNvPr id="10" name="Group 9"/>
              <p:cNvGrpSpPr/>
              <p:nvPr/>
            </p:nvGrpSpPr>
            <p:grpSpPr>
              <a:xfrm>
                <a:off x="5562600" y="2846682"/>
                <a:ext cx="533400" cy="461665"/>
                <a:chOff x="5147733" y="2882126"/>
                <a:chExt cx="533400" cy="461665"/>
              </a:xfrm>
            </p:grpSpPr>
            <p:sp>
              <p:nvSpPr>
                <p:cNvPr id="11" name="Oval 10"/>
                <p:cNvSpPr/>
                <p:nvPr/>
              </p:nvSpPr>
              <p:spPr bwMode="auto">
                <a:xfrm>
                  <a:off x="5181600" y="2895600"/>
                  <a:ext cx="457200" cy="434719"/>
                </a:xfrm>
                <a:prstGeom prst="ellipse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 typeface="Marlett" pitchFamily="2" charset="2"/>
                    <a:buNone/>
                    <a:tabLst/>
                  </a:pPr>
                  <a:endParaRPr kumimoji="0" lang="en-US" sz="28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2" name="TextBox 11"/>
                <p:cNvSpPr txBox="1"/>
                <p:nvPr/>
              </p:nvSpPr>
              <p:spPr>
                <a:xfrm>
                  <a:off x="5147733" y="2882126"/>
                  <a:ext cx="5334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/>
                    <a:t>20</a:t>
                  </a:r>
                  <a:endParaRPr lang="en-US" dirty="0"/>
                </a:p>
              </p:txBody>
            </p:sp>
          </p:grpSp>
          <p:grpSp>
            <p:nvGrpSpPr>
              <p:cNvPr id="13" name="Group 12"/>
              <p:cNvGrpSpPr/>
              <p:nvPr/>
            </p:nvGrpSpPr>
            <p:grpSpPr>
              <a:xfrm>
                <a:off x="3606800" y="2863668"/>
                <a:ext cx="533400" cy="461665"/>
                <a:chOff x="5147733" y="2882126"/>
                <a:chExt cx="533400" cy="461665"/>
              </a:xfrm>
            </p:grpSpPr>
            <p:sp>
              <p:nvSpPr>
                <p:cNvPr id="14" name="Oval 13"/>
                <p:cNvSpPr/>
                <p:nvPr/>
              </p:nvSpPr>
              <p:spPr bwMode="auto">
                <a:xfrm>
                  <a:off x="5181600" y="2895600"/>
                  <a:ext cx="457200" cy="434719"/>
                </a:xfrm>
                <a:prstGeom prst="ellipse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 typeface="Marlett" pitchFamily="2" charset="2"/>
                    <a:buNone/>
                    <a:tabLst/>
                  </a:pPr>
                  <a:endParaRPr kumimoji="0" lang="en-US" sz="28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5" name="TextBox 14"/>
                <p:cNvSpPr txBox="1"/>
                <p:nvPr/>
              </p:nvSpPr>
              <p:spPr>
                <a:xfrm>
                  <a:off x="5147733" y="2882126"/>
                  <a:ext cx="5334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/>
                    <a:t> 5</a:t>
                  </a:r>
                  <a:endParaRPr lang="en-US" dirty="0"/>
                </a:p>
              </p:txBody>
            </p:sp>
          </p:grpSp>
          <p:grpSp>
            <p:nvGrpSpPr>
              <p:cNvPr id="19" name="Group 18"/>
              <p:cNvGrpSpPr/>
              <p:nvPr/>
            </p:nvGrpSpPr>
            <p:grpSpPr>
              <a:xfrm>
                <a:off x="5131854" y="3629657"/>
                <a:ext cx="533400" cy="461665"/>
                <a:chOff x="5147733" y="2882126"/>
                <a:chExt cx="533400" cy="461665"/>
              </a:xfrm>
            </p:grpSpPr>
            <p:sp>
              <p:nvSpPr>
                <p:cNvPr id="20" name="Oval 19"/>
                <p:cNvSpPr/>
                <p:nvPr/>
              </p:nvSpPr>
              <p:spPr bwMode="auto">
                <a:xfrm>
                  <a:off x="5181600" y="2895600"/>
                  <a:ext cx="457200" cy="434719"/>
                </a:xfrm>
                <a:prstGeom prst="ellipse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 typeface="Marlett" pitchFamily="2" charset="2"/>
                    <a:buNone/>
                    <a:tabLst/>
                  </a:pPr>
                  <a:endParaRPr kumimoji="0" lang="en-US" sz="28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1" name="TextBox 20"/>
                <p:cNvSpPr txBox="1"/>
                <p:nvPr/>
              </p:nvSpPr>
              <p:spPr>
                <a:xfrm>
                  <a:off x="5147733" y="2882126"/>
                  <a:ext cx="5334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/>
                    <a:t>12</a:t>
                  </a:r>
                  <a:endParaRPr lang="en-US" dirty="0"/>
                </a:p>
              </p:txBody>
            </p:sp>
          </p:grpSp>
          <p:grpSp>
            <p:nvGrpSpPr>
              <p:cNvPr id="22" name="Group 21"/>
              <p:cNvGrpSpPr/>
              <p:nvPr/>
            </p:nvGrpSpPr>
            <p:grpSpPr>
              <a:xfrm>
                <a:off x="2803522" y="3636579"/>
                <a:ext cx="533400" cy="461665"/>
                <a:chOff x="5147733" y="2882126"/>
                <a:chExt cx="533400" cy="461665"/>
              </a:xfrm>
            </p:grpSpPr>
            <p:sp>
              <p:nvSpPr>
                <p:cNvPr id="23" name="Oval 22"/>
                <p:cNvSpPr/>
                <p:nvPr/>
              </p:nvSpPr>
              <p:spPr bwMode="auto">
                <a:xfrm>
                  <a:off x="5181600" y="2895600"/>
                  <a:ext cx="457200" cy="434719"/>
                </a:xfrm>
                <a:prstGeom prst="ellipse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 typeface="Marlett" pitchFamily="2" charset="2"/>
                    <a:buNone/>
                    <a:tabLst/>
                  </a:pPr>
                  <a:endParaRPr kumimoji="0" lang="en-US" sz="28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4" name="TextBox 23"/>
                <p:cNvSpPr txBox="1"/>
                <p:nvPr/>
              </p:nvSpPr>
              <p:spPr>
                <a:xfrm>
                  <a:off x="5147733" y="2882126"/>
                  <a:ext cx="5334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/>
                    <a:t> </a:t>
                  </a:r>
                  <a:r>
                    <a:rPr lang="en-US" sz="2400" dirty="0" smtClean="0"/>
                    <a:t>4</a:t>
                  </a:r>
                  <a:endParaRPr lang="en-US" dirty="0"/>
                </a:p>
              </p:txBody>
            </p:sp>
          </p:grpSp>
          <p:grpSp>
            <p:nvGrpSpPr>
              <p:cNvPr id="25" name="Group 24"/>
              <p:cNvGrpSpPr/>
              <p:nvPr/>
            </p:nvGrpSpPr>
            <p:grpSpPr>
              <a:xfrm>
                <a:off x="4221152" y="3636579"/>
                <a:ext cx="533400" cy="461665"/>
                <a:chOff x="5147733" y="2882126"/>
                <a:chExt cx="533400" cy="461665"/>
              </a:xfrm>
            </p:grpSpPr>
            <p:sp>
              <p:nvSpPr>
                <p:cNvPr id="26" name="Oval 25"/>
                <p:cNvSpPr/>
                <p:nvPr/>
              </p:nvSpPr>
              <p:spPr bwMode="auto">
                <a:xfrm>
                  <a:off x="5181600" y="2895600"/>
                  <a:ext cx="457200" cy="434719"/>
                </a:xfrm>
                <a:prstGeom prst="ellipse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 typeface="Marlett" pitchFamily="2" charset="2"/>
                    <a:buNone/>
                    <a:tabLst/>
                  </a:pPr>
                  <a:endParaRPr kumimoji="0" lang="en-US" sz="28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7" name="TextBox 26"/>
                <p:cNvSpPr txBox="1"/>
                <p:nvPr/>
              </p:nvSpPr>
              <p:spPr>
                <a:xfrm>
                  <a:off x="5147733" y="2882126"/>
                  <a:ext cx="5334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/>
                    <a:t> </a:t>
                  </a:r>
                  <a:r>
                    <a:rPr lang="en-US" sz="2400" dirty="0" smtClean="0"/>
                    <a:t>7 </a:t>
                  </a:r>
                  <a:endParaRPr lang="en-US" dirty="0"/>
                </a:p>
              </p:txBody>
            </p:sp>
          </p:grpSp>
          <p:grpSp>
            <p:nvGrpSpPr>
              <p:cNvPr id="28" name="Group 27"/>
              <p:cNvGrpSpPr/>
              <p:nvPr/>
            </p:nvGrpSpPr>
            <p:grpSpPr>
              <a:xfrm>
                <a:off x="4822812" y="4360989"/>
                <a:ext cx="533400" cy="523220"/>
                <a:chOff x="5130800" y="2851349"/>
                <a:chExt cx="533400" cy="523220"/>
              </a:xfrm>
            </p:grpSpPr>
            <p:sp>
              <p:nvSpPr>
                <p:cNvPr id="29" name="Oval 28"/>
                <p:cNvSpPr/>
                <p:nvPr/>
              </p:nvSpPr>
              <p:spPr bwMode="auto">
                <a:xfrm>
                  <a:off x="5181600" y="2895600"/>
                  <a:ext cx="457200" cy="434719"/>
                </a:xfrm>
                <a:prstGeom prst="ellipse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 typeface="Marlett" pitchFamily="2" charset="2"/>
                    <a:buNone/>
                    <a:tabLst/>
                  </a:pPr>
                  <a:endParaRPr kumimoji="0" lang="en-US" sz="28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30" name="TextBox 29"/>
                <p:cNvSpPr txBox="1"/>
                <p:nvPr/>
              </p:nvSpPr>
              <p:spPr>
                <a:xfrm>
                  <a:off x="5130800" y="2851349"/>
                  <a:ext cx="53340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 8 </a:t>
                  </a:r>
                  <a:endParaRPr lang="en-US" dirty="0"/>
                </a:p>
              </p:txBody>
            </p:sp>
          </p:grpSp>
          <p:grpSp>
            <p:nvGrpSpPr>
              <p:cNvPr id="31" name="Group 30"/>
              <p:cNvGrpSpPr/>
              <p:nvPr/>
            </p:nvGrpSpPr>
            <p:grpSpPr>
              <a:xfrm>
                <a:off x="2101696" y="4403978"/>
                <a:ext cx="533400" cy="461665"/>
                <a:chOff x="5147733" y="2882126"/>
                <a:chExt cx="533400" cy="461665"/>
              </a:xfrm>
            </p:grpSpPr>
            <p:sp>
              <p:nvSpPr>
                <p:cNvPr id="32" name="Oval 31"/>
                <p:cNvSpPr/>
                <p:nvPr/>
              </p:nvSpPr>
              <p:spPr bwMode="auto">
                <a:xfrm>
                  <a:off x="5181600" y="2895600"/>
                  <a:ext cx="457200" cy="434719"/>
                </a:xfrm>
                <a:prstGeom prst="ellipse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 typeface="Marlett" pitchFamily="2" charset="2"/>
                    <a:buNone/>
                    <a:tabLst/>
                  </a:pPr>
                  <a:endParaRPr kumimoji="0" lang="en-US" sz="28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33" name="TextBox 32"/>
                <p:cNvSpPr txBox="1"/>
                <p:nvPr/>
              </p:nvSpPr>
              <p:spPr>
                <a:xfrm>
                  <a:off x="5147733" y="2882126"/>
                  <a:ext cx="5334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/>
                    <a:t> </a:t>
                  </a:r>
                  <a:r>
                    <a:rPr lang="en-US" sz="2400" dirty="0" smtClean="0"/>
                    <a:t>2</a:t>
                  </a:r>
                  <a:endParaRPr lang="en-US" dirty="0"/>
                </a:p>
              </p:txBody>
            </p:sp>
          </p:grpSp>
          <p:cxnSp>
            <p:nvCxnSpPr>
              <p:cNvPr id="35" name="Straight Connector 34"/>
              <p:cNvCxnSpPr/>
              <p:nvPr/>
            </p:nvCxnSpPr>
            <p:spPr bwMode="auto">
              <a:xfrm flipH="1">
                <a:off x="4010556" y="2464138"/>
                <a:ext cx="569913" cy="472695"/>
              </a:xfrm>
              <a:prstGeom prst="lin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6" name="Straight Connector 35"/>
              <p:cNvCxnSpPr/>
              <p:nvPr/>
            </p:nvCxnSpPr>
            <p:spPr bwMode="auto">
              <a:xfrm flipH="1">
                <a:off x="3200398" y="3261911"/>
                <a:ext cx="513826" cy="433732"/>
              </a:xfrm>
              <a:prstGeom prst="lin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7" name="Straight Connector 36"/>
              <p:cNvCxnSpPr/>
              <p:nvPr/>
            </p:nvCxnSpPr>
            <p:spPr bwMode="auto">
              <a:xfrm flipH="1">
                <a:off x="2516044" y="4038600"/>
                <a:ext cx="407609" cy="425143"/>
              </a:xfrm>
              <a:prstGeom prst="lin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8" name="Straight Connector 37"/>
              <p:cNvCxnSpPr/>
              <p:nvPr/>
            </p:nvCxnSpPr>
            <p:spPr bwMode="auto">
              <a:xfrm flipH="1">
                <a:off x="5450153" y="3261911"/>
                <a:ext cx="239969" cy="388142"/>
              </a:xfrm>
              <a:prstGeom prst="lin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9" name="Straight Connector 38"/>
              <p:cNvCxnSpPr/>
              <p:nvPr/>
            </p:nvCxnSpPr>
            <p:spPr bwMode="auto">
              <a:xfrm>
                <a:off x="4944534" y="2414089"/>
                <a:ext cx="678387" cy="541097"/>
              </a:xfrm>
              <a:prstGeom prst="lin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3" name="Straight Connector 42"/>
              <p:cNvCxnSpPr/>
              <p:nvPr/>
            </p:nvCxnSpPr>
            <p:spPr bwMode="auto">
              <a:xfrm>
                <a:off x="4635500" y="4022557"/>
                <a:ext cx="306364" cy="441186"/>
              </a:xfrm>
              <a:prstGeom prst="lin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4" name="Straight Connector 43"/>
              <p:cNvCxnSpPr/>
              <p:nvPr/>
            </p:nvCxnSpPr>
            <p:spPr bwMode="auto">
              <a:xfrm>
                <a:off x="4033840" y="3234664"/>
                <a:ext cx="334961" cy="440582"/>
              </a:xfrm>
              <a:prstGeom prst="lin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76" name="TextBox 75"/>
            <p:cNvSpPr txBox="1"/>
            <p:nvPr/>
          </p:nvSpPr>
          <p:spPr>
            <a:xfrm>
              <a:off x="4834467" y="1793568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FF0000"/>
                  </a:solidFill>
                </a:rPr>
                <a:t>-2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5846233" y="2555076"/>
              <a:ext cx="55026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-</a:t>
              </a:r>
              <a:r>
                <a:rPr lang="en-US" sz="2000" dirty="0" smtClean="0">
                  <a:solidFill>
                    <a:srgbClr val="FF0000"/>
                  </a:solidFill>
                </a:rPr>
                <a:t>1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3442755" y="2545872"/>
              <a:ext cx="52546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FF0000"/>
                  </a:solidFill>
                </a:rPr>
                <a:t>+1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2604555" y="3343302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FF0000"/>
                  </a:solidFill>
                </a:rPr>
                <a:t>-1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4402668" y="3338748"/>
              <a:ext cx="50405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FF0000"/>
                  </a:solidFill>
                </a:rPr>
                <a:t>+</a:t>
              </a:r>
              <a:r>
                <a:rPr lang="en-US" sz="2000" dirty="0">
                  <a:solidFill>
                    <a:srgbClr val="FF0000"/>
                  </a:solidFill>
                </a:rPr>
                <a:t>2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4894788" y="3340189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 </a:t>
              </a:r>
              <a:r>
                <a:rPr lang="en-US" sz="2000" dirty="0" smtClean="0">
                  <a:solidFill>
                    <a:srgbClr val="FF0000"/>
                  </a:solidFill>
                </a:rPr>
                <a:t>0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5114921" y="4143779"/>
              <a:ext cx="4815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FF0000"/>
                  </a:solidFill>
                </a:rPr>
                <a:t>+1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1893210" y="4141922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 </a:t>
              </a:r>
              <a:r>
                <a:rPr lang="en-US" sz="2000" dirty="0" smtClean="0">
                  <a:solidFill>
                    <a:srgbClr val="FF0000"/>
                  </a:solidFill>
                </a:rPr>
                <a:t>0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5653017" y="4961961"/>
            <a:ext cx="710401" cy="834147"/>
            <a:chOff x="6145666" y="4288433"/>
            <a:chExt cx="710401" cy="834147"/>
          </a:xfrm>
        </p:grpSpPr>
        <p:cxnSp>
          <p:nvCxnSpPr>
            <p:cNvPr id="48" name="Straight Connector 47"/>
            <p:cNvCxnSpPr/>
            <p:nvPr/>
          </p:nvCxnSpPr>
          <p:spPr bwMode="auto">
            <a:xfrm>
              <a:off x="6145666" y="4288433"/>
              <a:ext cx="335631" cy="358267"/>
            </a:xfrm>
            <a:prstGeom prst="line">
              <a:avLst/>
            </a:prstGeom>
            <a:noFill/>
            <a:ln w="25400" cap="flat" cmpd="sng" algn="ctr">
              <a:solidFill>
                <a:schemeClr val="accent5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49" name="Group 48"/>
            <p:cNvGrpSpPr/>
            <p:nvPr/>
          </p:nvGrpSpPr>
          <p:grpSpPr>
            <a:xfrm>
              <a:off x="6244462" y="4599360"/>
              <a:ext cx="611605" cy="523220"/>
              <a:chOff x="6244462" y="4599360"/>
              <a:chExt cx="611605" cy="523220"/>
            </a:xfrm>
          </p:grpSpPr>
          <p:sp>
            <p:nvSpPr>
              <p:cNvPr id="50" name="Oval 49"/>
              <p:cNvSpPr/>
              <p:nvPr/>
            </p:nvSpPr>
            <p:spPr bwMode="auto">
              <a:xfrm>
                <a:off x="6300071" y="4643611"/>
                <a:ext cx="457200" cy="434719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12700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Marlett" pitchFamily="2" charset="2"/>
                  <a:buNone/>
                  <a:tabLst/>
                </a:pPr>
                <a:endParaRPr kumimoji="0" lang="en-US" sz="2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6244462" y="4599360"/>
                <a:ext cx="61160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 </a:t>
                </a:r>
                <a:r>
                  <a:rPr lang="en-US" dirty="0" smtClean="0"/>
                  <a:t>9 </a:t>
                </a:r>
                <a:endParaRPr lang="en-US" dirty="0"/>
              </a:p>
            </p:txBody>
          </p:sp>
        </p:grpSp>
      </p:grpSp>
      <p:sp>
        <p:nvSpPr>
          <p:cNvPr id="54" name="TextBox 53"/>
          <p:cNvSpPr txBox="1"/>
          <p:nvPr/>
        </p:nvSpPr>
        <p:spPr>
          <a:xfrm>
            <a:off x="2521612" y="1203002"/>
            <a:ext cx="2698152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FF0000"/>
                </a:solidFill>
              </a:rPr>
              <a:t>Insertion induces left, right imbalance</a:t>
            </a:r>
            <a:endParaRPr lang="en-US" sz="2000" dirty="0">
              <a:solidFill>
                <a:srgbClr val="FF0000"/>
              </a:solidFill>
            </a:endParaRPr>
          </a:p>
        </p:txBody>
      </p:sp>
      <p:cxnSp>
        <p:nvCxnSpPr>
          <p:cNvPr id="55" name="Straight Arrow Connector 54"/>
          <p:cNvCxnSpPr>
            <a:stCxn id="54" idx="2"/>
          </p:cNvCxnSpPr>
          <p:nvPr/>
        </p:nvCxnSpPr>
        <p:spPr bwMode="auto">
          <a:xfrm>
            <a:off x="3870688" y="1910888"/>
            <a:ext cx="654809" cy="65804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6" name="TextBox 55"/>
          <p:cNvSpPr txBox="1"/>
          <p:nvPr/>
        </p:nvSpPr>
        <p:spPr>
          <a:xfrm>
            <a:off x="2278507" y="5272888"/>
            <a:ext cx="2351182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FF0000"/>
                </a:solidFill>
              </a:rPr>
              <a:t>and a right, right imbalance.</a:t>
            </a:r>
            <a:endParaRPr lang="en-US" sz="2000" dirty="0">
              <a:solidFill>
                <a:srgbClr val="FF0000"/>
              </a:solidFill>
            </a:endParaRPr>
          </a:p>
        </p:txBody>
      </p:sp>
      <p:cxnSp>
        <p:nvCxnSpPr>
          <p:cNvPr id="57" name="Straight Arrow Connector 56"/>
          <p:cNvCxnSpPr>
            <a:stCxn id="56" idx="0"/>
          </p:cNvCxnSpPr>
          <p:nvPr/>
        </p:nvCxnSpPr>
        <p:spPr bwMode="auto">
          <a:xfrm flipV="1">
            <a:off x="3454098" y="4604590"/>
            <a:ext cx="889938" cy="66829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2" name="TextBox 61"/>
          <p:cNvSpPr txBox="1"/>
          <p:nvPr/>
        </p:nvSpPr>
        <p:spPr>
          <a:xfrm>
            <a:off x="6627313" y="3710261"/>
            <a:ext cx="2278763" cy="70788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We rotate at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en-US" sz="2000" b="1" dirty="0" smtClean="0"/>
              <a:t>, closest node to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6" name="Bent Arrow 65"/>
          <p:cNvSpPr/>
          <p:nvPr/>
        </p:nvSpPr>
        <p:spPr bwMode="auto">
          <a:xfrm rot="13707860" flipH="1">
            <a:off x="4673127" y="2856560"/>
            <a:ext cx="533400" cy="697958"/>
          </a:xfrm>
          <a:prstGeom prst="ben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arlett" pitchFamily="2" charset="2"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6" name="Right Arrow 45"/>
          <p:cNvSpPr/>
          <p:nvPr/>
        </p:nvSpPr>
        <p:spPr bwMode="auto">
          <a:xfrm rot="3131882">
            <a:off x="4411968" y="4951229"/>
            <a:ext cx="1392264" cy="247710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arlett" pitchFamily="2" charset="2"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321 - Data Structures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F31B7-9060-42E4-BB86-9DFA13B43B24}" type="slidenum">
              <a:rPr lang="en-US" smtClean="0"/>
              <a:pPr>
                <a:defRPr/>
              </a:pPr>
              <a:t>104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622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152400"/>
            <a:ext cx="8001000" cy="114300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Example: Insertion II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9144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Which rotation use?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" y="1905000"/>
            <a:ext cx="8382000" cy="3994751"/>
          </a:xfrm>
          <a:prstGeom prst="rect">
            <a:avLst/>
          </a:prstGeom>
        </p:spPr>
      </p:pic>
      <p:sp>
        <p:nvSpPr>
          <p:cNvPr id="13" name="Oval 12"/>
          <p:cNvSpPr/>
          <p:nvPr/>
        </p:nvSpPr>
        <p:spPr>
          <a:xfrm>
            <a:off x="106997" y="3581400"/>
            <a:ext cx="4579303" cy="2122938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321 - Data Structures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F31B7-9060-42E4-BB86-9DFA13B43B24}" type="slidenum">
              <a:rPr lang="en-US" smtClean="0"/>
              <a:pPr>
                <a:defRPr/>
              </a:pPr>
              <a:t>105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217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Oval 64"/>
          <p:cNvSpPr/>
          <p:nvPr/>
        </p:nvSpPr>
        <p:spPr bwMode="auto">
          <a:xfrm>
            <a:off x="3903111" y="4577605"/>
            <a:ext cx="457200" cy="434719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arlett" pitchFamily="2" charset="2"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152400"/>
            <a:ext cx="8153400" cy="114300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Example: Insertion II</a:t>
            </a:r>
            <a:endParaRPr lang="en-US" dirty="0">
              <a:solidFill>
                <a:srgbClr val="FF0000"/>
              </a:solidFill>
            </a:endParaRPr>
          </a:p>
        </p:txBody>
      </p:sp>
      <p:grpSp>
        <p:nvGrpSpPr>
          <p:cNvPr id="85" name="Group 84"/>
          <p:cNvGrpSpPr/>
          <p:nvPr/>
        </p:nvGrpSpPr>
        <p:grpSpPr>
          <a:xfrm>
            <a:off x="2278507" y="1981200"/>
            <a:ext cx="4503292" cy="3090641"/>
            <a:chOff x="1893210" y="1793568"/>
            <a:chExt cx="4503292" cy="3090641"/>
          </a:xfrm>
        </p:grpSpPr>
        <p:grpSp>
          <p:nvGrpSpPr>
            <p:cNvPr id="75" name="Group 74"/>
            <p:cNvGrpSpPr/>
            <p:nvPr/>
          </p:nvGrpSpPr>
          <p:grpSpPr>
            <a:xfrm>
              <a:off x="2101696" y="2084207"/>
              <a:ext cx="3994304" cy="2800002"/>
              <a:chOff x="2101696" y="2084207"/>
              <a:chExt cx="3994304" cy="2800002"/>
            </a:xfrm>
          </p:grpSpPr>
          <p:grpSp>
            <p:nvGrpSpPr>
              <p:cNvPr id="9" name="Group 8"/>
              <p:cNvGrpSpPr/>
              <p:nvPr/>
            </p:nvGrpSpPr>
            <p:grpSpPr>
              <a:xfrm>
                <a:off x="4495800" y="2084207"/>
                <a:ext cx="533400" cy="461665"/>
                <a:chOff x="5147733" y="2882126"/>
                <a:chExt cx="533400" cy="461665"/>
              </a:xfrm>
            </p:grpSpPr>
            <p:sp>
              <p:nvSpPr>
                <p:cNvPr id="7" name="Oval 6"/>
                <p:cNvSpPr/>
                <p:nvPr/>
              </p:nvSpPr>
              <p:spPr bwMode="auto">
                <a:xfrm>
                  <a:off x="5181600" y="2895600"/>
                  <a:ext cx="457200" cy="434719"/>
                </a:xfrm>
                <a:prstGeom prst="ellipse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 typeface="Marlett" pitchFamily="2" charset="2"/>
                    <a:buNone/>
                    <a:tabLst/>
                  </a:pPr>
                  <a:endParaRPr kumimoji="0" lang="en-US" sz="28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8" name="TextBox 7"/>
                <p:cNvSpPr txBox="1"/>
                <p:nvPr/>
              </p:nvSpPr>
              <p:spPr>
                <a:xfrm>
                  <a:off x="5147733" y="2882126"/>
                  <a:ext cx="5334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/>
                    <a:t>10</a:t>
                  </a:r>
                  <a:endParaRPr lang="en-US" dirty="0"/>
                </a:p>
              </p:txBody>
            </p:sp>
          </p:grpSp>
          <p:grpSp>
            <p:nvGrpSpPr>
              <p:cNvPr id="10" name="Group 9"/>
              <p:cNvGrpSpPr/>
              <p:nvPr/>
            </p:nvGrpSpPr>
            <p:grpSpPr>
              <a:xfrm>
                <a:off x="5562600" y="2846682"/>
                <a:ext cx="533400" cy="461665"/>
                <a:chOff x="5147733" y="2882126"/>
                <a:chExt cx="533400" cy="461665"/>
              </a:xfrm>
            </p:grpSpPr>
            <p:sp>
              <p:nvSpPr>
                <p:cNvPr id="11" name="Oval 10"/>
                <p:cNvSpPr/>
                <p:nvPr/>
              </p:nvSpPr>
              <p:spPr bwMode="auto">
                <a:xfrm>
                  <a:off x="5181600" y="2895600"/>
                  <a:ext cx="457200" cy="434719"/>
                </a:xfrm>
                <a:prstGeom prst="ellipse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 typeface="Marlett" pitchFamily="2" charset="2"/>
                    <a:buNone/>
                    <a:tabLst/>
                  </a:pPr>
                  <a:endParaRPr kumimoji="0" lang="en-US" sz="28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2" name="TextBox 11"/>
                <p:cNvSpPr txBox="1"/>
                <p:nvPr/>
              </p:nvSpPr>
              <p:spPr>
                <a:xfrm>
                  <a:off x="5147733" y="2882126"/>
                  <a:ext cx="5334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/>
                    <a:t>20</a:t>
                  </a:r>
                  <a:endParaRPr lang="en-US" dirty="0"/>
                </a:p>
              </p:txBody>
            </p:sp>
          </p:grpSp>
          <p:grpSp>
            <p:nvGrpSpPr>
              <p:cNvPr id="13" name="Group 12"/>
              <p:cNvGrpSpPr/>
              <p:nvPr/>
            </p:nvGrpSpPr>
            <p:grpSpPr>
              <a:xfrm>
                <a:off x="3606800" y="2863668"/>
                <a:ext cx="533400" cy="461665"/>
                <a:chOff x="5147733" y="2882126"/>
                <a:chExt cx="533400" cy="461665"/>
              </a:xfrm>
            </p:grpSpPr>
            <p:sp>
              <p:nvSpPr>
                <p:cNvPr id="14" name="Oval 13"/>
                <p:cNvSpPr/>
                <p:nvPr/>
              </p:nvSpPr>
              <p:spPr bwMode="auto">
                <a:xfrm>
                  <a:off x="5181600" y="2895600"/>
                  <a:ext cx="457200" cy="434719"/>
                </a:xfrm>
                <a:prstGeom prst="ellipse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 typeface="Marlett" pitchFamily="2" charset="2"/>
                    <a:buNone/>
                    <a:tabLst/>
                  </a:pPr>
                  <a:endParaRPr kumimoji="0" lang="en-US" sz="28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5" name="TextBox 14"/>
                <p:cNvSpPr txBox="1"/>
                <p:nvPr/>
              </p:nvSpPr>
              <p:spPr>
                <a:xfrm>
                  <a:off x="5147733" y="2882126"/>
                  <a:ext cx="5334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/>
                    <a:t> 5</a:t>
                  </a:r>
                  <a:endParaRPr lang="en-US" dirty="0"/>
                </a:p>
              </p:txBody>
            </p:sp>
          </p:grpSp>
          <p:grpSp>
            <p:nvGrpSpPr>
              <p:cNvPr id="19" name="Group 18"/>
              <p:cNvGrpSpPr/>
              <p:nvPr/>
            </p:nvGrpSpPr>
            <p:grpSpPr>
              <a:xfrm>
                <a:off x="5131854" y="3629657"/>
                <a:ext cx="533400" cy="461665"/>
                <a:chOff x="5147733" y="2882126"/>
                <a:chExt cx="533400" cy="461665"/>
              </a:xfrm>
            </p:grpSpPr>
            <p:sp>
              <p:nvSpPr>
                <p:cNvPr id="20" name="Oval 19"/>
                <p:cNvSpPr/>
                <p:nvPr/>
              </p:nvSpPr>
              <p:spPr bwMode="auto">
                <a:xfrm>
                  <a:off x="5181600" y="2895600"/>
                  <a:ext cx="457200" cy="434719"/>
                </a:xfrm>
                <a:prstGeom prst="ellipse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 typeface="Marlett" pitchFamily="2" charset="2"/>
                    <a:buNone/>
                    <a:tabLst/>
                  </a:pPr>
                  <a:endParaRPr kumimoji="0" lang="en-US" sz="28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1" name="TextBox 20"/>
                <p:cNvSpPr txBox="1"/>
                <p:nvPr/>
              </p:nvSpPr>
              <p:spPr>
                <a:xfrm>
                  <a:off x="5147733" y="2882126"/>
                  <a:ext cx="5334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/>
                    <a:t>12</a:t>
                  </a:r>
                  <a:endParaRPr lang="en-US" dirty="0"/>
                </a:p>
              </p:txBody>
            </p:sp>
          </p:grpSp>
          <p:grpSp>
            <p:nvGrpSpPr>
              <p:cNvPr id="22" name="Group 21"/>
              <p:cNvGrpSpPr/>
              <p:nvPr/>
            </p:nvGrpSpPr>
            <p:grpSpPr>
              <a:xfrm>
                <a:off x="2803522" y="3636579"/>
                <a:ext cx="533400" cy="461665"/>
                <a:chOff x="5147733" y="2882126"/>
                <a:chExt cx="533400" cy="461665"/>
              </a:xfrm>
            </p:grpSpPr>
            <p:sp>
              <p:nvSpPr>
                <p:cNvPr id="23" name="Oval 22"/>
                <p:cNvSpPr/>
                <p:nvPr/>
              </p:nvSpPr>
              <p:spPr bwMode="auto">
                <a:xfrm>
                  <a:off x="5181600" y="2895600"/>
                  <a:ext cx="457200" cy="434719"/>
                </a:xfrm>
                <a:prstGeom prst="ellipse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 typeface="Marlett" pitchFamily="2" charset="2"/>
                    <a:buNone/>
                    <a:tabLst/>
                  </a:pPr>
                  <a:endParaRPr kumimoji="0" lang="en-US" sz="28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4" name="TextBox 23"/>
                <p:cNvSpPr txBox="1"/>
                <p:nvPr/>
              </p:nvSpPr>
              <p:spPr>
                <a:xfrm>
                  <a:off x="5147733" y="2882126"/>
                  <a:ext cx="5334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/>
                    <a:t> </a:t>
                  </a:r>
                  <a:r>
                    <a:rPr lang="en-US" sz="2400" dirty="0" smtClean="0"/>
                    <a:t>4</a:t>
                  </a:r>
                  <a:endParaRPr lang="en-US" dirty="0"/>
                </a:p>
              </p:txBody>
            </p:sp>
          </p:grpSp>
          <p:grpSp>
            <p:nvGrpSpPr>
              <p:cNvPr id="25" name="Group 24"/>
              <p:cNvGrpSpPr/>
              <p:nvPr/>
            </p:nvGrpSpPr>
            <p:grpSpPr>
              <a:xfrm>
                <a:off x="4221152" y="3636579"/>
                <a:ext cx="533400" cy="461665"/>
                <a:chOff x="5147733" y="2882126"/>
                <a:chExt cx="533400" cy="461665"/>
              </a:xfrm>
            </p:grpSpPr>
            <p:sp>
              <p:nvSpPr>
                <p:cNvPr id="26" name="Oval 25"/>
                <p:cNvSpPr/>
                <p:nvPr/>
              </p:nvSpPr>
              <p:spPr bwMode="auto">
                <a:xfrm>
                  <a:off x="5181600" y="2895600"/>
                  <a:ext cx="457200" cy="434719"/>
                </a:xfrm>
                <a:prstGeom prst="ellipse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 typeface="Marlett" pitchFamily="2" charset="2"/>
                    <a:buNone/>
                    <a:tabLst/>
                  </a:pPr>
                  <a:endParaRPr kumimoji="0" lang="en-US" sz="28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7" name="TextBox 26"/>
                <p:cNvSpPr txBox="1"/>
                <p:nvPr/>
              </p:nvSpPr>
              <p:spPr>
                <a:xfrm>
                  <a:off x="5147733" y="2882126"/>
                  <a:ext cx="5334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/>
                    <a:t> 8</a:t>
                  </a:r>
                  <a:r>
                    <a:rPr lang="en-US" sz="2400" dirty="0" smtClean="0"/>
                    <a:t> </a:t>
                  </a:r>
                  <a:endParaRPr lang="en-US" dirty="0"/>
                </a:p>
              </p:txBody>
            </p:sp>
          </p:grpSp>
          <p:grpSp>
            <p:nvGrpSpPr>
              <p:cNvPr id="28" name="Group 27"/>
              <p:cNvGrpSpPr/>
              <p:nvPr/>
            </p:nvGrpSpPr>
            <p:grpSpPr>
              <a:xfrm>
                <a:off x="4822812" y="4360989"/>
                <a:ext cx="533400" cy="523220"/>
                <a:chOff x="5130800" y="2851349"/>
                <a:chExt cx="533400" cy="523220"/>
              </a:xfrm>
            </p:grpSpPr>
            <p:sp>
              <p:nvSpPr>
                <p:cNvPr id="29" name="Oval 28"/>
                <p:cNvSpPr/>
                <p:nvPr/>
              </p:nvSpPr>
              <p:spPr bwMode="auto">
                <a:xfrm>
                  <a:off x="5181600" y="2895600"/>
                  <a:ext cx="457200" cy="434719"/>
                </a:xfrm>
                <a:prstGeom prst="ellipse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 typeface="Marlett" pitchFamily="2" charset="2"/>
                    <a:buNone/>
                    <a:tabLst/>
                  </a:pPr>
                  <a:endParaRPr kumimoji="0" lang="en-US" sz="28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30" name="TextBox 29"/>
                <p:cNvSpPr txBox="1"/>
                <p:nvPr/>
              </p:nvSpPr>
              <p:spPr>
                <a:xfrm>
                  <a:off x="5130800" y="2851349"/>
                  <a:ext cx="53340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 9 </a:t>
                  </a:r>
                  <a:endParaRPr lang="en-US" dirty="0"/>
                </a:p>
              </p:txBody>
            </p:sp>
          </p:grpSp>
          <p:grpSp>
            <p:nvGrpSpPr>
              <p:cNvPr id="31" name="Group 30"/>
              <p:cNvGrpSpPr/>
              <p:nvPr/>
            </p:nvGrpSpPr>
            <p:grpSpPr>
              <a:xfrm>
                <a:off x="2101696" y="4403978"/>
                <a:ext cx="533400" cy="461665"/>
                <a:chOff x="5147733" y="2882126"/>
                <a:chExt cx="533400" cy="461665"/>
              </a:xfrm>
            </p:grpSpPr>
            <p:sp>
              <p:nvSpPr>
                <p:cNvPr id="32" name="Oval 31"/>
                <p:cNvSpPr/>
                <p:nvPr/>
              </p:nvSpPr>
              <p:spPr bwMode="auto">
                <a:xfrm>
                  <a:off x="5181600" y="2895600"/>
                  <a:ext cx="457200" cy="434719"/>
                </a:xfrm>
                <a:prstGeom prst="ellipse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 typeface="Marlett" pitchFamily="2" charset="2"/>
                    <a:buNone/>
                    <a:tabLst/>
                  </a:pPr>
                  <a:endParaRPr kumimoji="0" lang="en-US" sz="28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33" name="TextBox 32"/>
                <p:cNvSpPr txBox="1"/>
                <p:nvPr/>
              </p:nvSpPr>
              <p:spPr>
                <a:xfrm>
                  <a:off x="5147733" y="2882126"/>
                  <a:ext cx="5334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/>
                    <a:t> </a:t>
                  </a:r>
                  <a:r>
                    <a:rPr lang="en-US" sz="2400" dirty="0" smtClean="0"/>
                    <a:t>2</a:t>
                  </a:r>
                  <a:endParaRPr lang="en-US" dirty="0"/>
                </a:p>
              </p:txBody>
            </p:sp>
          </p:grpSp>
          <p:cxnSp>
            <p:nvCxnSpPr>
              <p:cNvPr id="35" name="Straight Connector 34"/>
              <p:cNvCxnSpPr/>
              <p:nvPr/>
            </p:nvCxnSpPr>
            <p:spPr bwMode="auto">
              <a:xfrm flipH="1">
                <a:off x="4010556" y="2464138"/>
                <a:ext cx="569913" cy="472695"/>
              </a:xfrm>
              <a:prstGeom prst="lin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6" name="Straight Connector 35"/>
              <p:cNvCxnSpPr/>
              <p:nvPr/>
            </p:nvCxnSpPr>
            <p:spPr bwMode="auto">
              <a:xfrm flipH="1">
                <a:off x="3200398" y="3261911"/>
                <a:ext cx="513826" cy="433732"/>
              </a:xfrm>
              <a:prstGeom prst="lin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7" name="Straight Connector 36"/>
              <p:cNvCxnSpPr/>
              <p:nvPr/>
            </p:nvCxnSpPr>
            <p:spPr bwMode="auto">
              <a:xfrm flipH="1">
                <a:off x="2516044" y="4038600"/>
                <a:ext cx="407609" cy="425143"/>
              </a:xfrm>
              <a:prstGeom prst="lin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8" name="Straight Connector 37"/>
              <p:cNvCxnSpPr/>
              <p:nvPr/>
            </p:nvCxnSpPr>
            <p:spPr bwMode="auto">
              <a:xfrm flipH="1">
                <a:off x="5450153" y="3261911"/>
                <a:ext cx="239969" cy="388142"/>
              </a:xfrm>
              <a:prstGeom prst="lin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9" name="Straight Connector 38"/>
              <p:cNvCxnSpPr/>
              <p:nvPr/>
            </p:nvCxnSpPr>
            <p:spPr bwMode="auto">
              <a:xfrm>
                <a:off x="4944534" y="2414089"/>
                <a:ext cx="678387" cy="541097"/>
              </a:xfrm>
              <a:prstGeom prst="lin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3" name="Straight Connector 42"/>
              <p:cNvCxnSpPr/>
              <p:nvPr/>
            </p:nvCxnSpPr>
            <p:spPr bwMode="auto">
              <a:xfrm>
                <a:off x="4635500" y="4022557"/>
                <a:ext cx="306364" cy="441186"/>
              </a:xfrm>
              <a:prstGeom prst="lin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4" name="Straight Connector 43"/>
              <p:cNvCxnSpPr/>
              <p:nvPr/>
            </p:nvCxnSpPr>
            <p:spPr bwMode="auto">
              <a:xfrm>
                <a:off x="4033840" y="3234664"/>
                <a:ext cx="334961" cy="440582"/>
              </a:xfrm>
              <a:prstGeom prst="lin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76" name="TextBox 75"/>
            <p:cNvSpPr txBox="1"/>
            <p:nvPr/>
          </p:nvSpPr>
          <p:spPr>
            <a:xfrm>
              <a:off x="4834467" y="1793568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FF0000"/>
                  </a:solidFill>
                </a:rPr>
                <a:t>-1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5846233" y="2555076"/>
              <a:ext cx="55026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-</a:t>
              </a:r>
              <a:r>
                <a:rPr lang="en-US" sz="2000" dirty="0" smtClean="0">
                  <a:solidFill>
                    <a:srgbClr val="FF0000"/>
                  </a:solidFill>
                </a:rPr>
                <a:t>1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3442755" y="2545872"/>
              <a:ext cx="52546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0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2604555" y="3343302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FF0000"/>
                  </a:solidFill>
                </a:rPr>
                <a:t>-1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4520973" y="3339364"/>
              <a:ext cx="50405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0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4894788" y="3340189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 </a:t>
              </a:r>
              <a:r>
                <a:rPr lang="en-US" sz="2000" dirty="0" smtClean="0">
                  <a:solidFill>
                    <a:srgbClr val="FF0000"/>
                  </a:solidFill>
                </a:rPr>
                <a:t>0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5183709" y="4141922"/>
              <a:ext cx="4815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FF0000"/>
                  </a:solidFill>
                </a:rPr>
                <a:t>0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1893210" y="4141922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 </a:t>
              </a:r>
              <a:r>
                <a:rPr lang="en-US" sz="2000" dirty="0" smtClean="0">
                  <a:solidFill>
                    <a:srgbClr val="FF0000"/>
                  </a:solidFill>
                </a:rPr>
                <a:t>0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1916718" y="5554070"/>
            <a:ext cx="2611936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FF0000"/>
                </a:solidFill>
              </a:rPr>
              <a:t>After apply LL-Rotation at node </a:t>
            </a:r>
            <a:r>
              <a:rPr lang="en-US" sz="2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endParaRPr lang="en-US" sz="2000" dirty="0">
              <a:solidFill>
                <a:srgbClr val="FF0000"/>
              </a:solidFill>
            </a:endParaRPr>
          </a:p>
        </p:txBody>
      </p:sp>
      <p:cxnSp>
        <p:nvCxnSpPr>
          <p:cNvPr id="59" name="Straight Arrow Connector 58"/>
          <p:cNvCxnSpPr>
            <a:stCxn id="58" idx="0"/>
          </p:cNvCxnSpPr>
          <p:nvPr/>
        </p:nvCxnSpPr>
        <p:spPr bwMode="auto">
          <a:xfrm flipV="1">
            <a:off x="3222686" y="4989734"/>
            <a:ext cx="621838" cy="56433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3" name="TextBox 62"/>
          <p:cNvSpPr txBox="1"/>
          <p:nvPr/>
        </p:nvSpPr>
        <p:spPr>
          <a:xfrm>
            <a:off x="3865011" y="4564582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7</a:t>
            </a:r>
            <a:endParaRPr lang="en-US" dirty="0"/>
          </a:p>
        </p:txBody>
      </p:sp>
      <p:cxnSp>
        <p:nvCxnSpPr>
          <p:cNvPr id="64" name="Straight Connector 63"/>
          <p:cNvCxnSpPr/>
          <p:nvPr/>
        </p:nvCxnSpPr>
        <p:spPr bwMode="auto">
          <a:xfrm flipH="1">
            <a:off x="4279359" y="4199204"/>
            <a:ext cx="407609" cy="425143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6" name="TextBox 65"/>
          <p:cNvSpPr txBox="1"/>
          <p:nvPr/>
        </p:nvSpPr>
        <p:spPr>
          <a:xfrm>
            <a:off x="3706116" y="4329554"/>
            <a:ext cx="4815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422031" y="1504083"/>
            <a:ext cx="2611936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FF0000"/>
                </a:solidFill>
              </a:rPr>
              <a:t>Note: Removes imbalance at node </a:t>
            </a:r>
            <a:r>
              <a:rPr lang="en-US" sz="2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endParaRPr lang="en-US" sz="2000" dirty="0">
              <a:solidFill>
                <a:srgbClr val="FF0000"/>
              </a:solidFill>
            </a:endParaRPr>
          </a:p>
        </p:txBody>
      </p:sp>
      <p:cxnSp>
        <p:nvCxnSpPr>
          <p:cNvPr id="53" name="Straight Arrow Connector 52"/>
          <p:cNvCxnSpPr>
            <a:stCxn id="52" idx="1"/>
          </p:cNvCxnSpPr>
          <p:nvPr/>
        </p:nvCxnSpPr>
        <p:spPr bwMode="auto">
          <a:xfrm flipH="1">
            <a:off x="5793436" y="2011915"/>
            <a:ext cx="628595" cy="124703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321 - Data Structures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F31B7-9060-42E4-BB86-9DFA13B43B24}" type="slidenum">
              <a:rPr lang="en-US" smtClean="0"/>
              <a:pPr>
                <a:defRPr/>
              </a:pPr>
              <a:t>106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43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AVL-</a:t>
            </a:r>
            <a:r>
              <a:rPr lang="en-US" dirty="0" smtClean="0">
                <a:solidFill>
                  <a:srgbClr val="FF0000"/>
                </a:solidFill>
              </a:rPr>
              <a:t>Trees Deletion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342900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000" dirty="0" smtClean="0"/>
              <a:t>Delete node as in other binary search trees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000" dirty="0" smtClean="0"/>
              <a:t>Fix tree balance via rotations, if necessary.</a:t>
            </a:r>
          </a:p>
          <a:p>
            <a:pPr marL="914400" lvl="1" indent="-514350"/>
            <a:r>
              <a:rPr lang="en-US" sz="2600" dirty="0" smtClean="0"/>
              <a:t>A rotation is performed in sub-trees having </a:t>
            </a:r>
            <a:r>
              <a:rPr lang="en-US" sz="2600" dirty="0"/>
              <a:t>a</a:t>
            </a:r>
            <a:r>
              <a:rPr lang="en-US" sz="2600" dirty="0" smtClean="0"/>
              <a:t> root that has a balance factor equal to 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+2</a:t>
            </a:r>
            <a:r>
              <a:rPr lang="en-US" sz="2600" dirty="0" smtClean="0"/>
              <a:t> or 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-2</a:t>
            </a:r>
            <a:r>
              <a:rPr lang="en-US" sz="2600" dirty="0" smtClean="0"/>
              <a:t>.</a:t>
            </a:r>
          </a:p>
          <a:p>
            <a:pPr marL="914400" lvl="1" indent="-514350">
              <a:buFontTx/>
            </a:pPr>
            <a:r>
              <a:rPr lang="en-US" sz="2600" dirty="0"/>
              <a:t>If there is more than one imbalance, first rotate at the node closest to </a:t>
            </a:r>
            <a:r>
              <a:rPr lang="en-US" sz="2600" dirty="0" smtClean="0"/>
              <a:t>the deleted </a:t>
            </a:r>
            <a:r>
              <a:rPr lang="en-US" sz="2600" dirty="0"/>
              <a:t>node.</a:t>
            </a:r>
          </a:p>
          <a:p>
            <a:pPr marL="914400" lvl="1" indent="-514350"/>
            <a:endParaRPr lang="en-US" sz="26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321 - Data Structures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F31B7-9060-42E4-BB86-9DFA13B43B24}" type="slidenum">
              <a:rPr lang="en-US" smtClean="0"/>
              <a:pPr>
                <a:defRPr/>
              </a:pPr>
              <a:t>107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719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Example: Deletion </a:t>
            </a:r>
            <a:r>
              <a:rPr lang="en-US" dirty="0">
                <a:solidFill>
                  <a:srgbClr val="FF0000"/>
                </a:solidFill>
              </a:rPr>
              <a:t>I</a:t>
            </a:r>
          </a:p>
        </p:txBody>
      </p:sp>
      <p:sp>
        <p:nvSpPr>
          <p:cNvPr id="8" name="Rectangle 7"/>
          <p:cNvSpPr/>
          <p:nvPr/>
        </p:nvSpPr>
        <p:spPr>
          <a:xfrm>
            <a:off x="4863331" y="3766308"/>
            <a:ext cx="591681" cy="7936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2278507" y="1981200"/>
            <a:ext cx="4503292" cy="3090641"/>
            <a:chOff x="1893210" y="1793568"/>
            <a:chExt cx="4503292" cy="3090641"/>
          </a:xfrm>
        </p:grpSpPr>
        <p:grpSp>
          <p:nvGrpSpPr>
            <p:cNvPr id="10" name="Group 9"/>
            <p:cNvGrpSpPr/>
            <p:nvPr/>
          </p:nvGrpSpPr>
          <p:grpSpPr>
            <a:xfrm>
              <a:off x="2101696" y="2084207"/>
              <a:ext cx="3994304" cy="2800002"/>
              <a:chOff x="2101696" y="2084207"/>
              <a:chExt cx="3994304" cy="2800002"/>
            </a:xfrm>
          </p:grpSpPr>
          <p:grpSp>
            <p:nvGrpSpPr>
              <p:cNvPr id="19" name="Group 18"/>
              <p:cNvGrpSpPr/>
              <p:nvPr/>
            </p:nvGrpSpPr>
            <p:grpSpPr>
              <a:xfrm>
                <a:off x="4495800" y="2084207"/>
                <a:ext cx="533400" cy="461665"/>
                <a:chOff x="5147733" y="2882126"/>
                <a:chExt cx="533400" cy="461665"/>
              </a:xfrm>
            </p:grpSpPr>
            <p:sp>
              <p:nvSpPr>
                <p:cNvPr id="48" name="Oval 47"/>
                <p:cNvSpPr/>
                <p:nvPr/>
              </p:nvSpPr>
              <p:spPr bwMode="auto">
                <a:xfrm>
                  <a:off x="5181600" y="2895600"/>
                  <a:ext cx="457200" cy="434719"/>
                </a:xfrm>
                <a:prstGeom prst="ellipse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 typeface="Marlett" pitchFamily="2" charset="2"/>
                    <a:buNone/>
                    <a:tabLst/>
                  </a:pPr>
                  <a:endParaRPr kumimoji="0" lang="en-US" sz="28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9" name="TextBox 48"/>
                <p:cNvSpPr txBox="1"/>
                <p:nvPr/>
              </p:nvSpPr>
              <p:spPr>
                <a:xfrm>
                  <a:off x="5147733" y="2882126"/>
                  <a:ext cx="5334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/>
                    <a:t>10</a:t>
                  </a:r>
                  <a:endParaRPr lang="en-US" dirty="0"/>
                </a:p>
              </p:txBody>
            </p:sp>
          </p:grpSp>
          <p:grpSp>
            <p:nvGrpSpPr>
              <p:cNvPr id="20" name="Group 19"/>
              <p:cNvGrpSpPr/>
              <p:nvPr/>
            </p:nvGrpSpPr>
            <p:grpSpPr>
              <a:xfrm>
                <a:off x="5562600" y="2846682"/>
                <a:ext cx="533400" cy="461665"/>
                <a:chOff x="5147733" y="2882126"/>
                <a:chExt cx="533400" cy="461665"/>
              </a:xfrm>
            </p:grpSpPr>
            <p:sp>
              <p:nvSpPr>
                <p:cNvPr id="46" name="Oval 45"/>
                <p:cNvSpPr/>
                <p:nvPr/>
              </p:nvSpPr>
              <p:spPr bwMode="auto">
                <a:xfrm>
                  <a:off x="5181600" y="2895600"/>
                  <a:ext cx="457200" cy="434719"/>
                </a:xfrm>
                <a:prstGeom prst="ellipse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 typeface="Marlett" pitchFamily="2" charset="2"/>
                    <a:buNone/>
                    <a:tabLst/>
                  </a:pPr>
                  <a:endParaRPr kumimoji="0" lang="en-US" sz="28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7" name="TextBox 46"/>
                <p:cNvSpPr txBox="1"/>
                <p:nvPr/>
              </p:nvSpPr>
              <p:spPr>
                <a:xfrm>
                  <a:off x="5147733" y="2882126"/>
                  <a:ext cx="5334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/>
                    <a:t>20</a:t>
                  </a:r>
                  <a:endParaRPr lang="en-US" dirty="0"/>
                </a:p>
              </p:txBody>
            </p:sp>
          </p:grpSp>
          <p:grpSp>
            <p:nvGrpSpPr>
              <p:cNvPr id="21" name="Group 20"/>
              <p:cNvGrpSpPr/>
              <p:nvPr/>
            </p:nvGrpSpPr>
            <p:grpSpPr>
              <a:xfrm>
                <a:off x="3606800" y="2863668"/>
                <a:ext cx="533400" cy="461665"/>
                <a:chOff x="5147733" y="2882126"/>
                <a:chExt cx="533400" cy="461665"/>
              </a:xfrm>
            </p:grpSpPr>
            <p:sp>
              <p:nvSpPr>
                <p:cNvPr id="44" name="Oval 43"/>
                <p:cNvSpPr/>
                <p:nvPr/>
              </p:nvSpPr>
              <p:spPr bwMode="auto">
                <a:xfrm>
                  <a:off x="5181600" y="2895600"/>
                  <a:ext cx="457200" cy="434719"/>
                </a:xfrm>
                <a:prstGeom prst="ellipse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 typeface="Marlett" pitchFamily="2" charset="2"/>
                    <a:buNone/>
                    <a:tabLst/>
                  </a:pPr>
                  <a:endParaRPr kumimoji="0" lang="en-US" sz="28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5" name="TextBox 44"/>
                <p:cNvSpPr txBox="1"/>
                <p:nvPr/>
              </p:nvSpPr>
              <p:spPr>
                <a:xfrm>
                  <a:off x="5147733" y="2882126"/>
                  <a:ext cx="5334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/>
                    <a:t> 5</a:t>
                  </a:r>
                  <a:endParaRPr lang="en-US" dirty="0"/>
                </a:p>
              </p:txBody>
            </p:sp>
          </p:grpSp>
          <p:grpSp>
            <p:nvGrpSpPr>
              <p:cNvPr id="22" name="Group 21"/>
              <p:cNvGrpSpPr/>
              <p:nvPr/>
            </p:nvGrpSpPr>
            <p:grpSpPr>
              <a:xfrm>
                <a:off x="5131854" y="3629657"/>
                <a:ext cx="533400" cy="461665"/>
                <a:chOff x="5147733" y="2882126"/>
                <a:chExt cx="533400" cy="461665"/>
              </a:xfrm>
            </p:grpSpPr>
            <p:sp>
              <p:nvSpPr>
                <p:cNvPr id="42" name="Oval 41"/>
                <p:cNvSpPr/>
                <p:nvPr/>
              </p:nvSpPr>
              <p:spPr bwMode="auto">
                <a:xfrm>
                  <a:off x="5181600" y="2895600"/>
                  <a:ext cx="457200" cy="434719"/>
                </a:xfrm>
                <a:prstGeom prst="ellipse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 typeface="Marlett" pitchFamily="2" charset="2"/>
                    <a:buNone/>
                    <a:tabLst/>
                  </a:pPr>
                  <a:endParaRPr kumimoji="0" lang="en-US" sz="28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3" name="TextBox 42"/>
                <p:cNvSpPr txBox="1"/>
                <p:nvPr/>
              </p:nvSpPr>
              <p:spPr>
                <a:xfrm>
                  <a:off x="5147733" y="2882126"/>
                  <a:ext cx="5334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/>
                    <a:t>12</a:t>
                  </a:r>
                  <a:endParaRPr lang="en-US" dirty="0"/>
                </a:p>
              </p:txBody>
            </p:sp>
          </p:grpSp>
          <p:grpSp>
            <p:nvGrpSpPr>
              <p:cNvPr id="23" name="Group 22"/>
              <p:cNvGrpSpPr/>
              <p:nvPr/>
            </p:nvGrpSpPr>
            <p:grpSpPr>
              <a:xfrm>
                <a:off x="2803522" y="3636579"/>
                <a:ext cx="533400" cy="461665"/>
                <a:chOff x="5147733" y="2882126"/>
                <a:chExt cx="533400" cy="461665"/>
              </a:xfrm>
            </p:grpSpPr>
            <p:sp>
              <p:nvSpPr>
                <p:cNvPr id="40" name="Oval 39"/>
                <p:cNvSpPr/>
                <p:nvPr/>
              </p:nvSpPr>
              <p:spPr bwMode="auto">
                <a:xfrm>
                  <a:off x="5181600" y="2895600"/>
                  <a:ext cx="457200" cy="434719"/>
                </a:xfrm>
                <a:prstGeom prst="ellipse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 typeface="Marlett" pitchFamily="2" charset="2"/>
                    <a:buNone/>
                    <a:tabLst/>
                  </a:pPr>
                  <a:endParaRPr kumimoji="0" lang="en-US" sz="28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1" name="TextBox 40"/>
                <p:cNvSpPr txBox="1"/>
                <p:nvPr/>
              </p:nvSpPr>
              <p:spPr>
                <a:xfrm>
                  <a:off x="5147733" y="2882126"/>
                  <a:ext cx="5334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/>
                    <a:t> </a:t>
                  </a:r>
                  <a:r>
                    <a:rPr lang="en-US" sz="2400" dirty="0" smtClean="0"/>
                    <a:t>4</a:t>
                  </a:r>
                  <a:endParaRPr lang="en-US" dirty="0"/>
                </a:p>
              </p:txBody>
            </p:sp>
          </p:grpSp>
          <p:grpSp>
            <p:nvGrpSpPr>
              <p:cNvPr id="24" name="Group 23"/>
              <p:cNvGrpSpPr/>
              <p:nvPr/>
            </p:nvGrpSpPr>
            <p:grpSpPr>
              <a:xfrm>
                <a:off x="4221152" y="3636579"/>
                <a:ext cx="533400" cy="461665"/>
                <a:chOff x="5147733" y="2882126"/>
                <a:chExt cx="533400" cy="461665"/>
              </a:xfrm>
            </p:grpSpPr>
            <p:sp>
              <p:nvSpPr>
                <p:cNvPr id="38" name="Oval 37"/>
                <p:cNvSpPr/>
                <p:nvPr/>
              </p:nvSpPr>
              <p:spPr bwMode="auto">
                <a:xfrm>
                  <a:off x="5181600" y="2895600"/>
                  <a:ext cx="457200" cy="434719"/>
                </a:xfrm>
                <a:prstGeom prst="ellipse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 typeface="Marlett" pitchFamily="2" charset="2"/>
                    <a:buNone/>
                    <a:tabLst/>
                  </a:pPr>
                  <a:endParaRPr kumimoji="0" lang="en-US" sz="28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39" name="TextBox 38"/>
                <p:cNvSpPr txBox="1"/>
                <p:nvPr/>
              </p:nvSpPr>
              <p:spPr>
                <a:xfrm>
                  <a:off x="5147733" y="2882126"/>
                  <a:ext cx="5334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/>
                    <a:t> </a:t>
                  </a:r>
                  <a:r>
                    <a:rPr lang="en-US" sz="2400" dirty="0" smtClean="0"/>
                    <a:t>7 </a:t>
                  </a:r>
                  <a:endParaRPr lang="en-US" dirty="0"/>
                </a:p>
              </p:txBody>
            </p:sp>
          </p:grpSp>
          <p:grpSp>
            <p:nvGrpSpPr>
              <p:cNvPr id="25" name="Group 24"/>
              <p:cNvGrpSpPr/>
              <p:nvPr/>
            </p:nvGrpSpPr>
            <p:grpSpPr>
              <a:xfrm>
                <a:off x="4822812" y="4360989"/>
                <a:ext cx="533400" cy="523220"/>
                <a:chOff x="5130800" y="2851349"/>
                <a:chExt cx="533400" cy="523220"/>
              </a:xfrm>
            </p:grpSpPr>
            <p:sp>
              <p:nvSpPr>
                <p:cNvPr id="36" name="Oval 35"/>
                <p:cNvSpPr/>
                <p:nvPr/>
              </p:nvSpPr>
              <p:spPr bwMode="auto">
                <a:xfrm>
                  <a:off x="5181600" y="2895600"/>
                  <a:ext cx="457200" cy="434719"/>
                </a:xfrm>
                <a:prstGeom prst="ellipse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 typeface="Marlett" pitchFamily="2" charset="2"/>
                    <a:buNone/>
                    <a:tabLst/>
                  </a:pPr>
                  <a:endParaRPr kumimoji="0" lang="en-US" sz="28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37" name="TextBox 36"/>
                <p:cNvSpPr txBox="1"/>
                <p:nvPr/>
              </p:nvSpPr>
              <p:spPr>
                <a:xfrm>
                  <a:off x="5130800" y="2851349"/>
                  <a:ext cx="53340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 8 </a:t>
                  </a:r>
                  <a:endParaRPr lang="en-US" dirty="0"/>
                </a:p>
              </p:txBody>
            </p:sp>
          </p:grpSp>
          <p:grpSp>
            <p:nvGrpSpPr>
              <p:cNvPr id="26" name="Group 25"/>
              <p:cNvGrpSpPr/>
              <p:nvPr/>
            </p:nvGrpSpPr>
            <p:grpSpPr>
              <a:xfrm>
                <a:off x="2101696" y="4403978"/>
                <a:ext cx="533400" cy="461665"/>
                <a:chOff x="5147733" y="2882126"/>
                <a:chExt cx="533400" cy="461665"/>
              </a:xfrm>
            </p:grpSpPr>
            <p:sp>
              <p:nvSpPr>
                <p:cNvPr id="34" name="Oval 33"/>
                <p:cNvSpPr/>
                <p:nvPr/>
              </p:nvSpPr>
              <p:spPr bwMode="auto">
                <a:xfrm>
                  <a:off x="5181600" y="2895600"/>
                  <a:ext cx="457200" cy="434719"/>
                </a:xfrm>
                <a:prstGeom prst="ellipse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 typeface="Marlett" pitchFamily="2" charset="2"/>
                    <a:buNone/>
                    <a:tabLst/>
                  </a:pPr>
                  <a:endParaRPr kumimoji="0" lang="en-US" sz="28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35" name="TextBox 34"/>
                <p:cNvSpPr txBox="1"/>
                <p:nvPr/>
              </p:nvSpPr>
              <p:spPr>
                <a:xfrm>
                  <a:off x="5147733" y="2882126"/>
                  <a:ext cx="5334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/>
                    <a:t> </a:t>
                  </a:r>
                  <a:r>
                    <a:rPr lang="en-US" sz="2400" dirty="0" smtClean="0"/>
                    <a:t>2</a:t>
                  </a:r>
                  <a:endParaRPr lang="en-US" dirty="0"/>
                </a:p>
              </p:txBody>
            </p:sp>
          </p:grpSp>
          <p:cxnSp>
            <p:nvCxnSpPr>
              <p:cNvPr id="27" name="Straight Connector 26"/>
              <p:cNvCxnSpPr/>
              <p:nvPr/>
            </p:nvCxnSpPr>
            <p:spPr bwMode="auto">
              <a:xfrm flipH="1">
                <a:off x="4010556" y="2464138"/>
                <a:ext cx="569913" cy="472695"/>
              </a:xfrm>
              <a:prstGeom prst="lin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8" name="Straight Connector 27"/>
              <p:cNvCxnSpPr/>
              <p:nvPr/>
            </p:nvCxnSpPr>
            <p:spPr bwMode="auto">
              <a:xfrm flipH="1">
                <a:off x="3200398" y="3261911"/>
                <a:ext cx="513826" cy="433732"/>
              </a:xfrm>
              <a:prstGeom prst="lin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9" name="Straight Connector 28"/>
              <p:cNvCxnSpPr/>
              <p:nvPr/>
            </p:nvCxnSpPr>
            <p:spPr bwMode="auto">
              <a:xfrm flipH="1">
                <a:off x="2516044" y="4038600"/>
                <a:ext cx="407609" cy="425143"/>
              </a:xfrm>
              <a:prstGeom prst="lin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0" name="Straight Connector 29"/>
              <p:cNvCxnSpPr/>
              <p:nvPr/>
            </p:nvCxnSpPr>
            <p:spPr bwMode="auto">
              <a:xfrm flipH="1">
                <a:off x="5450153" y="3261911"/>
                <a:ext cx="239969" cy="388142"/>
              </a:xfrm>
              <a:prstGeom prst="lin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1" name="Straight Connector 30"/>
              <p:cNvCxnSpPr/>
              <p:nvPr/>
            </p:nvCxnSpPr>
            <p:spPr bwMode="auto">
              <a:xfrm>
                <a:off x="4944534" y="2414089"/>
                <a:ext cx="678387" cy="541097"/>
              </a:xfrm>
              <a:prstGeom prst="lin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2" name="Straight Connector 31"/>
              <p:cNvCxnSpPr/>
              <p:nvPr/>
            </p:nvCxnSpPr>
            <p:spPr bwMode="auto">
              <a:xfrm>
                <a:off x="4635500" y="4022557"/>
                <a:ext cx="306364" cy="441186"/>
              </a:xfrm>
              <a:prstGeom prst="lin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3" name="Straight Connector 32"/>
              <p:cNvCxnSpPr/>
              <p:nvPr/>
            </p:nvCxnSpPr>
            <p:spPr bwMode="auto">
              <a:xfrm>
                <a:off x="4033840" y="3234664"/>
                <a:ext cx="334961" cy="440582"/>
              </a:xfrm>
              <a:prstGeom prst="lin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1" name="TextBox 10"/>
            <p:cNvSpPr txBox="1"/>
            <p:nvPr/>
          </p:nvSpPr>
          <p:spPr>
            <a:xfrm>
              <a:off x="4834467" y="1793568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FF0000"/>
                  </a:solidFill>
                </a:rPr>
                <a:t>-1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846233" y="2555076"/>
              <a:ext cx="55026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-</a:t>
              </a:r>
              <a:r>
                <a:rPr lang="en-US" sz="2000" dirty="0" smtClean="0">
                  <a:solidFill>
                    <a:srgbClr val="FF0000"/>
                  </a:solidFill>
                </a:rPr>
                <a:t>1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442755" y="2545872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 </a:t>
              </a:r>
              <a:r>
                <a:rPr lang="en-US" sz="2000" dirty="0" smtClean="0">
                  <a:solidFill>
                    <a:srgbClr val="FF0000"/>
                  </a:solidFill>
                </a:rPr>
                <a:t>0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604555" y="3343302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FF0000"/>
                  </a:solidFill>
                </a:rPr>
                <a:t>-1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402668" y="3338748"/>
              <a:ext cx="50405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+</a:t>
              </a:r>
              <a:r>
                <a:rPr lang="en-US" sz="2000" dirty="0" smtClean="0">
                  <a:solidFill>
                    <a:srgbClr val="FF0000"/>
                  </a:solidFill>
                </a:rPr>
                <a:t>1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894788" y="3340189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 </a:t>
              </a:r>
              <a:r>
                <a:rPr lang="en-US" sz="2000" dirty="0" smtClean="0">
                  <a:solidFill>
                    <a:srgbClr val="FF0000"/>
                  </a:solidFill>
                </a:rPr>
                <a:t>0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114922" y="4143779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 </a:t>
              </a:r>
              <a:r>
                <a:rPr lang="en-US" sz="2000" dirty="0" smtClean="0">
                  <a:solidFill>
                    <a:srgbClr val="FF0000"/>
                  </a:solidFill>
                </a:rPr>
                <a:t>0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893210" y="4141922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 </a:t>
              </a:r>
              <a:r>
                <a:rPr lang="en-US" sz="2000" dirty="0" smtClean="0">
                  <a:solidFill>
                    <a:srgbClr val="FF0000"/>
                  </a:solidFill>
                </a:rPr>
                <a:t>0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50" name="Content Placeholder 2"/>
          <p:cNvSpPr txBox="1">
            <a:spLocks/>
          </p:cNvSpPr>
          <p:nvPr/>
        </p:nvSpPr>
        <p:spPr bwMode="auto">
          <a:xfrm>
            <a:off x="1662053" y="1091616"/>
            <a:ext cx="5819893" cy="468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buChar char="8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400050" lvl="1" indent="0" algn="ctr">
              <a:buFontTx/>
              <a:buNone/>
            </a:pPr>
            <a:r>
              <a:rPr lang="en-US" sz="2400" b="0" kern="0" dirty="0" smtClean="0"/>
              <a:t>Delete </a:t>
            </a:r>
            <a:r>
              <a:rPr lang="en-US" sz="2400" b="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en-US" sz="2400" b="0" kern="0" dirty="0" smtClean="0"/>
              <a:t> from the following AVL-Tree: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321 - Data Structures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F31B7-9060-42E4-BB86-9DFA13B43B24}" type="slidenum">
              <a:rPr lang="en-US" smtClean="0"/>
              <a:pPr>
                <a:defRPr/>
              </a:pPr>
              <a:t>108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885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Example: Deletion </a:t>
            </a:r>
            <a:r>
              <a:rPr lang="en-US" dirty="0">
                <a:solidFill>
                  <a:srgbClr val="FF0000"/>
                </a:solidFill>
              </a:rPr>
              <a:t>I</a:t>
            </a:r>
          </a:p>
        </p:txBody>
      </p:sp>
      <p:sp>
        <p:nvSpPr>
          <p:cNvPr id="8" name="Rectangle 7"/>
          <p:cNvSpPr/>
          <p:nvPr/>
        </p:nvSpPr>
        <p:spPr>
          <a:xfrm>
            <a:off x="4863331" y="3766308"/>
            <a:ext cx="591681" cy="7936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2278507" y="1981200"/>
            <a:ext cx="4503292" cy="3072075"/>
            <a:chOff x="1893210" y="1793568"/>
            <a:chExt cx="4503292" cy="3072075"/>
          </a:xfrm>
        </p:grpSpPr>
        <p:grpSp>
          <p:nvGrpSpPr>
            <p:cNvPr id="10" name="Group 9"/>
            <p:cNvGrpSpPr/>
            <p:nvPr/>
          </p:nvGrpSpPr>
          <p:grpSpPr>
            <a:xfrm>
              <a:off x="2101696" y="2084207"/>
              <a:ext cx="3994304" cy="2781436"/>
              <a:chOff x="2101696" y="2084207"/>
              <a:chExt cx="3994304" cy="2781436"/>
            </a:xfrm>
          </p:grpSpPr>
          <p:grpSp>
            <p:nvGrpSpPr>
              <p:cNvPr id="19" name="Group 18"/>
              <p:cNvGrpSpPr/>
              <p:nvPr/>
            </p:nvGrpSpPr>
            <p:grpSpPr>
              <a:xfrm>
                <a:off x="4495800" y="2084207"/>
                <a:ext cx="533400" cy="461665"/>
                <a:chOff x="5147733" y="2882126"/>
                <a:chExt cx="533400" cy="461665"/>
              </a:xfrm>
            </p:grpSpPr>
            <p:sp>
              <p:nvSpPr>
                <p:cNvPr id="48" name="Oval 47"/>
                <p:cNvSpPr/>
                <p:nvPr/>
              </p:nvSpPr>
              <p:spPr bwMode="auto">
                <a:xfrm>
                  <a:off x="5181600" y="2895600"/>
                  <a:ext cx="457200" cy="434719"/>
                </a:xfrm>
                <a:prstGeom prst="ellipse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 typeface="Marlett" pitchFamily="2" charset="2"/>
                    <a:buNone/>
                    <a:tabLst/>
                  </a:pPr>
                  <a:endParaRPr kumimoji="0" lang="en-US" sz="28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9" name="TextBox 48"/>
                <p:cNvSpPr txBox="1"/>
                <p:nvPr/>
              </p:nvSpPr>
              <p:spPr>
                <a:xfrm>
                  <a:off x="5147733" y="2882126"/>
                  <a:ext cx="5334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/>
                    <a:t>10</a:t>
                  </a:r>
                  <a:endParaRPr lang="en-US" dirty="0"/>
                </a:p>
              </p:txBody>
            </p:sp>
          </p:grpSp>
          <p:grpSp>
            <p:nvGrpSpPr>
              <p:cNvPr id="20" name="Group 19"/>
              <p:cNvGrpSpPr/>
              <p:nvPr/>
            </p:nvGrpSpPr>
            <p:grpSpPr>
              <a:xfrm>
                <a:off x="5562600" y="2846682"/>
                <a:ext cx="533400" cy="461665"/>
                <a:chOff x="5147733" y="2882126"/>
                <a:chExt cx="533400" cy="461665"/>
              </a:xfrm>
            </p:grpSpPr>
            <p:sp>
              <p:nvSpPr>
                <p:cNvPr id="46" name="Oval 45"/>
                <p:cNvSpPr/>
                <p:nvPr/>
              </p:nvSpPr>
              <p:spPr bwMode="auto">
                <a:xfrm>
                  <a:off x="5181600" y="2895600"/>
                  <a:ext cx="457200" cy="434719"/>
                </a:xfrm>
                <a:prstGeom prst="ellipse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 typeface="Marlett" pitchFamily="2" charset="2"/>
                    <a:buNone/>
                    <a:tabLst/>
                  </a:pPr>
                  <a:endParaRPr kumimoji="0" lang="en-US" sz="28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7" name="TextBox 46"/>
                <p:cNvSpPr txBox="1"/>
                <p:nvPr/>
              </p:nvSpPr>
              <p:spPr>
                <a:xfrm>
                  <a:off x="5147733" y="2882126"/>
                  <a:ext cx="5334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/>
                    <a:t>20</a:t>
                  </a:r>
                  <a:endParaRPr lang="en-US" dirty="0"/>
                </a:p>
              </p:txBody>
            </p:sp>
          </p:grpSp>
          <p:grpSp>
            <p:nvGrpSpPr>
              <p:cNvPr id="21" name="Group 20"/>
              <p:cNvGrpSpPr/>
              <p:nvPr/>
            </p:nvGrpSpPr>
            <p:grpSpPr>
              <a:xfrm>
                <a:off x="3606800" y="2863668"/>
                <a:ext cx="533400" cy="461665"/>
                <a:chOff x="5147733" y="2882126"/>
                <a:chExt cx="533400" cy="461665"/>
              </a:xfrm>
            </p:grpSpPr>
            <p:sp>
              <p:nvSpPr>
                <p:cNvPr id="44" name="Oval 43"/>
                <p:cNvSpPr/>
                <p:nvPr/>
              </p:nvSpPr>
              <p:spPr bwMode="auto">
                <a:xfrm>
                  <a:off x="5181600" y="2895600"/>
                  <a:ext cx="457200" cy="434719"/>
                </a:xfrm>
                <a:prstGeom prst="ellipse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 typeface="Marlett" pitchFamily="2" charset="2"/>
                    <a:buNone/>
                    <a:tabLst/>
                  </a:pPr>
                  <a:endParaRPr kumimoji="0" lang="en-US" sz="28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5" name="TextBox 44"/>
                <p:cNvSpPr txBox="1"/>
                <p:nvPr/>
              </p:nvSpPr>
              <p:spPr>
                <a:xfrm>
                  <a:off x="5147733" y="2882126"/>
                  <a:ext cx="5334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/>
                    <a:t> 5</a:t>
                  </a:r>
                  <a:endParaRPr lang="en-US" dirty="0"/>
                </a:p>
              </p:txBody>
            </p:sp>
          </p:grpSp>
          <p:grpSp>
            <p:nvGrpSpPr>
              <p:cNvPr id="22" name="Group 21"/>
              <p:cNvGrpSpPr/>
              <p:nvPr/>
            </p:nvGrpSpPr>
            <p:grpSpPr>
              <a:xfrm>
                <a:off x="5131854" y="3629657"/>
                <a:ext cx="533400" cy="461665"/>
                <a:chOff x="5147733" y="2882126"/>
                <a:chExt cx="533400" cy="461665"/>
              </a:xfrm>
            </p:grpSpPr>
            <p:sp>
              <p:nvSpPr>
                <p:cNvPr id="42" name="Oval 41"/>
                <p:cNvSpPr/>
                <p:nvPr/>
              </p:nvSpPr>
              <p:spPr bwMode="auto">
                <a:xfrm>
                  <a:off x="5181600" y="2895600"/>
                  <a:ext cx="457200" cy="434719"/>
                </a:xfrm>
                <a:prstGeom prst="ellipse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 typeface="Marlett" pitchFamily="2" charset="2"/>
                    <a:buNone/>
                    <a:tabLst/>
                  </a:pPr>
                  <a:endParaRPr kumimoji="0" lang="en-US" sz="28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3" name="TextBox 42"/>
                <p:cNvSpPr txBox="1"/>
                <p:nvPr/>
              </p:nvSpPr>
              <p:spPr>
                <a:xfrm>
                  <a:off x="5147733" y="2882126"/>
                  <a:ext cx="5334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/>
                    <a:t>12</a:t>
                  </a:r>
                  <a:endParaRPr lang="en-US" dirty="0"/>
                </a:p>
              </p:txBody>
            </p:sp>
          </p:grpSp>
          <p:grpSp>
            <p:nvGrpSpPr>
              <p:cNvPr id="23" name="Group 22"/>
              <p:cNvGrpSpPr/>
              <p:nvPr/>
            </p:nvGrpSpPr>
            <p:grpSpPr>
              <a:xfrm>
                <a:off x="2803522" y="3636579"/>
                <a:ext cx="533400" cy="461665"/>
                <a:chOff x="5147733" y="2882126"/>
                <a:chExt cx="533400" cy="461665"/>
              </a:xfrm>
            </p:grpSpPr>
            <p:sp>
              <p:nvSpPr>
                <p:cNvPr id="40" name="Oval 39"/>
                <p:cNvSpPr/>
                <p:nvPr/>
              </p:nvSpPr>
              <p:spPr bwMode="auto">
                <a:xfrm>
                  <a:off x="5181600" y="2895600"/>
                  <a:ext cx="457200" cy="434719"/>
                </a:xfrm>
                <a:prstGeom prst="ellipse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 typeface="Marlett" pitchFamily="2" charset="2"/>
                    <a:buNone/>
                    <a:tabLst/>
                  </a:pPr>
                  <a:endParaRPr kumimoji="0" lang="en-US" sz="28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1" name="TextBox 40"/>
                <p:cNvSpPr txBox="1"/>
                <p:nvPr/>
              </p:nvSpPr>
              <p:spPr>
                <a:xfrm>
                  <a:off x="5147733" y="2882126"/>
                  <a:ext cx="5334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/>
                    <a:t> </a:t>
                  </a:r>
                  <a:r>
                    <a:rPr lang="en-US" sz="2400" dirty="0" smtClean="0"/>
                    <a:t>4</a:t>
                  </a:r>
                  <a:endParaRPr lang="en-US" dirty="0"/>
                </a:p>
              </p:txBody>
            </p:sp>
          </p:grpSp>
          <p:grpSp>
            <p:nvGrpSpPr>
              <p:cNvPr id="24" name="Group 23"/>
              <p:cNvGrpSpPr/>
              <p:nvPr/>
            </p:nvGrpSpPr>
            <p:grpSpPr>
              <a:xfrm>
                <a:off x="4221152" y="3636579"/>
                <a:ext cx="533400" cy="461665"/>
                <a:chOff x="5147733" y="2882126"/>
                <a:chExt cx="533400" cy="461665"/>
              </a:xfrm>
            </p:grpSpPr>
            <p:sp>
              <p:nvSpPr>
                <p:cNvPr id="38" name="Oval 37"/>
                <p:cNvSpPr/>
                <p:nvPr/>
              </p:nvSpPr>
              <p:spPr bwMode="auto">
                <a:xfrm>
                  <a:off x="5181600" y="2895600"/>
                  <a:ext cx="457200" cy="434719"/>
                </a:xfrm>
                <a:prstGeom prst="ellipse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 typeface="Marlett" pitchFamily="2" charset="2"/>
                    <a:buNone/>
                    <a:tabLst/>
                  </a:pPr>
                  <a:endParaRPr kumimoji="0" lang="en-US" sz="28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39" name="TextBox 38"/>
                <p:cNvSpPr txBox="1"/>
                <p:nvPr/>
              </p:nvSpPr>
              <p:spPr>
                <a:xfrm>
                  <a:off x="5147733" y="2882126"/>
                  <a:ext cx="5334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/>
                    <a:t> </a:t>
                  </a:r>
                  <a:r>
                    <a:rPr lang="en-US" sz="2400" dirty="0" smtClean="0"/>
                    <a:t>8 </a:t>
                  </a:r>
                  <a:endParaRPr lang="en-US" dirty="0"/>
                </a:p>
              </p:txBody>
            </p:sp>
          </p:grpSp>
          <p:grpSp>
            <p:nvGrpSpPr>
              <p:cNvPr id="26" name="Group 25"/>
              <p:cNvGrpSpPr/>
              <p:nvPr/>
            </p:nvGrpSpPr>
            <p:grpSpPr>
              <a:xfrm>
                <a:off x="2101696" y="4403978"/>
                <a:ext cx="533400" cy="461665"/>
                <a:chOff x="5147733" y="2882126"/>
                <a:chExt cx="533400" cy="461665"/>
              </a:xfrm>
            </p:grpSpPr>
            <p:sp>
              <p:nvSpPr>
                <p:cNvPr id="34" name="Oval 33"/>
                <p:cNvSpPr/>
                <p:nvPr/>
              </p:nvSpPr>
              <p:spPr bwMode="auto">
                <a:xfrm>
                  <a:off x="5181600" y="2895600"/>
                  <a:ext cx="457200" cy="434719"/>
                </a:xfrm>
                <a:prstGeom prst="ellipse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 typeface="Marlett" pitchFamily="2" charset="2"/>
                    <a:buNone/>
                    <a:tabLst/>
                  </a:pPr>
                  <a:endParaRPr kumimoji="0" lang="en-US" sz="28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35" name="TextBox 34"/>
                <p:cNvSpPr txBox="1"/>
                <p:nvPr/>
              </p:nvSpPr>
              <p:spPr>
                <a:xfrm>
                  <a:off x="5147733" y="2882126"/>
                  <a:ext cx="5334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/>
                    <a:t> </a:t>
                  </a:r>
                  <a:r>
                    <a:rPr lang="en-US" sz="2400" dirty="0" smtClean="0"/>
                    <a:t>2</a:t>
                  </a:r>
                  <a:endParaRPr lang="en-US" dirty="0"/>
                </a:p>
              </p:txBody>
            </p:sp>
          </p:grpSp>
          <p:cxnSp>
            <p:nvCxnSpPr>
              <p:cNvPr id="27" name="Straight Connector 26"/>
              <p:cNvCxnSpPr/>
              <p:nvPr/>
            </p:nvCxnSpPr>
            <p:spPr bwMode="auto">
              <a:xfrm flipH="1">
                <a:off x="4010556" y="2464138"/>
                <a:ext cx="569913" cy="472695"/>
              </a:xfrm>
              <a:prstGeom prst="lin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8" name="Straight Connector 27"/>
              <p:cNvCxnSpPr/>
              <p:nvPr/>
            </p:nvCxnSpPr>
            <p:spPr bwMode="auto">
              <a:xfrm flipH="1">
                <a:off x="3200398" y="3261911"/>
                <a:ext cx="513826" cy="433732"/>
              </a:xfrm>
              <a:prstGeom prst="lin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9" name="Straight Connector 28"/>
              <p:cNvCxnSpPr/>
              <p:nvPr/>
            </p:nvCxnSpPr>
            <p:spPr bwMode="auto">
              <a:xfrm flipH="1">
                <a:off x="2516044" y="4038600"/>
                <a:ext cx="407609" cy="425143"/>
              </a:xfrm>
              <a:prstGeom prst="lin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0" name="Straight Connector 29"/>
              <p:cNvCxnSpPr/>
              <p:nvPr/>
            </p:nvCxnSpPr>
            <p:spPr bwMode="auto">
              <a:xfrm flipH="1">
                <a:off x="5450153" y="3261911"/>
                <a:ext cx="239969" cy="388142"/>
              </a:xfrm>
              <a:prstGeom prst="lin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1" name="Straight Connector 30"/>
              <p:cNvCxnSpPr/>
              <p:nvPr/>
            </p:nvCxnSpPr>
            <p:spPr bwMode="auto">
              <a:xfrm>
                <a:off x="4944534" y="2414089"/>
                <a:ext cx="678387" cy="541097"/>
              </a:xfrm>
              <a:prstGeom prst="lin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3" name="Straight Connector 32"/>
              <p:cNvCxnSpPr/>
              <p:nvPr/>
            </p:nvCxnSpPr>
            <p:spPr bwMode="auto">
              <a:xfrm>
                <a:off x="4033840" y="3234664"/>
                <a:ext cx="334961" cy="440582"/>
              </a:xfrm>
              <a:prstGeom prst="lin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1" name="TextBox 10"/>
            <p:cNvSpPr txBox="1"/>
            <p:nvPr/>
          </p:nvSpPr>
          <p:spPr>
            <a:xfrm>
              <a:off x="4834467" y="1793568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FF0000"/>
                  </a:solidFill>
                </a:rPr>
                <a:t>-1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846233" y="2555076"/>
              <a:ext cx="55026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-</a:t>
              </a:r>
              <a:r>
                <a:rPr lang="en-US" sz="2000" dirty="0" smtClean="0">
                  <a:solidFill>
                    <a:srgbClr val="FF0000"/>
                  </a:solidFill>
                </a:rPr>
                <a:t>1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442755" y="2545872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FF0000"/>
                  </a:solidFill>
                </a:rPr>
                <a:t>-1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604555" y="3343302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FF0000"/>
                  </a:solidFill>
                </a:rPr>
                <a:t>-1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415895" y="3338748"/>
              <a:ext cx="50405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 </a:t>
              </a:r>
              <a:r>
                <a:rPr lang="en-US" sz="2000" dirty="0" smtClean="0">
                  <a:solidFill>
                    <a:srgbClr val="FF0000"/>
                  </a:solidFill>
                </a:rPr>
                <a:t>0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894788" y="3340189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 </a:t>
              </a:r>
              <a:r>
                <a:rPr lang="en-US" sz="2000" dirty="0" smtClean="0">
                  <a:solidFill>
                    <a:srgbClr val="FF0000"/>
                  </a:solidFill>
                </a:rPr>
                <a:t>0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893210" y="4141922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 </a:t>
              </a:r>
              <a:r>
                <a:rPr lang="en-US" sz="2000" dirty="0" smtClean="0">
                  <a:solidFill>
                    <a:srgbClr val="FF0000"/>
                  </a:solidFill>
                </a:rPr>
                <a:t>0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7089570" y="2866633"/>
            <a:ext cx="1525785" cy="83099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No need to rotate!</a:t>
            </a:r>
            <a:endParaRPr lang="en-US" sz="2400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2804214" y="4896738"/>
            <a:ext cx="2611936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FF0000"/>
                </a:solidFill>
              </a:rPr>
              <a:t>After deleting </a:t>
            </a:r>
            <a:r>
              <a:rPr lang="en-US" sz="2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endParaRPr lang="en-US" sz="2000" dirty="0">
              <a:solidFill>
                <a:srgbClr val="FF0000"/>
              </a:solidFill>
            </a:endParaRPr>
          </a:p>
        </p:txBody>
      </p:sp>
      <p:cxnSp>
        <p:nvCxnSpPr>
          <p:cNvPr id="53" name="Straight Arrow Connector 52"/>
          <p:cNvCxnSpPr>
            <a:stCxn id="52" idx="0"/>
          </p:cNvCxnSpPr>
          <p:nvPr/>
        </p:nvCxnSpPr>
        <p:spPr bwMode="auto">
          <a:xfrm flipV="1">
            <a:off x="4110182" y="4328406"/>
            <a:ext cx="530134" cy="56833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321 - Data Structures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F31B7-9060-42E4-BB86-9DFA13B43B24}" type="slidenum">
              <a:rPr lang="en-US" smtClean="0"/>
              <a:pPr>
                <a:defRPr/>
              </a:pPr>
              <a:t>109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287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solidFill>
                  <a:srgbClr val="FF3300"/>
                </a:solidFill>
              </a:rPr>
              <a:t>Runtime </a:t>
            </a:r>
            <a:r>
              <a:rPr lang="en-US" altLang="en-US" dirty="0">
                <a:solidFill>
                  <a:srgbClr val="FF3300"/>
                </a:solidFill>
              </a:rPr>
              <a:t>Analysis of </a:t>
            </a:r>
            <a:r>
              <a:rPr lang="en-US" altLang="en-US" dirty="0" smtClean="0">
                <a:solidFill>
                  <a:srgbClr val="FF3300"/>
                </a:solidFill>
              </a:rPr>
              <a:t>B-Trees</a:t>
            </a:r>
            <a:endParaRPr lang="en-US" altLang="en-US" dirty="0">
              <a:solidFill>
                <a:srgbClr val="FF33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63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94494" y="1219200"/>
                <a:ext cx="8355012" cy="5029200"/>
              </a:xfrm>
            </p:spPr>
            <p:txBody>
              <a:bodyPr/>
              <a:lstStyle/>
              <a:p>
                <a:r>
                  <a:rPr lang="en-US" altLang="en-US" sz="2800" dirty="0" smtClean="0"/>
                  <a:t>For a B-Tree of order </a:t>
                </a:r>
                <a14:m>
                  <m:oMath xmlns:m="http://schemas.openxmlformats.org/officeDocument/2006/math">
                    <m:r>
                      <a:rPr lang="en-US" altLang="en-US" sz="28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en-US" sz="2800" dirty="0" smtClean="0"/>
                  <a:t>:</a:t>
                </a:r>
                <a:endParaRPr lang="en-US" altLang="en-US" sz="2800" dirty="0"/>
              </a:p>
              <a:p>
                <a:pPr lvl="1"/>
                <a:r>
                  <a:rPr lang="en-US" altLang="en-US" sz="2400" dirty="0">
                    <a:sym typeface="Symbol" panose="05050102010706020507" pitchFamily="18" charset="2"/>
                  </a:rPr>
                  <a:t>Each internal node has up to </a:t>
                </a:r>
                <a14:m>
                  <m:oMath xmlns:m="http://schemas.openxmlformats.org/officeDocument/2006/math">
                    <m:r>
                      <a:rPr lang="en-US" altLang="en-US" sz="2400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𝑚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−1</m:t>
                    </m:r>
                  </m:oMath>
                </a14:m>
                <a:r>
                  <a:rPr lang="en-US" altLang="en-US" sz="2400" dirty="0" smtClean="0">
                    <a:sym typeface="Symbol" panose="05050102010706020507" pitchFamily="18" charset="2"/>
                  </a:rPr>
                  <a:t> </a:t>
                </a:r>
                <a:r>
                  <a:rPr lang="en-US" altLang="en-US" sz="2400" dirty="0">
                    <a:sym typeface="Symbol" panose="05050102010706020507" pitchFamily="18" charset="2"/>
                  </a:rPr>
                  <a:t>keys to </a:t>
                </a:r>
                <a:r>
                  <a:rPr lang="en-US" altLang="en-US" sz="2400" dirty="0" smtClean="0">
                    <a:sym typeface="Symbol" panose="05050102010706020507" pitchFamily="18" charset="2"/>
                  </a:rPr>
                  <a:t>search.</a:t>
                </a:r>
                <a:endParaRPr lang="en-US" altLang="en-US" sz="2400" dirty="0"/>
              </a:p>
              <a:p>
                <a:pPr lvl="1"/>
                <a:r>
                  <a:rPr lang="en-US" altLang="en-US" sz="2400" dirty="0"/>
                  <a:t>Each internal node has between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alt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en-US" sz="24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num>
                          <m:den>
                            <m:r>
                              <a:rPr lang="en-US" alt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en-US" sz="2400" dirty="0" smtClean="0">
                    <a:sym typeface="Symbol" panose="05050102010706020507" pitchFamily="18" charset="2"/>
                  </a:rPr>
                  <a:t> </a:t>
                </a:r>
                <a:r>
                  <a:rPr lang="en-US" altLang="en-US" sz="2400" dirty="0">
                    <a:sym typeface="Symbol" panose="05050102010706020507" pitchFamily="18" charset="2"/>
                  </a:rPr>
                  <a:t>and </a:t>
                </a:r>
                <a14:m>
                  <m:oMath xmlns:m="http://schemas.openxmlformats.org/officeDocument/2006/math">
                    <m:r>
                      <a:rPr lang="en-US" altLang="en-US" sz="2400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𝑚</m:t>
                    </m:r>
                  </m:oMath>
                </a14:m>
                <a:r>
                  <a:rPr lang="en-US" altLang="en-US" sz="2400" dirty="0" smtClean="0">
                    <a:sym typeface="Symbol" panose="05050102010706020507" pitchFamily="18" charset="2"/>
                  </a:rPr>
                  <a:t> children.</a:t>
                </a:r>
                <a:endParaRPr lang="en-US" altLang="en-US" sz="2400" dirty="0">
                  <a:sym typeface="Symbol" panose="05050102010706020507" pitchFamily="18" charset="2"/>
                </a:endParaRPr>
              </a:p>
              <a:p>
                <a:pPr lvl="1"/>
                <a:r>
                  <a:rPr lang="en-US" altLang="en-US" sz="2400" dirty="0">
                    <a:sym typeface="Symbol" panose="05050102010706020507" pitchFamily="18" charset="2"/>
                  </a:rPr>
                  <a:t>Depth of B-Tree storing </a:t>
                </a:r>
                <a14:m>
                  <m:oMath xmlns:m="http://schemas.openxmlformats.org/officeDocument/2006/math">
                    <m:r>
                      <a:rPr lang="en-US" altLang="en-US" sz="2400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𝑛</m:t>
                    </m:r>
                  </m:oMath>
                </a14:m>
                <a:r>
                  <a:rPr lang="en-US" altLang="en-US" sz="2400" dirty="0" smtClean="0">
                    <a:sym typeface="Symbol" panose="05050102010706020507" pitchFamily="18" charset="2"/>
                  </a:rPr>
                  <a:t> </a:t>
                </a:r>
                <a:r>
                  <a:rPr lang="en-US" altLang="en-US" sz="2400" dirty="0">
                    <a:sym typeface="Symbol" panose="05050102010706020507" pitchFamily="18" charset="2"/>
                  </a:rPr>
                  <a:t>items is </a:t>
                </a:r>
                <a14:m>
                  <m:oMath xmlns:m="http://schemas.openxmlformats.org/officeDocument/2006/math">
                    <m:r>
                      <a:rPr lang="en-US" altLang="en-US" sz="2400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𝑂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(</m:t>
                    </m:r>
                    <m:func>
                      <m:funcPr>
                        <m:ctrlPr>
                          <a:rPr lang="en-US" altLang="en-US" sz="2400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en-US" sz="2400" b="0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en-US" sz="2400" b="0" i="0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log</m:t>
                            </m:r>
                          </m:e>
                          <m:sub>
                            <m:d>
                              <m:dPr>
                                <m:begChr m:val="⌈"/>
                                <m:endChr m:val="⌉"/>
                                <m:ctrlPr>
                                  <a:rPr lang="en-US" altLang="en-US" sz="2400" b="0" i="1" smtClean="0"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en-US" sz="2400" b="0" i="1" smtClean="0">
                                        <a:latin typeface="Cambria Math" panose="02040503050406030204" pitchFamily="18" charset="0"/>
                                        <a:sym typeface="Symbol" panose="05050102010706020507" pitchFamily="18" charset="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en-US" sz="2400" b="0" i="1" smtClean="0">
                                        <a:latin typeface="Cambria Math" panose="02040503050406030204" pitchFamily="18" charset="0"/>
                                        <a:sym typeface="Symbol" panose="05050102010706020507" pitchFamily="18" charset="2"/>
                                      </a:rPr>
                                      <m:t>𝑚</m:t>
                                    </m:r>
                                  </m:num>
                                  <m:den>
                                    <m:r>
                                      <a:rPr lang="en-US" altLang="en-US" sz="2400" b="0" i="1" smtClean="0">
                                        <a:latin typeface="Cambria Math" panose="02040503050406030204" pitchFamily="18" charset="0"/>
                                        <a:sym typeface="Symbol" panose="05050102010706020507" pitchFamily="18" charset="2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</m:sub>
                        </m:sSub>
                      </m:fName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𝑛</m:t>
                        </m:r>
                      </m:e>
                    </m:func>
                    <m:r>
                      <a:rPr lang="en-US" altLang="en-US" sz="2400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)</m:t>
                    </m:r>
                  </m:oMath>
                </a14:m>
                <a:r>
                  <a:rPr lang="en-US" altLang="en-US" sz="2400" dirty="0" smtClean="0">
                    <a:sym typeface="Symbol" panose="05050102010706020507" pitchFamily="18" charset="2"/>
                  </a:rPr>
                  <a:t>.</a:t>
                </a:r>
                <a:endParaRPr lang="en-US" altLang="en-US" sz="2400" dirty="0">
                  <a:sym typeface="Symbol" panose="05050102010706020507" pitchFamily="18" charset="2"/>
                </a:endParaRPr>
              </a:p>
              <a:p>
                <a:r>
                  <a:rPr lang="en-US" altLang="en-US" sz="2800" dirty="0" smtClean="0"/>
                  <a:t>Each operation uses search:</a:t>
                </a:r>
                <a:endParaRPr lang="en-US" altLang="en-US" sz="2800" dirty="0"/>
              </a:p>
              <a:p>
                <a:pPr lvl="1"/>
                <a:r>
                  <a:rPr lang="en-US" altLang="en-US" sz="2400" b="0" i="0" dirty="0" smtClean="0">
                    <a:latin typeface="+mj-lt"/>
                  </a:rPr>
                  <a:t>If use </a:t>
                </a:r>
                <a:r>
                  <a:rPr lang="en-US" altLang="en-US" sz="2400" i="0" dirty="0" smtClean="0">
                    <a:latin typeface="+mj-lt"/>
                  </a:rPr>
                  <a:t>binary search to determine which branch to take at each nod</a:t>
                </a:r>
                <a:r>
                  <a:rPr lang="en-US" altLang="en-US" sz="2400" b="0" i="0" dirty="0" smtClean="0">
                    <a:latin typeface="+mj-lt"/>
                  </a:rPr>
                  <a:t>e, the runtime at each node is </a:t>
                </a:r>
                <a14:m>
                  <m:oMath xmlns:m="http://schemas.openxmlformats.org/officeDocument/2006/math"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en-US" sz="24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altLang="en-US" sz="2400" dirty="0" smtClean="0"/>
                  <a:t>. </a:t>
                </a:r>
                <a:endParaRPr lang="en-US" altLang="en-US" sz="2400" dirty="0"/>
              </a:p>
              <a:p>
                <a:pPr lvl="1"/>
                <a:r>
                  <a:rPr lang="en-US" altLang="en-US" sz="2400" dirty="0" smtClean="0"/>
                  <a:t>Therefore, total </a:t>
                </a:r>
                <a:r>
                  <a:rPr lang="en-US" altLang="en-US" sz="2400" dirty="0"/>
                  <a:t>time to find an item </a:t>
                </a:r>
                <a:r>
                  <a:rPr lang="en-US" altLang="en-US" sz="2400" dirty="0" smtClean="0"/>
                  <a:t>is</a:t>
                </a:r>
              </a:p>
              <a:p>
                <a:pPr lvl="2"/>
                <a:r>
                  <a:rPr lang="en-US" alt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en-US" sz="20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000" b="0" i="1" smtClean="0">
                            <a:latin typeface="Cambria Math" panose="02040503050406030204" pitchFamily="18" charset="0"/>
                          </a:rPr>
                          <m:t>𝑑𝑒𝑝𝑡h</m:t>
                        </m:r>
                        <m:r>
                          <a:rPr lang="en-US" altLang="en-US" sz="2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func>
                          <m:funcPr>
                            <m:ctrlPr>
                              <a:rPr lang="en-US" alt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en-US" sz="2000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en-US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US" altLang="en-US" sz="20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func>
                      </m:e>
                    </m:d>
                    <m:r>
                      <a:rPr lang="en-US" alt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sz="20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altLang="en-US" sz="20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en-US" sz="2000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en-US" sz="200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log</m:t>
                            </m:r>
                          </m:e>
                          <m:sub>
                            <m:d>
                              <m:dPr>
                                <m:begChr m:val="⌈"/>
                                <m:endChr m:val="⌉"/>
                                <m:ctrlPr>
                                  <a:rPr lang="en-US" altLang="en-US" sz="2000" i="1"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en-US" sz="2000" i="1">
                                        <a:latin typeface="Cambria Math" panose="02040503050406030204" pitchFamily="18" charset="0"/>
                                        <a:sym typeface="Symbol" panose="05050102010706020507" pitchFamily="18" charset="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en-US" sz="2000" i="1">
                                        <a:latin typeface="Cambria Math" panose="02040503050406030204" pitchFamily="18" charset="0"/>
                                        <a:sym typeface="Symbol" panose="05050102010706020507" pitchFamily="18" charset="2"/>
                                      </a:rPr>
                                      <m:t>𝑚</m:t>
                                    </m:r>
                                  </m:num>
                                  <m:den>
                                    <m:r>
                                      <a:rPr lang="en-US" altLang="en-US" sz="2000" i="1">
                                        <a:latin typeface="Cambria Math" panose="02040503050406030204" pitchFamily="18" charset="0"/>
                                        <a:sym typeface="Symbol" panose="05050102010706020507" pitchFamily="18" charset="2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</m:sub>
                        </m:sSub>
                      </m:fName>
                      <m:e>
                        <m:r>
                          <a:rPr lang="en-US" altLang="en-US" sz="20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𝑛</m:t>
                        </m:r>
                      </m:e>
                    </m:func>
                    <m:r>
                      <a:rPr lang="en-US" altLang="en-US" sz="2000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∗</m:t>
                    </m:r>
                    <m:func>
                      <m:funcPr>
                        <m:ctrlPr>
                          <a:rPr lang="en-US" altLang="en-US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en-US" sz="20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altLang="en-US" sz="20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func>
                  </m:oMath>
                </a14:m>
                <a:r>
                  <a:rPr lang="en-US" altLang="en-US" sz="2000" dirty="0" smtClean="0"/>
                  <a:t>)</a:t>
                </a:r>
                <a:endParaRPr lang="en-US" altLang="en-US" sz="1600" dirty="0" smtClean="0"/>
              </a:p>
              <a:p>
                <a:pPr lvl="2"/>
                <a:r>
                  <a:rPr lang="en-US" altLang="en-US" sz="2000" dirty="0" smtClean="0"/>
                  <a:t>But </a:t>
                </a:r>
                <a14:m>
                  <m:oMath xmlns:m="http://schemas.openxmlformats.org/officeDocument/2006/math">
                    <m:r>
                      <a:rPr lang="en-US" altLang="en-US" sz="2000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en-US" sz="2000" dirty="0"/>
                  <a:t> is small </a:t>
                </a:r>
                <a:r>
                  <a:rPr lang="en-US" altLang="en-US" sz="2000" dirty="0" smtClean="0">
                    <a:solidFill>
                      <a:schemeClr val="tx1"/>
                    </a:solidFill>
                  </a:rPr>
                  <a:t>compared to </a:t>
                </a:r>
                <a14:m>
                  <m:oMath xmlns:m="http://schemas.openxmlformats.org/officeDocument/2006/math">
                    <m:r>
                      <a:rPr lang="en-US" alt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en-US" sz="2000" dirty="0" smtClean="0">
                    <a:solidFill>
                      <a:schemeClr val="tx1"/>
                    </a:solidFill>
                    <a:sym typeface="Symbol" panose="05050102010706020507" pitchFamily="18" charset="2"/>
                  </a:rPr>
                  <a:t>, so runtime is </a:t>
                </a:r>
                <a14:m>
                  <m:oMath xmlns:m="http://schemas.openxmlformats.org/officeDocument/2006/math">
                    <m:r>
                      <a:rPr lang="en-US" alt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𝑂</m:t>
                    </m:r>
                    <m:r>
                      <a:rPr lang="en-US" alt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(</m:t>
                    </m:r>
                    <m:func>
                      <m:funcPr>
                        <m:ctrlPr>
                          <a:rPr lang="en-US" alt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en-US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log</m:t>
                        </m:r>
                      </m:fName>
                      <m:e>
                        <m:r>
                          <a:rPr lang="en-US" alt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altLang="en-US" sz="2000" dirty="0" smtClean="0"/>
                  <a:t>).</a:t>
                </a:r>
                <a:r>
                  <a:rPr lang="en-US" altLang="en-US" sz="2000" dirty="0" smtClean="0">
                    <a:solidFill>
                      <a:schemeClr val="tx1"/>
                    </a:solidFill>
                    <a:sym typeface="Symbol" panose="05050102010706020507" pitchFamily="18" charset="2"/>
                  </a:rPr>
                  <a:t> </a:t>
                </a:r>
                <a:endParaRPr lang="en-US" altLang="en-US" sz="2000" dirty="0">
                  <a:solidFill>
                    <a:schemeClr val="tx1"/>
                  </a:solidFill>
                  <a:sym typeface="Symbol" panose="05050102010706020507" pitchFamily="18" charset="2"/>
                </a:endParaRPr>
              </a:p>
            </p:txBody>
          </p:sp>
        </mc:Choice>
        <mc:Fallback xmlns="">
          <p:sp>
            <p:nvSpPr>
              <p:cNvPr id="6963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94494" y="1219200"/>
                <a:ext cx="8355012" cy="5029200"/>
              </a:xfrm>
              <a:blipFill rotWithShape="0">
                <a:blip r:embed="rId2"/>
                <a:stretch>
                  <a:fillRect l="-1095" t="-1212" r="-876" b="-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321 - Data Structures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F31B7-9060-42E4-BB86-9DFA13B43B24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136820"/>
      </p:ext>
    </p:extLst>
  </p:cSld>
  <p:clrMapOvr>
    <a:masterClrMapping/>
  </p:clrMapOvr>
  <p:transition/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Example: Deletion II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863331" y="3766308"/>
            <a:ext cx="591681" cy="7936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2278507" y="1981200"/>
            <a:ext cx="4503292" cy="3090641"/>
            <a:chOff x="1893210" y="1793568"/>
            <a:chExt cx="4503292" cy="3090641"/>
          </a:xfrm>
        </p:grpSpPr>
        <p:grpSp>
          <p:nvGrpSpPr>
            <p:cNvPr id="10" name="Group 9"/>
            <p:cNvGrpSpPr/>
            <p:nvPr/>
          </p:nvGrpSpPr>
          <p:grpSpPr>
            <a:xfrm>
              <a:off x="2101696" y="2084207"/>
              <a:ext cx="3994304" cy="2800002"/>
              <a:chOff x="2101696" y="2084207"/>
              <a:chExt cx="3994304" cy="2800002"/>
            </a:xfrm>
          </p:grpSpPr>
          <p:grpSp>
            <p:nvGrpSpPr>
              <p:cNvPr id="19" name="Group 18"/>
              <p:cNvGrpSpPr/>
              <p:nvPr/>
            </p:nvGrpSpPr>
            <p:grpSpPr>
              <a:xfrm>
                <a:off x="4495800" y="2084207"/>
                <a:ext cx="533400" cy="461665"/>
                <a:chOff x="5147733" y="2882126"/>
                <a:chExt cx="533400" cy="461665"/>
              </a:xfrm>
            </p:grpSpPr>
            <p:sp>
              <p:nvSpPr>
                <p:cNvPr id="48" name="Oval 47"/>
                <p:cNvSpPr/>
                <p:nvPr/>
              </p:nvSpPr>
              <p:spPr bwMode="auto">
                <a:xfrm>
                  <a:off x="5181600" y="2895600"/>
                  <a:ext cx="457200" cy="434719"/>
                </a:xfrm>
                <a:prstGeom prst="ellipse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 typeface="Marlett" pitchFamily="2" charset="2"/>
                    <a:buNone/>
                    <a:tabLst/>
                  </a:pPr>
                  <a:endParaRPr kumimoji="0" lang="en-US" sz="28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9" name="TextBox 48"/>
                <p:cNvSpPr txBox="1"/>
                <p:nvPr/>
              </p:nvSpPr>
              <p:spPr>
                <a:xfrm>
                  <a:off x="5147733" y="2882126"/>
                  <a:ext cx="5334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/>
                    <a:t>10</a:t>
                  </a:r>
                  <a:endParaRPr lang="en-US" dirty="0"/>
                </a:p>
              </p:txBody>
            </p:sp>
          </p:grpSp>
          <p:grpSp>
            <p:nvGrpSpPr>
              <p:cNvPr id="20" name="Group 19"/>
              <p:cNvGrpSpPr/>
              <p:nvPr/>
            </p:nvGrpSpPr>
            <p:grpSpPr>
              <a:xfrm>
                <a:off x="5562600" y="2846682"/>
                <a:ext cx="533400" cy="461665"/>
                <a:chOff x="5147733" y="2882126"/>
                <a:chExt cx="533400" cy="461665"/>
              </a:xfrm>
            </p:grpSpPr>
            <p:sp>
              <p:nvSpPr>
                <p:cNvPr id="46" name="Oval 45"/>
                <p:cNvSpPr/>
                <p:nvPr/>
              </p:nvSpPr>
              <p:spPr bwMode="auto">
                <a:xfrm>
                  <a:off x="5181600" y="2895600"/>
                  <a:ext cx="457200" cy="434719"/>
                </a:xfrm>
                <a:prstGeom prst="ellipse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 typeface="Marlett" pitchFamily="2" charset="2"/>
                    <a:buNone/>
                    <a:tabLst/>
                  </a:pPr>
                  <a:endParaRPr kumimoji="0" lang="en-US" sz="28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7" name="TextBox 46"/>
                <p:cNvSpPr txBox="1"/>
                <p:nvPr/>
              </p:nvSpPr>
              <p:spPr>
                <a:xfrm>
                  <a:off x="5147733" y="2882126"/>
                  <a:ext cx="5334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/>
                    <a:t>20</a:t>
                  </a:r>
                  <a:endParaRPr lang="en-US" dirty="0"/>
                </a:p>
              </p:txBody>
            </p:sp>
          </p:grpSp>
          <p:grpSp>
            <p:nvGrpSpPr>
              <p:cNvPr id="21" name="Group 20"/>
              <p:cNvGrpSpPr/>
              <p:nvPr/>
            </p:nvGrpSpPr>
            <p:grpSpPr>
              <a:xfrm>
                <a:off x="3606800" y="2863668"/>
                <a:ext cx="533400" cy="461665"/>
                <a:chOff x="5147733" y="2882126"/>
                <a:chExt cx="533400" cy="461665"/>
              </a:xfrm>
            </p:grpSpPr>
            <p:sp>
              <p:nvSpPr>
                <p:cNvPr id="44" name="Oval 43"/>
                <p:cNvSpPr/>
                <p:nvPr/>
              </p:nvSpPr>
              <p:spPr bwMode="auto">
                <a:xfrm>
                  <a:off x="5181600" y="2895600"/>
                  <a:ext cx="457200" cy="434719"/>
                </a:xfrm>
                <a:prstGeom prst="ellipse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 typeface="Marlett" pitchFamily="2" charset="2"/>
                    <a:buNone/>
                    <a:tabLst/>
                  </a:pPr>
                  <a:endParaRPr kumimoji="0" lang="en-US" sz="28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5" name="TextBox 44"/>
                <p:cNvSpPr txBox="1"/>
                <p:nvPr/>
              </p:nvSpPr>
              <p:spPr>
                <a:xfrm>
                  <a:off x="5147733" y="2882126"/>
                  <a:ext cx="5334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/>
                    <a:t> 5</a:t>
                  </a:r>
                  <a:endParaRPr lang="en-US" dirty="0"/>
                </a:p>
              </p:txBody>
            </p:sp>
          </p:grpSp>
          <p:grpSp>
            <p:nvGrpSpPr>
              <p:cNvPr id="22" name="Group 21"/>
              <p:cNvGrpSpPr/>
              <p:nvPr/>
            </p:nvGrpSpPr>
            <p:grpSpPr>
              <a:xfrm>
                <a:off x="5131854" y="3629657"/>
                <a:ext cx="533400" cy="461665"/>
                <a:chOff x="5147733" y="2882126"/>
                <a:chExt cx="533400" cy="461665"/>
              </a:xfrm>
            </p:grpSpPr>
            <p:sp>
              <p:nvSpPr>
                <p:cNvPr id="42" name="Oval 41"/>
                <p:cNvSpPr/>
                <p:nvPr/>
              </p:nvSpPr>
              <p:spPr bwMode="auto">
                <a:xfrm>
                  <a:off x="5181600" y="2895600"/>
                  <a:ext cx="457200" cy="434719"/>
                </a:xfrm>
                <a:prstGeom prst="ellipse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 typeface="Marlett" pitchFamily="2" charset="2"/>
                    <a:buNone/>
                    <a:tabLst/>
                  </a:pPr>
                  <a:endParaRPr kumimoji="0" lang="en-US" sz="28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3" name="TextBox 42"/>
                <p:cNvSpPr txBox="1"/>
                <p:nvPr/>
              </p:nvSpPr>
              <p:spPr>
                <a:xfrm>
                  <a:off x="5147733" y="2882126"/>
                  <a:ext cx="5334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/>
                    <a:t>12</a:t>
                  </a:r>
                  <a:endParaRPr lang="en-US" dirty="0"/>
                </a:p>
              </p:txBody>
            </p:sp>
          </p:grpSp>
          <p:grpSp>
            <p:nvGrpSpPr>
              <p:cNvPr id="23" name="Group 22"/>
              <p:cNvGrpSpPr/>
              <p:nvPr/>
            </p:nvGrpSpPr>
            <p:grpSpPr>
              <a:xfrm>
                <a:off x="2803522" y="3636579"/>
                <a:ext cx="533400" cy="461665"/>
                <a:chOff x="5147733" y="2882126"/>
                <a:chExt cx="533400" cy="461665"/>
              </a:xfrm>
            </p:grpSpPr>
            <p:sp>
              <p:nvSpPr>
                <p:cNvPr id="40" name="Oval 39"/>
                <p:cNvSpPr/>
                <p:nvPr/>
              </p:nvSpPr>
              <p:spPr bwMode="auto">
                <a:xfrm>
                  <a:off x="5181600" y="2895600"/>
                  <a:ext cx="457200" cy="434719"/>
                </a:xfrm>
                <a:prstGeom prst="ellipse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 typeface="Marlett" pitchFamily="2" charset="2"/>
                    <a:buNone/>
                    <a:tabLst/>
                  </a:pPr>
                  <a:endParaRPr kumimoji="0" lang="en-US" sz="28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1" name="TextBox 40"/>
                <p:cNvSpPr txBox="1"/>
                <p:nvPr/>
              </p:nvSpPr>
              <p:spPr>
                <a:xfrm>
                  <a:off x="5147733" y="2882126"/>
                  <a:ext cx="5334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/>
                    <a:t> </a:t>
                  </a:r>
                  <a:r>
                    <a:rPr lang="en-US" sz="2400" dirty="0" smtClean="0"/>
                    <a:t>4</a:t>
                  </a:r>
                  <a:endParaRPr lang="en-US" dirty="0"/>
                </a:p>
              </p:txBody>
            </p:sp>
          </p:grpSp>
          <p:grpSp>
            <p:nvGrpSpPr>
              <p:cNvPr id="24" name="Group 23"/>
              <p:cNvGrpSpPr/>
              <p:nvPr/>
            </p:nvGrpSpPr>
            <p:grpSpPr>
              <a:xfrm>
                <a:off x="4221152" y="3636579"/>
                <a:ext cx="533400" cy="461665"/>
                <a:chOff x="5147733" y="2882126"/>
                <a:chExt cx="533400" cy="461665"/>
              </a:xfrm>
            </p:grpSpPr>
            <p:sp>
              <p:nvSpPr>
                <p:cNvPr id="38" name="Oval 37"/>
                <p:cNvSpPr/>
                <p:nvPr/>
              </p:nvSpPr>
              <p:spPr bwMode="auto">
                <a:xfrm>
                  <a:off x="5181600" y="2895600"/>
                  <a:ext cx="457200" cy="434719"/>
                </a:xfrm>
                <a:prstGeom prst="ellipse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 typeface="Marlett" pitchFamily="2" charset="2"/>
                    <a:buNone/>
                    <a:tabLst/>
                  </a:pPr>
                  <a:endParaRPr kumimoji="0" lang="en-US" sz="28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39" name="TextBox 38"/>
                <p:cNvSpPr txBox="1"/>
                <p:nvPr/>
              </p:nvSpPr>
              <p:spPr>
                <a:xfrm>
                  <a:off x="5147733" y="2882126"/>
                  <a:ext cx="5334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/>
                    <a:t> </a:t>
                  </a:r>
                  <a:r>
                    <a:rPr lang="en-US" sz="2400" dirty="0" smtClean="0"/>
                    <a:t>7 </a:t>
                  </a:r>
                  <a:endParaRPr lang="en-US" dirty="0"/>
                </a:p>
              </p:txBody>
            </p:sp>
          </p:grpSp>
          <p:grpSp>
            <p:nvGrpSpPr>
              <p:cNvPr id="25" name="Group 24"/>
              <p:cNvGrpSpPr/>
              <p:nvPr/>
            </p:nvGrpSpPr>
            <p:grpSpPr>
              <a:xfrm>
                <a:off x="4822812" y="4360989"/>
                <a:ext cx="533400" cy="523220"/>
                <a:chOff x="5130800" y="2851349"/>
                <a:chExt cx="533400" cy="523220"/>
              </a:xfrm>
            </p:grpSpPr>
            <p:sp>
              <p:nvSpPr>
                <p:cNvPr id="36" name="Oval 35"/>
                <p:cNvSpPr/>
                <p:nvPr/>
              </p:nvSpPr>
              <p:spPr bwMode="auto">
                <a:xfrm>
                  <a:off x="5181600" y="2895600"/>
                  <a:ext cx="457200" cy="434719"/>
                </a:xfrm>
                <a:prstGeom prst="ellipse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 typeface="Marlett" pitchFamily="2" charset="2"/>
                    <a:buNone/>
                    <a:tabLst/>
                  </a:pPr>
                  <a:endParaRPr kumimoji="0" lang="en-US" sz="28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37" name="TextBox 36"/>
                <p:cNvSpPr txBox="1"/>
                <p:nvPr/>
              </p:nvSpPr>
              <p:spPr>
                <a:xfrm>
                  <a:off x="5130800" y="2851349"/>
                  <a:ext cx="53340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 8 </a:t>
                  </a:r>
                  <a:endParaRPr lang="en-US" dirty="0"/>
                </a:p>
              </p:txBody>
            </p:sp>
          </p:grpSp>
          <p:grpSp>
            <p:nvGrpSpPr>
              <p:cNvPr id="26" name="Group 25"/>
              <p:cNvGrpSpPr/>
              <p:nvPr/>
            </p:nvGrpSpPr>
            <p:grpSpPr>
              <a:xfrm>
                <a:off x="2101696" y="4403978"/>
                <a:ext cx="533400" cy="461665"/>
                <a:chOff x="5147733" y="2882126"/>
                <a:chExt cx="533400" cy="461665"/>
              </a:xfrm>
            </p:grpSpPr>
            <p:sp>
              <p:nvSpPr>
                <p:cNvPr id="34" name="Oval 33"/>
                <p:cNvSpPr/>
                <p:nvPr/>
              </p:nvSpPr>
              <p:spPr bwMode="auto">
                <a:xfrm>
                  <a:off x="5181600" y="2895600"/>
                  <a:ext cx="457200" cy="434719"/>
                </a:xfrm>
                <a:prstGeom prst="ellipse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 typeface="Marlett" pitchFamily="2" charset="2"/>
                    <a:buNone/>
                    <a:tabLst/>
                  </a:pPr>
                  <a:endParaRPr kumimoji="0" lang="en-US" sz="28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35" name="TextBox 34"/>
                <p:cNvSpPr txBox="1"/>
                <p:nvPr/>
              </p:nvSpPr>
              <p:spPr>
                <a:xfrm>
                  <a:off x="5147733" y="2882126"/>
                  <a:ext cx="5334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/>
                    <a:t> </a:t>
                  </a:r>
                  <a:r>
                    <a:rPr lang="en-US" sz="2400" dirty="0" smtClean="0"/>
                    <a:t>2</a:t>
                  </a:r>
                  <a:endParaRPr lang="en-US" dirty="0"/>
                </a:p>
              </p:txBody>
            </p:sp>
          </p:grpSp>
          <p:cxnSp>
            <p:nvCxnSpPr>
              <p:cNvPr id="27" name="Straight Connector 26"/>
              <p:cNvCxnSpPr/>
              <p:nvPr/>
            </p:nvCxnSpPr>
            <p:spPr bwMode="auto">
              <a:xfrm flipH="1">
                <a:off x="4010556" y="2464138"/>
                <a:ext cx="569913" cy="472695"/>
              </a:xfrm>
              <a:prstGeom prst="lin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8" name="Straight Connector 27"/>
              <p:cNvCxnSpPr/>
              <p:nvPr/>
            </p:nvCxnSpPr>
            <p:spPr bwMode="auto">
              <a:xfrm flipH="1">
                <a:off x="3200398" y="3261911"/>
                <a:ext cx="513826" cy="433732"/>
              </a:xfrm>
              <a:prstGeom prst="lin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9" name="Straight Connector 28"/>
              <p:cNvCxnSpPr/>
              <p:nvPr/>
            </p:nvCxnSpPr>
            <p:spPr bwMode="auto">
              <a:xfrm flipH="1">
                <a:off x="2516044" y="4038600"/>
                <a:ext cx="407609" cy="425143"/>
              </a:xfrm>
              <a:prstGeom prst="lin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0" name="Straight Connector 29"/>
              <p:cNvCxnSpPr/>
              <p:nvPr/>
            </p:nvCxnSpPr>
            <p:spPr bwMode="auto">
              <a:xfrm flipH="1">
                <a:off x="5450153" y="3261911"/>
                <a:ext cx="239969" cy="388142"/>
              </a:xfrm>
              <a:prstGeom prst="lin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1" name="Straight Connector 30"/>
              <p:cNvCxnSpPr/>
              <p:nvPr/>
            </p:nvCxnSpPr>
            <p:spPr bwMode="auto">
              <a:xfrm>
                <a:off x="4944534" y="2414089"/>
                <a:ext cx="678387" cy="541097"/>
              </a:xfrm>
              <a:prstGeom prst="lin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2" name="Straight Connector 31"/>
              <p:cNvCxnSpPr/>
              <p:nvPr/>
            </p:nvCxnSpPr>
            <p:spPr bwMode="auto">
              <a:xfrm>
                <a:off x="4635500" y="4022557"/>
                <a:ext cx="306364" cy="441186"/>
              </a:xfrm>
              <a:prstGeom prst="lin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3" name="Straight Connector 32"/>
              <p:cNvCxnSpPr/>
              <p:nvPr/>
            </p:nvCxnSpPr>
            <p:spPr bwMode="auto">
              <a:xfrm>
                <a:off x="4033840" y="3234664"/>
                <a:ext cx="334961" cy="440582"/>
              </a:xfrm>
              <a:prstGeom prst="lin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1" name="TextBox 10"/>
            <p:cNvSpPr txBox="1"/>
            <p:nvPr/>
          </p:nvSpPr>
          <p:spPr>
            <a:xfrm>
              <a:off x="4834467" y="1793568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FF0000"/>
                  </a:solidFill>
                </a:rPr>
                <a:t>-1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846233" y="2555076"/>
              <a:ext cx="55026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-</a:t>
              </a:r>
              <a:r>
                <a:rPr lang="en-US" sz="2000" dirty="0" smtClean="0">
                  <a:solidFill>
                    <a:srgbClr val="FF0000"/>
                  </a:solidFill>
                </a:rPr>
                <a:t>1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442755" y="2545872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 </a:t>
              </a:r>
              <a:r>
                <a:rPr lang="en-US" sz="2000" dirty="0" smtClean="0">
                  <a:solidFill>
                    <a:srgbClr val="FF0000"/>
                  </a:solidFill>
                </a:rPr>
                <a:t>0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604555" y="3343302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FF0000"/>
                  </a:solidFill>
                </a:rPr>
                <a:t>-1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402668" y="3338748"/>
              <a:ext cx="50405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+</a:t>
              </a:r>
              <a:r>
                <a:rPr lang="en-US" sz="2000" dirty="0" smtClean="0">
                  <a:solidFill>
                    <a:srgbClr val="FF0000"/>
                  </a:solidFill>
                </a:rPr>
                <a:t>1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894788" y="3340189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 </a:t>
              </a:r>
              <a:r>
                <a:rPr lang="en-US" sz="2000" dirty="0" smtClean="0">
                  <a:solidFill>
                    <a:srgbClr val="FF0000"/>
                  </a:solidFill>
                </a:rPr>
                <a:t>0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114922" y="4143779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 </a:t>
              </a:r>
              <a:r>
                <a:rPr lang="en-US" sz="2000" dirty="0" smtClean="0">
                  <a:solidFill>
                    <a:srgbClr val="FF0000"/>
                  </a:solidFill>
                </a:rPr>
                <a:t>0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893210" y="4141922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 </a:t>
              </a:r>
              <a:r>
                <a:rPr lang="en-US" sz="2000" dirty="0" smtClean="0">
                  <a:solidFill>
                    <a:srgbClr val="FF0000"/>
                  </a:solidFill>
                </a:rPr>
                <a:t>0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50" name="Content Placeholder 2"/>
          <p:cNvSpPr txBox="1">
            <a:spLocks/>
          </p:cNvSpPr>
          <p:nvPr/>
        </p:nvSpPr>
        <p:spPr bwMode="auto">
          <a:xfrm>
            <a:off x="1662053" y="1091616"/>
            <a:ext cx="5881747" cy="468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buChar char="8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400050" lvl="1" indent="0" algn="ctr">
              <a:buFontTx/>
              <a:buNone/>
            </a:pPr>
            <a:r>
              <a:rPr lang="en-US" sz="2400" b="0" kern="0" dirty="0" smtClean="0"/>
              <a:t>Delete </a:t>
            </a:r>
            <a:r>
              <a:rPr lang="en-US" sz="2400" b="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sz="2400" b="0" kern="0" dirty="0" smtClean="0"/>
              <a:t> from the following AVL-Tree: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321 - Data Structures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F31B7-9060-42E4-BB86-9DFA13B43B24}" type="slidenum">
              <a:rPr lang="en-US" smtClean="0"/>
              <a:pPr>
                <a:defRPr/>
              </a:pPr>
              <a:t>110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617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Example: Deletion II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863331" y="3766308"/>
            <a:ext cx="591681" cy="7936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2278507" y="1981200"/>
            <a:ext cx="4456758" cy="3090641"/>
            <a:chOff x="1893210" y="1793568"/>
            <a:chExt cx="4456758" cy="3090641"/>
          </a:xfrm>
        </p:grpSpPr>
        <p:grpSp>
          <p:nvGrpSpPr>
            <p:cNvPr id="10" name="Group 9"/>
            <p:cNvGrpSpPr/>
            <p:nvPr/>
          </p:nvGrpSpPr>
          <p:grpSpPr>
            <a:xfrm>
              <a:off x="2101696" y="2084207"/>
              <a:ext cx="3994304" cy="2800002"/>
              <a:chOff x="2101696" y="2084207"/>
              <a:chExt cx="3994304" cy="2800002"/>
            </a:xfrm>
          </p:grpSpPr>
          <p:grpSp>
            <p:nvGrpSpPr>
              <p:cNvPr id="19" name="Group 18"/>
              <p:cNvGrpSpPr/>
              <p:nvPr/>
            </p:nvGrpSpPr>
            <p:grpSpPr>
              <a:xfrm>
                <a:off x="4495800" y="2084207"/>
                <a:ext cx="533400" cy="461665"/>
                <a:chOff x="5147733" y="2882126"/>
                <a:chExt cx="533400" cy="461665"/>
              </a:xfrm>
            </p:grpSpPr>
            <p:sp>
              <p:nvSpPr>
                <p:cNvPr id="48" name="Oval 47"/>
                <p:cNvSpPr/>
                <p:nvPr/>
              </p:nvSpPr>
              <p:spPr bwMode="auto">
                <a:xfrm>
                  <a:off x="5181600" y="2895600"/>
                  <a:ext cx="457200" cy="434719"/>
                </a:xfrm>
                <a:prstGeom prst="ellipse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 typeface="Marlett" pitchFamily="2" charset="2"/>
                    <a:buNone/>
                    <a:tabLst/>
                  </a:pPr>
                  <a:endParaRPr kumimoji="0" lang="en-US" sz="28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9" name="TextBox 48"/>
                <p:cNvSpPr txBox="1"/>
                <p:nvPr/>
              </p:nvSpPr>
              <p:spPr>
                <a:xfrm>
                  <a:off x="5147733" y="2882126"/>
                  <a:ext cx="5334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/>
                    <a:t>12</a:t>
                  </a:r>
                  <a:endParaRPr lang="en-US" dirty="0"/>
                </a:p>
              </p:txBody>
            </p:sp>
          </p:grpSp>
          <p:grpSp>
            <p:nvGrpSpPr>
              <p:cNvPr id="20" name="Group 19"/>
              <p:cNvGrpSpPr/>
              <p:nvPr/>
            </p:nvGrpSpPr>
            <p:grpSpPr>
              <a:xfrm>
                <a:off x="5562600" y="2846682"/>
                <a:ext cx="533400" cy="461665"/>
                <a:chOff x="5147733" y="2882126"/>
                <a:chExt cx="533400" cy="461665"/>
              </a:xfrm>
            </p:grpSpPr>
            <p:sp>
              <p:nvSpPr>
                <p:cNvPr id="46" name="Oval 45"/>
                <p:cNvSpPr/>
                <p:nvPr/>
              </p:nvSpPr>
              <p:spPr bwMode="auto">
                <a:xfrm>
                  <a:off x="5181600" y="2895600"/>
                  <a:ext cx="457200" cy="434719"/>
                </a:xfrm>
                <a:prstGeom prst="ellipse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 typeface="Marlett" pitchFamily="2" charset="2"/>
                    <a:buNone/>
                    <a:tabLst/>
                  </a:pPr>
                  <a:endParaRPr kumimoji="0" lang="en-US" sz="28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7" name="TextBox 46"/>
                <p:cNvSpPr txBox="1"/>
                <p:nvPr/>
              </p:nvSpPr>
              <p:spPr>
                <a:xfrm>
                  <a:off x="5147733" y="2882126"/>
                  <a:ext cx="5334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/>
                    <a:t>20</a:t>
                  </a:r>
                  <a:endParaRPr lang="en-US" dirty="0"/>
                </a:p>
              </p:txBody>
            </p:sp>
          </p:grpSp>
          <p:grpSp>
            <p:nvGrpSpPr>
              <p:cNvPr id="21" name="Group 20"/>
              <p:cNvGrpSpPr/>
              <p:nvPr/>
            </p:nvGrpSpPr>
            <p:grpSpPr>
              <a:xfrm>
                <a:off x="3606800" y="2863668"/>
                <a:ext cx="533400" cy="461665"/>
                <a:chOff x="5147733" y="2882126"/>
                <a:chExt cx="533400" cy="461665"/>
              </a:xfrm>
            </p:grpSpPr>
            <p:sp>
              <p:nvSpPr>
                <p:cNvPr id="44" name="Oval 43"/>
                <p:cNvSpPr/>
                <p:nvPr/>
              </p:nvSpPr>
              <p:spPr bwMode="auto">
                <a:xfrm>
                  <a:off x="5181600" y="2895600"/>
                  <a:ext cx="457200" cy="434719"/>
                </a:xfrm>
                <a:prstGeom prst="ellipse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 typeface="Marlett" pitchFamily="2" charset="2"/>
                    <a:buNone/>
                    <a:tabLst/>
                  </a:pPr>
                  <a:endParaRPr kumimoji="0" lang="en-US" sz="28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5" name="TextBox 44"/>
                <p:cNvSpPr txBox="1"/>
                <p:nvPr/>
              </p:nvSpPr>
              <p:spPr>
                <a:xfrm>
                  <a:off x="5147733" y="2882126"/>
                  <a:ext cx="5334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/>
                    <a:t> 5</a:t>
                  </a:r>
                  <a:endParaRPr lang="en-US" dirty="0"/>
                </a:p>
              </p:txBody>
            </p:sp>
          </p:grpSp>
          <p:grpSp>
            <p:nvGrpSpPr>
              <p:cNvPr id="23" name="Group 22"/>
              <p:cNvGrpSpPr/>
              <p:nvPr/>
            </p:nvGrpSpPr>
            <p:grpSpPr>
              <a:xfrm>
                <a:off x="2803522" y="3636579"/>
                <a:ext cx="533400" cy="461665"/>
                <a:chOff x="5147733" y="2882126"/>
                <a:chExt cx="533400" cy="461665"/>
              </a:xfrm>
            </p:grpSpPr>
            <p:sp>
              <p:nvSpPr>
                <p:cNvPr id="40" name="Oval 39"/>
                <p:cNvSpPr/>
                <p:nvPr/>
              </p:nvSpPr>
              <p:spPr bwMode="auto">
                <a:xfrm>
                  <a:off x="5181600" y="2895600"/>
                  <a:ext cx="457200" cy="434719"/>
                </a:xfrm>
                <a:prstGeom prst="ellipse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 typeface="Marlett" pitchFamily="2" charset="2"/>
                    <a:buNone/>
                    <a:tabLst/>
                  </a:pPr>
                  <a:endParaRPr kumimoji="0" lang="en-US" sz="28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1" name="TextBox 40"/>
                <p:cNvSpPr txBox="1"/>
                <p:nvPr/>
              </p:nvSpPr>
              <p:spPr>
                <a:xfrm>
                  <a:off x="5147733" y="2882126"/>
                  <a:ext cx="5334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/>
                    <a:t> </a:t>
                  </a:r>
                  <a:r>
                    <a:rPr lang="en-US" sz="2400" dirty="0" smtClean="0"/>
                    <a:t>4</a:t>
                  </a:r>
                  <a:endParaRPr lang="en-US" dirty="0"/>
                </a:p>
              </p:txBody>
            </p:sp>
          </p:grpSp>
          <p:grpSp>
            <p:nvGrpSpPr>
              <p:cNvPr id="24" name="Group 23"/>
              <p:cNvGrpSpPr/>
              <p:nvPr/>
            </p:nvGrpSpPr>
            <p:grpSpPr>
              <a:xfrm>
                <a:off x="4221152" y="3636579"/>
                <a:ext cx="533400" cy="461665"/>
                <a:chOff x="5147733" y="2882126"/>
                <a:chExt cx="533400" cy="461665"/>
              </a:xfrm>
            </p:grpSpPr>
            <p:sp>
              <p:nvSpPr>
                <p:cNvPr id="38" name="Oval 37"/>
                <p:cNvSpPr/>
                <p:nvPr/>
              </p:nvSpPr>
              <p:spPr bwMode="auto">
                <a:xfrm>
                  <a:off x="5181600" y="2895600"/>
                  <a:ext cx="457200" cy="434719"/>
                </a:xfrm>
                <a:prstGeom prst="ellipse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 typeface="Marlett" pitchFamily="2" charset="2"/>
                    <a:buNone/>
                    <a:tabLst/>
                  </a:pPr>
                  <a:endParaRPr kumimoji="0" lang="en-US" sz="28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39" name="TextBox 38"/>
                <p:cNvSpPr txBox="1"/>
                <p:nvPr/>
              </p:nvSpPr>
              <p:spPr>
                <a:xfrm>
                  <a:off x="5147733" y="2882126"/>
                  <a:ext cx="5334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/>
                    <a:t> </a:t>
                  </a:r>
                  <a:r>
                    <a:rPr lang="en-US" sz="2400" dirty="0" smtClean="0"/>
                    <a:t>7 </a:t>
                  </a:r>
                  <a:endParaRPr lang="en-US" dirty="0"/>
                </a:p>
              </p:txBody>
            </p:sp>
          </p:grpSp>
          <p:grpSp>
            <p:nvGrpSpPr>
              <p:cNvPr id="25" name="Group 24"/>
              <p:cNvGrpSpPr/>
              <p:nvPr/>
            </p:nvGrpSpPr>
            <p:grpSpPr>
              <a:xfrm>
                <a:off x="4822812" y="4360989"/>
                <a:ext cx="533400" cy="523220"/>
                <a:chOff x="5130800" y="2851349"/>
                <a:chExt cx="533400" cy="523220"/>
              </a:xfrm>
            </p:grpSpPr>
            <p:sp>
              <p:nvSpPr>
                <p:cNvPr id="36" name="Oval 35"/>
                <p:cNvSpPr/>
                <p:nvPr/>
              </p:nvSpPr>
              <p:spPr bwMode="auto">
                <a:xfrm>
                  <a:off x="5181600" y="2895600"/>
                  <a:ext cx="457200" cy="434719"/>
                </a:xfrm>
                <a:prstGeom prst="ellipse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 typeface="Marlett" pitchFamily="2" charset="2"/>
                    <a:buNone/>
                    <a:tabLst/>
                  </a:pPr>
                  <a:endParaRPr kumimoji="0" lang="en-US" sz="28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37" name="TextBox 36"/>
                <p:cNvSpPr txBox="1"/>
                <p:nvPr/>
              </p:nvSpPr>
              <p:spPr>
                <a:xfrm>
                  <a:off x="5130800" y="2851349"/>
                  <a:ext cx="53340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 8 </a:t>
                  </a:r>
                  <a:endParaRPr lang="en-US" dirty="0"/>
                </a:p>
              </p:txBody>
            </p:sp>
          </p:grpSp>
          <p:grpSp>
            <p:nvGrpSpPr>
              <p:cNvPr id="26" name="Group 25"/>
              <p:cNvGrpSpPr/>
              <p:nvPr/>
            </p:nvGrpSpPr>
            <p:grpSpPr>
              <a:xfrm>
                <a:off x="2101696" y="4403978"/>
                <a:ext cx="533400" cy="461665"/>
                <a:chOff x="5147733" y="2882126"/>
                <a:chExt cx="533400" cy="461665"/>
              </a:xfrm>
            </p:grpSpPr>
            <p:sp>
              <p:nvSpPr>
                <p:cNvPr id="34" name="Oval 33"/>
                <p:cNvSpPr/>
                <p:nvPr/>
              </p:nvSpPr>
              <p:spPr bwMode="auto">
                <a:xfrm>
                  <a:off x="5181600" y="2895600"/>
                  <a:ext cx="457200" cy="434719"/>
                </a:xfrm>
                <a:prstGeom prst="ellipse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 typeface="Marlett" pitchFamily="2" charset="2"/>
                    <a:buNone/>
                    <a:tabLst/>
                  </a:pPr>
                  <a:endParaRPr kumimoji="0" lang="en-US" sz="28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35" name="TextBox 34"/>
                <p:cNvSpPr txBox="1"/>
                <p:nvPr/>
              </p:nvSpPr>
              <p:spPr>
                <a:xfrm>
                  <a:off x="5147733" y="2882126"/>
                  <a:ext cx="5334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/>
                    <a:t> </a:t>
                  </a:r>
                  <a:r>
                    <a:rPr lang="en-US" sz="2400" dirty="0" smtClean="0"/>
                    <a:t>2</a:t>
                  </a:r>
                  <a:endParaRPr lang="en-US" dirty="0"/>
                </a:p>
              </p:txBody>
            </p:sp>
          </p:grpSp>
          <p:cxnSp>
            <p:nvCxnSpPr>
              <p:cNvPr id="27" name="Straight Connector 26"/>
              <p:cNvCxnSpPr/>
              <p:nvPr/>
            </p:nvCxnSpPr>
            <p:spPr bwMode="auto">
              <a:xfrm flipH="1">
                <a:off x="4010556" y="2464138"/>
                <a:ext cx="569913" cy="472695"/>
              </a:xfrm>
              <a:prstGeom prst="lin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8" name="Straight Connector 27"/>
              <p:cNvCxnSpPr/>
              <p:nvPr/>
            </p:nvCxnSpPr>
            <p:spPr bwMode="auto">
              <a:xfrm flipH="1">
                <a:off x="3200398" y="3261911"/>
                <a:ext cx="513826" cy="433732"/>
              </a:xfrm>
              <a:prstGeom prst="lin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9" name="Straight Connector 28"/>
              <p:cNvCxnSpPr/>
              <p:nvPr/>
            </p:nvCxnSpPr>
            <p:spPr bwMode="auto">
              <a:xfrm flipH="1">
                <a:off x="2516044" y="4038600"/>
                <a:ext cx="407609" cy="425143"/>
              </a:xfrm>
              <a:prstGeom prst="lin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1" name="Straight Connector 30"/>
              <p:cNvCxnSpPr/>
              <p:nvPr/>
            </p:nvCxnSpPr>
            <p:spPr bwMode="auto">
              <a:xfrm>
                <a:off x="4944534" y="2414089"/>
                <a:ext cx="678387" cy="541097"/>
              </a:xfrm>
              <a:prstGeom prst="lin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2" name="Straight Connector 31"/>
              <p:cNvCxnSpPr/>
              <p:nvPr/>
            </p:nvCxnSpPr>
            <p:spPr bwMode="auto">
              <a:xfrm>
                <a:off x="4635500" y="4022557"/>
                <a:ext cx="306364" cy="441186"/>
              </a:xfrm>
              <a:prstGeom prst="lin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3" name="Straight Connector 32"/>
              <p:cNvCxnSpPr/>
              <p:nvPr/>
            </p:nvCxnSpPr>
            <p:spPr bwMode="auto">
              <a:xfrm>
                <a:off x="4033840" y="3234664"/>
                <a:ext cx="334961" cy="440582"/>
              </a:xfrm>
              <a:prstGeom prst="lin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1" name="TextBox 10"/>
            <p:cNvSpPr txBox="1"/>
            <p:nvPr/>
          </p:nvSpPr>
          <p:spPr>
            <a:xfrm>
              <a:off x="4834467" y="1793568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FF0000"/>
                  </a:solidFill>
                </a:rPr>
                <a:t>-2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799699" y="2536723"/>
              <a:ext cx="55026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 </a:t>
              </a:r>
              <a:r>
                <a:rPr lang="en-US" sz="2000" dirty="0" smtClean="0">
                  <a:solidFill>
                    <a:srgbClr val="FF0000"/>
                  </a:solidFill>
                </a:rPr>
                <a:t>0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442755" y="2545872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 </a:t>
              </a:r>
              <a:r>
                <a:rPr lang="en-US" sz="2000" dirty="0" smtClean="0">
                  <a:solidFill>
                    <a:srgbClr val="FF0000"/>
                  </a:solidFill>
                </a:rPr>
                <a:t>0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604555" y="3343302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FF0000"/>
                  </a:solidFill>
                </a:rPr>
                <a:t>-1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402668" y="3338748"/>
              <a:ext cx="50405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+</a:t>
              </a:r>
              <a:r>
                <a:rPr lang="en-US" sz="2000" dirty="0" smtClean="0">
                  <a:solidFill>
                    <a:srgbClr val="FF0000"/>
                  </a:solidFill>
                </a:rPr>
                <a:t>1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114922" y="4143779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 </a:t>
              </a:r>
              <a:r>
                <a:rPr lang="en-US" sz="2000" dirty="0" smtClean="0">
                  <a:solidFill>
                    <a:srgbClr val="FF0000"/>
                  </a:solidFill>
                </a:rPr>
                <a:t>0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893210" y="4141922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 </a:t>
              </a:r>
              <a:r>
                <a:rPr lang="en-US" sz="2000" dirty="0" smtClean="0">
                  <a:solidFill>
                    <a:srgbClr val="FF0000"/>
                  </a:solidFill>
                </a:rPr>
                <a:t>0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5604462" y="1219013"/>
            <a:ext cx="3427891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FF0000"/>
                </a:solidFill>
              </a:rPr>
              <a:t>After deleting </a:t>
            </a:r>
            <a:r>
              <a:rPr lang="en-US" sz="2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sz="2000" dirty="0" smtClean="0">
                <a:solidFill>
                  <a:srgbClr val="FF0000"/>
                </a:solidFill>
                <a:latin typeface="+mn-lt"/>
                <a:cs typeface="Courier New" panose="02070309020205020404" pitchFamily="49" charset="0"/>
              </a:rPr>
              <a:t>, promote its successor, </a:t>
            </a:r>
            <a:r>
              <a:rPr lang="en-US" sz="2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r>
              <a:rPr lang="en-US" sz="2000" dirty="0" smtClean="0">
                <a:solidFill>
                  <a:srgbClr val="FF0000"/>
                </a:solidFill>
                <a:latin typeface="+mn-lt"/>
                <a:cs typeface="Courier New" panose="02070309020205020404" pitchFamily="49" charset="0"/>
              </a:rPr>
              <a:t> </a:t>
            </a:r>
            <a:endParaRPr lang="en-US" sz="2000" dirty="0">
              <a:solidFill>
                <a:srgbClr val="FF0000"/>
              </a:solidFill>
            </a:endParaRPr>
          </a:p>
        </p:txBody>
      </p:sp>
      <p:cxnSp>
        <p:nvCxnSpPr>
          <p:cNvPr id="52" name="Straight Arrow Connector 51"/>
          <p:cNvCxnSpPr>
            <a:stCxn id="51" idx="2"/>
          </p:cNvCxnSpPr>
          <p:nvPr/>
        </p:nvCxnSpPr>
        <p:spPr bwMode="auto">
          <a:xfrm flipH="1">
            <a:off x="5483286" y="1926899"/>
            <a:ext cx="1835122" cy="49645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5" name="TextBox 54"/>
          <p:cNvSpPr txBox="1"/>
          <p:nvPr/>
        </p:nvSpPr>
        <p:spPr>
          <a:xfrm>
            <a:off x="5258909" y="5401157"/>
            <a:ext cx="3427891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FF0000"/>
                </a:solidFill>
                <a:latin typeface="+mn-lt"/>
                <a:cs typeface="Courier New" panose="02070309020205020404" pitchFamily="49" charset="0"/>
              </a:rPr>
              <a:t>Could also promote its predecessor,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r>
              <a:rPr lang="en-US" sz="2000" dirty="0" smtClean="0">
                <a:solidFill>
                  <a:srgbClr val="FF0000"/>
                </a:solidFill>
                <a:latin typeface="+mn-lt"/>
                <a:cs typeface="Courier New" panose="02070309020205020404" pitchFamily="49" charset="0"/>
              </a:rPr>
              <a:t> </a:t>
            </a:r>
            <a:endParaRPr lang="en-US" sz="2000" dirty="0">
              <a:solidFill>
                <a:srgbClr val="FF0000"/>
              </a:solidFill>
            </a:endParaRPr>
          </a:p>
        </p:txBody>
      </p:sp>
      <p:cxnSp>
        <p:nvCxnSpPr>
          <p:cNvPr id="56" name="Straight Arrow Connector 55"/>
          <p:cNvCxnSpPr/>
          <p:nvPr/>
        </p:nvCxnSpPr>
        <p:spPr bwMode="auto">
          <a:xfrm flipH="1" flipV="1">
            <a:off x="5792309" y="4904699"/>
            <a:ext cx="1065691" cy="444849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321 - Data Structures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F31B7-9060-42E4-BB86-9DFA13B43B24}" type="slidenum">
              <a:rPr lang="en-US" smtClean="0"/>
              <a:pPr>
                <a:defRPr/>
              </a:pPr>
              <a:t>111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804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Example: Deletion II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863331" y="3766308"/>
            <a:ext cx="591681" cy="7936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2278507" y="1981200"/>
            <a:ext cx="4456758" cy="3090641"/>
            <a:chOff x="1893210" y="1793568"/>
            <a:chExt cx="4456758" cy="3090641"/>
          </a:xfrm>
        </p:grpSpPr>
        <p:grpSp>
          <p:nvGrpSpPr>
            <p:cNvPr id="10" name="Group 9"/>
            <p:cNvGrpSpPr/>
            <p:nvPr/>
          </p:nvGrpSpPr>
          <p:grpSpPr>
            <a:xfrm>
              <a:off x="2101696" y="2084207"/>
              <a:ext cx="3994304" cy="2800002"/>
              <a:chOff x="2101696" y="2084207"/>
              <a:chExt cx="3994304" cy="2800002"/>
            </a:xfrm>
          </p:grpSpPr>
          <p:grpSp>
            <p:nvGrpSpPr>
              <p:cNvPr id="19" name="Group 18"/>
              <p:cNvGrpSpPr/>
              <p:nvPr/>
            </p:nvGrpSpPr>
            <p:grpSpPr>
              <a:xfrm>
                <a:off x="4495800" y="2084207"/>
                <a:ext cx="533400" cy="461665"/>
                <a:chOff x="5147733" y="2882126"/>
                <a:chExt cx="533400" cy="461665"/>
              </a:xfrm>
            </p:grpSpPr>
            <p:sp>
              <p:nvSpPr>
                <p:cNvPr id="48" name="Oval 47"/>
                <p:cNvSpPr/>
                <p:nvPr/>
              </p:nvSpPr>
              <p:spPr bwMode="auto">
                <a:xfrm>
                  <a:off x="5181600" y="2895600"/>
                  <a:ext cx="457200" cy="434719"/>
                </a:xfrm>
                <a:prstGeom prst="ellipse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 typeface="Marlett" pitchFamily="2" charset="2"/>
                    <a:buNone/>
                    <a:tabLst/>
                  </a:pPr>
                  <a:endParaRPr kumimoji="0" lang="en-US" sz="28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9" name="TextBox 48"/>
                <p:cNvSpPr txBox="1"/>
                <p:nvPr/>
              </p:nvSpPr>
              <p:spPr>
                <a:xfrm>
                  <a:off x="5147733" y="2882126"/>
                  <a:ext cx="5334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/>
                    <a:t>12</a:t>
                  </a:r>
                  <a:endParaRPr lang="en-US" dirty="0"/>
                </a:p>
              </p:txBody>
            </p:sp>
          </p:grpSp>
          <p:grpSp>
            <p:nvGrpSpPr>
              <p:cNvPr id="20" name="Group 19"/>
              <p:cNvGrpSpPr/>
              <p:nvPr/>
            </p:nvGrpSpPr>
            <p:grpSpPr>
              <a:xfrm>
                <a:off x="5562600" y="2846682"/>
                <a:ext cx="533400" cy="461665"/>
                <a:chOff x="5147733" y="2882126"/>
                <a:chExt cx="533400" cy="461665"/>
              </a:xfrm>
            </p:grpSpPr>
            <p:sp>
              <p:nvSpPr>
                <p:cNvPr id="46" name="Oval 45"/>
                <p:cNvSpPr/>
                <p:nvPr/>
              </p:nvSpPr>
              <p:spPr bwMode="auto">
                <a:xfrm>
                  <a:off x="5181600" y="2895600"/>
                  <a:ext cx="457200" cy="434719"/>
                </a:xfrm>
                <a:prstGeom prst="ellipse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 typeface="Marlett" pitchFamily="2" charset="2"/>
                    <a:buNone/>
                    <a:tabLst/>
                  </a:pPr>
                  <a:endParaRPr kumimoji="0" lang="en-US" sz="28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7" name="TextBox 46"/>
                <p:cNvSpPr txBox="1"/>
                <p:nvPr/>
              </p:nvSpPr>
              <p:spPr>
                <a:xfrm>
                  <a:off x="5147733" y="2882126"/>
                  <a:ext cx="5334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/>
                    <a:t>20</a:t>
                  </a:r>
                  <a:endParaRPr lang="en-US" dirty="0"/>
                </a:p>
              </p:txBody>
            </p:sp>
          </p:grpSp>
          <p:grpSp>
            <p:nvGrpSpPr>
              <p:cNvPr id="21" name="Group 20"/>
              <p:cNvGrpSpPr/>
              <p:nvPr/>
            </p:nvGrpSpPr>
            <p:grpSpPr>
              <a:xfrm>
                <a:off x="3606800" y="2863668"/>
                <a:ext cx="533400" cy="461665"/>
                <a:chOff x="5147733" y="2882126"/>
                <a:chExt cx="533400" cy="461665"/>
              </a:xfrm>
            </p:grpSpPr>
            <p:sp>
              <p:nvSpPr>
                <p:cNvPr id="44" name="Oval 43"/>
                <p:cNvSpPr/>
                <p:nvPr/>
              </p:nvSpPr>
              <p:spPr bwMode="auto">
                <a:xfrm>
                  <a:off x="5181600" y="2895600"/>
                  <a:ext cx="457200" cy="434719"/>
                </a:xfrm>
                <a:prstGeom prst="ellipse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 typeface="Marlett" pitchFamily="2" charset="2"/>
                    <a:buNone/>
                    <a:tabLst/>
                  </a:pPr>
                  <a:endParaRPr kumimoji="0" lang="en-US" sz="28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5" name="TextBox 44"/>
                <p:cNvSpPr txBox="1"/>
                <p:nvPr/>
              </p:nvSpPr>
              <p:spPr>
                <a:xfrm>
                  <a:off x="5147733" y="2882126"/>
                  <a:ext cx="5334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/>
                    <a:t> 5</a:t>
                  </a:r>
                  <a:endParaRPr lang="en-US" dirty="0"/>
                </a:p>
              </p:txBody>
            </p:sp>
          </p:grpSp>
          <p:grpSp>
            <p:nvGrpSpPr>
              <p:cNvPr id="23" name="Group 22"/>
              <p:cNvGrpSpPr/>
              <p:nvPr/>
            </p:nvGrpSpPr>
            <p:grpSpPr>
              <a:xfrm>
                <a:off x="2803522" y="3636579"/>
                <a:ext cx="533400" cy="461665"/>
                <a:chOff x="5147733" y="2882126"/>
                <a:chExt cx="533400" cy="461665"/>
              </a:xfrm>
            </p:grpSpPr>
            <p:sp>
              <p:nvSpPr>
                <p:cNvPr id="40" name="Oval 39"/>
                <p:cNvSpPr/>
                <p:nvPr/>
              </p:nvSpPr>
              <p:spPr bwMode="auto">
                <a:xfrm>
                  <a:off x="5181600" y="2895600"/>
                  <a:ext cx="457200" cy="434719"/>
                </a:xfrm>
                <a:prstGeom prst="ellipse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 typeface="Marlett" pitchFamily="2" charset="2"/>
                    <a:buNone/>
                    <a:tabLst/>
                  </a:pPr>
                  <a:endParaRPr kumimoji="0" lang="en-US" sz="28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1" name="TextBox 40"/>
                <p:cNvSpPr txBox="1"/>
                <p:nvPr/>
              </p:nvSpPr>
              <p:spPr>
                <a:xfrm>
                  <a:off x="5147733" y="2882126"/>
                  <a:ext cx="5334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/>
                    <a:t> </a:t>
                  </a:r>
                  <a:r>
                    <a:rPr lang="en-US" sz="2400" dirty="0" smtClean="0"/>
                    <a:t>4</a:t>
                  </a:r>
                  <a:endParaRPr lang="en-US" dirty="0"/>
                </a:p>
              </p:txBody>
            </p:sp>
          </p:grpSp>
          <p:grpSp>
            <p:nvGrpSpPr>
              <p:cNvPr id="24" name="Group 23"/>
              <p:cNvGrpSpPr/>
              <p:nvPr/>
            </p:nvGrpSpPr>
            <p:grpSpPr>
              <a:xfrm>
                <a:off x="4221152" y="3636579"/>
                <a:ext cx="533400" cy="461665"/>
                <a:chOff x="5147733" y="2882126"/>
                <a:chExt cx="533400" cy="461665"/>
              </a:xfrm>
            </p:grpSpPr>
            <p:sp>
              <p:nvSpPr>
                <p:cNvPr id="38" name="Oval 37"/>
                <p:cNvSpPr/>
                <p:nvPr/>
              </p:nvSpPr>
              <p:spPr bwMode="auto">
                <a:xfrm>
                  <a:off x="5181600" y="2895600"/>
                  <a:ext cx="457200" cy="434719"/>
                </a:xfrm>
                <a:prstGeom prst="ellipse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 typeface="Marlett" pitchFamily="2" charset="2"/>
                    <a:buNone/>
                    <a:tabLst/>
                  </a:pPr>
                  <a:endParaRPr kumimoji="0" lang="en-US" sz="28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39" name="TextBox 38"/>
                <p:cNvSpPr txBox="1"/>
                <p:nvPr/>
              </p:nvSpPr>
              <p:spPr>
                <a:xfrm>
                  <a:off x="5147733" y="2882126"/>
                  <a:ext cx="5334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/>
                    <a:t> </a:t>
                  </a:r>
                  <a:r>
                    <a:rPr lang="en-US" sz="2400" dirty="0" smtClean="0"/>
                    <a:t>7 </a:t>
                  </a:r>
                  <a:endParaRPr lang="en-US" dirty="0"/>
                </a:p>
              </p:txBody>
            </p:sp>
          </p:grpSp>
          <p:grpSp>
            <p:nvGrpSpPr>
              <p:cNvPr id="25" name="Group 24"/>
              <p:cNvGrpSpPr/>
              <p:nvPr/>
            </p:nvGrpSpPr>
            <p:grpSpPr>
              <a:xfrm>
                <a:off x="4822812" y="4360989"/>
                <a:ext cx="533400" cy="523220"/>
                <a:chOff x="5130800" y="2851349"/>
                <a:chExt cx="533400" cy="523220"/>
              </a:xfrm>
            </p:grpSpPr>
            <p:sp>
              <p:nvSpPr>
                <p:cNvPr id="36" name="Oval 35"/>
                <p:cNvSpPr/>
                <p:nvPr/>
              </p:nvSpPr>
              <p:spPr bwMode="auto">
                <a:xfrm>
                  <a:off x="5181600" y="2895600"/>
                  <a:ext cx="457200" cy="434719"/>
                </a:xfrm>
                <a:prstGeom prst="ellipse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 typeface="Marlett" pitchFamily="2" charset="2"/>
                    <a:buNone/>
                    <a:tabLst/>
                  </a:pPr>
                  <a:endParaRPr kumimoji="0" lang="en-US" sz="28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37" name="TextBox 36"/>
                <p:cNvSpPr txBox="1"/>
                <p:nvPr/>
              </p:nvSpPr>
              <p:spPr>
                <a:xfrm>
                  <a:off x="5130800" y="2851349"/>
                  <a:ext cx="53340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 8 </a:t>
                  </a:r>
                  <a:endParaRPr lang="en-US" dirty="0"/>
                </a:p>
              </p:txBody>
            </p:sp>
          </p:grpSp>
          <p:grpSp>
            <p:nvGrpSpPr>
              <p:cNvPr id="26" name="Group 25"/>
              <p:cNvGrpSpPr/>
              <p:nvPr/>
            </p:nvGrpSpPr>
            <p:grpSpPr>
              <a:xfrm>
                <a:off x="2101696" y="4403978"/>
                <a:ext cx="533400" cy="461665"/>
                <a:chOff x="5147733" y="2882126"/>
                <a:chExt cx="533400" cy="461665"/>
              </a:xfrm>
            </p:grpSpPr>
            <p:sp>
              <p:nvSpPr>
                <p:cNvPr id="34" name="Oval 33"/>
                <p:cNvSpPr/>
                <p:nvPr/>
              </p:nvSpPr>
              <p:spPr bwMode="auto">
                <a:xfrm>
                  <a:off x="5181600" y="2895600"/>
                  <a:ext cx="457200" cy="434719"/>
                </a:xfrm>
                <a:prstGeom prst="ellipse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 typeface="Marlett" pitchFamily="2" charset="2"/>
                    <a:buNone/>
                    <a:tabLst/>
                  </a:pPr>
                  <a:endParaRPr kumimoji="0" lang="en-US" sz="28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35" name="TextBox 34"/>
                <p:cNvSpPr txBox="1"/>
                <p:nvPr/>
              </p:nvSpPr>
              <p:spPr>
                <a:xfrm>
                  <a:off x="5147733" y="2882126"/>
                  <a:ext cx="5334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/>
                    <a:t> </a:t>
                  </a:r>
                  <a:r>
                    <a:rPr lang="en-US" sz="2400" dirty="0" smtClean="0"/>
                    <a:t>2</a:t>
                  </a:r>
                  <a:endParaRPr lang="en-US" dirty="0"/>
                </a:p>
              </p:txBody>
            </p:sp>
          </p:grpSp>
          <p:cxnSp>
            <p:nvCxnSpPr>
              <p:cNvPr id="27" name="Straight Connector 26"/>
              <p:cNvCxnSpPr/>
              <p:nvPr/>
            </p:nvCxnSpPr>
            <p:spPr bwMode="auto">
              <a:xfrm flipH="1">
                <a:off x="4010556" y="2464138"/>
                <a:ext cx="569913" cy="472695"/>
              </a:xfrm>
              <a:prstGeom prst="lin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8" name="Straight Connector 27"/>
              <p:cNvCxnSpPr/>
              <p:nvPr/>
            </p:nvCxnSpPr>
            <p:spPr bwMode="auto">
              <a:xfrm flipH="1">
                <a:off x="3200398" y="3261911"/>
                <a:ext cx="513826" cy="433732"/>
              </a:xfrm>
              <a:prstGeom prst="lin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9" name="Straight Connector 28"/>
              <p:cNvCxnSpPr/>
              <p:nvPr/>
            </p:nvCxnSpPr>
            <p:spPr bwMode="auto">
              <a:xfrm flipH="1">
                <a:off x="2516044" y="4038600"/>
                <a:ext cx="407609" cy="425143"/>
              </a:xfrm>
              <a:prstGeom prst="lin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1" name="Straight Connector 30"/>
              <p:cNvCxnSpPr/>
              <p:nvPr/>
            </p:nvCxnSpPr>
            <p:spPr bwMode="auto">
              <a:xfrm>
                <a:off x="4944534" y="2414089"/>
                <a:ext cx="678387" cy="541097"/>
              </a:xfrm>
              <a:prstGeom prst="lin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2" name="Straight Connector 31"/>
              <p:cNvCxnSpPr/>
              <p:nvPr/>
            </p:nvCxnSpPr>
            <p:spPr bwMode="auto">
              <a:xfrm>
                <a:off x="4635500" y="4022557"/>
                <a:ext cx="306364" cy="441186"/>
              </a:xfrm>
              <a:prstGeom prst="lin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3" name="Straight Connector 32"/>
              <p:cNvCxnSpPr/>
              <p:nvPr/>
            </p:nvCxnSpPr>
            <p:spPr bwMode="auto">
              <a:xfrm>
                <a:off x="4033840" y="3234664"/>
                <a:ext cx="334961" cy="440582"/>
              </a:xfrm>
              <a:prstGeom prst="lin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1" name="TextBox 10"/>
            <p:cNvSpPr txBox="1"/>
            <p:nvPr/>
          </p:nvSpPr>
          <p:spPr>
            <a:xfrm>
              <a:off x="4834467" y="1793568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FF0000"/>
                  </a:solidFill>
                </a:rPr>
                <a:t>-2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799699" y="2536723"/>
              <a:ext cx="55026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 </a:t>
              </a:r>
              <a:r>
                <a:rPr lang="en-US" sz="2000" dirty="0" smtClean="0">
                  <a:solidFill>
                    <a:srgbClr val="FF0000"/>
                  </a:solidFill>
                </a:rPr>
                <a:t>0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442755" y="2545872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 </a:t>
              </a:r>
              <a:r>
                <a:rPr lang="en-US" sz="2000" dirty="0" smtClean="0">
                  <a:solidFill>
                    <a:srgbClr val="FF0000"/>
                  </a:solidFill>
                </a:rPr>
                <a:t>0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604555" y="3343302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FF0000"/>
                  </a:solidFill>
                </a:rPr>
                <a:t>-1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402668" y="3338748"/>
              <a:ext cx="50405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+</a:t>
              </a:r>
              <a:r>
                <a:rPr lang="en-US" sz="2000" dirty="0" smtClean="0">
                  <a:solidFill>
                    <a:srgbClr val="FF0000"/>
                  </a:solidFill>
                </a:rPr>
                <a:t>1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114922" y="4143779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 </a:t>
              </a:r>
              <a:r>
                <a:rPr lang="en-US" sz="2000" dirty="0" smtClean="0">
                  <a:solidFill>
                    <a:srgbClr val="FF0000"/>
                  </a:solidFill>
                </a:rPr>
                <a:t>0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893210" y="4141922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 </a:t>
              </a:r>
              <a:r>
                <a:rPr lang="en-US" sz="2000" dirty="0" smtClean="0">
                  <a:solidFill>
                    <a:srgbClr val="FF0000"/>
                  </a:solidFill>
                </a:rPr>
                <a:t>0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549381" y="1386808"/>
            <a:ext cx="2611936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FF0000"/>
                </a:solidFill>
              </a:rPr>
              <a:t>Deletion</a:t>
            </a:r>
            <a:r>
              <a:rPr lang="en-US" sz="2000" dirty="0" smtClean="0">
                <a:solidFill>
                  <a:srgbClr val="FF0000"/>
                </a:solidFill>
                <a:latin typeface="+mn-lt"/>
                <a:cs typeface="Courier New" panose="02070309020205020404" pitchFamily="49" charset="0"/>
              </a:rPr>
              <a:t> induces left, left imbalance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endParaRPr lang="en-US" sz="2000" dirty="0">
              <a:solidFill>
                <a:srgbClr val="FF0000"/>
              </a:solidFill>
            </a:endParaRPr>
          </a:p>
        </p:txBody>
      </p:sp>
      <p:cxnSp>
        <p:nvCxnSpPr>
          <p:cNvPr id="52" name="Straight Arrow Connector 51"/>
          <p:cNvCxnSpPr>
            <a:stCxn id="51" idx="2"/>
          </p:cNvCxnSpPr>
          <p:nvPr/>
        </p:nvCxnSpPr>
        <p:spPr bwMode="auto">
          <a:xfrm>
            <a:off x="1855349" y="2094694"/>
            <a:ext cx="1305968" cy="660664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3" name="TextBox 52"/>
          <p:cNvSpPr txBox="1"/>
          <p:nvPr/>
        </p:nvSpPr>
        <p:spPr>
          <a:xfrm>
            <a:off x="5642324" y="3925780"/>
            <a:ext cx="2611936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FF0000"/>
                </a:solidFill>
                <a:latin typeface="+mn-lt"/>
                <a:cs typeface="Courier New" panose="02070309020205020404" pitchFamily="49" charset="0"/>
              </a:rPr>
              <a:t>and a left, right imbalance!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endParaRPr lang="en-US" sz="2000" dirty="0">
              <a:solidFill>
                <a:srgbClr val="FF0000"/>
              </a:solidFill>
            </a:endParaRPr>
          </a:p>
        </p:txBody>
      </p:sp>
      <p:cxnSp>
        <p:nvCxnSpPr>
          <p:cNvPr id="54" name="Straight Arrow Connector 53"/>
          <p:cNvCxnSpPr>
            <a:stCxn id="53" idx="0"/>
          </p:cNvCxnSpPr>
          <p:nvPr/>
        </p:nvCxnSpPr>
        <p:spPr bwMode="auto">
          <a:xfrm flipH="1" flipV="1">
            <a:off x="5327161" y="3449675"/>
            <a:ext cx="1621131" cy="47610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0" name="Bent Arrow 59"/>
          <p:cNvSpPr/>
          <p:nvPr/>
        </p:nvSpPr>
        <p:spPr bwMode="auto">
          <a:xfrm rot="13707860" flipH="1">
            <a:off x="4681589" y="2888638"/>
            <a:ext cx="533400" cy="697958"/>
          </a:xfrm>
          <a:prstGeom prst="ben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arlett" pitchFamily="2" charset="2"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2" name="Left Arrow 61"/>
          <p:cNvSpPr/>
          <p:nvPr/>
        </p:nvSpPr>
        <p:spPr bwMode="auto">
          <a:xfrm rot="19251162">
            <a:off x="3002318" y="2696071"/>
            <a:ext cx="1743292" cy="228600"/>
          </a:xfrm>
          <a:prstGeom prst="lef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arlett" pitchFamily="2" charset="2"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5897307" y="1603773"/>
            <a:ext cx="3066607" cy="101566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Choose to use RR-Rotation but could use a LR-Rotation too.</a:t>
            </a:r>
            <a:endParaRPr lang="en-US" sz="2000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321 - Data Structures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F31B7-9060-42E4-BB86-9DFA13B43B24}" type="slidenum">
              <a:rPr lang="en-US" smtClean="0"/>
              <a:pPr>
                <a:defRPr/>
              </a:pPr>
              <a:t>112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584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152400"/>
            <a:ext cx="8001000" cy="114300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Example: Deletion II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9144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Which rotation use?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" y="1905000"/>
            <a:ext cx="8382000" cy="3994751"/>
          </a:xfrm>
          <a:prstGeom prst="rect">
            <a:avLst/>
          </a:prstGeom>
        </p:spPr>
      </p:pic>
      <p:sp>
        <p:nvSpPr>
          <p:cNvPr id="13" name="Oval 12"/>
          <p:cNvSpPr/>
          <p:nvPr/>
        </p:nvSpPr>
        <p:spPr>
          <a:xfrm>
            <a:off x="152400" y="1564818"/>
            <a:ext cx="4321070" cy="1796449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321 - Data Structures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F31B7-9060-42E4-BB86-9DFA13B43B24}" type="slidenum">
              <a:rPr lang="en-US" smtClean="0"/>
              <a:pPr>
                <a:defRPr/>
              </a:pPr>
              <a:t>113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604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Example: Deletion II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863331" y="3766308"/>
            <a:ext cx="591681" cy="7936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2989852" y="1981200"/>
            <a:ext cx="4423715" cy="3111469"/>
            <a:chOff x="2604555" y="1793568"/>
            <a:chExt cx="4423715" cy="3111469"/>
          </a:xfrm>
        </p:grpSpPr>
        <p:grpSp>
          <p:nvGrpSpPr>
            <p:cNvPr id="10" name="Group 9"/>
            <p:cNvGrpSpPr/>
            <p:nvPr/>
          </p:nvGrpSpPr>
          <p:grpSpPr>
            <a:xfrm>
              <a:off x="2803522" y="2084207"/>
              <a:ext cx="4024674" cy="2820830"/>
              <a:chOff x="2803522" y="2084207"/>
              <a:chExt cx="4024674" cy="2820830"/>
            </a:xfrm>
          </p:grpSpPr>
          <p:grpSp>
            <p:nvGrpSpPr>
              <p:cNvPr id="19" name="Group 18"/>
              <p:cNvGrpSpPr/>
              <p:nvPr/>
            </p:nvGrpSpPr>
            <p:grpSpPr>
              <a:xfrm>
                <a:off x="4495800" y="2084207"/>
                <a:ext cx="533400" cy="461665"/>
                <a:chOff x="5147733" y="2882126"/>
                <a:chExt cx="533400" cy="461665"/>
              </a:xfrm>
            </p:grpSpPr>
            <p:sp>
              <p:nvSpPr>
                <p:cNvPr id="48" name="Oval 47"/>
                <p:cNvSpPr/>
                <p:nvPr/>
              </p:nvSpPr>
              <p:spPr bwMode="auto">
                <a:xfrm>
                  <a:off x="5181600" y="2895600"/>
                  <a:ext cx="457200" cy="434719"/>
                </a:xfrm>
                <a:prstGeom prst="ellipse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 typeface="Marlett" pitchFamily="2" charset="2"/>
                    <a:buNone/>
                    <a:tabLst/>
                  </a:pPr>
                  <a:endParaRPr kumimoji="0" lang="en-US" sz="28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9" name="TextBox 48"/>
                <p:cNvSpPr txBox="1"/>
                <p:nvPr/>
              </p:nvSpPr>
              <p:spPr>
                <a:xfrm>
                  <a:off x="5147733" y="2882126"/>
                  <a:ext cx="5334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/>
                    <a:t> </a:t>
                  </a:r>
                  <a:r>
                    <a:rPr lang="en-US" sz="2400" dirty="0" smtClean="0"/>
                    <a:t>5</a:t>
                  </a:r>
                  <a:endParaRPr lang="en-US" dirty="0"/>
                </a:p>
              </p:txBody>
            </p:sp>
          </p:grpSp>
          <p:grpSp>
            <p:nvGrpSpPr>
              <p:cNvPr id="20" name="Group 19"/>
              <p:cNvGrpSpPr/>
              <p:nvPr/>
            </p:nvGrpSpPr>
            <p:grpSpPr>
              <a:xfrm>
                <a:off x="5562600" y="2846682"/>
                <a:ext cx="533400" cy="461665"/>
                <a:chOff x="5147733" y="2882126"/>
                <a:chExt cx="533400" cy="461665"/>
              </a:xfrm>
            </p:grpSpPr>
            <p:sp>
              <p:nvSpPr>
                <p:cNvPr id="46" name="Oval 45"/>
                <p:cNvSpPr/>
                <p:nvPr/>
              </p:nvSpPr>
              <p:spPr bwMode="auto">
                <a:xfrm>
                  <a:off x="5181600" y="2895600"/>
                  <a:ext cx="457200" cy="434719"/>
                </a:xfrm>
                <a:prstGeom prst="ellipse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 typeface="Marlett" pitchFamily="2" charset="2"/>
                    <a:buNone/>
                    <a:tabLst/>
                  </a:pPr>
                  <a:endParaRPr kumimoji="0" lang="en-US" sz="28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7" name="TextBox 46"/>
                <p:cNvSpPr txBox="1"/>
                <p:nvPr/>
              </p:nvSpPr>
              <p:spPr>
                <a:xfrm>
                  <a:off x="5147733" y="2882126"/>
                  <a:ext cx="5334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/>
                    <a:t>12</a:t>
                  </a:r>
                  <a:endParaRPr lang="en-US" dirty="0"/>
                </a:p>
              </p:txBody>
            </p:sp>
          </p:grpSp>
          <p:grpSp>
            <p:nvGrpSpPr>
              <p:cNvPr id="21" name="Group 20"/>
              <p:cNvGrpSpPr/>
              <p:nvPr/>
            </p:nvGrpSpPr>
            <p:grpSpPr>
              <a:xfrm>
                <a:off x="3606800" y="2863668"/>
                <a:ext cx="533400" cy="461665"/>
                <a:chOff x="5147733" y="2882126"/>
                <a:chExt cx="533400" cy="461665"/>
              </a:xfrm>
            </p:grpSpPr>
            <p:sp>
              <p:nvSpPr>
                <p:cNvPr id="44" name="Oval 43"/>
                <p:cNvSpPr/>
                <p:nvPr/>
              </p:nvSpPr>
              <p:spPr bwMode="auto">
                <a:xfrm>
                  <a:off x="5181600" y="2895600"/>
                  <a:ext cx="457200" cy="434719"/>
                </a:xfrm>
                <a:prstGeom prst="ellipse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 typeface="Marlett" pitchFamily="2" charset="2"/>
                    <a:buNone/>
                    <a:tabLst/>
                  </a:pPr>
                  <a:endParaRPr kumimoji="0" lang="en-US" sz="28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5" name="TextBox 44"/>
                <p:cNvSpPr txBox="1"/>
                <p:nvPr/>
              </p:nvSpPr>
              <p:spPr>
                <a:xfrm>
                  <a:off x="5147733" y="2882126"/>
                  <a:ext cx="5334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/>
                    <a:t> 4</a:t>
                  </a:r>
                  <a:endParaRPr lang="en-US" dirty="0"/>
                </a:p>
              </p:txBody>
            </p:sp>
          </p:grpSp>
          <p:grpSp>
            <p:nvGrpSpPr>
              <p:cNvPr id="23" name="Group 22"/>
              <p:cNvGrpSpPr/>
              <p:nvPr/>
            </p:nvGrpSpPr>
            <p:grpSpPr>
              <a:xfrm>
                <a:off x="2803522" y="3636579"/>
                <a:ext cx="533400" cy="461665"/>
                <a:chOff x="5147733" y="2882126"/>
                <a:chExt cx="533400" cy="461665"/>
              </a:xfrm>
            </p:grpSpPr>
            <p:sp>
              <p:nvSpPr>
                <p:cNvPr id="40" name="Oval 39"/>
                <p:cNvSpPr/>
                <p:nvPr/>
              </p:nvSpPr>
              <p:spPr bwMode="auto">
                <a:xfrm>
                  <a:off x="5181600" y="2895600"/>
                  <a:ext cx="457200" cy="434719"/>
                </a:xfrm>
                <a:prstGeom prst="ellipse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 typeface="Marlett" pitchFamily="2" charset="2"/>
                    <a:buNone/>
                    <a:tabLst/>
                  </a:pPr>
                  <a:endParaRPr kumimoji="0" lang="en-US" sz="28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1" name="TextBox 40"/>
                <p:cNvSpPr txBox="1"/>
                <p:nvPr/>
              </p:nvSpPr>
              <p:spPr>
                <a:xfrm>
                  <a:off x="5147733" y="2882126"/>
                  <a:ext cx="5334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/>
                    <a:t> 2</a:t>
                  </a:r>
                  <a:endParaRPr lang="en-US" dirty="0"/>
                </a:p>
              </p:txBody>
            </p:sp>
          </p:grpSp>
          <p:grpSp>
            <p:nvGrpSpPr>
              <p:cNvPr id="24" name="Group 23"/>
              <p:cNvGrpSpPr/>
              <p:nvPr/>
            </p:nvGrpSpPr>
            <p:grpSpPr>
              <a:xfrm>
                <a:off x="6294796" y="3636578"/>
                <a:ext cx="533400" cy="461666"/>
                <a:chOff x="7221377" y="2882125"/>
                <a:chExt cx="533400" cy="461666"/>
              </a:xfrm>
            </p:grpSpPr>
            <p:sp>
              <p:nvSpPr>
                <p:cNvPr id="38" name="Oval 37"/>
                <p:cNvSpPr/>
                <p:nvPr/>
              </p:nvSpPr>
              <p:spPr bwMode="auto">
                <a:xfrm>
                  <a:off x="7254896" y="2909072"/>
                  <a:ext cx="457200" cy="434719"/>
                </a:xfrm>
                <a:prstGeom prst="ellipse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 typeface="Marlett" pitchFamily="2" charset="2"/>
                    <a:buNone/>
                    <a:tabLst/>
                  </a:pPr>
                  <a:endParaRPr kumimoji="0" lang="en-US" sz="28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39" name="TextBox 38"/>
                <p:cNvSpPr txBox="1"/>
                <p:nvPr/>
              </p:nvSpPr>
              <p:spPr>
                <a:xfrm>
                  <a:off x="7221377" y="2882125"/>
                  <a:ext cx="5334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/>
                    <a:t>20 </a:t>
                  </a:r>
                  <a:endParaRPr lang="en-US" dirty="0"/>
                </a:p>
              </p:txBody>
            </p:sp>
          </p:grpSp>
          <p:grpSp>
            <p:nvGrpSpPr>
              <p:cNvPr id="25" name="Group 24"/>
              <p:cNvGrpSpPr/>
              <p:nvPr/>
            </p:nvGrpSpPr>
            <p:grpSpPr>
              <a:xfrm>
                <a:off x="5257378" y="4381817"/>
                <a:ext cx="533400" cy="523220"/>
                <a:chOff x="5565366" y="2872177"/>
                <a:chExt cx="533400" cy="523220"/>
              </a:xfrm>
            </p:grpSpPr>
            <p:sp>
              <p:nvSpPr>
                <p:cNvPr id="36" name="Oval 35"/>
                <p:cNvSpPr/>
                <p:nvPr/>
              </p:nvSpPr>
              <p:spPr bwMode="auto">
                <a:xfrm>
                  <a:off x="5627874" y="2920963"/>
                  <a:ext cx="457200" cy="434719"/>
                </a:xfrm>
                <a:prstGeom prst="ellipse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 typeface="Marlett" pitchFamily="2" charset="2"/>
                    <a:buNone/>
                    <a:tabLst/>
                  </a:pPr>
                  <a:endParaRPr kumimoji="0" lang="en-US" sz="28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37" name="TextBox 36"/>
                <p:cNvSpPr txBox="1"/>
                <p:nvPr/>
              </p:nvSpPr>
              <p:spPr>
                <a:xfrm>
                  <a:off x="5565366" y="2872177"/>
                  <a:ext cx="53340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 8 </a:t>
                  </a:r>
                  <a:endParaRPr lang="en-US" dirty="0"/>
                </a:p>
              </p:txBody>
            </p:sp>
          </p:grpSp>
          <p:cxnSp>
            <p:nvCxnSpPr>
              <p:cNvPr id="27" name="Straight Connector 26"/>
              <p:cNvCxnSpPr/>
              <p:nvPr/>
            </p:nvCxnSpPr>
            <p:spPr bwMode="auto">
              <a:xfrm flipH="1">
                <a:off x="4010556" y="2464138"/>
                <a:ext cx="569913" cy="472695"/>
              </a:xfrm>
              <a:prstGeom prst="lin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8" name="Straight Connector 27"/>
              <p:cNvCxnSpPr/>
              <p:nvPr/>
            </p:nvCxnSpPr>
            <p:spPr bwMode="auto">
              <a:xfrm flipH="1">
                <a:off x="3200398" y="3261911"/>
                <a:ext cx="513826" cy="433732"/>
              </a:xfrm>
              <a:prstGeom prst="lin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1" name="Straight Connector 30"/>
              <p:cNvCxnSpPr/>
              <p:nvPr/>
            </p:nvCxnSpPr>
            <p:spPr bwMode="auto">
              <a:xfrm>
                <a:off x="4944534" y="2414089"/>
                <a:ext cx="678387" cy="541097"/>
              </a:xfrm>
              <a:prstGeom prst="lin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2" name="Straight Connector 31"/>
              <p:cNvCxnSpPr/>
              <p:nvPr/>
            </p:nvCxnSpPr>
            <p:spPr bwMode="auto">
              <a:xfrm>
                <a:off x="5134167" y="4009559"/>
                <a:ext cx="306364" cy="441186"/>
              </a:xfrm>
              <a:prstGeom prst="lin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3" name="Straight Connector 32"/>
              <p:cNvCxnSpPr>
                <a:endCxn id="38" idx="1"/>
              </p:cNvCxnSpPr>
              <p:nvPr/>
            </p:nvCxnSpPr>
            <p:spPr bwMode="auto">
              <a:xfrm>
                <a:off x="5993354" y="3216391"/>
                <a:ext cx="401916" cy="510797"/>
              </a:xfrm>
              <a:prstGeom prst="lin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1" name="TextBox 10"/>
            <p:cNvSpPr txBox="1"/>
            <p:nvPr/>
          </p:nvSpPr>
          <p:spPr>
            <a:xfrm>
              <a:off x="4834466" y="1793568"/>
              <a:ext cx="48541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FF0000"/>
                  </a:solidFill>
                </a:rPr>
                <a:t>+1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799699" y="2536723"/>
              <a:ext cx="55026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FF0000"/>
                  </a:solidFill>
                </a:rPr>
                <a:t>-1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442755" y="2545872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FF0000"/>
                  </a:solidFill>
                </a:rPr>
                <a:t>-1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604555" y="3343302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 </a:t>
              </a:r>
              <a:r>
                <a:rPr lang="en-US" sz="2000" dirty="0" smtClean="0">
                  <a:solidFill>
                    <a:srgbClr val="FF0000"/>
                  </a:solidFill>
                </a:rPr>
                <a:t>0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524212" y="3329785"/>
              <a:ext cx="50405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 </a:t>
              </a:r>
              <a:r>
                <a:rPr lang="en-US" sz="2000" dirty="0" smtClean="0">
                  <a:solidFill>
                    <a:srgbClr val="FF0000"/>
                  </a:solidFill>
                </a:rPr>
                <a:t>0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562600" y="4146746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 </a:t>
              </a:r>
              <a:r>
                <a:rPr lang="en-US" sz="2000" dirty="0" smtClean="0">
                  <a:solidFill>
                    <a:srgbClr val="FF0000"/>
                  </a:solidFill>
                </a:rPr>
                <a:t>0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53" name="Straight Connector 52"/>
          <p:cNvCxnSpPr/>
          <p:nvPr/>
        </p:nvCxnSpPr>
        <p:spPr bwMode="auto">
          <a:xfrm flipH="1">
            <a:off x="5509480" y="3399219"/>
            <a:ext cx="513826" cy="433732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4" name="Oval 53"/>
          <p:cNvSpPr/>
          <p:nvPr/>
        </p:nvSpPr>
        <p:spPr bwMode="auto">
          <a:xfrm>
            <a:off x="5163829" y="3803993"/>
            <a:ext cx="457200" cy="434719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arlett" pitchFamily="2" charset="2"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129390" y="3790519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</a:t>
            </a:r>
            <a:r>
              <a:rPr lang="en-US" sz="2400" dirty="0" smtClean="0"/>
              <a:t>7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4846152" y="3512965"/>
            <a:ext cx="4749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+</a:t>
            </a:r>
            <a:r>
              <a:rPr lang="en-US" sz="2000" dirty="0" smtClean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907525" y="1295341"/>
            <a:ext cx="2611936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FF0000"/>
                </a:solidFill>
              </a:rPr>
              <a:t>After apply RR-Rotation at node </a:t>
            </a:r>
            <a:r>
              <a:rPr lang="en-US" sz="2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endParaRPr lang="en-US" sz="2000" dirty="0">
              <a:solidFill>
                <a:srgbClr val="FF0000"/>
              </a:solidFill>
            </a:endParaRPr>
          </a:p>
        </p:txBody>
      </p:sp>
      <p:cxnSp>
        <p:nvCxnSpPr>
          <p:cNvPr id="59" name="Straight Arrow Connector 58"/>
          <p:cNvCxnSpPr>
            <a:stCxn id="58" idx="2"/>
          </p:cNvCxnSpPr>
          <p:nvPr/>
        </p:nvCxnSpPr>
        <p:spPr bwMode="auto">
          <a:xfrm flipH="1">
            <a:off x="6162383" y="2003227"/>
            <a:ext cx="1051110" cy="378083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321 - Data Structures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F31B7-9060-42E4-BB86-9DFA13B43B24}" type="slidenum">
              <a:rPr lang="en-US" smtClean="0"/>
              <a:pPr>
                <a:defRPr/>
              </a:pPr>
              <a:t>114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395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Example: Deletion III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863331" y="3766308"/>
            <a:ext cx="591681" cy="7936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2989852" y="1981200"/>
            <a:ext cx="3791947" cy="3090275"/>
            <a:chOff x="2604555" y="1793568"/>
            <a:chExt cx="3791947" cy="3090275"/>
          </a:xfrm>
        </p:grpSpPr>
        <p:grpSp>
          <p:nvGrpSpPr>
            <p:cNvPr id="10" name="Group 9"/>
            <p:cNvGrpSpPr/>
            <p:nvPr/>
          </p:nvGrpSpPr>
          <p:grpSpPr>
            <a:xfrm>
              <a:off x="2803522" y="2084207"/>
              <a:ext cx="3292478" cy="2799636"/>
              <a:chOff x="2803522" y="2084207"/>
              <a:chExt cx="3292478" cy="2799636"/>
            </a:xfrm>
          </p:grpSpPr>
          <p:grpSp>
            <p:nvGrpSpPr>
              <p:cNvPr id="19" name="Group 18"/>
              <p:cNvGrpSpPr/>
              <p:nvPr/>
            </p:nvGrpSpPr>
            <p:grpSpPr>
              <a:xfrm>
                <a:off x="4495800" y="2084207"/>
                <a:ext cx="533400" cy="461665"/>
                <a:chOff x="5147733" y="2882126"/>
                <a:chExt cx="533400" cy="461665"/>
              </a:xfrm>
            </p:grpSpPr>
            <p:sp>
              <p:nvSpPr>
                <p:cNvPr id="48" name="Oval 47"/>
                <p:cNvSpPr/>
                <p:nvPr/>
              </p:nvSpPr>
              <p:spPr bwMode="auto">
                <a:xfrm>
                  <a:off x="5181600" y="2895600"/>
                  <a:ext cx="457200" cy="434719"/>
                </a:xfrm>
                <a:prstGeom prst="ellipse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 typeface="Marlett" pitchFamily="2" charset="2"/>
                    <a:buNone/>
                    <a:tabLst/>
                  </a:pPr>
                  <a:endParaRPr kumimoji="0" lang="en-US" sz="28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9" name="TextBox 48"/>
                <p:cNvSpPr txBox="1"/>
                <p:nvPr/>
              </p:nvSpPr>
              <p:spPr>
                <a:xfrm>
                  <a:off x="5147733" y="2882126"/>
                  <a:ext cx="5334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/>
                    <a:t>10</a:t>
                  </a:r>
                  <a:endParaRPr lang="en-US" dirty="0"/>
                </a:p>
              </p:txBody>
            </p:sp>
          </p:grpSp>
          <p:grpSp>
            <p:nvGrpSpPr>
              <p:cNvPr id="20" name="Group 19"/>
              <p:cNvGrpSpPr/>
              <p:nvPr/>
            </p:nvGrpSpPr>
            <p:grpSpPr>
              <a:xfrm>
                <a:off x="5562600" y="2846682"/>
                <a:ext cx="533400" cy="461665"/>
                <a:chOff x="5147733" y="2882126"/>
                <a:chExt cx="533400" cy="461665"/>
              </a:xfrm>
            </p:grpSpPr>
            <p:sp>
              <p:nvSpPr>
                <p:cNvPr id="46" name="Oval 45"/>
                <p:cNvSpPr/>
                <p:nvPr/>
              </p:nvSpPr>
              <p:spPr bwMode="auto">
                <a:xfrm>
                  <a:off x="5181600" y="2895600"/>
                  <a:ext cx="457200" cy="434719"/>
                </a:xfrm>
                <a:prstGeom prst="ellipse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 typeface="Marlett" pitchFamily="2" charset="2"/>
                    <a:buNone/>
                    <a:tabLst/>
                  </a:pPr>
                  <a:endParaRPr kumimoji="0" lang="en-US" sz="28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7" name="TextBox 46"/>
                <p:cNvSpPr txBox="1"/>
                <p:nvPr/>
              </p:nvSpPr>
              <p:spPr>
                <a:xfrm>
                  <a:off x="5147733" y="2882126"/>
                  <a:ext cx="5334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/>
                    <a:t>20</a:t>
                  </a:r>
                  <a:endParaRPr lang="en-US" dirty="0"/>
                </a:p>
              </p:txBody>
            </p:sp>
          </p:grpSp>
          <p:grpSp>
            <p:nvGrpSpPr>
              <p:cNvPr id="21" name="Group 20"/>
              <p:cNvGrpSpPr/>
              <p:nvPr/>
            </p:nvGrpSpPr>
            <p:grpSpPr>
              <a:xfrm>
                <a:off x="3606800" y="2863668"/>
                <a:ext cx="533400" cy="461665"/>
                <a:chOff x="5147733" y="2882126"/>
                <a:chExt cx="533400" cy="461665"/>
              </a:xfrm>
            </p:grpSpPr>
            <p:sp>
              <p:nvSpPr>
                <p:cNvPr id="44" name="Oval 43"/>
                <p:cNvSpPr/>
                <p:nvPr/>
              </p:nvSpPr>
              <p:spPr bwMode="auto">
                <a:xfrm>
                  <a:off x="5181600" y="2895600"/>
                  <a:ext cx="457200" cy="434719"/>
                </a:xfrm>
                <a:prstGeom prst="ellipse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 typeface="Marlett" pitchFamily="2" charset="2"/>
                    <a:buNone/>
                    <a:tabLst/>
                  </a:pPr>
                  <a:endParaRPr kumimoji="0" lang="en-US" sz="28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5" name="TextBox 44"/>
                <p:cNvSpPr txBox="1"/>
                <p:nvPr/>
              </p:nvSpPr>
              <p:spPr>
                <a:xfrm>
                  <a:off x="5147733" y="2882126"/>
                  <a:ext cx="5334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/>
                    <a:t> 5</a:t>
                  </a:r>
                  <a:endParaRPr lang="en-US" dirty="0"/>
                </a:p>
              </p:txBody>
            </p:sp>
          </p:grpSp>
          <p:grpSp>
            <p:nvGrpSpPr>
              <p:cNvPr id="22" name="Group 21"/>
              <p:cNvGrpSpPr/>
              <p:nvPr/>
            </p:nvGrpSpPr>
            <p:grpSpPr>
              <a:xfrm>
                <a:off x="5131854" y="3629657"/>
                <a:ext cx="533400" cy="461665"/>
                <a:chOff x="5147733" y="2882126"/>
                <a:chExt cx="533400" cy="461665"/>
              </a:xfrm>
            </p:grpSpPr>
            <p:sp>
              <p:nvSpPr>
                <p:cNvPr id="42" name="Oval 41"/>
                <p:cNvSpPr/>
                <p:nvPr/>
              </p:nvSpPr>
              <p:spPr bwMode="auto">
                <a:xfrm>
                  <a:off x="5181600" y="2895600"/>
                  <a:ext cx="457200" cy="434719"/>
                </a:xfrm>
                <a:prstGeom prst="ellipse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 typeface="Marlett" pitchFamily="2" charset="2"/>
                    <a:buNone/>
                    <a:tabLst/>
                  </a:pPr>
                  <a:endParaRPr kumimoji="0" lang="en-US" sz="28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3" name="TextBox 42"/>
                <p:cNvSpPr txBox="1"/>
                <p:nvPr/>
              </p:nvSpPr>
              <p:spPr>
                <a:xfrm>
                  <a:off x="5147733" y="2882126"/>
                  <a:ext cx="5334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/>
                    <a:t>12</a:t>
                  </a:r>
                  <a:endParaRPr lang="en-US" dirty="0"/>
                </a:p>
              </p:txBody>
            </p:sp>
          </p:grpSp>
          <p:grpSp>
            <p:nvGrpSpPr>
              <p:cNvPr id="23" name="Group 22"/>
              <p:cNvGrpSpPr/>
              <p:nvPr/>
            </p:nvGrpSpPr>
            <p:grpSpPr>
              <a:xfrm>
                <a:off x="2803522" y="3636579"/>
                <a:ext cx="533400" cy="461665"/>
                <a:chOff x="5147733" y="2882126"/>
                <a:chExt cx="533400" cy="461665"/>
              </a:xfrm>
            </p:grpSpPr>
            <p:sp>
              <p:nvSpPr>
                <p:cNvPr id="40" name="Oval 39"/>
                <p:cNvSpPr/>
                <p:nvPr/>
              </p:nvSpPr>
              <p:spPr bwMode="auto">
                <a:xfrm>
                  <a:off x="5181600" y="2895600"/>
                  <a:ext cx="457200" cy="434719"/>
                </a:xfrm>
                <a:prstGeom prst="ellipse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 typeface="Marlett" pitchFamily="2" charset="2"/>
                    <a:buNone/>
                    <a:tabLst/>
                  </a:pPr>
                  <a:endParaRPr kumimoji="0" lang="en-US" sz="28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1" name="TextBox 40"/>
                <p:cNvSpPr txBox="1"/>
                <p:nvPr/>
              </p:nvSpPr>
              <p:spPr>
                <a:xfrm>
                  <a:off x="5147733" y="2882126"/>
                  <a:ext cx="5334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/>
                    <a:t> </a:t>
                  </a:r>
                  <a:r>
                    <a:rPr lang="en-US" sz="2400" dirty="0" smtClean="0"/>
                    <a:t>4</a:t>
                  </a:r>
                  <a:endParaRPr lang="en-US" dirty="0"/>
                </a:p>
              </p:txBody>
            </p:sp>
          </p:grpSp>
          <p:grpSp>
            <p:nvGrpSpPr>
              <p:cNvPr id="24" name="Group 23"/>
              <p:cNvGrpSpPr/>
              <p:nvPr/>
            </p:nvGrpSpPr>
            <p:grpSpPr>
              <a:xfrm>
                <a:off x="4221152" y="3636579"/>
                <a:ext cx="533400" cy="461665"/>
                <a:chOff x="5147733" y="2882126"/>
                <a:chExt cx="533400" cy="461665"/>
              </a:xfrm>
            </p:grpSpPr>
            <p:sp>
              <p:nvSpPr>
                <p:cNvPr id="38" name="Oval 37"/>
                <p:cNvSpPr/>
                <p:nvPr/>
              </p:nvSpPr>
              <p:spPr bwMode="auto">
                <a:xfrm>
                  <a:off x="5181600" y="2895600"/>
                  <a:ext cx="457200" cy="434719"/>
                </a:xfrm>
                <a:prstGeom prst="ellipse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 typeface="Marlett" pitchFamily="2" charset="2"/>
                    <a:buNone/>
                    <a:tabLst/>
                  </a:pPr>
                  <a:endParaRPr kumimoji="0" lang="en-US" sz="28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39" name="TextBox 38"/>
                <p:cNvSpPr txBox="1"/>
                <p:nvPr/>
              </p:nvSpPr>
              <p:spPr>
                <a:xfrm>
                  <a:off x="5147733" y="2882126"/>
                  <a:ext cx="5334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/>
                    <a:t> </a:t>
                  </a:r>
                  <a:r>
                    <a:rPr lang="en-US" sz="2400" dirty="0" smtClean="0"/>
                    <a:t>7 </a:t>
                  </a:r>
                  <a:endParaRPr lang="en-US" dirty="0"/>
                </a:p>
              </p:txBody>
            </p:sp>
          </p:grpSp>
          <p:grpSp>
            <p:nvGrpSpPr>
              <p:cNvPr id="26" name="Group 25"/>
              <p:cNvGrpSpPr/>
              <p:nvPr/>
            </p:nvGrpSpPr>
            <p:grpSpPr>
              <a:xfrm>
                <a:off x="3539814" y="4422178"/>
                <a:ext cx="533400" cy="461665"/>
                <a:chOff x="6585851" y="2900326"/>
                <a:chExt cx="533400" cy="461665"/>
              </a:xfrm>
            </p:grpSpPr>
            <p:sp>
              <p:nvSpPr>
                <p:cNvPr id="34" name="Oval 33"/>
                <p:cNvSpPr/>
                <p:nvPr/>
              </p:nvSpPr>
              <p:spPr bwMode="auto">
                <a:xfrm>
                  <a:off x="6623951" y="2911627"/>
                  <a:ext cx="457200" cy="434719"/>
                </a:xfrm>
                <a:prstGeom prst="ellipse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 typeface="Marlett" pitchFamily="2" charset="2"/>
                    <a:buNone/>
                    <a:tabLst/>
                  </a:pPr>
                  <a:endParaRPr kumimoji="0" lang="en-US" sz="28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35" name="TextBox 34"/>
                <p:cNvSpPr txBox="1"/>
                <p:nvPr/>
              </p:nvSpPr>
              <p:spPr>
                <a:xfrm>
                  <a:off x="6585851" y="2900326"/>
                  <a:ext cx="5334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/>
                    <a:t> 6</a:t>
                  </a:r>
                  <a:endParaRPr lang="en-US" dirty="0"/>
                </a:p>
              </p:txBody>
            </p:sp>
          </p:grpSp>
          <p:cxnSp>
            <p:nvCxnSpPr>
              <p:cNvPr id="27" name="Straight Connector 26"/>
              <p:cNvCxnSpPr/>
              <p:nvPr/>
            </p:nvCxnSpPr>
            <p:spPr bwMode="auto">
              <a:xfrm flipH="1">
                <a:off x="4010556" y="2464138"/>
                <a:ext cx="569913" cy="472695"/>
              </a:xfrm>
              <a:prstGeom prst="lin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8" name="Straight Connector 27"/>
              <p:cNvCxnSpPr/>
              <p:nvPr/>
            </p:nvCxnSpPr>
            <p:spPr bwMode="auto">
              <a:xfrm flipH="1">
                <a:off x="3200398" y="3261911"/>
                <a:ext cx="513826" cy="433732"/>
              </a:xfrm>
              <a:prstGeom prst="lin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9" name="Straight Connector 28"/>
              <p:cNvCxnSpPr/>
              <p:nvPr/>
            </p:nvCxnSpPr>
            <p:spPr bwMode="auto">
              <a:xfrm flipH="1">
                <a:off x="3954162" y="4056800"/>
                <a:ext cx="407609" cy="425143"/>
              </a:xfrm>
              <a:prstGeom prst="lin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0" name="Straight Connector 29"/>
              <p:cNvCxnSpPr/>
              <p:nvPr/>
            </p:nvCxnSpPr>
            <p:spPr bwMode="auto">
              <a:xfrm flipH="1">
                <a:off x="5450153" y="3261911"/>
                <a:ext cx="239969" cy="388142"/>
              </a:xfrm>
              <a:prstGeom prst="lin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1" name="Straight Connector 30"/>
              <p:cNvCxnSpPr/>
              <p:nvPr/>
            </p:nvCxnSpPr>
            <p:spPr bwMode="auto">
              <a:xfrm>
                <a:off x="4944534" y="2414089"/>
                <a:ext cx="678387" cy="541097"/>
              </a:xfrm>
              <a:prstGeom prst="lin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3" name="Straight Connector 32"/>
              <p:cNvCxnSpPr/>
              <p:nvPr/>
            </p:nvCxnSpPr>
            <p:spPr bwMode="auto">
              <a:xfrm>
                <a:off x="4033840" y="3234664"/>
                <a:ext cx="334961" cy="440582"/>
              </a:xfrm>
              <a:prstGeom prst="lin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1" name="TextBox 10"/>
            <p:cNvSpPr txBox="1"/>
            <p:nvPr/>
          </p:nvSpPr>
          <p:spPr>
            <a:xfrm>
              <a:off x="4834467" y="1793568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FF0000"/>
                  </a:solidFill>
                </a:rPr>
                <a:t>-1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846233" y="2555076"/>
              <a:ext cx="55026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-</a:t>
              </a:r>
              <a:r>
                <a:rPr lang="en-US" sz="2000" dirty="0" smtClean="0">
                  <a:solidFill>
                    <a:srgbClr val="FF0000"/>
                  </a:solidFill>
                </a:rPr>
                <a:t>1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442754" y="2545872"/>
              <a:ext cx="51140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FF0000"/>
                  </a:solidFill>
                </a:rPr>
                <a:t>+1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604555" y="3343302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0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402668" y="3338748"/>
              <a:ext cx="50405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FF0000"/>
                  </a:solidFill>
                </a:rPr>
                <a:t>-1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894788" y="3340189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 </a:t>
              </a:r>
              <a:r>
                <a:rPr lang="en-US" sz="2000" dirty="0" smtClean="0">
                  <a:solidFill>
                    <a:srgbClr val="FF0000"/>
                  </a:solidFill>
                </a:rPr>
                <a:t>0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331328" y="4160122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 </a:t>
              </a:r>
              <a:r>
                <a:rPr lang="en-US" sz="2000" dirty="0" smtClean="0">
                  <a:solidFill>
                    <a:srgbClr val="FF0000"/>
                  </a:solidFill>
                </a:rPr>
                <a:t>0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50" name="Content Placeholder 2"/>
          <p:cNvSpPr txBox="1">
            <a:spLocks/>
          </p:cNvSpPr>
          <p:nvPr/>
        </p:nvSpPr>
        <p:spPr bwMode="auto">
          <a:xfrm>
            <a:off x="1662053" y="1091616"/>
            <a:ext cx="5881747" cy="468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buChar char="8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400050" lvl="1" indent="0" algn="ctr">
              <a:buFontTx/>
              <a:buNone/>
            </a:pPr>
            <a:r>
              <a:rPr lang="en-US" sz="2400" b="0" kern="0" dirty="0" smtClean="0"/>
              <a:t>Delete </a:t>
            </a:r>
            <a:r>
              <a:rPr lang="en-US" sz="2400" b="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sz="2400" b="0" kern="0" dirty="0" smtClean="0"/>
              <a:t> from the following AVL-Tree: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321 - Data Structures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F31B7-9060-42E4-BB86-9DFA13B43B24}" type="slidenum">
              <a:rPr lang="en-US" smtClean="0"/>
              <a:pPr>
                <a:defRPr/>
              </a:pPr>
              <a:t>115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982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Example: Deletion III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863331" y="3766308"/>
            <a:ext cx="591681" cy="7936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3714037" y="1981200"/>
            <a:ext cx="3067762" cy="3090275"/>
            <a:chOff x="3328740" y="1793568"/>
            <a:chExt cx="3067762" cy="3090275"/>
          </a:xfrm>
        </p:grpSpPr>
        <p:grpSp>
          <p:nvGrpSpPr>
            <p:cNvPr id="10" name="Group 9"/>
            <p:cNvGrpSpPr/>
            <p:nvPr/>
          </p:nvGrpSpPr>
          <p:grpSpPr>
            <a:xfrm>
              <a:off x="3539814" y="2084207"/>
              <a:ext cx="2556186" cy="2799636"/>
              <a:chOff x="3539814" y="2084207"/>
              <a:chExt cx="2556186" cy="2799636"/>
            </a:xfrm>
          </p:grpSpPr>
          <p:grpSp>
            <p:nvGrpSpPr>
              <p:cNvPr id="19" name="Group 18"/>
              <p:cNvGrpSpPr/>
              <p:nvPr/>
            </p:nvGrpSpPr>
            <p:grpSpPr>
              <a:xfrm>
                <a:off x="4495800" y="2084207"/>
                <a:ext cx="533400" cy="461665"/>
                <a:chOff x="5147733" y="2882126"/>
                <a:chExt cx="533400" cy="461665"/>
              </a:xfrm>
            </p:grpSpPr>
            <p:sp>
              <p:nvSpPr>
                <p:cNvPr id="48" name="Oval 47"/>
                <p:cNvSpPr/>
                <p:nvPr/>
              </p:nvSpPr>
              <p:spPr bwMode="auto">
                <a:xfrm>
                  <a:off x="5181600" y="2895600"/>
                  <a:ext cx="457200" cy="434719"/>
                </a:xfrm>
                <a:prstGeom prst="ellipse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 typeface="Marlett" pitchFamily="2" charset="2"/>
                    <a:buNone/>
                    <a:tabLst/>
                  </a:pPr>
                  <a:endParaRPr kumimoji="0" lang="en-US" sz="28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9" name="TextBox 48"/>
                <p:cNvSpPr txBox="1"/>
                <p:nvPr/>
              </p:nvSpPr>
              <p:spPr>
                <a:xfrm>
                  <a:off x="5147733" y="2882126"/>
                  <a:ext cx="5334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/>
                    <a:t>10</a:t>
                  </a:r>
                  <a:endParaRPr lang="en-US" dirty="0"/>
                </a:p>
              </p:txBody>
            </p:sp>
          </p:grpSp>
          <p:grpSp>
            <p:nvGrpSpPr>
              <p:cNvPr id="20" name="Group 19"/>
              <p:cNvGrpSpPr/>
              <p:nvPr/>
            </p:nvGrpSpPr>
            <p:grpSpPr>
              <a:xfrm>
                <a:off x="5562600" y="2846682"/>
                <a:ext cx="533400" cy="461665"/>
                <a:chOff x="5147733" y="2882126"/>
                <a:chExt cx="533400" cy="461665"/>
              </a:xfrm>
            </p:grpSpPr>
            <p:sp>
              <p:nvSpPr>
                <p:cNvPr id="46" name="Oval 45"/>
                <p:cNvSpPr/>
                <p:nvPr/>
              </p:nvSpPr>
              <p:spPr bwMode="auto">
                <a:xfrm>
                  <a:off x="5181600" y="2895600"/>
                  <a:ext cx="457200" cy="434719"/>
                </a:xfrm>
                <a:prstGeom prst="ellipse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 typeface="Marlett" pitchFamily="2" charset="2"/>
                    <a:buNone/>
                    <a:tabLst/>
                  </a:pPr>
                  <a:endParaRPr kumimoji="0" lang="en-US" sz="28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7" name="TextBox 46"/>
                <p:cNvSpPr txBox="1"/>
                <p:nvPr/>
              </p:nvSpPr>
              <p:spPr>
                <a:xfrm>
                  <a:off x="5147733" y="2882126"/>
                  <a:ext cx="5334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/>
                    <a:t>20</a:t>
                  </a:r>
                  <a:endParaRPr lang="en-US" dirty="0"/>
                </a:p>
              </p:txBody>
            </p:sp>
          </p:grpSp>
          <p:grpSp>
            <p:nvGrpSpPr>
              <p:cNvPr id="21" name="Group 20"/>
              <p:cNvGrpSpPr/>
              <p:nvPr/>
            </p:nvGrpSpPr>
            <p:grpSpPr>
              <a:xfrm>
                <a:off x="3606800" y="2863668"/>
                <a:ext cx="533400" cy="461665"/>
                <a:chOff x="5147733" y="2882126"/>
                <a:chExt cx="533400" cy="461665"/>
              </a:xfrm>
            </p:grpSpPr>
            <p:sp>
              <p:nvSpPr>
                <p:cNvPr id="44" name="Oval 43"/>
                <p:cNvSpPr/>
                <p:nvPr/>
              </p:nvSpPr>
              <p:spPr bwMode="auto">
                <a:xfrm>
                  <a:off x="5181600" y="2895600"/>
                  <a:ext cx="457200" cy="434719"/>
                </a:xfrm>
                <a:prstGeom prst="ellipse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 typeface="Marlett" pitchFamily="2" charset="2"/>
                    <a:buNone/>
                    <a:tabLst/>
                  </a:pPr>
                  <a:endParaRPr kumimoji="0" lang="en-US" sz="28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5" name="TextBox 44"/>
                <p:cNvSpPr txBox="1"/>
                <p:nvPr/>
              </p:nvSpPr>
              <p:spPr>
                <a:xfrm>
                  <a:off x="5147733" y="2882126"/>
                  <a:ext cx="5334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/>
                    <a:t> 5</a:t>
                  </a:r>
                  <a:endParaRPr lang="en-US" dirty="0"/>
                </a:p>
              </p:txBody>
            </p:sp>
          </p:grpSp>
          <p:grpSp>
            <p:nvGrpSpPr>
              <p:cNvPr id="22" name="Group 21"/>
              <p:cNvGrpSpPr/>
              <p:nvPr/>
            </p:nvGrpSpPr>
            <p:grpSpPr>
              <a:xfrm>
                <a:off x="5131854" y="3629657"/>
                <a:ext cx="533400" cy="461665"/>
                <a:chOff x="5147733" y="2882126"/>
                <a:chExt cx="533400" cy="461665"/>
              </a:xfrm>
            </p:grpSpPr>
            <p:sp>
              <p:nvSpPr>
                <p:cNvPr id="42" name="Oval 41"/>
                <p:cNvSpPr/>
                <p:nvPr/>
              </p:nvSpPr>
              <p:spPr bwMode="auto">
                <a:xfrm>
                  <a:off x="5181600" y="2895600"/>
                  <a:ext cx="457200" cy="434719"/>
                </a:xfrm>
                <a:prstGeom prst="ellipse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 typeface="Marlett" pitchFamily="2" charset="2"/>
                    <a:buNone/>
                    <a:tabLst/>
                  </a:pPr>
                  <a:endParaRPr kumimoji="0" lang="en-US" sz="28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3" name="TextBox 42"/>
                <p:cNvSpPr txBox="1"/>
                <p:nvPr/>
              </p:nvSpPr>
              <p:spPr>
                <a:xfrm>
                  <a:off x="5147733" y="2882126"/>
                  <a:ext cx="5334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/>
                    <a:t>12</a:t>
                  </a:r>
                  <a:endParaRPr lang="en-US" dirty="0"/>
                </a:p>
              </p:txBody>
            </p:sp>
          </p:grpSp>
          <p:grpSp>
            <p:nvGrpSpPr>
              <p:cNvPr id="24" name="Group 23"/>
              <p:cNvGrpSpPr/>
              <p:nvPr/>
            </p:nvGrpSpPr>
            <p:grpSpPr>
              <a:xfrm>
                <a:off x="4221152" y="3636579"/>
                <a:ext cx="533400" cy="461665"/>
                <a:chOff x="5147733" y="2882126"/>
                <a:chExt cx="533400" cy="461665"/>
              </a:xfrm>
            </p:grpSpPr>
            <p:sp>
              <p:nvSpPr>
                <p:cNvPr id="38" name="Oval 37"/>
                <p:cNvSpPr/>
                <p:nvPr/>
              </p:nvSpPr>
              <p:spPr bwMode="auto">
                <a:xfrm>
                  <a:off x="5181600" y="2895600"/>
                  <a:ext cx="457200" cy="434719"/>
                </a:xfrm>
                <a:prstGeom prst="ellipse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 typeface="Marlett" pitchFamily="2" charset="2"/>
                    <a:buNone/>
                    <a:tabLst/>
                  </a:pPr>
                  <a:endParaRPr kumimoji="0" lang="en-US" sz="28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39" name="TextBox 38"/>
                <p:cNvSpPr txBox="1"/>
                <p:nvPr/>
              </p:nvSpPr>
              <p:spPr>
                <a:xfrm>
                  <a:off x="5147733" y="2882126"/>
                  <a:ext cx="5334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/>
                    <a:t> </a:t>
                  </a:r>
                  <a:r>
                    <a:rPr lang="en-US" sz="2400" dirty="0" smtClean="0"/>
                    <a:t>7 </a:t>
                  </a:r>
                  <a:endParaRPr lang="en-US" dirty="0"/>
                </a:p>
              </p:txBody>
            </p:sp>
          </p:grpSp>
          <p:grpSp>
            <p:nvGrpSpPr>
              <p:cNvPr id="26" name="Group 25"/>
              <p:cNvGrpSpPr/>
              <p:nvPr/>
            </p:nvGrpSpPr>
            <p:grpSpPr>
              <a:xfrm>
                <a:off x="3539814" y="4422178"/>
                <a:ext cx="533400" cy="461665"/>
                <a:chOff x="6585851" y="2900326"/>
                <a:chExt cx="533400" cy="461665"/>
              </a:xfrm>
            </p:grpSpPr>
            <p:sp>
              <p:nvSpPr>
                <p:cNvPr id="34" name="Oval 33"/>
                <p:cNvSpPr/>
                <p:nvPr/>
              </p:nvSpPr>
              <p:spPr bwMode="auto">
                <a:xfrm>
                  <a:off x="6623951" y="2911627"/>
                  <a:ext cx="457200" cy="434719"/>
                </a:xfrm>
                <a:prstGeom prst="ellipse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 typeface="Marlett" pitchFamily="2" charset="2"/>
                    <a:buNone/>
                    <a:tabLst/>
                  </a:pPr>
                  <a:endParaRPr kumimoji="0" lang="en-US" sz="28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35" name="TextBox 34"/>
                <p:cNvSpPr txBox="1"/>
                <p:nvPr/>
              </p:nvSpPr>
              <p:spPr>
                <a:xfrm>
                  <a:off x="6585851" y="2900326"/>
                  <a:ext cx="5334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/>
                    <a:t> 6</a:t>
                  </a:r>
                  <a:endParaRPr lang="en-US" dirty="0"/>
                </a:p>
              </p:txBody>
            </p:sp>
          </p:grpSp>
          <p:cxnSp>
            <p:nvCxnSpPr>
              <p:cNvPr id="27" name="Straight Connector 26"/>
              <p:cNvCxnSpPr/>
              <p:nvPr/>
            </p:nvCxnSpPr>
            <p:spPr bwMode="auto">
              <a:xfrm flipH="1">
                <a:off x="4010556" y="2464138"/>
                <a:ext cx="569913" cy="472695"/>
              </a:xfrm>
              <a:prstGeom prst="lin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9" name="Straight Connector 28"/>
              <p:cNvCxnSpPr/>
              <p:nvPr/>
            </p:nvCxnSpPr>
            <p:spPr bwMode="auto">
              <a:xfrm flipH="1">
                <a:off x="3954162" y="4056800"/>
                <a:ext cx="407609" cy="425143"/>
              </a:xfrm>
              <a:prstGeom prst="lin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0" name="Straight Connector 29"/>
              <p:cNvCxnSpPr/>
              <p:nvPr/>
            </p:nvCxnSpPr>
            <p:spPr bwMode="auto">
              <a:xfrm flipH="1">
                <a:off x="5450153" y="3261911"/>
                <a:ext cx="239969" cy="388142"/>
              </a:xfrm>
              <a:prstGeom prst="lin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1" name="Straight Connector 30"/>
              <p:cNvCxnSpPr/>
              <p:nvPr/>
            </p:nvCxnSpPr>
            <p:spPr bwMode="auto">
              <a:xfrm>
                <a:off x="4944534" y="2414089"/>
                <a:ext cx="678387" cy="541097"/>
              </a:xfrm>
              <a:prstGeom prst="lin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3" name="Straight Connector 32"/>
              <p:cNvCxnSpPr/>
              <p:nvPr/>
            </p:nvCxnSpPr>
            <p:spPr bwMode="auto">
              <a:xfrm>
                <a:off x="4033840" y="3234664"/>
                <a:ext cx="334961" cy="440582"/>
              </a:xfrm>
              <a:prstGeom prst="lin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1" name="TextBox 10"/>
            <p:cNvSpPr txBox="1"/>
            <p:nvPr/>
          </p:nvSpPr>
          <p:spPr>
            <a:xfrm>
              <a:off x="4834467" y="1793568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FF0000"/>
                  </a:solidFill>
                </a:rPr>
                <a:t>-1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846233" y="2555076"/>
              <a:ext cx="55026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-</a:t>
              </a:r>
              <a:r>
                <a:rPr lang="en-US" sz="2000" dirty="0" smtClean="0">
                  <a:solidFill>
                    <a:srgbClr val="FF0000"/>
                  </a:solidFill>
                </a:rPr>
                <a:t>1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328740" y="2576961"/>
              <a:ext cx="51140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FF0000"/>
                  </a:solidFill>
                </a:rPr>
                <a:t>+2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402668" y="3338748"/>
              <a:ext cx="50405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FF0000"/>
                  </a:solidFill>
                </a:rPr>
                <a:t>-1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894788" y="3340189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 </a:t>
              </a:r>
              <a:r>
                <a:rPr lang="en-US" sz="2000" dirty="0" smtClean="0">
                  <a:solidFill>
                    <a:srgbClr val="FF0000"/>
                  </a:solidFill>
                </a:rPr>
                <a:t>0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331328" y="4160122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 </a:t>
              </a:r>
              <a:r>
                <a:rPr lang="en-US" sz="2000" dirty="0" smtClean="0">
                  <a:solidFill>
                    <a:srgbClr val="FF0000"/>
                  </a:solidFill>
                </a:rPr>
                <a:t>0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1170627" y="1861539"/>
            <a:ext cx="2611936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FF0000"/>
                </a:solidFill>
              </a:rPr>
              <a:t>Deletion</a:t>
            </a:r>
            <a:r>
              <a:rPr lang="en-US" sz="2000" dirty="0" smtClean="0">
                <a:solidFill>
                  <a:srgbClr val="FF0000"/>
                </a:solidFill>
                <a:latin typeface="+mn-lt"/>
                <a:cs typeface="Courier New" panose="02070309020205020404" pitchFamily="49" charset="0"/>
              </a:rPr>
              <a:t> induces right, left imbalance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endParaRPr lang="en-US" sz="2000" dirty="0">
              <a:solidFill>
                <a:srgbClr val="FF0000"/>
              </a:solidFill>
            </a:endParaRPr>
          </a:p>
        </p:txBody>
      </p:sp>
      <p:cxnSp>
        <p:nvCxnSpPr>
          <p:cNvPr id="52" name="Straight Arrow Connector 51"/>
          <p:cNvCxnSpPr>
            <a:stCxn id="51" idx="2"/>
          </p:cNvCxnSpPr>
          <p:nvPr/>
        </p:nvCxnSpPr>
        <p:spPr bwMode="auto">
          <a:xfrm>
            <a:off x="2476595" y="2569425"/>
            <a:ext cx="1305968" cy="660664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3" name="Bent Arrow 52"/>
          <p:cNvSpPr/>
          <p:nvPr/>
        </p:nvSpPr>
        <p:spPr bwMode="auto">
          <a:xfrm rot="19163364" flipH="1" flipV="1">
            <a:off x="3855893" y="3740004"/>
            <a:ext cx="730624" cy="677796"/>
          </a:xfrm>
          <a:prstGeom prst="ben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arlett" pitchFamily="2" charset="2"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321 - Data Structures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F31B7-9060-42E4-BB86-9DFA13B43B24}" type="slidenum">
              <a:rPr lang="en-US" smtClean="0"/>
              <a:pPr>
                <a:defRPr/>
              </a:pPr>
              <a:t>116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846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152400"/>
            <a:ext cx="8001000" cy="114300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Example: Deletion II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9144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Which rotation use?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" y="1905000"/>
            <a:ext cx="8382000" cy="3994751"/>
          </a:xfrm>
          <a:prstGeom prst="rect">
            <a:avLst/>
          </a:prstGeom>
        </p:spPr>
      </p:pic>
      <p:sp>
        <p:nvSpPr>
          <p:cNvPr id="13" name="Oval 12"/>
          <p:cNvSpPr/>
          <p:nvPr/>
        </p:nvSpPr>
        <p:spPr>
          <a:xfrm>
            <a:off x="4331862" y="1556351"/>
            <a:ext cx="4507337" cy="1872649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321 - Data Structures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F31B7-9060-42E4-BB86-9DFA13B43B24}" type="slidenum">
              <a:rPr lang="en-US" smtClean="0"/>
              <a:pPr>
                <a:defRPr/>
              </a:pPr>
              <a:t>117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508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Example: Deletion III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863331" y="3766308"/>
            <a:ext cx="591681" cy="7936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2989852" y="1981200"/>
            <a:ext cx="3791947" cy="2304676"/>
            <a:chOff x="2604555" y="1793568"/>
            <a:chExt cx="3791947" cy="2304676"/>
          </a:xfrm>
        </p:grpSpPr>
        <p:grpSp>
          <p:nvGrpSpPr>
            <p:cNvPr id="10" name="Group 9"/>
            <p:cNvGrpSpPr/>
            <p:nvPr/>
          </p:nvGrpSpPr>
          <p:grpSpPr>
            <a:xfrm>
              <a:off x="2803522" y="2084207"/>
              <a:ext cx="3292478" cy="2014037"/>
              <a:chOff x="2803522" y="2084207"/>
              <a:chExt cx="3292478" cy="2014037"/>
            </a:xfrm>
          </p:grpSpPr>
          <p:grpSp>
            <p:nvGrpSpPr>
              <p:cNvPr id="19" name="Group 18"/>
              <p:cNvGrpSpPr/>
              <p:nvPr/>
            </p:nvGrpSpPr>
            <p:grpSpPr>
              <a:xfrm>
                <a:off x="4495800" y="2084207"/>
                <a:ext cx="533400" cy="461665"/>
                <a:chOff x="5147733" y="2882126"/>
                <a:chExt cx="533400" cy="461665"/>
              </a:xfrm>
            </p:grpSpPr>
            <p:sp>
              <p:nvSpPr>
                <p:cNvPr id="48" name="Oval 47"/>
                <p:cNvSpPr/>
                <p:nvPr/>
              </p:nvSpPr>
              <p:spPr bwMode="auto">
                <a:xfrm>
                  <a:off x="5181600" y="2895600"/>
                  <a:ext cx="457200" cy="434719"/>
                </a:xfrm>
                <a:prstGeom prst="ellipse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 typeface="Marlett" pitchFamily="2" charset="2"/>
                    <a:buNone/>
                    <a:tabLst/>
                  </a:pPr>
                  <a:endParaRPr kumimoji="0" lang="en-US" sz="28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9" name="TextBox 48"/>
                <p:cNvSpPr txBox="1"/>
                <p:nvPr/>
              </p:nvSpPr>
              <p:spPr>
                <a:xfrm>
                  <a:off x="5147733" y="2882126"/>
                  <a:ext cx="5334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/>
                    <a:t>10</a:t>
                  </a:r>
                  <a:endParaRPr lang="en-US" dirty="0"/>
                </a:p>
              </p:txBody>
            </p:sp>
          </p:grpSp>
          <p:grpSp>
            <p:nvGrpSpPr>
              <p:cNvPr id="20" name="Group 19"/>
              <p:cNvGrpSpPr/>
              <p:nvPr/>
            </p:nvGrpSpPr>
            <p:grpSpPr>
              <a:xfrm>
                <a:off x="5562600" y="2846682"/>
                <a:ext cx="533400" cy="461665"/>
                <a:chOff x="5147733" y="2882126"/>
                <a:chExt cx="533400" cy="461665"/>
              </a:xfrm>
            </p:grpSpPr>
            <p:sp>
              <p:nvSpPr>
                <p:cNvPr id="46" name="Oval 45"/>
                <p:cNvSpPr/>
                <p:nvPr/>
              </p:nvSpPr>
              <p:spPr bwMode="auto">
                <a:xfrm>
                  <a:off x="5181600" y="2895600"/>
                  <a:ext cx="457200" cy="434719"/>
                </a:xfrm>
                <a:prstGeom prst="ellipse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 typeface="Marlett" pitchFamily="2" charset="2"/>
                    <a:buNone/>
                    <a:tabLst/>
                  </a:pPr>
                  <a:endParaRPr kumimoji="0" lang="en-US" sz="28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7" name="TextBox 46"/>
                <p:cNvSpPr txBox="1"/>
                <p:nvPr/>
              </p:nvSpPr>
              <p:spPr>
                <a:xfrm>
                  <a:off x="5147733" y="2882126"/>
                  <a:ext cx="5334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/>
                    <a:t>20</a:t>
                  </a:r>
                  <a:endParaRPr lang="en-US" dirty="0"/>
                </a:p>
              </p:txBody>
            </p:sp>
          </p:grpSp>
          <p:grpSp>
            <p:nvGrpSpPr>
              <p:cNvPr id="21" name="Group 20"/>
              <p:cNvGrpSpPr/>
              <p:nvPr/>
            </p:nvGrpSpPr>
            <p:grpSpPr>
              <a:xfrm>
                <a:off x="3606800" y="2863668"/>
                <a:ext cx="533400" cy="461665"/>
                <a:chOff x="5147733" y="2882126"/>
                <a:chExt cx="533400" cy="461665"/>
              </a:xfrm>
            </p:grpSpPr>
            <p:sp>
              <p:nvSpPr>
                <p:cNvPr id="44" name="Oval 43"/>
                <p:cNvSpPr/>
                <p:nvPr/>
              </p:nvSpPr>
              <p:spPr bwMode="auto">
                <a:xfrm>
                  <a:off x="5181600" y="2895600"/>
                  <a:ext cx="457200" cy="434719"/>
                </a:xfrm>
                <a:prstGeom prst="ellipse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 typeface="Marlett" pitchFamily="2" charset="2"/>
                    <a:buNone/>
                    <a:tabLst/>
                  </a:pPr>
                  <a:endParaRPr kumimoji="0" lang="en-US" sz="28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5" name="TextBox 44"/>
                <p:cNvSpPr txBox="1"/>
                <p:nvPr/>
              </p:nvSpPr>
              <p:spPr>
                <a:xfrm>
                  <a:off x="5147733" y="2882126"/>
                  <a:ext cx="5334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/>
                    <a:t> 6</a:t>
                  </a:r>
                  <a:endParaRPr lang="en-US" dirty="0"/>
                </a:p>
              </p:txBody>
            </p:sp>
          </p:grpSp>
          <p:grpSp>
            <p:nvGrpSpPr>
              <p:cNvPr id="22" name="Group 21"/>
              <p:cNvGrpSpPr/>
              <p:nvPr/>
            </p:nvGrpSpPr>
            <p:grpSpPr>
              <a:xfrm>
                <a:off x="5131854" y="3629657"/>
                <a:ext cx="533400" cy="461665"/>
                <a:chOff x="5147733" y="2882126"/>
                <a:chExt cx="533400" cy="461665"/>
              </a:xfrm>
            </p:grpSpPr>
            <p:sp>
              <p:nvSpPr>
                <p:cNvPr id="42" name="Oval 41"/>
                <p:cNvSpPr/>
                <p:nvPr/>
              </p:nvSpPr>
              <p:spPr bwMode="auto">
                <a:xfrm>
                  <a:off x="5181600" y="2895600"/>
                  <a:ext cx="457200" cy="434719"/>
                </a:xfrm>
                <a:prstGeom prst="ellipse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 typeface="Marlett" pitchFamily="2" charset="2"/>
                    <a:buNone/>
                    <a:tabLst/>
                  </a:pPr>
                  <a:endParaRPr kumimoji="0" lang="en-US" sz="28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3" name="TextBox 42"/>
                <p:cNvSpPr txBox="1"/>
                <p:nvPr/>
              </p:nvSpPr>
              <p:spPr>
                <a:xfrm>
                  <a:off x="5147733" y="2882126"/>
                  <a:ext cx="5334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/>
                    <a:t>12</a:t>
                  </a:r>
                  <a:endParaRPr lang="en-US" dirty="0"/>
                </a:p>
              </p:txBody>
            </p:sp>
          </p:grpSp>
          <p:grpSp>
            <p:nvGrpSpPr>
              <p:cNvPr id="23" name="Group 22"/>
              <p:cNvGrpSpPr/>
              <p:nvPr/>
            </p:nvGrpSpPr>
            <p:grpSpPr>
              <a:xfrm>
                <a:off x="2803522" y="3636579"/>
                <a:ext cx="533400" cy="461665"/>
                <a:chOff x="5147733" y="2882126"/>
                <a:chExt cx="533400" cy="461665"/>
              </a:xfrm>
            </p:grpSpPr>
            <p:sp>
              <p:nvSpPr>
                <p:cNvPr id="40" name="Oval 39"/>
                <p:cNvSpPr/>
                <p:nvPr/>
              </p:nvSpPr>
              <p:spPr bwMode="auto">
                <a:xfrm>
                  <a:off x="5181600" y="2895600"/>
                  <a:ext cx="457200" cy="434719"/>
                </a:xfrm>
                <a:prstGeom prst="ellipse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 typeface="Marlett" pitchFamily="2" charset="2"/>
                    <a:buNone/>
                    <a:tabLst/>
                  </a:pPr>
                  <a:endParaRPr kumimoji="0" lang="en-US" sz="28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1" name="TextBox 40"/>
                <p:cNvSpPr txBox="1"/>
                <p:nvPr/>
              </p:nvSpPr>
              <p:spPr>
                <a:xfrm>
                  <a:off x="5147733" y="2882126"/>
                  <a:ext cx="5334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/>
                    <a:t> 5</a:t>
                  </a:r>
                  <a:endParaRPr lang="en-US" dirty="0"/>
                </a:p>
              </p:txBody>
            </p:sp>
          </p:grpSp>
          <p:grpSp>
            <p:nvGrpSpPr>
              <p:cNvPr id="24" name="Group 23"/>
              <p:cNvGrpSpPr/>
              <p:nvPr/>
            </p:nvGrpSpPr>
            <p:grpSpPr>
              <a:xfrm>
                <a:off x="4221152" y="3636579"/>
                <a:ext cx="533400" cy="461665"/>
                <a:chOff x="5147733" y="2882126"/>
                <a:chExt cx="533400" cy="461665"/>
              </a:xfrm>
            </p:grpSpPr>
            <p:sp>
              <p:nvSpPr>
                <p:cNvPr id="38" name="Oval 37"/>
                <p:cNvSpPr/>
                <p:nvPr/>
              </p:nvSpPr>
              <p:spPr bwMode="auto">
                <a:xfrm>
                  <a:off x="5181600" y="2895600"/>
                  <a:ext cx="457200" cy="434719"/>
                </a:xfrm>
                <a:prstGeom prst="ellipse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 typeface="Marlett" pitchFamily="2" charset="2"/>
                    <a:buNone/>
                    <a:tabLst/>
                  </a:pPr>
                  <a:endParaRPr kumimoji="0" lang="en-US" sz="28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39" name="TextBox 38"/>
                <p:cNvSpPr txBox="1"/>
                <p:nvPr/>
              </p:nvSpPr>
              <p:spPr>
                <a:xfrm>
                  <a:off x="5147733" y="2882126"/>
                  <a:ext cx="5334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/>
                    <a:t> </a:t>
                  </a:r>
                  <a:r>
                    <a:rPr lang="en-US" sz="2400" dirty="0" smtClean="0"/>
                    <a:t>7 </a:t>
                  </a:r>
                  <a:endParaRPr lang="en-US" dirty="0"/>
                </a:p>
              </p:txBody>
            </p:sp>
          </p:grpSp>
          <p:cxnSp>
            <p:nvCxnSpPr>
              <p:cNvPr id="27" name="Straight Connector 26"/>
              <p:cNvCxnSpPr/>
              <p:nvPr/>
            </p:nvCxnSpPr>
            <p:spPr bwMode="auto">
              <a:xfrm flipH="1">
                <a:off x="4010556" y="2464138"/>
                <a:ext cx="569913" cy="472695"/>
              </a:xfrm>
              <a:prstGeom prst="lin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8" name="Straight Connector 27"/>
              <p:cNvCxnSpPr/>
              <p:nvPr/>
            </p:nvCxnSpPr>
            <p:spPr bwMode="auto">
              <a:xfrm flipH="1">
                <a:off x="3200398" y="3261911"/>
                <a:ext cx="513826" cy="433732"/>
              </a:xfrm>
              <a:prstGeom prst="lin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0" name="Straight Connector 29"/>
              <p:cNvCxnSpPr/>
              <p:nvPr/>
            </p:nvCxnSpPr>
            <p:spPr bwMode="auto">
              <a:xfrm flipH="1">
                <a:off x="5450153" y="3261911"/>
                <a:ext cx="239969" cy="388142"/>
              </a:xfrm>
              <a:prstGeom prst="lin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1" name="Straight Connector 30"/>
              <p:cNvCxnSpPr/>
              <p:nvPr/>
            </p:nvCxnSpPr>
            <p:spPr bwMode="auto">
              <a:xfrm>
                <a:off x="4944534" y="2414089"/>
                <a:ext cx="678387" cy="541097"/>
              </a:xfrm>
              <a:prstGeom prst="lin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3" name="Straight Connector 32"/>
              <p:cNvCxnSpPr/>
              <p:nvPr/>
            </p:nvCxnSpPr>
            <p:spPr bwMode="auto">
              <a:xfrm>
                <a:off x="4033840" y="3234664"/>
                <a:ext cx="334961" cy="440582"/>
              </a:xfrm>
              <a:prstGeom prst="lin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1" name="TextBox 10"/>
            <p:cNvSpPr txBox="1"/>
            <p:nvPr/>
          </p:nvSpPr>
          <p:spPr>
            <a:xfrm>
              <a:off x="4834467" y="1793568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0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846233" y="2555076"/>
              <a:ext cx="55026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-</a:t>
              </a:r>
              <a:r>
                <a:rPr lang="en-US" sz="2000" dirty="0" smtClean="0">
                  <a:solidFill>
                    <a:srgbClr val="FF0000"/>
                  </a:solidFill>
                </a:rPr>
                <a:t>1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442754" y="2545872"/>
              <a:ext cx="51140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 </a:t>
              </a:r>
              <a:r>
                <a:rPr lang="en-US" sz="2000" dirty="0" smtClean="0">
                  <a:solidFill>
                    <a:srgbClr val="FF0000"/>
                  </a:solidFill>
                </a:rPr>
                <a:t>0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604555" y="3343302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0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402668" y="3338748"/>
              <a:ext cx="50405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 </a:t>
              </a:r>
              <a:r>
                <a:rPr lang="en-US" sz="2000" dirty="0" smtClean="0">
                  <a:solidFill>
                    <a:srgbClr val="FF0000"/>
                  </a:solidFill>
                </a:rPr>
                <a:t>0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894788" y="3340189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 </a:t>
              </a:r>
              <a:r>
                <a:rPr lang="en-US" sz="2000" dirty="0" smtClean="0">
                  <a:solidFill>
                    <a:srgbClr val="FF0000"/>
                  </a:solidFill>
                </a:rPr>
                <a:t>0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412960" y="2215094"/>
            <a:ext cx="2611936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FF0000"/>
                </a:solidFill>
              </a:rPr>
              <a:t>After apply RL-Rotation at node </a:t>
            </a:r>
            <a:r>
              <a:rPr lang="en-US" sz="2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endParaRPr lang="en-US" sz="2000" dirty="0">
              <a:solidFill>
                <a:srgbClr val="FF0000"/>
              </a:solidFill>
            </a:endParaRPr>
          </a:p>
        </p:txBody>
      </p:sp>
      <p:cxnSp>
        <p:nvCxnSpPr>
          <p:cNvPr id="52" name="Straight Arrow Connector 51"/>
          <p:cNvCxnSpPr>
            <a:stCxn id="51" idx="2"/>
          </p:cNvCxnSpPr>
          <p:nvPr/>
        </p:nvCxnSpPr>
        <p:spPr bwMode="auto">
          <a:xfrm>
            <a:off x="1718928" y="2922980"/>
            <a:ext cx="1968468" cy="217971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321 - Data Structures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F31B7-9060-42E4-BB86-9DFA13B43B24}" type="slidenum">
              <a:rPr lang="en-US" smtClean="0"/>
              <a:pPr>
                <a:defRPr/>
              </a:pPr>
              <a:t>118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056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Height of AVL-Trees</a:t>
            </a:r>
            <a:endParaRPr 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838200"/>
                <a:ext cx="8839200" cy="3048000"/>
              </a:xfrm>
            </p:spPr>
            <p:txBody>
              <a:bodyPr/>
              <a:lstStyle/>
              <a:p>
                <a:r>
                  <a:rPr lang="en-US" dirty="0" smtClean="0"/>
                  <a:t>Maximum number of nodes in a full AVL-tree:</a:t>
                </a:r>
              </a:p>
              <a:p>
                <a:pPr marL="0" indent="0">
                  <a:buNone/>
                </a:pPr>
                <a:r>
                  <a:rPr lang="en-US" dirty="0" smtClean="0"/>
                  <a:t>  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≤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Then, </a:t>
                </a:r>
              </a:p>
              <a:p>
                <a:pPr marL="457200" lvl="1" indent="0">
                  <a:buNone/>
                </a:pPr>
                <a:r>
                  <a:rPr lang="en-US" dirty="0" smtClean="0"/>
                  <a:t>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≥ 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838200"/>
                <a:ext cx="8839200" cy="3048000"/>
              </a:xfrm>
              <a:blipFill rotWithShape="0">
                <a:blip r:embed="rId2"/>
                <a:stretch>
                  <a:fillRect l="-1310" t="-2600" r="-6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321 - Data Structures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F31B7-9060-42E4-BB86-9DFA13B43B24}" type="slidenum">
              <a:rPr lang="en-US" smtClean="0"/>
              <a:pPr>
                <a:defRPr/>
              </a:pPr>
              <a:t>119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054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solidFill>
                  <a:srgbClr val="FF3300"/>
                </a:solidFill>
              </a:rPr>
              <a:t>Self-Adjusting </a:t>
            </a:r>
            <a:r>
              <a:rPr lang="en-US" altLang="en-US" dirty="0">
                <a:solidFill>
                  <a:srgbClr val="FF3300"/>
                </a:solidFill>
              </a:rPr>
              <a:t>Trees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686800" cy="4495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dirty="0"/>
              <a:t>Ordinary binary search trees have no balance </a:t>
            </a:r>
            <a:r>
              <a:rPr lang="en-US" altLang="en-US" sz="2800" dirty="0" smtClean="0"/>
              <a:t>conditions.</a:t>
            </a:r>
            <a:endParaRPr lang="en-US" altLang="en-US" sz="2800" dirty="0"/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W</a:t>
            </a:r>
            <a:r>
              <a:rPr lang="en-US" altLang="en-US" sz="2400" dirty="0" smtClean="0"/>
              <a:t>hat </a:t>
            </a:r>
            <a:r>
              <a:rPr lang="en-US" altLang="en-US" sz="2400" dirty="0"/>
              <a:t>you get from insertion order is </a:t>
            </a:r>
            <a:r>
              <a:rPr lang="en-US" altLang="en-US" sz="2400" dirty="0" smtClean="0"/>
              <a:t>it.</a:t>
            </a:r>
            <a:endParaRPr lang="en-US" altLang="en-US" sz="2400" dirty="0"/>
          </a:p>
          <a:p>
            <a:pPr>
              <a:lnSpc>
                <a:spcPct val="90000"/>
              </a:lnSpc>
            </a:pPr>
            <a:r>
              <a:rPr lang="en-US" altLang="en-US" sz="2800" dirty="0"/>
              <a:t>Balanced trees like AVL trees enforce a balance condition when nodes </a:t>
            </a:r>
            <a:r>
              <a:rPr lang="en-US" altLang="en-US" sz="2800" dirty="0" smtClean="0"/>
              <a:t>change.</a:t>
            </a:r>
            <a:endParaRPr lang="en-US" altLang="en-US" sz="2800" dirty="0"/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T</a:t>
            </a:r>
            <a:r>
              <a:rPr lang="en-US" altLang="en-US" sz="2400" dirty="0" smtClean="0"/>
              <a:t>ree </a:t>
            </a:r>
            <a:r>
              <a:rPr lang="en-US" altLang="en-US" sz="2400" dirty="0"/>
              <a:t>is always balanced after an insert or </a:t>
            </a:r>
            <a:r>
              <a:rPr lang="en-US" altLang="en-US" sz="2400" dirty="0" smtClean="0"/>
              <a:t>delete.</a:t>
            </a:r>
            <a:endParaRPr lang="en-US" altLang="en-US" sz="2400" dirty="0"/>
          </a:p>
          <a:p>
            <a:pPr>
              <a:lnSpc>
                <a:spcPct val="90000"/>
              </a:lnSpc>
            </a:pPr>
            <a:r>
              <a:rPr lang="en-US" altLang="en-US" sz="2800" dirty="0"/>
              <a:t>Self-adjusting trees get reorganized over time as nodes are </a:t>
            </a:r>
            <a:r>
              <a:rPr lang="en-US" altLang="en-US" sz="2800" dirty="0" smtClean="0"/>
              <a:t>accessed.</a:t>
            </a:r>
            <a:endParaRPr lang="en-US" altLang="en-US" sz="2800" dirty="0"/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Tree adjusts after 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insert</a:t>
            </a:r>
            <a:r>
              <a:rPr lang="en-US" altLang="en-US" sz="2400" dirty="0"/>
              <a:t>, 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  <a:r>
              <a:rPr lang="en-US" altLang="en-US" sz="2400" dirty="0"/>
              <a:t>, or 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search</a:t>
            </a:r>
            <a:r>
              <a:rPr lang="en-US" altLang="en-US" sz="2400" dirty="0">
                <a:cs typeface="Courier New" panose="02070309020205020404" pitchFamily="49" charset="0"/>
              </a:rPr>
              <a:t> </a:t>
            </a:r>
            <a:r>
              <a:rPr lang="en-US" altLang="en-US" sz="2400" dirty="0" smtClean="0"/>
              <a:t>operations.</a:t>
            </a:r>
            <a:endParaRPr lang="en-US" alt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321 - Data Structures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F31B7-9060-42E4-BB86-9DFA13B43B24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133988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Minimum Number of Nodes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914400"/>
          </a:xfrm>
        </p:spPr>
        <p:txBody>
          <a:bodyPr/>
          <a:lstStyle/>
          <a:p>
            <a:r>
              <a:rPr lang="en-US" dirty="0" smtClean="0"/>
              <a:t>Minimum number of nodes in the AVL-tree: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938" y="2336691"/>
            <a:ext cx="8671859" cy="25090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3039" y="4845711"/>
            <a:ext cx="4751294" cy="13420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9193" y="5248584"/>
            <a:ext cx="30238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800" b="0" baseline="-25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r>
              <a:rPr lang="en-US" sz="1800" b="0" dirty="0" smtClean="0"/>
              <a:t>: minimum number of nodes when the height is </a:t>
            </a:r>
            <a:r>
              <a:rPr lang="en-US" sz="18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endParaRPr lang="en-US" sz="18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321 - Data Structures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F31B7-9060-42E4-BB86-9DFA13B43B24}" type="slidenum">
              <a:rPr lang="en-US" smtClean="0"/>
              <a:pPr>
                <a:defRPr/>
              </a:pPr>
              <a:t>120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001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Minimum Number of Nodes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Minimum number of nodes in the AVL-tree: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Recall the Fibonacci numbers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6939" y="1704205"/>
            <a:ext cx="4751294" cy="13420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7410" y="4475437"/>
            <a:ext cx="4990352" cy="148327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574120" y="3869764"/>
            <a:ext cx="2256117" cy="584776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3200" b="0" baseline="-25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r>
              <a:rPr lang="en-US" sz="3200" b="0" dirty="0" smtClean="0"/>
              <a:t> = </a:t>
            </a:r>
            <a:r>
              <a:rPr lang="en-US" sz="320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3200" b="0" baseline="-25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r>
              <a:rPr lang="en-US" sz="3200" b="0" dirty="0" smtClean="0"/>
              <a:t> + </a:t>
            </a:r>
            <a:r>
              <a:rPr lang="en-US" sz="32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sz="32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321 - Data Structures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F31B7-9060-42E4-BB86-9DFA13B43B24}" type="slidenum">
              <a:rPr lang="en-US" smtClean="0"/>
              <a:pPr>
                <a:defRPr/>
              </a:pPr>
              <a:t>121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212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Height of AVL-Trees</a:t>
            </a:r>
            <a:endParaRPr 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Minimum number of nodes in the AVL-tree: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sub>
                    </m:sSub>
                  </m:oMath>
                </a14:m>
                <a:endParaRPr lang="en-US" baseline="-25000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</m:oMath>
                </a14:m>
                <a:r>
                  <a:rPr lang="en-US" dirty="0" smtClean="0"/>
                  <a:t> is the closest integer to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𝜙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sup>
                        </m:sSup>
                      </m:num>
                      <m:den>
                        <m:rad>
                          <m:radPr>
                            <m:degHide m:val="on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dirty="0" smtClean="0"/>
                  <a:t>, where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=1.618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Then,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𝜙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sup>
                        </m:sSup>
                      </m:num>
                      <m:den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dirty="0" smtClean="0"/>
                  <a:t> </a:t>
                </a:r>
                <a:endParaRPr lang="en-US" baseline="-25000" dirty="0"/>
              </a:p>
              <a:p>
                <a:pPr lvl="1"/>
                <a:r>
                  <a:rPr lang="en-US" dirty="0" smtClean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𝜙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sup>
                        </m:sSup>
                      </m:num>
                      <m:den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dirty="0" smtClean="0"/>
                  <a:t>, </a:t>
                </a:r>
              </a:p>
              <a:p>
                <a:pPr lvl="1"/>
                <a:r>
                  <a:rPr lang="en-US" dirty="0" smtClean="0"/>
                  <a:t>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 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𝜙</m:t>
                            </m:r>
                          </m:sub>
                        </m:sSub>
                      </m:fName>
                      <m:e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</m:ra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𝜙</m:t>
                            </m:r>
                          </m:sub>
                        </m:sSub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aseline="-25000" dirty="0"/>
              </a:p>
              <a:p>
                <a:pPr lvl="1"/>
                <a:r>
                  <a:rPr lang="en-US" dirty="0" smtClean="0"/>
                  <a:t>Since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h</a:t>
                </a:r>
                <a:r>
                  <a:rPr lang="en-US" dirty="0" smtClean="0"/>
                  <a:t>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dirty="0" smtClean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h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.</a:t>
                </a:r>
                <a:endParaRPr lang="en-US" dirty="0"/>
              </a:p>
              <a:p>
                <a:pPr lvl="1"/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33" t="-1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321 - Data Structures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F31B7-9060-42E4-BB86-9DFA13B43B24}" type="slidenum">
              <a:rPr lang="en-US" smtClean="0"/>
              <a:pPr>
                <a:defRPr/>
              </a:pPr>
              <a:t>122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649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Disadvantages of AVL-Trees</a:t>
            </a:r>
            <a:endParaRPr 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altLang="en-US" dirty="0" smtClean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Difficult to program and debug.</a:t>
                </a:r>
                <a:endParaRPr lang="en-US" altLang="en-US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altLang="en-US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Asymptotically faster </a:t>
                </a:r>
                <a:r>
                  <a:rPr lang="en-US" altLang="en-US" dirty="0" smtClean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than other self-adjusting trees but rebalancing takes </a:t>
                </a:r>
                <a:r>
                  <a:rPr lang="en-US" altLang="en-US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time.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altLang="en-US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Most large searches are done in database systems on disk and use other structures (e.g. B-trees).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altLang="en-US" dirty="0" smtClean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A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dirty="0" smtClean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 runtime for </a:t>
                </a:r>
                <a:r>
                  <a:rPr lang="en-US" altLang="en-US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a single operation </a:t>
                </a:r>
                <a:r>
                  <a:rPr lang="en-US" altLang="en-US" dirty="0" smtClean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may be justified, if </a:t>
                </a:r>
                <a:r>
                  <a:rPr lang="en-US" altLang="en-US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total run time for many consecutive operations is fast (e.g. Splay trees).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614" t="-1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321 - Data Structures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F31B7-9060-42E4-BB86-9DFA13B43B24}" type="slidenum">
              <a:rPr lang="en-US" smtClean="0"/>
              <a:pPr>
                <a:defRPr/>
              </a:pPr>
              <a:t>123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685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A</a:t>
            </a:r>
            <a:r>
              <a:rPr lang="en-US" dirty="0" smtClean="0">
                <a:solidFill>
                  <a:srgbClr val="FF0000"/>
                </a:solidFill>
              </a:rPr>
              <a:t>dvantages </a:t>
            </a:r>
            <a:r>
              <a:rPr lang="en-US" dirty="0">
                <a:solidFill>
                  <a:srgbClr val="FF0000"/>
                </a:solidFill>
              </a:rPr>
              <a:t>of AVL-Trees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066800"/>
                <a:ext cx="8686800" cy="3352800"/>
              </a:xfrm>
            </p:spPr>
            <p:txBody>
              <a:bodyPr/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altLang="en-US" dirty="0" smtClean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Since AVL-Trees are </a:t>
                </a:r>
                <a:r>
                  <a:rPr lang="en-US" altLang="en-US" i="1" dirty="0" smtClean="0">
                    <a:solidFill>
                      <a:srgbClr val="FF0000"/>
                    </a:solidFill>
                    <a:latin typeface="Arial" panose="020B0604020202020204" pitchFamily="34" charset="0"/>
                  </a:rPr>
                  <a:t>always close to balanced</a:t>
                </a:r>
                <a:r>
                  <a:rPr lang="en-US" altLang="en-US" dirty="0" smtClean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, search is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alt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en-US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alt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dirty="0" smtClean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altLang="en-US" dirty="0" smtClean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Insertion </a:t>
                </a:r>
                <a:r>
                  <a:rPr lang="en-US" altLang="en-US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and </a:t>
                </a:r>
                <a:r>
                  <a:rPr lang="en-US" altLang="en-US" dirty="0" smtClean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deletion </a:t>
                </a:r>
                <a:r>
                  <a:rPr lang="en-US" altLang="en-US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are also </a:t>
                </a:r>
                <a14:m>
                  <m:oMath xmlns:m="http://schemas.openxmlformats.org/officeDocument/2006/math">
                    <m:r>
                      <a:rPr lang="en-US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en-US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dirty="0" smtClean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.</a:t>
                </a:r>
                <a:endParaRPr lang="en-US" altLang="en-US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altLang="en-US" dirty="0" smtClean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For both insertion and deletion, height re-balancing adds </a:t>
                </a:r>
                <a:r>
                  <a:rPr lang="en-US" altLang="en-US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no more than a constant factor to </a:t>
                </a:r>
                <a:r>
                  <a:rPr lang="en-US" altLang="en-US" dirty="0" smtClean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the runtime.</a:t>
                </a:r>
                <a:endParaRPr lang="en-US" altLang="en-US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066800"/>
                <a:ext cx="8686800" cy="3352800"/>
              </a:xfrm>
              <a:blipFill rotWithShape="0">
                <a:blip r:embed="rId2"/>
                <a:stretch>
                  <a:fillRect l="-1614" t="-2364" b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321 - Data Structures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F31B7-9060-42E4-BB86-9DFA13B43B24}" type="slidenum">
              <a:rPr lang="en-US" smtClean="0"/>
              <a:pPr>
                <a:defRPr/>
              </a:pPr>
              <a:t>124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154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321 - Data Structures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F31B7-9060-42E4-BB86-9DFA13B43B24}" type="slidenum">
              <a:rPr lang="en-US" smtClean="0"/>
              <a:pPr>
                <a:defRPr/>
              </a:pPr>
              <a:t>125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80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Balanced Trees</a:t>
            </a:r>
            <a:br>
              <a:rPr lang="en-US" altLang="en-US" smtClean="0"/>
            </a:br>
            <a:r>
              <a:rPr lang="en-US" altLang="en-US" sz="2400" smtClean="0"/>
              <a:t>Abs(depth(</a:t>
            </a:r>
            <a:r>
              <a:rPr lang="en-US" altLang="en-US" sz="2400" i="1" smtClean="0"/>
              <a:t>leftChild</a:t>
            </a:r>
            <a:r>
              <a:rPr lang="en-US" altLang="en-US" sz="2400" smtClean="0"/>
              <a:t>) – depth(</a:t>
            </a:r>
            <a:r>
              <a:rPr lang="en-US" altLang="en-US" sz="2400" i="1" smtClean="0"/>
              <a:t>rightChild</a:t>
            </a:r>
            <a:r>
              <a:rPr lang="en-US" altLang="en-US" sz="2400" smtClean="0"/>
              <a:t>)) &lt;= 1</a:t>
            </a:r>
            <a:br>
              <a:rPr lang="en-US" altLang="en-US" sz="2400" smtClean="0"/>
            </a:br>
            <a:r>
              <a:rPr lang="en-US" altLang="en-US" sz="2400" smtClean="0"/>
              <a:t>Depth of a tree is it’s longest path length</a:t>
            </a:r>
            <a:endParaRPr lang="en-US" altLang="en-US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133600"/>
            <a:ext cx="77724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Red-black trees – </a:t>
            </a:r>
            <a:r>
              <a:rPr lang="en-US" altLang="en-US" sz="2400" smtClean="0"/>
              <a:t>Restructure the tree when rules among nodes of the tree are violated as we follow the path from root to the insertion point.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AVL Trees – </a:t>
            </a:r>
            <a:r>
              <a:rPr lang="en-US" altLang="en-US" sz="2400" smtClean="0"/>
              <a:t>Maintain a three way flag at each node (-1,0,1) determining whether the left sub-tree is longer, shorter or the same length.  Restructure the tree when the flag would go to –2 or +2.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Splay Trees – </a:t>
            </a:r>
            <a:r>
              <a:rPr lang="en-US" altLang="en-US" sz="2400" smtClean="0"/>
              <a:t>Don’t require complete balance.  However, N inserts and deletes can be done in NlgN time.  Rotates are done to move accessed nodes to the top of the tree.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321 - Data Structures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F31B7-9060-42E4-BB86-9DFA13B43B24}" type="slidenum">
              <a:rPr lang="en-US" smtClean="0"/>
              <a:pPr>
                <a:defRPr/>
              </a:pPr>
              <a:t>126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445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219200" y="304800"/>
            <a:ext cx="7772400" cy="12065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mtClean="0"/>
              <a:t>Conclusion</a:t>
            </a:r>
          </a:p>
        </p:txBody>
      </p:sp>
      <p:sp>
        <p:nvSpPr>
          <p:cNvPr id="116739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219200" y="1600200"/>
            <a:ext cx="7772400" cy="4495800"/>
          </a:xfrm>
        </p:spPr>
        <p:txBody>
          <a:bodyPr/>
          <a:lstStyle/>
          <a:p>
            <a:pPr marL="341313" indent="-341313" eaLnBrk="1" hangingPunct="1">
              <a:spcBef>
                <a:spcPts val="700"/>
              </a:spcBef>
              <a:buClr>
                <a:srgbClr val="FFCC66"/>
              </a:buClr>
              <a:buSzPct val="90000"/>
              <a:buFont typeface="Symbol" panose="05050102010706020507" pitchFamily="18" charset="2"/>
              <a:buChar char="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800" smtClean="0"/>
              <a:t>A balanced binary search tree.</a:t>
            </a:r>
          </a:p>
          <a:p>
            <a:pPr marL="341313" indent="-341313" eaLnBrk="1" hangingPunct="1">
              <a:spcBef>
                <a:spcPts val="700"/>
              </a:spcBef>
              <a:buClr>
                <a:srgbClr val="FFCC66"/>
              </a:buClr>
              <a:buSzPct val="90000"/>
              <a:buFont typeface="Symbol" panose="05050102010706020507" pitchFamily="18" charset="2"/>
              <a:buChar char="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800" smtClean="0"/>
              <a:t>Doesn’t need any extra information to be stored in the node, ie color, level, etc.</a:t>
            </a:r>
          </a:p>
          <a:p>
            <a:pPr marL="341313" indent="-341313" eaLnBrk="1" hangingPunct="1">
              <a:spcBef>
                <a:spcPts val="700"/>
              </a:spcBef>
              <a:buClr>
                <a:srgbClr val="FFCC66"/>
              </a:buClr>
              <a:buSzPct val="90000"/>
              <a:buFont typeface="Symbol" panose="05050102010706020507" pitchFamily="18" charset="2"/>
              <a:buChar char="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800" smtClean="0"/>
              <a:t>Balanced in an amortized sense.</a:t>
            </a:r>
          </a:p>
          <a:p>
            <a:pPr marL="341313" indent="-341313" eaLnBrk="1" hangingPunct="1">
              <a:spcBef>
                <a:spcPts val="700"/>
              </a:spcBef>
              <a:buClr>
                <a:srgbClr val="FFCC66"/>
              </a:buClr>
              <a:buSzPct val="90000"/>
              <a:buFont typeface="Symbol" panose="05050102010706020507" pitchFamily="18" charset="2"/>
              <a:buChar char="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800" smtClean="0"/>
              <a:t>Running time is O(mlog n) for m operations</a:t>
            </a:r>
          </a:p>
          <a:p>
            <a:pPr marL="341313" indent="-341313" eaLnBrk="1" hangingPunct="1">
              <a:spcBef>
                <a:spcPts val="700"/>
              </a:spcBef>
              <a:buClr>
                <a:srgbClr val="FFCC66"/>
              </a:buClr>
              <a:buSzPct val="90000"/>
              <a:buFont typeface="Symbol" panose="05050102010706020507" pitchFamily="18" charset="2"/>
              <a:buChar char="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800" smtClean="0"/>
              <a:t>Can be adapted to the ways in which items are being accessed in a dictionary to achieve faster running times for the frequently accessed items.(O(1), AVL is about O(log n), etc.)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321 - Data Structures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F31B7-9060-42E4-BB86-9DFA13B43B24}" type="slidenum">
              <a:rPr lang="en-US" smtClean="0"/>
              <a:pPr>
                <a:defRPr/>
              </a:pPr>
              <a:t>127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62449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Which algorithm is best?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4343400"/>
          </a:xfrm>
        </p:spPr>
        <p:txBody>
          <a:bodyPr/>
          <a:lstStyle/>
          <a:p>
            <a:pPr eaLnBrk="1" hangingPunct="1"/>
            <a:r>
              <a:rPr lang="en-US" altLang="en-US" sz="2400" b="1" smtClean="0"/>
              <a:t>Advantages </a:t>
            </a:r>
          </a:p>
          <a:p>
            <a:pPr lvl="1" eaLnBrk="1" hangingPunct="1"/>
            <a:r>
              <a:rPr lang="en-US" altLang="en-US" sz="2000" smtClean="0"/>
              <a:t>AVL: relatively easy to program.  Insert requires only one rotation.</a:t>
            </a:r>
          </a:p>
          <a:p>
            <a:pPr lvl="1" eaLnBrk="1" hangingPunct="1"/>
            <a:r>
              <a:rPr lang="en-US" altLang="en-US" sz="2000" smtClean="0"/>
              <a:t>Splay: No extra storage, high frequency nodes near the top</a:t>
            </a:r>
          </a:p>
          <a:p>
            <a:pPr lvl="1" eaLnBrk="1" hangingPunct="1"/>
            <a:r>
              <a:rPr lang="en-US" altLang="en-US" sz="2000" smtClean="0"/>
              <a:t>RedBlack: Fastest in practice, no traversal back up the tree on insert</a:t>
            </a:r>
          </a:p>
          <a:p>
            <a:pPr eaLnBrk="1" hangingPunct="1"/>
            <a:r>
              <a:rPr lang="en-US" altLang="en-US" sz="2400" b="1" smtClean="0"/>
              <a:t>Disadvantages</a:t>
            </a:r>
          </a:p>
          <a:p>
            <a:pPr lvl="1" eaLnBrk="1" hangingPunct="1"/>
            <a:r>
              <a:rPr lang="en-US" altLang="en-US" sz="2000" smtClean="0"/>
              <a:t>AVL: Repeated rotations are needed on deletion, must traverse back up the tree.</a:t>
            </a:r>
          </a:p>
          <a:p>
            <a:pPr lvl="1" eaLnBrk="1" hangingPunct="1"/>
            <a:r>
              <a:rPr lang="en-US" altLang="en-US" sz="2000" smtClean="0"/>
              <a:t>SPLAY: Can occasionally have O(N) finds, multiple rotates on every search</a:t>
            </a:r>
          </a:p>
          <a:p>
            <a:pPr lvl="1" eaLnBrk="1" hangingPunct="1"/>
            <a:r>
              <a:rPr lang="en-US" altLang="en-US" sz="2000" smtClean="0"/>
              <a:t>RedBlack: Multiple rotates on insertion, delete algorithm difficult to understand and program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321 - Data Structures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F31B7-9060-42E4-BB86-9DFA13B43B24}" type="slidenum">
              <a:rPr lang="en-US" smtClean="0"/>
              <a:pPr>
                <a:defRPr/>
              </a:pPr>
              <a:t>128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927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5" name="Oval 1"/>
          <p:cNvSpPr>
            <a:spLocks noChangeArrowheads="1"/>
          </p:cNvSpPr>
          <p:nvPr/>
        </p:nvSpPr>
        <p:spPr bwMode="auto">
          <a:xfrm>
            <a:off x="3906838" y="1692275"/>
            <a:ext cx="838200" cy="838200"/>
          </a:xfrm>
          <a:prstGeom prst="ellipse">
            <a:avLst/>
          </a:prstGeom>
          <a:solidFill>
            <a:srgbClr val="00CC99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35846" name="Text Box 2"/>
          <p:cNvSpPr txBox="1">
            <a:spLocks noChangeArrowheads="1"/>
          </p:cNvSpPr>
          <p:nvPr/>
        </p:nvSpPr>
        <p:spPr bwMode="auto">
          <a:xfrm>
            <a:off x="4135438" y="1539875"/>
            <a:ext cx="511175" cy="91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9pPr>
          </a:lstStyle>
          <a:p>
            <a:pPr>
              <a:spcBef>
                <a:spcPts val="3375"/>
              </a:spcBef>
              <a:buClrTx/>
              <a:buFontTx/>
              <a:buNone/>
            </a:pPr>
            <a:r>
              <a:rPr lang="en-US" altLang="en-US" sz="5400" i="1">
                <a:solidFill>
                  <a:srgbClr val="000000"/>
                </a:solidFill>
                <a:latin typeface="Arial" panose="020B0604020202020204" pitchFamily="34" charset="0"/>
              </a:rPr>
              <a:t>j</a:t>
            </a:r>
          </a:p>
        </p:txBody>
      </p:sp>
      <p:sp>
        <p:nvSpPr>
          <p:cNvPr id="35847" name="Oval 3"/>
          <p:cNvSpPr>
            <a:spLocks noChangeArrowheads="1"/>
          </p:cNvSpPr>
          <p:nvPr/>
        </p:nvSpPr>
        <p:spPr bwMode="auto">
          <a:xfrm>
            <a:off x="2230438" y="3063875"/>
            <a:ext cx="838200" cy="838200"/>
          </a:xfrm>
          <a:prstGeom prst="ellipse">
            <a:avLst/>
          </a:prstGeom>
          <a:solidFill>
            <a:srgbClr val="00CC99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35848" name="Text Box 4"/>
          <p:cNvSpPr txBox="1">
            <a:spLocks noChangeArrowheads="1"/>
          </p:cNvSpPr>
          <p:nvPr/>
        </p:nvSpPr>
        <p:spPr bwMode="auto">
          <a:xfrm>
            <a:off x="2459038" y="2987675"/>
            <a:ext cx="511175" cy="91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9pPr>
          </a:lstStyle>
          <a:p>
            <a:pPr>
              <a:spcBef>
                <a:spcPts val="3375"/>
              </a:spcBef>
              <a:buClrTx/>
              <a:buFontTx/>
              <a:buNone/>
            </a:pPr>
            <a:r>
              <a:rPr lang="en-US" altLang="en-US" sz="5400" i="1">
                <a:solidFill>
                  <a:srgbClr val="000000"/>
                </a:solidFill>
                <a:latin typeface="Arial" panose="020B0604020202020204" pitchFamily="34" charset="0"/>
              </a:rPr>
              <a:t>k</a:t>
            </a:r>
          </a:p>
        </p:txBody>
      </p:sp>
      <p:cxnSp>
        <p:nvCxnSpPr>
          <p:cNvPr id="35849" name="AutoShape 5"/>
          <p:cNvCxnSpPr>
            <a:cxnSpLocks noChangeShapeType="1"/>
            <a:stCxn id="35845" idx="3"/>
            <a:endCxn id="35847" idx="7"/>
          </p:cNvCxnSpPr>
          <p:nvPr/>
        </p:nvCxnSpPr>
        <p:spPr bwMode="auto">
          <a:xfrm flipH="1">
            <a:off x="2946400" y="2408238"/>
            <a:ext cx="1082675" cy="779462"/>
          </a:xfrm>
          <a:prstGeom prst="straightConnector1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5850" name="AutoShape 6"/>
          <p:cNvSpPr>
            <a:spLocks noChangeArrowheads="1"/>
          </p:cNvSpPr>
          <p:nvPr/>
        </p:nvSpPr>
        <p:spPr bwMode="auto">
          <a:xfrm>
            <a:off x="554038" y="4435475"/>
            <a:ext cx="1600200" cy="1295400"/>
          </a:xfrm>
          <a:prstGeom prst="triangle">
            <a:avLst>
              <a:gd name="adj" fmla="val 50000"/>
            </a:avLst>
          </a:prstGeom>
          <a:solidFill>
            <a:srgbClr val="00CC99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cxnSp>
        <p:nvCxnSpPr>
          <p:cNvPr id="35851" name="AutoShape 7"/>
          <p:cNvCxnSpPr>
            <a:cxnSpLocks noChangeShapeType="1"/>
            <a:stCxn id="35847" idx="3"/>
            <a:endCxn id="35850" idx="0"/>
          </p:cNvCxnSpPr>
          <p:nvPr/>
        </p:nvCxnSpPr>
        <p:spPr bwMode="auto">
          <a:xfrm flipH="1">
            <a:off x="1354138" y="3779838"/>
            <a:ext cx="998537" cy="657225"/>
          </a:xfrm>
          <a:prstGeom prst="straightConnector1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5852" name="Text Box 8"/>
          <p:cNvSpPr txBox="1">
            <a:spLocks noChangeArrowheads="1"/>
          </p:cNvSpPr>
          <p:nvPr/>
        </p:nvSpPr>
        <p:spPr bwMode="auto">
          <a:xfrm>
            <a:off x="1087438" y="4892675"/>
            <a:ext cx="511175" cy="91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9pPr>
          </a:lstStyle>
          <a:p>
            <a:pPr>
              <a:spcBef>
                <a:spcPts val="3375"/>
              </a:spcBef>
              <a:buClrTx/>
              <a:buFontTx/>
              <a:buNone/>
            </a:pPr>
            <a:r>
              <a:rPr lang="en-US" altLang="en-US" sz="5400" i="1">
                <a:solidFill>
                  <a:srgbClr val="000000"/>
                </a:solidFill>
                <a:latin typeface="Arial" panose="020B0604020202020204" pitchFamily="34" charset="0"/>
              </a:rPr>
              <a:t>X</a:t>
            </a:r>
          </a:p>
        </p:txBody>
      </p:sp>
      <p:sp>
        <p:nvSpPr>
          <p:cNvPr id="35853" name="AutoShape 9"/>
          <p:cNvSpPr>
            <a:spLocks noChangeArrowheads="1"/>
          </p:cNvSpPr>
          <p:nvPr/>
        </p:nvSpPr>
        <p:spPr bwMode="auto">
          <a:xfrm>
            <a:off x="3221038" y="4511675"/>
            <a:ext cx="1524000" cy="1219200"/>
          </a:xfrm>
          <a:prstGeom prst="triangle">
            <a:avLst>
              <a:gd name="adj" fmla="val 50000"/>
            </a:avLst>
          </a:prstGeom>
          <a:solidFill>
            <a:srgbClr val="00CC99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35854" name="Text Box 10"/>
          <p:cNvSpPr txBox="1">
            <a:spLocks noChangeArrowheads="1"/>
          </p:cNvSpPr>
          <p:nvPr/>
        </p:nvSpPr>
        <p:spPr bwMode="auto">
          <a:xfrm>
            <a:off x="3678238" y="4892675"/>
            <a:ext cx="511175" cy="91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9pPr>
          </a:lstStyle>
          <a:p>
            <a:pPr>
              <a:spcBef>
                <a:spcPts val="3375"/>
              </a:spcBef>
              <a:buClrTx/>
              <a:buFontTx/>
              <a:buNone/>
            </a:pPr>
            <a:r>
              <a:rPr lang="en-US" altLang="en-US" sz="5400" i="1">
                <a:solidFill>
                  <a:srgbClr val="000000"/>
                </a:solidFill>
                <a:latin typeface="Arial" panose="020B0604020202020204" pitchFamily="34" charset="0"/>
              </a:rPr>
              <a:t>Y</a:t>
            </a:r>
          </a:p>
        </p:txBody>
      </p:sp>
      <p:sp>
        <p:nvSpPr>
          <p:cNvPr id="35855" name="AutoShape 11"/>
          <p:cNvSpPr>
            <a:spLocks noChangeArrowheads="1"/>
          </p:cNvSpPr>
          <p:nvPr/>
        </p:nvSpPr>
        <p:spPr bwMode="auto">
          <a:xfrm>
            <a:off x="5202238" y="3521075"/>
            <a:ext cx="1600200" cy="1295400"/>
          </a:xfrm>
          <a:prstGeom prst="triangle">
            <a:avLst>
              <a:gd name="adj" fmla="val 50000"/>
            </a:avLst>
          </a:prstGeom>
          <a:solidFill>
            <a:srgbClr val="00CC99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35856" name="Text Box 12"/>
          <p:cNvSpPr txBox="1">
            <a:spLocks noChangeArrowheads="1"/>
          </p:cNvSpPr>
          <p:nvPr/>
        </p:nvSpPr>
        <p:spPr bwMode="auto">
          <a:xfrm>
            <a:off x="5735638" y="3825875"/>
            <a:ext cx="511175" cy="91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9pPr>
          </a:lstStyle>
          <a:p>
            <a:pPr>
              <a:spcBef>
                <a:spcPts val="3375"/>
              </a:spcBef>
              <a:buClrTx/>
              <a:buFontTx/>
              <a:buNone/>
            </a:pPr>
            <a:r>
              <a:rPr lang="en-US" altLang="en-US" sz="5400" i="1">
                <a:solidFill>
                  <a:srgbClr val="000000"/>
                </a:solidFill>
                <a:latin typeface="Arial" panose="020B0604020202020204" pitchFamily="34" charset="0"/>
              </a:rPr>
              <a:t>Z</a:t>
            </a:r>
          </a:p>
        </p:txBody>
      </p:sp>
      <p:cxnSp>
        <p:nvCxnSpPr>
          <p:cNvPr id="35857" name="AutoShape 13"/>
          <p:cNvCxnSpPr>
            <a:cxnSpLocks noChangeShapeType="1"/>
            <a:stCxn id="35847" idx="5"/>
            <a:endCxn id="35853" idx="0"/>
          </p:cNvCxnSpPr>
          <p:nvPr/>
        </p:nvCxnSpPr>
        <p:spPr bwMode="auto">
          <a:xfrm>
            <a:off x="2946400" y="3779838"/>
            <a:ext cx="1038225" cy="731837"/>
          </a:xfrm>
          <a:prstGeom prst="straightConnector1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5858" name="AutoShape 14"/>
          <p:cNvCxnSpPr>
            <a:cxnSpLocks noChangeShapeType="1"/>
            <a:stCxn id="35845" idx="5"/>
            <a:endCxn id="35855" idx="0"/>
          </p:cNvCxnSpPr>
          <p:nvPr/>
        </p:nvCxnSpPr>
        <p:spPr bwMode="auto">
          <a:xfrm>
            <a:off x="4622800" y="2408238"/>
            <a:ext cx="1381125" cy="1114425"/>
          </a:xfrm>
          <a:prstGeom prst="straightConnector1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5859" name="Line 15"/>
          <p:cNvSpPr>
            <a:spLocks noChangeShapeType="1"/>
          </p:cNvSpPr>
          <p:nvPr/>
        </p:nvSpPr>
        <p:spPr bwMode="auto">
          <a:xfrm>
            <a:off x="7183438" y="4816475"/>
            <a:ext cx="1600200" cy="1588"/>
          </a:xfrm>
          <a:prstGeom prst="line">
            <a:avLst/>
          </a:prstGeom>
          <a:noFill/>
          <a:ln w="19080">
            <a:solidFill>
              <a:srgbClr val="000000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60" name="Line 16"/>
          <p:cNvSpPr>
            <a:spLocks noChangeShapeType="1"/>
          </p:cNvSpPr>
          <p:nvPr/>
        </p:nvSpPr>
        <p:spPr bwMode="auto">
          <a:xfrm>
            <a:off x="7183438" y="5730875"/>
            <a:ext cx="1600200" cy="1588"/>
          </a:xfrm>
          <a:prstGeom prst="line">
            <a:avLst/>
          </a:prstGeom>
          <a:noFill/>
          <a:ln w="19080">
            <a:solidFill>
              <a:srgbClr val="000000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61" name="Text Box 17"/>
          <p:cNvSpPr txBox="1">
            <a:spLocks noChangeArrowheads="1"/>
          </p:cNvSpPr>
          <p:nvPr/>
        </p:nvSpPr>
        <p:spPr bwMode="auto">
          <a:xfrm>
            <a:off x="646113" y="1754188"/>
            <a:ext cx="2363787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Consider a valid</a:t>
            </a:r>
          </a:p>
          <a:p>
            <a:pPr>
              <a:buClrTx/>
              <a:buFontTx/>
              <a:buNone/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AVL subtree</a:t>
            </a:r>
          </a:p>
        </p:txBody>
      </p:sp>
      <p:sp>
        <p:nvSpPr>
          <p:cNvPr id="35862" name="Rectangle 18"/>
          <p:cNvSpPr>
            <a:spLocks noChangeArrowheads="1"/>
          </p:cNvSpPr>
          <p:nvPr/>
        </p:nvSpPr>
        <p:spPr bwMode="auto">
          <a:xfrm>
            <a:off x="665163" y="646113"/>
            <a:ext cx="7813675" cy="801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360" tIns="44280" rIns="90360" bIns="4428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4400">
                <a:solidFill>
                  <a:srgbClr val="FF0000"/>
                </a:solidFill>
                <a:latin typeface="Arial" panose="020B0604020202020204" pitchFamily="34" charset="0"/>
              </a:rPr>
              <a:t>AVL Insertion: Outside Case</a:t>
            </a:r>
            <a:r>
              <a:rPr lang="en-US" altLang="en-US" sz="4400">
                <a:solidFill>
                  <a:srgbClr val="3333CC"/>
                </a:solidFill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35863" name="Text Box 19"/>
          <p:cNvSpPr txBox="1">
            <a:spLocks noChangeArrowheads="1"/>
          </p:cNvSpPr>
          <p:nvPr/>
        </p:nvSpPr>
        <p:spPr bwMode="auto">
          <a:xfrm>
            <a:off x="5183188" y="3200400"/>
            <a:ext cx="322262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Arial" panose="020B0604020202020204" pitchFamily="34" charset="0"/>
              </a:rPr>
              <a:t>h</a:t>
            </a:r>
          </a:p>
        </p:txBody>
      </p:sp>
      <p:sp>
        <p:nvSpPr>
          <p:cNvPr id="35864" name="Text Box 20"/>
          <p:cNvSpPr txBox="1">
            <a:spLocks noChangeArrowheads="1"/>
          </p:cNvSpPr>
          <p:nvPr/>
        </p:nvSpPr>
        <p:spPr bwMode="auto">
          <a:xfrm>
            <a:off x="1754188" y="4191000"/>
            <a:ext cx="322262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Arial" panose="020B0604020202020204" pitchFamily="34" charset="0"/>
              </a:rPr>
              <a:t>h</a:t>
            </a:r>
          </a:p>
        </p:txBody>
      </p:sp>
      <p:sp>
        <p:nvSpPr>
          <p:cNvPr id="35865" name="Text Box 21"/>
          <p:cNvSpPr txBox="1">
            <a:spLocks noChangeArrowheads="1"/>
          </p:cNvSpPr>
          <p:nvPr/>
        </p:nvSpPr>
        <p:spPr bwMode="auto">
          <a:xfrm>
            <a:off x="4192588" y="4038600"/>
            <a:ext cx="322262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Arial" panose="020B0604020202020204" pitchFamily="34" charset="0"/>
              </a:rPr>
              <a:t>h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321 - Data Structures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B368D4-5768-483F-A9BA-B0B5200FB1BB}" type="slidenum">
              <a:rPr lang="en-US" smtClean="0"/>
              <a:pPr>
                <a:defRPr/>
              </a:pPr>
              <a:t>129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48971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73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-152400"/>
            <a:ext cx="8610600" cy="1143000"/>
          </a:xfrm>
          <a:noFill/>
          <a:ln/>
        </p:spPr>
        <p:txBody>
          <a:bodyPr/>
          <a:lstStyle/>
          <a:p>
            <a:r>
              <a:rPr lang="en-US" altLang="en-US" dirty="0">
                <a:solidFill>
                  <a:srgbClr val="FF0000"/>
                </a:solidFill>
              </a:rPr>
              <a:t>Splay Trees</a:t>
            </a:r>
          </a:p>
        </p:txBody>
      </p:sp>
      <p:sp>
        <p:nvSpPr>
          <p:cNvPr id="585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2900" y="948267"/>
            <a:ext cx="8496300" cy="4919133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 smtClean="0"/>
              <a:t>Self-adjusting binary </a:t>
            </a:r>
            <a:r>
              <a:rPr lang="en-US" altLang="en-US" dirty="0"/>
              <a:t>search </a:t>
            </a:r>
            <a:r>
              <a:rPr lang="en-US" altLang="en-US" dirty="0" smtClean="0"/>
              <a:t>tree.</a:t>
            </a:r>
            <a:endParaRPr lang="en-US" altLang="en-US" dirty="0"/>
          </a:p>
          <a:p>
            <a:r>
              <a:rPr lang="en-US" altLang="en-US" dirty="0"/>
              <a:t>Splay trees are tree structures that:</a:t>
            </a:r>
          </a:p>
          <a:p>
            <a:pPr lvl="1"/>
            <a:r>
              <a:rPr lang="en-US" altLang="en-US" dirty="0"/>
              <a:t>Are not perfectly balanced all the </a:t>
            </a:r>
            <a:r>
              <a:rPr lang="en-US" altLang="en-US" dirty="0" smtClean="0"/>
              <a:t>time.</a:t>
            </a:r>
            <a:endParaRPr lang="en-US" altLang="en-US" dirty="0"/>
          </a:p>
          <a:p>
            <a:pPr lvl="1"/>
            <a:r>
              <a:rPr lang="en-US" altLang="en-US" dirty="0"/>
              <a:t>Data most recently accessed is near the root</a:t>
            </a:r>
            <a:r>
              <a:rPr lang="en-US" altLang="en-US" dirty="0" smtClean="0"/>
              <a:t>.</a:t>
            </a:r>
          </a:p>
          <a:p>
            <a:r>
              <a:rPr lang="en-US" altLang="en-US" sz="2800" dirty="0"/>
              <a:t>The procedure:</a:t>
            </a:r>
          </a:p>
          <a:p>
            <a:pPr lvl="1"/>
            <a:r>
              <a:rPr lang="en-US" altLang="en-US" sz="2400" dirty="0"/>
              <a:t>After node 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en-US" sz="2400" dirty="0"/>
              <a:t> is accessed, perform “</a:t>
            </a:r>
            <a:r>
              <a:rPr lang="en-US" altLang="en-US" sz="2400" dirty="0" smtClean="0"/>
              <a:t>splay” </a:t>
            </a:r>
            <a:r>
              <a:rPr lang="en-US" altLang="en-US" sz="2400" dirty="0"/>
              <a:t>operations to bring 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en-US" sz="2400" dirty="0"/>
              <a:t> to the root of the tree.</a:t>
            </a:r>
          </a:p>
          <a:p>
            <a:pPr lvl="1"/>
            <a:r>
              <a:rPr lang="en-US" altLang="en-US" sz="2400" dirty="0"/>
              <a:t>L</a:t>
            </a:r>
            <a:r>
              <a:rPr lang="en-US" altLang="en-US" sz="2400" dirty="0" smtClean="0"/>
              <a:t>eaves </a:t>
            </a:r>
            <a:r>
              <a:rPr lang="en-US" altLang="en-US" sz="2400" dirty="0"/>
              <a:t>the tree more balanced as a </a:t>
            </a:r>
            <a:r>
              <a:rPr lang="en-US" altLang="en-US" sz="2400" dirty="0" smtClean="0"/>
              <a:t>whole.</a:t>
            </a:r>
          </a:p>
          <a:p>
            <a:pPr lvl="1"/>
            <a:r>
              <a:rPr lang="en-US" altLang="en-US" sz="2400" dirty="0" smtClean="0"/>
              <a:t>Most recently accessed nodes are at the top of the tree.</a:t>
            </a:r>
            <a:endParaRPr lang="en-US" alt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321 - Data Structures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F31B7-9060-42E4-BB86-9DFA13B43B24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139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3" name="Oval 1"/>
          <p:cNvSpPr>
            <a:spLocks noChangeArrowheads="1"/>
          </p:cNvSpPr>
          <p:nvPr/>
        </p:nvSpPr>
        <p:spPr bwMode="auto">
          <a:xfrm>
            <a:off x="3978275" y="1719263"/>
            <a:ext cx="788988" cy="742950"/>
          </a:xfrm>
          <a:prstGeom prst="ellipse">
            <a:avLst/>
          </a:prstGeom>
          <a:solidFill>
            <a:srgbClr val="00CC99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37894" name="Text Box 2"/>
          <p:cNvSpPr txBox="1">
            <a:spLocks noChangeArrowheads="1"/>
          </p:cNvSpPr>
          <p:nvPr/>
        </p:nvSpPr>
        <p:spPr bwMode="auto">
          <a:xfrm>
            <a:off x="4249738" y="1504950"/>
            <a:ext cx="482600" cy="91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9pPr>
          </a:lstStyle>
          <a:p>
            <a:pPr>
              <a:spcBef>
                <a:spcPts val="3375"/>
              </a:spcBef>
              <a:buClrTx/>
              <a:buFontTx/>
              <a:buNone/>
            </a:pPr>
            <a:r>
              <a:rPr lang="en-US" altLang="en-US" sz="5400" i="1">
                <a:solidFill>
                  <a:srgbClr val="000000"/>
                </a:solidFill>
                <a:latin typeface="Arial" panose="020B0604020202020204" pitchFamily="34" charset="0"/>
              </a:rPr>
              <a:t>j</a:t>
            </a:r>
          </a:p>
        </p:txBody>
      </p:sp>
      <p:sp>
        <p:nvSpPr>
          <p:cNvPr id="37895" name="Oval 3"/>
          <p:cNvSpPr>
            <a:spLocks noChangeArrowheads="1"/>
          </p:cNvSpPr>
          <p:nvPr/>
        </p:nvSpPr>
        <p:spPr bwMode="auto">
          <a:xfrm>
            <a:off x="2398713" y="2933700"/>
            <a:ext cx="790575" cy="742950"/>
          </a:xfrm>
          <a:prstGeom prst="ellipse">
            <a:avLst/>
          </a:prstGeom>
          <a:solidFill>
            <a:srgbClr val="00CC99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37896" name="Text Box 4"/>
          <p:cNvSpPr txBox="1">
            <a:spLocks noChangeArrowheads="1"/>
          </p:cNvSpPr>
          <p:nvPr/>
        </p:nvSpPr>
        <p:spPr bwMode="auto">
          <a:xfrm>
            <a:off x="2525713" y="2833688"/>
            <a:ext cx="481012" cy="91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9pPr>
          </a:lstStyle>
          <a:p>
            <a:pPr>
              <a:spcBef>
                <a:spcPts val="3375"/>
              </a:spcBef>
              <a:buClrTx/>
              <a:buFontTx/>
              <a:buNone/>
            </a:pPr>
            <a:r>
              <a:rPr lang="en-US" altLang="en-US" sz="5400" i="1">
                <a:solidFill>
                  <a:srgbClr val="000000"/>
                </a:solidFill>
                <a:latin typeface="Arial" panose="020B0604020202020204" pitchFamily="34" charset="0"/>
              </a:rPr>
              <a:t>k</a:t>
            </a:r>
          </a:p>
        </p:txBody>
      </p:sp>
      <p:cxnSp>
        <p:nvCxnSpPr>
          <p:cNvPr id="37897" name="AutoShape 5"/>
          <p:cNvCxnSpPr>
            <a:cxnSpLocks noChangeShapeType="1"/>
            <a:stCxn id="37893" idx="3"/>
            <a:endCxn id="37895" idx="7"/>
          </p:cNvCxnSpPr>
          <p:nvPr/>
        </p:nvCxnSpPr>
        <p:spPr bwMode="auto">
          <a:xfrm flipH="1">
            <a:off x="3073400" y="2352675"/>
            <a:ext cx="1019175" cy="688975"/>
          </a:xfrm>
          <a:prstGeom prst="straightConnector1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898" name="AutoShape 6"/>
          <p:cNvSpPr>
            <a:spLocks noChangeArrowheads="1"/>
          </p:cNvSpPr>
          <p:nvPr/>
        </p:nvSpPr>
        <p:spPr bwMode="auto">
          <a:xfrm>
            <a:off x="820738" y="4148138"/>
            <a:ext cx="1506537" cy="1957387"/>
          </a:xfrm>
          <a:prstGeom prst="triangle">
            <a:avLst>
              <a:gd name="adj" fmla="val 50000"/>
            </a:avLst>
          </a:prstGeom>
          <a:solidFill>
            <a:srgbClr val="00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cxnSp>
        <p:nvCxnSpPr>
          <p:cNvPr id="37899" name="AutoShape 7"/>
          <p:cNvCxnSpPr>
            <a:cxnSpLocks noChangeShapeType="1"/>
            <a:stCxn id="37895" idx="3"/>
            <a:endCxn id="37898" idx="0"/>
          </p:cNvCxnSpPr>
          <p:nvPr/>
        </p:nvCxnSpPr>
        <p:spPr bwMode="auto">
          <a:xfrm flipH="1">
            <a:off x="1574800" y="3568700"/>
            <a:ext cx="939800" cy="581025"/>
          </a:xfrm>
          <a:prstGeom prst="straightConnector1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900" name="Text Box 8"/>
          <p:cNvSpPr txBox="1">
            <a:spLocks noChangeArrowheads="1"/>
          </p:cNvSpPr>
          <p:nvPr/>
        </p:nvSpPr>
        <p:spPr bwMode="auto">
          <a:xfrm>
            <a:off x="1322388" y="5160963"/>
            <a:ext cx="482600" cy="91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9pPr>
          </a:lstStyle>
          <a:p>
            <a:pPr>
              <a:spcBef>
                <a:spcPts val="3375"/>
              </a:spcBef>
              <a:buClrTx/>
              <a:buFontTx/>
              <a:buNone/>
            </a:pPr>
            <a:r>
              <a:rPr lang="en-US" altLang="en-US" sz="5400" i="1">
                <a:solidFill>
                  <a:srgbClr val="000000"/>
                </a:solidFill>
                <a:latin typeface="Arial" panose="020B0604020202020204" pitchFamily="34" charset="0"/>
              </a:rPr>
              <a:t>X</a:t>
            </a:r>
          </a:p>
        </p:txBody>
      </p:sp>
      <p:sp>
        <p:nvSpPr>
          <p:cNvPr id="37901" name="AutoShape 9"/>
          <p:cNvSpPr>
            <a:spLocks noChangeArrowheads="1"/>
          </p:cNvSpPr>
          <p:nvPr/>
        </p:nvSpPr>
        <p:spPr bwMode="auto">
          <a:xfrm>
            <a:off x="3332163" y="4216400"/>
            <a:ext cx="1435100" cy="1079500"/>
          </a:xfrm>
          <a:prstGeom prst="triangle">
            <a:avLst>
              <a:gd name="adj" fmla="val 50000"/>
            </a:avLst>
          </a:prstGeom>
          <a:solidFill>
            <a:srgbClr val="00CC99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37902" name="Text Box 10"/>
          <p:cNvSpPr txBox="1">
            <a:spLocks noChangeArrowheads="1"/>
          </p:cNvSpPr>
          <p:nvPr/>
        </p:nvSpPr>
        <p:spPr bwMode="auto">
          <a:xfrm>
            <a:off x="3740150" y="4473575"/>
            <a:ext cx="484188" cy="91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9pPr>
          </a:lstStyle>
          <a:p>
            <a:pPr>
              <a:spcBef>
                <a:spcPts val="3375"/>
              </a:spcBef>
              <a:buClrTx/>
              <a:buFontTx/>
              <a:buNone/>
            </a:pPr>
            <a:r>
              <a:rPr lang="en-US" altLang="en-US" sz="5400" i="1">
                <a:solidFill>
                  <a:srgbClr val="000000"/>
                </a:solidFill>
                <a:latin typeface="Arial" panose="020B0604020202020204" pitchFamily="34" charset="0"/>
              </a:rPr>
              <a:t>Y</a:t>
            </a:r>
          </a:p>
        </p:txBody>
      </p:sp>
      <p:sp>
        <p:nvSpPr>
          <p:cNvPr id="37903" name="AutoShape 11"/>
          <p:cNvSpPr>
            <a:spLocks noChangeArrowheads="1"/>
          </p:cNvSpPr>
          <p:nvPr/>
        </p:nvSpPr>
        <p:spPr bwMode="auto">
          <a:xfrm>
            <a:off x="5197475" y="3338513"/>
            <a:ext cx="1508125" cy="1147762"/>
          </a:xfrm>
          <a:prstGeom prst="triangle">
            <a:avLst>
              <a:gd name="adj" fmla="val 50000"/>
            </a:avLst>
          </a:prstGeom>
          <a:solidFill>
            <a:srgbClr val="00CC99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37904" name="Text Box 12"/>
          <p:cNvSpPr txBox="1">
            <a:spLocks noChangeArrowheads="1"/>
          </p:cNvSpPr>
          <p:nvPr/>
        </p:nvSpPr>
        <p:spPr bwMode="auto">
          <a:xfrm>
            <a:off x="5656263" y="3554413"/>
            <a:ext cx="482600" cy="91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9pPr>
          </a:lstStyle>
          <a:p>
            <a:pPr>
              <a:spcBef>
                <a:spcPts val="3375"/>
              </a:spcBef>
              <a:buClrTx/>
              <a:buFontTx/>
              <a:buNone/>
            </a:pPr>
            <a:r>
              <a:rPr lang="en-US" altLang="en-US" sz="5400" i="1">
                <a:solidFill>
                  <a:srgbClr val="000000"/>
                </a:solidFill>
                <a:latin typeface="Arial" panose="020B0604020202020204" pitchFamily="34" charset="0"/>
              </a:rPr>
              <a:t>Z</a:t>
            </a:r>
          </a:p>
        </p:txBody>
      </p:sp>
      <p:cxnSp>
        <p:nvCxnSpPr>
          <p:cNvPr id="37905" name="AutoShape 13"/>
          <p:cNvCxnSpPr>
            <a:cxnSpLocks noChangeShapeType="1"/>
            <a:stCxn id="37895" idx="5"/>
            <a:endCxn id="37901" idx="0"/>
          </p:cNvCxnSpPr>
          <p:nvPr/>
        </p:nvCxnSpPr>
        <p:spPr bwMode="auto">
          <a:xfrm>
            <a:off x="3073400" y="3568700"/>
            <a:ext cx="976313" cy="649288"/>
          </a:xfrm>
          <a:prstGeom prst="straightConnector1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7906" name="AutoShape 14"/>
          <p:cNvCxnSpPr>
            <a:cxnSpLocks noChangeShapeType="1"/>
            <a:stCxn id="37893" idx="5"/>
            <a:endCxn id="37903" idx="0"/>
          </p:cNvCxnSpPr>
          <p:nvPr/>
        </p:nvCxnSpPr>
        <p:spPr bwMode="auto">
          <a:xfrm>
            <a:off x="4651375" y="2352675"/>
            <a:ext cx="1300163" cy="985838"/>
          </a:xfrm>
          <a:prstGeom prst="straightConnector1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907" name="Line 15"/>
          <p:cNvSpPr>
            <a:spLocks noChangeShapeType="1"/>
          </p:cNvSpPr>
          <p:nvPr/>
        </p:nvSpPr>
        <p:spPr bwMode="auto">
          <a:xfrm>
            <a:off x="7064375" y="4486275"/>
            <a:ext cx="1506538" cy="1588"/>
          </a:xfrm>
          <a:prstGeom prst="line">
            <a:avLst/>
          </a:prstGeom>
          <a:noFill/>
          <a:ln w="19080">
            <a:solidFill>
              <a:srgbClr val="000000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08" name="Line 16"/>
          <p:cNvSpPr>
            <a:spLocks noChangeShapeType="1"/>
          </p:cNvSpPr>
          <p:nvPr/>
        </p:nvSpPr>
        <p:spPr bwMode="auto">
          <a:xfrm>
            <a:off x="7064375" y="5295900"/>
            <a:ext cx="1506538" cy="1588"/>
          </a:xfrm>
          <a:prstGeom prst="line">
            <a:avLst/>
          </a:prstGeom>
          <a:noFill/>
          <a:ln w="19080">
            <a:solidFill>
              <a:srgbClr val="000000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09" name="Line 17"/>
          <p:cNvSpPr>
            <a:spLocks noChangeShapeType="1"/>
          </p:cNvSpPr>
          <p:nvPr/>
        </p:nvSpPr>
        <p:spPr bwMode="auto">
          <a:xfrm>
            <a:off x="7064375" y="6037263"/>
            <a:ext cx="1506538" cy="1587"/>
          </a:xfrm>
          <a:prstGeom prst="line">
            <a:avLst/>
          </a:prstGeom>
          <a:noFill/>
          <a:ln w="19080">
            <a:solidFill>
              <a:srgbClr val="000000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10" name="Text Box 18"/>
          <p:cNvSpPr txBox="1">
            <a:spLocks noChangeArrowheads="1"/>
          </p:cNvSpPr>
          <p:nvPr/>
        </p:nvSpPr>
        <p:spPr bwMode="auto">
          <a:xfrm>
            <a:off x="6097588" y="1878013"/>
            <a:ext cx="2587625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Inserting into X</a:t>
            </a:r>
          </a:p>
          <a:p>
            <a:pPr>
              <a:buClrTx/>
              <a:buFontTx/>
              <a:buNone/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destroys the AVL </a:t>
            </a:r>
          </a:p>
          <a:p>
            <a:pPr>
              <a:buClrTx/>
              <a:buFontTx/>
              <a:buNone/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property at node j</a:t>
            </a:r>
          </a:p>
        </p:txBody>
      </p:sp>
      <p:sp>
        <p:nvSpPr>
          <p:cNvPr id="37911" name="Rectangle 19"/>
          <p:cNvSpPr>
            <a:spLocks noChangeArrowheads="1"/>
          </p:cNvSpPr>
          <p:nvPr/>
        </p:nvSpPr>
        <p:spPr bwMode="auto">
          <a:xfrm>
            <a:off x="665163" y="646113"/>
            <a:ext cx="7813675" cy="801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360" tIns="44280" rIns="90360" bIns="4428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4400">
                <a:solidFill>
                  <a:srgbClr val="FF0000"/>
                </a:solidFill>
                <a:latin typeface="Arial" panose="020B0604020202020204" pitchFamily="34" charset="0"/>
              </a:rPr>
              <a:t>AVL Insertion: Outside Case</a:t>
            </a:r>
            <a:r>
              <a:rPr lang="en-US" altLang="en-US" sz="4400">
                <a:solidFill>
                  <a:srgbClr val="3333CC"/>
                </a:solidFill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37912" name="Text Box 20"/>
          <p:cNvSpPr txBox="1">
            <a:spLocks noChangeArrowheads="1"/>
          </p:cNvSpPr>
          <p:nvPr/>
        </p:nvSpPr>
        <p:spPr bwMode="auto">
          <a:xfrm>
            <a:off x="5183188" y="3200400"/>
            <a:ext cx="322262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Arial" panose="020B0604020202020204" pitchFamily="34" charset="0"/>
              </a:rPr>
              <a:t>h</a:t>
            </a:r>
          </a:p>
        </p:txBody>
      </p:sp>
      <p:sp>
        <p:nvSpPr>
          <p:cNvPr id="37913" name="Text Box 21"/>
          <p:cNvSpPr txBox="1">
            <a:spLocks noChangeArrowheads="1"/>
          </p:cNvSpPr>
          <p:nvPr/>
        </p:nvSpPr>
        <p:spPr bwMode="auto">
          <a:xfrm>
            <a:off x="1828800" y="4038600"/>
            <a:ext cx="612775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Arial" panose="020B0604020202020204" pitchFamily="34" charset="0"/>
              </a:rPr>
              <a:t>h+1</a:t>
            </a:r>
          </a:p>
        </p:txBody>
      </p:sp>
      <p:sp>
        <p:nvSpPr>
          <p:cNvPr id="37914" name="Text Box 22"/>
          <p:cNvSpPr txBox="1">
            <a:spLocks noChangeArrowheads="1"/>
          </p:cNvSpPr>
          <p:nvPr/>
        </p:nvSpPr>
        <p:spPr bwMode="auto">
          <a:xfrm>
            <a:off x="4192588" y="4038600"/>
            <a:ext cx="322262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Arial" panose="020B0604020202020204" pitchFamily="34" charset="0"/>
              </a:rPr>
              <a:t>h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321 - Data Structures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B368D4-5768-483F-A9BA-B0B5200FB1BB}" type="slidenum">
              <a:rPr lang="en-US" smtClean="0"/>
              <a:pPr>
                <a:defRPr/>
              </a:pPr>
              <a:t>130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09262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1" name="Oval 1"/>
          <p:cNvSpPr>
            <a:spLocks noChangeArrowheads="1"/>
          </p:cNvSpPr>
          <p:nvPr/>
        </p:nvSpPr>
        <p:spPr bwMode="auto">
          <a:xfrm>
            <a:off x="3978275" y="1719263"/>
            <a:ext cx="788988" cy="742950"/>
          </a:xfrm>
          <a:prstGeom prst="ellipse">
            <a:avLst/>
          </a:prstGeom>
          <a:solidFill>
            <a:srgbClr val="00CC99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39942" name="Text Box 2"/>
          <p:cNvSpPr txBox="1">
            <a:spLocks noChangeArrowheads="1"/>
          </p:cNvSpPr>
          <p:nvPr/>
        </p:nvSpPr>
        <p:spPr bwMode="auto">
          <a:xfrm>
            <a:off x="4249738" y="1504950"/>
            <a:ext cx="482600" cy="91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9pPr>
          </a:lstStyle>
          <a:p>
            <a:pPr>
              <a:spcBef>
                <a:spcPts val="3375"/>
              </a:spcBef>
              <a:buClrTx/>
              <a:buFontTx/>
              <a:buNone/>
            </a:pPr>
            <a:r>
              <a:rPr lang="en-US" altLang="en-US" sz="5400" i="1">
                <a:solidFill>
                  <a:srgbClr val="000000"/>
                </a:solidFill>
                <a:latin typeface="Arial" panose="020B0604020202020204" pitchFamily="34" charset="0"/>
              </a:rPr>
              <a:t>j</a:t>
            </a:r>
          </a:p>
        </p:txBody>
      </p:sp>
      <p:sp>
        <p:nvSpPr>
          <p:cNvPr id="39943" name="Oval 3"/>
          <p:cNvSpPr>
            <a:spLocks noChangeArrowheads="1"/>
          </p:cNvSpPr>
          <p:nvPr/>
        </p:nvSpPr>
        <p:spPr bwMode="auto">
          <a:xfrm>
            <a:off x="2398713" y="2933700"/>
            <a:ext cx="790575" cy="742950"/>
          </a:xfrm>
          <a:prstGeom prst="ellipse">
            <a:avLst/>
          </a:prstGeom>
          <a:solidFill>
            <a:srgbClr val="00CC99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39944" name="Text Box 4"/>
          <p:cNvSpPr txBox="1">
            <a:spLocks noChangeArrowheads="1"/>
          </p:cNvSpPr>
          <p:nvPr/>
        </p:nvSpPr>
        <p:spPr bwMode="auto">
          <a:xfrm>
            <a:off x="2525713" y="2833688"/>
            <a:ext cx="481012" cy="91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9pPr>
          </a:lstStyle>
          <a:p>
            <a:pPr>
              <a:spcBef>
                <a:spcPts val="3375"/>
              </a:spcBef>
              <a:buClrTx/>
              <a:buFontTx/>
              <a:buNone/>
            </a:pPr>
            <a:r>
              <a:rPr lang="en-US" altLang="en-US" sz="5400" i="1">
                <a:solidFill>
                  <a:srgbClr val="000000"/>
                </a:solidFill>
                <a:latin typeface="Arial" panose="020B0604020202020204" pitchFamily="34" charset="0"/>
              </a:rPr>
              <a:t>k</a:t>
            </a:r>
          </a:p>
        </p:txBody>
      </p:sp>
      <p:cxnSp>
        <p:nvCxnSpPr>
          <p:cNvPr id="39945" name="AutoShape 5"/>
          <p:cNvCxnSpPr>
            <a:cxnSpLocks noChangeShapeType="1"/>
            <a:stCxn id="39941" idx="3"/>
            <a:endCxn id="39943" idx="7"/>
          </p:cNvCxnSpPr>
          <p:nvPr/>
        </p:nvCxnSpPr>
        <p:spPr bwMode="auto">
          <a:xfrm flipH="1">
            <a:off x="3073400" y="2352675"/>
            <a:ext cx="1019175" cy="688975"/>
          </a:xfrm>
          <a:prstGeom prst="straightConnector1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9946" name="AutoShape 6"/>
          <p:cNvSpPr>
            <a:spLocks noChangeArrowheads="1"/>
          </p:cNvSpPr>
          <p:nvPr/>
        </p:nvSpPr>
        <p:spPr bwMode="auto">
          <a:xfrm>
            <a:off x="820738" y="4148138"/>
            <a:ext cx="1506537" cy="1957387"/>
          </a:xfrm>
          <a:prstGeom prst="triangle">
            <a:avLst>
              <a:gd name="adj" fmla="val 50000"/>
            </a:avLst>
          </a:prstGeom>
          <a:solidFill>
            <a:srgbClr val="00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cxnSp>
        <p:nvCxnSpPr>
          <p:cNvPr id="39947" name="AutoShape 7"/>
          <p:cNvCxnSpPr>
            <a:cxnSpLocks noChangeShapeType="1"/>
            <a:stCxn id="39943" idx="3"/>
            <a:endCxn id="39946" idx="0"/>
          </p:cNvCxnSpPr>
          <p:nvPr/>
        </p:nvCxnSpPr>
        <p:spPr bwMode="auto">
          <a:xfrm flipH="1">
            <a:off x="1574800" y="3568700"/>
            <a:ext cx="939800" cy="581025"/>
          </a:xfrm>
          <a:prstGeom prst="straightConnector1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9948" name="Text Box 8"/>
          <p:cNvSpPr txBox="1">
            <a:spLocks noChangeArrowheads="1"/>
          </p:cNvSpPr>
          <p:nvPr/>
        </p:nvSpPr>
        <p:spPr bwMode="auto">
          <a:xfrm>
            <a:off x="1322388" y="5160963"/>
            <a:ext cx="482600" cy="91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9pPr>
          </a:lstStyle>
          <a:p>
            <a:pPr>
              <a:spcBef>
                <a:spcPts val="3375"/>
              </a:spcBef>
              <a:buClrTx/>
              <a:buFontTx/>
              <a:buNone/>
            </a:pPr>
            <a:r>
              <a:rPr lang="en-US" altLang="en-US" sz="5400" i="1">
                <a:solidFill>
                  <a:srgbClr val="000000"/>
                </a:solidFill>
                <a:latin typeface="Arial" panose="020B0604020202020204" pitchFamily="34" charset="0"/>
              </a:rPr>
              <a:t>X</a:t>
            </a:r>
          </a:p>
        </p:txBody>
      </p:sp>
      <p:sp>
        <p:nvSpPr>
          <p:cNvPr id="39949" name="AutoShape 9"/>
          <p:cNvSpPr>
            <a:spLocks noChangeArrowheads="1"/>
          </p:cNvSpPr>
          <p:nvPr/>
        </p:nvSpPr>
        <p:spPr bwMode="auto">
          <a:xfrm>
            <a:off x="3332163" y="4216400"/>
            <a:ext cx="1435100" cy="1079500"/>
          </a:xfrm>
          <a:prstGeom prst="triangle">
            <a:avLst>
              <a:gd name="adj" fmla="val 50000"/>
            </a:avLst>
          </a:prstGeom>
          <a:solidFill>
            <a:srgbClr val="00CC99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39950" name="Text Box 10"/>
          <p:cNvSpPr txBox="1">
            <a:spLocks noChangeArrowheads="1"/>
          </p:cNvSpPr>
          <p:nvPr/>
        </p:nvSpPr>
        <p:spPr bwMode="auto">
          <a:xfrm>
            <a:off x="3740150" y="4473575"/>
            <a:ext cx="484188" cy="91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9pPr>
          </a:lstStyle>
          <a:p>
            <a:pPr>
              <a:spcBef>
                <a:spcPts val="3375"/>
              </a:spcBef>
              <a:buClrTx/>
              <a:buFontTx/>
              <a:buNone/>
            </a:pPr>
            <a:r>
              <a:rPr lang="en-US" altLang="en-US" sz="5400" i="1">
                <a:solidFill>
                  <a:srgbClr val="000000"/>
                </a:solidFill>
                <a:latin typeface="Arial" panose="020B0604020202020204" pitchFamily="34" charset="0"/>
              </a:rPr>
              <a:t>Y</a:t>
            </a:r>
          </a:p>
        </p:txBody>
      </p:sp>
      <p:sp>
        <p:nvSpPr>
          <p:cNvPr id="39951" name="AutoShape 11"/>
          <p:cNvSpPr>
            <a:spLocks noChangeArrowheads="1"/>
          </p:cNvSpPr>
          <p:nvPr/>
        </p:nvSpPr>
        <p:spPr bwMode="auto">
          <a:xfrm>
            <a:off x="5197475" y="3338513"/>
            <a:ext cx="1508125" cy="1147762"/>
          </a:xfrm>
          <a:prstGeom prst="triangle">
            <a:avLst>
              <a:gd name="adj" fmla="val 50000"/>
            </a:avLst>
          </a:prstGeom>
          <a:solidFill>
            <a:srgbClr val="00CC99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39952" name="Text Box 12"/>
          <p:cNvSpPr txBox="1">
            <a:spLocks noChangeArrowheads="1"/>
          </p:cNvSpPr>
          <p:nvPr/>
        </p:nvSpPr>
        <p:spPr bwMode="auto">
          <a:xfrm>
            <a:off x="5656263" y="3554413"/>
            <a:ext cx="482600" cy="91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9pPr>
          </a:lstStyle>
          <a:p>
            <a:pPr>
              <a:spcBef>
                <a:spcPts val="3375"/>
              </a:spcBef>
              <a:buClrTx/>
              <a:buFontTx/>
              <a:buNone/>
            </a:pPr>
            <a:r>
              <a:rPr lang="en-US" altLang="en-US" sz="5400" i="1">
                <a:solidFill>
                  <a:srgbClr val="000000"/>
                </a:solidFill>
                <a:latin typeface="Arial" panose="020B0604020202020204" pitchFamily="34" charset="0"/>
              </a:rPr>
              <a:t>Z</a:t>
            </a:r>
          </a:p>
        </p:txBody>
      </p:sp>
      <p:cxnSp>
        <p:nvCxnSpPr>
          <p:cNvPr id="39953" name="AutoShape 13"/>
          <p:cNvCxnSpPr>
            <a:cxnSpLocks noChangeShapeType="1"/>
            <a:stCxn id="39943" idx="5"/>
            <a:endCxn id="39949" idx="0"/>
          </p:cNvCxnSpPr>
          <p:nvPr/>
        </p:nvCxnSpPr>
        <p:spPr bwMode="auto">
          <a:xfrm>
            <a:off x="3073400" y="3568700"/>
            <a:ext cx="976313" cy="649288"/>
          </a:xfrm>
          <a:prstGeom prst="straightConnector1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9954" name="AutoShape 14"/>
          <p:cNvCxnSpPr>
            <a:cxnSpLocks noChangeShapeType="1"/>
            <a:stCxn id="39941" idx="5"/>
            <a:endCxn id="39951" idx="0"/>
          </p:cNvCxnSpPr>
          <p:nvPr/>
        </p:nvCxnSpPr>
        <p:spPr bwMode="auto">
          <a:xfrm>
            <a:off x="4651375" y="2352675"/>
            <a:ext cx="1300163" cy="985838"/>
          </a:xfrm>
          <a:prstGeom prst="straightConnector1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9955" name="Line 15"/>
          <p:cNvSpPr>
            <a:spLocks noChangeShapeType="1"/>
          </p:cNvSpPr>
          <p:nvPr/>
        </p:nvSpPr>
        <p:spPr bwMode="auto">
          <a:xfrm>
            <a:off x="7064375" y="4486275"/>
            <a:ext cx="1506538" cy="1588"/>
          </a:xfrm>
          <a:prstGeom prst="line">
            <a:avLst/>
          </a:prstGeom>
          <a:noFill/>
          <a:ln w="19080">
            <a:solidFill>
              <a:srgbClr val="000000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56" name="Line 16"/>
          <p:cNvSpPr>
            <a:spLocks noChangeShapeType="1"/>
          </p:cNvSpPr>
          <p:nvPr/>
        </p:nvSpPr>
        <p:spPr bwMode="auto">
          <a:xfrm>
            <a:off x="7064375" y="5295900"/>
            <a:ext cx="1506538" cy="1588"/>
          </a:xfrm>
          <a:prstGeom prst="line">
            <a:avLst/>
          </a:prstGeom>
          <a:noFill/>
          <a:ln w="19080">
            <a:solidFill>
              <a:srgbClr val="000000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57" name="Line 17"/>
          <p:cNvSpPr>
            <a:spLocks noChangeShapeType="1"/>
          </p:cNvSpPr>
          <p:nvPr/>
        </p:nvSpPr>
        <p:spPr bwMode="auto">
          <a:xfrm>
            <a:off x="7064375" y="6037263"/>
            <a:ext cx="1506538" cy="1587"/>
          </a:xfrm>
          <a:prstGeom prst="line">
            <a:avLst/>
          </a:prstGeom>
          <a:noFill/>
          <a:ln w="19080">
            <a:solidFill>
              <a:srgbClr val="000000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58" name="Text Box 18"/>
          <p:cNvSpPr txBox="1">
            <a:spLocks noChangeArrowheads="1"/>
          </p:cNvSpPr>
          <p:nvPr/>
        </p:nvSpPr>
        <p:spPr bwMode="auto">
          <a:xfrm>
            <a:off x="5297488" y="1887538"/>
            <a:ext cx="2808287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Do a </a:t>
            </a:r>
            <a:r>
              <a:rPr lang="en-US" altLang="en-US">
                <a:solidFill>
                  <a:srgbClr val="3333CC"/>
                </a:solidFill>
                <a:latin typeface="Arial" panose="020B0604020202020204" pitchFamily="34" charset="0"/>
              </a:rPr>
              <a:t>“right rotation”</a:t>
            </a:r>
          </a:p>
        </p:txBody>
      </p:sp>
      <p:sp>
        <p:nvSpPr>
          <p:cNvPr id="39959" name="Rectangle 19"/>
          <p:cNvSpPr>
            <a:spLocks noChangeArrowheads="1"/>
          </p:cNvSpPr>
          <p:nvPr/>
        </p:nvSpPr>
        <p:spPr bwMode="auto">
          <a:xfrm>
            <a:off x="665163" y="646113"/>
            <a:ext cx="7813675" cy="801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360" tIns="44280" rIns="90360" bIns="4428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4400">
                <a:solidFill>
                  <a:srgbClr val="FF0000"/>
                </a:solidFill>
                <a:latin typeface="Arial" panose="020B0604020202020204" pitchFamily="34" charset="0"/>
              </a:rPr>
              <a:t>AVL Insertion: Outside Case</a:t>
            </a:r>
            <a:r>
              <a:rPr lang="en-US" altLang="en-US" sz="4400">
                <a:solidFill>
                  <a:srgbClr val="3333CC"/>
                </a:solidFill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39960" name="Freeform 20"/>
          <p:cNvSpPr>
            <a:spLocks/>
          </p:cNvSpPr>
          <p:nvPr/>
        </p:nvSpPr>
        <p:spPr bwMode="auto">
          <a:xfrm>
            <a:off x="2590800" y="1828800"/>
            <a:ext cx="1200150" cy="1014413"/>
          </a:xfrm>
          <a:custGeom>
            <a:avLst/>
            <a:gdLst>
              <a:gd name="T0" fmla="*/ 0 w 639"/>
              <a:gd name="T1" fmla="*/ 1014413 h 579"/>
              <a:gd name="T2" fmla="*/ 317411 w 639"/>
              <a:gd name="T3" fmla="*/ 154177 h 579"/>
              <a:gd name="T4" fmla="*/ 1200150 w 639"/>
              <a:gd name="T5" fmla="*/ 91104 h 579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639" h="579">
                <a:moveTo>
                  <a:pt x="0" y="579"/>
                </a:moveTo>
                <a:cubicBezTo>
                  <a:pt x="31" y="377"/>
                  <a:pt x="63" y="176"/>
                  <a:pt x="169" y="88"/>
                </a:cubicBezTo>
                <a:cubicBezTo>
                  <a:pt x="275" y="0"/>
                  <a:pt x="457" y="26"/>
                  <a:pt x="639" y="52"/>
                </a:cubicBezTo>
              </a:path>
            </a:pathLst>
          </a:custGeom>
          <a:noFill/>
          <a:ln w="1908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61" name="Oval 21"/>
          <p:cNvSpPr>
            <a:spLocks noChangeArrowheads="1"/>
          </p:cNvSpPr>
          <p:nvPr/>
        </p:nvSpPr>
        <p:spPr bwMode="auto">
          <a:xfrm rot="-2100000">
            <a:off x="1828800" y="1981200"/>
            <a:ext cx="3429000" cy="1487488"/>
          </a:xfrm>
          <a:prstGeom prst="ellipse">
            <a:avLst/>
          </a:prstGeom>
          <a:noFill/>
          <a:ln w="2556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39962" name="Text Box 22"/>
          <p:cNvSpPr txBox="1">
            <a:spLocks noChangeArrowheads="1"/>
          </p:cNvSpPr>
          <p:nvPr/>
        </p:nvSpPr>
        <p:spPr bwMode="auto">
          <a:xfrm>
            <a:off x="5183188" y="3200400"/>
            <a:ext cx="322262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Arial" panose="020B0604020202020204" pitchFamily="34" charset="0"/>
              </a:rPr>
              <a:t>h</a:t>
            </a:r>
          </a:p>
        </p:txBody>
      </p:sp>
      <p:sp>
        <p:nvSpPr>
          <p:cNvPr id="39963" name="Text Box 23"/>
          <p:cNvSpPr txBox="1">
            <a:spLocks noChangeArrowheads="1"/>
          </p:cNvSpPr>
          <p:nvPr/>
        </p:nvSpPr>
        <p:spPr bwMode="auto">
          <a:xfrm>
            <a:off x="1828800" y="4038600"/>
            <a:ext cx="612775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Arial" panose="020B0604020202020204" pitchFamily="34" charset="0"/>
              </a:rPr>
              <a:t>h+1</a:t>
            </a:r>
          </a:p>
        </p:txBody>
      </p:sp>
      <p:sp>
        <p:nvSpPr>
          <p:cNvPr id="39964" name="Text Box 24"/>
          <p:cNvSpPr txBox="1">
            <a:spLocks noChangeArrowheads="1"/>
          </p:cNvSpPr>
          <p:nvPr/>
        </p:nvSpPr>
        <p:spPr bwMode="auto">
          <a:xfrm>
            <a:off x="4192588" y="4038600"/>
            <a:ext cx="322262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Arial" panose="020B0604020202020204" pitchFamily="34" charset="0"/>
              </a:rPr>
              <a:t>h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321 - Data Structures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B368D4-5768-483F-A9BA-B0B5200FB1BB}" type="slidenum">
              <a:rPr lang="en-US" smtClean="0"/>
              <a:pPr>
                <a:defRPr/>
              </a:pPr>
              <a:t>131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60843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9" name="Oval 1"/>
          <p:cNvSpPr>
            <a:spLocks noChangeArrowheads="1"/>
          </p:cNvSpPr>
          <p:nvPr/>
        </p:nvSpPr>
        <p:spPr bwMode="auto">
          <a:xfrm>
            <a:off x="3978275" y="1719263"/>
            <a:ext cx="788988" cy="742950"/>
          </a:xfrm>
          <a:prstGeom prst="ellipse">
            <a:avLst/>
          </a:prstGeom>
          <a:solidFill>
            <a:srgbClr val="00CC99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41990" name="Text Box 2"/>
          <p:cNvSpPr txBox="1">
            <a:spLocks noChangeArrowheads="1"/>
          </p:cNvSpPr>
          <p:nvPr/>
        </p:nvSpPr>
        <p:spPr bwMode="auto">
          <a:xfrm>
            <a:off x="4249738" y="1504950"/>
            <a:ext cx="482600" cy="91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9pPr>
          </a:lstStyle>
          <a:p>
            <a:pPr>
              <a:spcBef>
                <a:spcPts val="3375"/>
              </a:spcBef>
              <a:buClrTx/>
              <a:buFontTx/>
              <a:buNone/>
            </a:pPr>
            <a:r>
              <a:rPr lang="en-US" altLang="en-US" sz="5400" i="1">
                <a:solidFill>
                  <a:srgbClr val="000000"/>
                </a:solidFill>
                <a:latin typeface="Arial" panose="020B0604020202020204" pitchFamily="34" charset="0"/>
              </a:rPr>
              <a:t>j</a:t>
            </a:r>
          </a:p>
        </p:txBody>
      </p:sp>
      <p:sp>
        <p:nvSpPr>
          <p:cNvPr id="41991" name="Oval 3"/>
          <p:cNvSpPr>
            <a:spLocks noChangeArrowheads="1"/>
          </p:cNvSpPr>
          <p:nvPr/>
        </p:nvSpPr>
        <p:spPr bwMode="auto">
          <a:xfrm>
            <a:off x="2398713" y="2933700"/>
            <a:ext cx="790575" cy="742950"/>
          </a:xfrm>
          <a:prstGeom prst="ellipse">
            <a:avLst/>
          </a:prstGeom>
          <a:solidFill>
            <a:srgbClr val="00CC99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41992" name="Text Box 4"/>
          <p:cNvSpPr txBox="1">
            <a:spLocks noChangeArrowheads="1"/>
          </p:cNvSpPr>
          <p:nvPr/>
        </p:nvSpPr>
        <p:spPr bwMode="auto">
          <a:xfrm>
            <a:off x="2525713" y="2833688"/>
            <a:ext cx="481012" cy="91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9pPr>
          </a:lstStyle>
          <a:p>
            <a:pPr>
              <a:spcBef>
                <a:spcPts val="3375"/>
              </a:spcBef>
              <a:buClrTx/>
              <a:buFontTx/>
              <a:buNone/>
            </a:pPr>
            <a:r>
              <a:rPr lang="en-US" altLang="en-US" sz="5400" i="1">
                <a:solidFill>
                  <a:srgbClr val="000000"/>
                </a:solidFill>
                <a:latin typeface="Arial" panose="020B0604020202020204" pitchFamily="34" charset="0"/>
              </a:rPr>
              <a:t>k</a:t>
            </a:r>
          </a:p>
        </p:txBody>
      </p:sp>
      <p:sp>
        <p:nvSpPr>
          <p:cNvPr id="41993" name="AutoShape 5"/>
          <p:cNvSpPr>
            <a:spLocks noChangeArrowheads="1"/>
          </p:cNvSpPr>
          <p:nvPr/>
        </p:nvSpPr>
        <p:spPr bwMode="auto">
          <a:xfrm>
            <a:off x="820738" y="4148138"/>
            <a:ext cx="1506537" cy="1957387"/>
          </a:xfrm>
          <a:prstGeom prst="triangle">
            <a:avLst>
              <a:gd name="adj" fmla="val 50000"/>
            </a:avLst>
          </a:prstGeom>
          <a:solidFill>
            <a:srgbClr val="00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cxnSp>
        <p:nvCxnSpPr>
          <p:cNvPr id="41994" name="AutoShape 6"/>
          <p:cNvCxnSpPr>
            <a:cxnSpLocks noChangeShapeType="1"/>
            <a:stCxn id="41991" idx="3"/>
            <a:endCxn id="41993" idx="0"/>
          </p:cNvCxnSpPr>
          <p:nvPr/>
        </p:nvCxnSpPr>
        <p:spPr bwMode="auto">
          <a:xfrm flipH="1">
            <a:off x="1574800" y="3568700"/>
            <a:ext cx="939800" cy="581025"/>
          </a:xfrm>
          <a:prstGeom prst="straightConnector1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1995" name="Text Box 7"/>
          <p:cNvSpPr txBox="1">
            <a:spLocks noChangeArrowheads="1"/>
          </p:cNvSpPr>
          <p:nvPr/>
        </p:nvSpPr>
        <p:spPr bwMode="auto">
          <a:xfrm>
            <a:off x="1322388" y="5160963"/>
            <a:ext cx="482600" cy="91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9pPr>
          </a:lstStyle>
          <a:p>
            <a:pPr>
              <a:spcBef>
                <a:spcPts val="3375"/>
              </a:spcBef>
              <a:buClrTx/>
              <a:buFontTx/>
              <a:buNone/>
            </a:pPr>
            <a:r>
              <a:rPr lang="en-US" altLang="en-US" sz="5400" i="1">
                <a:solidFill>
                  <a:srgbClr val="000000"/>
                </a:solidFill>
                <a:latin typeface="Arial" panose="020B0604020202020204" pitchFamily="34" charset="0"/>
              </a:rPr>
              <a:t>X</a:t>
            </a:r>
          </a:p>
        </p:txBody>
      </p:sp>
      <p:sp>
        <p:nvSpPr>
          <p:cNvPr id="41996" name="AutoShape 8"/>
          <p:cNvSpPr>
            <a:spLocks noChangeArrowheads="1"/>
          </p:cNvSpPr>
          <p:nvPr/>
        </p:nvSpPr>
        <p:spPr bwMode="auto">
          <a:xfrm>
            <a:off x="3332163" y="4216400"/>
            <a:ext cx="1435100" cy="1079500"/>
          </a:xfrm>
          <a:prstGeom prst="triangle">
            <a:avLst>
              <a:gd name="adj" fmla="val 50000"/>
            </a:avLst>
          </a:prstGeom>
          <a:solidFill>
            <a:srgbClr val="00CC99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41997" name="Text Box 9"/>
          <p:cNvSpPr txBox="1">
            <a:spLocks noChangeArrowheads="1"/>
          </p:cNvSpPr>
          <p:nvPr/>
        </p:nvSpPr>
        <p:spPr bwMode="auto">
          <a:xfrm>
            <a:off x="3740150" y="4473575"/>
            <a:ext cx="484188" cy="91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9pPr>
          </a:lstStyle>
          <a:p>
            <a:pPr>
              <a:spcBef>
                <a:spcPts val="3375"/>
              </a:spcBef>
              <a:buClrTx/>
              <a:buFontTx/>
              <a:buNone/>
            </a:pPr>
            <a:r>
              <a:rPr lang="en-US" altLang="en-US" sz="5400" i="1">
                <a:solidFill>
                  <a:srgbClr val="000000"/>
                </a:solidFill>
                <a:latin typeface="Arial" panose="020B0604020202020204" pitchFamily="34" charset="0"/>
              </a:rPr>
              <a:t>Y</a:t>
            </a:r>
          </a:p>
        </p:txBody>
      </p:sp>
      <p:sp>
        <p:nvSpPr>
          <p:cNvPr id="41998" name="AutoShape 10"/>
          <p:cNvSpPr>
            <a:spLocks noChangeArrowheads="1"/>
          </p:cNvSpPr>
          <p:nvPr/>
        </p:nvSpPr>
        <p:spPr bwMode="auto">
          <a:xfrm>
            <a:off x="5197475" y="3338513"/>
            <a:ext cx="1508125" cy="1147762"/>
          </a:xfrm>
          <a:prstGeom prst="triangle">
            <a:avLst>
              <a:gd name="adj" fmla="val 50000"/>
            </a:avLst>
          </a:prstGeom>
          <a:solidFill>
            <a:srgbClr val="00CC99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41999" name="Text Box 11"/>
          <p:cNvSpPr txBox="1">
            <a:spLocks noChangeArrowheads="1"/>
          </p:cNvSpPr>
          <p:nvPr/>
        </p:nvSpPr>
        <p:spPr bwMode="auto">
          <a:xfrm>
            <a:off x="5656263" y="3554413"/>
            <a:ext cx="482600" cy="91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9pPr>
          </a:lstStyle>
          <a:p>
            <a:pPr>
              <a:spcBef>
                <a:spcPts val="3375"/>
              </a:spcBef>
              <a:buClrTx/>
              <a:buFontTx/>
              <a:buNone/>
            </a:pPr>
            <a:r>
              <a:rPr lang="en-US" altLang="en-US" sz="5400" i="1">
                <a:solidFill>
                  <a:srgbClr val="000000"/>
                </a:solidFill>
                <a:latin typeface="Arial" panose="020B0604020202020204" pitchFamily="34" charset="0"/>
              </a:rPr>
              <a:t>Z</a:t>
            </a:r>
          </a:p>
        </p:txBody>
      </p:sp>
      <p:cxnSp>
        <p:nvCxnSpPr>
          <p:cNvPr id="42000" name="AutoShape 12"/>
          <p:cNvCxnSpPr>
            <a:cxnSpLocks noChangeShapeType="1"/>
            <a:stCxn id="41989" idx="5"/>
            <a:endCxn id="41998" idx="0"/>
          </p:cNvCxnSpPr>
          <p:nvPr/>
        </p:nvCxnSpPr>
        <p:spPr bwMode="auto">
          <a:xfrm>
            <a:off x="4651375" y="2352675"/>
            <a:ext cx="1300163" cy="985838"/>
          </a:xfrm>
          <a:prstGeom prst="straightConnector1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2001" name="Line 13"/>
          <p:cNvSpPr>
            <a:spLocks noChangeShapeType="1"/>
          </p:cNvSpPr>
          <p:nvPr/>
        </p:nvSpPr>
        <p:spPr bwMode="auto">
          <a:xfrm>
            <a:off x="7064375" y="4486275"/>
            <a:ext cx="1506538" cy="1588"/>
          </a:xfrm>
          <a:prstGeom prst="line">
            <a:avLst/>
          </a:prstGeom>
          <a:noFill/>
          <a:ln w="19080">
            <a:solidFill>
              <a:srgbClr val="000000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02" name="Line 14"/>
          <p:cNvSpPr>
            <a:spLocks noChangeShapeType="1"/>
          </p:cNvSpPr>
          <p:nvPr/>
        </p:nvSpPr>
        <p:spPr bwMode="auto">
          <a:xfrm>
            <a:off x="7064375" y="5295900"/>
            <a:ext cx="1506538" cy="1588"/>
          </a:xfrm>
          <a:prstGeom prst="line">
            <a:avLst/>
          </a:prstGeom>
          <a:noFill/>
          <a:ln w="19080">
            <a:solidFill>
              <a:srgbClr val="000000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03" name="Line 15"/>
          <p:cNvSpPr>
            <a:spLocks noChangeShapeType="1"/>
          </p:cNvSpPr>
          <p:nvPr/>
        </p:nvSpPr>
        <p:spPr bwMode="auto">
          <a:xfrm>
            <a:off x="7064375" y="6037263"/>
            <a:ext cx="1506538" cy="1587"/>
          </a:xfrm>
          <a:prstGeom prst="line">
            <a:avLst/>
          </a:prstGeom>
          <a:noFill/>
          <a:ln w="19080">
            <a:solidFill>
              <a:srgbClr val="000000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04" name="Text Box 16"/>
          <p:cNvSpPr txBox="1">
            <a:spLocks noChangeArrowheads="1"/>
          </p:cNvSpPr>
          <p:nvPr/>
        </p:nvSpPr>
        <p:spPr bwMode="auto">
          <a:xfrm>
            <a:off x="5297488" y="1887538"/>
            <a:ext cx="2808287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Do a “</a:t>
            </a:r>
            <a:r>
              <a:rPr lang="en-US" altLang="en-US">
                <a:solidFill>
                  <a:srgbClr val="FF0000"/>
                </a:solidFill>
                <a:latin typeface="Arial" panose="020B0604020202020204" pitchFamily="34" charset="0"/>
              </a:rPr>
              <a:t>right rotation</a:t>
            </a: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”</a:t>
            </a:r>
          </a:p>
        </p:txBody>
      </p:sp>
      <p:sp>
        <p:nvSpPr>
          <p:cNvPr id="42005" name="Rectangle 17"/>
          <p:cNvSpPr>
            <a:spLocks noChangeArrowheads="1"/>
          </p:cNvSpPr>
          <p:nvPr/>
        </p:nvSpPr>
        <p:spPr bwMode="auto">
          <a:xfrm>
            <a:off x="665163" y="646113"/>
            <a:ext cx="7813675" cy="801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360" tIns="44280" rIns="90360" bIns="4428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4400">
                <a:solidFill>
                  <a:srgbClr val="FF0000"/>
                </a:solidFill>
                <a:latin typeface="Arial" panose="020B0604020202020204" pitchFamily="34" charset="0"/>
              </a:rPr>
              <a:t>Single right rotation</a:t>
            </a:r>
          </a:p>
        </p:txBody>
      </p:sp>
      <p:cxnSp>
        <p:nvCxnSpPr>
          <p:cNvPr id="42006" name="AutoShape 18"/>
          <p:cNvCxnSpPr>
            <a:cxnSpLocks noChangeShapeType="1"/>
            <a:stCxn id="41989" idx="3"/>
          </p:cNvCxnSpPr>
          <p:nvPr/>
        </p:nvCxnSpPr>
        <p:spPr bwMode="auto">
          <a:xfrm flipH="1">
            <a:off x="4048125" y="2352675"/>
            <a:ext cx="46038" cy="1922463"/>
          </a:xfrm>
          <a:prstGeom prst="straightConnector1">
            <a:avLst/>
          </a:prstGeom>
          <a:noFill/>
          <a:ln w="2556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2007" name="AutoShape 19"/>
          <p:cNvCxnSpPr>
            <a:cxnSpLocks noChangeShapeType="1"/>
            <a:stCxn id="41991" idx="7"/>
            <a:endCxn id="41989" idx="3"/>
          </p:cNvCxnSpPr>
          <p:nvPr/>
        </p:nvCxnSpPr>
        <p:spPr bwMode="auto">
          <a:xfrm flipV="1">
            <a:off x="3073400" y="2352675"/>
            <a:ext cx="1020763" cy="688975"/>
          </a:xfrm>
          <a:prstGeom prst="straightConnector1">
            <a:avLst/>
          </a:prstGeom>
          <a:noFill/>
          <a:ln w="25560">
            <a:solidFill>
              <a:srgbClr val="00000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2008" name="Line 20"/>
          <p:cNvSpPr>
            <a:spLocks noChangeShapeType="1"/>
          </p:cNvSpPr>
          <p:nvPr/>
        </p:nvSpPr>
        <p:spPr bwMode="auto">
          <a:xfrm>
            <a:off x="3429000" y="2590800"/>
            <a:ext cx="381000" cy="228600"/>
          </a:xfrm>
          <a:prstGeom prst="line">
            <a:avLst/>
          </a:prstGeom>
          <a:noFill/>
          <a:ln w="2556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09" name="Line 21"/>
          <p:cNvSpPr>
            <a:spLocks noChangeShapeType="1"/>
          </p:cNvSpPr>
          <p:nvPr/>
        </p:nvSpPr>
        <p:spPr bwMode="auto">
          <a:xfrm flipH="1">
            <a:off x="3427413" y="2514600"/>
            <a:ext cx="307975" cy="381000"/>
          </a:xfrm>
          <a:prstGeom prst="line">
            <a:avLst/>
          </a:prstGeom>
          <a:noFill/>
          <a:ln w="2556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42010" name="AutoShape 22"/>
          <p:cNvCxnSpPr>
            <a:cxnSpLocks noChangeShapeType="1"/>
            <a:stCxn id="41991" idx="5"/>
            <a:endCxn id="41996" idx="0"/>
          </p:cNvCxnSpPr>
          <p:nvPr/>
        </p:nvCxnSpPr>
        <p:spPr bwMode="auto">
          <a:xfrm>
            <a:off x="3073400" y="3568700"/>
            <a:ext cx="976313" cy="649288"/>
          </a:xfrm>
          <a:prstGeom prst="straightConnector1">
            <a:avLst/>
          </a:prstGeom>
          <a:noFill/>
          <a:ln w="25560">
            <a:solidFill>
              <a:srgbClr val="00000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2011" name="Line 23"/>
          <p:cNvSpPr>
            <a:spLocks noChangeShapeType="1"/>
          </p:cNvSpPr>
          <p:nvPr/>
        </p:nvSpPr>
        <p:spPr bwMode="auto">
          <a:xfrm>
            <a:off x="3352800" y="3810000"/>
            <a:ext cx="381000" cy="228600"/>
          </a:xfrm>
          <a:prstGeom prst="line">
            <a:avLst/>
          </a:prstGeom>
          <a:noFill/>
          <a:ln w="2556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12" name="Line 24"/>
          <p:cNvSpPr>
            <a:spLocks noChangeShapeType="1"/>
          </p:cNvSpPr>
          <p:nvPr/>
        </p:nvSpPr>
        <p:spPr bwMode="auto">
          <a:xfrm flipH="1">
            <a:off x="3351213" y="3733800"/>
            <a:ext cx="307975" cy="381000"/>
          </a:xfrm>
          <a:prstGeom prst="line">
            <a:avLst/>
          </a:prstGeom>
          <a:noFill/>
          <a:ln w="2556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13" name="Text Box 25"/>
          <p:cNvSpPr txBox="1">
            <a:spLocks noChangeArrowheads="1"/>
          </p:cNvSpPr>
          <p:nvPr/>
        </p:nvSpPr>
        <p:spPr bwMode="auto">
          <a:xfrm>
            <a:off x="5183188" y="3200400"/>
            <a:ext cx="322262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Arial" panose="020B0604020202020204" pitchFamily="34" charset="0"/>
              </a:rPr>
              <a:t>h</a:t>
            </a:r>
          </a:p>
        </p:txBody>
      </p:sp>
      <p:sp>
        <p:nvSpPr>
          <p:cNvPr id="42014" name="Text Box 26"/>
          <p:cNvSpPr txBox="1">
            <a:spLocks noChangeArrowheads="1"/>
          </p:cNvSpPr>
          <p:nvPr/>
        </p:nvSpPr>
        <p:spPr bwMode="auto">
          <a:xfrm>
            <a:off x="1828800" y="4038600"/>
            <a:ext cx="612775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Arial" panose="020B0604020202020204" pitchFamily="34" charset="0"/>
              </a:rPr>
              <a:t>h+1</a:t>
            </a:r>
          </a:p>
        </p:txBody>
      </p:sp>
      <p:sp>
        <p:nvSpPr>
          <p:cNvPr id="42015" name="Text Box 27"/>
          <p:cNvSpPr txBox="1">
            <a:spLocks noChangeArrowheads="1"/>
          </p:cNvSpPr>
          <p:nvPr/>
        </p:nvSpPr>
        <p:spPr bwMode="auto">
          <a:xfrm>
            <a:off x="4192588" y="4038600"/>
            <a:ext cx="322262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Arial" panose="020B0604020202020204" pitchFamily="34" charset="0"/>
              </a:rPr>
              <a:t>h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321 - Data Structures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B368D4-5768-483F-A9BA-B0B5200FB1BB}" type="slidenum">
              <a:rPr lang="en-US" smtClean="0"/>
              <a:pPr>
                <a:defRPr/>
              </a:pPr>
              <a:t>132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60053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7" name="Oval 1"/>
          <p:cNvSpPr>
            <a:spLocks noChangeArrowheads="1"/>
          </p:cNvSpPr>
          <p:nvPr/>
        </p:nvSpPr>
        <p:spPr bwMode="auto">
          <a:xfrm>
            <a:off x="4572000" y="2895600"/>
            <a:ext cx="788988" cy="742950"/>
          </a:xfrm>
          <a:prstGeom prst="ellipse">
            <a:avLst/>
          </a:prstGeom>
          <a:solidFill>
            <a:srgbClr val="00CC99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5400" i="1">
                <a:solidFill>
                  <a:srgbClr val="000000"/>
                </a:solidFill>
                <a:latin typeface="Arial" panose="020B0604020202020204" pitchFamily="34" charset="0"/>
              </a:rPr>
              <a:t>j</a:t>
            </a:r>
          </a:p>
        </p:txBody>
      </p:sp>
      <p:sp>
        <p:nvSpPr>
          <p:cNvPr id="44038" name="Oval 2"/>
          <p:cNvSpPr>
            <a:spLocks noChangeArrowheads="1"/>
          </p:cNvSpPr>
          <p:nvPr/>
        </p:nvSpPr>
        <p:spPr bwMode="auto">
          <a:xfrm>
            <a:off x="2755900" y="1874838"/>
            <a:ext cx="790575" cy="742950"/>
          </a:xfrm>
          <a:prstGeom prst="ellipse">
            <a:avLst/>
          </a:prstGeom>
          <a:solidFill>
            <a:srgbClr val="00CC99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44039" name="Text Box 3"/>
          <p:cNvSpPr txBox="1">
            <a:spLocks noChangeArrowheads="1"/>
          </p:cNvSpPr>
          <p:nvPr/>
        </p:nvSpPr>
        <p:spPr bwMode="auto">
          <a:xfrm>
            <a:off x="2882900" y="1774825"/>
            <a:ext cx="481013" cy="91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9pPr>
          </a:lstStyle>
          <a:p>
            <a:pPr>
              <a:spcBef>
                <a:spcPts val="3375"/>
              </a:spcBef>
              <a:buClrTx/>
              <a:buFontTx/>
              <a:buNone/>
            </a:pPr>
            <a:r>
              <a:rPr lang="en-US" altLang="en-US" sz="5400" i="1">
                <a:solidFill>
                  <a:srgbClr val="000000"/>
                </a:solidFill>
                <a:latin typeface="Arial" panose="020B0604020202020204" pitchFamily="34" charset="0"/>
              </a:rPr>
              <a:t>k</a:t>
            </a:r>
          </a:p>
        </p:txBody>
      </p:sp>
      <p:sp>
        <p:nvSpPr>
          <p:cNvPr id="44040" name="AutoShape 4"/>
          <p:cNvSpPr>
            <a:spLocks noChangeArrowheads="1"/>
          </p:cNvSpPr>
          <p:nvPr/>
        </p:nvSpPr>
        <p:spPr bwMode="auto">
          <a:xfrm>
            <a:off x="576263" y="3490913"/>
            <a:ext cx="1506537" cy="1957387"/>
          </a:xfrm>
          <a:prstGeom prst="triangle">
            <a:avLst>
              <a:gd name="adj" fmla="val 50000"/>
            </a:avLst>
          </a:prstGeom>
          <a:solidFill>
            <a:srgbClr val="00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44041" name="Text Box 5"/>
          <p:cNvSpPr txBox="1">
            <a:spLocks noChangeArrowheads="1"/>
          </p:cNvSpPr>
          <p:nvPr/>
        </p:nvSpPr>
        <p:spPr bwMode="auto">
          <a:xfrm>
            <a:off x="1077913" y="4503738"/>
            <a:ext cx="482600" cy="91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9pPr>
          </a:lstStyle>
          <a:p>
            <a:pPr>
              <a:spcBef>
                <a:spcPts val="3375"/>
              </a:spcBef>
              <a:buClrTx/>
              <a:buFontTx/>
              <a:buNone/>
            </a:pPr>
            <a:r>
              <a:rPr lang="en-US" altLang="en-US" sz="5400" i="1">
                <a:solidFill>
                  <a:srgbClr val="000000"/>
                </a:solidFill>
                <a:latin typeface="Arial" panose="020B0604020202020204" pitchFamily="34" charset="0"/>
              </a:rPr>
              <a:t>X</a:t>
            </a:r>
          </a:p>
        </p:txBody>
      </p:sp>
      <p:sp>
        <p:nvSpPr>
          <p:cNvPr id="44042" name="AutoShape 6"/>
          <p:cNvSpPr>
            <a:spLocks noChangeArrowheads="1"/>
          </p:cNvSpPr>
          <p:nvPr/>
        </p:nvSpPr>
        <p:spPr bwMode="auto">
          <a:xfrm>
            <a:off x="3321050" y="4362450"/>
            <a:ext cx="1435100" cy="1079500"/>
          </a:xfrm>
          <a:prstGeom prst="triangle">
            <a:avLst>
              <a:gd name="adj" fmla="val 50000"/>
            </a:avLst>
          </a:prstGeom>
          <a:solidFill>
            <a:srgbClr val="00CC99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44043" name="Text Box 7"/>
          <p:cNvSpPr txBox="1">
            <a:spLocks noChangeArrowheads="1"/>
          </p:cNvSpPr>
          <p:nvPr/>
        </p:nvSpPr>
        <p:spPr bwMode="auto">
          <a:xfrm>
            <a:off x="3729038" y="4619625"/>
            <a:ext cx="484187" cy="91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9pPr>
          </a:lstStyle>
          <a:p>
            <a:pPr>
              <a:spcBef>
                <a:spcPts val="3375"/>
              </a:spcBef>
              <a:buClrTx/>
              <a:buFontTx/>
              <a:buNone/>
            </a:pPr>
            <a:r>
              <a:rPr lang="en-US" altLang="en-US" sz="5400" i="1">
                <a:solidFill>
                  <a:srgbClr val="000000"/>
                </a:solidFill>
                <a:latin typeface="Arial" panose="020B0604020202020204" pitchFamily="34" charset="0"/>
              </a:rPr>
              <a:t>Y</a:t>
            </a:r>
          </a:p>
        </p:txBody>
      </p:sp>
      <p:sp>
        <p:nvSpPr>
          <p:cNvPr id="44044" name="AutoShape 8"/>
          <p:cNvSpPr>
            <a:spLocks noChangeArrowheads="1"/>
          </p:cNvSpPr>
          <p:nvPr/>
        </p:nvSpPr>
        <p:spPr bwMode="auto">
          <a:xfrm>
            <a:off x="5208588" y="4287838"/>
            <a:ext cx="1508125" cy="1147762"/>
          </a:xfrm>
          <a:prstGeom prst="triangle">
            <a:avLst>
              <a:gd name="adj" fmla="val 50000"/>
            </a:avLst>
          </a:prstGeom>
          <a:solidFill>
            <a:srgbClr val="00CC99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44045" name="Text Box 9"/>
          <p:cNvSpPr txBox="1">
            <a:spLocks noChangeArrowheads="1"/>
          </p:cNvSpPr>
          <p:nvPr/>
        </p:nvSpPr>
        <p:spPr bwMode="auto">
          <a:xfrm>
            <a:off x="5667375" y="4503738"/>
            <a:ext cx="482600" cy="91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9pPr>
          </a:lstStyle>
          <a:p>
            <a:pPr>
              <a:spcBef>
                <a:spcPts val="3375"/>
              </a:spcBef>
              <a:buClrTx/>
              <a:buFontTx/>
              <a:buNone/>
            </a:pPr>
            <a:r>
              <a:rPr lang="en-US" altLang="en-US" sz="5400" i="1">
                <a:solidFill>
                  <a:srgbClr val="000000"/>
                </a:solidFill>
                <a:latin typeface="Arial" panose="020B0604020202020204" pitchFamily="34" charset="0"/>
              </a:rPr>
              <a:t>Z</a:t>
            </a:r>
          </a:p>
        </p:txBody>
      </p:sp>
      <p:sp>
        <p:nvSpPr>
          <p:cNvPr id="44046" name="Line 10"/>
          <p:cNvSpPr>
            <a:spLocks noChangeShapeType="1"/>
          </p:cNvSpPr>
          <p:nvPr/>
        </p:nvSpPr>
        <p:spPr bwMode="auto">
          <a:xfrm>
            <a:off x="7064375" y="4360863"/>
            <a:ext cx="1506538" cy="1587"/>
          </a:xfrm>
          <a:prstGeom prst="line">
            <a:avLst/>
          </a:prstGeom>
          <a:noFill/>
          <a:ln w="19080">
            <a:solidFill>
              <a:srgbClr val="000000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47" name="Line 11"/>
          <p:cNvSpPr>
            <a:spLocks noChangeShapeType="1"/>
          </p:cNvSpPr>
          <p:nvPr/>
        </p:nvSpPr>
        <p:spPr bwMode="auto">
          <a:xfrm>
            <a:off x="7086600" y="5437188"/>
            <a:ext cx="1506538" cy="1587"/>
          </a:xfrm>
          <a:prstGeom prst="line">
            <a:avLst/>
          </a:prstGeom>
          <a:noFill/>
          <a:ln w="19080">
            <a:solidFill>
              <a:srgbClr val="000000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48" name="Text Box 12"/>
          <p:cNvSpPr txBox="1">
            <a:spLocks noChangeArrowheads="1"/>
          </p:cNvSpPr>
          <p:nvPr/>
        </p:nvSpPr>
        <p:spPr bwMode="auto">
          <a:xfrm>
            <a:off x="5295900" y="1743075"/>
            <a:ext cx="3284538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“Right rotation” done!</a:t>
            </a:r>
          </a:p>
          <a:p>
            <a:pPr>
              <a:buClrTx/>
              <a:buFontTx/>
              <a:buNone/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(“Left rotation” is mirror</a:t>
            </a:r>
          </a:p>
          <a:p>
            <a:pPr>
              <a:buClrTx/>
              <a:buFontTx/>
              <a:buNone/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   symmetric)</a:t>
            </a:r>
          </a:p>
        </p:txBody>
      </p:sp>
      <p:sp>
        <p:nvSpPr>
          <p:cNvPr id="44049" name="Rectangle 13"/>
          <p:cNvSpPr>
            <a:spLocks noChangeArrowheads="1"/>
          </p:cNvSpPr>
          <p:nvPr/>
        </p:nvSpPr>
        <p:spPr bwMode="auto">
          <a:xfrm>
            <a:off x="665163" y="646113"/>
            <a:ext cx="7813675" cy="801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360" tIns="44280" rIns="90360" bIns="4428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4400">
                <a:solidFill>
                  <a:srgbClr val="FF0000"/>
                </a:solidFill>
                <a:latin typeface="Arial" panose="020B0604020202020204" pitchFamily="34" charset="0"/>
              </a:rPr>
              <a:t>Outside Case Completed</a:t>
            </a:r>
          </a:p>
        </p:txBody>
      </p:sp>
      <p:sp>
        <p:nvSpPr>
          <p:cNvPr id="44050" name="Line 14"/>
          <p:cNvSpPr>
            <a:spLocks noChangeShapeType="1"/>
          </p:cNvSpPr>
          <p:nvPr/>
        </p:nvSpPr>
        <p:spPr bwMode="auto">
          <a:xfrm flipV="1">
            <a:off x="1327150" y="2486025"/>
            <a:ext cx="1527175" cy="1017588"/>
          </a:xfrm>
          <a:prstGeom prst="line">
            <a:avLst/>
          </a:prstGeom>
          <a:noFill/>
          <a:ln w="1908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51" name="Line 15"/>
          <p:cNvSpPr>
            <a:spLocks noChangeShapeType="1"/>
          </p:cNvSpPr>
          <p:nvPr/>
        </p:nvSpPr>
        <p:spPr bwMode="auto">
          <a:xfrm flipH="1">
            <a:off x="4035425" y="3546475"/>
            <a:ext cx="660400" cy="825500"/>
          </a:xfrm>
          <a:prstGeom prst="line">
            <a:avLst/>
          </a:prstGeom>
          <a:noFill/>
          <a:ln w="1908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52" name="Line 16"/>
          <p:cNvSpPr>
            <a:spLocks noChangeShapeType="1"/>
          </p:cNvSpPr>
          <p:nvPr/>
        </p:nvSpPr>
        <p:spPr bwMode="auto">
          <a:xfrm>
            <a:off x="5264150" y="3524250"/>
            <a:ext cx="701675" cy="769938"/>
          </a:xfrm>
          <a:prstGeom prst="line">
            <a:avLst/>
          </a:prstGeom>
          <a:noFill/>
          <a:ln w="1908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53" name="Text Box 17"/>
          <p:cNvSpPr txBox="1">
            <a:spLocks noChangeArrowheads="1"/>
          </p:cNvSpPr>
          <p:nvPr/>
        </p:nvSpPr>
        <p:spPr bwMode="auto">
          <a:xfrm>
            <a:off x="3008313" y="5684838"/>
            <a:ext cx="5329237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800">
                <a:solidFill>
                  <a:srgbClr val="000000"/>
                </a:solidFill>
                <a:latin typeface="Arial" panose="020B0604020202020204" pitchFamily="34" charset="0"/>
              </a:rPr>
              <a:t>AVL property has been restored!</a:t>
            </a:r>
          </a:p>
        </p:txBody>
      </p:sp>
      <p:cxnSp>
        <p:nvCxnSpPr>
          <p:cNvPr id="44054" name="AutoShape 18"/>
          <p:cNvCxnSpPr>
            <a:cxnSpLocks noChangeShapeType="1"/>
            <a:stCxn id="44038" idx="5"/>
            <a:endCxn id="44037" idx="0"/>
          </p:cNvCxnSpPr>
          <p:nvPr/>
        </p:nvCxnSpPr>
        <p:spPr bwMode="auto">
          <a:xfrm>
            <a:off x="3430588" y="2509838"/>
            <a:ext cx="1536700" cy="387350"/>
          </a:xfrm>
          <a:prstGeom prst="straightConnector1">
            <a:avLst/>
          </a:prstGeom>
          <a:noFill/>
          <a:ln w="2556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4055" name="Oval 19"/>
          <p:cNvSpPr>
            <a:spLocks noChangeArrowheads="1"/>
          </p:cNvSpPr>
          <p:nvPr/>
        </p:nvSpPr>
        <p:spPr bwMode="auto">
          <a:xfrm rot="1680000">
            <a:off x="2362200" y="1981200"/>
            <a:ext cx="3429000" cy="1487488"/>
          </a:xfrm>
          <a:prstGeom prst="ellipse">
            <a:avLst/>
          </a:prstGeom>
          <a:noFill/>
          <a:ln w="2556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44056" name="Text Box 20"/>
          <p:cNvSpPr txBox="1">
            <a:spLocks noChangeArrowheads="1"/>
          </p:cNvSpPr>
          <p:nvPr/>
        </p:nvSpPr>
        <p:spPr bwMode="auto">
          <a:xfrm>
            <a:off x="6173788" y="3962400"/>
            <a:ext cx="322262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Arial" panose="020B0604020202020204" pitchFamily="34" charset="0"/>
              </a:rPr>
              <a:t>h</a:t>
            </a:r>
          </a:p>
        </p:txBody>
      </p:sp>
      <p:sp>
        <p:nvSpPr>
          <p:cNvPr id="44057" name="Text Box 21"/>
          <p:cNvSpPr txBox="1">
            <a:spLocks noChangeArrowheads="1"/>
          </p:cNvSpPr>
          <p:nvPr/>
        </p:nvSpPr>
        <p:spPr bwMode="auto">
          <a:xfrm>
            <a:off x="1600200" y="3429000"/>
            <a:ext cx="612775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Arial" panose="020B0604020202020204" pitchFamily="34" charset="0"/>
              </a:rPr>
              <a:t>h+1</a:t>
            </a:r>
          </a:p>
        </p:txBody>
      </p:sp>
      <p:sp>
        <p:nvSpPr>
          <p:cNvPr id="44058" name="Text Box 22"/>
          <p:cNvSpPr txBox="1">
            <a:spLocks noChangeArrowheads="1"/>
          </p:cNvSpPr>
          <p:nvPr/>
        </p:nvSpPr>
        <p:spPr bwMode="auto">
          <a:xfrm>
            <a:off x="4192588" y="4038600"/>
            <a:ext cx="322262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Arial" panose="020B0604020202020204" pitchFamily="34" charset="0"/>
              </a:rPr>
              <a:t>h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321 - Data Structures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B368D4-5768-483F-A9BA-B0B5200FB1BB}" type="slidenum">
              <a:rPr lang="en-US" smtClean="0"/>
              <a:pPr>
                <a:defRPr/>
              </a:pPr>
              <a:t>133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90455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5" name="Oval 1"/>
          <p:cNvSpPr>
            <a:spLocks noChangeArrowheads="1"/>
          </p:cNvSpPr>
          <p:nvPr/>
        </p:nvSpPr>
        <p:spPr bwMode="auto">
          <a:xfrm>
            <a:off x="3962400" y="1692275"/>
            <a:ext cx="838200" cy="838200"/>
          </a:xfrm>
          <a:prstGeom prst="ellipse">
            <a:avLst/>
          </a:prstGeom>
          <a:solidFill>
            <a:srgbClr val="00CC99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46086" name="Text Box 2"/>
          <p:cNvSpPr txBox="1">
            <a:spLocks noChangeArrowheads="1"/>
          </p:cNvSpPr>
          <p:nvPr/>
        </p:nvSpPr>
        <p:spPr bwMode="auto">
          <a:xfrm>
            <a:off x="4191000" y="1539875"/>
            <a:ext cx="511175" cy="91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9pPr>
          </a:lstStyle>
          <a:p>
            <a:pPr>
              <a:spcBef>
                <a:spcPts val="3375"/>
              </a:spcBef>
              <a:buClrTx/>
              <a:buFontTx/>
              <a:buNone/>
            </a:pPr>
            <a:r>
              <a:rPr lang="en-US" altLang="en-US" sz="5400" i="1">
                <a:solidFill>
                  <a:srgbClr val="000000"/>
                </a:solidFill>
                <a:latin typeface="Arial" panose="020B0604020202020204" pitchFamily="34" charset="0"/>
              </a:rPr>
              <a:t>j</a:t>
            </a:r>
          </a:p>
        </p:txBody>
      </p:sp>
      <p:sp>
        <p:nvSpPr>
          <p:cNvPr id="46087" name="Oval 3"/>
          <p:cNvSpPr>
            <a:spLocks noChangeArrowheads="1"/>
          </p:cNvSpPr>
          <p:nvPr/>
        </p:nvSpPr>
        <p:spPr bwMode="auto">
          <a:xfrm>
            <a:off x="2286000" y="3063875"/>
            <a:ext cx="838200" cy="838200"/>
          </a:xfrm>
          <a:prstGeom prst="ellipse">
            <a:avLst/>
          </a:prstGeom>
          <a:solidFill>
            <a:srgbClr val="00CC99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46088" name="Text Box 4"/>
          <p:cNvSpPr txBox="1">
            <a:spLocks noChangeArrowheads="1"/>
          </p:cNvSpPr>
          <p:nvPr/>
        </p:nvSpPr>
        <p:spPr bwMode="auto">
          <a:xfrm>
            <a:off x="2514600" y="2987675"/>
            <a:ext cx="511175" cy="91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9pPr>
          </a:lstStyle>
          <a:p>
            <a:pPr>
              <a:spcBef>
                <a:spcPts val="3375"/>
              </a:spcBef>
              <a:buClrTx/>
              <a:buFontTx/>
              <a:buNone/>
            </a:pPr>
            <a:r>
              <a:rPr lang="en-US" altLang="en-US" sz="5400" i="1">
                <a:solidFill>
                  <a:srgbClr val="000000"/>
                </a:solidFill>
                <a:latin typeface="Arial" panose="020B0604020202020204" pitchFamily="34" charset="0"/>
              </a:rPr>
              <a:t>k</a:t>
            </a:r>
          </a:p>
        </p:txBody>
      </p:sp>
      <p:cxnSp>
        <p:nvCxnSpPr>
          <p:cNvPr id="46089" name="AutoShape 5"/>
          <p:cNvCxnSpPr>
            <a:cxnSpLocks noChangeShapeType="1"/>
            <a:stCxn id="46085" idx="3"/>
            <a:endCxn id="46087" idx="7"/>
          </p:cNvCxnSpPr>
          <p:nvPr/>
        </p:nvCxnSpPr>
        <p:spPr bwMode="auto">
          <a:xfrm flipH="1">
            <a:off x="3001963" y="2408238"/>
            <a:ext cx="1084262" cy="779462"/>
          </a:xfrm>
          <a:prstGeom prst="straightConnector1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6090" name="AutoShape 6"/>
          <p:cNvSpPr>
            <a:spLocks noChangeArrowheads="1"/>
          </p:cNvSpPr>
          <p:nvPr/>
        </p:nvSpPr>
        <p:spPr bwMode="auto">
          <a:xfrm>
            <a:off x="609600" y="4435475"/>
            <a:ext cx="1600200" cy="1295400"/>
          </a:xfrm>
          <a:prstGeom prst="triangle">
            <a:avLst>
              <a:gd name="adj" fmla="val 50000"/>
            </a:avLst>
          </a:prstGeom>
          <a:solidFill>
            <a:srgbClr val="00CC99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cxnSp>
        <p:nvCxnSpPr>
          <p:cNvPr id="46091" name="AutoShape 7"/>
          <p:cNvCxnSpPr>
            <a:cxnSpLocks noChangeShapeType="1"/>
            <a:stCxn id="46087" idx="3"/>
            <a:endCxn id="46090" idx="0"/>
          </p:cNvCxnSpPr>
          <p:nvPr/>
        </p:nvCxnSpPr>
        <p:spPr bwMode="auto">
          <a:xfrm flipH="1">
            <a:off x="1409700" y="3779838"/>
            <a:ext cx="998538" cy="657225"/>
          </a:xfrm>
          <a:prstGeom prst="straightConnector1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6092" name="Text Box 8"/>
          <p:cNvSpPr txBox="1">
            <a:spLocks noChangeArrowheads="1"/>
          </p:cNvSpPr>
          <p:nvPr/>
        </p:nvSpPr>
        <p:spPr bwMode="auto">
          <a:xfrm>
            <a:off x="1143000" y="4892675"/>
            <a:ext cx="511175" cy="91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9pPr>
          </a:lstStyle>
          <a:p>
            <a:pPr>
              <a:spcBef>
                <a:spcPts val="3375"/>
              </a:spcBef>
              <a:buClrTx/>
              <a:buFontTx/>
              <a:buNone/>
            </a:pPr>
            <a:r>
              <a:rPr lang="en-US" altLang="en-US" sz="5400" i="1">
                <a:solidFill>
                  <a:srgbClr val="000000"/>
                </a:solidFill>
                <a:latin typeface="Arial" panose="020B0604020202020204" pitchFamily="34" charset="0"/>
              </a:rPr>
              <a:t>X</a:t>
            </a:r>
          </a:p>
        </p:txBody>
      </p:sp>
      <p:sp>
        <p:nvSpPr>
          <p:cNvPr id="46093" name="AutoShape 9"/>
          <p:cNvSpPr>
            <a:spLocks noChangeArrowheads="1"/>
          </p:cNvSpPr>
          <p:nvPr/>
        </p:nvSpPr>
        <p:spPr bwMode="auto">
          <a:xfrm>
            <a:off x="3276600" y="4511675"/>
            <a:ext cx="1524000" cy="1219200"/>
          </a:xfrm>
          <a:prstGeom prst="triangle">
            <a:avLst>
              <a:gd name="adj" fmla="val 50000"/>
            </a:avLst>
          </a:prstGeom>
          <a:solidFill>
            <a:srgbClr val="00CC99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46094" name="Text Box 10"/>
          <p:cNvSpPr txBox="1">
            <a:spLocks noChangeArrowheads="1"/>
          </p:cNvSpPr>
          <p:nvPr/>
        </p:nvSpPr>
        <p:spPr bwMode="auto">
          <a:xfrm>
            <a:off x="3733800" y="4892675"/>
            <a:ext cx="511175" cy="91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9pPr>
          </a:lstStyle>
          <a:p>
            <a:pPr>
              <a:spcBef>
                <a:spcPts val="3375"/>
              </a:spcBef>
              <a:buClrTx/>
              <a:buFontTx/>
              <a:buNone/>
            </a:pPr>
            <a:r>
              <a:rPr lang="en-US" altLang="en-US" sz="5400" i="1">
                <a:solidFill>
                  <a:srgbClr val="000000"/>
                </a:solidFill>
                <a:latin typeface="Arial" panose="020B0604020202020204" pitchFamily="34" charset="0"/>
              </a:rPr>
              <a:t>Y</a:t>
            </a:r>
          </a:p>
        </p:txBody>
      </p:sp>
      <p:sp>
        <p:nvSpPr>
          <p:cNvPr id="46095" name="AutoShape 11"/>
          <p:cNvSpPr>
            <a:spLocks noChangeArrowheads="1"/>
          </p:cNvSpPr>
          <p:nvPr/>
        </p:nvSpPr>
        <p:spPr bwMode="auto">
          <a:xfrm>
            <a:off x="5257800" y="3521075"/>
            <a:ext cx="1600200" cy="1295400"/>
          </a:xfrm>
          <a:prstGeom prst="triangle">
            <a:avLst>
              <a:gd name="adj" fmla="val 50000"/>
            </a:avLst>
          </a:prstGeom>
          <a:solidFill>
            <a:srgbClr val="00CC99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46096" name="Text Box 12"/>
          <p:cNvSpPr txBox="1">
            <a:spLocks noChangeArrowheads="1"/>
          </p:cNvSpPr>
          <p:nvPr/>
        </p:nvSpPr>
        <p:spPr bwMode="auto">
          <a:xfrm>
            <a:off x="5791200" y="3825875"/>
            <a:ext cx="511175" cy="91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9pPr>
          </a:lstStyle>
          <a:p>
            <a:pPr>
              <a:spcBef>
                <a:spcPts val="3375"/>
              </a:spcBef>
              <a:buClrTx/>
              <a:buFontTx/>
              <a:buNone/>
            </a:pPr>
            <a:r>
              <a:rPr lang="en-US" altLang="en-US" sz="5400" i="1">
                <a:solidFill>
                  <a:srgbClr val="000000"/>
                </a:solidFill>
                <a:latin typeface="Arial" panose="020B0604020202020204" pitchFamily="34" charset="0"/>
              </a:rPr>
              <a:t>Z</a:t>
            </a:r>
          </a:p>
        </p:txBody>
      </p:sp>
      <p:cxnSp>
        <p:nvCxnSpPr>
          <p:cNvPr id="46097" name="AutoShape 13"/>
          <p:cNvCxnSpPr>
            <a:cxnSpLocks noChangeShapeType="1"/>
            <a:stCxn id="46087" idx="5"/>
            <a:endCxn id="46093" idx="0"/>
          </p:cNvCxnSpPr>
          <p:nvPr/>
        </p:nvCxnSpPr>
        <p:spPr bwMode="auto">
          <a:xfrm>
            <a:off x="3001963" y="3779838"/>
            <a:ext cx="1038225" cy="731837"/>
          </a:xfrm>
          <a:prstGeom prst="straightConnector1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6098" name="AutoShape 14"/>
          <p:cNvCxnSpPr>
            <a:cxnSpLocks noChangeShapeType="1"/>
            <a:stCxn id="46085" idx="5"/>
            <a:endCxn id="46095" idx="0"/>
          </p:cNvCxnSpPr>
          <p:nvPr/>
        </p:nvCxnSpPr>
        <p:spPr bwMode="auto">
          <a:xfrm>
            <a:off x="4678363" y="2408238"/>
            <a:ext cx="1381125" cy="1114425"/>
          </a:xfrm>
          <a:prstGeom prst="straightConnector1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6099" name="Line 15"/>
          <p:cNvSpPr>
            <a:spLocks noChangeShapeType="1"/>
          </p:cNvSpPr>
          <p:nvPr/>
        </p:nvSpPr>
        <p:spPr bwMode="auto">
          <a:xfrm>
            <a:off x="7239000" y="4816475"/>
            <a:ext cx="1600200" cy="1588"/>
          </a:xfrm>
          <a:prstGeom prst="line">
            <a:avLst/>
          </a:prstGeom>
          <a:noFill/>
          <a:ln w="19080">
            <a:solidFill>
              <a:srgbClr val="000000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00" name="Line 16"/>
          <p:cNvSpPr>
            <a:spLocks noChangeShapeType="1"/>
          </p:cNvSpPr>
          <p:nvPr/>
        </p:nvSpPr>
        <p:spPr bwMode="auto">
          <a:xfrm>
            <a:off x="7239000" y="5730875"/>
            <a:ext cx="1600200" cy="1588"/>
          </a:xfrm>
          <a:prstGeom prst="line">
            <a:avLst/>
          </a:prstGeom>
          <a:noFill/>
          <a:ln w="19080">
            <a:solidFill>
              <a:srgbClr val="000000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01" name="Rectangle 17"/>
          <p:cNvSpPr>
            <a:spLocks noChangeArrowheads="1"/>
          </p:cNvSpPr>
          <p:nvPr/>
        </p:nvSpPr>
        <p:spPr bwMode="auto">
          <a:xfrm>
            <a:off x="665163" y="646113"/>
            <a:ext cx="7813675" cy="801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360" tIns="44280" rIns="90360" bIns="4428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4400">
                <a:solidFill>
                  <a:srgbClr val="FF0000"/>
                </a:solidFill>
                <a:latin typeface="Arial" panose="020B0604020202020204" pitchFamily="34" charset="0"/>
              </a:rPr>
              <a:t>AVL Insertion: Inside Case</a:t>
            </a:r>
            <a:r>
              <a:rPr lang="en-US" altLang="en-US" sz="4400">
                <a:solidFill>
                  <a:srgbClr val="3333CC"/>
                </a:solidFill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46102" name="Text Box 18"/>
          <p:cNvSpPr txBox="1">
            <a:spLocks noChangeArrowheads="1"/>
          </p:cNvSpPr>
          <p:nvPr/>
        </p:nvSpPr>
        <p:spPr bwMode="auto">
          <a:xfrm>
            <a:off x="646113" y="1754188"/>
            <a:ext cx="2363787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Consider a valid</a:t>
            </a:r>
          </a:p>
          <a:p>
            <a:pPr>
              <a:buClrTx/>
              <a:buFontTx/>
              <a:buNone/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AVL subtree</a:t>
            </a:r>
          </a:p>
        </p:txBody>
      </p:sp>
      <p:sp>
        <p:nvSpPr>
          <p:cNvPr id="46103" name="Text Box 19"/>
          <p:cNvSpPr txBox="1">
            <a:spLocks noChangeArrowheads="1"/>
          </p:cNvSpPr>
          <p:nvPr/>
        </p:nvSpPr>
        <p:spPr bwMode="auto">
          <a:xfrm>
            <a:off x="6249988" y="3352800"/>
            <a:ext cx="322262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Arial" panose="020B0604020202020204" pitchFamily="34" charset="0"/>
              </a:rPr>
              <a:t>h</a:t>
            </a:r>
          </a:p>
        </p:txBody>
      </p:sp>
      <p:sp>
        <p:nvSpPr>
          <p:cNvPr id="46104" name="Text Box 20"/>
          <p:cNvSpPr txBox="1">
            <a:spLocks noChangeArrowheads="1"/>
          </p:cNvSpPr>
          <p:nvPr/>
        </p:nvSpPr>
        <p:spPr bwMode="auto">
          <a:xfrm>
            <a:off x="4192588" y="4191000"/>
            <a:ext cx="322262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Arial" panose="020B0604020202020204" pitchFamily="34" charset="0"/>
              </a:rPr>
              <a:t>h</a:t>
            </a:r>
          </a:p>
        </p:txBody>
      </p:sp>
      <p:sp>
        <p:nvSpPr>
          <p:cNvPr id="46105" name="Text Box 21"/>
          <p:cNvSpPr txBox="1">
            <a:spLocks noChangeArrowheads="1"/>
          </p:cNvSpPr>
          <p:nvPr/>
        </p:nvSpPr>
        <p:spPr bwMode="auto">
          <a:xfrm>
            <a:off x="1677988" y="4267200"/>
            <a:ext cx="322262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Arial" panose="020B0604020202020204" pitchFamily="34" charset="0"/>
              </a:rPr>
              <a:t>h</a:t>
            </a:r>
          </a:p>
        </p:txBody>
      </p:sp>
      <p:sp>
        <p:nvSpPr>
          <p:cNvPr id="46106" name="Text Box 22"/>
          <p:cNvSpPr txBox="1"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4400">
                <a:solidFill>
                  <a:srgbClr val="3333CC"/>
                </a:solidFill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321 - Data Structures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B368D4-5768-483F-A9BA-B0B5200FB1BB}" type="slidenum">
              <a:rPr lang="en-US" smtClean="0"/>
              <a:pPr>
                <a:defRPr/>
              </a:pPr>
              <a:t>134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30536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3" name="Text Box 1"/>
          <p:cNvSpPr txBox="1">
            <a:spLocks noChangeArrowheads="1"/>
          </p:cNvSpPr>
          <p:nvPr/>
        </p:nvSpPr>
        <p:spPr bwMode="auto">
          <a:xfrm>
            <a:off x="649288" y="1744663"/>
            <a:ext cx="2298700" cy="1557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Inserting into Y </a:t>
            </a:r>
          </a:p>
          <a:p>
            <a:pPr>
              <a:buClrTx/>
              <a:buFontTx/>
              <a:buNone/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destroys the</a:t>
            </a:r>
          </a:p>
          <a:p>
            <a:pPr>
              <a:buClrTx/>
              <a:buFontTx/>
              <a:buNone/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AVL property</a:t>
            </a:r>
          </a:p>
          <a:p>
            <a:pPr>
              <a:buClrTx/>
              <a:buFontTx/>
              <a:buNone/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at node j </a:t>
            </a:r>
          </a:p>
        </p:txBody>
      </p:sp>
      <p:sp>
        <p:nvSpPr>
          <p:cNvPr id="48134" name="Oval 2"/>
          <p:cNvSpPr>
            <a:spLocks noChangeArrowheads="1"/>
          </p:cNvSpPr>
          <p:nvPr/>
        </p:nvSpPr>
        <p:spPr bwMode="auto">
          <a:xfrm>
            <a:off x="4478338" y="1830388"/>
            <a:ext cx="693737" cy="669925"/>
          </a:xfrm>
          <a:prstGeom prst="ellipse">
            <a:avLst/>
          </a:prstGeom>
          <a:solidFill>
            <a:srgbClr val="00CC99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48135" name="Text Box 3"/>
          <p:cNvSpPr txBox="1">
            <a:spLocks noChangeArrowheads="1"/>
          </p:cNvSpPr>
          <p:nvPr/>
        </p:nvSpPr>
        <p:spPr bwMode="auto">
          <a:xfrm>
            <a:off x="4678363" y="1608138"/>
            <a:ext cx="425450" cy="91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9pPr>
          </a:lstStyle>
          <a:p>
            <a:pPr>
              <a:spcBef>
                <a:spcPts val="3375"/>
              </a:spcBef>
              <a:buClrTx/>
              <a:buFontTx/>
              <a:buNone/>
            </a:pPr>
            <a:r>
              <a:rPr lang="en-US" altLang="en-US" sz="5400" i="1">
                <a:solidFill>
                  <a:srgbClr val="000000"/>
                </a:solidFill>
                <a:latin typeface="Arial" panose="020B0604020202020204" pitchFamily="34" charset="0"/>
              </a:rPr>
              <a:t>j</a:t>
            </a:r>
          </a:p>
        </p:txBody>
      </p:sp>
      <p:sp>
        <p:nvSpPr>
          <p:cNvPr id="48136" name="Oval 4"/>
          <p:cNvSpPr>
            <a:spLocks noChangeArrowheads="1"/>
          </p:cNvSpPr>
          <p:nvPr/>
        </p:nvSpPr>
        <p:spPr bwMode="auto">
          <a:xfrm>
            <a:off x="3090863" y="2927350"/>
            <a:ext cx="693737" cy="669925"/>
          </a:xfrm>
          <a:prstGeom prst="ellipse">
            <a:avLst/>
          </a:prstGeom>
          <a:solidFill>
            <a:srgbClr val="00CC99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48137" name="Text Box 5"/>
          <p:cNvSpPr txBox="1">
            <a:spLocks noChangeArrowheads="1"/>
          </p:cNvSpPr>
          <p:nvPr/>
        </p:nvSpPr>
        <p:spPr bwMode="auto">
          <a:xfrm>
            <a:off x="3213100" y="2811463"/>
            <a:ext cx="422275" cy="91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9pPr>
          </a:lstStyle>
          <a:p>
            <a:pPr>
              <a:spcBef>
                <a:spcPts val="3375"/>
              </a:spcBef>
              <a:buClrTx/>
              <a:buFontTx/>
              <a:buNone/>
            </a:pPr>
            <a:r>
              <a:rPr lang="en-US" altLang="en-US" sz="5400" i="1">
                <a:solidFill>
                  <a:srgbClr val="000000"/>
                </a:solidFill>
                <a:latin typeface="Arial" panose="020B0604020202020204" pitchFamily="34" charset="0"/>
              </a:rPr>
              <a:t>k</a:t>
            </a:r>
          </a:p>
        </p:txBody>
      </p:sp>
      <p:cxnSp>
        <p:nvCxnSpPr>
          <p:cNvPr id="48138" name="AutoShape 6"/>
          <p:cNvCxnSpPr>
            <a:cxnSpLocks noChangeShapeType="1"/>
            <a:stCxn id="48134" idx="3"/>
            <a:endCxn id="48136" idx="7"/>
          </p:cNvCxnSpPr>
          <p:nvPr/>
        </p:nvCxnSpPr>
        <p:spPr bwMode="auto">
          <a:xfrm flipH="1">
            <a:off x="3683000" y="2401888"/>
            <a:ext cx="896938" cy="623887"/>
          </a:xfrm>
          <a:prstGeom prst="straightConnector1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8139" name="AutoShape 7"/>
          <p:cNvSpPr>
            <a:spLocks noChangeArrowheads="1"/>
          </p:cNvSpPr>
          <p:nvPr/>
        </p:nvSpPr>
        <p:spPr bwMode="auto">
          <a:xfrm>
            <a:off x="1701800" y="4024313"/>
            <a:ext cx="1325563" cy="1036637"/>
          </a:xfrm>
          <a:prstGeom prst="triangle">
            <a:avLst>
              <a:gd name="adj" fmla="val 50000"/>
            </a:avLst>
          </a:prstGeom>
          <a:solidFill>
            <a:srgbClr val="00CC99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cxnSp>
        <p:nvCxnSpPr>
          <p:cNvPr id="48140" name="AutoShape 8"/>
          <p:cNvCxnSpPr>
            <a:cxnSpLocks noChangeShapeType="1"/>
            <a:stCxn id="48136" idx="3"/>
            <a:endCxn id="48139" idx="0"/>
          </p:cNvCxnSpPr>
          <p:nvPr/>
        </p:nvCxnSpPr>
        <p:spPr bwMode="auto">
          <a:xfrm flipH="1">
            <a:off x="2363788" y="3498850"/>
            <a:ext cx="827087" cy="525463"/>
          </a:xfrm>
          <a:prstGeom prst="straightConnector1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8141" name="Text Box 9"/>
          <p:cNvSpPr txBox="1">
            <a:spLocks noChangeArrowheads="1"/>
          </p:cNvSpPr>
          <p:nvPr/>
        </p:nvSpPr>
        <p:spPr bwMode="auto">
          <a:xfrm>
            <a:off x="2054225" y="4244975"/>
            <a:ext cx="423863" cy="91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9pPr>
          </a:lstStyle>
          <a:p>
            <a:pPr>
              <a:spcBef>
                <a:spcPts val="3375"/>
              </a:spcBef>
              <a:buClrTx/>
              <a:buFontTx/>
              <a:buNone/>
            </a:pPr>
            <a:r>
              <a:rPr lang="en-US" altLang="en-US" sz="5400" i="1">
                <a:solidFill>
                  <a:srgbClr val="000000"/>
                </a:solidFill>
                <a:latin typeface="Arial" panose="020B0604020202020204" pitchFamily="34" charset="0"/>
              </a:rPr>
              <a:t>X</a:t>
            </a:r>
          </a:p>
        </p:txBody>
      </p:sp>
      <p:sp>
        <p:nvSpPr>
          <p:cNvPr id="48142" name="AutoShape 10"/>
          <p:cNvSpPr>
            <a:spLocks noChangeArrowheads="1"/>
          </p:cNvSpPr>
          <p:nvPr/>
        </p:nvSpPr>
        <p:spPr bwMode="auto">
          <a:xfrm>
            <a:off x="3910013" y="4084638"/>
            <a:ext cx="1262062" cy="1768475"/>
          </a:xfrm>
          <a:prstGeom prst="triangle">
            <a:avLst>
              <a:gd name="adj" fmla="val 50000"/>
            </a:avLst>
          </a:prstGeom>
          <a:solidFill>
            <a:srgbClr val="00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48143" name="Text Box 11"/>
          <p:cNvSpPr txBox="1">
            <a:spLocks noChangeArrowheads="1"/>
          </p:cNvSpPr>
          <p:nvPr/>
        </p:nvSpPr>
        <p:spPr bwMode="auto">
          <a:xfrm>
            <a:off x="4256088" y="4800600"/>
            <a:ext cx="423862" cy="91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9pPr>
          </a:lstStyle>
          <a:p>
            <a:pPr>
              <a:spcBef>
                <a:spcPts val="3375"/>
              </a:spcBef>
              <a:buClrTx/>
              <a:buFontTx/>
              <a:buNone/>
            </a:pPr>
            <a:r>
              <a:rPr lang="en-US" altLang="en-US" sz="5400" i="1">
                <a:solidFill>
                  <a:srgbClr val="000000"/>
                </a:solidFill>
                <a:latin typeface="Arial" panose="020B0604020202020204" pitchFamily="34" charset="0"/>
              </a:rPr>
              <a:t>Y</a:t>
            </a:r>
          </a:p>
        </p:txBody>
      </p:sp>
      <p:sp>
        <p:nvSpPr>
          <p:cNvPr id="48144" name="AutoShape 12"/>
          <p:cNvSpPr>
            <a:spLocks noChangeArrowheads="1"/>
          </p:cNvSpPr>
          <p:nvPr/>
        </p:nvSpPr>
        <p:spPr bwMode="auto">
          <a:xfrm>
            <a:off x="5551488" y="3292475"/>
            <a:ext cx="1325562" cy="1036638"/>
          </a:xfrm>
          <a:prstGeom prst="triangle">
            <a:avLst>
              <a:gd name="adj" fmla="val 50000"/>
            </a:avLst>
          </a:prstGeom>
          <a:solidFill>
            <a:srgbClr val="00CC99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48145" name="Text Box 13"/>
          <p:cNvSpPr txBox="1">
            <a:spLocks noChangeArrowheads="1"/>
          </p:cNvSpPr>
          <p:nvPr/>
        </p:nvSpPr>
        <p:spPr bwMode="auto">
          <a:xfrm>
            <a:off x="5903913" y="3471863"/>
            <a:ext cx="423862" cy="91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9pPr>
          </a:lstStyle>
          <a:p>
            <a:pPr>
              <a:spcBef>
                <a:spcPts val="3375"/>
              </a:spcBef>
              <a:buClrTx/>
              <a:buFontTx/>
              <a:buNone/>
            </a:pPr>
            <a:r>
              <a:rPr lang="en-US" altLang="en-US" sz="5400" i="1">
                <a:solidFill>
                  <a:srgbClr val="000000"/>
                </a:solidFill>
                <a:latin typeface="Arial" panose="020B0604020202020204" pitchFamily="34" charset="0"/>
              </a:rPr>
              <a:t>Z</a:t>
            </a:r>
          </a:p>
        </p:txBody>
      </p:sp>
      <p:cxnSp>
        <p:nvCxnSpPr>
          <p:cNvPr id="48146" name="AutoShape 14"/>
          <p:cNvCxnSpPr>
            <a:cxnSpLocks noChangeShapeType="1"/>
            <a:stCxn id="48136" idx="5"/>
            <a:endCxn id="48142" idx="0"/>
          </p:cNvCxnSpPr>
          <p:nvPr/>
        </p:nvCxnSpPr>
        <p:spPr bwMode="auto">
          <a:xfrm>
            <a:off x="3683000" y="3498850"/>
            <a:ext cx="858838" cy="585788"/>
          </a:xfrm>
          <a:prstGeom prst="straightConnector1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8147" name="AutoShape 15"/>
          <p:cNvCxnSpPr>
            <a:cxnSpLocks noChangeShapeType="1"/>
            <a:stCxn id="48134" idx="5"/>
            <a:endCxn id="48144" idx="0"/>
          </p:cNvCxnSpPr>
          <p:nvPr/>
        </p:nvCxnSpPr>
        <p:spPr bwMode="auto">
          <a:xfrm>
            <a:off x="5070475" y="2401888"/>
            <a:ext cx="1144588" cy="890587"/>
          </a:xfrm>
          <a:prstGeom prst="straightConnector1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8148" name="Line 16"/>
          <p:cNvSpPr>
            <a:spLocks noChangeShapeType="1"/>
          </p:cNvSpPr>
          <p:nvPr/>
        </p:nvSpPr>
        <p:spPr bwMode="auto">
          <a:xfrm>
            <a:off x="7191375" y="4329113"/>
            <a:ext cx="1325563" cy="1587"/>
          </a:xfrm>
          <a:prstGeom prst="line">
            <a:avLst/>
          </a:prstGeom>
          <a:noFill/>
          <a:ln w="19080">
            <a:solidFill>
              <a:srgbClr val="000000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49" name="Line 17"/>
          <p:cNvSpPr>
            <a:spLocks noChangeShapeType="1"/>
          </p:cNvSpPr>
          <p:nvPr/>
        </p:nvSpPr>
        <p:spPr bwMode="auto">
          <a:xfrm>
            <a:off x="7213600" y="5094288"/>
            <a:ext cx="1325563" cy="1587"/>
          </a:xfrm>
          <a:prstGeom prst="line">
            <a:avLst/>
          </a:prstGeom>
          <a:noFill/>
          <a:ln w="19080">
            <a:solidFill>
              <a:srgbClr val="000000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50" name="Line 18"/>
          <p:cNvSpPr>
            <a:spLocks noChangeShapeType="1"/>
          </p:cNvSpPr>
          <p:nvPr/>
        </p:nvSpPr>
        <p:spPr bwMode="auto">
          <a:xfrm>
            <a:off x="7221538" y="5853113"/>
            <a:ext cx="1325562" cy="1587"/>
          </a:xfrm>
          <a:prstGeom prst="line">
            <a:avLst/>
          </a:prstGeom>
          <a:noFill/>
          <a:ln w="19080">
            <a:solidFill>
              <a:srgbClr val="000000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51" name="Rectangle 19"/>
          <p:cNvSpPr>
            <a:spLocks noChangeArrowheads="1"/>
          </p:cNvSpPr>
          <p:nvPr/>
        </p:nvSpPr>
        <p:spPr bwMode="auto">
          <a:xfrm>
            <a:off x="665163" y="646113"/>
            <a:ext cx="7813675" cy="801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360" tIns="44280" rIns="90360" bIns="4428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4400">
                <a:solidFill>
                  <a:srgbClr val="FF0000"/>
                </a:solidFill>
                <a:latin typeface="Arial" panose="020B0604020202020204" pitchFamily="34" charset="0"/>
              </a:rPr>
              <a:t>AVL Insertion: Inside Case</a:t>
            </a:r>
          </a:p>
        </p:txBody>
      </p:sp>
      <p:sp>
        <p:nvSpPr>
          <p:cNvPr id="48152" name="Text Box 20"/>
          <p:cNvSpPr txBox="1">
            <a:spLocks noChangeArrowheads="1"/>
          </p:cNvSpPr>
          <p:nvPr/>
        </p:nvSpPr>
        <p:spPr bwMode="auto">
          <a:xfrm>
            <a:off x="5719763" y="1819275"/>
            <a:ext cx="2874962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Does “right rotation”</a:t>
            </a:r>
          </a:p>
          <a:p>
            <a:pPr>
              <a:buClrTx/>
              <a:buFontTx/>
              <a:buNone/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restore balance?</a:t>
            </a:r>
          </a:p>
        </p:txBody>
      </p:sp>
      <p:sp>
        <p:nvSpPr>
          <p:cNvPr id="48153" name="Oval 21"/>
          <p:cNvSpPr>
            <a:spLocks noChangeArrowheads="1"/>
          </p:cNvSpPr>
          <p:nvPr/>
        </p:nvSpPr>
        <p:spPr bwMode="auto">
          <a:xfrm rot="-2100000">
            <a:off x="2362200" y="1981200"/>
            <a:ext cx="3429000" cy="1487488"/>
          </a:xfrm>
          <a:prstGeom prst="ellipse">
            <a:avLst/>
          </a:prstGeom>
          <a:noFill/>
          <a:ln w="2556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48154" name="Text Box 22"/>
          <p:cNvSpPr txBox="1">
            <a:spLocks noChangeArrowheads="1"/>
          </p:cNvSpPr>
          <p:nvPr/>
        </p:nvSpPr>
        <p:spPr bwMode="auto">
          <a:xfrm>
            <a:off x="6324600" y="3048000"/>
            <a:ext cx="325438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Arial" panose="020B0604020202020204" pitchFamily="34" charset="0"/>
              </a:rPr>
              <a:t>h</a:t>
            </a:r>
          </a:p>
        </p:txBody>
      </p:sp>
      <p:sp>
        <p:nvSpPr>
          <p:cNvPr id="48155" name="Text Box 23"/>
          <p:cNvSpPr txBox="1">
            <a:spLocks noChangeArrowheads="1"/>
          </p:cNvSpPr>
          <p:nvPr/>
        </p:nvSpPr>
        <p:spPr bwMode="auto">
          <a:xfrm>
            <a:off x="4800600" y="3962400"/>
            <a:ext cx="612775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Arial" panose="020B0604020202020204" pitchFamily="34" charset="0"/>
              </a:rPr>
              <a:t>h+1</a:t>
            </a:r>
          </a:p>
        </p:txBody>
      </p:sp>
      <p:sp>
        <p:nvSpPr>
          <p:cNvPr id="48156" name="Text Box 24"/>
          <p:cNvSpPr txBox="1">
            <a:spLocks noChangeArrowheads="1"/>
          </p:cNvSpPr>
          <p:nvPr/>
        </p:nvSpPr>
        <p:spPr bwMode="auto">
          <a:xfrm>
            <a:off x="2516188" y="3962400"/>
            <a:ext cx="322262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Arial" panose="020B0604020202020204" pitchFamily="34" charset="0"/>
              </a:rPr>
              <a:t>h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321 - Data Structures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B368D4-5768-483F-A9BA-B0B5200FB1BB}" type="slidenum">
              <a:rPr lang="en-US" smtClean="0"/>
              <a:pPr>
                <a:defRPr/>
              </a:pPr>
              <a:t>135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73168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1" name="Oval 1"/>
          <p:cNvSpPr>
            <a:spLocks noChangeArrowheads="1"/>
          </p:cNvSpPr>
          <p:nvPr/>
        </p:nvSpPr>
        <p:spPr bwMode="auto">
          <a:xfrm>
            <a:off x="4643438" y="2676525"/>
            <a:ext cx="777875" cy="755650"/>
          </a:xfrm>
          <a:prstGeom prst="ellipse">
            <a:avLst/>
          </a:prstGeom>
          <a:solidFill>
            <a:srgbClr val="00CC99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50182" name="Text Box 2"/>
          <p:cNvSpPr txBox="1">
            <a:spLocks noChangeArrowheads="1"/>
          </p:cNvSpPr>
          <p:nvPr/>
        </p:nvSpPr>
        <p:spPr bwMode="auto">
          <a:xfrm>
            <a:off x="4856163" y="2482850"/>
            <a:ext cx="473075" cy="91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9pPr>
          </a:lstStyle>
          <a:p>
            <a:pPr>
              <a:spcBef>
                <a:spcPts val="3375"/>
              </a:spcBef>
              <a:buClrTx/>
              <a:buFontTx/>
              <a:buNone/>
            </a:pPr>
            <a:r>
              <a:rPr lang="en-US" altLang="en-US" sz="5400" i="1">
                <a:solidFill>
                  <a:srgbClr val="000000"/>
                </a:solidFill>
                <a:latin typeface="Arial" panose="020B0604020202020204" pitchFamily="34" charset="0"/>
              </a:rPr>
              <a:t>j</a:t>
            </a:r>
          </a:p>
        </p:txBody>
      </p:sp>
      <p:sp>
        <p:nvSpPr>
          <p:cNvPr id="50183" name="Oval 3"/>
          <p:cNvSpPr>
            <a:spLocks noChangeArrowheads="1"/>
          </p:cNvSpPr>
          <p:nvPr/>
        </p:nvSpPr>
        <p:spPr bwMode="auto">
          <a:xfrm>
            <a:off x="2979738" y="1755775"/>
            <a:ext cx="779462" cy="755650"/>
          </a:xfrm>
          <a:prstGeom prst="ellipse">
            <a:avLst/>
          </a:prstGeom>
          <a:solidFill>
            <a:srgbClr val="00CC99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50184" name="Text Box 4"/>
          <p:cNvSpPr txBox="1">
            <a:spLocks noChangeArrowheads="1"/>
          </p:cNvSpPr>
          <p:nvPr/>
        </p:nvSpPr>
        <p:spPr bwMode="auto">
          <a:xfrm>
            <a:off x="3114675" y="1665288"/>
            <a:ext cx="474663" cy="91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9pPr>
          </a:lstStyle>
          <a:p>
            <a:pPr>
              <a:spcBef>
                <a:spcPts val="3375"/>
              </a:spcBef>
              <a:buClrTx/>
              <a:buFontTx/>
              <a:buNone/>
            </a:pPr>
            <a:r>
              <a:rPr lang="en-US" altLang="en-US" sz="5400" i="1">
                <a:solidFill>
                  <a:srgbClr val="000000"/>
                </a:solidFill>
                <a:latin typeface="Arial" panose="020B0604020202020204" pitchFamily="34" charset="0"/>
              </a:rPr>
              <a:t>k</a:t>
            </a:r>
          </a:p>
        </p:txBody>
      </p:sp>
      <p:cxnSp>
        <p:nvCxnSpPr>
          <p:cNvPr id="50185" name="AutoShape 5"/>
          <p:cNvCxnSpPr>
            <a:cxnSpLocks noChangeShapeType="1"/>
            <a:stCxn id="50181" idx="3"/>
            <a:endCxn id="50189" idx="0"/>
          </p:cNvCxnSpPr>
          <p:nvPr/>
        </p:nvCxnSpPr>
        <p:spPr bwMode="auto">
          <a:xfrm flipH="1">
            <a:off x="4006850" y="3321050"/>
            <a:ext cx="750888" cy="523875"/>
          </a:xfrm>
          <a:prstGeom prst="straightConnector1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0186" name="AutoShape 6"/>
          <p:cNvSpPr>
            <a:spLocks noChangeArrowheads="1"/>
          </p:cNvSpPr>
          <p:nvPr/>
        </p:nvSpPr>
        <p:spPr bwMode="auto">
          <a:xfrm>
            <a:off x="1423988" y="2992438"/>
            <a:ext cx="1450975" cy="1127125"/>
          </a:xfrm>
          <a:prstGeom prst="triangle">
            <a:avLst>
              <a:gd name="adj" fmla="val 50000"/>
            </a:avLst>
          </a:prstGeom>
          <a:solidFill>
            <a:srgbClr val="00CC99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cxnSp>
        <p:nvCxnSpPr>
          <p:cNvPr id="50187" name="AutoShape 7"/>
          <p:cNvCxnSpPr>
            <a:cxnSpLocks noChangeShapeType="1"/>
            <a:stCxn id="50183" idx="3"/>
            <a:endCxn id="50186" idx="0"/>
          </p:cNvCxnSpPr>
          <p:nvPr/>
        </p:nvCxnSpPr>
        <p:spPr bwMode="auto">
          <a:xfrm flipH="1">
            <a:off x="2149475" y="2400300"/>
            <a:ext cx="944563" cy="592138"/>
          </a:xfrm>
          <a:prstGeom prst="straightConnector1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0188" name="Text Box 8"/>
          <p:cNvSpPr txBox="1">
            <a:spLocks noChangeArrowheads="1"/>
          </p:cNvSpPr>
          <p:nvPr/>
        </p:nvSpPr>
        <p:spPr bwMode="auto">
          <a:xfrm>
            <a:off x="1851025" y="3214688"/>
            <a:ext cx="474663" cy="91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9pPr>
          </a:lstStyle>
          <a:p>
            <a:pPr>
              <a:spcBef>
                <a:spcPts val="3375"/>
              </a:spcBef>
              <a:buClrTx/>
              <a:buFontTx/>
              <a:buNone/>
            </a:pPr>
            <a:r>
              <a:rPr lang="en-US" altLang="en-US" sz="5400" i="1">
                <a:solidFill>
                  <a:srgbClr val="000000"/>
                </a:solidFill>
                <a:latin typeface="Arial" panose="020B0604020202020204" pitchFamily="34" charset="0"/>
              </a:rPr>
              <a:t>X</a:t>
            </a:r>
          </a:p>
        </p:txBody>
      </p:sp>
      <p:sp>
        <p:nvSpPr>
          <p:cNvPr id="50189" name="AutoShape 9"/>
          <p:cNvSpPr>
            <a:spLocks noChangeArrowheads="1"/>
          </p:cNvSpPr>
          <p:nvPr/>
        </p:nvSpPr>
        <p:spPr bwMode="auto">
          <a:xfrm>
            <a:off x="3298825" y="3844925"/>
            <a:ext cx="1414463" cy="2128838"/>
          </a:xfrm>
          <a:prstGeom prst="triangle">
            <a:avLst>
              <a:gd name="adj" fmla="val 50000"/>
            </a:avLst>
          </a:prstGeom>
          <a:solidFill>
            <a:srgbClr val="00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50190" name="Text Box 10"/>
          <p:cNvSpPr txBox="1">
            <a:spLocks noChangeArrowheads="1"/>
          </p:cNvSpPr>
          <p:nvPr/>
        </p:nvSpPr>
        <p:spPr bwMode="auto">
          <a:xfrm>
            <a:off x="3722688" y="4875213"/>
            <a:ext cx="474662" cy="91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9pPr>
          </a:lstStyle>
          <a:p>
            <a:pPr>
              <a:spcBef>
                <a:spcPts val="3375"/>
              </a:spcBef>
              <a:buClrTx/>
              <a:buFontTx/>
              <a:buNone/>
            </a:pPr>
            <a:r>
              <a:rPr lang="en-US" altLang="en-US" sz="5400" i="1">
                <a:solidFill>
                  <a:srgbClr val="000000"/>
                </a:solidFill>
                <a:latin typeface="Arial" panose="020B0604020202020204" pitchFamily="34" charset="0"/>
              </a:rPr>
              <a:t>Y</a:t>
            </a:r>
          </a:p>
        </p:txBody>
      </p:sp>
      <p:sp>
        <p:nvSpPr>
          <p:cNvPr id="50191" name="AutoShape 11"/>
          <p:cNvSpPr>
            <a:spLocks noChangeArrowheads="1"/>
          </p:cNvSpPr>
          <p:nvPr/>
        </p:nvSpPr>
        <p:spPr bwMode="auto">
          <a:xfrm>
            <a:off x="5280025" y="3844925"/>
            <a:ext cx="1485900" cy="1166813"/>
          </a:xfrm>
          <a:prstGeom prst="triangle">
            <a:avLst>
              <a:gd name="adj" fmla="val 50000"/>
            </a:avLst>
          </a:prstGeom>
          <a:solidFill>
            <a:srgbClr val="00CC99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50192" name="Text Box 12"/>
          <p:cNvSpPr txBox="1">
            <a:spLocks noChangeArrowheads="1"/>
          </p:cNvSpPr>
          <p:nvPr/>
        </p:nvSpPr>
        <p:spPr bwMode="auto">
          <a:xfrm>
            <a:off x="5730875" y="4119563"/>
            <a:ext cx="474663" cy="91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9pPr>
          </a:lstStyle>
          <a:p>
            <a:pPr>
              <a:spcBef>
                <a:spcPts val="3375"/>
              </a:spcBef>
              <a:buClrTx/>
              <a:buFontTx/>
              <a:buNone/>
            </a:pPr>
            <a:r>
              <a:rPr lang="en-US" altLang="en-US" sz="5400" i="1">
                <a:solidFill>
                  <a:srgbClr val="000000"/>
                </a:solidFill>
                <a:latin typeface="Arial" panose="020B0604020202020204" pitchFamily="34" charset="0"/>
              </a:rPr>
              <a:t>Z</a:t>
            </a:r>
          </a:p>
        </p:txBody>
      </p:sp>
      <p:cxnSp>
        <p:nvCxnSpPr>
          <p:cNvPr id="50193" name="AutoShape 13"/>
          <p:cNvCxnSpPr>
            <a:cxnSpLocks noChangeShapeType="1"/>
            <a:stCxn id="50181" idx="5"/>
            <a:endCxn id="50191" idx="0"/>
          </p:cNvCxnSpPr>
          <p:nvPr/>
        </p:nvCxnSpPr>
        <p:spPr bwMode="auto">
          <a:xfrm>
            <a:off x="5307013" y="3321050"/>
            <a:ext cx="715962" cy="523875"/>
          </a:xfrm>
          <a:prstGeom prst="straightConnector1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194" name="AutoShape 14"/>
          <p:cNvCxnSpPr>
            <a:cxnSpLocks noChangeShapeType="1"/>
            <a:stCxn id="50183" idx="5"/>
            <a:endCxn id="50181" idx="1"/>
          </p:cNvCxnSpPr>
          <p:nvPr/>
        </p:nvCxnSpPr>
        <p:spPr bwMode="auto">
          <a:xfrm>
            <a:off x="3644900" y="2400300"/>
            <a:ext cx="1112838" cy="387350"/>
          </a:xfrm>
          <a:prstGeom prst="straightConnector1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0195" name="Line 15"/>
          <p:cNvSpPr>
            <a:spLocks noChangeShapeType="1"/>
          </p:cNvSpPr>
          <p:nvPr/>
        </p:nvSpPr>
        <p:spPr bwMode="auto">
          <a:xfrm>
            <a:off x="6978650" y="5011738"/>
            <a:ext cx="1484313" cy="1587"/>
          </a:xfrm>
          <a:prstGeom prst="line">
            <a:avLst/>
          </a:prstGeom>
          <a:noFill/>
          <a:ln w="19080">
            <a:solidFill>
              <a:srgbClr val="000000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196" name="Line 16"/>
          <p:cNvSpPr>
            <a:spLocks noChangeShapeType="1"/>
          </p:cNvSpPr>
          <p:nvPr/>
        </p:nvSpPr>
        <p:spPr bwMode="auto">
          <a:xfrm>
            <a:off x="6978650" y="4187825"/>
            <a:ext cx="1484313" cy="1588"/>
          </a:xfrm>
          <a:prstGeom prst="line">
            <a:avLst/>
          </a:prstGeom>
          <a:noFill/>
          <a:ln w="19080">
            <a:solidFill>
              <a:srgbClr val="000000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197" name="Line 17"/>
          <p:cNvSpPr>
            <a:spLocks noChangeShapeType="1"/>
          </p:cNvSpPr>
          <p:nvPr/>
        </p:nvSpPr>
        <p:spPr bwMode="auto">
          <a:xfrm flipV="1">
            <a:off x="7048500" y="5892800"/>
            <a:ext cx="1485900" cy="14288"/>
          </a:xfrm>
          <a:prstGeom prst="line">
            <a:avLst/>
          </a:prstGeom>
          <a:noFill/>
          <a:ln w="19080">
            <a:solidFill>
              <a:srgbClr val="000000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198" name="Text Box 18"/>
          <p:cNvSpPr txBox="1">
            <a:spLocks noChangeArrowheads="1"/>
          </p:cNvSpPr>
          <p:nvPr/>
        </p:nvSpPr>
        <p:spPr bwMode="auto">
          <a:xfrm>
            <a:off x="6024563" y="1768475"/>
            <a:ext cx="2736850" cy="155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“Right rotation”</a:t>
            </a:r>
          </a:p>
          <a:p>
            <a:pPr>
              <a:buClrTx/>
              <a:buFontTx/>
              <a:buNone/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does not restore</a:t>
            </a:r>
          </a:p>
          <a:p>
            <a:pPr>
              <a:buClrTx/>
              <a:buFontTx/>
              <a:buNone/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balance… now k is</a:t>
            </a:r>
          </a:p>
          <a:p>
            <a:pPr>
              <a:buClrTx/>
              <a:buFontTx/>
              <a:buNone/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out of balance</a:t>
            </a:r>
          </a:p>
        </p:txBody>
      </p:sp>
      <p:sp>
        <p:nvSpPr>
          <p:cNvPr id="50199" name="Rectangle 19"/>
          <p:cNvSpPr>
            <a:spLocks noChangeArrowheads="1"/>
          </p:cNvSpPr>
          <p:nvPr/>
        </p:nvSpPr>
        <p:spPr bwMode="auto">
          <a:xfrm>
            <a:off x="665163" y="646113"/>
            <a:ext cx="7813675" cy="801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360" tIns="44280" rIns="90360" bIns="4428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4400">
                <a:solidFill>
                  <a:srgbClr val="FF0000"/>
                </a:solidFill>
                <a:latin typeface="Arial" panose="020B0604020202020204" pitchFamily="34" charset="0"/>
              </a:rPr>
              <a:t>AVL Insertion: Inside Case</a:t>
            </a:r>
          </a:p>
        </p:txBody>
      </p:sp>
      <p:sp>
        <p:nvSpPr>
          <p:cNvPr id="50200" name="Oval 20"/>
          <p:cNvSpPr>
            <a:spLocks noChangeArrowheads="1"/>
          </p:cNvSpPr>
          <p:nvPr/>
        </p:nvSpPr>
        <p:spPr bwMode="auto">
          <a:xfrm rot="1680000">
            <a:off x="2590800" y="1981200"/>
            <a:ext cx="3429000" cy="1487488"/>
          </a:xfrm>
          <a:prstGeom prst="ellipse">
            <a:avLst/>
          </a:prstGeom>
          <a:noFill/>
          <a:ln w="2556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50201" name="Text Box 21"/>
          <p:cNvSpPr txBox="1">
            <a:spLocks noChangeArrowheads="1"/>
          </p:cNvSpPr>
          <p:nvPr/>
        </p:nvSpPr>
        <p:spPr bwMode="auto">
          <a:xfrm>
            <a:off x="6248400" y="3581400"/>
            <a:ext cx="325438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Arial" panose="020B0604020202020204" pitchFamily="34" charset="0"/>
              </a:rPr>
              <a:t>h</a:t>
            </a:r>
          </a:p>
        </p:txBody>
      </p:sp>
      <p:sp>
        <p:nvSpPr>
          <p:cNvPr id="50202" name="Text Box 22"/>
          <p:cNvSpPr txBox="1">
            <a:spLocks noChangeArrowheads="1"/>
          </p:cNvSpPr>
          <p:nvPr/>
        </p:nvSpPr>
        <p:spPr bwMode="auto">
          <a:xfrm>
            <a:off x="4191000" y="3733800"/>
            <a:ext cx="612775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Arial" panose="020B0604020202020204" pitchFamily="34" charset="0"/>
              </a:rPr>
              <a:t>h+1</a:t>
            </a:r>
          </a:p>
        </p:txBody>
      </p:sp>
      <p:sp>
        <p:nvSpPr>
          <p:cNvPr id="50203" name="Text Box 23"/>
          <p:cNvSpPr txBox="1">
            <a:spLocks noChangeArrowheads="1"/>
          </p:cNvSpPr>
          <p:nvPr/>
        </p:nvSpPr>
        <p:spPr bwMode="auto">
          <a:xfrm>
            <a:off x="2439988" y="2819400"/>
            <a:ext cx="322262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Arial" panose="020B0604020202020204" pitchFamily="34" charset="0"/>
              </a:rPr>
              <a:t>h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321 - Data Structures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B368D4-5768-483F-A9BA-B0B5200FB1BB}" type="slidenum">
              <a:rPr lang="en-US" smtClean="0"/>
              <a:pPr>
                <a:defRPr/>
              </a:pPr>
              <a:t>136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68024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9" name="Text Box 1"/>
          <p:cNvSpPr txBox="1">
            <a:spLocks noChangeArrowheads="1"/>
          </p:cNvSpPr>
          <p:nvPr/>
        </p:nvSpPr>
        <p:spPr bwMode="auto">
          <a:xfrm>
            <a:off x="649288" y="1744663"/>
            <a:ext cx="3179762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Consider the structure</a:t>
            </a:r>
          </a:p>
          <a:p>
            <a:pPr>
              <a:buClrTx/>
              <a:buFontTx/>
              <a:buNone/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of subtree Y…</a:t>
            </a:r>
          </a:p>
        </p:txBody>
      </p:sp>
      <p:sp>
        <p:nvSpPr>
          <p:cNvPr id="52230" name="Oval 2"/>
          <p:cNvSpPr>
            <a:spLocks noChangeArrowheads="1"/>
          </p:cNvSpPr>
          <p:nvPr/>
        </p:nvSpPr>
        <p:spPr bwMode="auto">
          <a:xfrm>
            <a:off x="4478338" y="1830388"/>
            <a:ext cx="693737" cy="669925"/>
          </a:xfrm>
          <a:prstGeom prst="ellipse">
            <a:avLst/>
          </a:prstGeom>
          <a:solidFill>
            <a:srgbClr val="00CC99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52231" name="Text Box 3"/>
          <p:cNvSpPr txBox="1">
            <a:spLocks noChangeArrowheads="1"/>
          </p:cNvSpPr>
          <p:nvPr/>
        </p:nvSpPr>
        <p:spPr bwMode="auto">
          <a:xfrm>
            <a:off x="4678363" y="1608138"/>
            <a:ext cx="425450" cy="91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9pPr>
          </a:lstStyle>
          <a:p>
            <a:pPr>
              <a:spcBef>
                <a:spcPts val="3375"/>
              </a:spcBef>
              <a:buClrTx/>
              <a:buFontTx/>
              <a:buNone/>
            </a:pPr>
            <a:r>
              <a:rPr lang="en-US" altLang="en-US" sz="5400" i="1">
                <a:solidFill>
                  <a:srgbClr val="000000"/>
                </a:solidFill>
                <a:latin typeface="Arial" panose="020B0604020202020204" pitchFamily="34" charset="0"/>
              </a:rPr>
              <a:t>j</a:t>
            </a:r>
          </a:p>
        </p:txBody>
      </p:sp>
      <p:sp>
        <p:nvSpPr>
          <p:cNvPr id="52232" name="Oval 4"/>
          <p:cNvSpPr>
            <a:spLocks noChangeArrowheads="1"/>
          </p:cNvSpPr>
          <p:nvPr/>
        </p:nvSpPr>
        <p:spPr bwMode="auto">
          <a:xfrm>
            <a:off x="3090863" y="2927350"/>
            <a:ext cx="693737" cy="669925"/>
          </a:xfrm>
          <a:prstGeom prst="ellipse">
            <a:avLst/>
          </a:prstGeom>
          <a:solidFill>
            <a:srgbClr val="00CC99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52233" name="Text Box 5"/>
          <p:cNvSpPr txBox="1">
            <a:spLocks noChangeArrowheads="1"/>
          </p:cNvSpPr>
          <p:nvPr/>
        </p:nvSpPr>
        <p:spPr bwMode="auto">
          <a:xfrm>
            <a:off x="3213100" y="2811463"/>
            <a:ext cx="422275" cy="91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9pPr>
          </a:lstStyle>
          <a:p>
            <a:pPr>
              <a:spcBef>
                <a:spcPts val="3375"/>
              </a:spcBef>
              <a:buClrTx/>
              <a:buFontTx/>
              <a:buNone/>
            </a:pPr>
            <a:r>
              <a:rPr lang="en-US" altLang="en-US" sz="5400" i="1">
                <a:solidFill>
                  <a:srgbClr val="000000"/>
                </a:solidFill>
                <a:latin typeface="Arial" panose="020B0604020202020204" pitchFamily="34" charset="0"/>
              </a:rPr>
              <a:t>k</a:t>
            </a:r>
          </a:p>
        </p:txBody>
      </p:sp>
      <p:cxnSp>
        <p:nvCxnSpPr>
          <p:cNvPr id="52234" name="AutoShape 6"/>
          <p:cNvCxnSpPr>
            <a:cxnSpLocks noChangeShapeType="1"/>
            <a:stCxn id="52230" idx="3"/>
            <a:endCxn id="52232" idx="7"/>
          </p:cNvCxnSpPr>
          <p:nvPr/>
        </p:nvCxnSpPr>
        <p:spPr bwMode="auto">
          <a:xfrm flipH="1">
            <a:off x="3683000" y="2401888"/>
            <a:ext cx="896938" cy="623887"/>
          </a:xfrm>
          <a:prstGeom prst="straightConnector1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2235" name="AutoShape 7"/>
          <p:cNvSpPr>
            <a:spLocks noChangeArrowheads="1"/>
          </p:cNvSpPr>
          <p:nvPr/>
        </p:nvSpPr>
        <p:spPr bwMode="auto">
          <a:xfrm>
            <a:off x="1701800" y="4024313"/>
            <a:ext cx="1325563" cy="1036637"/>
          </a:xfrm>
          <a:prstGeom prst="triangle">
            <a:avLst>
              <a:gd name="adj" fmla="val 50000"/>
            </a:avLst>
          </a:prstGeom>
          <a:solidFill>
            <a:srgbClr val="00CC99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cxnSp>
        <p:nvCxnSpPr>
          <p:cNvPr id="52236" name="AutoShape 8"/>
          <p:cNvCxnSpPr>
            <a:cxnSpLocks noChangeShapeType="1"/>
            <a:stCxn id="52232" idx="3"/>
            <a:endCxn id="52235" idx="0"/>
          </p:cNvCxnSpPr>
          <p:nvPr/>
        </p:nvCxnSpPr>
        <p:spPr bwMode="auto">
          <a:xfrm flipH="1">
            <a:off x="2363788" y="3498850"/>
            <a:ext cx="827087" cy="525463"/>
          </a:xfrm>
          <a:prstGeom prst="straightConnector1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2237" name="Text Box 9"/>
          <p:cNvSpPr txBox="1">
            <a:spLocks noChangeArrowheads="1"/>
          </p:cNvSpPr>
          <p:nvPr/>
        </p:nvSpPr>
        <p:spPr bwMode="auto">
          <a:xfrm>
            <a:off x="2054225" y="4244975"/>
            <a:ext cx="423863" cy="91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9pPr>
          </a:lstStyle>
          <a:p>
            <a:pPr>
              <a:spcBef>
                <a:spcPts val="3375"/>
              </a:spcBef>
              <a:buClrTx/>
              <a:buFontTx/>
              <a:buNone/>
            </a:pPr>
            <a:r>
              <a:rPr lang="en-US" altLang="en-US" sz="5400" i="1">
                <a:solidFill>
                  <a:srgbClr val="000000"/>
                </a:solidFill>
                <a:latin typeface="Arial" panose="020B0604020202020204" pitchFamily="34" charset="0"/>
              </a:rPr>
              <a:t>X</a:t>
            </a:r>
          </a:p>
        </p:txBody>
      </p:sp>
      <p:sp>
        <p:nvSpPr>
          <p:cNvPr id="52238" name="AutoShape 10"/>
          <p:cNvSpPr>
            <a:spLocks noChangeArrowheads="1"/>
          </p:cNvSpPr>
          <p:nvPr/>
        </p:nvSpPr>
        <p:spPr bwMode="auto">
          <a:xfrm>
            <a:off x="3910013" y="4084638"/>
            <a:ext cx="1262062" cy="1768475"/>
          </a:xfrm>
          <a:prstGeom prst="triangle">
            <a:avLst>
              <a:gd name="adj" fmla="val 50000"/>
            </a:avLst>
          </a:prstGeom>
          <a:solidFill>
            <a:srgbClr val="00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52239" name="Text Box 11"/>
          <p:cNvSpPr txBox="1">
            <a:spLocks noChangeArrowheads="1"/>
          </p:cNvSpPr>
          <p:nvPr/>
        </p:nvSpPr>
        <p:spPr bwMode="auto">
          <a:xfrm>
            <a:off x="4256088" y="4800600"/>
            <a:ext cx="423862" cy="91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9pPr>
          </a:lstStyle>
          <a:p>
            <a:pPr>
              <a:spcBef>
                <a:spcPts val="3375"/>
              </a:spcBef>
              <a:buClrTx/>
              <a:buFontTx/>
              <a:buNone/>
            </a:pPr>
            <a:r>
              <a:rPr lang="en-US" altLang="en-US" sz="5400" i="1">
                <a:solidFill>
                  <a:srgbClr val="000000"/>
                </a:solidFill>
                <a:latin typeface="Arial" panose="020B0604020202020204" pitchFamily="34" charset="0"/>
              </a:rPr>
              <a:t>Y</a:t>
            </a:r>
          </a:p>
        </p:txBody>
      </p:sp>
      <p:sp>
        <p:nvSpPr>
          <p:cNvPr id="52240" name="AutoShape 12"/>
          <p:cNvSpPr>
            <a:spLocks noChangeArrowheads="1"/>
          </p:cNvSpPr>
          <p:nvPr/>
        </p:nvSpPr>
        <p:spPr bwMode="auto">
          <a:xfrm>
            <a:off x="5551488" y="3292475"/>
            <a:ext cx="1325562" cy="1036638"/>
          </a:xfrm>
          <a:prstGeom prst="triangle">
            <a:avLst>
              <a:gd name="adj" fmla="val 50000"/>
            </a:avLst>
          </a:prstGeom>
          <a:solidFill>
            <a:srgbClr val="00CC99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52241" name="Text Box 13"/>
          <p:cNvSpPr txBox="1">
            <a:spLocks noChangeArrowheads="1"/>
          </p:cNvSpPr>
          <p:nvPr/>
        </p:nvSpPr>
        <p:spPr bwMode="auto">
          <a:xfrm>
            <a:off x="5903913" y="3471863"/>
            <a:ext cx="423862" cy="91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9pPr>
          </a:lstStyle>
          <a:p>
            <a:pPr>
              <a:spcBef>
                <a:spcPts val="3375"/>
              </a:spcBef>
              <a:buClrTx/>
              <a:buFontTx/>
              <a:buNone/>
            </a:pPr>
            <a:r>
              <a:rPr lang="en-US" altLang="en-US" sz="5400" i="1">
                <a:solidFill>
                  <a:srgbClr val="000000"/>
                </a:solidFill>
                <a:latin typeface="Arial" panose="020B0604020202020204" pitchFamily="34" charset="0"/>
              </a:rPr>
              <a:t>Z</a:t>
            </a:r>
          </a:p>
        </p:txBody>
      </p:sp>
      <p:cxnSp>
        <p:nvCxnSpPr>
          <p:cNvPr id="52242" name="AutoShape 14"/>
          <p:cNvCxnSpPr>
            <a:cxnSpLocks noChangeShapeType="1"/>
            <a:stCxn id="52232" idx="5"/>
            <a:endCxn id="52238" idx="0"/>
          </p:cNvCxnSpPr>
          <p:nvPr/>
        </p:nvCxnSpPr>
        <p:spPr bwMode="auto">
          <a:xfrm>
            <a:off x="3683000" y="3498850"/>
            <a:ext cx="858838" cy="585788"/>
          </a:xfrm>
          <a:prstGeom prst="straightConnector1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2243" name="AutoShape 15"/>
          <p:cNvCxnSpPr>
            <a:cxnSpLocks noChangeShapeType="1"/>
            <a:stCxn id="52230" idx="5"/>
            <a:endCxn id="52240" idx="0"/>
          </p:cNvCxnSpPr>
          <p:nvPr/>
        </p:nvCxnSpPr>
        <p:spPr bwMode="auto">
          <a:xfrm>
            <a:off x="5070475" y="2401888"/>
            <a:ext cx="1144588" cy="890587"/>
          </a:xfrm>
          <a:prstGeom prst="straightConnector1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2244" name="Line 16"/>
          <p:cNvSpPr>
            <a:spLocks noChangeShapeType="1"/>
          </p:cNvSpPr>
          <p:nvPr/>
        </p:nvSpPr>
        <p:spPr bwMode="auto">
          <a:xfrm>
            <a:off x="7191375" y="4329113"/>
            <a:ext cx="1325563" cy="1587"/>
          </a:xfrm>
          <a:prstGeom prst="line">
            <a:avLst/>
          </a:prstGeom>
          <a:noFill/>
          <a:ln w="19080">
            <a:solidFill>
              <a:srgbClr val="000000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45" name="Line 17"/>
          <p:cNvSpPr>
            <a:spLocks noChangeShapeType="1"/>
          </p:cNvSpPr>
          <p:nvPr/>
        </p:nvSpPr>
        <p:spPr bwMode="auto">
          <a:xfrm>
            <a:off x="7213600" y="5094288"/>
            <a:ext cx="1325563" cy="1587"/>
          </a:xfrm>
          <a:prstGeom prst="line">
            <a:avLst/>
          </a:prstGeom>
          <a:noFill/>
          <a:ln w="19080">
            <a:solidFill>
              <a:srgbClr val="000000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46" name="Line 18"/>
          <p:cNvSpPr>
            <a:spLocks noChangeShapeType="1"/>
          </p:cNvSpPr>
          <p:nvPr/>
        </p:nvSpPr>
        <p:spPr bwMode="auto">
          <a:xfrm>
            <a:off x="7221538" y="5853113"/>
            <a:ext cx="1325562" cy="1587"/>
          </a:xfrm>
          <a:prstGeom prst="line">
            <a:avLst/>
          </a:prstGeom>
          <a:noFill/>
          <a:ln w="19080">
            <a:solidFill>
              <a:srgbClr val="000000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47" name="Rectangle 19"/>
          <p:cNvSpPr>
            <a:spLocks noChangeArrowheads="1"/>
          </p:cNvSpPr>
          <p:nvPr/>
        </p:nvSpPr>
        <p:spPr bwMode="auto">
          <a:xfrm>
            <a:off x="665163" y="646113"/>
            <a:ext cx="7813675" cy="801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360" tIns="44280" rIns="90360" bIns="4428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4400">
                <a:solidFill>
                  <a:srgbClr val="FF0000"/>
                </a:solidFill>
                <a:latin typeface="Arial" panose="020B0604020202020204" pitchFamily="34" charset="0"/>
              </a:rPr>
              <a:t>AVL Insertion: Inside Case</a:t>
            </a:r>
          </a:p>
        </p:txBody>
      </p:sp>
      <p:sp>
        <p:nvSpPr>
          <p:cNvPr id="52248" name="Text Box 20"/>
          <p:cNvSpPr txBox="1">
            <a:spLocks noChangeArrowheads="1"/>
          </p:cNvSpPr>
          <p:nvPr/>
        </p:nvSpPr>
        <p:spPr bwMode="auto">
          <a:xfrm>
            <a:off x="6324600" y="3048000"/>
            <a:ext cx="325438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Arial" panose="020B0604020202020204" pitchFamily="34" charset="0"/>
              </a:rPr>
              <a:t>h</a:t>
            </a:r>
          </a:p>
        </p:txBody>
      </p:sp>
      <p:sp>
        <p:nvSpPr>
          <p:cNvPr id="52249" name="Text Box 21"/>
          <p:cNvSpPr txBox="1">
            <a:spLocks noChangeArrowheads="1"/>
          </p:cNvSpPr>
          <p:nvPr/>
        </p:nvSpPr>
        <p:spPr bwMode="auto">
          <a:xfrm>
            <a:off x="4800600" y="3962400"/>
            <a:ext cx="612775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Arial" panose="020B0604020202020204" pitchFamily="34" charset="0"/>
              </a:rPr>
              <a:t>h+1</a:t>
            </a:r>
          </a:p>
        </p:txBody>
      </p:sp>
      <p:sp>
        <p:nvSpPr>
          <p:cNvPr id="52250" name="Text Box 22"/>
          <p:cNvSpPr txBox="1">
            <a:spLocks noChangeArrowheads="1"/>
          </p:cNvSpPr>
          <p:nvPr/>
        </p:nvSpPr>
        <p:spPr bwMode="auto">
          <a:xfrm>
            <a:off x="2516188" y="3962400"/>
            <a:ext cx="322262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Arial" panose="020B0604020202020204" pitchFamily="34" charset="0"/>
              </a:rPr>
              <a:t>h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321 - Data Structures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B368D4-5768-483F-A9BA-B0B5200FB1BB}" type="slidenum">
              <a:rPr lang="en-US" smtClean="0"/>
              <a:pPr>
                <a:defRPr/>
              </a:pPr>
              <a:t>137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14338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7" name="Oval 1"/>
          <p:cNvSpPr>
            <a:spLocks noChangeArrowheads="1"/>
          </p:cNvSpPr>
          <p:nvPr/>
        </p:nvSpPr>
        <p:spPr bwMode="auto">
          <a:xfrm>
            <a:off x="4051300" y="1695450"/>
            <a:ext cx="762000" cy="722313"/>
          </a:xfrm>
          <a:prstGeom prst="ellipse">
            <a:avLst/>
          </a:prstGeom>
          <a:solidFill>
            <a:srgbClr val="00CC99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54278" name="Text Box 2"/>
          <p:cNvSpPr txBox="1">
            <a:spLocks noChangeArrowheads="1"/>
          </p:cNvSpPr>
          <p:nvPr/>
        </p:nvSpPr>
        <p:spPr bwMode="auto">
          <a:xfrm>
            <a:off x="4259263" y="1497013"/>
            <a:ext cx="466725" cy="91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9pPr>
          </a:lstStyle>
          <a:p>
            <a:pPr>
              <a:spcBef>
                <a:spcPts val="3375"/>
              </a:spcBef>
              <a:buClrTx/>
              <a:buFontTx/>
              <a:buNone/>
            </a:pPr>
            <a:r>
              <a:rPr lang="en-US" altLang="en-US" sz="5400" i="1">
                <a:solidFill>
                  <a:srgbClr val="000000"/>
                </a:solidFill>
                <a:latin typeface="Arial" panose="020B0604020202020204" pitchFamily="34" charset="0"/>
              </a:rPr>
              <a:t>j</a:t>
            </a:r>
          </a:p>
        </p:txBody>
      </p:sp>
      <p:sp>
        <p:nvSpPr>
          <p:cNvPr id="54279" name="Oval 3"/>
          <p:cNvSpPr>
            <a:spLocks noChangeArrowheads="1"/>
          </p:cNvSpPr>
          <p:nvPr/>
        </p:nvSpPr>
        <p:spPr bwMode="auto">
          <a:xfrm>
            <a:off x="2525713" y="2878138"/>
            <a:ext cx="762000" cy="722312"/>
          </a:xfrm>
          <a:prstGeom prst="ellipse">
            <a:avLst/>
          </a:prstGeom>
          <a:solidFill>
            <a:srgbClr val="00CC99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54280" name="Text Box 4"/>
          <p:cNvSpPr txBox="1">
            <a:spLocks noChangeArrowheads="1"/>
          </p:cNvSpPr>
          <p:nvPr/>
        </p:nvSpPr>
        <p:spPr bwMode="auto">
          <a:xfrm>
            <a:off x="2678113" y="2755900"/>
            <a:ext cx="465137" cy="91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9pPr>
          </a:lstStyle>
          <a:p>
            <a:pPr>
              <a:spcBef>
                <a:spcPts val="3375"/>
              </a:spcBef>
              <a:buClrTx/>
              <a:buFontTx/>
              <a:buNone/>
            </a:pPr>
            <a:r>
              <a:rPr lang="en-US" altLang="en-US" sz="5400" i="1">
                <a:solidFill>
                  <a:srgbClr val="000000"/>
                </a:solidFill>
                <a:latin typeface="Arial" panose="020B0604020202020204" pitchFamily="34" charset="0"/>
              </a:rPr>
              <a:t>k</a:t>
            </a:r>
          </a:p>
        </p:txBody>
      </p:sp>
      <p:cxnSp>
        <p:nvCxnSpPr>
          <p:cNvPr id="54281" name="AutoShape 5"/>
          <p:cNvCxnSpPr>
            <a:cxnSpLocks noChangeShapeType="1"/>
            <a:stCxn id="54277" idx="3"/>
            <a:endCxn id="54279" idx="7"/>
          </p:cNvCxnSpPr>
          <p:nvPr/>
        </p:nvCxnSpPr>
        <p:spPr bwMode="auto">
          <a:xfrm flipH="1">
            <a:off x="3176588" y="2312988"/>
            <a:ext cx="985837" cy="671512"/>
          </a:xfrm>
          <a:prstGeom prst="straightConnector1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4282" name="AutoShape 6"/>
          <p:cNvSpPr>
            <a:spLocks noChangeArrowheads="1"/>
          </p:cNvSpPr>
          <p:nvPr/>
        </p:nvSpPr>
        <p:spPr bwMode="auto">
          <a:xfrm>
            <a:off x="1000125" y="4060825"/>
            <a:ext cx="1455738" cy="1116013"/>
          </a:xfrm>
          <a:prstGeom prst="triangle">
            <a:avLst>
              <a:gd name="adj" fmla="val 50000"/>
            </a:avLst>
          </a:prstGeom>
          <a:solidFill>
            <a:srgbClr val="00CC99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cxnSp>
        <p:nvCxnSpPr>
          <p:cNvPr id="54283" name="AutoShape 7"/>
          <p:cNvCxnSpPr>
            <a:cxnSpLocks noChangeShapeType="1"/>
            <a:stCxn id="54279" idx="3"/>
            <a:endCxn id="54282" idx="0"/>
          </p:cNvCxnSpPr>
          <p:nvPr/>
        </p:nvCxnSpPr>
        <p:spPr bwMode="auto">
          <a:xfrm flipH="1">
            <a:off x="1728788" y="3494088"/>
            <a:ext cx="909637" cy="566737"/>
          </a:xfrm>
          <a:prstGeom prst="straightConnector1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4284" name="Text Box 8"/>
          <p:cNvSpPr txBox="1">
            <a:spLocks noChangeArrowheads="1"/>
          </p:cNvSpPr>
          <p:nvPr/>
        </p:nvSpPr>
        <p:spPr bwMode="auto">
          <a:xfrm>
            <a:off x="1462088" y="4298950"/>
            <a:ext cx="465137" cy="91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9pPr>
          </a:lstStyle>
          <a:p>
            <a:pPr>
              <a:spcBef>
                <a:spcPts val="3375"/>
              </a:spcBef>
              <a:buClrTx/>
              <a:buFontTx/>
              <a:buNone/>
            </a:pPr>
            <a:r>
              <a:rPr lang="en-US" altLang="en-US" sz="5400" i="1">
                <a:solidFill>
                  <a:srgbClr val="000000"/>
                </a:solidFill>
                <a:latin typeface="Arial" panose="020B0604020202020204" pitchFamily="34" charset="0"/>
              </a:rPr>
              <a:t>X</a:t>
            </a:r>
          </a:p>
        </p:txBody>
      </p:sp>
      <p:sp>
        <p:nvSpPr>
          <p:cNvPr id="54285" name="AutoShape 9"/>
          <p:cNvSpPr>
            <a:spLocks noChangeArrowheads="1"/>
          </p:cNvSpPr>
          <p:nvPr/>
        </p:nvSpPr>
        <p:spPr bwMode="auto">
          <a:xfrm>
            <a:off x="2595563" y="4914900"/>
            <a:ext cx="1317625" cy="1182688"/>
          </a:xfrm>
          <a:prstGeom prst="triangle">
            <a:avLst>
              <a:gd name="adj" fmla="val 50000"/>
            </a:avLst>
          </a:prstGeom>
          <a:solidFill>
            <a:srgbClr val="00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54286" name="Text Box 10"/>
          <p:cNvSpPr txBox="1">
            <a:spLocks noChangeArrowheads="1"/>
          </p:cNvSpPr>
          <p:nvPr/>
        </p:nvSpPr>
        <p:spPr bwMode="auto">
          <a:xfrm>
            <a:off x="2978150" y="5275263"/>
            <a:ext cx="465138" cy="91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9pPr>
          </a:lstStyle>
          <a:p>
            <a:pPr>
              <a:spcBef>
                <a:spcPts val="3375"/>
              </a:spcBef>
              <a:buClrTx/>
              <a:buFontTx/>
              <a:buNone/>
            </a:pPr>
            <a:r>
              <a:rPr lang="en-US" altLang="en-US" sz="5400" i="1">
                <a:solidFill>
                  <a:srgbClr val="000000"/>
                </a:solidFill>
                <a:latin typeface="Arial" panose="020B0604020202020204" pitchFamily="34" charset="0"/>
              </a:rPr>
              <a:t>V</a:t>
            </a:r>
          </a:p>
        </p:txBody>
      </p:sp>
      <p:sp>
        <p:nvSpPr>
          <p:cNvPr id="54287" name="AutoShape 11"/>
          <p:cNvSpPr>
            <a:spLocks noChangeArrowheads="1"/>
          </p:cNvSpPr>
          <p:nvPr/>
        </p:nvSpPr>
        <p:spPr bwMode="auto">
          <a:xfrm>
            <a:off x="5229225" y="3271838"/>
            <a:ext cx="1457325" cy="1117600"/>
          </a:xfrm>
          <a:prstGeom prst="triangle">
            <a:avLst>
              <a:gd name="adj" fmla="val 50000"/>
            </a:avLst>
          </a:prstGeom>
          <a:solidFill>
            <a:srgbClr val="00CC99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54288" name="Text Box 12"/>
          <p:cNvSpPr txBox="1">
            <a:spLocks noChangeArrowheads="1"/>
          </p:cNvSpPr>
          <p:nvPr/>
        </p:nvSpPr>
        <p:spPr bwMode="auto">
          <a:xfrm>
            <a:off x="5646738" y="3546475"/>
            <a:ext cx="465137" cy="91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9pPr>
          </a:lstStyle>
          <a:p>
            <a:pPr>
              <a:spcBef>
                <a:spcPts val="3375"/>
              </a:spcBef>
              <a:buClrTx/>
              <a:buFontTx/>
              <a:buNone/>
            </a:pPr>
            <a:r>
              <a:rPr lang="en-US" altLang="en-US" sz="5400" i="1">
                <a:solidFill>
                  <a:srgbClr val="000000"/>
                </a:solidFill>
                <a:latin typeface="Arial" panose="020B0604020202020204" pitchFamily="34" charset="0"/>
              </a:rPr>
              <a:t>Z</a:t>
            </a:r>
          </a:p>
        </p:txBody>
      </p:sp>
      <p:cxnSp>
        <p:nvCxnSpPr>
          <p:cNvPr id="54289" name="AutoShape 13"/>
          <p:cNvCxnSpPr>
            <a:cxnSpLocks noChangeShapeType="1"/>
            <a:stCxn id="54279" idx="5"/>
            <a:endCxn id="54296" idx="1"/>
          </p:cNvCxnSpPr>
          <p:nvPr/>
        </p:nvCxnSpPr>
        <p:spPr bwMode="auto">
          <a:xfrm>
            <a:off x="3176588" y="3494088"/>
            <a:ext cx="639762" cy="474662"/>
          </a:xfrm>
          <a:prstGeom prst="straightConnector1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290" name="AutoShape 14"/>
          <p:cNvCxnSpPr>
            <a:cxnSpLocks noChangeShapeType="1"/>
            <a:stCxn id="54277" idx="5"/>
            <a:endCxn id="54287" idx="0"/>
          </p:cNvCxnSpPr>
          <p:nvPr/>
        </p:nvCxnSpPr>
        <p:spPr bwMode="auto">
          <a:xfrm>
            <a:off x="4702175" y="2312988"/>
            <a:ext cx="1257300" cy="960437"/>
          </a:xfrm>
          <a:prstGeom prst="straightConnector1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4291" name="Line 15"/>
          <p:cNvSpPr>
            <a:spLocks noChangeShapeType="1"/>
          </p:cNvSpPr>
          <p:nvPr/>
        </p:nvSpPr>
        <p:spPr bwMode="auto">
          <a:xfrm>
            <a:off x="7032625" y="4389438"/>
            <a:ext cx="1455738" cy="1587"/>
          </a:xfrm>
          <a:prstGeom prst="line">
            <a:avLst/>
          </a:prstGeom>
          <a:noFill/>
          <a:ln w="19080">
            <a:solidFill>
              <a:srgbClr val="000000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292" name="Line 16"/>
          <p:cNvSpPr>
            <a:spLocks noChangeShapeType="1"/>
          </p:cNvSpPr>
          <p:nvPr/>
        </p:nvSpPr>
        <p:spPr bwMode="auto">
          <a:xfrm>
            <a:off x="7032625" y="5176838"/>
            <a:ext cx="1455738" cy="1587"/>
          </a:xfrm>
          <a:prstGeom prst="line">
            <a:avLst/>
          </a:prstGeom>
          <a:noFill/>
          <a:ln w="19080">
            <a:solidFill>
              <a:srgbClr val="000000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293" name="Line 17"/>
          <p:cNvSpPr>
            <a:spLocks noChangeShapeType="1"/>
          </p:cNvSpPr>
          <p:nvPr/>
        </p:nvSpPr>
        <p:spPr bwMode="auto">
          <a:xfrm>
            <a:off x="7102475" y="6030913"/>
            <a:ext cx="1455738" cy="1587"/>
          </a:xfrm>
          <a:prstGeom prst="line">
            <a:avLst/>
          </a:prstGeom>
          <a:noFill/>
          <a:ln w="19080">
            <a:solidFill>
              <a:srgbClr val="000000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294" name="AutoShape 18"/>
          <p:cNvSpPr>
            <a:spLocks noChangeArrowheads="1"/>
          </p:cNvSpPr>
          <p:nvPr/>
        </p:nvSpPr>
        <p:spPr bwMode="auto">
          <a:xfrm>
            <a:off x="4329113" y="4914900"/>
            <a:ext cx="1316037" cy="1182688"/>
          </a:xfrm>
          <a:prstGeom prst="triangle">
            <a:avLst>
              <a:gd name="adj" fmla="val 50000"/>
            </a:avLst>
          </a:prstGeom>
          <a:solidFill>
            <a:srgbClr val="00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54295" name="Text Box 19"/>
          <p:cNvSpPr txBox="1">
            <a:spLocks noChangeArrowheads="1"/>
          </p:cNvSpPr>
          <p:nvPr/>
        </p:nvSpPr>
        <p:spPr bwMode="auto">
          <a:xfrm>
            <a:off x="4572000" y="5262563"/>
            <a:ext cx="463550" cy="91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9pPr>
          </a:lstStyle>
          <a:p>
            <a:pPr>
              <a:spcBef>
                <a:spcPts val="3375"/>
              </a:spcBef>
              <a:buClrTx/>
              <a:buFontTx/>
              <a:buNone/>
            </a:pPr>
            <a:r>
              <a:rPr lang="en-US" altLang="en-US" sz="5400" i="1">
                <a:solidFill>
                  <a:srgbClr val="000000"/>
                </a:solidFill>
                <a:latin typeface="Arial" panose="020B0604020202020204" pitchFamily="34" charset="0"/>
              </a:rPr>
              <a:t>W</a:t>
            </a:r>
          </a:p>
        </p:txBody>
      </p:sp>
      <p:sp>
        <p:nvSpPr>
          <p:cNvPr id="54296" name="Oval 20"/>
          <p:cNvSpPr>
            <a:spLocks noChangeArrowheads="1"/>
          </p:cNvSpPr>
          <p:nvPr/>
        </p:nvSpPr>
        <p:spPr bwMode="auto">
          <a:xfrm>
            <a:off x="3703638" y="3863975"/>
            <a:ext cx="763587" cy="722313"/>
          </a:xfrm>
          <a:prstGeom prst="ellipse">
            <a:avLst/>
          </a:prstGeom>
          <a:solidFill>
            <a:srgbClr val="00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54297" name="Text Box 21"/>
          <p:cNvSpPr txBox="1">
            <a:spLocks noChangeArrowheads="1"/>
          </p:cNvSpPr>
          <p:nvPr/>
        </p:nvSpPr>
        <p:spPr bwMode="auto">
          <a:xfrm>
            <a:off x="3890963" y="3763963"/>
            <a:ext cx="465137" cy="91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9pPr>
          </a:lstStyle>
          <a:p>
            <a:pPr>
              <a:spcBef>
                <a:spcPts val="3375"/>
              </a:spcBef>
              <a:buClrTx/>
              <a:buFontTx/>
              <a:buNone/>
            </a:pPr>
            <a:r>
              <a:rPr lang="en-US" altLang="en-US" sz="5400" i="1">
                <a:solidFill>
                  <a:srgbClr val="000000"/>
                </a:solidFill>
                <a:latin typeface="Arial" panose="020B0604020202020204" pitchFamily="34" charset="0"/>
              </a:rPr>
              <a:t>i</a:t>
            </a:r>
          </a:p>
        </p:txBody>
      </p:sp>
      <p:cxnSp>
        <p:nvCxnSpPr>
          <p:cNvPr id="54298" name="AutoShape 22"/>
          <p:cNvCxnSpPr>
            <a:cxnSpLocks noChangeShapeType="1"/>
            <a:stCxn id="54296" idx="3"/>
            <a:endCxn id="54285" idx="0"/>
          </p:cNvCxnSpPr>
          <p:nvPr/>
        </p:nvCxnSpPr>
        <p:spPr bwMode="auto">
          <a:xfrm flipH="1">
            <a:off x="3254375" y="4479925"/>
            <a:ext cx="560388" cy="434975"/>
          </a:xfrm>
          <a:prstGeom prst="straightConnector1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299" name="AutoShape 23"/>
          <p:cNvCxnSpPr>
            <a:cxnSpLocks noChangeShapeType="1"/>
            <a:stCxn id="54296" idx="5"/>
            <a:endCxn id="54294" idx="0"/>
          </p:cNvCxnSpPr>
          <p:nvPr/>
        </p:nvCxnSpPr>
        <p:spPr bwMode="auto">
          <a:xfrm>
            <a:off x="4356100" y="4479925"/>
            <a:ext cx="631825" cy="434975"/>
          </a:xfrm>
          <a:prstGeom prst="straightConnector1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4300" name="Text Box 24"/>
          <p:cNvSpPr txBox="1">
            <a:spLocks noChangeArrowheads="1"/>
          </p:cNvSpPr>
          <p:nvPr/>
        </p:nvSpPr>
        <p:spPr bwMode="auto">
          <a:xfrm>
            <a:off x="649288" y="1744663"/>
            <a:ext cx="2603500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Y = node i and</a:t>
            </a:r>
          </a:p>
          <a:p>
            <a:pPr>
              <a:buClrTx/>
              <a:buFontTx/>
              <a:buNone/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subtrees V and W</a:t>
            </a:r>
          </a:p>
        </p:txBody>
      </p:sp>
      <p:sp>
        <p:nvSpPr>
          <p:cNvPr id="54301" name="Rectangle 25"/>
          <p:cNvSpPr>
            <a:spLocks noChangeArrowheads="1"/>
          </p:cNvSpPr>
          <p:nvPr/>
        </p:nvSpPr>
        <p:spPr bwMode="auto">
          <a:xfrm>
            <a:off x="665163" y="646113"/>
            <a:ext cx="7813675" cy="801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360" tIns="44280" rIns="90360" bIns="4428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4400">
                <a:solidFill>
                  <a:srgbClr val="FF0000"/>
                </a:solidFill>
                <a:latin typeface="Arial" panose="020B0604020202020204" pitchFamily="34" charset="0"/>
              </a:rPr>
              <a:t>AVL Insertion: Inside Case</a:t>
            </a:r>
          </a:p>
        </p:txBody>
      </p:sp>
      <p:sp>
        <p:nvSpPr>
          <p:cNvPr id="54302" name="Text Box 26"/>
          <p:cNvSpPr txBox="1">
            <a:spLocks noChangeArrowheads="1"/>
          </p:cNvSpPr>
          <p:nvPr/>
        </p:nvSpPr>
        <p:spPr bwMode="auto">
          <a:xfrm>
            <a:off x="6019800" y="3048000"/>
            <a:ext cx="325438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Arial" panose="020B0604020202020204" pitchFamily="34" charset="0"/>
              </a:rPr>
              <a:t>h</a:t>
            </a:r>
          </a:p>
        </p:txBody>
      </p:sp>
      <p:sp>
        <p:nvSpPr>
          <p:cNvPr id="54303" name="Text Box 27"/>
          <p:cNvSpPr txBox="1">
            <a:spLocks noChangeArrowheads="1"/>
          </p:cNvSpPr>
          <p:nvPr/>
        </p:nvSpPr>
        <p:spPr bwMode="auto">
          <a:xfrm>
            <a:off x="4495800" y="3962400"/>
            <a:ext cx="612775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Arial" panose="020B0604020202020204" pitchFamily="34" charset="0"/>
              </a:rPr>
              <a:t>h+1</a:t>
            </a:r>
          </a:p>
        </p:txBody>
      </p:sp>
      <p:sp>
        <p:nvSpPr>
          <p:cNvPr id="54304" name="Text Box 28"/>
          <p:cNvSpPr txBox="1">
            <a:spLocks noChangeArrowheads="1"/>
          </p:cNvSpPr>
          <p:nvPr/>
        </p:nvSpPr>
        <p:spPr bwMode="auto">
          <a:xfrm>
            <a:off x="1982788" y="3962400"/>
            <a:ext cx="322262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Arial" panose="020B0604020202020204" pitchFamily="34" charset="0"/>
              </a:rPr>
              <a:t>h</a:t>
            </a:r>
          </a:p>
        </p:txBody>
      </p:sp>
      <p:sp>
        <p:nvSpPr>
          <p:cNvPr id="54305" name="Text Box 29"/>
          <p:cNvSpPr txBox="1">
            <a:spLocks noChangeArrowheads="1"/>
          </p:cNvSpPr>
          <p:nvPr/>
        </p:nvSpPr>
        <p:spPr bwMode="auto">
          <a:xfrm>
            <a:off x="3657600" y="4800600"/>
            <a:ext cx="1058863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Arial" panose="020B0604020202020204" pitchFamily="34" charset="0"/>
              </a:rPr>
              <a:t>h or h-1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321 - Data Structures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B368D4-5768-483F-A9BA-B0B5200FB1BB}" type="slidenum">
              <a:rPr lang="en-US" smtClean="0"/>
              <a:pPr>
                <a:defRPr/>
              </a:pPr>
              <a:t>138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05790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5" name="Oval 1"/>
          <p:cNvSpPr>
            <a:spLocks noChangeArrowheads="1"/>
          </p:cNvSpPr>
          <p:nvPr/>
        </p:nvSpPr>
        <p:spPr bwMode="auto">
          <a:xfrm>
            <a:off x="4051300" y="1695450"/>
            <a:ext cx="762000" cy="722313"/>
          </a:xfrm>
          <a:prstGeom prst="ellipse">
            <a:avLst/>
          </a:prstGeom>
          <a:solidFill>
            <a:srgbClr val="00CC99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56326" name="Text Box 2"/>
          <p:cNvSpPr txBox="1">
            <a:spLocks noChangeArrowheads="1"/>
          </p:cNvSpPr>
          <p:nvPr/>
        </p:nvSpPr>
        <p:spPr bwMode="auto">
          <a:xfrm>
            <a:off x="4259263" y="1497013"/>
            <a:ext cx="466725" cy="91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9pPr>
          </a:lstStyle>
          <a:p>
            <a:pPr>
              <a:spcBef>
                <a:spcPts val="3375"/>
              </a:spcBef>
              <a:buClrTx/>
              <a:buFontTx/>
              <a:buNone/>
            </a:pPr>
            <a:r>
              <a:rPr lang="en-US" altLang="en-US" sz="5400" i="1">
                <a:solidFill>
                  <a:srgbClr val="000000"/>
                </a:solidFill>
                <a:latin typeface="Arial" panose="020B0604020202020204" pitchFamily="34" charset="0"/>
              </a:rPr>
              <a:t>j</a:t>
            </a:r>
          </a:p>
        </p:txBody>
      </p:sp>
      <p:sp>
        <p:nvSpPr>
          <p:cNvPr id="56327" name="Oval 3"/>
          <p:cNvSpPr>
            <a:spLocks noChangeArrowheads="1"/>
          </p:cNvSpPr>
          <p:nvPr/>
        </p:nvSpPr>
        <p:spPr bwMode="auto">
          <a:xfrm>
            <a:off x="2525713" y="2878138"/>
            <a:ext cx="762000" cy="722312"/>
          </a:xfrm>
          <a:prstGeom prst="ellipse">
            <a:avLst/>
          </a:prstGeom>
          <a:solidFill>
            <a:srgbClr val="00CC99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56328" name="Text Box 4"/>
          <p:cNvSpPr txBox="1">
            <a:spLocks noChangeArrowheads="1"/>
          </p:cNvSpPr>
          <p:nvPr/>
        </p:nvSpPr>
        <p:spPr bwMode="auto">
          <a:xfrm>
            <a:off x="2678113" y="2755900"/>
            <a:ext cx="465137" cy="91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9pPr>
          </a:lstStyle>
          <a:p>
            <a:pPr>
              <a:spcBef>
                <a:spcPts val="3375"/>
              </a:spcBef>
              <a:buClrTx/>
              <a:buFontTx/>
              <a:buNone/>
            </a:pPr>
            <a:r>
              <a:rPr lang="en-US" altLang="en-US" sz="5400" i="1">
                <a:solidFill>
                  <a:srgbClr val="000000"/>
                </a:solidFill>
                <a:latin typeface="Arial" panose="020B0604020202020204" pitchFamily="34" charset="0"/>
              </a:rPr>
              <a:t>k</a:t>
            </a:r>
          </a:p>
        </p:txBody>
      </p:sp>
      <p:cxnSp>
        <p:nvCxnSpPr>
          <p:cNvPr id="56329" name="AutoShape 5"/>
          <p:cNvCxnSpPr>
            <a:cxnSpLocks noChangeShapeType="1"/>
            <a:stCxn id="56325" idx="3"/>
            <a:endCxn id="56327" idx="7"/>
          </p:cNvCxnSpPr>
          <p:nvPr/>
        </p:nvCxnSpPr>
        <p:spPr bwMode="auto">
          <a:xfrm flipH="1">
            <a:off x="3176588" y="2312988"/>
            <a:ext cx="985837" cy="671512"/>
          </a:xfrm>
          <a:prstGeom prst="straightConnector1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6330" name="AutoShape 6"/>
          <p:cNvSpPr>
            <a:spLocks noChangeArrowheads="1"/>
          </p:cNvSpPr>
          <p:nvPr/>
        </p:nvSpPr>
        <p:spPr bwMode="auto">
          <a:xfrm>
            <a:off x="1000125" y="4060825"/>
            <a:ext cx="1455738" cy="1116013"/>
          </a:xfrm>
          <a:prstGeom prst="triangle">
            <a:avLst>
              <a:gd name="adj" fmla="val 50000"/>
            </a:avLst>
          </a:prstGeom>
          <a:solidFill>
            <a:srgbClr val="00CC99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cxnSp>
        <p:nvCxnSpPr>
          <p:cNvPr id="56331" name="AutoShape 7"/>
          <p:cNvCxnSpPr>
            <a:cxnSpLocks noChangeShapeType="1"/>
            <a:stCxn id="56327" idx="3"/>
            <a:endCxn id="56330" idx="0"/>
          </p:cNvCxnSpPr>
          <p:nvPr/>
        </p:nvCxnSpPr>
        <p:spPr bwMode="auto">
          <a:xfrm flipH="1">
            <a:off x="1728788" y="3494088"/>
            <a:ext cx="909637" cy="566737"/>
          </a:xfrm>
          <a:prstGeom prst="straightConnector1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6332" name="Text Box 8"/>
          <p:cNvSpPr txBox="1">
            <a:spLocks noChangeArrowheads="1"/>
          </p:cNvSpPr>
          <p:nvPr/>
        </p:nvSpPr>
        <p:spPr bwMode="auto">
          <a:xfrm>
            <a:off x="1462088" y="4298950"/>
            <a:ext cx="465137" cy="91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9pPr>
          </a:lstStyle>
          <a:p>
            <a:pPr>
              <a:spcBef>
                <a:spcPts val="3375"/>
              </a:spcBef>
              <a:buClrTx/>
              <a:buFontTx/>
              <a:buNone/>
            </a:pPr>
            <a:r>
              <a:rPr lang="en-US" altLang="en-US" sz="5400" i="1">
                <a:solidFill>
                  <a:srgbClr val="000000"/>
                </a:solidFill>
                <a:latin typeface="Arial" panose="020B0604020202020204" pitchFamily="34" charset="0"/>
              </a:rPr>
              <a:t>X</a:t>
            </a:r>
          </a:p>
        </p:txBody>
      </p:sp>
      <p:sp>
        <p:nvSpPr>
          <p:cNvPr id="56333" name="AutoShape 9"/>
          <p:cNvSpPr>
            <a:spLocks noChangeArrowheads="1"/>
          </p:cNvSpPr>
          <p:nvPr/>
        </p:nvSpPr>
        <p:spPr bwMode="auto">
          <a:xfrm>
            <a:off x="2595563" y="4914900"/>
            <a:ext cx="1317625" cy="1182688"/>
          </a:xfrm>
          <a:prstGeom prst="triangle">
            <a:avLst>
              <a:gd name="adj" fmla="val 50000"/>
            </a:avLst>
          </a:prstGeom>
          <a:solidFill>
            <a:srgbClr val="00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56334" name="Text Box 10"/>
          <p:cNvSpPr txBox="1">
            <a:spLocks noChangeArrowheads="1"/>
          </p:cNvSpPr>
          <p:nvPr/>
        </p:nvSpPr>
        <p:spPr bwMode="auto">
          <a:xfrm>
            <a:off x="2978150" y="5275263"/>
            <a:ext cx="465138" cy="91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9pPr>
          </a:lstStyle>
          <a:p>
            <a:pPr>
              <a:spcBef>
                <a:spcPts val="3375"/>
              </a:spcBef>
              <a:buClrTx/>
              <a:buFontTx/>
              <a:buNone/>
            </a:pPr>
            <a:r>
              <a:rPr lang="en-US" altLang="en-US" sz="5400" i="1">
                <a:solidFill>
                  <a:srgbClr val="000000"/>
                </a:solidFill>
                <a:latin typeface="Arial" panose="020B0604020202020204" pitchFamily="34" charset="0"/>
              </a:rPr>
              <a:t>V</a:t>
            </a:r>
          </a:p>
        </p:txBody>
      </p:sp>
      <p:sp>
        <p:nvSpPr>
          <p:cNvPr id="56335" name="AutoShape 11"/>
          <p:cNvSpPr>
            <a:spLocks noChangeArrowheads="1"/>
          </p:cNvSpPr>
          <p:nvPr/>
        </p:nvSpPr>
        <p:spPr bwMode="auto">
          <a:xfrm>
            <a:off x="5229225" y="3271838"/>
            <a:ext cx="1457325" cy="1117600"/>
          </a:xfrm>
          <a:prstGeom prst="triangle">
            <a:avLst>
              <a:gd name="adj" fmla="val 50000"/>
            </a:avLst>
          </a:prstGeom>
          <a:solidFill>
            <a:srgbClr val="00CC99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56336" name="Text Box 12"/>
          <p:cNvSpPr txBox="1">
            <a:spLocks noChangeArrowheads="1"/>
          </p:cNvSpPr>
          <p:nvPr/>
        </p:nvSpPr>
        <p:spPr bwMode="auto">
          <a:xfrm>
            <a:off x="5646738" y="3546475"/>
            <a:ext cx="465137" cy="91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9pPr>
          </a:lstStyle>
          <a:p>
            <a:pPr>
              <a:spcBef>
                <a:spcPts val="3375"/>
              </a:spcBef>
              <a:buClrTx/>
              <a:buFontTx/>
              <a:buNone/>
            </a:pPr>
            <a:r>
              <a:rPr lang="en-US" altLang="en-US" sz="5400" i="1">
                <a:solidFill>
                  <a:srgbClr val="000000"/>
                </a:solidFill>
                <a:latin typeface="Arial" panose="020B0604020202020204" pitchFamily="34" charset="0"/>
              </a:rPr>
              <a:t>Z</a:t>
            </a:r>
          </a:p>
        </p:txBody>
      </p:sp>
      <p:cxnSp>
        <p:nvCxnSpPr>
          <p:cNvPr id="56337" name="AutoShape 13"/>
          <p:cNvCxnSpPr>
            <a:cxnSpLocks noChangeShapeType="1"/>
            <a:stCxn id="56327" idx="5"/>
            <a:endCxn id="56344" idx="1"/>
          </p:cNvCxnSpPr>
          <p:nvPr/>
        </p:nvCxnSpPr>
        <p:spPr bwMode="auto">
          <a:xfrm>
            <a:off x="3176588" y="3494088"/>
            <a:ext cx="639762" cy="474662"/>
          </a:xfrm>
          <a:prstGeom prst="straightConnector1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6338" name="AutoShape 14"/>
          <p:cNvCxnSpPr>
            <a:cxnSpLocks noChangeShapeType="1"/>
            <a:stCxn id="56325" idx="5"/>
            <a:endCxn id="56335" idx="0"/>
          </p:cNvCxnSpPr>
          <p:nvPr/>
        </p:nvCxnSpPr>
        <p:spPr bwMode="auto">
          <a:xfrm>
            <a:off x="4702175" y="2312988"/>
            <a:ext cx="1257300" cy="960437"/>
          </a:xfrm>
          <a:prstGeom prst="straightConnector1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6339" name="Line 15"/>
          <p:cNvSpPr>
            <a:spLocks noChangeShapeType="1"/>
          </p:cNvSpPr>
          <p:nvPr/>
        </p:nvSpPr>
        <p:spPr bwMode="auto">
          <a:xfrm>
            <a:off x="7032625" y="4389438"/>
            <a:ext cx="1455738" cy="1587"/>
          </a:xfrm>
          <a:prstGeom prst="line">
            <a:avLst/>
          </a:prstGeom>
          <a:noFill/>
          <a:ln w="19080">
            <a:solidFill>
              <a:srgbClr val="000000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40" name="Line 16"/>
          <p:cNvSpPr>
            <a:spLocks noChangeShapeType="1"/>
          </p:cNvSpPr>
          <p:nvPr/>
        </p:nvSpPr>
        <p:spPr bwMode="auto">
          <a:xfrm>
            <a:off x="7032625" y="5176838"/>
            <a:ext cx="1455738" cy="1587"/>
          </a:xfrm>
          <a:prstGeom prst="line">
            <a:avLst/>
          </a:prstGeom>
          <a:noFill/>
          <a:ln w="19080">
            <a:solidFill>
              <a:srgbClr val="000000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41" name="Line 17"/>
          <p:cNvSpPr>
            <a:spLocks noChangeShapeType="1"/>
          </p:cNvSpPr>
          <p:nvPr/>
        </p:nvSpPr>
        <p:spPr bwMode="auto">
          <a:xfrm>
            <a:off x="7102475" y="6030913"/>
            <a:ext cx="1455738" cy="1587"/>
          </a:xfrm>
          <a:prstGeom prst="line">
            <a:avLst/>
          </a:prstGeom>
          <a:noFill/>
          <a:ln w="19080">
            <a:solidFill>
              <a:srgbClr val="000000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42" name="AutoShape 18"/>
          <p:cNvSpPr>
            <a:spLocks noChangeArrowheads="1"/>
          </p:cNvSpPr>
          <p:nvPr/>
        </p:nvSpPr>
        <p:spPr bwMode="auto">
          <a:xfrm>
            <a:off x="4329113" y="4914900"/>
            <a:ext cx="1316037" cy="1182688"/>
          </a:xfrm>
          <a:prstGeom prst="triangle">
            <a:avLst>
              <a:gd name="adj" fmla="val 50000"/>
            </a:avLst>
          </a:prstGeom>
          <a:solidFill>
            <a:srgbClr val="00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56343" name="Text Box 19"/>
          <p:cNvSpPr txBox="1">
            <a:spLocks noChangeArrowheads="1"/>
          </p:cNvSpPr>
          <p:nvPr/>
        </p:nvSpPr>
        <p:spPr bwMode="auto">
          <a:xfrm>
            <a:off x="4572000" y="5262563"/>
            <a:ext cx="463550" cy="91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9pPr>
          </a:lstStyle>
          <a:p>
            <a:pPr>
              <a:spcBef>
                <a:spcPts val="3375"/>
              </a:spcBef>
              <a:buClrTx/>
              <a:buFontTx/>
              <a:buNone/>
            </a:pPr>
            <a:r>
              <a:rPr lang="en-US" altLang="en-US" sz="5400" i="1">
                <a:solidFill>
                  <a:srgbClr val="000000"/>
                </a:solidFill>
                <a:latin typeface="Arial" panose="020B0604020202020204" pitchFamily="34" charset="0"/>
              </a:rPr>
              <a:t>W</a:t>
            </a:r>
          </a:p>
        </p:txBody>
      </p:sp>
      <p:sp>
        <p:nvSpPr>
          <p:cNvPr id="56344" name="Oval 20"/>
          <p:cNvSpPr>
            <a:spLocks noChangeArrowheads="1"/>
          </p:cNvSpPr>
          <p:nvPr/>
        </p:nvSpPr>
        <p:spPr bwMode="auto">
          <a:xfrm>
            <a:off x="3703638" y="3863975"/>
            <a:ext cx="763587" cy="722313"/>
          </a:xfrm>
          <a:prstGeom prst="ellipse">
            <a:avLst/>
          </a:prstGeom>
          <a:solidFill>
            <a:srgbClr val="00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56345" name="Text Box 21"/>
          <p:cNvSpPr txBox="1">
            <a:spLocks noChangeArrowheads="1"/>
          </p:cNvSpPr>
          <p:nvPr/>
        </p:nvSpPr>
        <p:spPr bwMode="auto">
          <a:xfrm>
            <a:off x="3890963" y="3763963"/>
            <a:ext cx="465137" cy="91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9pPr>
          </a:lstStyle>
          <a:p>
            <a:pPr>
              <a:spcBef>
                <a:spcPts val="3375"/>
              </a:spcBef>
              <a:buClrTx/>
              <a:buFontTx/>
              <a:buNone/>
            </a:pPr>
            <a:r>
              <a:rPr lang="en-US" altLang="en-US" sz="5400" i="1">
                <a:solidFill>
                  <a:srgbClr val="000000"/>
                </a:solidFill>
                <a:latin typeface="Arial" panose="020B0604020202020204" pitchFamily="34" charset="0"/>
              </a:rPr>
              <a:t>i</a:t>
            </a:r>
          </a:p>
        </p:txBody>
      </p:sp>
      <p:cxnSp>
        <p:nvCxnSpPr>
          <p:cNvPr id="56346" name="AutoShape 22"/>
          <p:cNvCxnSpPr>
            <a:cxnSpLocks noChangeShapeType="1"/>
            <a:stCxn id="56344" idx="3"/>
            <a:endCxn id="56333" idx="0"/>
          </p:cNvCxnSpPr>
          <p:nvPr/>
        </p:nvCxnSpPr>
        <p:spPr bwMode="auto">
          <a:xfrm flipH="1">
            <a:off x="3254375" y="4479925"/>
            <a:ext cx="560388" cy="434975"/>
          </a:xfrm>
          <a:prstGeom prst="straightConnector1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6347" name="AutoShape 23"/>
          <p:cNvCxnSpPr>
            <a:cxnSpLocks noChangeShapeType="1"/>
            <a:stCxn id="56344" idx="5"/>
            <a:endCxn id="56342" idx="0"/>
          </p:cNvCxnSpPr>
          <p:nvPr/>
        </p:nvCxnSpPr>
        <p:spPr bwMode="auto">
          <a:xfrm>
            <a:off x="4356100" y="4479925"/>
            <a:ext cx="631825" cy="434975"/>
          </a:xfrm>
          <a:prstGeom prst="straightConnector1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6348" name="Rectangle 24"/>
          <p:cNvSpPr>
            <a:spLocks noChangeArrowheads="1"/>
          </p:cNvSpPr>
          <p:nvPr/>
        </p:nvSpPr>
        <p:spPr bwMode="auto">
          <a:xfrm>
            <a:off x="665163" y="646113"/>
            <a:ext cx="7813675" cy="801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360" tIns="44280" rIns="90360" bIns="4428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4400">
                <a:solidFill>
                  <a:srgbClr val="FF0000"/>
                </a:solidFill>
                <a:latin typeface="Arial" panose="020B0604020202020204" pitchFamily="34" charset="0"/>
              </a:rPr>
              <a:t>AVL Insertion: Inside Case</a:t>
            </a:r>
          </a:p>
        </p:txBody>
      </p:sp>
      <p:sp>
        <p:nvSpPr>
          <p:cNvPr id="56349" name="Text Box 25"/>
          <p:cNvSpPr txBox="1">
            <a:spLocks noChangeArrowheads="1"/>
          </p:cNvSpPr>
          <p:nvPr/>
        </p:nvSpPr>
        <p:spPr bwMode="auto">
          <a:xfrm>
            <a:off x="5359400" y="1768475"/>
            <a:ext cx="3094038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We will do a </a:t>
            </a:r>
            <a:r>
              <a:rPr lang="en-US" altLang="en-US">
                <a:solidFill>
                  <a:srgbClr val="3333CC"/>
                </a:solidFill>
                <a:latin typeface="Arial" panose="020B0604020202020204" pitchFamily="34" charset="0"/>
              </a:rPr>
              <a:t>left-right </a:t>
            </a:r>
          </a:p>
          <a:p>
            <a:pPr>
              <a:buClrTx/>
              <a:buFontTx/>
              <a:buNone/>
            </a:pPr>
            <a:r>
              <a:rPr lang="en-US" altLang="en-US">
                <a:solidFill>
                  <a:srgbClr val="3333CC"/>
                </a:solidFill>
                <a:latin typeface="Arial" panose="020B0604020202020204" pitchFamily="34" charset="0"/>
              </a:rPr>
              <a:t>“double rotation” .</a:t>
            </a: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 . .</a:t>
            </a:r>
          </a:p>
        </p:txBody>
      </p:sp>
      <p:sp>
        <p:nvSpPr>
          <p:cNvPr id="56350" name="Freeform 26"/>
          <p:cNvSpPr>
            <a:spLocks/>
          </p:cNvSpPr>
          <p:nvPr/>
        </p:nvSpPr>
        <p:spPr bwMode="auto">
          <a:xfrm>
            <a:off x="3490913" y="2984500"/>
            <a:ext cx="735012" cy="839788"/>
          </a:xfrm>
          <a:custGeom>
            <a:avLst/>
            <a:gdLst>
              <a:gd name="T0" fmla="*/ 735012 w 463"/>
              <a:gd name="T1" fmla="*/ 839788 h 529"/>
              <a:gd name="T2" fmla="*/ 579437 w 463"/>
              <a:gd name="T3" fmla="*/ 138113 h 529"/>
              <a:gd name="T4" fmla="*/ 0 w 463"/>
              <a:gd name="T5" fmla="*/ 15875 h 529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63" h="529">
                <a:moveTo>
                  <a:pt x="463" y="529"/>
                </a:moveTo>
                <a:cubicBezTo>
                  <a:pt x="452" y="351"/>
                  <a:pt x="442" y="174"/>
                  <a:pt x="365" y="87"/>
                </a:cubicBezTo>
                <a:cubicBezTo>
                  <a:pt x="288" y="0"/>
                  <a:pt x="144" y="5"/>
                  <a:pt x="0" y="10"/>
                </a:cubicBezTo>
              </a:path>
            </a:pathLst>
          </a:custGeom>
          <a:noFill/>
          <a:ln w="1908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51" name="Freeform 27"/>
          <p:cNvSpPr>
            <a:spLocks/>
          </p:cNvSpPr>
          <p:nvPr/>
        </p:nvSpPr>
        <p:spPr bwMode="auto">
          <a:xfrm>
            <a:off x="3062288" y="2152650"/>
            <a:ext cx="817562" cy="825500"/>
          </a:xfrm>
          <a:custGeom>
            <a:avLst/>
            <a:gdLst>
              <a:gd name="T0" fmla="*/ 327025 w 515"/>
              <a:gd name="T1" fmla="*/ 825500 h 520"/>
              <a:gd name="T2" fmla="*/ 82550 w 515"/>
              <a:gd name="T3" fmla="*/ 144463 h 520"/>
              <a:gd name="T4" fmla="*/ 817562 w 515"/>
              <a:gd name="T5" fmla="*/ 0 h 52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515" h="520">
                <a:moveTo>
                  <a:pt x="206" y="520"/>
                </a:moveTo>
                <a:cubicBezTo>
                  <a:pt x="103" y="349"/>
                  <a:pt x="0" y="178"/>
                  <a:pt x="52" y="91"/>
                </a:cubicBezTo>
                <a:cubicBezTo>
                  <a:pt x="104" y="4"/>
                  <a:pt x="309" y="2"/>
                  <a:pt x="515" y="0"/>
                </a:cubicBezTo>
              </a:path>
            </a:pathLst>
          </a:custGeom>
          <a:noFill/>
          <a:ln w="1908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52" name="Oval 28"/>
          <p:cNvSpPr>
            <a:spLocks noChangeArrowheads="1"/>
          </p:cNvSpPr>
          <p:nvPr/>
        </p:nvSpPr>
        <p:spPr bwMode="auto">
          <a:xfrm rot="1680000">
            <a:off x="1752600" y="3008313"/>
            <a:ext cx="3429000" cy="1487487"/>
          </a:xfrm>
          <a:prstGeom prst="ellipse">
            <a:avLst/>
          </a:prstGeom>
          <a:noFill/>
          <a:ln w="2556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56353" name="Oval 29"/>
          <p:cNvSpPr>
            <a:spLocks noChangeArrowheads="1"/>
          </p:cNvSpPr>
          <p:nvPr/>
        </p:nvSpPr>
        <p:spPr bwMode="auto">
          <a:xfrm rot="-2100000">
            <a:off x="1979613" y="1828800"/>
            <a:ext cx="3429000" cy="1487488"/>
          </a:xfrm>
          <a:prstGeom prst="ellipse">
            <a:avLst/>
          </a:prstGeom>
          <a:noFill/>
          <a:ln w="25560">
            <a:solidFill>
              <a:srgbClr val="FF000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321 - Data Structures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B368D4-5768-483F-A9BA-B0B5200FB1BB}" type="slidenum">
              <a:rPr lang="en-US" smtClean="0"/>
              <a:pPr>
                <a:defRPr/>
              </a:pPr>
              <a:t>139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64824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09" name="Rectangle 33"/>
          <p:cNvSpPr>
            <a:spLocks noChangeArrowheads="1"/>
          </p:cNvSpPr>
          <p:nvPr/>
        </p:nvSpPr>
        <p:spPr bwMode="auto">
          <a:xfrm>
            <a:off x="665162" y="-37305"/>
            <a:ext cx="7813675" cy="801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>
            <a:lvl1pPr algn="ctr">
              <a:defRPr sz="44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algn="ctr">
              <a:defRPr sz="4400">
                <a:solidFill>
                  <a:schemeClr val="accent2"/>
                </a:solidFill>
                <a:latin typeface="Arial" panose="020B0604020202020204" pitchFamily="34" charset="0"/>
              </a:defRPr>
            </a:lvl2pPr>
            <a:lvl3pPr algn="ctr">
              <a:defRPr sz="44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algn="ctr">
              <a:defRPr sz="4400">
                <a:solidFill>
                  <a:schemeClr val="accent2"/>
                </a:solidFill>
                <a:latin typeface="Arial" panose="020B0604020202020204" pitchFamily="34" charset="0"/>
              </a:defRPr>
            </a:lvl4pPr>
            <a:lvl5pPr algn="ctr">
              <a:defRPr sz="4400">
                <a:solidFill>
                  <a:schemeClr val="accent2"/>
                </a:solidFill>
                <a:latin typeface="Arial" panose="020B0604020202020204" pitchFamily="34" charset="0"/>
              </a:defRPr>
            </a:lvl5pPr>
            <a:lvl6pPr marL="4572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panose="020B0604020202020204" pitchFamily="34" charset="0"/>
              </a:defRPr>
            </a:lvl6pPr>
            <a:lvl7pPr marL="9144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panose="020B0604020202020204" pitchFamily="34" charset="0"/>
              </a:defRPr>
            </a:lvl7pPr>
            <a:lvl8pPr marL="1371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panose="020B0604020202020204" pitchFamily="34" charset="0"/>
              </a:defRPr>
            </a:lvl8pPr>
            <a:lvl9pPr marL="18288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b="0" dirty="0">
                <a:solidFill>
                  <a:srgbClr val="FF3300"/>
                </a:solidFill>
                <a:latin typeface="+mj-lt"/>
              </a:rPr>
              <a:t>Splay Tree Terminology</a:t>
            </a:r>
          </a:p>
        </p:txBody>
      </p:sp>
      <p:sp>
        <p:nvSpPr>
          <p:cNvPr id="35" name="Rectangle 3"/>
          <p:cNvSpPr txBox="1">
            <a:spLocks noChangeArrowheads="1"/>
          </p:cNvSpPr>
          <p:nvPr/>
        </p:nvSpPr>
        <p:spPr>
          <a:xfrm>
            <a:off x="323848" y="966656"/>
            <a:ext cx="8667751" cy="4443544"/>
          </a:xfrm>
          <a:prstGeom prst="rect">
            <a:avLst/>
          </a:prstGeom>
          <a:noFill/>
          <a:ln/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buChar char="8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en-US" b="0" dirty="0" smtClean="0"/>
              <a:t>When node </a:t>
            </a:r>
            <a:r>
              <a:rPr lang="en-US" alt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en-US" b="0" dirty="0"/>
              <a:t> </a:t>
            </a:r>
            <a:r>
              <a:rPr lang="en-US" altLang="en-US" b="0" dirty="0" smtClean="0"/>
              <a:t>is accessed, which splay operation applied depends on the orientation of </a:t>
            </a:r>
            <a:r>
              <a:rPr lang="en-US" alt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en-US" b="0" dirty="0" smtClean="0"/>
              <a:t> and its parent </a:t>
            </a:r>
            <a:r>
              <a:rPr lang="en-US" alt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altLang="en-US" b="0" dirty="0" smtClean="0"/>
              <a:t> and grandparent </a:t>
            </a:r>
            <a:r>
              <a:rPr lang="en-US" alt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altLang="en-US" b="0" dirty="0" smtClean="0"/>
              <a:t>, if it exists</a:t>
            </a:r>
            <a:r>
              <a:rPr lang="en-US" altLang="en-US" b="0" dirty="0" smtClean="0">
                <a:sym typeface="Symbol" panose="05050102010706020507" pitchFamily="18" charset="2"/>
              </a:rPr>
              <a:t>. </a:t>
            </a:r>
          </a:p>
          <a:p>
            <a:r>
              <a:rPr lang="en-US" altLang="en-US" b="0" kern="0" dirty="0" smtClean="0">
                <a:sym typeface="Symbol" panose="05050102010706020507" pitchFamily="18" charset="2"/>
              </a:rPr>
              <a:t>There are two possible categories of orientations:</a:t>
            </a:r>
            <a:endParaRPr lang="en-US" altLang="en-US" b="0" kern="0" dirty="0" smtClean="0"/>
          </a:p>
          <a:p>
            <a:pPr lvl="1">
              <a:buFontTx/>
            </a:pPr>
            <a:r>
              <a:rPr lang="en-US" altLang="en-US" b="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X</a:t>
            </a:r>
            <a:r>
              <a:rPr lang="en-US" altLang="en-US" b="0" dirty="0" smtClean="0">
                <a:sym typeface="Symbol" panose="05050102010706020507" pitchFamily="18" charset="2"/>
              </a:rPr>
              <a:t>’s parent </a:t>
            </a:r>
            <a:r>
              <a:rPr lang="en-US" altLang="en-US" b="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P</a:t>
            </a:r>
            <a:r>
              <a:rPr lang="en-US" altLang="en-US" b="0" dirty="0" smtClean="0">
                <a:sym typeface="Symbol" panose="05050102010706020507" pitchFamily="18" charset="2"/>
              </a:rPr>
              <a:t> is root and has no grandparent. </a:t>
            </a:r>
            <a:endParaRPr lang="en-US" altLang="en-US" b="0" kern="0" dirty="0" smtClean="0"/>
          </a:p>
          <a:p>
            <a:pPr lvl="1">
              <a:buFontTx/>
            </a:pPr>
            <a:r>
              <a:rPr lang="en-US" altLang="en-US" b="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X</a:t>
            </a:r>
            <a:r>
              <a:rPr lang="en-US" altLang="en-US" b="0" dirty="0">
                <a:sym typeface="Symbol" panose="05050102010706020507" pitchFamily="18" charset="2"/>
              </a:rPr>
              <a:t> </a:t>
            </a:r>
            <a:r>
              <a:rPr lang="en-US" altLang="en-US" b="0" dirty="0" smtClean="0">
                <a:sym typeface="Symbol" panose="05050102010706020507" pitchFamily="18" charset="2"/>
              </a:rPr>
              <a:t>has a parent </a:t>
            </a:r>
            <a:r>
              <a:rPr lang="en-US" altLang="en-US" b="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P</a:t>
            </a:r>
            <a:r>
              <a:rPr lang="en-US" altLang="en-US" b="0" dirty="0" smtClean="0">
                <a:sym typeface="Symbol" panose="05050102010706020507" pitchFamily="18" charset="2"/>
              </a:rPr>
              <a:t> and a grandparent </a:t>
            </a:r>
            <a:r>
              <a:rPr lang="en-US" altLang="en-US" b="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G</a:t>
            </a:r>
            <a:r>
              <a:rPr lang="en-US" altLang="en-US" b="0" dirty="0" smtClean="0">
                <a:sym typeface="Symbol" panose="05050102010706020507" pitchFamily="18" charset="2"/>
              </a:rPr>
              <a:t>.</a:t>
            </a:r>
            <a:endParaRPr lang="en-US" altLang="en-US" b="0" kern="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321 - Data Structures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B368D4-5768-483F-A9BA-B0B5200FB1BB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85823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3" name="Oval 1"/>
          <p:cNvSpPr>
            <a:spLocks noChangeArrowheads="1"/>
          </p:cNvSpPr>
          <p:nvPr/>
        </p:nvSpPr>
        <p:spPr bwMode="auto">
          <a:xfrm>
            <a:off x="4051300" y="1695450"/>
            <a:ext cx="762000" cy="722313"/>
          </a:xfrm>
          <a:prstGeom prst="ellipse">
            <a:avLst/>
          </a:prstGeom>
          <a:solidFill>
            <a:srgbClr val="00CC99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58374" name="Text Box 2"/>
          <p:cNvSpPr txBox="1">
            <a:spLocks noChangeArrowheads="1"/>
          </p:cNvSpPr>
          <p:nvPr/>
        </p:nvSpPr>
        <p:spPr bwMode="auto">
          <a:xfrm>
            <a:off x="4259263" y="1497013"/>
            <a:ext cx="466725" cy="91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9pPr>
          </a:lstStyle>
          <a:p>
            <a:pPr>
              <a:spcBef>
                <a:spcPts val="3375"/>
              </a:spcBef>
              <a:buClrTx/>
              <a:buFontTx/>
              <a:buNone/>
            </a:pPr>
            <a:r>
              <a:rPr lang="en-US" altLang="en-US" sz="5400" i="1">
                <a:solidFill>
                  <a:srgbClr val="000000"/>
                </a:solidFill>
                <a:latin typeface="Arial" panose="020B0604020202020204" pitchFamily="34" charset="0"/>
              </a:rPr>
              <a:t>j</a:t>
            </a:r>
          </a:p>
        </p:txBody>
      </p:sp>
      <p:sp>
        <p:nvSpPr>
          <p:cNvPr id="58375" name="Oval 3"/>
          <p:cNvSpPr>
            <a:spLocks noChangeArrowheads="1"/>
          </p:cNvSpPr>
          <p:nvPr/>
        </p:nvSpPr>
        <p:spPr bwMode="auto">
          <a:xfrm>
            <a:off x="1828800" y="3779838"/>
            <a:ext cx="762000" cy="722312"/>
          </a:xfrm>
          <a:prstGeom prst="ellipse">
            <a:avLst/>
          </a:prstGeom>
          <a:solidFill>
            <a:srgbClr val="00CC99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5400" i="1">
                <a:solidFill>
                  <a:srgbClr val="000000"/>
                </a:solidFill>
                <a:latin typeface="Arial" panose="020B0604020202020204" pitchFamily="34" charset="0"/>
              </a:rPr>
              <a:t>k</a:t>
            </a:r>
          </a:p>
        </p:txBody>
      </p:sp>
      <p:cxnSp>
        <p:nvCxnSpPr>
          <p:cNvPr id="58376" name="AutoShape 4"/>
          <p:cNvCxnSpPr>
            <a:cxnSpLocks noChangeShapeType="1"/>
            <a:stCxn id="58373" idx="3"/>
            <a:endCxn id="58390" idx="0"/>
          </p:cNvCxnSpPr>
          <p:nvPr/>
        </p:nvCxnSpPr>
        <p:spPr bwMode="auto">
          <a:xfrm flipH="1">
            <a:off x="2897188" y="2312988"/>
            <a:ext cx="1266825" cy="584200"/>
          </a:xfrm>
          <a:prstGeom prst="straightConnector1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8377" name="AutoShape 5"/>
          <p:cNvSpPr>
            <a:spLocks noChangeArrowheads="1"/>
          </p:cNvSpPr>
          <p:nvPr/>
        </p:nvSpPr>
        <p:spPr bwMode="auto">
          <a:xfrm>
            <a:off x="609600" y="4953000"/>
            <a:ext cx="1455738" cy="1116013"/>
          </a:xfrm>
          <a:prstGeom prst="triangle">
            <a:avLst>
              <a:gd name="adj" fmla="val 50000"/>
            </a:avLst>
          </a:prstGeom>
          <a:solidFill>
            <a:srgbClr val="00CC99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cxnSp>
        <p:nvCxnSpPr>
          <p:cNvPr id="58378" name="AutoShape 6"/>
          <p:cNvCxnSpPr>
            <a:cxnSpLocks noChangeShapeType="1"/>
            <a:stCxn id="58375" idx="3"/>
            <a:endCxn id="58377" idx="0"/>
          </p:cNvCxnSpPr>
          <p:nvPr/>
        </p:nvCxnSpPr>
        <p:spPr bwMode="auto">
          <a:xfrm flipH="1">
            <a:off x="1336675" y="4397375"/>
            <a:ext cx="603250" cy="557213"/>
          </a:xfrm>
          <a:prstGeom prst="straightConnector1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8379" name="Text Box 7"/>
          <p:cNvSpPr txBox="1">
            <a:spLocks noChangeArrowheads="1"/>
          </p:cNvSpPr>
          <p:nvPr/>
        </p:nvSpPr>
        <p:spPr bwMode="auto">
          <a:xfrm>
            <a:off x="1071563" y="5257800"/>
            <a:ext cx="465137" cy="91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9pPr>
          </a:lstStyle>
          <a:p>
            <a:pPr>
              <a:spcBef>
                <a:spcPts val="3375"/>
              </a:spcBef>
              <a:buClrTx/>
              <a:buFontTx/>
              <a:buNone/>
            </a:pPr>
            <a:r>
              <a:rPr lang="en-US" altLang="en-US" sz="5400" i="1">
                <a:solidFill>
                  <a:srgbClr val="000000"/>
                </a:solidFill>
                <a:latin typeface="Arial" panose="020B0604020202020204" pitchFamily="34" charset="0"/>
              </a:rPr>
              <a:t>X</a:t>
            </a:r>
          </a:p>
        </p:txBody>
      </p:sp>
      <p:sp>
        <p:nvSpPr>
          <p:cNvPr id="58380" name="AutoShape 8"/>
          <p:cNvSpPr>
            <a:spLocks noChangeArrowheads="1"/>
          </p:cNvSpPr>
          <p:nvPr/>
        </p:nvSpPr>
        <p:spPr bwMode="auto">
          <a:xfrm>
            <a:off x="2357438" y="4876800"/>
            <a:ext cx="1317625" cy="1182688"/>
          </a:xfrm>
          <a:prstGeom prst="triangle">
            <a:avLst>
              <a:gd name="adj" fmla="val 50000"/>
            </a:avLst>
          </a:prstGeom>
          <a:solidFill>
            <a:srgbClr val="00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5400" i="1">
                <a:solidFill>
                  <a:srgbClr val="000000"/>
                </a:solidFill>
                <a:latin typeface="Arial" panose="020B0604020202020204" pitchFamily="34" charset="0"/>
              </a:rPr>
              <a:t>V</a:t>
            </a:r>
          </a:p>
        </p:txBody>
      </p:sp>
      <p:sp>
        <p:nvSpPr>
          <p:cNvPr id="58381" name="AutoShape 9"/>
          <p:cNvSpPr>
            <a:spLocks noChangeArrowheads="1"/>
          </p:cNvSpPr>
          <p:nvPr/>
        </p:nvSpPr>
        <p:spPr bwMode="auto">
          <a:xfrm>
            <a:off x="5229225" y="3271838"/>
            <a:ext cx="1457325" cy="1117600"/>
          </a:xfrm>
          <a:prstGeom prst="triangle">
            <a:avLst>
              <a:gd name="adj" fmla="val 50000"/>
            </a:avLst>
          </a:prstGeom>
          <a:solidFill>
            <a:srgbClr val="00CC99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58382" name="Text Box 10"/>
          <p:cNvSpPr txBox="1">
            <a:spLocks noChangeArrowheads="1"/>
          </p:cNvSpPr>
          <p:nvPr/>
        </p:nvSpPr>
        <p:spPr bwMode="auto">
          <a:xfrm>
            <a:off x="5646738" y="3546475"/>
            <a:ext cx="465137" cy="91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9pPr>
          </a:lstStyle>
          <a:p>
            <a:pPr>
              <a:spcBef>
                <a:spcPts val="3375"/>
              </a:spcBef>
              <a:buClrTx/>
              <a:buFontTx/>
              <a:buNone/>
            </a:pPr>
            <a:r>
              <a:rPr lang="en-US" altLang="en-US" sz="5400" i="1">
                <a:solidFill>
                  <a:srgbClr val="000000"/>
                </a:solidFill>
                <a:latin typeface="Arial" panose="020B0604020202020204" pitchFamily="34" charset="0"/>
              </a:rPr>
              <a:t>Z</a:t>
            </a:r>
          </a:p>
        </p:txBody>
      </p:sp>
      <p:cxnSp>
        <p:nvCxnSpPr>
          <p:cNvPr id="58383" name="AutoShape 11"/>
          <p:cNvCxnSpPr>
            <a:cxnSpLocks noChangeShapeType="1"/>
            <a:stCxn id="58375" idx="5"/>
            <a:endCxn id="58380" idx="0"/>
          </p:cNvCxnSpPr>
          <p:nvPr/>
        </p:nvCxnSpPr>
        <p:spPr bwMode="auto">
          <a:xfrm>
            <a:off x="2479675" y="4397375"/>
            <a:ext cx="538163" cy="481013"/>
          </a:xfrm>
          <a:prstGeom prst="straightConnector1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8384" name="AutoShape 12"/>
          <p:cNvCxnSpPr>
            <a:cxnSpLocks noChangeShapeType="1"/>
            <a:stCxn id="58373" idx="5"/>
            <a:endCxn id="58381" idx="0"/>
          </p:cNvCxnSpPr>
          <p:nvPr/>
        </p:nvCxnSpPr>
        <p:spPr bwMode="auto">
          <a:xfrm>
            <a:off x="4702175" y="2312988"/>
            <a:ext cx="1257300" cy="960437"/>
          </a:xfrm>
          <a:prstGeom prst="straightConnector1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8385" name="Line 13"/>
          <p:cNvSpPr>
            <a:spLocks noChangeShapeType="1"/>
          </p:cNvSpPr>
          <p:nvPr/>
        </p:nvSpPr>
        <p:spPr bwMode="auto">
          <a:xfrm>
            <a:off x="7032625" y="4389438"/>
            <a:ext cx="1455738" cy="1587"/>
          </a:xfrm>
          <a:prstGeom prst="line">
            <a:avLst/>
          </a:prstGeom>
          <a:noFill/>
          <a:ln w="19080">
            <a:solidFill>
              <a:srgbClr val="000000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386" name="Line 14"/>
          <p:cNvSpPr>
            <a:spLocks noChangeShapeType="1"/>
          </p:cNvSpPr>
          <p:nvPr/>
        </p:nvSpPr>
        <p:spPr bwMode="auto">
          <a:xfrm>
            <a:off x="7032625" y="5176838"/>
            <a:ext cx="1455738" cy="1587"/>
          </a:xfrm>
          <a:prstGeom prst="line">
            <a:avLst/>
          </a:prstGeom>
          <a:noFill/>
          <a:ln w="19080">
            <a:solidFill>
              <a:srgbClr val="000000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387" name="Line 15"/>
          <p:cNvSpPr>
            <a:spLocks noChangeShapeType="1"/>
          </p:cNvSpPr>
          <p:nvPr/>
        </p:nvSpPr>
        <p:spPr bwMode="auto">
          <a:xfrm>
            <a:off x="7102475" y="6030913"/>
            <a:ext cx="1455738" cy="1587"/>
          </a:xfrm>
          <a:prstGeom prst="line">
            <a:avLst/>
          </a:prstGeom>
          <a:noFill/>
          <a:ln w="19080">
            <a:solidFill>
              <a:srgbClr val="000000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388" name="AutoShape 16"/>
          <p:cNvSpPr>
            <a:spLocks noChangeArrowheads="1"/>
          </p:cNvSpPr>
          <p:nvPr/>
        </p:nvSpPr>
        <p:spPr bwMode="auto">
          <a:xfrm>
            <a:off x="3810000" y="4038600"/>
            <a:ext cx="1316038" cy="1182688"/>
          </a:xfrm>
          <a:prstGeom prst="triangle">
            <a:avLst>
              <a:gd name="adj" fmla="val 50000"/>
            </a:avLst>
          </a:prstGeom>
          <a:solidFill>
            <a:srgbClr val="00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58389" name="Text Box 17"/>
          <p:cNvSpPr txBox="1">
            <a:spLocks noChangeArrowheads="1"/>
          </p:cNvSpPr>
          <p:nvPr/>
        </p:nvSpPr>
        <p:spPr bwMode="auto">
          <a:xfrm>
            <a:off x="4052888" y="4386263"/>
            <a:ext cx="463550" cy="91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9pPr>
          </a:lstStyle>
          <a:p>
            <a:pPr>
              <a:spcBef>
                <a:spcPts val="3375"/>
              </a:spcBef>
              <a:buClrTx/>
              <a:buFontTx/>
              <a:buNone/>
            </a:pPr>
            <a:r>
              <a:rPr lang="en-US" altLang="en-US" sz="5400" i="1">
                <a:solidFill>
                  <a:srgbClr val="000000"/>
                </a:solidFill>
                <a:latin typeface="Arial" panose="020B0604020202020204" pitchFamily="34" charset="0"/>
              </a:rPr>
              <a:t>W</a:t>
            </a:r>
          </a:p>
        </p:txBody>
      </p:sp>
      <p:sp>
        <p:nvSpPr>
          <p:cNvPr id="58390" name="Oval 18"/>
          <p:cNvSpPr>
            <a:spLocks noChangeArrowheads="1"/>
          </p:cNvSpPr>
          <p:nvPr/>
        </p:nvSpPr>
        <p:spPr bwMode="auto">
          <a:xfrm>
            <a:off x="2514600" y="2895600"/>
            <a:ext cx="763588" cy="722313"/>
          </a:xfrm>
          <a:prstGeom prst="ellipse">
            <a:avLst/>
          </a:prstGeom>
          <a:solidFill>
            <a:srgbClr val="00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5400" i="1">
                <a:solidFill>
                  <a:srgbClr val="000000"/>
                </a:solidFill>
                <a:latin typeface="Arial" panose="020B0604020202020204" pitchFamily="34" charset="0"/>
              </a:rPr>
              <a:t>i</a:t>
            </a:r>
          </a:p>
        </p:txBody>
      </p:sp>
      <p:cxnSp>
        <p:nvCxnSpPr>
          <p:cNvPr id="58391" name="AutoShape 19"/>
          <p:cNvCxnSpPr>
            <a:cxnSpLocks noChangeShapeType="1"/>
            <a:stCxn id="58390" idx="5"/>
            <a:endCxn id="58388" idx="0"/>
          </p:cNvCxnSpPr>
          <p:nvPr/>
        </p:nvCxnSpPr>
        <p:spPr bwMode="auto">
          <a:xfrm>
            <a:off x="3167063" y="3511550"/>
            <a:ext cx="1301750" cy="527050"/>
          </a:xfrm>
          <a:prstGeom prst="straightConnector1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8392" name="Rectangle 20"/>
          <p:cNvSpPr>
            <a:spLocks noChangeArrowheads="1"/>
          </p:cNvSpPr>
          <p:nvPr/>
        </p:nvSpPr>
        <p:spPr bwMode="auto">
          <a:xfrm>
            <a:off x="665163" y="646113"/>
            <a:ext cx="7813675" cy="801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360" tIns="44280" rIns="90360" bIns="4428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4400">
                <a:solidFill>
                  <a:srgbClr val="FF0000"/>
                </a:solidFill>
                <a:latin typeface="Arial" panose="020B0604020202020204" pitchFamily="34" charset="0"/>
              </a:rPr>
              <a:t>Double rotation : first rotation</a:t>
            </a:r>
          </a:p>
        </p:txBody>
      </p:sp>
      <p:sp>
        <p:nvSpPr>
          <p:cNvPr id="58393" name="Text Box 21"/>
          <p:cNvSpPr txBox="1">
            <a:spLocks noChangeArrowheads="1"/>
          </p:cNvSpPr>
          <p:nvPr/>
        </p:nvSpPr>
        <p:spPr bwMode="auto">
          <a:xfrm>
            <a:off x="5359400" y="1768475"/>
            <a:ext cx="30099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>
                <a:solidFill>
                  <a:srgbClr val="3333CC"/>
                </a:solidFill>
                <a:latin typeface="Arial" panose="020B0604020202020204" pitchFamily="34" charset="0"/>
              </a:rPr>
              <a:t>left rotation complete</a:t>
            </a:r>
          </a:p>
        </p:txBody>
      </p:sp>
      <p:cxnSp>
        <p:nvCxnSpPr>
          <p:cNvPr id="58394" name="AutoShape 22"/>
          <p:cNvCxnSpPr>
            <a:cxnSpLocks noChangeShapeType="1"/>
            <a:stCxn id="58390" idx="3"/>
            <a:endCxn id="58375" idx="0"/>
          </p:cNvCxnSpPr>
          <p:nvPr/>
        </p:nvCxnSpPr>
        <p:spPr bwMode="auto">
          <a:xfrm flipH="1">
            <a:off x="2209800" y="3511550"/>
            <a:ext cx="415925" cy="268288"/>
          </a:xfrm>
          <a:prstGeom prst="straightConnector1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8395" name="Oval 23"/>
          <p:cNvSpPr>
            <a:spLocks noChangeArrowheads="1"/>
          </p:cNvSpPr>
          <p:nvPr/>
        </p:nvSpPr>
        <p:spPr bwMode="auto">
          <a:xfrm rot="-2100000">
            <a:off x="685800" y="2971800"/>
            <a:ext cx="3429000" cy="1487488"/>
          </a:xfrm>
          <a:prstGeom prst="ellipse">
            <a:avLst/>
          </a:prstGeom>
          <a:noFill/>
          <a:ln w="2556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321 - Data Structures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B368D4-5768-483F-A9BA-B0B5200FB1BB}" type="slidenum">
              <a:rPr lang="en-US" smtClean="0"/>
              <a:pPr>
                <a:defRPr/>
              </a:pPr>
              <a:t>140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93541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1" name="Oval 1"/>
          <p:cNvSpPr>
            <a:spLocks noChangeArrowheads="1"/>
          </p:cNvSpPr>
          <p:nvPr/>
        </p:nvSpPr>
        <p:spPr bwMode="auto">
          <a:xfrm>
            <a:off x="4051300" y="1695450"/>
            <a:ext cx="762000" cy="722313"/>
          </a:xfrm>
          <a:prstGeom prst="ellipse">
            <a:avLst/>
          </a:prstGeom>
          <a:solidFill>
            <a:srgbClr val="00CC99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60422" name="Text Box 2"/>
          <p:cNvSpPr txBox="1">
            <a:spLocks noChangeArrowheads="1"/>
          </p:cNvSpPr>
          <p:nvPr/>
        </p:nvSpPr>
        <p:spPr bwMode="auto">
          <a:xfrm>
            <a:off x="4259263" y="1497013"/>
            <a:ext cx="466725" cy="91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9pPr>
          </a:lstStyle>
          <a:p>
            <a:pPr>
              <a:spcBef>
                <a:spcPts val="3375"/>
              </a:spcBef>
              <a:buClrTx/>
              <a:buFontTx/>
              <a:buNone/>
            </a:pPr>
            <a:r>
              <a:rPr lang="en-US" altLang="en-US" sz="5400" i="1">
                <a:solidFill>
                  <a:srgbClr val="000000"/>
                </a:solidFill>
                <a:latin typeface="Arial" panose="020B0604020202020204" pitchFamily="34" charset="0"/>
              </a:rPr>
              <a:t>j</a:t>
            </a:r>
          </a:p>
        </p:txBody>
      </p:sp>
      <p:sp>
        <p:nvSpPr>
          <p:cNvPr id="60423" name="Oval 3"/>
          <p:cNvSpPr>
            <a:spLocks noChangeArrowheads="1"/>
          </p:cNvSpPr>
          <p:nvPr/>
        </p:nvSpPr>
        <p:spPr bwMode="auto">
          <a:xfrm>
            <a:off x="1828800" y="3779838"/>
            <a:ext cx="762000" cy="722312"/>
          </a:xfrm>
          <a:prstGeom prst="ellipse">
            <a:avLst/>
          </a:prstGeom>
          <a:solidFill>
            <a:srgbClr val="00CC99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5400" i="1">
                <a:solidFill>
                  <a:srgbClr val="000000"/>
                </a:solidFill>
                <a:latin typeface="Arial" panose="020B0604020202020204" pitchFamily="34" charset="0"/>
              </a:rPr>
              <a:t>k</a:t>
            </a:r>
          </a:p>
        </p:txBody>
      </p:sp>
      <p:cxnSp>
        <p:nvCxnSpPr>
          <p:cNvPr id="60424" name="AutoShape 4"/>
          <p:cNvCxnSpPr>
            <a:cxnSpLocks noChangeShapeType="1"/>
            <a:stCxn id="60421" idx="3"/>
            <a:endCxn id="60438" idx="0"/>
          </p:cNvCxnSpPr>
          <p:nvPr/>
        </p:nvCxnSpPr>
        <p:spPr bwMode="auto">
          <a:xfrm flipH="1">
            <a:off x="2897188" y="2312988"/>
            <a:ext cx="1266825" cy="584200"/>
          </a:xfrm>
          <a:prstGeom prst="straightConnector1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0425" name="AutoShape 5"/>
          <p:cNvSpPr>
            <a:spLocks noChangeArrowheads="1"/>
          </p:cNvSpPr>
          <p:nvPr/>
        </p:nvSpPr>
        <p:spPr bwMode="auto">
          <a:xfrm>
            <a:off x="609600" y="4953000"/>
            <a:ext cx="1455738" cy="1116013"/>
          </a:xfrm>
          <a:prstGeom prst="triangle">
            <a:avLst>
              <a:gd name="adj" fmla="val 50000"/>
            </a:avLst>
          </a:prstGeom>
          <a:solidFill>
            <a:srgbClr val="00CC99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cxnSp>
        <p:nvCxnSpPr>
          <p:cNvPr id="60426" name="AutoShape 6"/>
          <p:cNvCxnSpPr>
            <a:cxnSpLocks noChangeShapeType="1"/>
            <a:stCxn id="60423" idx="3"/>
            <a:endCxn id="60425" idx="0"/>
          </p:cNvCxnSpPr>
          <p:nvPr/>
        </p:nvCxnSpPr>
        <p:spPr bwMode="auto">
          <a:xfrm flipH="1">
            <a:off x="1336675" y="4397375"/>
            <a:ext cx="603250" cy="557213"/>
          </a:xfrm>
          <a:prstGeom prst="straightConnector1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0427" name="Text Box 7"/>
          <p:cNvSpPr txBox="1">
            <a:spLocks noChangeArrowheads="1"/>
          </p:cNvSpPr>
          <p:nvPr/>
        </p:nvSpPr>
        <p:spPr bwMode="auto">
          <a:xfrm>
            <a:off x="1071563" y="5257800"/>
            <a:ext cx="465137" cy="91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9pPr>
          </a:lstStyle>
          <a:p>
            <a:pPr>
              <a:spcBef>
                <a:spcPts val="3375"/>
              </a:spcBef>
              <a:buClrTx/>
              <a:buFontTx/>
              <a:buNone/>
            </a:pPr>
            <a:r>
              <a:rPr lang="en-US" altLang="en-US" sz="5400" i="1">
                <a:solidFill>
                  <a:srgbClr val="000000"/>
                </a:solidFill>
                <a:latin typeface="Arial" panose="020B0604020202020204" pitchFamily="34" charset="0"/>
              </a:rPr>
              <a:t>X</a:t>
            </a:r>
          </a:p>
        </p:txBody>
      </p:sp>
      <p:sp>
        <p:nvSpPr>
          <p:cNvPr id="60428" name="AutoShape 8"/>
          <p:cNvSpPr>
            <a:spLocks noChangeArrowheads="1"/>
          </p:cNvSpPr>
          <p:nvPr/>
        </p:nvSpPr>
        <p:spPr bwMode="auto">
          <a:xfrm>
            <a:off x="2357438" y="4876800"/>
            <a:ext cx="1317625" cy="1182688"/>
          </a:xfrm>
          <a:prstGeom prst="triangle">
            <a:avLst>
              <a:gd name="adj" fmla="val 50000"/>
            </a:avLst>
          </a:prstGeom>
          <a:solidFill>
            <a:srgbClr val="00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5400" i="1">
                <a:solidFill>
                  <a:srgbClr val="000000"/>
                </a:solidFill>
                <a:latin typeface="Arial" panose="020B0604020202020204" pitchFamily="34" charset="0"/>
              </a:rPr>
              <a:t>V</a:t>
            </a:r>
          </a:p>
        </p:txBody>
      </p:sp>
      <p:sp>
        <p:nvSpPr>
          <p:cNvPr id="60429" name="AutoShape 9"/>
          <p:cNvSpPr>
            <a:spLocks noChangeArrowheads="1"/>
          </p:cNvSpPr>
          <p:nvPr/>
        </p:nvSpPr>
        <p:spPr bwMode="auto">
          <a:xfrm>
            <a:off x="5229225" y="3271838"/>
            <a:ext cx="1457325" cy="1117600"/>
          </a:xfrm>
          <a:prstGeom prst="triangle">
            <a:avLst>
              <a:gd name="adj" fmla="val 50000"/>
            </a:avLst>
          </a:prstGeom>
          <a:solidFill>
            <a:srgbClr val="00CC99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60430" name="Text Box 10"/>
          <p:cNvSpPr txBox="1">
            <a:spLocks noChangeArrowheads="1"/>
          </p:cNvSpPr>
          <p:nvPr/>
        </p:nvSpPr>
        <p:spPr bwMode="auto">
          <a:xfrm>
            <a:off x="5646738" y="3546475"/>
            <a:ext cx="465137" cy="91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9pPr>
          </a:lstStyle>
          <a:p>
            <a:pPr>
              <a:spcBef>
                <a:spcPts val="3375"/>
              </a:spcBef>
              <a:buClrTx/>
              <a:buFontTx/>
              <a:buNone/>
            </a:pPr>
            <a:r>
              <a:rPr lang="en-US" altLang="en-US" sz="5400" i="1">
                <a:solidFill>
                  <a:srgbClr val="000000"/>
                </a:solidFill>
                <a:latin typeface="Arial" panose="020B0604020202020204" pitchFamily="34" charset="0"/>
              </a:rPr>
              <a:t>Z</a:t>
            </a:r>
          </a:p>
        </p:txBody>
      </p:sp>
      <p:cxnSp>
        <p:nvCxnSpPr>
          <p:cNvPr id="60431" name="AutoShape 11"/>
          <p:cNvCxnSpPr>
            <a:cxnSpLocks noChangeShapeType="1"/>
            <a:stCxn id="60423" idx="5"/>
            <a:endCxn id="60428" idx="0"/>
          </p:cNvCxnSpPr>
          <p:nvPr/>
        </p:nvCxnSpPr>
        <p:spPr bwMode="auto">
          <a:xfrm>
            <a:off x="2479675" y="4397375"/>
            <a:ext cx="538163" cy="481013"/>
          </a:xfrm>
          <a:prstGeom prst="straightConnector1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0432" name="AutoShape 12"/>
          <p:cNvCxnSpPr>
            <a:cxnSpLocks noChangeShapeType="1"/>
            <a:stCxn id="60421" idx="5"/>
            <a:endCxn id="60429" idx="0"/>
          </p:cNvCxnSpPr>
          <p:nvPr/>
        </p:nvCxnSpPr>
        <p:spPr bwMode="auto">
          <a:xfrm>
            <a:off x="4702175" y="2312988"/>
            <a:ext cx="1257300" cy="960437"/>
          </a:xfrm>
          <a:prstGeom prst="straightConnector1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0433" name="Line 13"/>
          <p:cNvSpPr>
            <a:spLocks noChangeShapeType="1"/>
          </p:cNvSpPr>
          <p:nvPr/>
        </p:nvSpPr>
        <p:spPr bwMode="auto">
          <a:xfrm>
            <a:off x="7032625" y="4389438"/>
            <a:ext cx="1455738" cy="1587"/>
          </a:xfrm>
          <a:prstGeom prst="line">
            <a:avLst/>
          </a:prstGeom>
          <a:noFill/>
          <a:ln w="19080">
            <a:solidFill>
              <a:srgbClr val="000000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34" name="Line 14"/>
          <p:cNvSpPr>
            <a:spLocks noChangeShapeType="1"/>
          </p:cNvSpPr>
          <p:nvPr/>
        </p:nvSpPr>
        <p:spPr bwMode="auto">
          <a:xfrm>
            <a:off x="7032625" y="5176838"/>
            <a:ext cx="1455738" cy="1587"/>
          </a:xfrm>
          <a:prstGeom prst="line">
            <a:avLst/>
          </a:prstGeom>
          <a:noFill/>
          <a:ln w="19080">
            <a:solidFill>
              <a:srgbClr val="000000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35" name="Line 15"/>
          <p:cNvSpPr>
            <a:spLocks noChangeShapeType="1"/>
          </p:cNvSpPr>
          <p:nvPr/>
        </p:nvSpPr>
        <p:spPr bwMode="auto">
          <a:xfrm>
            <a:off x="7102475" y="6030913"/>
            <a:ext cx="1455738" cy="1587"/>
          </a:xfrm>
          <a:prstGeom prst="line">
            <a:avLst/>
          </a:prstGeom>
          <a:noFill/>
          <a:ln w="19080">
            <a:solidFill>
              <a:srgbClr val="000000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36" name="AutoShape 16"/>
          <p:cNvSpPr>
            <a:spLocks noChangeArrowheads="1"/>
          </p:cNvSpPr>
          <p:nvPr/>
        </p:nvSpPr>
        <p:spPr bwMode="auto">
          <a:xfrm>
            <a:off x="3810000" y="4038600"/>
            <a:ext cx="1316038" cy="1182688"/>
          </a:xfrm>
          <a:prstGeom prst="triangle">
            <a:avLst>
              <a:gd name="adj" fmla="val 50000"/>
            </a:avLst>
          </a:prstGeom>
          <a:solidFill>
            <a:srgbClr val="00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60437" name="Text Box 17"/>
          <p:cNvSpPr txBox="1">
            <a:spLocks noChangeArrowheads="1"/>
          </p:cNvSpPr>
          <p:nvPr/>
        </p:nvSpPr>
        <p:spPr bwMode="auto">
          <a:xfrm>
            <a:off x="4052888" y="4386263"/>
            <a:ext cx="463550" cy="91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9pPr>
          </a:lstStyle>
          <a:p>
            <a:pPr>
              <a:spcBef>
                <a:spcPts val="3375"/>
              </a:spcBef>
              <a:buClrTx/>
              <a:buFontTx/>
              <a:buNone/>
            </a:pPr>
            <a:r>
              <a:rPr lang="en-US" altLang="en-US" sz="5400" i="1">
                <a:solidFill>
                  <a:srgbClr val="000000"/>
                </a:solidFill>
                <a:latin typeface="Arial" panose="020B0604020202020204" pitchFamily="34" charset="0"/>
              </a:rPr>
              <a:t>W</a:t>
            </a:r>
          </a:p>
        </p:txBody>
      </p:sp>
      <p:sp>
        <p:nvSpPr>
          <p:cNvPr id="60438" name="Oval 18"/>
          <p:cNvSpPr>
            <a:spLocks noChangeArrowheads="1"/>
          </p:cNvSpPr>
          <p:nvPr/>
        </p:nvSpPr>
        <p:spPr bwMode="auto">
          <a:xfrm>
            <a:off x="2514600" y="2895600"/>
            <a:ext cx="763588" cy="722313"/>
          </a:xfrm>
          <a:prstGeom prst="ellipse">
            <a:avLst/>
          </a:prstGeom>
          <a:solidFill>
            <a:srgbClr val="00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5400" i="1">
                <a:solidFill>
                  <a:srgbClr val="000000"/>
                </a:solidFill>
                <a:latin typeface="Arial" panose="020B0604020202020204" pitchFamily="34" charset="0"/>
              </a:rPr>
              <a:t>i</a:t>
            </a:r>
          </a:p>
        </p:txBody>
      </p:sp>
      <p:cxnSp>
        <p:nvCxnSpPr>
          <p:cNvPr id="60439" name="AutoShape 19"/>
          <p:cNvCxnSpPr>
            <a:cxnSpLocks noChangeShapeType="1"/>
            <a:stCxn id="60438" idx="5"/>
            <a:endCxn id="60436" idx="0"/>
          </p:cNvCxnSpPr>
          <p:nvPr/>
        </p:nvCxnSpPr>
        <p:spPr bwMode="auto">
          <a:xfrm>
            <a:off x="3167063" y="3511550"/>
            <a:ext cx="1301750" cy="527050"/>
          </a:xfrm>
          <a:prstGeom prst="straightConnector1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0440" name="Rectangle 20"/>
          <p:cNvSpPr>
            <a:spLocks noChangeArrowheads="1"/>
          </p:cNvSpPr>
          <p:nvPr/>
        </p:nvSpPr>
        <p:spPr bwMode="auto">
          <a:xfrm>
            <a:off x="665163" y="646113"/>
            <a:ext cx="7813675" cy="801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360" tIns="44280" rIns="90360" bIns="4428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4400">
                <a:solidFill>
                  <a:srgbClr val="FF0000"/>
                </a:solidFill>
                <a:latin typeface="Arial" panose="020B0604020202020204" pitchFamily="34" charset="0"/>
              </a:rPr>
              <a:t>Double rotation : second rotation</a:t>
            </a:r>
          </a:p>
        </p:txBody>
      </p:sp>
      <p:cxnSp>
        <p:nvCxnSpPr>
          <p:cNvPr id="60441" name="AutoShape 21"/>
          <p:cNvCxnSpPr>
            <a:cxnSpLocks noChangeShapeType="1"/>
            <a:stCxn id="60438" idx="3"/>
            <a:endCxn id="60423" idx="0"/>
          </p:cNvCxnSpPr>
          <p:nvPr/>
        </p:nvCxnSpPr>
        <p:spPr bwMode="auto">
          <a:xfrm flipH="1">
            <a:off x="2209800" y="3511550"/>
            <a:ext cx="415925" cy="268288"/>
          </a:xfrm>
          <a:prstGeom prst="straightConnector1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0442" name="Oval 22"/>
          <p:cNvSpPr>
            <a:spLocks noChangeArrowheads="1"/>
          </p:cNvSpPr>
          <p:nvPr/>
        </p:nvSpPr>
        <p:spPr bwMode="auto">
          <a:xfrm rot="-2100000">
            <a:off x="1905000" y="1941513"/>
            <a:ext cx="3429000" cy="1487487"/>
          </a:xfrm>
          <a:prstGeom prst="ellipse">
            <a:avLst/>
          </a:prstGeom>
          <a:noFill/>
          <a:ln w="2556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60443" name="Text Box 23"/>
          <p:cNvSpPr txBox="1">
            <a:spLocks noChangeArrowheads="1"/>
          </p:cNvSpPr>
          <p:nvPr/>
        </p:nvSpPr>
        <p:spPr bwMode="auto">
          <a:xfrm>
            <a:off x="5321300" y="1954213"/>
            <a:ext cx="32464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>
                <a:solidFill>
                  <a:srgbClr val="3333CC"/>
                </a:solidFill>
                <a:latin typeface="Arial" panose="020B0604020202020204" pitchFamily="34" charset="0"/>
              </a:rPr>
              <a:t>Now do a right rotation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321 - Data Structures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B368D4-5768-483F-A9BA-B0B5200FB1BB}" type="slidenum">
              <a:rPr lang="en-US" smtClean="0"/>
              <a:pPr>
                <a:defRPr/>
              </a:pPr>
              <a:t>141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20859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9" name="Oval 1"/>
          <p:cNvSpPr>
            <a:spLocks noChangeArrowheads="1"/>
          </p:cNvSpPr>
          <p:nvPr/>
        </p:nvSpPr>
        <p:spPr bwMode="auto">
          <a:xfrm>
            <a:off x="4810125" y="3773488"/>
            <a:ext cx="762000" cy="722312"/>
          </a:xfrm>
          <a:prstGeom prst="ellipse">
            <a:avLst/>
          </a:prstGeom>
          <a:solidFill>
            <a:srgbClr val="00CC99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5400" i="1">
                <a:solidFill>
                  <a:srgbClr val="000000"/>
                </a:solidFill>
                <a:latin typeface="Arial" panose="020B0604020202020204" pitchFamily="34" charset="0"/>
              </a:rPr>
              <a:t>j</a:t>
            </a:r>
          </a:p>
        </p:txBody>
      </p:sp>
      <p:sp>
        <p:nvSpPr>
          <p:cNvPr id="62470" name="Oval 2"/>
          <p:cNvSpPr>
            <a:spLocks noChangeArrowheads="1"/>
          </p:cNvSpPr>
          <p:nvPr/>
        </p:nvSpPr>
        <p:spPr bwMode="auto">
          <a:xfrm>
            <a:off x="1828800" y="3779838"/>
            <a:ext cx="762000" cy="722312"/>
          </a:xfrm>
          <a:prstGeom prst="ellipse">
            <a:avLst/>
          </a:prstGeom>
          <a:solidFill>
            <a:srgbClr val="00CC99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5400" i="1">
                <a:solidFill>
                  <a:srgbClr val="000000"/>
                </a:solidFill>
                <a:latin typeface="Arial" panose="020B0604020202020204" pitchFamily="34" charset="0"/>
              </a:rPr>
              <a:t>k</a:t>
            </a:r>
          </a:p>
        </p:txBody>
      </p:sp>
      <p:sp>
        <p:nvSpPr>
          <p:cNvPr id="62471" name="AutoShape 3"/>
          <p:cNvSpPr>
            <a:spLocks noChangeArrowheads="1"/>
          </p:cNvSpPr>
          <p:nvPr/>
        </p:nvSpPr>
        <p:spPr bwMode="auto">
          <a:xfrm>
            <a:off x="609600" y="4953000"/>
            <a:ext cx="1455738" cy="1116013"/>
          </a:xfrm>
          <a:prstGeom prst="triangle">
            <a:avLst>
              <a:gd name="adj" fmla="val 50000"/>
            </a:avLst>
          </a:prstGeom>
          <a:solidFill>
            <a:srgbClr val="00CC99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cxnSp>
        <p:nvCxnSpPr>
          <p:cNvPr id="62472" name="AutoShape 4"/>
          <p:cNvCxnSpPr>
            <a:cxnSpLocks noChangeShapeType="1"/>
            <a:stCxn id="62470" idx="3"/>
            <a:endCxn id="62471" idx="0"/>
          </p:cNvCxnSpPr>
          <p:nvPr/>
        </p:nvCxnSpPr>
        <p:spPr bwMode="auto">
          <a:xfrm flipH="1">
            <a:off x="1336675" y="4397375"/>
            <a:ext cx="603250" cy="557213"/>
          </a:xfrm>
          <a:prstGeom prst="straightConnector1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2473" name="Text Box 5"/>
          <p:cNvSpPr txBox="1">
            <a:spLocks noChangeArrowheads="1"/>
          </p:cNvSpPr>
          <p:nvPr/>
        </p:nvSpPr>
        <p:spPr bwMode="auto">
          <a:xfrm>
            <a:off x="1071563" y="5257800"/>
            <a:ext cx="465137" cy="91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9pPr>
          </a:lstStyle>
          <a:p>
            <a:pPr>
              <a:spcBef>
                <a:spcPts val="3375"/>
              </a:spcBef>
              <a:buClrTx/>
              <a:buFontTx/>
              <a:buNone/>
            </a:pPr>
            <a:r>
              <a:rPr lang="en-US" altLang="en-US" sz="5400" i="1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62474" name="AutoShape 6"/>
          <p:cNvSpPr>
            <a:spLocks noChangeArrowheads="1"/>
          </p:cNvSpPr>
          <p:nvPr/>
        </p:nvSpPr>
        <p:spPr bwMode="auto">
          <a:xfrm>
            <a:off x="2357438" y="4876800"/>
            <a:ext cx="1317625" cy="1182688"/>
          </a:xfrm>
          <a:prstGeom prst="triangle">
            <a:avLst>
              <a:gd name="adj" fmla="val 50000"/>
            </a:avLst>
          </a:prstGeom>
          <a:solidFill>
            <a:srgbClr val="00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5400" i="1">
                <a:solidFill>
                  <a:srgbClr val="000000"/>
                </a:solidFill>
                <a:latin typeface="Arial" panose="020B0604020202020204" pitchFamily="34" charset="0"/>
              </a:rPr>
              <a:t>V</a:t>
            </a:r>
          </a:p>
        </p:txBody>
      </p:sp>
      <p:sp>
        <p:nvSpPr>
          <p:cNvPr id="62475" name="AutoShape 7"/>
          <p:cNvSpPr>
            <a:spLocks noChangeArrowheads="1"/>
          </p:cNvSpPr>
          <p:nvPr/>
        </p:nvSpPr>
        <p:spPr bwMode="auto">
          <a:xfrm>
            <a:off x="5229225" y="4906963"/>
            <a:ext cx="1457325" cy="1117600"/>
          </a:xfrm>
          <a:prstGeom prst="triangle">
            <a:avLst>
              <a:gd name="adj" fmla="val 50000"/>
            </a:avLst>
          </a:prstGeom>
          <a:solidFill>
            <a:srgbClr val="00CC99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62476" name="Text Box 8"/>
          <p:cNvSpPr txBox="1">
            <a:spLocks noChangeArrowheads="1"/>
          </p:cNvSpPr>
          <p:nvPr/>
        </p:nvSpPr>
        <p:spPr bwMode="auto">
          <a:xfrm>
            <a:off x="5646738" y="5181600"/>
            <a:ext cx="465137" cy="91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9pPr>
          </a:lstStyle>
          <a:p>
            <a:pPr>
              <a:spcBef>
                <a:spcPts val="3375"/>
              </a:spcBef>
              <a:buClrTx/>
              <a:buFontTx/>
              <a:buNone/>
            </a:pPr>
            <a:r>
              <a:rPr lang="en-US" altLang="en-US" sz="5400" i="1">
                <a:solidFill>
                  <a:srgbClr val="000000"/>
                </a:solidFill>
                <a:latin typeface="Arial" panose="020B0604020202020204" pitchFamily="34" charset="0"/>
              </a:rPr>
              <a:t>Z</a:t>
            </a:r>
          </a:p>
        </p:txBody>
      </p:sp>
      <p:cxnSp>
        <p:nvCxnSpPr>
          <p:cNvPr id="62477" name="AutoShape 9"/>
          <p:cNvCxnSpPr>
            <a:cxnSpLocks noChangeShapeType="1"/>
            <a:stCxn id="62470" idx="5"/>
            <a:endCxn id="62474" idx="0"/>
          </p:cNvCxnSpPr>
          <p:nvPr/>
        </p:nvCxnSpPr>
        <p:spPr bwMode="auto">
          <a:xfrm>
            <a:off x="2479675" y="4397375"/>
            <a:ext cx="538163" cy="481013"/>
          </a:xfrm>
          <a:prstGeom prst="straightConnector1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2478" name="AutoShape 10"/>
          <p:cNvCxnSpPr>
            <a:cxnSpLocks noChangeShapeType="1"/>
            <a:stCxn id="62469" idx="5"/>
            <a:endCxn id="62475" idx="0"/>
          </p:cNvCxnSpPr>
          <p:nvPr/>
        </p:nvCxnSpPr>
        <p:spPr bwMode="auto">
          <a:xfrm>
            <a:off x="5461000" y="4389438"/>
            <a:ext cx="498475" cy="517525"/>
          </a:xfrm>
          <a:prstGeom prst="straightConnector1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2479" name="Line 11"/>
          <p:cNvSpPr>
            <a:spLocks noChangeShapeType="1"/>
          </p:cNvSpPr>
          <p:nvPr/>
        </p:nvSpPr>
        <p:spPr bwMode="auto">
          <a:xfrm>
            <a:off x="7032625" y="4389438"/>
            <a:ext cx="1455738" cy="1587"/>
          </a:xfrm>
          <a:prstGeom prst="line">
            <a:avLst/>
          </a:prstGeom>
          <a:noFill/>
          <a:ln w="19080">
            <a:solidFill>
              <a:srgbClr val="000000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80" name="Line 12"/>
          <p:cNvSpPr>
            <a:spLocks noChangeShapeType="1"/>
          </p:cNvSpPr>
          <p:nvPr/>
        </p:nvSpPr>
        <p:spPr bwMode="auto">
          <a:xfrm>
            <a:off x="7032625" y="5176838"/>
            <a:ext cx="1455738" cy="1587"/>
          </a:xfrm>
          <a:prstGeom prst="line">
            <a:avLst/>
          </a:prstGeom>
          <a:noFill/>
          <a:ln w="19080">
            <a:solidFill>
              <a:srgbClr val="000000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81" name="Line 13"/>
          <p:cNvSpPr>
            <a:spLocks noChangeShapeType="1"/>
          </p:cNvSpPr>
          <p:nvPr/>
        </p:nvSpPr>
        <p:spPr bwMode="auto">
          <a:xfrm>
            <a:off x="7102475" y="6030913"/>
            <a:ext cx="1455738" cy="1587"/>
          </a:xfrm>
          <a:prstGeom prst="line">
            <a:avLst/>
          </a:prstGeom>
          <a:noFill/>
          <a:ln w="19080">
            <a:solidFill>
              <a:srgbClr val="000000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82" name="AutoShape 14"/>
          <p:cNvSpPr>
            <a:spLocks noChangeArrowheads="1"/>
          </p:cNvSpPr>
          <p:nvPr/>
        </p:nvSpPr>
        <p:spPr bwMode="auto">
          <a:xfrm>
            <a:off x="3810000" y="4876800"/>
            <a:ext cx="1316038" cy="1182688"/>
          </a:xfrm>
          <a:prstGeom prst="triangle">
            <a:avLst>
              <a:gd name="adj" fmla="val 50000"/>
            </a:avLst>
          </a:prstGeom>
          <a:solidFill>
            <a:srgbClr val="00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62483" name="Text Box 15"/>
          <p:cNvSpPr txBox="1">
            <a:spLocks noChangeArrowheads="1"/>
          </p:cNvSpPr>
          <p:nvPr/>
        </p:nvSpPr>
        <p:spPr bwMode="auto">
          <a:xfrm>
            <a:off x="4052888" y="5224463"/>
            <a:ext cx="463550" cy="91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9pPr>
          </a:lstStyle>
          <a:p>
            <a:pPr>
              <a:spcBef>
                <a:spcPts val="3375"/>
              </a:spcBef>
              <a:buClrTx/>
              <a:buFontTx/>
              <a:buNone/>
            </a:pPr>
            <a:r>
              <a:rPr lang="en-US" altLang="en-US" sz="5400" i="1">
                <a:solidFill>
                  <a:srgbClr val="000000"/>
                </a:solidFill>
                <a:latin typeface="Arial" panose="020B0604020202020204" pitchFamily="34" charset="0"/>
              </a:rPr>
              <a:t>W</a:t>
            </a:r>
          </a:p>
        </p:txBody>
      </p:sp>
      <p:sp>
        <p:nvSpPr>
          <p:cNvPr id="62484" name="Oval 16"/>
          <p:cNvSpPr>
            <a:spLocks noChangeArrowheads="1"/>
          </p:cNvSpPr>
          <p:nvPr/>
        </p:nvSpPr>
        <p:spPr bwMode="auto">
          <a:xfrm>
            <a:off x="3200400" y="2895600"/>
            <a:ext cx="763588" cy="722313"/>
          </a:xfrm>
          <a:prstGeom prst="ellipse">
            <a:avLst/>
          </a:prstGeom>
          <a:solidFill>
            <a:srgbClr val="00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5400" i="1">
                <a:solidFill>
                  <a:srgbClr val="000000"/>
                </a:solidFill>
                <a:latin typeface="Arial" panose="020B0604020202020204" pitchFamily="34" charset="0"/>
              </a:rPr>
              <a:t>i</a:t>
            </a:r>
          </a:p>
        </p:txBody>
      </p:sp>
      <p:cxnSp>
        <p:nvCxnSpPr>
          <p:cNvPr id="62485" name="AutoShape 17"/>
          <p:cNvCxnSpPr>
            <a:cxnSpLocks noChangeShapeType="1"/>
            <a:stCxn id="62469" idx="3"/>
            <a:endCxn id="62482" idx="0"/>
          </p:cNvCxnSpPr>
          <p:nvPr/>
        </p:nvCxnSpPr>
        <p:spPr bwMode="auto">
          <a:xfrm flipH="1">
            <a:off x="4467225" y="4389438"/>
            <a:ext cx="454025" cy="487362"/>
          </a:xfrm>
          <a:prstGeom prst="straightConnector1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2486" name="Rectangle 18"/>
          <p:cNvSpPr>
            <a:spLocks noChangeArrowheads="1"/>
          </p:cNvSpPr>
          <p:nvPr/>
        </p:nvSpPr>
        <p:spPr bwMode="auto">
          <a:xfrm>
            <a:off x="665163" y="646113"/>
            <a:ext cx="7813675" cy="801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360" tIns="44280" rIns="90360" bIns="4428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4400">
                <a:solidFill>
                  <a:srgbClr val="FF0000"/>
                </a:solidFill>
                <a:latin typeface="Arial" panose="020B0604020202020204" pitchFamily="34" charset="0"/>
              </a:rPr>
              <a:t>Double rotation : second rotation</a:t>
            </a:r>
          </a:p>
        </p:txBody>
      </p:sp>
      <p:cxnSp>
        <p:nvCxnSpPr>
          <p:cNvPr id="62487" name="AutoShape 19"/>
          <p:cNvCxnSpPr>
            <a:cxnSpLocks noChangeShapeType="1"/>
            <a:stCxn id="62484" idx="3"/>
            <a:endCxn id="62470" idx="0"/>
          </p:cNvCxnSpPr>
          <p:nvPr/>
        </p:nvCxnSpPr>
        <p:spPr bwMode="auto">
          <a:xfrm flipH="1">
            <a:off x="2209800" y="3511550"/>
            <a:ext cx="1101725" cy="268288"/>
          </a:xfrm>
          <a:prstGeom prst="straightConnector1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2488" name="AutoShape 20"/>
          <p:cNvCxnSpPr>
            <a:cxnSpLocks noChangeShapeType="1"/>
            <a:stCxn id="62469" idx="0"/>
            <a:endCxn id="62484" idx="5"/>
          </p:cNvCxnSpPr>
          <p:nvPr/>
        </p:nvCxnSpPr>
        <p:spPr bwMode="auto">
          <a:xfrm flipH="1" flipV="1">
            <a:off x="3852863" y="3511550"/>
            <a:ext cx="1338262" cy="260350"/>
          </a:xfrm>
          <a:prstGeom prst="straightConnector1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2489" name="Oval 21"/>
          <p:cNvSpPr>
            <a:spLocks noChangeArrowheads="1"/>
          </p:cNvSpPr>
          <p:nvPr/>
        </p:nvSpPr>
        <p:spPr bwMode="auto">
          <a:xfrm rot="1680000">
            <a:off x="2743200" y="3008313"/>
            <a:ext cx="3429000" cy="1487487"/>
          </a:xfrm>
          <a:prstGeom prst="ellipse">
            <a:avLst/>
          </a:prstGeom>
          <a:noFill/>
          <a:ln w="2556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62490" name="Text Box 22"/>
          <p:cNvSpPr txBox="1">
            <a:spLocks noChangeArrowheads="1"/>
          </p:cNvSpPr>
          <p:nvPr/>
        </p:nvSpPr>
        <p:spPr bwMode="auto">
          <a:xfrm>
            <a:off x="5184775" y="1954213"/>
            <a:ext cx="3197225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>
                <a:solidFill>
                  <a:srgbClr val="3333CC"/>
                </a:solidFill>
                <a:latin typeface="Arial" panose="020B0604020202020204" pitchFamily="34" charset="0"/>
              </a:rPr>
              <a:t>right rotation complete</a:t>
            </a:r>
          </a:p>
        </p:txBody>
      </p:sp>
      <p:sp>
        <p:nvSpPr>
          <p:cNvPr id="62491" name="Text Box 23"/>
          <p:cNvSpPr txBox="1">
            <a:spLocks noChangeArrowheads="1"/>
          </p:cNvSpPr>
          <p:nvPr/>
        </p:nvSpPr>
        <p:spPr bwMode="auto">
          <a:xfrm>
            <a:off x="5567363" y="2665413"/>
            <a:ext cx="2703512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Balance has been </a:t>
            </a:r>
          </a:p>
          <a:p>
            <a:pPr>
              <a:buClrTx/>
              <a:buFontTx/>
              <a:buNone/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restored</a:t>
            </a:r>
          </a:p>
        </p:txBody>
      </p:sp>
      <p:sp>
        <p:nvSpPr>
          <p:cNvPr id="62492" name="Text Box 24"/>
          <p:cNvSpPr txBox="1">
            <a:spLocks noChangeArrowheads="1"/>
          </p:cNvSpPr>
          <p:nvPr/>
        </p:nvSpPr>
        <p:spPr bwMode="auto">
          <a:xfrm>
            <a:off x="6172200" y="4572000"/>
            <a:ext cx="325438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Arial" panose="020B0604020202020204" pitchFamily="34" charset="0"/>
              </a:rPr>
              <a:t>h</a:t>
            </a:r>
          </a:p>
        </p:txBody>
      </p:sp>
      <p:sp>
        <p:nvSpPr>
          <p:cNvPr id="62493" name="Text Box 25"/>
          <p:cNvSpPr txBox="1">
            <a:spLocks noChangeArrowheads="1"/>
          </p:cNvSpPr>
          <p:nvPr/>
        </p:nvSpPr>
        <p:spPr bwMode="auto">
          <a:xfrm>
            <a:off x="915988" y="4648200"/>
            <a:ext cx="322262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Arial" panose="020B0604020202020204" pitchFamily="34" charset="0"/>
              </a:rPr>
              <a:t>h</a:t>
            </a:r>
          </a:p>
        </p:txBody>
      </p:sp>
      <p:sp>
        <p:nvSpPr>
          <p:cNvPr id="62494" name="Text Box 26"/>
          <p:cNvSpPr txBox="1">
            <a:spLocks noChangeArrowheads="1"/>
          </p:cNvSpPr>
          <p:nvPr/>
        </p:nvSpPr>
        <p:spPr bwMode="auto">
          <a:xfrm>
            <a:off x="3276600" y="4724400"/>
            <a:ext cx="1058863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Arial" panose="020B0604020202020204" pitchFamily="34" charset="0"/>
              </a:rPr>
              <a:t>h or h-1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321 - Data Structures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B368D4-5768-483F-A9BA-B0B5200FB1BB}" type="slidenum">
              <a:rPr lang="en-US" smtClean="0"/>
              <a:pPr>
                <a:defRPr/>
              </a:pPr>
              <a:t>142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31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7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mtClean="0">
                <a:solidFill>
                  <a:srgbClr val="FF0000"/>
                </a:solidFill>
              </a:rPr>
              <a:t>Implementation</a:t>
            </a:r>
          </a:p>
        </p:txBody>
      </p:sp>
      <p:sp>
        <p:nvSpPr>
          <p:cNvPr id="64518" name="Rectangle 2"/>
          <p:cNvSpPr>
            <a:spLocks noChangeArrowheads="1"/>
          </p:cNvSpPr>
          <p:nvPr/>
        </p:nvSpPr>
        <p:spPr bwMode="auto">
          <a:xfrm>
            <a:off x="3810000" y="3200400"/>
            <a:ext cx="381000" cy="381000"/>
          </a:xfrm>
          <a:prstGeom prst="rect">
            <a:avLst/>
          </a:prstGeom>
          <a:solidFill>
            <a:srgbClr val="00CC99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64519" name="Rectangle 3"/>
          <p:cNvSpPr>
            <a:spLocks noChangeArrowheads="1"/>
          </p:cNvSpPr>
          <p:nvPr/>
        </p:nvSpPr>
        <p:spPr bwMode="auto">
          <a:xfrm>
            <a:off x="4191000" y="3200400"/>
            <a:ext cx="381000" cy="381000"/>
          </a:xfrm>
          <a:prstGeom prst="rect">
            <a:avLst/>
          </a:prstGeom>
          <a:solidFill>
            <a:srgbClr val="00CC99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64520" name="Rectangle 4"/>
          <p:cNvSpPr>
            <a:spLocks noChangeArrowheads="1"/>
          </p:cNvSpPr>
          <p:nvPr/>
        </p:nvSpPr>
        <p:spPr bwMode="auto">
          <a:xfrm>
            <a:off x="3810000" y="2819400"/>
            <a:ext cx="762000" cy="381000"/>
          </a:xfrm>
          <a:prstGeom prst="rect">
            <a:avLst/>
          </a:prstGeom>
          <a:solidFill>
            <a:srgbClr val="00CC99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64521" name="Line 5"/>
          <p:cNvSpPr>
            <a:spLocks noChangeShapeType="1"/>
          </p:cNvSpPr>
          <p:nvPr/>
        </p:nvSpPr>
        <p:spPr bwMode="auto">
          <a:xfrm flipH="1">
            <a:off x="3579813" y="3429000"/>
            <a:ext cx="460375" cy="3048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22" name="Line 6"/>
          <p:cNvSpPr>
            <a:spLocks noChangeShapeType="1"/>
          </p:cNvSpPr>
          <p:nvPr/>
        </p:nvSpPr>
        <p:spPr bwMode="auto">
          <a:xfrm>
            <a:off x="4419600" y="3429000"/>
            <a:ext cx="457200" cy="3048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23" name="Rectangle 7"/>
          <p:cNvSpPr>
            <a:spLocks noChangeArrowheads="1"/>
          </p:cNvSpPr>
          <p:nvPr/>
        </p:nvSpPr>
        <p:spPr bwMode="auto">
          <a:xfrm>
            <a:off x="3810000" y="2438400"/>
            <a:ext cx="762000" cy="381000"/>
          </a:xfrm>
          <a:prstGeom prst="rect">
            <a:avLst/>
          </a:prstGeom>
          <a:solidFill>
            <a:srgbClr val="00CC99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64524" name="Text Box 8"/>
          <p:cNvSpPr txBox="1">
            <a:spLocks noChangeArrowheads="1"/>
          </p:cNvSpPr>
          <p:nvPr/>
        </p:nvSpPr>
        <p:spPr bwMode="auto">
          <a:xfrm>
            <a:off x="4630738" y="2373313"/>
            <a:ext cx="1965325" cy="398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Arial" panose="020B0604020202020204" pitchFamily="34" charset="0"/>
              </a:rPr>
              <a:t>balance (1,0,-1)</a:t>
            </a:r>
          </a:p>
        </p:txBody>
      </p:sp>
      <p:sp>
        <p:nvSpPr>
          <p:cNvPr id="64525" name="Text Box 9"/>
          <p:cNvSpPr txBox="1">
            <a:spLocks noChangeArrowheads="1"/>
          </p:cNvSpPr>
          <p:nvPr/>
        </p:nvSpPr>
        <p:spPr bwMode="auto">
          <a:xfrm>
            <a:off x="4632325" y="2754313"/>
            <a:ext cx="577850" cy="398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Arial" panose="020B0604020202020204" pitchFamily="34" charset="0"/>
              </a:rPr>
              <a:t>key</a:t>
            </a:r>
          </a:p>
        </p:txBody>
      </p:sp>
      <p:sp>
        <p:nvSpPr>
          <p:cNvPr id="64526" name="Text Box 10"/>
          <p:cNvSpPr txBox="1">
            <a:spLocks noChangeArrowheads="1"/>
          </p:cNvSpPr>
          <p:nvPr/>
        </p:nvSpPr>
        <p:spPr bwMode="auto">
          <a:xfrm>
            <a:off x="4708525" y="3211513"/>
            <a:ext cx="676275" cy="398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Arial" panose="020B0604020202020204" pitchFamily="34" charset="0"/>
              </a:rPr>
              <a:t>right</a:t>
            </a:r>
          </a:p>
        </p:txBody>
      </p:sp>
      <p:sp>
        <p:nvSpPr>
          <p:cNvPr id="64527" name="Text Box 11"/>
          <p:cNvSpPr txBox="1">
            <a:spLocks noChangeArrowheads="1"/>
          </p:cNvSpPr>
          <p:nvPr/>
        </p:nvSpPr>
        <p:spPr bwMode="auto">
          <a:xfrm>
            <a:off x="3125788" y="3200400"/>
            <a:ext cx="519112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Arial" panose="020B0604020202020204" pitchFamily="34" charset="0"/>
              </a:rPr>
              <a:t>left</a:t>
            </a:r>
          </a:p>
        </p:txBody>
      </p:sp>
      <p:sp>
        <p:nvSpPr>
          <p:cNvPr id="64528" name="Text Box 12"/>
          <p:cNvSpPr txBox="1">
            <a:spLocks noChangeArrowheads="1"/>
          </p:cNvSpPr>
          <p:nvPr/>
        </p:nvSpPr>
        <p:spPr bwMode="auto">
          <a:xfrm>
            <a:off x="1066800" y="4191000"/>
            <a:ext cx="7543800" cy="177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9pPr>
          </a:lstStyle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Arial" panose="020B0604020202020204" pitchFamily="34" charset="0"/>
              </a:rPr>
              <a:t>No need to keep the height; just the difference in height,            i.e. the </a:t>
            </a:r>
            <a:r>
              <a:rPr lang="en-US" altLang="en-US" sz="2000">
                <a:solidFill>
                  <a:srgbClr val="3333CC"/>
                </a:solidFill>
                <a:latin typeface="Arial" panose="020B0604020202020204" pitchFamily="34" charset="0"/>
              </a:rPr>
              <a:t>balance</a:t>
            </a:r>
            <a:r>
              <a:rPr lang="en-US" altLang="en-US" sz="2000">
                <a:solidFill>
                  <a:srgbClr val="000000"/>
                </a:solidFill>
                <a:latin typeface="Arial" panose="020B0604020202020204" pitchFamily="34" charset="0"/>
              </a:rPr>
              <a:t> factor; this has to be modified on the path of insertion even if you don’t perform rotations</a:t>
            </a:r>
          </a:p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Arial" panose="020B0604020202020204" pitchFamily="34" charset="0"/>
              </a:rPr>
              <a:t>Once you have performed a rotation (single or double) you won’t need to go back up the tree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321 - Data Structures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E4661E-959B-41F6-A2B4-2D9284F0878A}" type="slidenum">
              <a:rPr lang="en-US" smtClean="0"/>
              <a:pPr>
                <a:defRPr/>
              </a:pPr>
              <a:t>143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66199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590270" y="3906841"/>
            <a:ext cx="1016000" cy="1092200"/>
            <a:chOff x="588963" y="4318000"/>
            <a:chExt cx="1016000" cy="1092200"/>
          </a:xfrm>
        </p:grpSpPr>
        <p:sp>
          <p:nvSpPr>
            <p:cNvPr id="50180" name="Oval 4"/>
            <p:cNvSpPr>
              <a:spLocks noChangeArrowheads="1"/>
            </p:cNvSpPr>
            <p:nvPr/>
          </p:nvSpPr>
          <p:spPr bwMode="auto">
            <a:xfrm>
              <a:off x="995363" y="4318000"/>
              <a:ext cx="609600" cy="342900"/>
            </a:xfrm>
            <a:prstGeom prst="ellips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2400" dirty="0">
                  <a:latin typeface="+mn-lt"/>
                </a:rPr>
                <a:t>P</a:t>
              </a:r>
            </a:p>
          </p:txBody>
        </p:sp>
        <p:sp>
          <p:nvSpPr>
            <p:cNvPr id="50181" name="Oval 5"/>
            <p:cNvSpPr>
              <a:spLocks noChangeArrowheads="1"/>
            </p:cNvSpPr>
            <p:nvPr/>
          </p:nvSpPr>
          <p:spPr bwMode="auto">
            <a:xfrm>
              <a:off x="588963" y="5003800"/>
              <a:ext cx="609600" cy="342900"/>
            </a:xfrm>
            <a:prstGeom prst="ellips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50189" name="Rectangle 13"/>
            <p:cNvSpPr>
              <a:spLocks noChangeArrowheads="1"/>
            </p:cNvSpPr>
            <p:nvPr/>
          </p:nvSpPr>
          <p:spPr bwMode="auto">
            <a:xfrm>
              <a:off x="682625" y="4953000"/>
              <a:ext cx="404813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400" dirty="0">
                  <a:latin typeface="+mn-lt"/>
                </a:rPr>
                <a:t>X</a:t>
              </a:r>
            </a:p>
          </p:txBody>
        </p:sp>
        <p:sp>
          <p:nvSpPr>
            <p:cNvPr id="50202" name="Line 26"/>
            <p:cNvSpPr>
              <a:spLocks noChangeShapeType="1"/>
            </p:cNvSpPr>
            <p:nvPr/>
          </p:nvSpPr>
          <p:spPr bwMode="auto">
            <a:xfrm flipH="1">
              <a:off x="792163" y="4660900"/>
              <a:ext cx="406400" cy="34290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5029200" y="3865566"/>
            <a:ext cx="1049337" cy="1133475"/>
            <a:chOff x="3027363" y="4340225"/>
            <a:chExt cx="1049337" cy="1133475"/>
          </a:xfrm>
        </p:grpSpPr>
        <p:sp>
          <p:nvSpPr>
            <p:cNvPr id="50191" name="Oval 15"/>
            <p:cNvSpPr>
              <a:spLocks noChangeArrowheads="1"/>
            </p:cNvSpPr>
            <p:nvPr/>
          </p:nvSpPr>
          <p:spPr bwMode="auto">
            <a:xfrm>
              <a:off x="3433763" y="5067300"/>
              <a:ext cx="609600" cy="342900"/>
            </a:xfrm>
            <a:prstGeom prst="ellips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192" name="Oval 16"/>
            <p:cNvSpPr>
              <a:spLocks noChangeArrowheads="1"/>
            </p:cNvSpPr>
            <p:nvPr/>
          </p:nvSpPr>
          <p:spPr bwMode="auto">
            <a:xfrm>
              <a:off x="3027363" y="4381500"/>
              <a:ext cx="609600" cy="342900"/>
            </a:xfrm>
            <a:prstGeom prst="ellips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196" name="Text Box 20"/>
            <p:cNvSpPr txBox="1">
              <a:spLocks noChangeArrowheads="1"/>
            </p:cNvSpPr>
            <p:nvPr/>
          </p:nvSpPr>
          <p:spPr bwMode="auto">
            <a:xfrm>
              <a:off x="3151187" y="4340225"/>
              <a:ext cx="38985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400">
                  <a:latin typeface="+mn-lt"/>
                </a:rPr>
                <a:t>P</a:t>
              </a:r>
            </a:p>
          </p:txBody>
        </p:sp>
        <p:sp>
          <p:nvSpPr>
            <p:cNvPr id="50197" name="Text Box 21"/>
            <p:cNvSpPr txBox="1">
              <a:spLocks noChangeArrowheads="1"/>
            </p:cNvSpPr>
            <p:nvPr/>
          </p:nvSpPr>
          <p:spPr bwMode="auto">
            <a:xfrm>
              <a:off x="3536950" y="5016500"/>
              <a:ext cx="5397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2400">
                  <a:latin typeface="+mn-lt"/>
                </a:rPr>
                <a:t>X</a:t>
              </a:r>
            </a:p>
          </p:txBody>
        </p:sp>
        <p:sp>
          <p:nvSpPr>
            <p:cNvPr id="50204" name="Line 28"/>
            <p:cNvSpPr>
              <a:spLocks noChangeShapeType="1"/>
            </p:cNvSpPr>
            <p:nvPr/>
          </p:nvSpPr>
          <p:spPr bwMode="auto">
            <a:xfrm>
              <a:off x="3433763" y="4724400"/>
              <a:ext cx="406400" cy="34290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0209" name="Rectangle 33"/>
          <p:cNvSpPr>
            <a:spLocks noChangeArrowheads="1"/>
          </p:cNvSpPr>
          <p:nvPr/>
        </p:nvSpPr>
        <p:spPr bwMode="auto">
          <a:xfrm>
            <a:off x="665162" y="-37305"/>
            <a:ext cx="7813675" cy="801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>
            <a:lvl1pPr algn="ctr">
              <a:defRPr sz="44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algn="ctr">
              <a:defRPr sz="4400">
                <a:solidFill>
                  <a:schemeClr val="accent2"/>
                </a:solidFill>
                <a:latin typeface="Arial" panose="020B0604020202020204" pitchFamily="34" charset="0"/>
              </a:defRPr>
            </a:lvl2pPr>
            <a:lvl3pPr algn="ctr">
              <a:defRPr sz="44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algn="ctr">
              <a:defRPr sz="4400">
                <a:solidFill>
                  <a:schemeClr val="accent2"/>
                </a:solidFill>
                <a:latin typeface="Arial" panose="020B0604020202020204" pitchFamily="34" charset="0"/>
              </a:defRPr>
            </a:lvl4pPr>
            <a:lvl5pPr algn="ctr">
              <a:defRPr sz="4400">
                <a:solidFill>
                  <a:schemeClr val="accent2"/>
                </a:solidFill>
                <a:latin typeface="Arial" panose="020B0604020202020204" pitchFamily="34" charset="0"/>
              </a:defRPr>
            </a:lvl5pPr>
            <a:lvl6pPr marL="4572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panose="020B0604020202020204" pitchFamily="34" charset="0"/>
              </a:defRPr>
            </a:lvl6pPr>
            <a:lvl7pPr marL="9144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panose="020B0604020202020204" pitchFamily="34" charset="0"/>
              </a:defRPr>
            </a:lvl7pPr>
            <a:lvl8pPr marL="1371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panose="020B0604020202020204" pitchFamily="34" charset="0"/>
              </a:defRPr>
            </a:lvl8pPr>
            <a:lvl9pPr marL="18288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b="0" dirty="0" smtClean="0">
                <a:solidFill>
                  <a:srgbClr val="FF3300"/>
                </a:solidFill>
                <a:latin typeface="+mj-lt"/>
              </a:rPr>
              <a:t>Category I: </a:t>
            </a:r>
            <a:r>
              <a:rPr lang="en-US" altLang="en-US" b="0" dirty="0" smtClean="0">
                <a:solidFill>
                  <a:srgbClr val="FF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altLang="en-US" b="0" dirty="0" smtClean="0">
                <a:solidFill>
                  <a:srgbClr val="FF3300"/>
                </a:solidFill>
                <a:latin typeface="+mj-lt"/>
              </a:rPr>
              <a:t> is Root</a:t>
            </a:r>
            <a:endParaRPr lang="en-US" altLang="en-US" b="0" dirty="0">
              <a:solidFill>
                <a:srgbClr val="FF3300"/>
              </a:solidFill>
              <a:latin typeface="+mj-lt"/>
            </a:endParaRPr>
          </a:p>
        </p:txBody>
      </p:sp>
      <p:sp>
        <p:nvSpPr>
          <p:cNvPr id="35" name="Rectangle 3"/>
          <p:cNvSpPr txBox="1">
            <a:spLocks noChangeArrowheads="1"/>
          </p:cNvSpPr>
          <p:nvPr/>
        </p:nvSpPr>
        <p:spPr>
          <a:xfrm>
            <a:off x="323848" y="966656"/>
            <a:ext cx="8667751" cy="2208343"/>
          </a:xfrm>
          <a:prstGeom prst="rect">
            <a:avLst/>
          </a:prstGeom>
          <a:noFill/>
          <a:ln/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buChar char="8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en-US" b="0" dirty="0"/>
              <a:t>Let </a:t>
            </a:r>
            <a:r>
              <a:rPr lang="en-US" alt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en-US" b="0" dirty="0"/>
              <a:t> be a non-root node with </a:t>
            </a:r>
            <a:r>
              <a:rPr lang="en-US" altLang="en-US" b="0" dirty="0" smtClean="0">
                <a:sym typeface="Symbol" panose="05050102010706020507" pitchFamily="18" charset="2"/>
              </a:rPr>
              <a:t>exactly 1  ancestor. </a:t>
            </a:r>
            <a:endParaRPr lang="en-US" altLang="en-US" b="0" kern="0" dirty="0" smtClean="0"/>
          </a:p>
          <a:p>
            <a:pPr lvl="1">
              <a:buFontTx/>
            </a:pPr>
            <a:r>
              <a:rPr lang="en-US" altLang="en-US" b="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P</a:t>
            </a:r>
            <a:r>
              <a:rPr lang="en-US" altLang="en-US" b="0" dirty="0" smtClean="0">
                <a:sym typeface="Symbol" panose="05050102010706020507" pitchFamily="18" charset="2"/>
              </a:rPr>
              <a:t> </a:t>
            </a:r>
            <a:r>
              <a:rPr lang="en-US" altLang="en-US" b="0" dirty="0">
                <a:sym typeface="Symbol" panose="05050102010706020507" pitchFamily="18" charset="2"/>
              </a:rPr>
              <a:t>is its parent </a:t>
            </a:r>
            <a:r>
              <a:rPr lang="en-US" altLang="en-US" b="0" dirty="0" smtClean="0">
                <a:sym typeface="Symbol" panose="05050102010706020507" pitchFamily="18" charset="2"/>
              </a:rPr>
              <a:t>node</a:t>
            </a:r>
            <a:r>
              <a:rPr lang="en-US" altLang="en-US" b="0" kern="0" dirty="0" smtClean="0">
                <a:sym typeface="Symbol" panose="05050102010706020507" pitchFamily="18" charset="2"/>
              </a:rPr>
              <a:t>.</a:t>
            </a:r>
          </a:p>
          <a:p>
            <a:pPr lvl="1">
              <a:buFontTx/>
            </a:pPr>
            <a:r>
              <a:rPr lang="en-US" altLang="en-US" b="0" kern="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X</a:t>
            </a:r>
            <a:r>
              <a:rPr lang="en-US" altLang="en-US" b="0" kern="0" dirty="0" smtClean="0">
                <a:sym typeface="Symbol" panose="05050102010706020507" pitchFamily="18" charset="2"/>
              </a:rPr>
              <a:t> has no grandparent node.</a:t>
            </a:r>
            <a:endParaRPr lang="en-US" altLang="en-US" b="0" kern="0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321 - Data Structures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B368D4-5768-483F-A9BA-B0B5200FB1BB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9590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-195262"/>
            <a:ext cx="8077200" cy="1143000"/>
          </a:xfrm>
        </p:spPr>
        <p:txBody>
          <a:bodyPr/>
          <a:lstStyle/>
          <a:p>
            <a:r>
              <a:rPr lang="en-US" altLang="en-US" dirty="0" smtClean="0">
                <a:solidFill>
                  <a:srgbClr val="FF3300"/>
                </a:solidFill>
              </a:rPr>
              <a:t>L / R Orientations</a:t>
            </a:r>
            <a:endParaRPr lang="en-US" altLang="en-US" dirty="0">
              <a:solidFill>
                <a:srgbClr val="FF3300"/>
              </a:solidFill>
            </a:endParaRPr>
          </a:p>
        </p:txBody>
      </p:sp>
      <p:sp>
        <p:nvSpPr>
          <p:cNvPr id="77848" name="Text Box 24"/>
          <p:cNvSpPr txBox="1">
            <a:spLocks noChangeArrowheads="1"/>
          </p:cNvSpPr>
          <p:nvPr/>
        </p:nvSpPr>
        <p:spPr bwMode="auto">
          <a:xfrm>
            <a:off x="1215674" y="2948857"/>
            <a:ext cx="34176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en-US" sz="2000" dirty="0"/>
              <a:t>L</a:t>
            </a:r>
          </a:p>
        </p:txBody>
      </p:sp>
      <p:sp>
        <p:nvSpPr>
          <p:cNvPr id="77859" name="Text Box 35"/>
          <p:cNvSpPr txBox="1">
            <a:spLocks noChangeArrowheads="1"/>
          </p:cNvSpPr>
          <p:nvPr/>
        </p:nvSpPr>
        <p:spPr bwMode="auto">
          <a:xfrm>
            <a:off x="605408" y="1674662"/>
            <a:ext cx="3441700" cy="12741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en-US" sz="2400" b="0" dirty="0" smtClean="0">
                <a:latin typeface="+mn-lt"/>
                <a:cs typeface="Courier New" panose="02070309020205020404" pitchFamily="49" charset="0"/>
              </a:rPr>
              <a:t>L-Orientation:</a:t>
            </a:r>
          </a:p>
          <a:p>
            <a:pPr algn="ctr"/>
            <a:r>
              <a:rPr lang="en-US" alt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en-US" sz="2400" b="0" dirty="0" smtClean="0"/>
              <a:t> is in the left sub-tree of its parent.</a:t>
            </a:r>
            <a:endParaRPr lang="en-US" altLang="en-US" sz="2400" b="0" dirty="0"/>
          </a:p>
        </p:txBody>
      </p:sp>
      <p:grpSp>
        <p:nvGrpSpPr>
          <p:cNvPr id="7" name="Group 6"/>
          <p:cNvGrpSpPr/>
          <p:nvPr/>
        </p:nvGrpSpPr>
        <p:grpSpPr>
          <a:xfrm>
            <a:off x="1615058" y="3399929"/>
            <a:ext cx="1016000" cy="1092200"/>
            <a:chOff x="914400" y="3605741"/>
            <a:chExt cx="1016000" cy="1092200"/>
          </a:xfrm>
        </p:grpSpPr>
        <p:cxnSp>
          <p:nvCxnSpPr>
            <p:cNvPr id="77846" name="AutoShape 22"/>
            <p:cNvCxnSpPr>
              <a:cxnSpLocks noChangeShapeType="1"/>
              <a:stCxn id="40" idx="0"/>
            </p:cNvCxnSpPr>
            <p:nvPr/>
          </p:nvCxnSpPr>
          <p:spPr bwMode="auto">
            <a:xfrm flipH="1">
              <a:off x="1118394" y="3948641"/>
              <a:ext cx="405606" cy="340025"/>
            </a:xfrm>
            <a:prstGeom prst="straightConnector1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33" name="Group 32"/>
            <p:cNvGrpSpPr/>
            <p:nvPr/>
          </p:nvGrpSpPr>
          <p:grpSpPr>
            <a:xfrm>
              <a:off x="914400" y="3605741"/>
              <a:ext cx="1016000" cy="1092200"/>
              <a:chOff x="588963" y="4318000"/>
              <a:chExt cx="1016000" cy="1092200"/>
            </a:xfrm>
          </p:grpSpPr>
          <p:sp>
            <p:nvSpPr>
              <p:cNvPr id="35" name="Oval 4"/>
              <p:cNvSpPr>
                <a:spLocks noChangeArrowheads="1"/>
              </p:cNvSpPr>
              <p:nvPr/>
            </p:nvSpPr>
            <p:spPr bwMode="auto">
              <a:xfrm>
                <a:off x="995363" y="4318000"/>
                <a:ext cx="609600" cy="342900"/>
              </a:xfrm>
              <a:prstGeom prst="ellips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 sz="2400" dirty="0">
                    <a:latin typeface="+mn-lt"/>
                  </a:rPr>
                  <a:t>P</a:t>
                </a:r>
              </a:p>
            </p:txBody>
          </p:sp>
          <p:sp>
            <p:nvSpPr>
              <p:cNvPr id="36" name="Oval 5"/>
              <p:cNvSpPr>
                <a:spLocks noChangeArrowheads="1"/>
              </p:cNvSpPr>
              <p:nvPr/>
            </p:nvSpPr>
            <p:spPr bwMode="auto">
              <a:xfrm>
                <a:off x="588963" y="5003800"/>
                <a:ext cx="609600" cy="342900"/>
              </a:xfrm>
              <a:prstGeom prst="ellips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8" name="Rectangle 13"/>
              <p:cNvSpPr>
                <a:spLocks noChangeArrowheads="1"/>
              </p:cNvSpPr>
              <p:nvPr/>
            </p:nvSpPr>
            <p:spPr bwMode="auto">
              <a:xfrm>
                <a:off x="682625" y="4953000"/>
                <a:ext cx="404813" cy="4572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2400" dirty="0">
                    <a:latin typeface="+mn-lt"/>
                  </a:rPr>
                  <a:t>X</a:t>
                </a:r>
              </a:p>
            </p:txBody>
          </p:sp>
          <p:sp>
            <p:nvSpPr>
              <p:cNvPr id="40" name="Line 26"/>
              <p:cNvSpPr>
                <a:spLocks noChangeShapeType="1"/>
              </p:cNvSpPr>
              <p:nvPr/>
            </p:nvSpPr>
            <p:spPr bwMode="auto">
              <a:xfrm flipH="1">
                <a:off x="792163" y="4660900"/>
                <a:ext cx="406400" cy="34290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53" name="Text Box 35"/>
          <p:cNvSpPr txBox="1">
            <a:spLocks noChangeArrowheads="1"/>
          </p:cNvSpPr>
          <p:nvPr/>
        </p:nvSpPr>
        <p:spPr bwMode="auto">
          <a:xfrm>
            <a:off x="5329017" y="3637990"/>
            <a:ext cx="3008195" cy="12741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en-US" sz="2400" b="0" dirty="0" smtClean="0">
                <a:latin typeface="+mn-lt"/>
                <a:cs typeface="Courier New" panose="02070309020205020404" pitchFamily="49" charset="0"/>
              </a:rPr>
              <a:t>R-Orientation:</a:t>
            </a:r>
          </a:p>
          <a:p>
            <a:pPr algn="ctr"/>
            <a:r>
              <a:rPr lang="en-US" alt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en-US" sz="2400" b="0" dirty="0" smtClean="0"/>
              <a:t> is in the right sub-tree of its parent.</a:t>
            </a:r>
            <a:endParaRPr lang="en-US" altLang="en-US" sz="2400" b="0" dirty="0"/>
          </a:p>
        </p:txBody>
      </p:sp>
      <p:grpSp>
        <p:nvGrpSpPr>
          <p:cNvPr id="56" name="Group 55"/>
          <p:cNvGrpSpPr/>
          <p:nvPr/>
        </p:nvGrpSpPr>
        <p:grpSpPr>
          <a:xfrm>
            <a:off x="2681858" y="4034135"/>
            <a:ext cx="609600" cy="461665"/>
            <a:chOff x="-117124" y="4953000"/>
            <a:chExt cx="609600" cy="461665"/>
          </a:xfrm>
        </p:grpSpPr>
        <p:sp>
          <p:nvSpPr>
            <p:cNvPr id="59" name="Oval 5"/>
            <p:cNvSpPr>
              <a:spLocks noChangeArrowheads="1"/>
            </p:cNvSpPr>
            <p:nvPr/>
          </p:nvSpPr>
          <p:spPr bwMode="auto">
            <a:xfrm>
              <a:off x="-117124" y="5004594"/>
              <a:ext cx="609600" cy="342900"/>
            </a:xfrm>
            <a:prstGeom prst="ellips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61" name="Rectangle 13"/>
            <p:cNvSpPr>
              <a:spLocks noChangeArrowheads="1"/>
            </p:cNvSpPr>
            <p:nvPr/>
          </p:nvSpPr>
          <p:spPr bwMode="auto">
            <a:xfrm>
              <a:off x="-16112" y="4953000"/>
              <a:ext cx="356188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400" dirty="0" smtClean="0">
                  <a:latin typeface="+mn-lt"/>
                </a:rPr>
                <a:t>1</a:t>
              </a:r>
              <a:endParaRPr lang="en-US" altLang="en-US" sz="2400" dirty="0">
                <a:latin typeface="+mn-lt"/>
              </a:endParaRPr>
            </a:p>
          </p:txBody>
        </p:sp>
      </p:grpSp>
      <p:sp>
        <p:nvSpPr>
          <p:cNvPr id="65" name="Line 26"/>
          <p:cNvSpPr>
            <a:spLocks noChangeShapeType="1"/>
          </p:cNvSpPr>
          <p:nvPr/>
        </p:nvSpPr>
        <p:spPr bwMode="auto">
          <a:xfrm>
            <a:off x="2452432" y="3724702"/>
            <a:ext cx="475899" cy="367439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66" name="Group 65"/>
          <p:cNvGrpSpPr/>
          <p:nvPr/>
        </p:nvGrpSpPr>
        <p:grpSpPr>
          <a:xfrm>
            <a:off x="5972766" y="3068766"/>
            <a:ext cx="642937" cy="457200"/>
            <a:chOff x="4557804" y="4762935"/>
            <a:chExt cx="642937" cy="457200"/>
          </a:xfrm>
        </p:grpSpPr>
        <p:sp>
          <p:nvSpPr>
            <p:cNvPr id="68" name="Oval 15"/>
            <p:cNvSpPr>
              <a:spLocks noChangeArrowheads="1"/>
            </p:cNvSpPr>
            <p:nvPr/>
          </p:nvSpPr>
          <p:spPr bwMode="auto">
            <a:xfrm>
              <a:off x="4557804" y="4813735"/>
              <a:ext cx="609600" cy="342900"/>
            </a:xfrm>
            <a:prstGeom prst="ellips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" name="Text Box 21"/>
            <p:cNvSpPr txBox="1">
              <a:spLocks noChangeArrowheads="1"/>
            </p:cNvSpPr>
            <p:nvPr/>
          </p:nvSpPr>
          <p:spPr bwMode="auto">
            <a:xfrm>
              <a:off x="4660991" y="4762935"/>
              <a:ext cx="5397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2400" dirty="0">
                  <a:latin typeface="+mn-lt"/>
                </a:rPr>
                <a:t>9</a:t>
              </a:r>
            </a:p>
          </p:txBody>
        </p:sp>
      </p:grpSp>
      <p:sp>
        <p:nvSpPr>
          <p:cNvPr id="75" name="Line 28"/>
          <p:cNvSpPr>
            <a:spLocks noChangeShapeType="1"/>
          </p:cNvSpPr>
          <p:nvPr/>
        </p:nvSpPr>
        <p:spPr bwMode="auto">
          <a:xfrm flipH="1">
            <a:off x="6268212" y="2715970"/>
            <a:ext cx="381411" cy="404504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" name="Text Box 24"/>
          <p:cNvSpPr txBox="1">
            <a:spLocks noChangeArrowheads="1"/>
          </p:cNvSpPr>
          <p:nvPr/>
        </p:nvSpPr>
        <p:spPr bwMode="auto">
          <a:xfrm>
            <a:off x="7632536" y="1828800"/>
            <a:ext cx="37061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en-US" sz="2000" dirty="0"/>
              <a:t>R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6514366" y="2344719"/>
            <a:ext cx="1049337" cy="1133475"/>
            <a:chOff x="6054441" y="3670588"/>
            <a:chExt cx="1049337" cy="1133475"/>
          </a:xfrm>
        </p:grpSpPr>
        <p:grpSp>
          <p:nvGrpSpPr>
            <p:cNvPr id="41" name="Group 40"/>
            <p:cNvGrpSpPr/>
            <p:nvPr/>
          </p:nvGrpSpPr>
          <p:grpSpPr>
            <a:xfrm>
              <a:off x="6054441" y="3670588"/>
              <a:ext cx="1049337" cy="1133475"/>
              <a:chOff x="3027363" y="4340225"/>
              <a:chExt cx="1049337" cy="1133475"/>
            </a:xfrm>
          </p:grpSpPr>
          <p:sp>
            <p:nvSpPr>
              <p:cNvPr id="43" name="Oval 15"/>
              <p:cNvSpPr>
                <a:spLocks noChangeArrowheads="1"/>
              </p:cNvSpPr>
              <p:nvPr/>
            </p:nvSpPr>
            <p:spPr bwMode="auto">
              <a:xfrm>
                <a:off x="3433763" y="5067300"/>
                <a:ext cx="609600" cy="342900"/>
              </a:xfrm>
              <a:prstGeom prst="ellips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" name="Oval 16"/>
              <p:cNvSpPr>
                <a:spLocks noChangeArrowheads="1"/>
              </p:cNvSpPr>
              <p:nvPr/>
            </p:nvSpPr>
            <p:spPr bwMode="auto">
              <a:xfrm>
                <a:off x="3027363" y="4381500"/>
                <a:ext cx="609600" cy="342900"/>
              </a:xfrm>
              <a:prstGeom prst="ellips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" name="Text Box 20"/>
              <p:cNvSpPr txBox="1">
                <a:spLocks noChangeArrowheads="1"/>
              </p:cNvSpPr>
              <p:nvPr/>
            </p:nvSpPr>
            <p:spPr bwMode="auto">
              <a:xfrm>
                <a:off x="3151187" y="4340225"/>
                <a:ext cx="389850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2400">
                    <a:latin typeface="+mn-lt"/>
                  </a:rPr>
                  <a:t>P</a:t>
                </a:r>
              </a:p>
            </p:txBody>
          </p:sp>
          <p:sp>
            <p:nvSpPr>
              <p:cNvPr id="47" name="Text Box 21"/>
              <p:cNvSpPr txBox="1">
                <a:spLocks noChangeArrowheads="1"/>
              </p:cNvSpPr>
              <p:nvPr/>
            </p:nvSpPr>
            <p:spPr bwMode="auto">
              <a:xfrm>
                <a:off x="3536950" y="5016500"/>
                <a:ext cx="539750" cy="4572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en-US" sz="2400">
                    <a:latin typeface="+mn-lt"/>
                  </a:rPr>
                  <a:t>X</a:t>
                </a:r>
              </a:p>
            </p:txBody>
          </p:sp>
          <p:sp>
            <p:nvSpPr>
              <p:cNvPr id="49" name="Line 28"/>
              <p:cNvSpPr>
                <a:spLocks noChangeShapeType="1"/>
              </p:cNvSpPr>
              <p:nvPr/>
            </p:nvSpPr>
            <p:spPr bwMode="auto">
              <a:xfrm>
                <a:off x="3433763" y="4724400"/>
                <a:ext cx="406400" cy="342900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cxnSp>
          <p:nvCxnSpPr>
            <p:cNvPr id="79" name="AutoShape 29"/>
            <p:cNvCxnSpPr>
              <a:cxnSpLocks noChangeShapeType="1"/>
            </p:cNvCxnSpPr>
            <p:nvPr/>
          </p:nvCxnSpPr>
          <p:spPr bwMode="auto">
            <a:xfrm>
              <a:off x="6442870" y="4051636"/>
              <a:ext cx="445736" cy="372717"/>
            </a:xfrm>
            <a:prstGeom prst="straightConnector1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89" name="Straight Arrow Connector 88"/>
          <p:cNvCxnSpPr/>
          <p:nvPr/>
        </p:nvCxnSpPr>
        <p:spPr bwMode="auto">
          <a:xfrm>
            <a:off x="1506501" y="3454468"/>
            <a:ext cx="370734" cy="331838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3" name="Straight Arrow Connector 92"/>
          <p:cNvCxnSpPr/>
          <p:nvPr/>
        </p:nvCxnSpPr>
        <p:spPr bwMode="auto">
          <a:xfrm flipH="1">
            <a:off x="7277124" y="2316924"/>
            <a:ext cx="362733" cy="408843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321 - Data Structures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F31B7-9060-42E4-BB86-9DFA13B43B24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1195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588963" y="3570288"/>
            <a:ext cx="1422400" cy="1839912"/>
            <a:chOff x="588963" y="3570288"/>
            <a:chExt cx="1422400" cy="1839912"/>
          </a:xfrm>
        </p:grpSpPr>
        <p:sp>
          <p:nvSpPr>
            <p:cNvPr id="50179" name="Oval 3"/>
            <p:cNvSpPr>
              <a:spLocks noChangeArrowheads="1"/>
            </p:cNvSpPr>
            <p:nvPr/>
          </p:nvSpPr>
          <p:spPr bwMode="auto">
            <a:xfrm>
              <a:off x="1401763" y="3632200"/>
              <a:ext cx="609600" cy="342900"/>
            </a:xfrm>
            <a:prstGeom prst="ellips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50180" name="Oval 4"/>
            <p:cNvSpPr>
              <a:spLocks noChangeArrowheads="1"/>
            </p:cNvSpPr>
            <p:nvPr/>
          </p:nvSpPr>
          <p:spPr bwMode="auto">
            <a:xfrm>
              <a:off x="995363" y="4318000"/>
              <a:ext cx="609600" cy="342900"/>
            </a:xfrm>
            <a:prstGeom prst="ellips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2400" dirty="0">
                  <a:latin typeface="+mn-lt"/>
                </a:rPr>
                <a:t>P</a:t>
              </a:r>
            </a:p>
          </p:txBody>
        </p:sp>
        <p:sp>
          <p:nvSpPr>
            <p:cNvPr id="50181" name="Oval 5"/>
            <p:cNvSpPr>
              <a:spLocks noChangeArrowheads="1"/>
            </p:cNvSpPr>
            <p:nvPr/>
          </p:nvSpPr>
          <p:spPr bwMode="auto">
            <a:xfrm>
              <a:off x="588963" y="5003800"/>
              <a:ext cx="609600" cy="342900"/>
            </a:xfrm>
            <a:prstGeom prst="ellips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50185" name="Text Box 9"/>
            <p:cNvSpPr txBox="1">
              <a:spLocks noChangeArrowheads="1"/>
            </p:cNvSpPr>
            <p:nvPr/>
          </p:nvSpPr>
          <p:spPr bwMode="auto">
            <a:xfrm>
              <a:off x="1479550" y="3570288"/>
              <a:ext cx="4254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en-US" sz="2400" dirty="0">
                  <a:latin typeface="+mn-lt"/>
                </a:rPr>
                <a:t>G</a:t>
              </a:r>
            </a:p>
          </p:txBody>
        </p:sp>
        <p:sp>
          <p:nvSpPr>
            <p:cNvPr id="50189" name="Rectangle 13"/>
            <p:cNvSpPr>
              <a:spLocks noChangeArrowheads="1"/>
            </p:cNvSpPr>
            <p:nvPr/>
          </p:nvSpPr>
          <p:spPr bwMode="auto">
            <a:xfrm>
              <a:off x="682625" y="4953000"/>
              <a:ext cx="404813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400" dirty="0">
                  <a:latin typeface="+mn-lt"/>
                </a:rPr>
                <a:t>X</a:t>
              </a:r>
            </a:p>
          </p:txBody>
        </p:sp>
        <p:sp>
          <p:nvSpPr>
            <p:cNvPr id="50201" name="Line 25"/>
            <p:cNvSpPr>
              <a:spLocks noChangeShapeType="1"/>
            </p:cNvSpPr>
            <p:nvPr/>
          </p:nvSpPr>
          <p:spPr bwMode="auto">
            <a:xfrm flipH="1">
              <a:off x="1300163" y="3975100"/>
              <a:ext cx="406400" cy="34290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202" name="Line 26"/>
            <p:cNvSpPr>
              <a:spLocks noChangeShapeType="1"/>
            </p:cNvSpPr>
            <p:nvPr/>
          </p:nvSpPr>
          <p:spPr bwMode="auto">
            <a:xfrm flipH="1">
              <a:off x="792163" y="4660900"/>
              <a:ext cx="406400" cy="34290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2620963" y="3581400"/>
            <a:ext cx="1455737" cy="1892300"/>
            <a:chOff x="2620963" y="3581400"/>
            <a:chExt cx="1455737" cy="1892300"/>
          </a:xfrm>
        </p:grpSpPr>
        <p:sp>
          <p:nvSpPr>
            <p:cNvPr id="50188" name="Oval 12"/>
            <p:cNvSpPr>
              <a:spLocks noChangeArrowheads="1"/>
            </p:cNvSpPr>
            <p:nvPr/>
          </p:nvSpPr>
          <p:spPr bwMode="auto">
            <a:xfrm>
              <a:off x="2620963" y="3638550"/>
              <a:ext cx="609600" cy="342900"/>
            </a:xfrm>
            <a:prstGeom prst="ellips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191" name="Oval 15"/>
            <p:cNvSpPr>
              <a:spLocks noChangeArrowheads="1"/>
            </p:cNvSpPr>
            <p:nvPr/>
          </p:nvSpPr>
          <p:spPr bwMode="auto">
            <a:xfrm>
              <a:off x="3433763" y="5067300"/>
              <a:ext cx="609600" cy="342900"/>
            </a:xfrm>
            <a:prstGeom prst="ellips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192" name="Oval 16"/>
            <p:cNvSpPr>
              <a:spLocks noChangeArrowheads="1"/>
            </p:cNvSpPr>
            <p:nvPr/>
          </p:nvSpPr>
          <p:spPr bwMode="auto">
            <a:xfrm>
              <a:off x="3027363" y="4381500"/>
              <a:ext cx="609600" cy="342900"/>
            </a:xfrm>
            <a:prstGeom prst="ellips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195" name="Text Box 19"/>
            <p:cNvSpPr txBox="1">
              <a:spLocks noChangeArrowheads="1"/>
            </p:cNvSpPr>
            <p:nvPr/>
          </p:nvSpPr>
          <p:spPr bwMode="auto">
            <a:xfrm>
              <a:off x="2701925" y="3581400"/>
              <a:ext cx="404812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2400" dirty="0">
                  <a:latin typeface="+mn-lt"/>
                </a:rPr>
                <a:t>G</a:t>
              </a:r>
            </a:p>
          </p:txBody>
        </p:sp>
        <p:sp>
          <p:nvSpPr>
            <p:cNvPr id="50196" name="Text Box 20"/>
            <p:cNvSpPr txBox="1">
              <a:spLocks noChangeArrowheads="1"/>
            </p:cNvSpPr>
            <p:nvPr/>
          </p:nvSpPr>
          <p:spPr bwMode="auto">
            <a:xfrm>
              <a:off x="3151187" y="4340225"/>
              <a:ext cx="38985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400">
                  <a:latin typeface="+mn-lt"/>
                </a:rPr>
                <a:t>P</a:t>
              </a:r>
            </a:p>
          </p:txBody>
        </p:sp>
        <p:sp>
          <p:nvSpPr>
            <p:cNvPr id="50197" name="Text Box 21"/>
            <p:cNvSpPr txBox="1">
              <a:spLocks noChangeArrowheads="1"/>
            </p:cNvSpPr>
            <p:nvPr/>
          </p:nvSpPr>
          <p:spPr bwMode="auto">
            <a:xfrm>
              <a:off x="3536950" y="5016500"/>
              <a:ext cx="5397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2400">
                  <a:latin typeface="+mn-lt"/>
                </a:rPr>
                <a:t>X</a:t>
              </a:r>
            </a:p>
          </p:txBody>
        </p:sp>
        <p:sp>
          <p:nvSpPr>
            <p:cNvPr id="50203" name="Line 27"/>
            <p:cNvSpPr>
              <a:spLocks noChangeShapeType="1"/>
            </p:cNvSpPr>
            <p:nvPr/>
          </p:nvSpPr>
          <p:spPr bwMode="auto">
            <a:xfrm>
              <a:off x="2925763" y="3981450"/>
              <a:ext cx="406400" cy="40005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204" name="Line 28"/>
            <p:cNvSpPr>
              <a:spLocks noChangeShapeType="1"/>
            </p:cNvSpPr>
            <p:nvPr/>
          </p:nvSpPr>
          <p:spPr bwMode="auto">
            <a:xfrm>
              <a:off x="3433763" y="4724400"/>
              <a:ext cx="406400" cy="34290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4957763" y="3570288"/>
            <a:ext cx="1381125" cy="1811337"/>
            <a:chOff x="4957763" y="3570288"/>
            <a:chExt cx="1381125" cy="1811337"/>
          </a:xfrm>
        </p:grpSpPr>
        <p:sp>
          <p:nvSpPr>
            <p:cNvPr id="50190" name="Oval 14"/>
            <p:cNvSpPr>
              <a:spLocks noChangeArrowheads="1"/>
            </p:cNvSpPr>
            <p:nvPr/>
          </p:nvSpPr>
          <p:spPr bwMode="auto">
            <a:xfrm>
              <a:off x="5567363" y="3638550"/>
              <a:ext cx="609600" cy="342900"/>
            </a:xfrm>
            <a:prstGeom prst="ellipse">
              <a:avLst/>
            </a:prstGeom>
            <a:noFill/>
            <a:ln w="9525">
              <a:solidFill>
                <a:srgbClr val="00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193" name="Oval 17"/>
            <p:cNvSpPr>
              <a:spLocks noChangeArrowheads="1"/>
            </p:cNvSpPr>
            <p:nvPr/>
          </p:nvSpPr>
          <p:spPr bwMode="auto">
            <a:xfrm>
              <a:off x="4957763" y="4267200"/>
              <a:ext cx="609600" cy="342900"/>
            </a:xfrm>
            <a:prstGeom prst="ellipse">
              <a:avLst/>
            </a:prstGeom>
            <a:noFill/>
            <a:ln w="9525">
              <a:solidFill>
                <a:srgbClr val="00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194" name="Oval 18"/>
            <p:cNvSpPr>
              <a:spLocks noChangeArrowheads="1"/>
            </p:cNvSpPr>
            <p:nvPr/>
          </p:nvSpPr>
          <p:spPr bwMode="auto">
            <a:xfrm>
              <a:off x="5729288" y="4989513"/>
              <a:ext cx="609600" cy="342900"/>
            </a:xfrm>
            <a:prstGeom prst="ellipse">
              <a:avLst/>
            </a:prstGeom>
            <a:noFill/>
            <a:ln w="9525">
              <a:solidFill>
                <a:srgbClr val="00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198" name="Text Box 22"/>
            <p:cNvSpPr txBox="1">
              <a:spLocks noChangeArrowheads="1"/>
            </p:cNvSpPr>
            <p:nvPr/>
          </p:nvSpPr>
          <p:spPr bwMode="auto">
            <a:xfrm>
              <a:off x="5648325" y="3570288"/>
              <a:ext cx="423514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400" dirty="0">
                  <a:latin typeface="+mn-lt"/>
                </a:rPr>
                <a:t>G</a:t>
              </a:r>
            </a:p>
          </p:txBody>
        </p:sp>
        <p:sp>
          <p:nvSpPr>
            <p:cNvPr id="50199" name="Text Box 23"/>
            <p:cNvSpPr txBox="1">
              <a:spLocks noChangeArrowheads="1"/>
            </p:cNvSpPr>
            <p:nvPr/>
          </p:nvSpPr>
          <p:spPr bwMode="auto">
            <a:xfrm>
              <a:off x="5089525" y="4192588"/>
              <a:ext cx="38985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400">
                  <a:latin typeface="+mn-lt"/>
                </a:rPr>
                <a:t>P</a:t>
              </a:r>
            </a:p>
          </p:txBody>
        </p:sp>
        <p:sp>
          <p:nvSpPr>
            <p:cNvPr id="50200" name="Text Box 24"/>
            <p:cNvSpPr txBox="1">
              <a:spLocks noChangeArrowheads="1"/>
            </p:cNvSpPr>
            <p:nvPr/>
          </p:nvSpPr>
          <p:spPr bwMode="auto">
            <a:xfrm>
              <a:off x="5830888" y="4924425"/>
              <a:ext cx="404812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400">
                  <a:latin typeface="+mn-lt"/>
                </a:rPr>
                <a:t>X</a:t>
              </a:r>
            </a:p>
          </p:txBody>
        </p:sp>
        <p:sp>
          <p:nvSpPr>
            <p:cNvPr id="50205" name="Line 29"/>
            <p:cNvSpPr>
              <a:spLocks noChangeShapeType="1"/>
            </p:cNvSpPr>
            <p:nvPr/>
          </p:nvSpPr>
          <p:spPr bwMode="auto">
            <a:xfrm flipH="1">
              <a:off x="5262563" y="3981450"/>
              <a:ext cx="609600" cy="285750"/>
            </a:xfrm>
            <a:prstGeom prst="line">
              <a:avLst/>
            </a:prstGeom>
            <a:noFill/>
            <a:ln w="9525">
              <a:solidFill>
                <a:srgbClr val="00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206" name="Line 30"/>
            <p:cNvSpPr>
              <a:spLocks noChangeShapeType="1"/>
            </p:cNvSpPr>
            <p:nvPr/>
          </p:nvSpPr>
          <p:spPr bwMode="auto">
            <a:xfrm>
              <a:off x="5424488" y="4589463"/>
              <a:ext cx="609600" cy="400050"/>
            </a:xfrm>
            <a:prstGeom prst="line">
              <a:avLst/>
            </a:prstGeom>
            <a:noFill/>
            <a:ln w="9525">
              <a:solidFill>
                <a:srgbClr val="00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989763" y="3619500"/>
            <a:ext cx="1320800" cy="1714500"/>
            <a:chOff x="6989763" y="3619500"/>
            <a:chExt cx="1320800" cy="1714500"/>
          </a:xfrm>
        </p:grpSpPr>
        <p:sp>
          <p:nvSpPr>
            <p:cNvPr id="50182" name="Oval 6"/>
            <p:cNvSpPr>
              <a:spLocks noChangeArrowheads="1"/>
            </p:cNvSpPr>
            <p:nvPr/>
          </p:nvSpPr>
          <p:spPr bwMode="auto">
            <a:xfrm>
              <a:off x="6989763" y="3619500"/>
              <a:ext cx="609600" cy="342900"/>
            </a:xfrm>
            <a:prstGeom prst="ellipse">
              <a:avLst/>
            </a:prstGeom>
            <a:noFill/>
            <a:ln w="9525">
              <a:solidFill>
                <a:srgbClr val="9900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2400" dirty="0">
                  <a:latin typeface="+mn-lt"/>
                </a:rPr>
                <a:t>G</a:t>
              </a:r>
            </a:p>
          </p:txBody>
        </p:sp>
        <p:sp>
          <p:nvSpPr>
            <p:cNvPr id="50183" name="Oval 7"/>
            <p:cNvSpPr>
              <a:spLocks noChangeArrowheads="1"/>
            </p:cNvSpPr>
            <p:nvPr/>
          </p:nvSpPr>
          <p:spPr bwMode="auto">
            <a:xfrm>
              <a:off x="7700963" y="4248150"/>
              <a:ext cx="609600" cy="342900"/>
            </a:xfrm>
            <a:prstGeom prst="ellipse">
              <a:avLst/>
            </a:prstGeom>
            <a:noFill/>
            <a:ln w="9525">
              <a:solidFill>
                <a:srgbClr val="9900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184" name="Oval 8"/>
            <p:cNvSpPr>
              <a:spLocks noChangeArrowheads="1"/>
            </p:cNvSpPr>
            <p:nvPr/>
          </p:nvSpPr>
          <p:spPr bwMode="auto">
            <a:xfrm>
              <a:off x="7091363" y="4991100"/>
              <a:ext cx="609600" cy="342900"/>
            </a:xfrm>
            <a:prstGeom prst="ellipse">
              <a:avLst/>
            </a:prstGeom>
            <a:noFill/>
            <a:ln w="9525">
              <a:solidFill>
                <a:srgbClr val="9900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2400">
                  <a:latin typeface="+mn-lt"/>
                </a:rPr>
                <a:t>X</a:t>
              </a:r>
            </a:p>
          </p:txBody>
        </p:sp>
        <p:sp>
          <p:nvSpPr>
            <p:cNvPr id="50186" name="Text Box 10"/>
            <p:cNvSpPr txBox="1">
              <a:spLocks noChangeArrowheads="1"/>
            </p:cNvSpPr>
            <p:nvPr/>
          </p:nvSpPr>
          <p:spPr bwMode="auto">
            <a:xfrm>
              <a:off x="7853363" y="4197350"/>
              <a:ext cx="363537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2400">
                  <a:latin typeface="+mn-lt"/>
                </a:rPr>
                <a:t>P</a:t>
              </a:r>
            </a:p>
          </p:txBody>
        </p:sp>
        <p:sp>
          <p:nvSpPr>
            <p:cNvPr id="50207" name="Line 31"/>
            <p:cNvSpPr>
              <a:spLocks noChangeShapeType="1"/>
            </p:cNvSpPr>
            <p:nvPr/>
          </p:nvSpPr>
          <p:spPr bwMode="auto">
            <a:xfrm>
              <a:off x="7294563" y="3962400"/>
              <a:ext cx="609600" cy="285750"/>
            </a:xfrm>
            <a:prstGeom prst="line">
              <a:avLst/>
            </a:prstGeom>
            <a:noFill/>
            <a:ln w="9525">
              <a:solidFill>
                <a:srgbClr val="9900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208" name="Line 32"/>
            <p:cNvSpPr>
              <a:spLocks noChangeShapeType="1"/>
            </p:cNvSpPr>
            <p:nvPr/>
          </p:nvSpPr>
          <p:spPr bwMode="auto">
            <a:xfrm flipH="1">
              <a:off x="7396163" y="4591050"/>
              <a:ext cx="609600" cy="400050"/>
            </a:xfrm>
            <a:prstGeom prst="line">
              <a:avLst/>
            </a:prstGeom>
            <a:noFill/>
            <a:ln w="9525">
              <a:solidFill>
                <a:srgbClr val="9900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0209" name="Rectangle 33"/>
          <p:cNvSpPr>
            <a:spLocks noChangeArrowheads="1"/>
          </p:cNvSpPr>
          <p:nvPr/>
        </p:nvSpPr>
        <p:spPr bwMode="auto">
          <a:xfrm>
            <a:off x="381000" y="-37305"/>
            <a:ext cx="8305800" cy="801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>
            <a:lvl1pPr algn="ctr">
              <a:defRPr sz="44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algn="ctr">
              <a:defRPr sz="4400">
                <a:solidFill>
                  <a:schemeClr val="accent2"/>
                </a:solidFill>
                <a:latin typeface="Arial" panose="020B0604020202020204" pitchFamily="34" charset="0"/>
              </a:defRPr>
            </a:lvl2pPr>
            <a:lvl3pPr algn="ctr">
              <a:defRPr sz="44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algn="ctr">
              <a:defRPr sz="4400">
                <a:solidFill>
                  <a:schemeClr val="accent2"/>
                </a:solidFill>
                <a:latin typeface="Arial" panose="020B0604020202020204" pitchFamily="34" charset="0"/>
              </a:defRPr>
            </a:lvl4pPr>
            <a:lvl5pPr algn="ctr">
              <a:defRPr sz="4400">
                <a:solidFill>
                  <a:schemeClr val="accent2"/>
                </a:solidFill>
                <a:latin typeface="Arial" panose="020B0604020202020204" pitchFamily="34" charset="0"/>
              </a:defRPr>
            </a:lvl5pPr>
            <a:lvl6pPr marL="4572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panose="020B0604020202020204" pitchFamily="34" charset="0"/>
              </a:defRPr>
            </a:lvl6pPr>
            <a:lvl7pPr marL="9144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panose="020B0604020202020204" pitchFamily="34" charset="0"/>
              </a:defRPr>
            </a:lvl7pPr>
            <a:lvl8pPr marL="1371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panose="020B0604020202020204" pitchFamily="34" charset="0"/>
              </a:defRPr>
            </a:lvl8pPr>
            <a:lvl9pPr marL="18288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b="0" dirty="0" smtClean="0">
                <a:solidFill>
                  <a:srgbClr val="FF3300"/>
                </a:solidFill>
                <a:latin typeface="+mj-lt"/>
              </a:rPr>
              <a:t>Category II: </a:t>
            </a:r>
            <a:r>
              <a:rPr lang="en-US" altLang="en-US" b="0" dirty="0" smtClean="0">
                <a:solidFill>
                  <a:srgbClr val="FF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en-US" b="0" dirty="0" smtClean="0">
                <a:solidFill>
                  <a:srgbClr val="FF3300"/>
                </a:solidFill>
                <a:latin typeface="+mj-lt"/>
              </a:rPr>
              <a:t> has Grandparent</a:t>
            </a:r>
            <a:endParaRPr lang="en-US" altLang="en-US" b="0" dirty="0">
              <a:solidFill>
                <a:srgbClr val="FF3300"/>
              </a:solidFill>
              <a:latin typeface="+mj-lt"/>
            </a:endParaRPr>
          </a:p>
        </p:txBody>
      </p:sp>
      <p:sp>
        <p:nvSpPr>
          <p:cNvPr id="35" name="Rectangle 3"/>
          <p:cNvSpPr txBox="1">
            <a:spLocks noChangeArrowheads="1"/>
          </p:cNvSpPr>
          <p:nvPr/>
        </p:nvSpPr>
        <p:spPr>
          <a:xfrm>
            <a:off x="323848" y="966656"/>
            <a:ext cx="8667751" cy="2291821"/>
          </a:xfrm>
          <a:prstGeom prst="rect">
            <a:avLst/>
          </a:prstGeom>
          <a:noFill/>
          <a:ln/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buChar char="8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en-US" b="0" dirty="0"/>
              <a:t>Let </a:t>
            </a:r>
            <a:r>
              <a:rPr lang="en-US" alt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en-US" b="0" dirty="0"/>
              <a:t> be a non-root node with </a:t>
            </a:r>
            <a:r>
              <a:rPr lang="en-US" altLang="en-US" b="0" dirty="0">
                <a:sym typeface="Symbol" panose="05050102010706020507" pitchFamily="18" charset="2"/>
              </a:rPr>
              <a:t> 2 </a:t>
            </a:r>
            <a:r>
              <a:rPr lang="en-US" altLang="en-US" b="0" dirty="0" smtClean="0">
                <a:sym typeface="Symbol" panose="05050102010706020507" pitchFamily="18" charset="2"/>
              </a:rPr>
              <a:t>ancestors. </a:t>
            </a:r>
            <a:endParaRPr lang="en-US" altLang="en-US" b="0" kern="0" dirty="0" smtClean="0"/>
          </a:p>
          <a:p>
            <a:pPr lvl="1">
              <a:buFontTx/>
            </a:pPr>
            <a:r>
              <a:rPr lang="en-US" altLang="en-US" b="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P</a:t>
            </a:r>
            <a:r>
              <a:rPr lang="en-US" altLang="en-US" b="0" dirty="0" smtClean="0">
                <a:sym typeface="Symbol" panose="05050102010706020507" pitchFamily="18" charset="2"/>
              </a:rPr>
              <a:t> </a:t>
            </a:r>
            <a:r>
              <a:rPr lang="en-US" altLang="en-US" b="0" dirty="0">
                <a:sym typeface="Symbol" panose="05050102010706020507" pitchFamily="18" charset="2"/>
              </a:rPr>
              <a:t>is its parent node</a:t>
            </a:r>
            <a:r>
              <a:rPr lang="en-US" altLang="en-US" b="0" kern="0" dirty="0" smtClean="0"/>
              <a:t>.</a:t>
            </a:r>
          </a:p>
          <a:p>
            <a:pPr lvl="1">
              <a:buFontTx/>
            </a:pPr>
            <a:r>
              <a:rPr lang="en-US" altLang="en-US" b="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G</a:t>
            </a:r>
            <a:r>
              <a:rPr lang="en-US" altLang="en-US" b="0" dirty="0">
                <a:sym typeface="Symbol" panose="05050102010706020507" pitchFamily="18" charset="2"/>
              </a:rPr>
              <a:t> is its grandparent node</a:t>
            </a:r>
            <a:r>
              <a:rPr lang="en-US" altLang="en-US" b="0" kern="0" dirty="0" smtClean="0"/>
              <a:t>.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321 - Data Structures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B368D4-5768-483F-A9BA-B0B5200FB1BB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5834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-195262"/>
            <a:ext cx="8077200" cy="1143000"/>
          </a:xfrm>
        </p:spPr>
        <p:txBody>
          <a:bodyPr/>
          <a:lstStyle/>
          <a:p>
            <a:r>
              <a:rPr lang="en-US" altLang="en-US" dirty="0" smtClean="0">
                <a:solidFill>
                  <a:srgbClr val="FF3300"/>
                </a:solidFill>
              </a:rPr>
              <a:t>LL / RR Orientations</a:t>
            </a:r>
            <a:endParaRPr lang="en-US" altLang="en-US" dirty="0">
              <a:solidFill>
                <a:srgbClr val="FF3300"/>
              </a:solidFill>
            </a:endParaRPr>
          </a:p>
        </p:txBody>
      </p:sp>
      <p:sp>
        <p:nvSpPr>
          <p:cNvPr id="77848" name="Text Box 24"/>
          <p:cNvSpPr txBox="1">
            <a:spLocks noChangeArrowheads="1"/>
          </p:cNvSpPr>
          <p:nvPr/>
        </p:nvSpPr>
        <p:spPr bwMode="auto">
          <a:xfrm>
            <a:off x="671536" y="4091857"/>
            <a:ext cx="49885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en-US" sz="2000" dirty="0" smtClean="0"/>
              <a:t>LL</a:t>
            </a:r>
            <a:endParaRPr lang="en-US" altLang="en-US" sz="2000" dirty="0"/>
          </a:p>
        </p:txBody>
      </p:sp>
      <p:sp>
        <p:nvSpPr>
          <p:cNvPr id="77859" name="Text Box 35"/>
          <p:cNvSpPr txBox="1">
            <a:spLocks noChangeArrowheads="1"/>
          </p:cNvSpPr>
          <p:nvPr/>
        </p:nvSpPr>
        <p:spPr bwMode="auto">
          <a:xfrm>
            <a:off x="285521" y="1328356"/>
            <a:ext cx="4584955" cy="16435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en-US" sz="2400" b="0" dirty="0" smtClean="0">
                <a:latin typeface="+mn-lt"/>
                <a:cs typeface="Courier New" panose="02070309020205020404" pitchFamily="49" charset="0"/>
              </a:rPr>
              <a:t>LL-Orientation:</a:t>
            </a:r>
          </a:p>
          <a:p>
            <a:pPr algn="ctr"/>
            <a:r>
              <a:rPr lang="en-US" alt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en-US" sz="2400" b="0" dirty="0" smtClean="0"/>
              <a:t> is in the left sub-tree of its </a:t>
            </a:r>
            <a:r>
              <a:rPr lang="en-US" altLang="en-US" sz="2400" b="0" dirty="0"/>
              <a:t>p</a:t>
            </a:r>
            <a:r>
              <a:rPr lang="en-US" altLang="en-US" sz="2400" b="0" dirty="0" smtClean="0"/>
              <a:t>arent </a:t>
            </a:r>
            <a:r>
              <a:rPr lang="en-US" altLang="en-US" sz="2400" b="0" dirty="0"/>
              <a:t>and </a:t>
            </a:r>
            <a:r>
              <a:rPr lang="en-US" altLang="en-US" sz="2400" b="0" dirty="0" smtClean="0"/>
              <a:t>its parent is in the left sub-tree of its grandparent.</a:t>
            </a:r>
            <a:endParaRPr lang="en-US" altLang="en-US" sz="2400" b="0" dirty="0"/>
          </a:p>
        </p:txBody>
      </p:sp>
      <p:grpSp>
        <p:nvGrpSpPr>
          <p:cNvPr id="7" name="Group 6"/>
          <p:cNvGrpSpPr/>
          <p:nvPr/>
        </p:nvGrpSpPr>
        <p:grpSpPr>
          <a:xfrm>
            <a:off x="1149467" y="3795217"/>
            <a:ext cx="1422400" cy="1839912"/>
            <a:chOff x="914400" y="2858029"/>
            <a:chExt cx="1422400" cy="1839912"/>
          </a:xfrm>
        </p:grpSpPr>
        <p:cxnSp>
          <p:nvCxnSpPr>
            <p:cNvPr id="77844" name="AutoShape 20"/>
            <p:cNvCxnSpPr>
              <a:cxnSpLocks noChangeShapeType="1"/>
              <a:stCxn id="39" idx="0"/>
            </p:cNvCxnSpPr>
            <p:nvPr/>
          </p:nvCxnSpPr>
          <p:spPr bwMode="auto">
            <a:xfrm flipH="1">
              <a:off x="1618457" y="3262841"/>
              <a:ext cx="413543" cy="347896"/>
            </a:xfrm>
            <a:prstGeom prst="straightConnector1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7846" name="AutoShape 22"/>
            <p:cNvCxnSpPr>
              <a:cxnSpLocks noChangeShapeType="1"/>
              <a:stCxn id="40" idx="0"/>
            </p:cNvCxnSpPr>
            <p:nvPr/>
          </p:nvCxnSpPr>
          <p:spPr bwMode="auto">
            <a:xfrm flipH="1">
              <a:off x="1118394" y="3948641"/>
              <a:ext cx="405606" cy="340025"/>
            </a:xfrm>
            <a:prstGeom prst="straightConnector1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33" name="Group 32"/>
            <p:cNvGrpSpPr/>
            <p:nvPr/>
          </p:nvGrpSpPr>
          <p:grpSpPr>
            <a:xfrm>
              <a:off x="914400" y="2858029"/>
              <a:ext cx="1422400" cy="1839912"/>
              <a:chOff x="588963" y="3570288"/>
              <a:chExt cx="1422400" cy="1839912"/>
            </a:xfrm>
          </p:grpSpPr>
          <p:sp>
            <p:nvSpPr>
              <p:cNvPr id="34" name="Oval 3"/>
              <p:cNvSpPr>
                <a:spLocks noChangeArrowheads="1"/>
              </p:cNvSpPr>
              <p:nvPr/>
            </p:nvSpPr>
            <p:spPr bwMode="auto">
              <a:xfrm>
                <a:off x="1401763" y="3632200"/>
                <a:ext cx="609600" cy="342900"/>
              </a:xfrm>
              <a:prstGeom prst="ellips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5" name="Oval 4"/>
              <p:cNvSpPr>
                <a:spLocks noChangeArrowheads="1"/>
              </p:cNvSpPr>
              <p:nvPr/>
            </p:nvSpPr>
            <p:spPr bwMode="auto">
              <a:xfrm>
                <a:off x="995363" y="4318000"/>
                <a:ext cx="609600" cy="342900"/>
              </a:xfrm>
              <a:prstGeom prst="ellips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 sz="2400" dirty="0">
                    <a:latin typeface="+mn-lt"/>
                  </a:rPr>
                  <a:t>P</a:t>
                </a:r>
              </a:p>
            </p:txBody>
          </p:sp>
          <p:sp>
            <p:nvSpPr>
              <p:cNvPr id="36" name="Oval 5"/>
              <p:cNvSpPr>
                <a:spLocks noChangeArrowheads="1"/>
              </p:cNvSpPr>
              <p:nvPr/>
            </p:nvSpPr>
            <p:spPr bwMode="auto">
              <a:xfrm>
                <a:off x="588963" y="5003800"/>
                <a:ext cx="609600" cy="342900"/>
              </a:xfrm>
              <a:prstGeom prst="ellips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7" name="Text Box 9"/>
              <p:cNvSpPr txBox="1">
                <a:spLocks noChangeArrowheads="1"/>
              </p:cNvSpPr>
              <p:nvPr/>
            </p:nvSpPr>
            <p:spPr bwMode="auto">
              <a:xfrm>
                <a:off x="1479550" y="3570288"/>
                <a:ext cx="425450" cy="4572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US" altLang="en-US" sz="2400" dirty="0">
                    <a:latin typeface="+mn-lt"/>
                  </a:rPr>
                  <a:t>G</a:t>
                </a:r>
              </a:p>
            </p:txBody>
          </p:sp>
          <p:sp>
            <p:nvSpPr>
              <p:cNvPr id="38" name="Rectangle 13"/>
              <p:cNvSpPr>
                <a:spLocks noChangeArrowheads="1"/>
              </p:cNvSpPr>
              <p:nvPr/>
            </p:nvSpPr>
            <p:spPr bwMode="auto">
              <a:xfrm>
                <a:off x="682625" y="4953000"/>
                <a:ext cx="404813" cy="4572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2400" dirty="0">
                    <a:latin typeface="+mn-lt"/>
                  </a:rPr>
                  <a:t>X</a:t>
                </a:r>
              </a:p>
            </p:txBody>
          </p:sp>
          <p:sp>
            <p:nvSpPr>
              <p:cNvPr id="39" name="Line 25"/>
              <p:cNvSpPr>
                <a:spLocks noChangeShapeType="1"/>
              </p:cNvSpPr>
              <p:nvPr/>
            </p:nvSpPr>
            <p:spPr bwMode="auto">
              <a:xfrm flipH="1">
                <a:off x="1300163" y="3975100"/>
                <a:ext cx="406400" cy="34290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" name="Line 26"/>
              <p:cNvSpPr>
                <a:spLocks noChangeShapeType="1"/>
              </p:cNvSpPr>
              <p:nvPr/>
            </p:nvSpPr>
            <p:spPr bwMode="auto">
              <a:xfrm flipH="1">
                <a:off x="792163" y="4660900"/>
                <a:ext cx="406400" cy="34290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53" name="Text Box 35"/>
          <p:cNvSpPr txBox="1">
            <a:spLocks noChangeArrowheads="1"/>
          </p:cNvSpPr>
          <p:nvPr/>
        </p:nvSpPr>
        <p:spPr bwMode="auto">
          <a:xfrm>
            <a:off x="4264747" y="4068812"/>
            <a:ext cx="4595387" cy="16435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en-US" sz="2400" b="0" dirty="0" smtClean="0">
                <a:latin typeface="+mn-lt"/>
                <a:cs typeface="Courier New" panose="02070309020205020404" pitchFamily="49" charset="0"/>
              </a:rPr>
              <a:t>RR-Orientation:</a:t>
            </a:r>
          </a:p>
          <a:p>
            <a:pPr algn="ctr"/>
            <a:r>
              <a:rPr lang="en-US" alt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en-US" sz="2400" b="0" dirty="0" smtClean="0"/>
              <a:t> is in the right sub-tree of its </a:t>
            </a:r>
            <a:r>
              <a:rPr lang="en-US" altLang="en-US" sz="2400" b="0" dirty="0"/>
              <a:t>p</a:t>
            </a:r>
            <a:r>
              <a:rPr lang="en-US" altLang="en-US" sz="2400" b="0" dirty="0" smtClean="0"/>
              <a:t>arent </a:t>
            </a:r>
            <a:r>
              <a:rPr lang="en-US" altLang="en-US" sz="2400" b="0" dirty="0"/>
              <a:t>and </a:t>
            </a:r>
            <a:r>
              <a:rPr lang="en-US" altLang="en-US" sz="2400" b="0" dirty="0" smtClean="0"/>
              <a:t>its parent is in the right sub-tree of its grandparent.</a:t>
            </a:r>
            <a:endParaRPr lang="en-US" altLang="en-US" sz="2400" b="0" dirty="0"/>
          </a:p>
        </p:txBody>
      </p:sp>
      <p:grpSp>
        <p:nvGrpSpPr>
          <p:cNvPr id="56" name="Group 55"/>
          <p:cNvGrpSpPr/>
          <p:nvPr/>
        </p:nvGrpSpPr>
        <p:grpSpPr>
          <a:xfrm>
            <a:off x="2216267" y="3169047"/>
            <a:ext cx="1060333" cy="2469753"/>
            <a:chOff x="-117124" y="2944912"/>
            <a:chExt cx="1060333" cy="2469753"/>
          </a:xfrm>
        </p:grpSpPr>
        <p:sp>
          <p:nvSpPr>
            <p:cNvPr id="57" name="Oval 3"/>
            <p:cNvSpPr>
              <a:spLocks noChangeArrowheads="1"/>
            </p:cNvSpPr>
            <p:nvPr/>
          </p:nvSpPr>
          <p:spPr bwMode="auto">
            <a:xfrm>
              <a:off x="269432" y="3006824"/>
              <a:ext cx="609600" cy="342900"/>
            </a:xfrm>
            <a:prstGeom prst="ellips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58" name="Oval 4"/>
            <p:cNvSpPr>
              <a:spLocks noChangeArrowheads="1"/>
            </p:cNvSpPr>
            <p:nvPr/>
          </p:nvSpPr>
          <p:spPr bwMode="auto">
            <a:xfrm>
              <a:off x="333609" y="4300667"/>
              <a:ext cx="609600" cy="342900"/>
            </a:xfrm>
            <a:prstGeom prst="ellips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2400" dirty="0">
                  <a:latin typeface="+mn-lt"/>
                </a:rPr>
                <a:t>2</a:t>
              </a:r>
            </a:p>
          </p:txBody>
        </p:sp>
        <p:sp>
          <p:nvSpPr>
            <p:cNvPr id="59" name="Oval 5"/>
            <p:cNvSpPr>
              <a:spLocks noChangeArrowheads="1"/>
            </p:cNvSpPr>
            <p:nvPr/>
          </p:nvSpPr>
          <p:spPr bwMode="auto">
            <a:xfrm>
              <a:off x="-117124" y="5004594"/>
              <a:ext cx="609600" cy="342900"/>
            </a:xfrm>
            <a:prstGeom prst="ellips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60" name="Text Box 9"/>
            <p:cNvSpPr txBox="1">
              <a:spLocks noChangeArrowheads="1"/>
            </p:cNvSpPr>
            <p:nvPr/>
          </p:nvSpPr>
          <p:spPr bwMode="auto">
            <a:xfrm>
              <a:off x="416276" y="2944912"/>
              <a:ext cx="4254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en-US" sz="2400" dirty="0">
                  <a:latin typeface="+mn-lt"/>
                </a:rPr>
                <a:t>5</a:t>
              </a:r>
            </a:p>
          </p:txBody>
        </p:sp>
        <p:sp>
          <p:nvSpPr>
            <p:cNvPr id="61" name="Rectangle 13"/>
            <p:cNvSpPr>
              <a:spLocks noChangeArrowheads="1"/>
            </p:cNvSpPr>
            <p:nvPr/>
          </p:nvSpPr>
          <p:spPr bwMode="auto">
            <a:xfrm>
              <a:off x="-16112" y="4953000"/>
              <a:ext cx="356188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400" dirty="0" smtClean="0">
                  <a:latin typeface="+mn-lt"/>
                </a:rPr>
                <a:t>1</a:t>
              </a:r>
              <a:endParaRPr lang="en-US" altLang="en-US" sz="2400" dirty="0">
                <a:latin typeface="+mn-lt"/>
              </a:endParaRPr>
            </a:p>
          </p:txBody>
        </p:sp>
        <p:sp>
          <p:nvSpPr>
            <p:cNvPr id="62" name="Line 25"/>
            <p:cNvSpPr>
              <a:spLocks noChangeShapeType="1"/>
            </p:cNvSpPr>
            <p:nvPr/>
          </p:nvSpPr>
          <p:spPr bwMode="auto">
            <a:xfrm flipH="1">
              <a:off x="167832" y="3349724"/>
              <a:ext cx="406400" cy="34290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4" name="Line 26"/>
          <p:cNvSpPr>
            <a:spLocks noChangeShapeType="1"/>
          </p:cNvSpPr>
          <p:nvPr/>
        </p:nvSpPr>
        <p:spPr bwMode="auto">
          <a:xfrm>
            <a:off x="2462740" y="4157363"/>
            <a:ext cx="475899" cy="367439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" name="Line 26"/>
          <p:cNvSpPr>
            <a:spLocks noChangeShapeType="1"/>
          </p:cNvSpPr>
          <p:nvPr/>
        </p:nvSpPr>
        <p:spPr bwMode="auto">
          <a:xfrm>
            <a:off x="1986841" y="4867702"/>
            <a:ext cx="475899" cy="367439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66" name="Group 65"/>
          <p:cNvGrpSpPr/>
          <p:nvPr/>
        </p:nvGrpSpPr>
        <p:grpSpPr>
          <a:xfrm>
            <a:off x="5633694" y="1219200"/>
            <a:ext cx="1131684" cy="2649758"/>
            <a:chOff x="4069057" y="2570377"/>
            <a:chExt cx="1131684" cy="2649758"/>
          </a:xfrm>
        </p:grpSpPr>
        <p:sp>
          <p:nvSpPr>
            <p:cNvPr id="67" name="Oval 12"/>
            <p:cNvSpPr>
              <a:spLocks noChangeArrowheads="1"/>
            </p:cNvSpPr>
            <p:nvPr/>
          </p:nvSpPr>
          <p:spPr bwMode="auto">
            <a:xfrm>
              <a:off x="4069057" y="2627527"/>
              <a:ext cx="609600" cy="342900"/>
            </a:xfrm>
            <a:prstGeom prst="ellips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" name="Oval 15"/>
            <p:cNvSpPr>
              <a:spLocks noChangeArrowheads="1"/>
            </p:cNvSpPr>
            <p:nvPr/>
          </p:nvSpPr>
          <p:spPr bwMode="auto">
            <a:xfrm>
              <a:off x="4557804" y="4813735"/>
              <a:ext cx="609600" cy="342900"/>
            </a:xfrm>
            <a:prstGeom prst="ellips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" name="Oval 16"/>
            <p:cNvSpPr>
              <a:spLocks noChangeArrowheads="1"/>
            </p:cNvSpPr>
            <p:nvPr/>
          </p:nvSpPr>
          <p:spPr bwMode="auto">
            <a:xfrm>
              <a:off x="4112743" y="4067356"/>
              <a:ext cx="609600" cy="342900"/>
            </a:xfrm>
            <a:prstGeom prst="ellips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" name="Text Box 19"/>
            <p:cNvSpPr txBox="1">
              <a:spLocks noChangeArrowheads="1"/>
            </p:cNvSpPr>
            <p:nvPr/>
          </p:nvSpPr>
          <p:spPr bwMode="auto">
            <a:xfrm>
              <a:off x="4183591" y="2570377"/>
              <a:ext cx="404812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2400" dirty="0">
                  <a:latin typeface="+mn-lt"/>
                </a:rPr>
                <a:t>5</a:t>
              </a:r>
            </a:p>
          </p:txBody>
        </p:sp>
        <p:sp>
          <p:nvSpPr>
            <p:cNvPr id="71" name="Text Box 20"/>
            <p:cNvSpPr txBox="1">
              <a:spLocks noChangeArrowheads="1"/>
            </p:cNvSpPr>
            <p:nvPr/>
          </p:nvSpPr>
          <p:spPr bwMode="auto">
            <a:xfrm>
              <a:off x="4236567" y="4026081"/>
              <a:ext cx="356188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400" dirty="0">
                  <a:latin typeface="+mn-lt"/>
                </a:rPr>
                <a:t>7</a:t>
              </a:r>
            </a:p>
          </p:txBody>
        </p:sp>
        <p:sp>
          <p:nvSpPr>
            <p:cNvPr id="72" name="Text Box 21"/>
            <p:cNvSpPr txBox="1">
              <a:spLocks noChangeArrowheads="1"/>
            </p:cNvSpPr>
            <p:nvPr/>
          </p:nvSpPr>
          <p:spPr bwMode="auto">
            <a:xfrm>
              <a:off x="4660991" y="4762935"/>
              <a:ext cx="5397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2400" dirty="0">
                  <a:latin typeface="+mn-lt"/>
                </a:rPr>
                <a:t>9</a:t>
              </a:r>
            </a:p>
          </p:txBody>
        </p:sp>
        <p:sp>
          <p:nvSpPr>
            <p:cNvPr id="73" name="Line 27"/>
            <p:cNvSpPr>
              <a:spLocks noChangeShapeType="1"/>
            </p:cNvSpPr>
            <p:nvPr/>
          </p:nvSpPr>
          <p:spPr bwMode="auto">
            <a:xfrm>
              <a:off x="4373857" y="2970427"/>
              <a:ext cx="406400" cy="40005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" name="Line 28"/>
            <p:cNvSpPr>
              <a:spLocks noChangeShapeType="1"/>
            </p:cNvSpPr>
            <p:nvPr/>
          </p:nvSpPr>
          <p:spPr bwMode="auto">
            <a:xfrm flipH="1">
              <a:off x="4464755" y="3657697"/>
              <a:ext cx="381411" cy="404504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5" name="Line 28"/>
          <p:cNvSpPr>
            <a:spLocks noChangeShapeType="1"/>
          </p:cNvSpPr>
          <p:nvPr/>
        </p:nvSpPr>
        <p:spPr bwMode="auto">
          <a:xfrm flipH="1">
            <a:off x="6417887" y="3058962"/>
            <a:ext cx="381411" cy="404504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" name="Text Box 24"/>
          <p:cNvSpPr txBox="1">
            <a:spLocks noChangeArrowheads="1"/>
          </p:cNvSpPr>
          <p:nvPr/>
        </p:nvSpPr>
        <p:spPr bwMode="auto">
          <a:xfrm>
            <a:off x="7689238" y="2171792"/>
            <a:ext cx="55656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en-US" sz="2000" dirty="0" smtClean="0"/>
              <a:t>RR</a:t>
            </a:r>
            <a:endParaRPr lang="en-US" altLang="en-US" sz="2000" dirty="0"/>
          </a:p>
        </p:txBody>
      </p:sp>
      <p:grpSp>
        <p:nvGrpSpPr>
          <p:cNvPr id="11" name="Group 10"/>
          <p:cNvGrpSpPr/>
          <p:nvPr/>
        </p:nvGrpSpPr>
        <p:grpSpPr>
          <a:xfrm>
            <a:off x="6257641" y="1928886"/>
            <a:ext cx="1455737" cy="1892300"/>
            <a:chOff x="5648041" y="2911763"/>
            <a:chExt cx="1455737" cy="1892300"/>
          </a:xfrm>
        </p:grpSpPr>
        <p:grpSp>
          <p:nvGrpSpPr>
            <p:cNvPr id="41" name="Group 40"/>
            <p:cNvGrpSpPr/>
            <p:nvPr/>
          </p:nvGrpSpPr>
          <p:grpSpPr>
            <a:xfrm>
              <a:off x="5648041" y="2911763"/>
              <a:ext cx="1455737" cy="1892300"/>
              <a:chOff x="2620963" y="3581400"/>
              <a:chExt cx="1455737" cy="1892300"/>
            </a:xfrm>
          </p:grpSpPr>
          <p:sp>
            <p:nvSpPr>
              <p:cNvPr id="42" name="Oval 12"/>
              <p:cNvSpPr>
                <a:spLocks noChangeArrowheads="1"/>
              </p:cNvSpPr>
              <p:nvPr/>
            </p:nvSpPr>
            <p:spPr bwMode="auto">
              <a:xfrm>
                <a:off x="2620963" y="3638550"/>
                <a:ext cx="609600" cy="342900"/>
              </a:xfrm>
              <a:prstGeom prst="ellips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" name="Oval 15"/>
              <p:cNvSpPr>
                <a:spLocks noChangeArrowheads="1"/>
              </p:cNvSpPr>
              <p:nvPr/>
            </p:nvSpPr>
            <p:spPr bwMode="auto">
              <a:xfrm>
                <a:off x="3433763" y="5067300"/>
                <a:ext cx="609600" cy="342900"/>
              </a:xfrm>
              <a:prstGeom prst="ellips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" name="Oval 16"/>
              <p:cNvSpPr>
                <a:spLocks noChangeArrowheads="1"/>
              </p:cNvSpPr>
              <p:nvPr/>
            </p:nvSpPr>
            <p:spPr bwMode="auto">
              <a:xfrm>
                <a:off x="3027363" y="4381500"/>
                <a:ext cx="609600" cy="342900"/>
              </a:xfrm>
              <a:prstGeom prst="ellips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" name="Text Box 19"/>
              <p:cNvSpPr txBox="1">
                <a:spLocks noChangeArrowheads="1"/>
              </p:cNvSpPr>
              <p:nvPr/>
            </p:nvSpPr>
            <p:spPr bwMode="auto">
              <a:xfrm>
                <a:off x="2701925" y="3581400"/>
                <a:ext cx="404812" cy="4572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en-US" sz="2400" dirty="0">
                    <a:latin typeface="+mn-lt"/>
                  </a:rPr>
                  <a:t>G</a:t>
                </a:r>
              </a:p>
            </p:txBody>
          </p:sp>
          <p:sp>
            <p:nvSpPr>
              <p:cNvPr id="46" name="Text Box 20"/>
              <p:cNvSpPr txBox="1">
                <a:spLocks noChangeArrowheads="1"/>
              </p:cNvSpPr>
              <p:nvPr/>
            </p:nvSpPr>
            <p:spPr bwMode="auto">
              <a:xfrm>
                <a:off x="3151187" y="4340225"/>
                <a:ext cx="389850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2400">
                    <a:latin typeface="+mn-lt"/>
                  </a:rPr>
                  <a:t>P</a:t>
                </a:r>
              </a:p>
            </p:txBody>
          </p:sp>
          <p:sp>
            <p:nvSpPr>
              <p:cNvPr id="47" name="Text Box 21"/>
              <p:cNvSpPr txBox="1">
                <a:spLocks noChangeArrowheads="1"/>
              </p:cNvSpPr>
              <p:nvPr/>
            </p:nvSpPr>
            <p:spPr bwMode="auto">
              <a:xfrm>
                <a:off x="3536950" y="5016500"/>
                <a:ext cx="539750" cy="4572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en-US" sz="2400">
                    <a:latin typeface="+mn-lt"/>
                  </a:rPr>
                  <a:t>X</a:t>
                </a:r>
              </a:p>
            </p:txBody>
          </p:sp>
          <p:sp>
            <p:nvSpPr>
              <p:cNvPr id="48" name="Line 27"/>
              <p:cNvSpPr>
                <a:spLocks noChangeShapeType="1"/>
              </p:cNvSpPr>
              <p:nvPr/>
            </p:nvSpPr>
            <p:spPr bwMode="auto">
              <a:xfrm>
                <a:off x="2925763" y="3981450"/>
                <a:ext cx="406400" cy="400050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" name="Line 28"/>
              <p:cNvSpPr>
                <a:spLocks noChangeShapeType="1"/>
              </p:cNvSpPr>
              <p:nvPr/>
            </p:nvSpPr>
            <p:spPr bwMode="auto">
              <a:xfrm>
                <a:off x="3433763" y="4724400"/>
                <a:ext cx="406400" cy="342900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cxnSp>
          <p:nvCxnSpPr>
            <p:cNvPr id="78" name="AutoShape 11"/>
            <p:cNvCxnSpPr>
              <a:cxnSpLocks noChangeShapeType="1"/>
              <a:endCxn id="48" idx="1"/>
            </p:cNvCxnSpPr>
            <p:nvPr/>
          </p:nvCxnSpPr>
          <p:spPr bwMode="auto">
            <a:xfrm>
              <a:off x="5961542" y="3328590"/>
              <a:ext cx="397699" cy="383273"/>
            </a:xfrm>
            <a:prstGeom prst="straightConnector1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9" name="AutoShape 29"/>
            <p:cNvCxnSpPr>
              <a:cxnSpLocks noChangeShapeType="1"/>
            </p:cNvCxnSpPr>
            <p:nvPr/>
          </p:nvCxnSpPr>
          <p:spPr bwMode="auto">
            <a:xfrm>
              <a:off x="6442870" y="4051636"/>
              <a:ext cx="445736" cy="372717"/>
            </a:xfrm>
            <a:prstGeom prst="straightConnector1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14" name="Straight Arrow Connector 13"/>
          <p:cNvCxnSpPr/>
          <p:nvPr/>
        </p:nvCxnSpPr>
        <p:spPr bwMode="auto">
          <a:xfrm>
            <a:off x="1487605" y="4306018"/>
            <a:ext cx="421838" cy="462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9" name="Straight Arrow Connector 88"/>
          <p:cNvCxnSpPr/>
          <p:nvPr/>
        </p:nvCxnSpPr>
        <p:spPr bwMode="auto">
          <a:xfrm>
            <a:off x="1040910" y="4597468"/>
            <a:ext cx="370734" cy="331838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2" name="Straight Arrow Connector 91"/>
          <p:cNvCxnSpPr/>
          <p:nvPr/>
        </p:nvCxnSpPr>
        <p:spPr bwMode="auto">
          <a:xfrm flipH="1">
            <a:off x="7020954" y="2395611"/>
            <a:ext cx="446695" cy="22227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3" name="Straight Arrow Connector 92"/>
          <p:cNvCxnSpPr/>
          <p:nvPr/>
        </p:nvCxnSpPr>
        <p:spPr bwMode="auto">
          <a:xfrm flipH="1">
            <a:off x="7426799" y="2659916"/>
            <a:ext cx="362733" cy="408843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321 - Data Structures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F31B7-9060-42E4-BB86-9DFA13B43B24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0197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-195262"/>
            <a:ext cx="8077200" cy="1143000"/>
          </a:xfrm>
        </p:spPr>
        <p:txBody>
          <a:bodyPr/>
          <a:lstStyle/>
          <a:p>
            <a:r>
              <a:rPr lang="en-US" altLang="en-US" dirty="0" smtClean="0">
                <a:solidFill>
                  <a:srgbClr val="FF3300"/>
                </a:solidFill>
              </a:rPr>
              <a:t>RL / LR Orientations</a:t>
            </a:r>
            <a:endParaRPr lang="en-US" altLang="en-US" dirty="0">
              <a:solidFill>
                <a:srgbClr val="FF3300"/>
              </a:solidFill>
            </a:endParaRPr>
          </a:p>
        </p:txBody>
      </p:sp>
      <p:sp>
        <p:nvSpPr>
          <p:cNvPr id="77848" name="Text Box 24"/>
          <p:cNvSpPr txBox="1">
            <a:spLocks noChangeArrowheads="1"/>
          </p:cNvSpPr>
          <p:nvPr/>
        </p:nvSpPr>
        <p:spPr bwMode="auto">
          <a:xfrm>
            <a:off x="5139690" y="4367509"/>
            <a:ext cx="52771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en-US" sz="2000" dirty="0" smtClean="0"/>
              <a:t>LR</a:t>
            </a:r>
            <a:endParaRPr lang="en-US" altLang="en-US" sz="2000" dirty="0"/>
          </a:p>
        </p:txBody>
      </p:sp>
      <p:sp>
        <p:nvSpPr>
          <p:cNvPr id="77859" name="Text Box 35"/>
          <p:cNvSpPr txBox="1">
            <a:spLocks noChangeArrowheads="1"/>
          </p:cNvSpPr>
          <p:nvPr/>
        </p:nvSpPr>
        <p:spPr bwMode="auto">
          <a:xfrm>
            <a:off x="171695" y="3913270"/>
            <a:ext cx="4349242" cy="20128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en-US" sz="2400" b="0" dirty="0" smtClean="0">
                <a:latin typeface="+mn-lt"/>
                <a:cs typeface="Courier New" panose="02070309020205020404" pitchFamily="49" charset="0"/>
              </a:rPr>
              <a:t>RL-Orientation:</a:t>
            </a:r>
          </a:p>
          <a:p>
            <a:pPr algn="ctr"/>
            <a:r>
              <a:rPr lang="en-US" alt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en-US" sz="2400" b="0" dirty="0" smtClean="0"/>
              <a:t> is in the left sub-tree of its </a:t>
            </a:r>
            <a:r>
              <a:rPr lang="en-US" altLang="en-US" sz="2400" b="0" dirty="0"/>
              <a:t>p</a:t>
            </a:r>
            <a:r>
              <a:rPr lang="en-US" altLang="en-US" sz="2400" b="0" dirty="0" smtClean="0"/>
              <a:t>arent </a:t>
            </a:r>
            <a:r>
              <a:rPr lang="en-US" altLang="en-US" sz="2400" b="0" dirty="0"/>
              <a:t>and </a:t>
            </a:r>
            <a:r>
              <a:rPr lang="en-US" altLang="en-US" sz="2400" b="0" dirty="0" smtClean="0"/>
              <a:t>its parent is in the right sub-tree of its grandparent.</a:t>
            </a:r>
            <a:endParaRPr lang="en-US" altLang="en-US" sz="2400" b="0" dirty="0"/>
          </a:p>
        </p:txBody>
      </p:sp>
      <p:sp>
        <p:nvSpPr>
          <p:cNvPr id="53" name="Text Box 35"/>
          <p:cNvSpPr txBox="1">
            <a:spLocks noChangeArrowheads="1"/>
          </p:cNvSpPr>
          <p:nvPr/>
        </p:nvSpPr>
        <p:spPr bwMode="auto">
          <a:xfrm>
            <a:off x="4427131" y="1433699"/>
            <a:ext cx="4389088" cy="16435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en-US" sz="2400" b="0" dirty="0" smtClean="0">
                <a:latin typeface="+mn-lt"/>
                <a:cs typeface="Courier New" panose="02070309020205020404" pitchFamily="49" charset="0"/>
              </a:rPr>
              <a:t>LR-Orientation:</a:t>
            </a:r>
          </a:p>
          <a:p>
            <a:pPr algn="ctr"/>
            <a:r>
              <a:rPr lang="en-US" alt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en-US" sz="2400" b="0" dirty="0" smtClean="0"/>
              <a:t> is in the right sub-tree of its </a:t>
            </a:r>
            <a:r>
              <a:rPr lang="en-US" altLang="en-US" sz="2400" b="0" dirty="0"/>
              <a:t>p</a:t>
            </a:r>
            <a:r>
              <a:rPr lang="en-US" altLang="en-US" sz="2400" b="0" dirty="0" smtClean="0"/>
              <a:t>arent </a:t>
            </a:r>
            <a:r>
              <a:rPr lang="en-US" altLang="en-US" sz="2400" b="0" dirty="0"/>
              <a:t>and </a:t>
            </a:r>
            <a:r>
              <a:rPr lang="en-US" altLang="en-US" sz="2400" b="0" dirty="0" smtClean="0"/>
              <a:t>its parent is in the left sub-tree of its grandparent.</a:t>
            </a:r>
            <a:endParaRPr lang="en-US" altLang="en-US" sz="2400" b="0" dirty="0"/>
          </a:p>
        </p:txBody>
      </p:sp>
      <p:sp>
        <p:nvSpPr>
          <p:cNvPr id="76" name="Text Box 24"/>
          <p:cNvSpPr txBox="1">
            <a:spLocks noChangeArrowheads="1"/>
          </p:cNvSpPr>
          <p:nvPr/>
        </p:nvSpPr>
        <p:spPr bwMode="auto">
          <a:xfrm>
            <a:off x="3363147" y="2360798"/>
            <a:ext cx="52770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en-US" sz="2000" dirty="0" smtClean="0"/>
              <a:t>RL</a:t>
            </a:r>
            <a:endParaRPr lang="en-US" altLang="en-US" sz="2000" dirty="0"/>
          </a:p>
        </p:txBody>
      </p:sp>
      <p:cxnSp>
        <p:nvCxnSpPr>
          <p:cNvPr id="78" name="AutoShape 11"/>
          <p:cNvCxnSpPr>
            <a:cxnSpLocks noChangeShapeType="1"/>
            <a:endCxn id="87" idx="1"/>
          </p:cNvCxnSpPr>
          <p:nvPr/>
        </p:nvCxnSpPr>
        <p:spPr bwMode="auto">
          <a:xfrm>
            <a:off x="7084020" y="4905793"/>
            <a:ext cx="613980" cy="411271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Straight Arrow Connector 13"/>
          <p:cNvCxnSpPr/>
          <p:nvPr/>
        </p:nvCxnSpPr>
        <p:spPr bwMode="auto">
          <a:xfrm flipV="1">
            <a:off x="5872884" y="4392872"/>
            <a:ext cx="1157905" cy="133909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9" name="Straight Arrow Connector 88"/>
          <p:cNvCxnSpPr/>
          <p:nvPr/>
        </p:nvCxnSpPr>
        <p:spPr bwMode="auto">
          <a:xfrm>
            <a:off x="5930294" y="4749030"/>
            <a:ext cx="1226807" cy="450010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2" name="Straight Arrow Connector 91"/>
          <p:cNvCxnSpPr/>
          <p:nvPr/>
        </p:nvCxnSpPr>
        <p:spPr bwMode="auto">
          <a:xfrm flipH="1" flipV="1">
            <a:off x="2041516" y="2513345"/>
            <a:ext cx="1085619" cy="71274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3" name="Straight Arrow Connector 92"/>
          <p:cNvCxnSpPr/>
          <p:nvPr/>
        </p:nvCxnSpPr>
        <p:spPr bwMode="auto">
          <a:xfrm flipH="1">
            <a:off x="2346316" y="2788072"/>
            <a:ext cx="910046" cy="547013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3" name="AutoShape 29"/>
          <p:cNvCxnSpPr>
            <a:cxnSpLocks noChangeShapeType="1"/>
            <a:stCxn id="86" idx="0"/>
          </p:cNvCxnSpPr>
          <p:nvPr/>
        </p:nvCxnSpPr>
        <p:spPr bwMode="auto">
          <a:xfrm flipH="1">
            <a:off x="6948363" y="4309001"/>
            <a:ext cx="587712" cy="284534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77" name="Group 76"/>
          <p:cNvGrpSpPr/>
          <p:nvPr/>
        </p:nvGrpSpPr>
        <p:grpSpPr>
          <a:xfrm>
            <a:off x="6621675" y="3897839"/>
            <a:ext cx="1381125" cy="1811337"/>
            <a:chOff x="4957763" y="3570288"/>
            <a:chExt cx="1381125" cy="1811337"/>
          </a:xfrm>
        </p:grpSpPr>
        <p:sp>
          <p:nvSpPr>
            <p:cNvPr id="80" name="Oval 14"/>
            <p:cNvSpPr>
              <a:spLocks noChangeArrowheads="1"/>
            </p:cNvSpPr>
            <p:nvPr/>
          </p:nvSpPr>
          <p:spPr bwMode="auto">
            <a:xfrm>
              <a:off x="5567363" y="3638550"/>
              <a:ext cx="609600" cy="342900"/>
            </a:xfrm>
            <a:prstGeom prst="ellipse">
              <a:avLst/>
            </a:prstGeom>
            <a:noFill/>
            <a:ln w="9525">
              <a:solidFill>
                <a:srgbClr val="00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" name="Oval 17"/>
            <p:cNvSpPr>
              <a:spLocks noChangeArrowheads="1"/>
            </p:cNvSpPr>
            <p:nvPr/>
          </p:nvSpPr>
          <p:spPr bwMode="auto">
            <a:xfrm>
              <a:off x="4957763" y="4267200"/>
              <a:ext cx="609600" cy="342900"/>
            </a:xfrm>
            <a:prstGeom prst="ellipse">
              <a:avLst/>
            </a:prstGeom>
            <a:noFill/>
            <a:ln w="9525">
              <a:solidFill>
                <a:srgbClr val="00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" name="Oval 18"/>
            <p:cNvSpPr>
              <a:spLocks noChangeArrowheads="1"/>
            </p:cNvSpPr>
            <p:nvPr/>
          </p:nvSpPr>
          <p:spPr bwMode="auto">
            <a:xfrm>
              <a:off x="5729288" y="4989513"/>
              <a:ext cx="609600" cy="342900"/>
            </a:xfrm>
            <a:prstGeom prst="ellipse">
              <a:avLst/>
            </a:prstGeom>
            <a:noFill/>
            <a:ln w="9525">
              <a:solidFill>
                <a:srgbClr val="00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" name="Text Box 22"/>
            <p:cNvSpPr txBox="1">
              <a:spLocks noChangeArrowheads="1"/>
            </p:cNvSpPr>
            <p:nvPr/>
          </p:nvSpPr>
          <p:spPr bwMode="auto">
            <a:xfrm>
              <a:off x="5648325" y="3570288"/>
              <a:ext cx="423514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400" dirty="0">
                  <a:latin typeface="+mn-lt"/>
                </a:rPr>
                <a:t>G</a:t>
              </a:r>
            </a:p>
          </p:txBody>
        </p:sp>
        <p:sp>
          <p:nvSpPr>
            <p:cNvPr id="84" name="Text Box 23"/>
            <p:cNvSpPr txBox="1">
              <a:spLocks noChangeArrowheads="1"/>
            </p:cNvSpPr>
            <p:nvPr/>
          </p:nvSpPr>
          <p:spPr bwMode="auto">
            <a:xfrm>
              <a:off x="5089525" y="4192588"/>
              <a:ext cx="38985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400">
                  <a:latin typeface="+mn-lt"/>
                </a:rPr>
                <a:t>P</a:t>
              </a:r>
            </a:p>
          </p:txBody>
        </p:sp>
        <p:sp>
          <p:nvSpPr>
            <p:cNvPr id="85" name="Text Box 24"/>
            <p:cNvSpPr txBox="1">
              <a:spLocks noChangeArrowheads="1"/>
            </p:cNvSpPr>
            <p:nvPr/>
          </p:nvSpPr>
          <p:spPr bwMode="auto">
            <a:xfrm>
              <a:off x="5830888" y="4924425"/>
              <a:ext cx="404812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400">
                  <a:latin typeface="+mn-lt"/>
                </a:rPr>
                <a:t>X</a:t>
              </a:r>
            </a:p>
          </p:txBody>
        </p:sp>
        <p:sp>
          <p:nvSpPr>
            <p:cNvPr id="86" name="Line 29"/>
            <p:cNvSpPr>
              <a:spLocks noChangeShapeType="1"/>
            </p:cNvSpPr>
            <p:nvPr/>
          </p:nvSpPr>
          <p:spPr bwMode="auto">
            <a:xfrm flipH="1">
              <a:off x="5262563" y="3981450"/>
              <a:ext cx="609600" cy="285750"/>
            </a:xfrm>
            <a:prstGeom prst="line">
              <a:avLst/>
            </a:prstGeom>
            <a:noFill/>
            <a:ln w="9525">
              <a:solidFill>
                <a:srgbClr val="00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" name="Line 30"/>
            <p:cNvSpPr>
              <a:spLocks noChangeShapeType="1"/>
            </p:cNvSpPr>
            <p:nvPr/>
          </p:nvSpPr>
          <p:spPr bwMode="auto">
            <a:xfrm>
              <a:off x="5424488" y="4589463"/>
              <a:ext cx="609600" cy="400050"/>
            </a:xfrm>
            <a:prstGeom prst="line">
              <a:avLst/>
            </a:prstGeom>
            <a:noFill/>
            <a:ln w="9525">
              <a:solidFill>
                <a:srgbClr val="00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1330316" y="2110250"/>
            <a:ext cx="1320800" cy="1714500"/>
            <a:chOff x="6989763" y="3619500"/>
            <a:chExt cx="1320800" cy="1714500"/>
          </a:xfrm>
        </p:grpSpPr>
        <p:sp>
          <p:nvSpPr>
            <p:cNvPr id="90" name="Oval 6"/>
            <p:cNvSpPr>
              <a:spLocks noChangeArrowheads="1"/>
            </p:cNvSpPr>
            <p:nvPr/>
          </p:nvSpPr>
          <p:spPr bwMode="auto">
            <a:xfrm>
              <a:off x="6989763" y="3619500"/>
              <a:ext cx="609600" cy="342900"/>
            </a:xfrm>
            <a:prstGeom prst="ellipse">
              <a:avLst/>
            </a:prstGeom>
            <a:noFill/>
            <a:ln w="9525">
              <a:solidFill>
                <a:srgbClr val="9900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2400" dirty="0">
                  <a:latin typeface="+mn-lt"/>
                </a:rPr>
                <a:t>G</a:t>
              </a:r>
            </a:p>
          </p:txBody>
        </p:sp>
        <p:sp>
          <p:nvSpPr>
            <p:cNvPr id="91" name="Oval 7"/>
            <p:cNvSpPr>
              <a:spLocks noChangeArrowheads="1"/>
            </p:cNvSpPr>
            <p:nvPr/>
          </p:nvSpPr>
          <p:spPr bwMode="auto">
            <a:xfrm>
              <a:off x="7700963" y="4248150"/>
              <a:ext cx="609600" cy="342900"/>
            </a:xfrm>
            <a:prstGeom prst="ellipse">
              <a:avLst/>
            </a:prstGeom>
            <a:noFill/>
            <a:ln w="9525">
              <a:solidFill>
                <a:srgbClr val="9900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" name="Oval 8"/>
            <p:cNvSpPr>
              <a:spLocks noChangeArrowheads="1"/>
            </p:cNvSpPr>
            <p:nvPr/>
          </p:nvSpPr>
          <p:spPr bwMode="auto">
            <a:xfrm>
              <a:off x="7091363" y="4991100"/>
              <a:ext cx="609600" cy="342900"/>
            </a:xfrm>
            <a:prstGeom prst="ellipse">
              <a:avLst/>
            </a:prstGeom>
            <a:noFill/>
            <a:ln w="9525">
              <a:solidFill>
                <a:srgbClr val="9900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2400">
                  <a:latin typeface="+mn-lt"/>
                </a:rPr>
                <a:t>X</a:t>
              </a:r>
            </a:p>
          </p:txBody>
        </p:sp>
        <p:sp>
          <p:nvSpPr>
            <p:cNvPr id="95" name="Text Box 10"/>
            <p:cNvSpPr txBox="1">
              <a:spLocks noChangeArrowheads="1"/>
            </p:cNvSpPr>
            <p:nvPr/>
          </p:nvSpPr>
          <p:spPr bwMode="auto">
            <a:xfrm>
              <a:off x="7853363" y="4197350"/>
              <a:ext cx="363537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2400">
                  <a:latin typeface="+mn-lt"/>
                </a:rPr>
                <a:t>P</a:t>
              </a:r>
            </a:p>
          </p:txBody>
        </p:sp>
        <p:sp>
          <p:nvSpPr>
            <p:cNvPr id="96" name="Line 31"/>
            <p:cNvSpPr>
              <a:spLocks noChangeShapeType="1"/>
            </p:cNvSpPr>
            <p:nvPr/>
          </p:nvSpPr>
          <p:spPr bwMode="auto">
            <a:xfrm>
              <a:off x="7294563" y="3962400"/>
              <a:ext cx="609600" cy="285750"/>
            </a:xfrm>
            <a:prstGeom prst="line">
              <a:avLst/>
            </a:prstGeom>
            <a:noFill/>
            <a:ln w="9525">
              <a:solidFill>
                <a:srgbClr val="9900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7" name="Line 32"/>
            <p:cNvSpPr>
              <a:spLocks noChangeShapeType="1"/>
            </p:cNvSpPr>
            <p:nvPr/>
          </p:nvSpPr>
          <p:spPr bwMode="auto">
            <a:xfrm flipH="1">
              <a:off x="7396163" y="4591050"/>
              <a:ext cx="609600" cy="400050"/>
            </a:xfrm>
            <a:prstGeom prst="line">
              <a:avLst/>
            </a:prstGeom>
            <a:noFill/>
            <a:ln w="9525">
              <a:solidFill>
                <a:srgbClr val="9900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98" name="AutoShape 29"/>
          <p:cNvCxnSpPr>
            <a:cxnSpLocks noChangeShapeType="1"/>
          </p:cNvCxnSpPr>
          <p:nvPr/>
        </p:nvCxnSpPr>
        <p:spPr bwMode="auto">
          <a:xfrm>
            <a:off x="1651112" y="2449249"/>
            <a:ext cx="611587" cy="297515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0" name="AutoShape 29"/>
          <p:cNvCxnSpPr>
            <a:cxnSpLocks noChangeShapeType="1"/>
            <a:endCxn id="97" idx="0"/>
          </p:cNvCxnSpPr>
          <p:nvPr/>
        </p:nvCxnSpPr>
        <p:spPr bwMode="auto">
          <a:xfrm flipV="1">
            <a:off x="1736716" y="3081800"/>
            <a:ext cx="609600" cy="391590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2" name="Oval 6"/>
          <p:cNvSpPr>
            <a:spLocks noChangeArrowheads="1"/>
          </p:cNvSpPr>
          <p:nvPr/>
        </p:nvSpPr>
        <p:spPr bwMode="auto">
          <a:xfrm>
            <a:off x="2079010" y="1371600"/>
            <a:ext cx="609600" cy="342900"/>
          </a:xfrm>
          <a:prstGeom prst="ellipse">
            <a:avLst/>
          </a:prstGeom>
          <a:noFill/>
          <a:ln w="9525">
            <a:solidFill>
              <a:srgbClr val="99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dirty="0">
                <a:latin typeface="+mn-lt"/>
              </a:rPr>
              <a:t>4</a:t>
            </a:r>
          </a:p>
        </p:txBody>
      </p:sp>
      <p:sp>
        <p:nvSpPr>
          <p:cNvPr id="103" name="Oval 7"/>
          <p:cNvSpPr>
            <a:spLocks noChangeArrowheads="1"/>
          </p:cNvSpPr>
          <p:nvPr/>
        </p:nvSpPr>
        <p:spPr bwMode="auto">
          <a:xfrm>
            <a:off x="2880728" y="3355677"/>
            <a:ext cx="609600" cy="342900"/>
          </a:xfrm>
          <a:prstGeom prst="ellipse">
            <a:avLst/>
          </a:prstGeom>
          <a:noFill/>
          <a:ln w="9525">
            <a:solidFill>
              <a:srgbClr val="99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4" name="Oval 8"/>
          <p:cNvSpPr>
            <a:spLocks noChangeArrowheads="1"/>
          </p:cNvSpPr>
          <p:nvPr/>
        </p:nvSpPr>
        <p:spPr bwMode="auto">
          <a:xfrm>
            <a:off x="535017" y="2827420"/>
            <a:ext cx="609600" cy="342900"/>
          </a:xfrm>
          <a:prstGeom prst="ellipse">
            <a:avLst/>
          </a:prstGeom>
          <a:noFill/>
          <a:ln w="9525">
            <a:solidFill>
              <a:srgbClr val="99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dirty="0">
                <a:latin typeface="+mn-lt"/>
              </a:rPr>
              <a:t>1</a:t>
            </a:r>
          </a:p>
        </p:txBody>
      </p:sp>
      <p:sp>
        <p:nvSpPr>
          <p:cNvPr id="105" name="Text Box 10"/>
          <p:cNvSpPr txBox="1">
            <a:spLocks noChangeArrowheads="1"/>
          </p:cNvSpPr>
          <p:nvPr/>
        </p:nvSpPr>
        <p:spPr bwMode="auto">
          <a:xfrm>
            <a:off x="3033128" y="3304877"/>
            <a:ext cx="363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400" dirty="0">
                <a:latin typeface="+mn-lt"/>
              </a:rPr>
              <a:t>6</a:t>
            </a:r>
          </a:p>
        </p:txBody>
      </p:sp>
      <p:sp>
        <p:nvSpPr>
          <p:cNvPr id="106" name="Line 31"/>
          <p:cNvSpPr>
            <a:spLocks noChangeShapeType="1"/>
          </p:cNvSpPr>
          <p:nvPr/>
        </p:nvSpPr>
        <p:spPr bwMode="auto">
          <a:xfrm>
            <a:off x="2474328" y="3069927"/>
            <a:ext cx="609600" cy="285750"/>
          </a:xfrm>
          <a:prstGeom prst="line">
            <a:avLst/>
          </a:prstGeom>
          <a:noFill/>
          <a:ln w="9525">
            <a:solidFill>
              <a:srgbClr val="99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" name="Line 32"/>
          <p:cNvSpPr>
            <a:spLocks noChangeShapeType="1"/>
          </p:cNvSpPr>
          <p:nvPr/>
        </p:nvSpPr>
        <p:spPr bwMode="auto">
          <a:xfrm flipH="1">
            <a:off x="1690593" y="1701740"/>
            <a:ext cx="609600" cy="400050"/>
          </a:xfrm>
          <a:prstGeom prst="line">
            <a:avLst/>
          </a:prstGeom>
          <a:noFill/>
          <a:ln w="9525">
            <a:solidFill>
              <a:srgbClr val="99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9" name="Oval 14"/>
          <p:cNvSpPr>
            <a:spLocks noChangeArrowheads="1"/>
          </p:cNvSpPr>
          <p:nvPr/>
        </p:nvSpPr>
        <p:spPr bwMode="auto">
          <a:xfrm>
            <a:off x="7996210" y="4661016"/>
            <a:ext cx="609600" cy="342900"/>
          </a:xfrm>
          <a:prstGeom prst="ellipse">
            <a:avLst/>
          </a:prstGeom>
          <a:noFill/>
          <a:ln w="9525">
            <a:solidFill>
              <a:srgbClr val="00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0" name="Oval 17"/>
          <p:cNvSpPr>
            <a:spLocks noChangeArrowheads="1"/>
          </p:cNvSpPr>
          <p:nvPr/>
        </p:nvSpPr>
        <p:spPr bwMode="auto">
          <a:xfrm>
            <a:off x="6294988" y="3275012"/>
            <a:ext cx="609600" cy="342900"/>
          </a:xfrm>
          <a:prstGeom prst="ellipse">
            <a:avLst/>
          </a:prstGeom>
          <a:noFill/>
          <a:ln w="9525">
            <a:solidFill>
              <a:srgbClr val="00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1" name="Oval 18"/>
          <p:cNvSpPr>
            <a:spLocks noChangeArrowheads="1"/>
          </p:cNvSpPr>
          <p:nvPr/>
        </p:nvSpPr>
        <p:spPr bwMode="auto">
          <a:xfrm>
            <a:off x="5828694" y="5203433"/>
            <a:ext cx="609600" cy="342900"/>
          </a:xfrm>
          <a:prstGeom prst="ellipse">
            <a:avLst/>
          </a:prstGeom>
          <a:noFill/>
          <a:ln w="9525">
            <a:solidFill>
              <a:srgbClr val="00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" name="Text Box 22"/>
          <p:cNvSpPr txBox="1">
            <a:spLocks noChangeArrowheads="1"/>
          </p:cNvSpPr>
          <p:nvPr/>
        </p:nvSpPr>
        <p:spPr bwMode="auto">
          <a:xfrm>
            <a:off x="8077172" y="4592754"/>
            <a:ext cx="35618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dirty="0">
                <a:latin typeface="+mn-lt"/>
              </a:rPr>
              <a:t>9</a:t>
            </a:r>
          </a:p>
        </p:txBody>
      </p:sp>
      <p:sp>
        <p:nvSpPr>
          <p:cNvPr id="113" name="Text Box 23"/>
          <p:cNvSpPr txBox="1">
            <a:spLocks noChangeArrowheads="1"/>
          </p:cNvSpPr>
          <p:nvPr/>
        </p:nvSpPr>
        <p:spPr bwMode="auto">
          <a:xfrm>
            <a:off x="6426750" y="3200400"/>
            <a:ext cx="35618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dirty="0">
                <a:latin typeface="+mn-lt"/>
              </a:rPr>
              <a:t>4</a:t>
            </a:r>
          </a:p>
        </p:txBody>
      </p:sp>
      <p:sp>
        <p:nvSpPr>
          <p:cNvPr id="114" name="Text Box 24"/>
          <p:cNvSpPr txBox="1">
            <a:spLocks noChangeArrowheads="1"/>
          </p:cNvSpPr>
          <p:nvPr/>
        </p:nvSpPr>
        <p:spPr bwMode="auto">
          <a:xfrm>
            <a:off x="5930294" y="5138345"/>
            <a:ext cx="35618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dirty="0">
                <a:latin typeface="+mn-lt"/>
              </a:rPr>
              <a:t>6</a:t>
            </a:r>
          </a:p>
        </p:txBody>
      </p:sp>
      <p:sp>
        <p:nvSpPr>
          <p:cNvPr id="115" name="Line 29"/>
          <p:cNvSpPr>
            <a:spLocks noChangeShapeType="1"/>
          </p:cNvSpPr>
          <p:nvPr/>
        </p:nvSpPr>
        <p:spPr bwMode="auto">
          <a:xfrm flipH="1">
            <a:off x="6158027" y="4915411"/>
            <a:ext cx="609600" cy="285750"/>
          </a:xfrm>
          <a:prstGeom prst="line">
            <a:avLst/>
          </a:prstGeom>
          <a:noFill/>
          <a:ln w="9525">
            <a:solidFill>
              <a:srgbClr val="00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6" name="Line 30"/>
          <p:cNvSpPr>
            <a:spLocks noChangeShapeType="1"/>
          </p:cNvSpPr>
          <p:nvPr/>
        </p:nvSpPr>
        <p:spPr bwMode="auto">
          <a:xfrm>
            <a:off x="6761713" y="3597275"/>
            <a:ext cx="609600" cy="400050"/>
          </a:xfrm>
          <a:prstGeom prst="line">
            <a:avLst/>
          </a:prstGeom>
          <a:noFill/>
          <a:ln w="9525">
            <a:solidFill>
              <a:srgbClr val="00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7" name="Line 32"/>
          <p:cNvSpPr>
            <a:spLocks noChangeShapeType="1"/>
          </p:cNvSpPr>
          <p:nvPr/>
        </p:nvSpPr>
        <p:spPr bwMode="auto">
          <a:xfrm flipH="1">
            <a:off x="882632" y="2436939"/>
            <a:ext cx="609600" cy="400050"/>
          </a:xfrm>
          <a:prstGeom prst="line">
            <a:avLst/>
          </a:prstGeom>
          <a:noFill/>
          <a:ln w="9525">
            <a:solidFill>
              <a:srgbClr val="99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9" name="Line 30"/>
          <p:cNvSpPr>
            <a:spLocks noChangeShapeType="1"/>
          </p:cNvSpPr>
          <p:nvPr/>
        </p:nvSpPr>
        <p:spPr bwMode="auto">
          <a:xfrm>
            <a:off x="7698000" y="4277103"/>
            <a:ext cx="609600" cy="400050"/>
          </a:xfrm>
          <a:prstGeom prst="line">
            <a:avLst/>
          </a:prstGeom>
          <a:noFill/>
          <a:ln w="9525">
            <a:solidFill>
              <a:srgbClr val="00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321 - Data Structures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F31B7-9060-42E4-BB86-9DFA13B43B24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846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Binary Search Trees</a:t>
            </a:r>
            <a:endParaRPr 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6200" y="838200"/>
                <a:ext cx="8991600" cy="1676400"/>
              </a:xfrm>
            </p:spPr>
            <p:txBody>
              <a:bodyPr/>
              <a:lstStyle/>
              <a:p>
                <a:r>
                  <a:rPr lang="en-US" dirty="0" smtClean="0"/>
                  <a:t>All the operations on a binary search tree cost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,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 smtClean="0"/>
                  <a:t> is the height of the tree.</a:t>
                </a:r>
              </a:p>
              <a:p>
                <a:pPr lvl="1"/>
                <a:r>
                  <a:rPr lang="en-US" dirty="0" smtClean="0"/>
                  <a:t>These operations are efficient 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O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 smtClean="0">
                    <a:cs typeface="Courier New" panose="02070309020205020404" pitchFamily="49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" y="838200"/>
                <a:ext cx="8991600" cy="1676400"/>
              </a:xfrm>
              <a:blipFill rotWithShape="0">
                <a:blip r:embed="rId2"/>
                <a:stretch>
                  <a:fillRect l="-1288" t="-4727" r="-1288"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/>
          <p:cNvSpPr txBox="1"/>
          <p:nvPr/>
        </p:nvSpPr>
        <p:spPr>
          <a:xfrm>
            <a:off x="4974167" y="5034776"/>
            <a:ext cx="377613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Solution: </a:t>
            </a:r>
            <a:r>
              <a:rPr lang="en-US" sz="2000" dirty="0"/>
              <a:t> </a:t>
            </a:r>
            <a:r>
              <a:rPr lang="en-US" sz="2000" dirty="0" smtClean="0"/>
              <a:t>Keep </a:t>
            </a:r>
            <a:r>
              <a:rPr lang="en-US" sz="2000" dirty="0"/>
              <a:t>the tree </a:t>
            </a:r>
            <a:r>
              <a:rPr lang="en-US" sz="2000" dirty="0" smtClean="0"/>
              <a:t>balance to ensure operations always cost 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O(log</a:t>
            </a:r>
            <a:r>
              <a:rPr lang="en-US" sz="2000" dirty="0" smtClean="0">
                <a:latin typeface="+mn-lt"/>
                <a:cs typeface="Courier New" panose="02070309020205020404" pitchFamily="49" charset="0"/>
              </a:rPr>
              <a:t> </a:t>
            </a:r>
            <a:r>
              <a:rPr lang="en-US" sz="20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000" dirty="0" smtClean="0"/>
              <a:t>! </a:t>
            </a:r>
            <a:endParaRPr lang="en-US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2618549"/>
            <a:ext cx="2043113" cy="226750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ontent Placeholder 2"/>
              <p:cNvSpPr txBox="1">
                <a:spLocks/>
              </p:cNvSpPr>
              <p:nvPr/>
            </p:nvSpPr>
            <p:spPr bwMode="auto">
              <a:xfrm>
                <a:off x="76200" y="2362200"/>
                <a:ext cx="4580467" cy="3429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Marlett" pitchFamily="2" charset="2"/>
                  <a:buChar char="8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lvl="1">
                  <a:buFontTx/>
                </a:pPr>
                <a:r>
                  <a:rPr lang="en-US" b="0" kern="0" dirty="0" smtClean="0"/>
                  <a:t>However, it may happen that </a:t>
                </a:r>
                <a14:m>
                  <m:oMath xmlns:m="http://schemas.openxmlformats.org/officeDocument/2006/math">
                    <m:r>
                      <a:rPr lang="en-US" b="0" i="1" kern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kern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kern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kern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kern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kern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0" kern="0" dirty="0" smtClean="0">
                    <a:cs typeface="Courier New" panose="02070309020205020404" pitchFamily="49" charset="0"/>
                  </a:rPr>
                  <a:t>.</a:t>
                </a:r>
                <a:endParaRPr lang="en-US" b="0" kern="0" dirty="0" smtClean="0"/>
              </a:p>
              <a:p>
                <a:pPr lvl="2">
                  <a:buFontTx/>
                </a:pPr>
                <a:r>
                  <a:rPr lang="en-US" b="0" kern="0" dirty="0" smtClean="0"/>
                  <a:t>When the tree is entirely unbalanced.</a:t>
                </a:r>
              </a:p>
              <a:p>
                <a:pPr lvl="2">
                  <a:buFontTx/>
                </a:pPr>
                <a:r>
                  <a:rPr lang="en-US" b="0" kern="0" dirty="0" smtClean="0">
                    <a:solidFill>
                      <a:srgbClr val="FF0000"/>
                    </a:solidFill>
                  </a:rPr>
                  <a:t>The cost of any operation is linear in the number of nodes and not logarithmic.</a:t>
                </a:r>
              </a:p>
            </p:txBody>
          </p:sp>
        </mc:Choice>
        <mc:Fallback xmlns="">
          <p:sp>
            <p:nvSpPr>
              <p:cNvPr id="17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200" y="2362200"/>
                <a:ext cx="4580467" cy="3429000"/>
              </a:xfrm>
              <a:prstGeom prst="rect">
                <a:avLst/>
              </a:prstGeom>
              <a:blipFill rotWithShape="0">
                <a:blip r:embed="rId4"/>
                <a:stretch>
                  <a:fillRect t="-1957" r="-359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321 - Data Structures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F31B7-9060-42E4-BB86-9DFA13B43B24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486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73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-152400"/>
            <a:ext cx="8610600" cy="1143000"/>
          </a:xfrm>
          <a:noFill/>
          <a:ln/>
        </p:spPr>
        <p:txBody>
          <a:bodyPr/>
          <a:lstStyle/>
          <a:p>
            <a:r>
              <a:rPr lang="en-US" altLang="en-US" dirty="0" smtClean="0">
                <a:solidFill>
                  <a:srgbClr val="FF0000"/>
                </a:solidFill>
              </a:rPr>
              <a:t>Splaying Operations</a:t>
            </a:r>
            <a:endParaRPr lang="en-US" altLang="en-US" dirty="0">
              <a:solidFill>
                <a:srgbClr val="FF0000"/>
              </a:solidFill>
            </a:endParaRPr>
          </a:p>
        </p:txBody>
      </p:sp>
      <p:sp>
        <p:nvSpPr>
          <p:cNvPr id="585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2900" y="948267"/>
            <a:ext cx="8801100" cy="5300133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When </a:t>
            </a:r>
            <a:r>
              <a:rPr lang="en-US" altLang="en-US" dirty="0" smtClean="0"/>
              <a:t>node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en-US" dirty="0" smtClean="0"/>
              <a:t> </a:t>
            </a:r>
            <a:r>
              <a:rPr lang="en-US" altLang="en-US" dirty="0"/>
              <a:t>is accessed, apply one of </a:t>
            </a:r>
            <a:r>
              <a:rPr lang="en-US" altLang="en-US" dirty="0">
                <a:solidFill>
                  <a:schemeClr val="accent2"/>
                </a:solidFill>
              </a:rPr>
              <a:t>six</a:t>
            </a:r>
            <a:r>
              <a:rPr lang="en-US" altLang="en-US" dirty="0"/>
              <a:t> rotation </a:t>
            </a:r>
            <a:r>
              <a:rPr lang="en-US" altLang="en-US" dirty="0" smtClean="0"/>
              <a:t>operations, depending on orientation:</a:t>
            </a:r>
            <a:endParaRPr lang="en-US" altLang="en-US" dirty="0"/>
          </a:p>
          <a:p>
            <a:pPr lvl="1"/>
            <a:r>
              <a:rPr lang="en-US" altLang="en-US" dirty="0" smtClean="0"/>
              <a:t>Single Rotations (Parent is root, no grandparent)</a:t>
            </a:r>
          </a:p>
          <a:p>
            <a:pPr lvl="2"/>
            <a:r>
              <a:rPr lang="en-US" altLang="en-US" dirty="0" smtClean="0"/>
              <a:t>Zig from Left (L-Orientation).</a:t>
            </a:r>
          </a:p>
          <a:p>
            <a:pPr lvl="2"/>
            <a:r>
              <a:rPr lang="en-US" altLang="en-US" dirty="0"/>
              <a:t>Z</a:t>
            </a:r>
            <a:r>
              <a:rPr lang="en-US" altLang="en-US" dirty="0" smtClean="0"/>
              <a:t>ig from Right (R-Orientation).</a:t>
            </a:r>
          </a:p>
          <a:p>
            <a:pPr lvl="1"/>
            <a:r>
              <a:rPr lang="en-US" altLang="en-US" dirty="0" smtClean="0"/>
              <a:t>Double </a:t>
            </a:r>
            <a:r>
              <a:rPr lang="en-US" altLang="en-US" dirty="0"/>
              <a:t>Rotations </a:t>
            </a:r>
            <a:r>
              <a:rPr lang="en-US" altLang="en-US" dirty="0" smtClean="0"/>
              <a:t>(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en-US" dirty="0" smtClean="0">
                <a:cs typeface="Courier New" panose="02070309020205020404" pitchFamily="49" charset="0"/>
              </a:rPr>
              <a:t> has parent and grandparent</a:t>
            </a:r>
            <a:r>
              <a:rPr lang="en-US" altLang="en-US" dirty="0" smtClean="0"/>
              <a:t>)</a:t>
            </a:r>
            <a:endParaRPr lang="en-US" altLang="en-US" dirty="0"/>
          </a:p>
          <a:p>
            <a:pPr lvl="2"/>
            <a:r>
              <a:rPr lang="en-US" altLang="en-US" dirty="0" smtClean="0"/>
              <a:t>Zig-Zig from Left (LL-Orientation). </a:t>
            </a:r>
          </a:p>
          <a:p>
            <a:pPr lvl="2"/>
            <a:r>
              <a:rPr lang="en-US" altLang="en-US" dirty="0"/>
              <a:t>Z</a:t>
            </a:r>
            <a:r>
              <a:rPr lang="en-US" altLang="en-US" dirty="0" smtClean="0"/>
              <a:t>ig-Zig from Right (RR-Orientation).</a:t>
            </a:r>
          </a:p>
          <a:p>
            <a:pPr lvl="2"/>
            <a:r>
              <a:rPr lang="en-US" altLang="en-US" dirty="0" smtClean="0"/>
              <a:t>Zig-Zag from Left (LR-Orientation).</a:t>
            </a:r>
          </a:p>
          <a:p>
            <a:pPr lvl="2"/>
            <a:r>
              <a:rPr lang="en-US" altLang="en-US" dirty="0" smtClean="0"/>
              <a:t>Zig-Zag from Right (RL-Orientation).</a:t>
            </a:r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321 - Data Structures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F31B7-9060-42E4-BB86-9DFA13B43B24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674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423862" y="-169333"/>
            <a:ext cx="8229600" cy="1143000"/>
          </a:xfrm>
        </p:spPr>
        <p:txBody>
          <a:bodyPr/>
          <a:lstStyle/>
          <a:p>
            <a:r>
              <a:rPr lang="en-US" altLang="en-US" dirty="0" smtClean="0">
                <a:solidFill>
                  <a:srgbClr val="FF3300"/>
                </a:solidFill>
              </a:rPr>
              <a:t>Zig from Left</a:t>
            </a:r>
            <a:endParaRPr lang="en-US" altLang="en-US" dirty="0">
              <a:solidFill>
                <a:srgbClr val="FF3300"/>
              </a:solidFill>
            </a:endParaRP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8762" y="973667"/>
            <a:ext cx="8382000" cy="147426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dirty="0" smtClean="0"/>
              <a:t>Assume node </a:t>
            </a:r>
            <a:r>
              <a:rPr lang="en-US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altLang="en-US" sz="2800" dirty="0" smtClean="0"/>
              <a:t> is accessed, and it’s the left child of its parent </a:t>
            </a:r>
            <a:r>
              <a:rPr lang="en-US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en-US" altLang="en-US" sz="2800" dirty="0" smtClean="0"/>
              <a:t>, which is root. </a:t>
            </a:r>
          </a:p>
          <a:p>
            <a:pPr>
              <a:lnSpc>
                <a:spcPct val="90000"/>
              </a:lnSpc>
            </a:pPr>
            <a:r>
              <a:rPr lang="en-US" altLang="en-US" sz="2800" dirty="0" smtClean="0"/>
              <a:t>This is an L-Orientation. </a:t>
            </a:r>
          </a:p>
        </p:txBody>
      </p:sp>
      <p:sp>
        <p:nvSpPr>
          <p:cNvPr id="52229" name="Text Box 5"/>
          <p:cNvSpPr txBox="1">
            <a:spLocks noChangeArrowheads="1"/>
          </p:cNvSpPr>
          <p:nvPr/>
        </p:nvSpPr>
        <p:spPr bwMode="auto">
          <a:xfrm>
            <a:off x="6954838" y="552450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en-US" sz="2400">
              <a:latin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2409" y="2667000"/>
            <a:ext cx="3152505" cy="3041404"/>
          </a:xfrm>
          <a:prstGeom prst="rect">
            <a:avLst/>
          </a:prstGeom>
        </p:spPr>
      </p:pic>
      <p:sp>
        <p:nvSpPr>
          <p:cNvPr id="15" name="Oval 8"/>
          <p:cNvSpPr>
            <a:spLocks noChangeArrowheads="1"/>
          </p:cNvSpPr>
          <p:nvPr/>
        </p:nvSpPr>
        <p:spPr bwMode="auto">
          <a:xfrm rot="1500000">
            <a:off x="3934188" y="3809382"/>
            <a:ext cx="762000" cy="756638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8" name="AutoShape 29"/>
          <p:cNvCxnSpPr>
            <a:cxnSpLocks noChangeShapeType="1"/>
          </p:cNvCxnSpPr>
          <p:nvPr/>
        </p:nvCxnSpPr>
        <p:spPr bwMode="auto">
          <a:xfrm flipV="1">
            <a:off x="4419600" y="3429000"/>
            <a:ext cx="152400" cy="421464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321 - Data Structures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F31B7-9060-42E4-BB86-9DFA13B43B24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0035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222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2821013"/>
              </p:ext>
            </p:extLst>
          </p:nvPr>
        </p:nvGraphicFramePr>
        <p:xfrm>
          <a:off x="914399" y="3500437"/>
          <a:ext cx="7070725" cy="2671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41" name="Photo Editor Photo" r:id="rId3" imgW="11819048" imgH="6295238" progId="MSPhotoEd.3">
                  <p:embed/>
                </p:oleObj>
              </mc:Choice>
              <mc:Fallback>
                <p:oleObj name="Photo Editor Photo" r:id="rId3" imgW="11819048" imgH="6295238" progId="MSPhotoEd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b="29051"/>
                      <a:stretch>
                        <a:fillRect/>
                      </a:stretch>
                    </p:blipFill>
                    <p:spPr bwMode="auto">
                      <a:xfrm>
                        <a:off x="914399" y="3500437"/>
                        <a:ext cx="7070725" cy="2671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423862" y="-169333"/>
            <a:ext cx="8229600" cy="1143000"/>
          </a:xfrm>
        </p:spPr>
        <p:txBody>
          <a:bodyPr/>
          <a:lstStyle/>
          <a:p>
            <a:r>
              <a:rPr lang="en-US" altLang="en-US" dirty="0" smtClean="0">
                <a:solidFill>
                  <a:srgbClr val="FF3300"/>
                </a:solidFill>
              </a:rPr>
              <a:t>Zig from Left</a:t>
            </a:r>
            <a:endParaRPr lang="en-US" altLang="en-US" dirty="0">
              <a:solidFill>
                <a:srgbClr val="FF3300"/>
              </a:solidFill>
            </a:endParaRP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8762" y="973667"/>
            <a:ext cx="8382000" cy="217752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 smtClean="0"/>
              <a:t>Apply “Zig from Left” operation.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A</a:t>
            </a:r>
            <a:r>
              <a:rPr lang="en-US" altLang="en-US" dirty="0" smtClean="0"/>
              <a:t> </a:t>
            </a:r>
            <a:r>
              <a:rPr lang="en-US" altLang="en-US" dirty="0">
                <a:solidFill>
                  <a:srgbClr val="0000FF"/>
                </a:solidFill>
              </a:rPr>
              <a:t>single </a:t>
            </a:r>
            <a:r>
              <a:rPr lang="en-US" altLang="en-US" dirty="0" smtClean="0">
                <a:solidFill>
                  <a:srgbClr val="0000FF"/>
                </a:solidFill>
              </a:rPr>
              <a:t>rotation</a:t>
            </a:r>
            <a:r>
              <a:rPr lang="en-US" altLang="en-US" dirty="0"/>
              <a:t> </a:t>
            </a:r>
            <a:r>
              <a:rPr lang="en-US" altLang="en-US" dirty="0" smtClean="0"/>
              <a:t>to right.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Elevate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altLang="en-US" dirty="0" smtClean="0"/>
              <a:t> to the root, move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en-US" altLang="en-US" dirty="0" smtClean="0"/>
              <a:t> to its right child.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If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altLang="en-US" dirty="0" smtClean="0"/>
              <a:t> has a right child, move it to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en-US" altLang="en-US" dirty="0" smtClean="0"/>
              <a:t>’s left child.</a:t>
            </a:r>
            <a:endParaRPr lang="en-US" altLang="en-US" sz="3200" dirty="0"/>
          </a:p>
        </p:txBody>
      </p:sp>
      <p:sp>
        <p:nvSpPr>
          <p:cNvPr id="52229" name="Text Box 5"/>
          <p:cNvSpPr txBox="1">
            <a:spLocks noChangeArrowheads="1"/>
          </p:cNvSpPr>
          <p:nvPr/>
        </p:nvSpPr>
        <p:spPr bwMode="auto">
          <a:xfrm>
            <a:off x="6954838" y="552450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52232" name="Oval 8"/>
          <p:cNvSpPr>
            <a:spLocks noChangeArrowheads="1"/>
          </p:cNvSpPr>
          <p:nvPr/>
        </p:nvSpPr>
        <p:spPr bwMode="auto">
          <a:xfrm rot="1500000">
            <a:off x="1907359" y="3571545"/>
            <a:ext cx="762000" cy="1600200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" name="Curved Down Arrow 3"/>
          <p:cNvSpPr/>
          <p:nvPr/>
        </p:nvSpPr>
        <p:spPr bwMode="auto">
          <a:xfrm rot="18170004">
            <a:off x="994925" y="3472649"/>
            <a:ext cx="1371600" cy="690563"/>
          </a:xfrm>
          <a:prstGeom prst="curvedDown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arlett" pitchFamily="2" charset="2"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Right Arrow 4"/>
          <p:cNvSpPr/>
          <p:nvPr/>
        </p:nvSpPr>
        <p:spPr bwMode="auto">
          <a:xfrm>
            <a:off x="4030661" y="4312042"/>
            <a:ext cx="838200" cy="371614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arlett" pitchFamily="2" charset="2"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Oval 13"/>
          <p:cNvSpPr>
            <a:spLocks noChangeArrowheads="1"/>
          </p:cNvSpPr>
          <p:nvPr/>
        </p:nvSpPr>
        <p:spPr bwMode="auto">
          <a:xfrm rot="20117900">
            <a:off x="6622233" y="3531981"/>
            <a:ext cx="804715" cy="1641950"/>
          </a:xfrm>
          <a:prstGeom prst="ellipse">
            <a:avLst/>
          </a:prstGeom>
          <a:noFill/>
          <a:ln w="12700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321 - Data Structures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F31B7-9060-42E4-BB86-9DFA13B43B24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403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8962" y="2647203"/>
            <a:ext cx="2819400" cy="3401921"/>
          </a:xfrm>
          <a:prstGeom prst="rect">
            <a:avLst/>
          </a:prstGeom>
        </p:spPr>
      </p:pic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423862" y="-169333"/>
            <a:ext cx="8229600" cy="1143000"/>
          </a:xfrm>
        </p:spPr>
        <p:txBody>
          <a:bodyPr/>
          <a:lstStyle/>
          <a:p>
            <a:r>
              <a:rPr lang="en-US" altLang="en-US" dirty="0" smtClean="0">
                <a:solidFill>
                  <a:srgbClr val="FF3300"/>
                </a:solidFill>
              </a:rPr>
              <a:t>Zig from Right</a:t>
            </a:r>
            <a:endParaRPr lang="en-US" altLang="en-US" dirty="0">
              <a:solidFill>
                <a:srgbClr val="FF3300"/>
              </a:solidFill>
            </a:endParaRP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8762" y="973667"/>
            <a:ext cx="8382000" cy="147426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dirty="0" smtClean="0"/>
              <a:t>Assume node </a:t>
            </a:r>
            <a:r>
              <a:rPr lang="en-US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en-US" altLang="en-US" sz="2800" dirty="0" smtClean="0"/>
              <a:t> is accessed, and it’s the right child of its parent </a:t>
            </a:r>
            <a:r>
              <a:rPr lang="en-US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altLang="en-US" sz="2800" dirty="0" smtClean="0"/>
              <a:t>, which is root. </a:t>
            </a:r>
          </a:p>
          <a:p>
            <a:pPr>
              <a:lnSpc>
                <a:spcPct val="90000"/>
              </a:lnSpc>
            </a:pPr>
            <a:r>
              <a:rPr lang="en-US" altLang="en-US" sz="2800" dirty="0" smtClean="0"/>
              <a:t>This is an R-Orientation. </a:t>
            </a:r>
          </a:p>
        </p:txBody>
      </p:sp>
      <p:sp>
        <p:nvSpPr>
          <p:cNvPr id="52229" name="Text Box 5"/>
          <p:cNvSpPr txBox="1">
            <a:spLocks noChangeArrowheads="1"/>
          </p:cNvSpPr>
          <p:nvPr/>
        </p:nvSpPr>
        <p:spPr bwMode="auto">
          <a:xfrm>
            <a:off x="6954838" y="552450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5" name="Oval 8"/>
          <p:cNvSpPr>
            <a:spLocks noChangeArrowheads="1"/>
          </p:cNvSpPr>
          <p:nvPr/>
        </p:nvSpPr>
        <p:spPr bwMode="auto">
          <a:xfrm rot="1500000">
            <a:off x="4467587" y="3969844"/>
            <a:ext cx="762000" cy="756638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8" name="AutoShape 29"/>
          <p:cNvCxnSpPr>
            <a:cxnSpLocks noChangeShapeType="1"/>
          </p:cNvCxnSpPr>
          <p:nvPr/>
        </p:nvCxnSpPr>
        <p:spPr bwMode="auto">
          <a:xfrm flipH="1" flipV="1">
            <a:off x="4466695" y="3402684"/>
            <a:ext cx="257705" cy="559716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321 - Data Structures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F31B7-9060-42E4-BB86-9DFA13B43B24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5267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3398781"/>
            <a:ext cx="2353003" cy="267689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5964" y="3398781"/>
            <a:ext cx="2896004" cy="2676899"/>
          </a:xfrm>
          <a:prstGeom prst="rect">
            <a:avLst/>
          </a:prstGeom>
        </p:spPr>
      </p:pic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423862" y="-169333"/>
            <a:ext cx="8229600" cy="1143000"/>
          </a:xfrm>
        </p:spPr>
        <p:txBody>
          <a:bodyPr/>
          <a:lstStyle/>
          <a:p>
            <a:r>
              <a:rPr lang="en-US" altLang="en-US" dirty="0" smtClean="0">
                <a:solidFill>
                  <a:srgbClr val="FF3300"/>
                </a:solidFill>
              </a:rPr>
              <a:t>Zig from Right</a:t>
            </a:r>
            <a:endParaRPr lang="en-US" altLang="en-US" dirty="0">
              <a:solidFill>
                <a:srgbClr val="FF3300"/>
              </a:solidFill>
            </a:endParaRP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8762" y="973667"/>
            <a:ext cx="8382000" cy="217752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 smtClean="0"/>
              <a:t>Apply “Zig from Right” operation.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A</a:t>
            </a:r>
            <a:r>
              <a:rPr lang="en-US" altLang="en-US" dirty="0" smtClean="0"/>
              <a:t> </a:t>
            </a:r>
            <a:r>
              <a:rPr lang="en-US" altLang="en-US" dirty="0">
                <a:solidFill>
                  <a:srgbClr val="0000FF"/>
                </a:solidFill>
              </a:rPr>
              <a:t>single </a:t>
            </a:r>
            <a:r>
              <a:rPr lang="en-US" altLang="en-US" dirty="0" smtClean="0">
                <a:solidFill>
                  <a:srgbClr val="0000FF"/>
                </a:solidFill>
              </a:rPr>
              <a:t>rotation</a:t>
            </a:r>
            <a:r>
              <a:rPr lang="en-US" altLang="en-US" dirty="0"/>
              <a:t> </a:t>
            </a:r>
            <a:r>
              <a:rPr lang="en-US" altLang="en-US" dirty="0" smtClean="0"/>
              <a:t>to the right.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Elevate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altLang="en-US" dirty="0" smtClean="0"/>
              <a:t> to the root, move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en-US" altLang="en-US" dirty="0" smtClean="0"/>
              <a:t> to its right child.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If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altLang="en-US" dirty="0" smtClean="0"/>
              <a:t> has a right child, move it to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en-US" altLang="en-US" dirty="0" smtClean="0"/>
              <a:t>’s left child.</a:t>
            </a:r>
            <a:endParaRPr lang="en-US" altLang="en-US" sz="3200" dirty="0"/>
          </a:p>
        </p:txBody>
      </p:sp>
      <p:sp>
        <p:nvSpPr>
          <p:cNvPr id="52229" name="Text Box 5"/>
          <p:cNvSpPr txBox="1">
            <a:spLocks noChangeArrowheads="1"/>
          </p:cNvSpPr>
          <p:nvPr/>
        </p:nvSpPr>
        <p:spPr bwMode="auto">
          <a:xfrm>
            <a:off x="6954838" y="552450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52233" name="Oval 9"/>
          <p:cNvSpPr>
            <a:spLocks noChangeArrowheads="1"/>
          </p:cNvSpPr>
          <p:nvPr/>
        </p:nvSpPr>
        <p:spPr bwMode="auto">
          <a:xfrm rot="20100000">
            <a:off x="1952052" y="3409963"/>
            <a:ext cx="762000" cy="1600200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Curved Down Arrow 12"/>
          <p:cNvSpPr/>
          <p:nvPr/>
        </p:nvSpPr>
        <p:spPr bwMode="auto">
          <a:xfrm rot="3552011" flipH="1">
            <a:off x="2316980" y="3386335"/>
            <a:ext cx="1411729" cy="690563"/>
          </a:xfrm>
          <a:prstGeom prst="curvedDown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arlett" pitchFamily="2" charset="2"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Right Arrow 4"/>
          <p:cNvSpPr/>
          <p:nvPr/>
        </p:nvSpPr>
        <p:spPr bwMode="auto">
          <a:xfrm>
            <a:off x="4030661" y="4312042"/>
            <a:ext cx="838200" cy="371614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arlett" pitchFamily="2" charset="2"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Oval 13"/>
          <p:cNvSpPr>
            <a:spLocks noChangeArrowheads="1"/>
          </p:cNvSpPr>
          <p:nvPr/>
        </p:nvSpPr>
        <p:spPr bwMode="auto">
          <a:xfrm rot="1271887">
            <a:off x="6276199" y="3471170"/>
            <a:ext cx="705245" cy="1629119"/>
          </a:xfrm>
          <a:prstGeom prst="ellipse">
            <a:avLst/>
          </a:prstGeom>
          <a:noFill/>
          <a:ln w="12700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321 - Data Structures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F31B7-9060-42E4-BB86-9DFA13B43B24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7847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423862" y="-169333"/>
            <a:ext cx="8229600" cy="1143000"/>
          </a:xfrm>
        </p:spPr>
        <p:txBody>
          <a:bodyPr/>
          <a:lstStyle/>
          <a:p>
            <a:r>
              <a:rPr lang="en-US" altLang="en-US" dirty="0">
                <a:solidFill>
                  <a:srgbClr val="FF3300"/>
                </a:solidFill>
              </a:rPr>
              <a:t>Zig-Zig from Left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8762" y="973667"/>
            <a:ext cx="8382000" cy="147426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dirty="0" smtClean="0"/>
              <a:t>Assume node </a:t>
            </a:r>
            <a:r>
              <a:rPr lang="en-US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altLang="en-US" sz="2800" dirty="0" smtClean="0"/>
              <a:t> is accessed, and it’s the left child of its parent </a:t>
            </a:r>
            <a:r>
              <a:rPr lang="en-US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en-US" altLang="en-US" sz="2800" dirty="0" smtClean="0"/>
              <a:t>, which has a parent </a:t>
            </a:r>
            <a:r>
              <a:rPr lang="en-US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altLang="en-US" sz="2800" dirty="0" smtClean="0"/>
              <a:t>. </a:t>
            </a:r>
          </a:p>
          <a:p>
            <a:pPr>
              <a:lnSpc>
                <a:spcPct val="90000"/>
              </a:lnSpc>
            </a:pPr>
            <a:r>
              <a:rPr lang="en-US" altLang="en-US" sz="2800" dirty="0" smtClean="0"/>
              <a:t>This is an LL-Orientation. </a:t>
            </a:r>
          </a:p>
        </p:txBody>
      </p:sp>
      <p:sp>
        <p:nvSpPr>
          <p:cNvPr id="52229" name="Text Box 5"/>
          <p:cNvSpPr txBox="1">
            <a:spLocks noChangeArrowheads="1"/>
          </p:cNvSpPr>
          <p:nvPr/>
        </p:nvSpPr>
        <p:spPr bwMode="auto">
          <a:xfrm>
            <a:off x="6954838" y="552450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en-US" sz="2400">
              <a:latin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8151" y="2590800"/>
            <a:ext cx="2143222" cy="3214833"/>
          </a:xfrm>
          <a:prstGeom prst="rect">
            <a:avLst/>
          </a:prstGeom>
        </p:spPr>
      </p:pic>
      <p:sp>
        <p:nvSpPr>
          <p:cNvPr id="15" name="Oval 8"/>
          <p:cNvSpPr>
            <a:spLocks noChangeArrowheads="1"/>
          </p:cNvSpPr>
          <p:nvPr/>
        </p:nvSpPr>
        <p:spPr bwMode="auto">
          <a:xfrm rot="1500000">
            <a:off x="3522183" y="4312703"/>
            <a:ext cx="692153" cy="678210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8" name="AutoShape 29"/>
          <p:cNvCxnSpPr>
            <a:cxnSpLocks noChangeShapeType="1"/>
          </p:cNvCxnSpPr>
          <p:nvPr/>
        </p:nvCxnSpPr>
        <p:spPr bwMode="auto">
          <a:xfrm flipV="1">
            <a:off x="3962400" y="3987484"/>
            <a:ext cx="152400" cy="421464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AutoShape 29"/>
          <p:cNvCxnSpPr>
            <a:cxnSpLocks noChangeShapeType="1"/>
          </p:cNvCxnSpPr>
          <p:nvPr/>
        </p:nvCxnSpPr>
        <p:spPr bwMode="auto">
          <a:xfrm flipV="1">
            <a:off x="4325224" y="3101919"/>
            <a:ext cx="152400" cy="421464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321 - Data Structures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F31B7-9060-42E4-BB86-9DFA13B43B24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4523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423862" y="-169333"/>
            <a:ext cx="8229600" cy="1143000"/>
          </a:xfrm>
        </p:spPr>
        <p:txBody>
          <a:bodyPr/>
          <a:lstStyle/>
          <a:p>
            <a:r>
              <a:rPr lang="en-US" altLang="en-US" dirty="0" smtClean="0">
                <a:solidFill>
                  <a:srgbClr val="FF3300"/>
                </a:solidFill>
              </a:rPr>
              <a:t>Zig-Zig from Left</a:t>
            </a:r>
            <a:endParaRPr lang="en-US" altLang="en-US" dirty="0">
              <a:solidFill>
                <a:srgbClr val="FF3300"/>
              </a:solidFill>
            </a:endParaRP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8762" y="973666"/>
            <a:ext cx="8504238" cy="2760134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 smtClean="0"/>
              <a:t>Apply “Zig-Zig from Left” operation.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Two </a:t>
            </a:r>
            <a:r>
              <a:rPr lang="en-US" altLang="en-US" dirty="0" smtClean="0">
                <a:solidFill>
                  <a:srgbClr val="0000FF"/>
                </a:solidFill>
              </a:rPr>
              <a:t>rotations </a:t>
            </a:r>
            <a:r>
              <a:rPr lang="en-US" altLang="en-US" dirty="0" smtClean="0"/>
              <a:t>to the right.</a:t>
            </a:r>
          </a:p>
          <a:p>
            <a:pPr lvl="2">
              <a:lnSpc>
                <a:spcPct val="90000"/>
              </a:lnSpc>
            </a:pPr>
            <a:r>
              <a:rPr lang="en-US" altLang="en-US" dirty="0" smtClean="0"/>
              <a:t>Each a “Zig from Left” operation.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First “Zig from Left” at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en-US" altLang="en-US" dirty="0" smtClean="0"/>
              <a:t>’s position. </a:t>
            </a:r>
          </a:p>
          <a:p>
            <a:pPr lvl="2">
              <a:lnSpc>
                <a:spcPct val="90000"/>
              </a:lnSpc>
            </a:pPr>
            <a:r>
              <a:rPr lang="en-US" altLang="en-US" dirty="0" smtClean="0"/>
              <a:t>Elevate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en-US" altLang="en-US" dirty="0" smtClean="0"/>
              <a:t> to the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altLang="en-US" dirty="0" smtClean="0"/>
              <a:t>’s position, move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altLang="en-US" dirty="0" smtClean="0"/>
              <a:t> to its right child.</a:t>
            </a:r>
          </a:p>
          <a:p>
            <a:pPr lvl="2">
              <a:lnSpc>
                <a:spcPct val="90000"/>
              </a:lnSpc>
            </a:pPr>
            <a:r>
              <a:rPr lang="en-US" altLang="en-US" dirty="0" smtClean="0"/>
              <a:t>If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en-US" altLang="en-US" dirty="0" smtClean="0"/>
              <a:t> has a right child, move it to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altLang="en-US" dirty="0" smtClean="0"/>
              <a:t>’s left child.</a:t>
            </a:r>
            <a:endParaRPr lang="en-US" altLang="en-US" dirty="0"/>
          </a:p>
        </p:txBody>
      </p:sp>
      <p:sp>
        <p:nvSpPr>
          <p:cNvPr id="52229" name="Text Box 5"/>
          <p:cNvSpPr txBox="1">
            <a:spLocks noChangeArrowheads="1"/>
          </p:cNvSpPr>
          <p:nvPr/>
        </p:nvSpPr>
        <p:spPr bwMode="auto">
          <a:xfrm>
            <a:off x="6954838" y="552450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en-US" sz="2400">
              <a:latin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844" y="3886200"/>
            <a:ext cx="5738311" cy="2362200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 bwMode="auto">
          <a:xfrm>
            <a:off x="4030661" y="4312042"/>
            <a:ext cx="838200" cy="371614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arlett" pitchFamily="2" charset="2"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2232" name="Oval 8"/>
          <p:cNvSpPr>
            <a:spLocks noChangeArrowheads="1"/>
          </p:cNvSpPr>
          <p:nvPr/>
        </p:nvSpPr>
        <p:spPr bwMode="auto">
          <a:xfrm rot="1500000">
            <a:off x="2161527" y="3809999"/>
            <a:ext cx="501594" cy="1510758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" name="Curved Down Arrow 3"/>
          <p:cNvSpPr/>
          <p:nvPr/>
        </p:nvSpPr>
        <p:spPr bwMode="auto">
          <a:xfrm rot="18170004">
            <a:off x="1385121" y="3856257"/>
            <a:ext cx="1191710" cy="589050"/>
          </a:xfrm>
          <a:prstGeom prst="curvedDown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arlett" pitchFamily="2" charset="2"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 rot="19500000">
            <a:off x="6262962" y="3822983"/>
            <a:ext cx="583449" cy="1145098"/>
          </a:xfrm>
          <a:prstGeom prst="ellipse">
            <a:avLst/>
          </a:prstGeom>
          <a:noFill/>
          <a:ln w="12700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321 - Data Structures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F31B7-9060-42E4-BB86-9DFA13B43B24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0239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423862" y="-169333"/>
            <a:ext cx="8229600" cy="1143000"/>
          </a:xfrm>
        </p:spPr>
        <p:txBody>
          <a:bodyPr/>
          <a:lstStyle/>
          <a:p>
            <a:r>
              <a:rPr lang="en-US" altLang="en-US" dirty="0" smtClean="0">
                <a:solidFill>
                  <a:srgbClr val="FF3300"/>
                </a:solidFill>
              </a:rPr>
              <a:t>Zig-Zig from Left</a:t>
            </a:r>
            <a:endParaRPr lang="en-US" altLang="en-US" dirty="0">
              <a:solidFill>
                <a:srgbClr val="FF3300"/>
              </a:solidFill>
            </a:endParaRP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8762" y="973666"/>
            <a:ext cx="8504238" cy="205955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 smtClean="0"/>
              <a:t>Apply another “Zig from Left” operation.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Next rotation </a:t>
            </a:r>
            <a:r>
              <a:rPr lang="en-US" altLang="en-US" dirty="0"/>
              <a:t>at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altLang="en-US" dirty="0" smtClean="0"/>
              <a:t>’s </a:t>
            </a:r>
            <a:r>
              <a:rPr lang="en-US" altLang="en-US" dirty="0"/>
              <a:t>position. 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Elevate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altLang="en-US" dirty="0" smtClean="0"/>
              <a:t> </a:t>
            </a:r>
            <a:r>
              <a:rPr lang="en-US" altLang="en-US" dirty="0"/>
              <a:t>to the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en-US" altLang="en-US" dirty="0" smtClean="0"/>
              <a:t>’s </a:t>
            </a:r>
            <a:r>
              <a:rPr lang="en-US" altLang="en-US" dirty="0"/>
              <a:t>position, move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en-US" altLang="en-US" dirty="0" smtClean="0"/>
              <a:t> </a:t>
            </a:r>
            <a:r>
              <a:rPr lang="en-US" altLang="en-US" dirty="0"/>
              <a:t>to its right child.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If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altLang="en-US" dirty="0" smtClean="0"/>
              <a:t> </a:t>
            </a:r>
            <a:r>
              <a:rPr lang="en-US" altLang="en-US" dirty="0"/>
              <a:t>has a right child, move it to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en-US" altLang="en-US" dirty="0" smtClean="0"/>
              <a:t>’s </a:t>
            </a:r>
            <a:r>
              <a:rPr lang="en-US" altLang="en-US" dirty="0"/>
              <a:t>left child.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509" y="3427463"/>
            <a:ext cx="6149034" cy="2512385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 bwMode="auto">
          <a:xfrm>
            <a:off x="4030661" y="4038600"/>
            <a:ext cx="838200" cy="371614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arlett" pitchFamily="2" charset="2"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2232" name="Oval 8"/>
          <p:cNvSpPr>
            <a:spLocks noChangeArrowheads="1"/>
          </p:cNvSpPr>
          <p:nvPr/>
        </p:nvSpPr>
        <p:spPr bwMode="auto">
          <a:xfrm rot="2192222">
            <a:off x="1734852" y="3283221"/>
            <a:ext cx="501594" cy="1510758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" name="Curved Down Arrow 3"/>
          <p:cNvSpPr/>
          <p:nvPr/>
        </p:nvSpPr>
        <p:spPr bwMode="auto">
          <a:xfrm rot="18358889">
            <a:off x="983156" y="3270853"/>
            <a:ext cx="1191710" cy="589050"/>
          </a:xfrm>
          <a:prstGeom prst="curvedDown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arlett" pitchFamily="2" charset="2"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 rot="20149181">
            <a:off x="6175434" y="3367237"/>
            <a:ext cx="646137" cy="1210714"/>
          </a:xfrm>
          <a:prstGeom prst="ellipse">
            <a:avLst/>
          </a:prstGeom>
          <a:noFill/>
          <a:ln w="12700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321 - Data Structures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F31B7-9060-42E4-BB86-9DFA13B43B24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8974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423862" y="-169333"/>
            <a:ext cx="8229600" cy="1143000"/>
          </a:xfrm>
        </p:spPr>
        <p:txBody>
          <a:bodyPr/>
          <a:lstStyle/>
          <a:p>
            <a:r>
              <a:rPr lang="en-US" altLang="en-US" dirty="0">
                <a:solidFill>
                  <a:srgbClr val="FF3300"/>
                </a:solidFill>
              </a:rPr>
              <a:t>Zig-Zig </a:t>
            </a:r>
            <a:r>
              <a:rPr lang="en-US" altLang="en-US" dirty="0" smtClean="0">
                <a:solidFill>
                  <a:srgbClr val="FF3300"/>
                </a:solidFill>
              </a:rPr>
              <a:t>from Right</a:t>
            </a:r>
            <a:endParaRPr lang="en-US" altLang="en-US" dirty="0">
              <a:solidFill>
                <a:srgbClr val="FF3300"/>
              </a:solidFill>
            </a:endParaRP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8762" y="973667"/>
            <a:ext cx="8382000" cy="147426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dirty="0" smtClean="0"/>
              <a:t>Assume node </a:t>
            </a: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altLang="en-US" sz="2800" dirty="0" smtClean="0"/>
              <a:t> is accessed, and it’s the right child of its parent </a:t>
            </a:r>
            <a:r>
              <a:rPr lang="en-US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en-US" altLang="en-US" sz="2800" dirty="0" smtClean="0"/>
              <a:t>, which has a parent </a:t>
            </a: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altLang="en-US" sz="2800" dirty="0" smtClean="0"/>
              <a:t>. </a:t>
            </a:r>
          </a:p>
          <a:p>
            <a:pPr>
              <a:lnSpc>
                <a:spcPct val="90000"/>
              </a:lnSpc>
            </a:pPr>
            <a:r>
              <a:rPr lang="en-US" altLang="en-US" sz="2800" dirty="0" smtClean="0"/>
              <a:t>This is an RR-Orientation. </a:t>
            </a:r>
          </a:p>
        </p:txBody>
      </p:sp>
      <p:sp>
        <p:nvSpPr>
          <p:cNvPr id="52229" name="Text Box 5"/>
          <p:cNvSpPr txBox="1">
            <a:spLocks noChangeArrowheads="1"/>
          </p:cNvSpPr>
          <p:nvPr/>
        </p:nvSpPr>
        <p:spPr bwMode="auto">
          <a:xfrm>
            <a:off x="6954838" y="552450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en-US" sz="2400">
              <a:latin typeface="Times New Roman" panose="02020603050405020304" pitchFamily="18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003"/>
          <a:stretch/>
        </p:blipFill>
        <p:spPr>
          <a:xfrm>
            <a:off x="3582229" y="2792568"/>
            <a:ext cx="1979542" cy="3111190"/>
          </a:xfrm>
          <a:prstGeom prst="rect">
            <a:avLst/>
          </a:prstGeom>
        </p:spPr>
      </p:pic>
      <p:sp>
        <p:nvSpPr>
          <p:cNvPr id="15" name="Oval 8"/>
          <p:cNvSpPr>
            <a:spLocks noChangeArrowheads="1"/>
          </p:cNvSpPr>
          <p:nvPr/>
        </p:nvSpPr>
        <p:spPr bwMode="auto">
          <a:xfrm rot="1500000">
            <a:off x="4682888" y="4381686"/>
            <a:ext cx="692153" cy="678210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8" name="AutoShape 29"/>
          <p:cNvCxnSpPr>
            <a:cxnSpLocks noChangeShapeType="1"/>
          </p:cNvCxnSpPr>
          <p:nvPr/>
        </p:nvCxnSpPr>
        <p:spPr bwMode="auto">
          <a:xfrm flipH="1" flipV="1">
            <a:off x="4800600" y="4038600"/>
            <a:ext cx="211431" cy="457298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AutoShape 29"/>
          <p:cNvCxnSpPr>
            <a:cxnSpLocks noChangeShapeType="1"/>
          </p:cNvCxnSpPr>
          <p:nvPr/>
        </p:nvCxnSpPr>
        <p:spPr bwMode="auto">
          <a:xfrm flipH="1" flipV="1">
            <a:off x="4466284" y="3170532"/>
            <a:ext cx="211431" cy="457298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321 - Data Structures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F31B7-9060-42E4-BB86-9DFA13B43B24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9027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4843" y="4161582"/>
            <a:ext cx="5107464" cy="2086818"/>
          </a:xfrm>
          <a:prstGeom prst="rect">
            <a:avLst/>
          </a:prstGeom>
        </p:spPr>
      </p:pic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423862" y="-169333"/>
            <a:ext cx="8229600" cy="1143000"/>
          </a:xfrm>
        </p:spPr>
        <p:txBody>
          <a:bodyPr/>
          <a:lstStyle/>
          <a:p>
            <a:r>
              <a:rPr lang="en-US" altLang="en-US" dirty="0" smtClean="0">
                <a:solidFill>
                  <a:srgbClr val="FF3300"/>
                </a:solidFill>
              </a:rPr>
              <a:t>Zig-Zig from Right</a:t>
            </a:r>
            <a:endParaRPr lang="en-US" altLang="en-US" dirty="0">
              <a:solidFill>
                <a:srgbClr val="FF3300"/>
              </a:solidFill>
            </a:endParaRP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8762" y="973666"/>
            <a:ext cx="8504238" cy="2760134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 smtClean="0"/>
              <a:t>Apply “Zig-Zig from Right” operation.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Two </a:t>
            </a:r>
            <a:r>
              <a:rPr lang="en-US" altLang="en-US" dirty="0" smtClean="0">
                <a:solidFill>
                  <a:srgbClr val="0000FF"/>
                </a:solidFill>
              </a:rPr>
              <a:t>rotations </a:t>
            </a:r>
            <a:r>
              <a:rPr lang="en-US" altLang="en-US" dirty="0" smtClean="0"/>
              <a:t>to the left.</a:t>
            </a:r>
          </a:p>
          <a:p>
            <a:pPr lvl="2">
              <a:lnSpc>
                <a:spcPct val="90000"/>
              </a:lnSpc>
            </a:pPr>
            <a:r>
              <a:rPr lang="en-US" altLang="en-US" dirty="0" smtClean="0"/>
              <a:t>Each a “Zig from Right” operation.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First “Zig from Right” at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en-US" altLang="en-US" dirty="0" smtClean="0"/>
              <a:t>’s position. </a:t>
            </a:r>
          </a:p>
          <a:p>
            <a:pPr lvl="2">
              <a:lnSpc>
                <a:spcPct val="90000"/>
              </a:lnSpc>
            </a:pPr>
            <a:r>
              <a:rPr lang="en-US" altLang="en-US" dirty="0" smtClean="0"/>
              <a:t>Elevate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en-US" altLang="en-US" dirty="0" smtClean="0"/>
              <a:t> to the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altLang="en-US" dirty="0" smtClean="0"/>
              <a:t>’s position, move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altLang="en-US" dirty="0" smtClean="0"/>
              <a:t> to its left child.</a:t>
            </a:r>
          </a:p>
          <a:p>
            <a:pPr lvl="2">
              <a:lnSpc>
                <a:spcPct val="90000"/>
              </a:lnSpc>
            </a:pPr>
            <a:r>
              <a:rPr lang="en-US" altLang="en-US" dirty="0" smtClean="0"/>
              <a:t>If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en-US" altLang="en-US" dirty="0" smtClean="0"/>
              <a:t> has a left child, move it to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altLang="en-US" dirty="0" smtClean="0"/>
              <a:t>’s right child.</a:t>
            </a:r>
            <a:endParaRPr lang="en-US" altLang="en-US" dirty="0"/>
          </a:p>
        </p:txBody>
      </p:sp>
      <p:sp>
        <p:nvSpPr>
          <p:cNvPr id="52229" name="Text Box 5"/>
          <p:cNvSpPr txBox="1">
            <a:spLocks noChangeArrowheads="1"/>
          </p:cNvSpPr>
          <p:nvPr/>
        </p:nvSpPr>
        <p:spPr bwMode="auto">
          <a:xfrm>
            <a:off x="6954838" y="552450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5" name="Right Arrow 4"/>
          <p:cNvSpPr/>
          <p:nvPr/>
        </p:nvSpPr>
        <p:spPr bwMode="auto">
          <a:xfrm>
            <a:off x="3962400" y="4871477"/>
            <a:ext cx="838200" cy="371614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arlett" pitchFamily="2" charset="2"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2232" name="Oval 8"/>
          <p:cNvSpPr>
            <a:spLocks noChangeArrowheads="1"/>
          </p:cNvSpPr>
          <p:nvPr/>
        </p:nvSpPr>
        <p:spPr bwMode="auto">
          <a:xfrm rot="20372736">
            <a:off x="2463658" y="4116097"/>
            <a:ext cx="501594" cy="1510758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" name="Curved Down Arrow 3"/>
          <p:cNvSpPr/>
          <p:nvPr/>
        </p:nvSpPr>
        <p:spPr bwMode="auto">
          <a:xfrm rot="14101962" flipV="1">
            <a:off x="2569203" y="3983862"/>
            <a:ext cx="1142308" cy="568025"/>
          </a:xfrm>
          <a:prstGeom prst="curvedDown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arlett" pitchFamily="2" charset="2"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auto">
          <a:xfrm rot="12952418">
            <a:off x="5614176" y="4223926"/>
            <a:ext cx="583449" cy="1145098"/>
          </a:xfrm>
          <a:prstGeom prst="ellipse">
            <a:avLst/>
          </a:prstGeom>
          <a:noFill/>
          <a:ln w="12700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321 - Data Structures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F31B7-9060-42E4-BB86-9DFA13B43B24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0943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solidFill>
                  <a:srgbClr val="FF0000"/>
                </a:solidFill>
              </a:rPr>
              <a:t>Measuring Tree Balance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4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0" y="914400"/>
                <a:ext cx="9144000" cy="5334000"/>
              </a:xfrm>
            </p:spPr>
            <p:txBody>
              <a:bodyPr/>
              <a:lstStyle/>
              <a:p>
                <a:pPr>
                  <a:spcBef>
                    <a:spcPct val="0"/>
                  </a:spcBef>
                </a:pPr>
                <a:r>
                  <a:rPr lang="en-US" altLang="en-US" sz="2800" dirty="0" smtClean="0"/>
                  <a:t>In a tree</a:t>
                </a:r>
                <a:r>
                  <a:rPr lang="en-US" altLang="en-US" sz="2800" dirty="0"/>
                  <a:t>, the </a:t>
                </a:r>
                <a:r>
                  <a:rPr lang="en-US" altLang="en-US" sz="2800" i="1" dirty="0">
                    <a:solidFill>
                      <a:srgbClr val="FF0000"/>
                    </a:solidFill>
                  </a:rPr>
                  <a:t>balance factor</a:t>
                </a:r>
                <a:r>
                  <a:rPr lang="en-US" altLang="en-US" sz="2800" dirty="0"/>
                  <a:t> of a node </a:t>
                </a:r>
                <a:r>
                  <a:rPr lang="en-US" altLang="en-US" sz="28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x</a:t>
                </a:r>
                <a:r>
                  <a:rPr lang="en-US" altLang="en-US" sz="2800" dirty="0"/>
                  <a:t> is defined as the difference in the heights of its two sub-trees: </a:t>
                </a:r>
              </a:p>
              <a:p>
                <a:pPr>
                  <a:spcBef>
                    <a:spcPct val="0"/>
                  </a:spcBef>
                </a:pPr>
                <a:endParaRPr lang="en-US" altLang="en-US" dirty="0"/>
              </a:p>
              <a:p>
                <a:pPr marL="457200" lvl="1" indent="0">
                  <a:spcBef>
                    <a:spcPct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400" i="1">
                          <a:latin typeface="Cambria Math" panose="02040503050406030204" pitchFamily="18" charset="0"/>
                        </a:rPr>
                        <m:t>𝐵𝑎𝑙𝑎𝑛𝑐𝑒𝐹𝑎𝑐𝑡𝑜𝑟</m:t>
                      </m:r>
                      <m:d>
                        <m:dPr>
                          <m:ctrlPr>
                            <a:rPr lang="en-US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en-US" sz="2400" i="1">
                          <a:latin typeface="Cambria Math" panose="02040503050406030204" pitchFamily="18" charset="0"/>
                        </a:rPr>
                        <m:t>𝐻𝑒𝑖𝑔h𝑡</m:t>
                      </m:r>
                      <m:d>
                        <m:dPr>
                          <m:ctrlPr>
                            <a:rPr lang="en-US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sz="2400" i="1">
                              <a:latin typeface="Cambria Math" panose="02040503050406030204" pitchFamily="18" charset="0"/>
                            </a:rPr>
                            <m:t>𝑅𝑖𝑔h𝑡</m:t>
                          </m:r>
                          <m:d>
                            <m:dPr>
                              <m:ctrlPr>
                                <a:rPr lang="en-US" alt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altLang="en-US" sz="2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en-US" sz="2400" i="1">
                          <a:latin typeface="Cambria Math" panose="02040503050406030204" pitchFamily="18" charset="0"/>
                        </a:rPr>
                        <m:t>𝐻𝑒𝑖𝑔h𝑡</m:t>
                      </m:r>
                      <m:r>
                        <a:rPr lang="en-US" altLang="en-US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en-US" sz="2400" i="1">
                          <a:latin typeface="Cambria Math" panose="02040503050406030204" pitchFamily="18" charset="0"/>
                        </a:rPr>
                        <m:t>𝐿𝑒𝑓𝑡</m:t>
                      </m:r>
                      <m:d>
                        <m:dPr>
                          <m:ctrlPr>
                            <a:rPr lang="en-US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en-US" sz="2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en-US" sz="2400" dirty="0" smtClean="0"/>
              </a:p>
              <a:p>
                <a:pPr marL="457200" lvl="1" indent="0">
                  <a:spcBef>
                    <a:spcPct val="0"/>
                  </a:spcBef>
                  <a:buNone/>
                </a:pPr>
                <a:endParaRPr lang="en-US" altLang="en-US" sz="2400" dirty="0"/>
              </a:p>
              <a:p>
                <a:pPr lvl="1">
                  <a:spcBef>
                    <a:spcPct val="0"/>
                  </a:spcBef>
                </a:pPr>
                <a:r>
                  <a:rPr lang="en-US" altLang="en-US" sz="2400" dirty="0" smtClean="0"/>
                  <a:t>Node height is the number of edges between a node and the furthest leaf in its sub-trees.</a:t>
                </a:r>
              </a:p>
              <a:p>
                <a:pPr lvl="1">
                  <a:spcBef>
                    <a:spcPct val="0"/>
                  </a:spcBef>
                </a:pPr>
                <a:r>
                  <a:rPr lang="en-US" altLang="en-US" sz="2400" dirty="0" smtClean="0"/>
                  <a:t>Nodes </a:t>
                </a:r>
                <a:r>
                  <a:rPr lang="en-US" altLang="en-US" sz="2400" dirty="0"/>
                  <a:t>with balance factors </a:t>
                </a:r>
                <a14:m>
                  <m:oMath xmlns:m="http://schemas.openxmlformats.org/officeDocument/2006/math">
                    <m:r>
                      <a:rPr lang="en-US" altLang="en-US" sz="2400" i="1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n-US" altLang="en-US" sz="2400" dirty="0"/>
                  <a:t> are called "left-heavy." </a:t>
                </a:r>
              </a:p>
              <a:p>
                <a:pPr lvl="1">
                  <a:spcBef>
                    <a:spcPct val="0"/>
                  </a:spcBef>
                </a:pPr>
                <a:r>
                  <a:rPr lang="en-US" altLang="en-US" sz="2400" dirty="0"/>
                  <a:t>Nodes with balance factors </a:t>
                </a:r>
                <a14:m>
                  <m:oMath xmlns:m="http://schemas.openxmlformats.org/officeDocument/2006/math">
                    <m:r>
                      <a:rPr lang="en-US" altLang="en-US" sz="2400" i="1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altLang="en-US" sz="2400" dirty="0"/>
                  <a:t> are called "right-heavy." </a:t>
                </a:r>
              </a:p>
              <a:p>
                <a:pPr lvl="1">
                  <a:spcBef>
                    <a:spcPct val="0"/>
                  </a:spcBef>
                </a:pPr>
                <a:r>
                  <a:rPr lang="en-US" altLang="en-US" sz="2400" dirty="0"/>
                  <a:t>Nodes with balance factors </a:t>
                </a:r>
                <a14:m>
                  <m:oMath xmlns:m="http://schemas.openxmlformats.org/officeDocument/2006/math">
                    <m:r>
                      <a:rPr lang="en-US" altLang="en-US" sz="24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en-US" sz="2400" dirty="0"/>
                  <a:t> are called "balanced."</a:t>
                </a:r>
              </a:p>
              <a:p>
                <a:pPr>
                  <a:spcBef>
                    <a:spcPct val="0"/>
                  </a:spcBef>
                </a:pPr>
                <a:endParaRPr lang="en-US" altLang="en-US" sz="1200" dirty="0"/>
              </a:p>
              <a:p>
                <a:r>
                  <a:rPr lang="en-US" altLang="en-US" sz="2800" dirty="0" smtClean="0">
                    <a:solidFill>
                      <a:srgbClr val="262626"/>
                    </a:solidFill>
                  </a:rPr>
                  <a:t>A </a:t>
                </a:r>
                <a:r>
                  <a:rPr lang="en-US" altLang="en-US" sz="2800" i="1" dirty="0" smtClean="0">
                    <a:solidFill>
                      <a:srgbClr val="FF0000"/>
                    </a:solidFill>
                  </a:rPr>
                  <a:t>balanced tree</a:t>
                </a:r>
                <a:r>
                  <a:rPr lang="en-US" altLang="en-US" sz="2800" dirty="0" smtClean="0">
                    <a:solidFill>
                      <a:srgbClr val="262626"/>
                    </a:solidFill>
                  </a:rPr>
                  <a:t> is a tree in which all of its nodes are </a:t>
                </a:r>
                <a:r>
                  <a:rPr lang="en-US" altLang="en-US" sz="2800" i="1" dirty="0" smtClean="0">
                    <a:solidFill>
                      <a:srgbClr val="262626"/>
                    </a:solidFill>
                  </a:rPr>
                  <a:t>balanced</a:t>
                </a:r>
                <a:r>
                  <a:rPr lang="en-US" altLang="en-US" sz="2800" dirty="0" smtClean="0">
                    <a:solidFill>
                      <a:srgbClr val="262626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614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0" y="914400"/>
                <a:ext cx="9144000" cy="5334000"/>
              </a:xfrm>
              <a:blipFill rotWithShape="0">
                <a:blip r:embed="rId2"/>
                <a:stretch>
                  <a:fillRect l="-933" t="-1600" r="-16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321 - Data Structures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F31B7-9060-42E4-BB86-9DFA13B43B24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725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4575" y="3352470"/>
            <a:ext cx="5734850" cy="2362530"/>
          </a:xfrm>
          <a:prstGeom prst="rect">
            <a:avLst/>
          </a:prstGeom>
        </p:spPr>
      </p:pic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423862" y="-169333"/>
            <a:ext cx="8229600" cy="1143000"/>
          </a:xfrm>
        </p:spPr>
        <p:txBody>
          <a:bodyPr/>
          <a:lstStyle/>
          <a:p>
            <a:r>
              <a:rPr lang="en-US" altLang="en-US" dirty="0" smtClean="0">
                <a:solidFill>
                  <a:srgbClr val="FF3300"/>
                </a:solidFill>
              </a:rPr>
              <a:t>Zig-Zig from Right</a:t>
            </a:r>
            <a:endParaRPr lang="en-US" altLang="en-US" dirty="0">
              <a:solidFill>
                <a:srgbClr val="FF3300"/>
              </a:solidFill>
            </a:endParaRP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8762" y="973666"/>
            <a:ext cx="8504238" cy="205955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 smtClean="0"/>
              <a:t>Apply another “Zig from Right” operation.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Next rotation </a:t>
            </a:r>
            <a:r>
              <a:rPr lang="en-US" altLang="en-US" dirty="0"/>
              <a:t>at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altLang="en-US" dirty="0" smtClean="0"/>
              <a:t>’s </a:t>
            </a:r>
            <a:r>
              <a:rPr lang="en-US" altLang="en-US" dirty="0"/>
              <a:t>position. 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Elevate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altLang="en-US" dirty="0" smtClean="0"/>
              <a:t> </a:t>
            </a:r>
            <a:r>
              <a:rPr lang="en-US" altLang="en-US" dirty="0"/>
              <a:t>to the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en-US" altLang="en-US" dirty="0" smtClean="0"/>
              <a:t>’s </a:t>
            </a:r>
            <a:r>
              <a:rPr lang="en-US" altLang="en-US" dirty="0"/>
              <a:t>position, move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en-US" altLang="en-US" dirty="0" smtClean="0"/>
              <a:t> </a:t>
            </a:r>
            <a:r>
              <a:rPr lang="en-US" altLang="en-US" dirty="0"/>
              <a:t>to its </a:t>
            </a:r>
            <a:r>
              <a:rPr lang="en-US" altLang="en-US" dirty="0" smtClean="0"/>
              <a:t>left </a:t>
            </a:r>
            <a:r>
              <a:rPr lang="en-US" altLang="en-US" dirty="0"/>
              <a:t>child.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If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altLang="en-US" dirty="0" smtClean="0"/>
              <a:t> </a:t>
            </a:r>
            <a:r>
              <a:rPr lang="en-US" altLang="en-US" dirty="0"/>
              <a:t>has a </a:t>
            </a:r>
            <a:r>
              <a:rPr lang="en-US" altLang="en-US" dirty="0" smtClean="0"/>
              <a:t>left </a:t>
            </a:r>
            <a:r>
              <a:rPr lang="en-US" altLang="en-US" dirty="0"/>
              <a:t>child, move it to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en-US" altLang="en-US" dirty="0" smtClean="0"/>
              <a:t>’s right </a:t>
            </a:r>
            <a:r>
              <a:rPr lang="en-US" altLang="en-US" dirty="0"/>
              <a:t>child.</a:t>
            </a:r>
          </a:p>
        </p:txBody>
      </p:sp>
      <p:sp>
        <p:nvSpPr>
          <p:cNvPr id="5" name="Right Arrow 4"/>
          <p:cNvSpPr/>
          <p:nvPr/>
        </p:nvSpPr>
        <p:spPr bwMode="auto">
          <a:xfrm>
            <a:off x="4030661" y="4162121"/>
            <a:ext cx="838200" cy="371614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arlett" pitchFamily="2" charset="2"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Oval 8"/>
          <p:cNvSpPr>
            <a:spLocks noChangeArrowheads="1"/>
          </p:cNvSpPr>
          <p:nvPr/>
        </p:nvSpPr>
        <p:spPr bwMode="auto">
          <a:xfrm rot="19293965">
            <a:off x="2749511" y="3360798"/>
            <a:ext cx="501594" cy="1362136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Curved Down Arrow 11"/>
          <p:cNvSpPr/>
          <p:nvPr/>
        </p:nvSpPr>
        <p:spPr bwMode="auto">
          <a:xfrm rot="14101962" flipV="1">
            <a:off x="2899431" y="3385908"/>
            <a:ext cx="1142308" cy="568025"/>
          </a:xfrm>
          <a:prstGeom prst="curvedDown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arlett" pitchFamily="2" charset="2"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Oval 14"/>
          <p:cNvSpPr>
            <a:spLocks noChangeArrowheads="1"/>
          </p:cNvSpPr>
          <p:nvPr/>
        </p:nvSpPr>
        <p:spPr bwMode="auto">
          <a:xfrm rot="12006227">
            <a:off x="6275023" y="3323250"/>
            <a:ext cx="583449" cy="1145098"/>
          </a:xfrm>
          <a:prstGeom prst="ellipse">
            <a:avLst/>
          </a:prstGeom>
          <a:noFill/>
          <a:ln w="12700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321 - Data Structures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F31B7-9060-42E4-BB86-9DFA13B43B24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027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4850" y="2810205"/>
            <a:ext cx="2009823" cy="3057195"/>
          </a:xfrm>
          <a:prstGeom prst="rect">
            <a:avLst/>
          </a:prstGeom>
        </p:spPr>
      </p:pic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423862" y="-169333"/>
            <a:ext cx="8229600" cy="1143000"/>
          </a:xfrm>
        </p:spPr>
        <p:txBody>
          <a:bodyPr/>
          <a:lstStyle/>
          <a:p>
            <a:r>
              <a:rPr lang="en-US" altLang="en-US" dirty="0" smtClean="0">
                <a:solidFill>
                  <a:srgbClr val="FF3300"/>
                </a:solidFill>
              </a:rPr>
              <a:t>Zig-Zag </a:t>
            </a:r>
            <a:r>
              <a:rPr lang="en-US" altLang="en-US" dirty="0">
                <a:solidFill>
                  <a:srgbClr val="FF3300"/>
                </a:solidFill>
              </a:rPr>
              <a:t>from Left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8762" y="973666"/>
            <a:ext cx="8382000" cy="176953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dirty="0" smtClean="0"/>
              <a:t>Assume node </a:t>
            </a:r>
            <a:r>
              <a:rPr lang="en-US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altLang="en-US" sz="2800" dirty="0" smtClean="0"/>
              <a:t> is accessed, and it’s the right child of its parent </a:t>
            </a:r>
            <a:r>
              <a:rPr lang="en-US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en-US" altLang="en-US" sz="2800" dirty="0" smtClean="0"/>
              <a:t>, and </a:t>
            </a:r>
            <a:r>
              <a:rPr lang="en-US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en-US" altLang="en-US" sz="2800" dirty="0" smtClean="0"/>
              <a:t> is the left child of its parent </a:t>
            </a:r>
            <a:r>
              <a:rPr lang="en-US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altLang="en-US" sz="2800" dirty="0" smtClean="0"/>
              <a:t>. </a:t>
            </a:r>
          </a:p>
          <a:p>
            <a:pPr>
              <a:lnSpc>
                <a:spcPct val="90000"/>
              </a:lnSpc>
            </a:pPr>
            <a:r>
              <a:rPr lang="en-US" altLang="en-US" sz="2800" dirty="0" smtClean="0"/>
              <a:t>This is an LR-Orientation. </a:t>
            </a:r>
          </a:p>
        </p:txBody>
      </p:sp>
      <p:sp>
        <p:nvSpPr>
          <p:cNvPr id="52229" name="Text Box 5"/>
          <p:cNvSpPr txBox="1">
            <a:spLocks noChangeArrowheads="1"/>
          </p:cNvSpPr>
          <p:nvPr/>
        </p:nvSpPr>
        <p:spPr bwMode="auto">
          <a:xfrm>
            <a:off x="6954838" y="552450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5" name="Oval 8"/>
          <p:cNvSpPr>
            <a:spLocks noChangeArrowheads="1"/>
          </p:cNvSpPr>
          <p:nvPr/>
        </p:nvSpPr>
        <p:spPr bwMode="auto">
          <a:xfrm rot="1500000">
            <a:off x="3977320" y="4532787"/>
            <a:ext cx="535189" cy="549868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8" name="AutoShape 29"/>
          <p:cNvCxnSpPr>
            <a:cxnSpLocks noChangeShapeType="1"/>
          </p:cNvCxnSpPr>
          <p:nvPr/>
        </p:nvCxnSpPr>
        <p:spPr bwMode="auto">
          <a:xfrm flipH="1" flipV="1">
            <a:off x="4017961" y="4175027"/>
            <a:ext cx="173039" cy="421464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AutoShape 29"/>
          <p:cNvCxnSpPr>
            <a:cxnSpLocks noChangeShapeType="1"/>
          </p:cNvCxnSpPr>
          <p:nvPr/>
        </p:nvCxnSpPr>
        <p:spPr bwMode="auto">
          <a:xfrm flipV="1">
            <a:off x="3962400" y="3325582"/>
            <a:ext cx="304800" cy="421464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321 - Data Structures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F31B7-9060-42E4-BB86-9DFA13B43B24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983" y="4114513"/>
            <a:ext cx="4629796" cy="2057687"/>
          </a:xfrm>
          <a:prstGeom prst="rect">
            <a:avLst/>
          </a:prstGeom>
        </p:spPr>
      </p:pic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423862" y="-169333"/>
            <a:ext cx="8229600" cy="1143000"/>
          </a:xfrm>
        </p:spPr>
        <p:txBody>
          <a:bodyPr/>
          <a:lstStyle/>
          <a:p>
            <a:r>
              <a:rPr lang="en-US" altLang="en-US" dirty="0" smtClean="0">
                <a:solidFill>
                  <a:srgbClr val="FF3300"/>
                </a:solidFill>
              </a:rPr>
              <a:t>Zig-Zag from Left</a:t>
            </a:r>
            <a:endParaRPr lang="en-US" altLang="en-US" dirty="0">
              <a:solidFill>
                <a:srgbClr val="FF3300"/>
              </a:solidFill>
            </a:endParaRP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8762" y="973665"/>
            <a:ext cx="8504238" cy="306464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 smtClean="0"/>
              <a:t>Apply “Zig-Zag from Left” operation.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Two </a:t>
            </a:r>
            <a:r>
              <a:rPr lang="en-US" altLang="en-US" dirty="0" smtClean="0">
                <a:solidFill>
                  <a:srgbClr val="0000FF"/>
                </a:solidFill>
              </a:rPr>
              <a:t>rotations</a:t>
            </a:r>
            <a:r>
              <a:rPr lang="en-US" altLang="en-US" dirty="0" smtClean="0"/>
              <a:t>: one to left, then one to right.</a:t>
            </a:r>
          </a:p>
          <a:p>
            <a:pPr lvl="2">
              <a:lnSpc>
                <a:spcPct val="90000"/>
              </a:lnSpc>
            </a:pPr>
            <a:r>
              <a:rPr lang="en-US" altLang="en-US" dirty="0" smtClean="0"/>
              <a:t>Begins with “Zig from Right” operation.</a:t>
            </a:r>
          </a:p>
          <a:p>
            <a:pPr lvl="2">
              <a:lnSpc>
                <a:spcPct val="90000"/>
              </a:lnSpc>
            </a:pPr>
            <a:r>
              <a:rPr lang="en-US" altLang="en-US" dirty="0" smtClean="0"/>
              <a:t>Ends with </a:t>
            </a:r>
            <a:r>
              <a:rPr lang="en-US" altLang="en-US" dirty="0"/>
              <a:t>“Zig from </a:t>
            </a:r>
            <a:r>
              <a:rPr lang="en-US" altLang="en-US" dirty="0" smtClean="0"/>
              <a:t>Left</a:t>
            </a:r>
            <a:r>
              <a:rPr lang="en-US" altLang="en-US" dirty="0"/>
              <a:t>” operation</a:t>
            </a:r>
            <a:r>
              <a:rPr lang="en-US" altLang="en-US" dirty="0" smtClean="0"/>
              <a:t>.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First “Zig from Right” at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altLang="en-US" dirty="0" smtClean="0"/>
              <a:t>’s position. </a:t>
            </a:r>
          </a:p>
          <a:p>
            <a:pPr lvl="2">
              <a:lnSpc>
                <a:spcPct val="90000"/>
              </a:lnSpc>
            </a:pPr>
            <a:r>
              <a:rPr lang="en-US" altLang="en-US" dirty="0" smtClean="0"/>
              <a:t>Elevate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altLang="en-US" dirty="0" smtClean="0"/>
              <a:t> to the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en-US" altLang="en-US" dirty="0" smtClean="0"/>
              <a:t>’s position, move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en-US" altLang="en-US" dirty="0" smtClean="0"/>
              <a:t> to its left child.</a:t>
            </a:r>
          </a:p>
          <a:p>
            <a:pPr lvl="2">
              <a:lnSpc>
                <a:spcPct val="90000"/>
              </a:lnSpc>
            </a:pPr>
            <a:r>
              <a:rPr lang="en-US" altLang="en-US" dirty="0" smtClean="0"/>
              <a:t>If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altLang="en-US" dirty="0" smtClean="0"/>
              <a:t> has a left child, move it to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en-US" altLang="en-US" dirty="0" smtClean="0"/>
              <a:t>’s right child.</a:t>
            </a:r>
            <a:endParaRPr lang="en-US" altLang="en-US" dirty="0"/>
          </a:p>
        </p:txBody>
      </p:sp>
      <p:sp>
        <p:nvSpPr>
          <p:cNvPr id="52229" name="Text Box 5"/>
          <p:cNvSpPr txBox="1">
            <a:spLocks noChangeArrowheads="1"/>
          </p:cNvSpPr>
          <p:nvPr/>
        </p:nvSpPr>
        <p:spPr bwMode="auto">
          <a:xfrm>
            <a:off x="6954838" y="552450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5" name="Right Arrow 4"/>
          <p:cNvSpPr/>
          <p:nvPr/>
        </p:nvSpPr>
        <p:spPr bwMode="auto">
          <a:xfrm>
            <a:off x="4030661" y="4886043"/>
            <a:ext cx="838200" cy="371614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arlett" pitchFamily="2" charset="2"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2232" name="Oval 8"/>
          <p:cNvSpPr>
            <a:spLocks noChangeArrowheads="1"/>
          </p:cNvSpPr>
          <p:nvPr/>
        </p:nvSpPr>
        <p:spPr bwMode="auto">
          <a:xfrm rot="20330142">
            <a:off x="2362509" y="4508985"/>
            <a:ext cx="501594" cy="1268743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" name="Curved Down Arrow 3"/>
          <p:cNvSpPr/>
          <p:nvPr/>
        </p:nvSpPr>
        <p:spPr bwMode="auto">
          <a:xfrm rot="14800738" flipV="1">
            <a:off x="2586183" y="4740424"/>
            <a:ext cx="937819" cy="443296"/>
          </a:xfrm>
          <a:prstGeom prst="curvedDown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arlett" pitchFamily="2" charset="2"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Oval 13"/>
          <p:cNvSpPr>
            <a:spLocks noChangeArrowheads="1"/>
          </p:cNvSpPr>
          <p:nvPr/>
        </p:nvSpPr>
        <p:spPr bwMode="auto">
          <a:xfrm rot="12182866">
            <a:off x="5564061" y="4608761"/>
            <a:ext cx="583449" cy="1145098"/>
          </a:xfrm>
          <a:prstGeom prst="ellipse">
            <a:avLst/>
          </a:prstGeom>
          <a:noFill/>
          <a:ln w="12700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321 - Data Structures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F31B7-9060-42E4-BB86-9DFA13B43B24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5432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3535" y="3611968"/>
            <a:ext cx="5134692" cy="2057687"/>
          </a:xfrm>
          <a:prstGeom prst="rect">
            <a:avLst/>
          </a:prstGeom>
        </p:spPr>
      </p:pic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423862" y="-169333"/>
            <a:ext cx="8229600" cy="1143000"/>
          </a:xfrm>
        </p:spPr>
        <p:txBody>
          <a:bodyPr/>
          <a:lstStyle/>
          <a:p>
            <a:r>
              <a:rPr lang="en-US" altLang="en-US" dirty="0" smtClean="0">
                <a:solidFill>
                  <a:srgbClr val="FF3300"/>
                </a:solidFill>
              </a:rPr>
              <a:t>Zig-Zag from Left</a:t>
            </a:r>
            <a:endParaRPr lang="en-US" altLang="en-US" dirty="0">
              <a:solidFill>
                <a:srgbClr val="FF3300"/>
              </a:solidFill>
            </a:endParaRP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8762" y="973666"/>
            <a:ext cx="8504238" cy="205955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 smtClean="0"/>
              <a:t>Now apply “Zig from Left” operation.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Next rotation also at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altLang="en-US" dirty="0" smtClean="0"/>
              <a:t>’s </a:t>
            </a:r>
            <a:r>
              <a:rPr lang="en-US" altLang="en-US" dirty="0"/>
              <a:t>position. 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Elevate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altLang="en-US" dirty="0" smtClean="0"/>
              <a:t> </a:t>
            </a:r>
            <a:r>
              <a:rPr lang="en-US" altLang="en-US" dirty="0"/>
              <a:t>to the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altLang="en-US" dirty="0" smtClean="0"/>
              <a:t>’s </a:t>
            </a:r>
            <a:r>
              <a:rPr lang="en-US" altLang="en-US" dirty="0"/>
              <a:t>position, move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altLang="en-US" dirty="0" smtClean="0"/>
              <a:t> </a:t>
            </a:r>
            <a:r>
              <a:rPr lang="en-US" altLang="en-US" dirty="0"/>
              <a:t>to its right child.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If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altLang="en-US" dirty="0" smtClean="0"/>
              <a:t> </a:t>
            </a:r>
            <a:r>
              <a:rPr lang="en-US" altLang="en-US" dirty="0"/>
              <a:t>has a right child, move it to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altLang="en-US" dirty="0" smtClean="0"/>
              <a:t>’s </a:t>
            </a:r>
            <a:r>
              <a:rPr lang="en-US" altLang="en-US" dirty="0"/>
              <a:t>left child.</a:t>
            </a:r>
          </a:p>
        </p:txBody>
      </p:sp>
      <p:sp>
        <p:nvSpPr>
          <p:cNvPr id="5" name="Right Arrow 4"/>
          <p:cNvSpPr/>
          <p:nvPr/>
        </p:nvSpPr>
        <p:spPr bwMode="auto">
          <a:xfrm>
            <a:off x="4030661" y="4276586"/>
            <a:ext cx="838200" cy="371614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arlett" pitchFamily="2" charset="2"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2232" name="Oval 8"/>
          <p:cNvSpPr>
            <a:spLocks noChangeArrowheads="1"/>
          </p:cNvSpPr>
          <p:nvPr/>
        </p:nvSpPr>
        <p:spPr bwMode="auto">
          <a:xfrm rot="1670719">
            <a:off x="2437649" y="3372784"/>
            <a:ext cx="501594" cy="1353923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" name="Curved Down Arrow 3"/>
          <p:cNvSpPr/>
          <p:nvPr/>
        </p:nvSpPr>
        <p:spPr bwMode="auto">
          <a:xfrm rot="17915910">
            <a:off x="1529581" y="3449893"/>
            <a:ext cx="1191710" cy="589050"/>
          </a:xfrm>
          <a:prstGeom prst="curvedDown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arlett" pitchFamily="2" charset="2"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 rot="19500000">
            <a:off x="6185269" y="3436311"/>
            <a:ext cx="583449" cy="1145098"/>
          </a:xfrm>
          <a:prstGeom prst="ellipse">
            <a:avLst/>
          </a:prstGeom>
          <a:noFill/>
          <a:ln w="12700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321 - Data Structures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F31B7-9060-42E4-BB86-9DFA13B43B24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9735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2814" y="2803631"/>
            <a:ext cx="3088680" cy="3222971"/>
          </a:xfrm>
          <a:prstGeom prst="rect">
            <a:avLst/>
          </a:prstGeom>
        </p:spPr>
      </p:pic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423862" y="-169333"/>
            <a:ext cx="8229600" cy="1143000"/>
          </a:xfrm>
        </p:spPr>
        <p:txBody>
          <a:bodyPr/>
          <a:lstStyle/>
          <a:p>
            <a:r>
              <a:rPr lang="en-US" altLang="en-US" dirty="0" smtClean="0">
                <a:solidFill>
                  <a:srgbClr val="FF3300"/>
                </a:solidFill>
              </a:rPr>
              <a:t>Zig-Zag </a:t>
            </a:r>
            <a:r>
              <a:rPr lang="en-US" altLang="en-US" dirty="0">
                <a:solidFill>
                  <a:srgbClr val="FF3300"/>
                </a:solidFill>
              </a:rPr>
              <a:t>from </a:t>
            </a:r>
            <a:r>
              <a:rPr lang="en-US" altLang="en-US" dirty="0" smtClean="0">
                <a:solidFill>
                  <a:srgbClr val="FF3300"/>
                </a:solidFill>
              </a:rPr>
              <a:t>Right</a:t>
            </a:r>
            <a:endParaRPr lang="en-US" altLang="en-US" dirty="0">
              <a:solidFill>
                <a:srgbClr val="FF3300"/>
              </a:solidFill>
            </a:endParaRP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8762" y="973666"/>
            <a:ext cx="8732838" cy="176953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dirty="0" smtClean="0"/>
              <a:t>Assume node </a:t>
            </a:r>
            <a:r>
              <a:rPr lang="en-US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altLang="en-US" sz="2800" dirty="0" smtClean="0"/>
              <a:t> is accessed, and it’s the left child of its parent </a:t>
            </a:r>
            <a:r>
              <a:rPr lang="en-US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en-US" altLang="en-US" sz="2800" dirty="0" smtClean="0"/>
              <a:t>, and </a:t>
            </a:r>
            <a:r>
              <a:rPr lang="en-US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en-US" altLang="en-US" sz="2800" dirty="0" smtClean="0"/>
              <a:t> is the right child of its parent </a:t>
            </a:r>
            <a:r>
              <a:rPr lang="en-US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altLang="en-US" sz="2800" dirty="0" smtClean="0"/>
              <a:t>. </a:t>
            </a:r>
          </a:p>
          <a:p>
            <a:pPr>
              <a:lnSpc>
                <a:spcPct val="90000"/>
              </a:lnSpc>
            </a:pPr>
            <a:r>
              <a:rPr lang="en-US" altLang="en-US" sz="2800" dirty="0" smtClean="0"/>
              <a:t>This is an RL-Orientation. </a:t>
            </a:r>
          </a:p>
        </p:txBody>
      </p:sp>
      <p:sp>
        <p:nvSpPr>
          <p:cNvPr id="52229" name="Text Box 5"/>
          <p:cNvSpPr txBox="1">
            <a:spLocks noChangeArrowheads="1"/>
          </p:cNvSpPr>
          <p:nvPr/>
        </p:nvSpPr>
        <p:spPr bwMode="auto">
          <a:xfrm>
            <a:off x="6954838" y="552450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5" name="Oval 8"/>
          <p:cNvSpPr>
            <a:spLocks noChangeArrowheads="1"/>
          </p:cNvSpPr>
          <p:nvPr/>
        </p:nvSpPr>
        <p:spPr bwMode="auto">
          <a:xfrm rot="1500000">
            <a:off x="4344534" y="4626775"/>
            <a:ext cx="535189" cy="549868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8" name="AutoShape 29"/>
          <p:cNvCxnSpPr>
            <a:cxnSpLocks noChangeShapeType="1"/>
          </p:cNvCxnSpPr>
          <p:nvPr/>
        </p:nvCxnSpPr>
        <p:spPr bwMode="auto">
          <a:xfrm flipH="1" flipV="1">
            <a:off x="4439090" y="3355352"/>
            <a:ext cx="301686" cy="421464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AutoShape 29"/>
          <p:cNvCxnSpPr>
            <a:cxnSpLocks noChangeShapeType="1"/>
          </p:cNvCxnSpPr>
          <p:nvPr/>
        </p:nvCxnSpPr>
        <p:spPr bwMode="auto">
          <a:xfrm flipV="1">
            <a:off x="4588376" y="4218232"/>
            <a:ext cx="152400" cy="470671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321 - Data Structures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F31B7-9060-42E4-BB86-9DFA13B43B24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936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8680" y="4123466"/>
            <a:ext cx="1486501" cy="212493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785" y="4152194"/>
            <a:ext cx="1972472" cy="2058232"/>
          </a:xfrm>
          <a:prstGeom prst="rect">
            <a:avLst/>
          </a:prstGeom>
        </p:spPr>
      </p:pic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423862" y="-169333"/>
            <a:ext cx="8229600" cy="1143000"/>
          </a:xfrm>
        </p:spPr>
        <p:txBody>
          <a:bodyPr/>
          <a:lstStyle/>
          <a:p>
            <a:r>
              <a:rPr lang="en-US" altLang="en-US" dirty="0" smtClean="0">
                <a:solidFill>
                  <a:srgbClr val="FF3300"/>
                </a:solidFill>
              </a:rPr>
              <a:t>Zig-Zag from Right</a:t>
            </a:r>
            <a:endParaRPr lang="en-US" altLang="en-US" dirty="0">
              <a:solidFill>
                <a:srgbClr val="FF3300"/>
              </a:solidFill>
            </a:endParaRP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8762" y="973665"/>
            <a:ext cx="8504238" cy="306464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 smtClean="0"/>
              <a:t>Apply “Zig-Zag from Right” operation.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Two </a:t>
            </a:r>
            <a:r>
              <a:rPr lang="en-US" altLang="en-US" dirty="0" smtClean="0">
                <a:solidFill>
                  <a:srgbClr val="0000FF"/>
                </a:solidFill>
              </a:rPr>
              <a:t>rotations</a:t>
            </a:r>
            <a:r>
              <a:rPr lang="en-US" altLang="en-US" dirty="0" smtClean="0"/>
              <a:t>: one to right, then one to left.</a:t>
            </a:r>
          </a:p>
          <a:p>
            <a:pPr lvl="2">
              <a:lnSpc>
                <a:spcPct val="90000"/>
              </a:lnSpc>
            </a:pPr>
            <a:r>
              <a:rPr lang="en-US" altLang="en-US" dirty="0" smtClean="0"/>
              <a:t>Begins with “Zig from Left” operation.</a:t>
            </a:r>
          </a:p>
          <a:p>
            <a:pPr lvl="2">
              <a:lnSpc>
                <a:spcPct val="90000"/>
              </a:lnSpc>
            </a:pPr>
            <a:r>
              <a:rPr lang="en-US" altLang="en-US" dirty="0" smtClean="0"/>
              <a:t>Ends with </a:t>
            </a:r>
            <a:r>
              <a:rPr lang="en-US" altLang="en-US" dirty="0"/>
              <a:t>“Zig from </a:t>
            </a:r>
            <a:r>
              <a:rPr lang="en-US" altLang="en-US" dirty="0" smtClean="0"/>
              <a:t>Right</a:t>
            </a:r>
            <a:r>
              <a:rPr lang="en-US" altLang="en-US" dirty="0"/>
              <a:t>” operation</a:t>
            </a:r>
            <a:r>
              <a:rPr lang="en-US" altLang="en-US" dirty="0" smtClean="0"/>
              <a:t>.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First “Zig from Left” at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altLang="en-US" dirty="0" smtClean="0"/>
              <a:t>’s position. </a:t>
            </a:r>
          </a:p>
          <a:p>
            <a:pPr lvl="2">
              <a:lnSpc>
                <a:spcPct val="90000"/>
              </a:lnSpc>
            </a:pPr>
            <a:r>
              <a:rPr lang="en-US" altLang="en-US" dirty="0" smtClean="0"/>
              <a:t>Elevate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altLang="en-US" dirty="0" smtClean="0"/>
              <a:t> to the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en-US" altLang="en-US" dirty="0" smtClean="0"/>
              <a:t>’s position, move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en-US" altLang="en-US" dirty="0" smtClean="0"/>
              <a:t> to its right child.</a:t>
            </a:r>
          </a:p>
          <a:p>
            <a:pPr lvl="2">
              <a:lnSpc>
                <a:spcPct val="90000"/>
              </a:lnSpc>
            </a:pPr>
            <a:r>
              <a:rPr lang="en-US" altLang="en-US" dirty="0" smtClean="0"/>
              <a:t>If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altLang="en-US" dirty="0" smtClean="0"/>
              <a:t> has a right child, move it to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en-US" altLang="en-US" dirty="0" smtClean="0"/>
              <a:t>’s left child.</a:t>
            </a:r>
            <a:endParaRPr lang="en-US" altLang="en-US" dirty="0"/>
          </a:p>
        </p:txBody>
      </p:sp>
      <p:sp>
        <p:nvSpPr>
          <p:cNvPr id="52229" name="Text Box 5"/>
          <p:cNvSpPr txBox="1">
            <a:spLocks noChangeArrowheads="1"/>
          </p:cNvSpPr>
          <p:nvPr/>
        </p:nvSpPr>
        <p:spPr bwMode="auto">
          <a:xfrm>
            <a:off x="6954838" y="552450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5" name="Right Arrow 4"/>
          <p:cNvSpPr/>
          <p:nvPr/>
        </p:nvSpPr>
        <p:spPr bwMode="auto">
          <a:xfrm>
            <a:off x="4030661" y="4886043"/>
            <a:ext cx="838200" cy="371614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arlett" pitchFamily="2" charset="2"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2232" name="Oval 8"/>
          <p:cNvSpPr>
            <a:spLocks noChangeArrowheads="1"/>
          </p:cNvSpPr>
          <p:nvPr/>
        </p:nvSpPr>
        <p:spPr bwMode="auto">
          <a:xfrm rot="848223">
            <a:off x="2495224" y="4623285"/>
            <a:ext cx="501594" cy="1268743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" name="Curved Down Arrow 3"/>
          <p:cNvSpPr/>
          <p:nvPr/>
        </p:nvSpPr>
        <p:spPr bwMode="auto">
          <a:xfrm rot="17638568">
            <a:off x="1757254" y="4753489"/>
            <a:ext cx="879151" cy="482313"/>
          </a:xfrm>
          <a:prstGeom prst="curvedDown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arlett" pitchFamily="2" charset="2"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Oval 13"/>
          <p:cNvSpPr>
            <a:spLocks noChangeArrowheads="1"/>
          </p:cNvSpPr>
          <p:nvPr/>
        </p:nvSpPr>
        <p:spPr bwMode="auto">
          <a:xfrm rot="9328672">
            <a:off x="6080411" y="4608761"/>
            <a:ext cx="583449" cy="1145098"/>
          </a:xfrm>
          <a:prstGeom prst="ellipse">
            <a:avLst/>
          </a:prstGeom>
          <a:noFill/>
          <a:ln w="12700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321 - Data Structures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F31B7-9060-42E4-BB86-9DFA13B43B24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7759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4362" y="3617870"/>
            <a:ext cx="1800476" cy="158137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3429923"/>
            <a:ext cx="1486501" cy="2124934"/>
          </a:xfrm>
          <a:prstGeom prst="rect">
            <a:avLst/>
          </a:prstGeom>
        </p:spPr>
      </p:pic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423862" y="-169333"/>
            <a:ext cx="8229600" cy="1143000"/>
          </a:xfrm>
        </p:spPr>
        <p:txBody>
          <a:bodyPr/>
          <a:lstStyle/>
          <a:p>
            <a:r>
              <a:rPr lang="en-US" altLang="en-US" dirty="0" smtClean="0">
                <a:solidFill>
                  <a:srgbClr val="FF3300"/>
                </a:solidFill>
              </a:rPr>
              <a:t>Zig-Zag from Right</a:t>
            </a:r>
            <a:endParaRPr lang="en-US" altLang="en-US" dirty="0">
              <a:solidFill>
                <a:srgbClr val="FF3300"/>
              </a:solidFill>
            </a:endParaRP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8762" y="973666"/>
            <a:ext cx="8504238" cy="205955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 smtClean="0"/>
              <a:t>Now apply “Zig from Right” operation.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Next rotation also at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altLang="en-US" dirty="0" smtClean="0"/>
              <a:t>’s </a:t>
            </a:r>
            <a:r>
              <a:rPr lang="en-US" altLang="en-US" dirty="0"/>
              <a:t>position. 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Elevate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altLang="en-US" dirty="0" smtClean="0"/>
              <a:t> </a:t>
            </a:r>
            <a:r>
              <a:rPr lang="en-US" altLang="en-US" dirty="0"/>
              <a:t>to the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altLang="en-US" dirty="0" smtClean="0"/>
              <a:t>’s </a:t>
            </a:r>
            <a:r>
              <a:rPr lang="en-US" altLang="en-US" dirty="0"/>
              <a:t>position, move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altLang="en-US" dirty="0" smtClean="0"/>
              <a:t> </a:t>
            </a:r>
            <a:r>
              <a:rPr lang="en-US" altLang="en-US" dirty="0"/>
              <a:t>to its </a:t>
            </a:r>
            <a:r>
              <a:rPr lang="en-US" altLang="en-US" dirty="0" smtClean="0"/>
              <a:t>left </a:t>
            </a:r>
            <a:r>
              <a:rPr lang="en-US" altLang="en-US" dirty="0"/>
              <a:t>child.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If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altLang="en-US" dirty="0" smtClean="0"/>
              <a:t> </a:t>
            </a:r>
            <a:r>
              <a:rPr lang="en-US" altLang="en-US" dirty="0"/>
              <a:t>has a </a:t>
            </a:r>
            <a:r>
              <a:rPr lang="en-US" altLang="en-US" dirty="0" smtClean="0"/>
              <a:t>left </a:t>
            </a:r>
            <a:r>
              <a:rPr lang="en-US" altLang="en-US" dirty="0"/>
              <a:t>child, move it to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altLang="en-US" dirty="0" smtClean="0"/>
              <a:t>’s right </a:t>
            </a:r>
            <a:r>
              <a:rPr lang="en-US" altLang="en-US" dirty="0"/>
              <a:t>child.</a:t>
            </a:r>
          </a:p>
        </p:txBody>
      </p:sp>
      <p:sp>
        <p:nvSpPr>
          <p:cNvPr id="5" name="Right Arrow 4"/>
          <p:cNvSpPr/>
          <p:nvPr/>
        </p:nvSpPr>
        <p:spPr bwMode="auto">
          <a:xfrm>
            <a:off x="4030661" y="4276586"/>
            <a:ext cx="838200" cy="371614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arlett" pitchFamily="2" charset="2"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2232" name="Oval 8"/>
          <p:cNvSpPr>
            <a:spLocks noChangeArrowheads="1"/>
          </p:cNvSpPr>
          <p:nvPr/>
        </p:nvSpPr>
        <p:spPr bwMode="auto">
          <a:xfrm rot="19227359">
            <a:off x="2178631" y="3249804"/>
            <a:ext cx="501594" cy="1353923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" name="Curved Down Arrow 3"/>
          <p:cNvSpPr/>
          <p:nvPr/>
        </p:nvSpPr>
        <p:spPr bwMode="auto">
          <a:xfrm rot="14031303" flipV="1">
            <a:off x="2323096" y="3357455"/>
            <a:ext cx="1191710" cy="594900"/>
          </a:xfrm>
          <a:prstGeom prst="curvedDown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arlett" pitchFamily="2" charset="2"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 rot="2328518">
            <a:off x="5803956" y="3561728"/>
            <a:ext cx="583449" cy="1145098"/>
          </a:xfrm>
          <a:prstGeom prst="ellipse">
            <a:avLst/>
          </a:prstGeom>
          <a:noFill/>
          <a:ln w="12700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321 - Data Structures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F31B7-9060-42E4-BB86-9DFA13B43B24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16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FF3300"/>
                </a:solidFill>
              </a:rPr>
              <a:t>Splay Tree </a:t>
            </a:r>
            <a:r>
              <a:rPr lang="en-US" altLang="en-US" dirty="0" smtClean="0">
                <a:solidFill>
                  <a:srgbClr val="FF3300"/>
                </a:solidFill>
              </a:rPr>
              <a:t>Operations</a:t>
            </a:r>
            <a:endParaRPr lang="en-US" altLang="en-US" dirty="0">
              <a:solidFill>
                <a:srgbClr val="FF3300"/>
              </a:solidFill>
            </a:endParaRP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82132"/>
            <a:ext cx="8686800" cy="519006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 smtClean="0"/>
              <a:t>Search for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Splay node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en-US" dirty="0" smtClean="0">
                <a:cs typeface="Courier New" panose="02070309020205020404" pitchFamily="49" charset="0"/>
              </a:rPr>
              <a:t> containing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en-US" altLang="en-US" dirty="0" smtClean="0"/>
              <a:t> to root. </a:t>
            </a:r>
          </a:p>
          <a:p>
            <a:pPr>
              <a:lnSpc>
                <a:spcPct val="90000"/>
              </a:lnSpc>
            </a:pPr>
            <a:r>
              <a:rPr lang="en-US" altLang="en-US" dirty="0" smtClean="0"/>
              <a:t>Insert for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Insert new node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en-US" dirty="0" smtClean="0">
                <a:cs typeface="Courier New" panose="02070309020205020404" pitchFamily="49" charset="0"/>
              </a:rPr>
              <a:t> </a:t>
            </a:r>
            <a:r>
              <a:rPr lang="en-US" altLang="en-US" dirty="0" smtClean="0"/>
              <a:t>with key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en-US" altLang="en-US" dirty="0" smtClean="0"/>
              <a:t> like other BSTs, </a:t>
            </a:r>
            <a:r>
              <a:rPr lang="en-US" altLang="en-US" dirty="0"/>
              <a:t>then splay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en-US" dirty="0"/>
              <a:t> to root.</a:t>
            </a:r>
          </a:p>
          <a:p>
            <a:pPr>
              <a:lnSpc>
                <a:spcPct val="90000"/>
              </a:lnSpc>
            </a:pPr>
            <a:r>
              <a:rPr lang="en-US" altLang="en-US" dirty="0" smtClean="0"/>
              <a:t>Delete for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Splay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en-US" dirty="0"/>
              <a:t> </a:t>
            </a:r>
            <a:r>
              <a:rPr lang="en-US" altLang="en-US" dirty="0">
                <a:cs typeface="Courier New" panose="02070309020205020404" pitchFamily="49" charset="0"/>
              </a:rPr>
              <a:t>containing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en-US" altLang="en-US" dirty="0"/>
              <a:t> to root and remove it. </a:t>
            </a:r>
            <a:endParaRPr lang="en-US" altLang="en-US" dirty="0" smtClean="0"/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Two </a:t>
            </a:r>
            <a:r>
              <a:rPr lang="en-US" altLang="en-US" dirty="0"/>
              <a:t>trees remain, </a:t>
            </a:r>
            <a:r>
              <a:rPr lang="en-US" altLang="en-US" dirty="0" smtClean="0"/>
              <a:t>its left and right subtrees.</a:t>
            </a:r>
            <a:endParaRPr lang="en-US" altLang="en-US" dirty="0"/>
          </a:p>
          <a:p>
            <a:pPr lvl="1">
              <a:lnSpc>
                <a:spcPct val="90000"/>
              </a:lnSpc>
            </a:pPr>
            <a:r>
              <a:rPr lang="en-US" altLang="en-US" dirty="0"/>
              <a:t>Splay the </a:t>
            </a:r>
            <a:r>
              <a:rPr lang="en-US" altLang="en-US" dirty="0" smtClean="0"/>
              <a:t>node containing maximum key </a:t>
            </a:r>
            <a:r>
              <a:rPr lang="en-US" altLang="en-US" dirty="0"/>
              <a:t>in the left subtree </a:t>
            </a:r>
            <a:r>
              <a:rPr lang="en-US" altLang="en-US" dirty="0" smtClean="0"/>
              <a:t>to a new root (i.e.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en-US" dirty="0" smtClean="0"/>
              <a:t>’s predecessor).</a:t>
            </a:r>
            <a:endParaRPr lang="en-US" altLang="en-US" dirty="0"/>
          </a:p>
          <a:p>
            <a:pPr lvl="1">
              <a:lnSpc>
                <a:spcPct val="90000"/>
              </a:lnSpc>
            </a:pPr>
            <a:r>
              <a:rPr lang="en-US" altLang="en-US" dirty="0"/>
              <a:t>Attach the right subtree to </a:t>
            </a:r>
            <a:r>
              <a:rPr lang="en-US" altLang="en-US" dirty="0" smtClean="0"/>
              <a:t>that new root.</a:t>
            </a:r>
            <a:endParaRPr lang="en-US" altLang="en-US" dirty="0"/>
          </a:p>
          <a:p>
            <a:pPr lvl="1">
              <a:lnSpc>
                <a:spcPct val="90000"/>
              </a:lnSpc>
            </a:pPr>
            <a:endParaRPr lang="en-US" alt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321 - Data Structures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F31B7-9060-42E4-BB86-9DFA13B43B24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658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solidFill>
                  <a:srgbClr val="FF3300"/>
                </a:solidFill>
              </a:rPr>
              <a:t>Search Operation</a:t>
            </a:r>
            <a:endParaRPr lang="en-US" altLang="en-US" dirty="0">
              <a:solidFill>
                <a:srgbClr val="FF3300"/>
              </a:solidFill>
            </a:endParaRP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686800" cy="2133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When search for key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en-US" altLang="en-US" dirty="0" smtClean="0"/>
              <a:t>, </a:t>
            </a:r>
            <a:r>
              <a:rPr lang="en-US" altLang="en-US" dirty="0"/>
              <a:t>if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en-US" altLang="en-US" dirty="0" smtClean="0"/>
              <a:t> </a:t>
            </a:r>
            <a:r>
              <a:rPr lang="en-US" altLang="en-US" dirty="0"/>
              <a:t>is found at node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en-US" dirty="0"/>
              <a:t>, we splay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en-US" dirty="0" smtClean="0"/>
              <a:t> to root. </a:t>
            </a:r>
            <a:r>
              <a:rPr lang="en-US" altLang="en-US" sz="2800" dirty="0" smtClean="0"/>
              <a:t> 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If not </a:t>
            </a:r>
            <a:r>
              <a:rPr lang="en-US" altLang="en-US" dirty="0" smtClean="0"/>
              <a:t>successful, </a:t>
            </a:r>
            <a:r>
              <a:rPr lang="en-US" dirty="0" smtClean="0"/>
              <a:t>the </a:t>
            </a:r>
            <a:r>
              <a:rPr lang="en-US" dirty="0"/>
              <a:t>last node accessed prior to reaching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dirty="0" smtClean="0"/>
              <a:t> </a:t>
            </a:r>
            <a:r>
              <a:rPr lang="en-US" dirty="0"/>
              <a:t>is splayed </a:t>
            </a:r>
            <a:r>
              <a:rPr lang="en-US" dirty="0" smtClean="0"/>
              <a:t>to the root.</a:t>
            </a:r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321 - Data Structures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F31B7-9060-42E4-BB86-9DFA13B43B24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56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solidFill>
                  <a:srgbClr val="FF3300"/>
                </a:solidFill>
              </a:rPr>
              <a:t>Search Example I</a:t>
            </a:r>
            <a:endParaRPr lang="en-US" altLang="en-US" dirty="0">
              <a:solidFill>
                <a:srgbClr val="FF3300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371600" y="1143000"/>
            <a:ext cx="2514600" cy="4953000"/>
            <a:chOff x="1066800" y="1676400"/>
            <a:chExt cx="2514600" cy="4953000"/>
          </a:xfrm>
        </p:grpSpPr>
        <p:sp>
          <p:nvSpPr>
            <p:cNvPr id="8" name="Oval 3"/>
            <p:cNvSpPr>
              <a:spLocks noChangeAspect="1" noChangeArrowheads="1"/>
            </p:cNvSpPr>
            <p:nvPr/>
          </p:nvSpPr>
          <p:spPr bwMode="auto">
            <a:xfrm>
              <a:off x="1538288" y="2570163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 dirty="0">
                  <a:latin typeface="Times New Roman" panose="02020603050405020304" pitchFamily="18" charset="0"/>
                </a:rPr>
                <a:t>2</a:t>
              </a:r>
            </a:p>
          </p:txBody>
        </p:sp>
        <p:cxnSp>
          <p:nvCxnSpPr>
            <p:cNvPr id="9" name="AutoShape 4"/>
            <p:cNvCxnSpPr>
              <a:cxnSpLocks noChangeShapeType="1"/>
              <a:stCxn id="10" idx="5"/>
              <a:endCxn id="8" idx="0"/>
            </p:cNvCxnSpPr>
            <p:nvPr/>
          </p:nvCxnSpPr>
          <p:spPr bwMode="auto">
            <a:xfrm>
              <a:off x="1392238" y="2020888"/>
              <a:ext cx="336550" cy="5302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0" name="Oval 5"/>
            <p:cNvSpPr>
              <a:spLocks noChangeAspect="1" noChangeArrowheads="1"/>
            </p:cNvSpPr>
            <p:nvPr/>
          </p:nvSpPr>
          <p:spPr bwMode="auto">
            <a:xfrm>
              <a:off x="1066800" y="1676400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1" name="Oval 6"/>
            <p:cNvSpPr>
              <a:spLocks noChangeAspect="1" noChangeArrowheads="1"/>
            </p:cNvSpPr>
            <p:nvPr/>
          </p:nvSpPr>
          <p:spPr bwMode="auto">
            <a:xfrm>
              <a:off x="1981200" y="3505200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 dirty="0">
                  <a:latin typeface="Times New Roman" panose="02020603050405020304" pitchFamily="18" charset="0"/>
                </a:rPr>
                <a:t>3</a:t>
              </a:r>
            </a:p>
          </p:txBody>
        </p:sp>
        <p:cxnSp>
          <p:nvCxnSpPr>
            <p:cNvPr id="12" name="AutoShape 7"/>
            <p:cNvCxnSpPr>
              <a:cxnSpLocks noChangeShapeType="1"/>
              <a:stCxn id="8" idx="5"/>
              <a:endCxn id="11" idx="0"/>
            </p:cNvCxnSpPr>
            <p:nvPr/>
          </p:nvCxnSpPr>
          <p:spPr bwMode="auto">
            <a:xfrm>
              <a:off x="1863725" y="2914650"/>
              <a:ext cx="307975" cy="5715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3" name="Oval 8"/>
            <p:cNvSpPr>
              <a:spLocks noChangeAspect="1" noChangeArrowheads="1"/>
            </p:cNvSpPr>
            <p:nvPr/>
          </p:nvSpPr>
          <p:spPr bwMode="auto">
            <a:xfrm>
              <a:off x="2403475" y="4419600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4</a:t>
              </a:r>
            </a:p>
          </p:txBody>
        </p:sp>
        <p:cxnSp>
          <p:nvCxnSpPr>
            <p:cNvPr id="14" name="AutoShape 9"/>
            <p:cNvCxnSpPr>
              <a:cxnSpLocks noChangeShapeType="1"/>
              <a:stCxn id="11" idx="5"/>
              <a:endCxn id="13" idx="0"/>
            </p:cNvCxnSpPr>
            <p:nvPr/>
          </p:nvCxnSpPr>
          <p:spPr bwMode="auto">
            <a:xfrm>
              <a:off x="2306638" y="3849688"/>
              <a:ext cx="287337" cy="5508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5" name="Oval 10"/>
            <p:cNvSpPr>
              <a:spLocks noChangeAspect="1" noChangeArrowheads="1"/>
            </p:cNvSpPr>
            <p:nvPr/>
          </p:nvSpPr>
          <p:spPr bwMode="auto">
            <a:xfrm>
              <a:off x="2819400" y="5334000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 dirty="0">
                  <a:latin typeface="Times New Roman" panose="02020603050405020304" pitchFamily="18" charset="0"/>
                </a:rPr>
                <a:t>5</a:t>
              </a:r>
            </a:p>
          </p:txBody>
        </p:sp>
        <p:cxnSp>
          <p:nvCxnSpPr>
            <p:cNvPr id="16" name="AutoShape 11"/>
            <p:cNvCxnSpPr>
              <a:cxnSpLocks noChangeShapeType="1"/>
              <a:stCxn id="13" idx="5"/>
              <a:endCxn id="15" idx="0"/>
            </p:cNvCxnSpPr>
            <p:nvPr/>
          </p:nvCxnSpPr>
          <p:spPr bwMode="auto">
            <a:xfrm>
              <a:off x="2728913" y="4764088"/>
              <a:ext cx="280987" cy="5508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" name="Oval 12"/>
            <p:cNvSpPr>
              <a:spLocks noChangeAspect="1" noChangeArrowheads="1"/>
            </p:cNvSpPr>
            <p:nvPr/>
          </p:nvSpPr>
          <p:spPr bwMode="auto">
            <a:xfrm>
              <a:off x="3200400" y="6248400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6</a:t>
              </a:r>
            </a:p>
          </p:txBody>
        </p:sp>
        <p:cxnSp>
          <p:nvCxnSpPr>
            <p:cNvPr id="18" name="AutoShape 13"/>
            <p:cNvCxnSpPr>
              <a:cxnSpLocks noChangeShapeType="1"/>
              <a:stCxn id="15" idx="5"/>
              <a:endCxn id="17" idx="0"/>
            </p:cNvCxnSpPr>
            <p:nvPr/>
          </p:nvCxnSpPr>
          <p:spPr bwMode="auto">
            <a:xfrm>
              <a:off x="3144838" y="5678488"/>
              <a:ext cx="246062" cy="5508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9" name="Group 18"/>
          <p:cNvGrpSpPr/>
          <p:nvPr/>
        </p:nvGrpSpPr>
        <p:grpSpPr>
          <a:xfrm>
            <a:off x="5832475" y="1134533"/>
            <a:ext cx="1711325" cy="4953000"/>
            <a:chOff x="5867400" y="1676400"/>
            <a:chExt cx="1711325" cy="4953000"/>
          </a:xfrm>
        </p:grpSpPr>
        <p:sp>
          <p:nvSpPr>
            <p:cNvPr id="20" name="Oval 16"/>
            <p:cNvSpPr>
              <a:spLocks noChangeAspect="1" noChangeArrowheads="1"/>
            </p:cNvSpPr>
            <p:nvPr/>
          </p:nvSpPr>
          <p:spPr bwMode="auto">
            <a:xfrm>
              <a:off x="6338888" y="2570163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 dirty="0">
                  <a:latin typeface="Times New Roman" panose="02020603050405020304" pitchFamily="18" charset="0"/>
                </a:rPr>
                <a:t>2</a:t>
              </a:r>
            </a:p>
          </p:txBody>
        </p:sp>
        <p:cxnSp>
          <p:nvCxnSpPr>
            <p:cNvPr id="21" name="AutoShape 17"/>
            <p:cNvCxnSpPr>
              <a:cxnSpLocks noChangeShapeType="1"/>
              <a:stCxn id="22" idx="5"/>
              <a:endCxn id="20" idx="0"/>
            </p:cNvCxnSpPr>
            <p:nvPr/>
          </p:nvCxnSpPr>
          <p:spPr bwMode="auto">
            <a:xfrm>
              <a:off x="6192838" y="2020888"/>
              <a:ext cx="336550" cy="5302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2" name="Oval 18"/>
            <p:cNvSpPr>
              <a:spLocks noChangeAspect="1" noChangeArrowheads="1"/>
            </p:cNvSpPr>
            <p:nvPr/>
          </p:nvSpPr>
          <p:spPr bwMode="auto">
            <a:xfrm>
              <a:off x="5867400" y="1676400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23" name="Oval 19"/>
            <p:cNvSpPr>
              <a:spLocks noChangeAspect="1" noChangeArrowheads="1"/>
            </p:cNvSpPr>
            <p:nvPr/>
          </p:nvSpPr>
          <p:spPr bwMode="auto">
            <a:xfrm>
              <a:off x="6781800" y="3505200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3</a:t>
              </a:r>
            </a:p>
          </p:txBody>
        </p:sp>
        <p:cxnSp>
          <p:nvCxnSpPr>
            <p:cNvPr id="24" name="AutoShape 20"/>
            <p:cNvCxnSpPr>
              <a:cxnSpLocks noChangeShapeType="1"/>
              <a:stCxn id="20" idx="5"/>
              <a:endCxn id="23" idx="0"/>
            </p:cNvCxnSpPr>
            <p:nvPr/>
          </p:nvCxnSpPr>
          <p:spPr bwMode="auto">
            <a:xfrm>
              <a:off x="6664325" y="2914650"/>
              <a:ext cx="307975" cy="5715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5" name="AutoShape 21"/>
            <p:cNvCxnSpPr>
              <a:cxnSpLocks noChangeShapeType="1"/>
              <a:stCxn id="23" idx="5"/>
              <a:endCxn id="27" idx="0"/>
            </p:cNvCxnSpPr>
            <p:nvPr/>
          </p:nvCxnSpPr>
          <p:spPr bwMode="auto">
            <a:xfrm>
              <a:off x="7107238" y="3849688"/>
              <a:ext cx="280987" cy="5508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26" name="Group 22"/>
            <p:cNvGrpSpPr>
              <a:grpSpLocks/>
            </p:cNvGrpSpPr>
            <p:nvPr/>
          </p:nvGrpSpPr>
          <p:grpSpPr bwMode="auto">
            <a:xfrm flipH="1">
              <a:off x="6400800" y="4419600"/>
              <a:ext cx="1177925" cy="2209800"/>
              <a:chOff x="4538" y="2784"/>
              <a:chExt cx="742" cy="1392"/>
            </a:xfrm>
          </p:grpSpPr>
          <p:sp>
            <p:nvSpPr>
              <p:cNvPr id="27" name="Oval 23"/>
              <p:cNvSpPr>
                <a:spLocks noChangeAspect="1" noChangeArrowheads="1"/>
              </p:cNvSpPr>
              <p:nvPr/>
            </p:nvSpPr>
            <p:spPr bwMode="auto">
              <a:xfrm>
                <a:off x="4538" y="2784"/>
                <a:ext cx="240" cy="24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2400">
                    <a:latin typeface="Times New Roman" panose="02020603050405020304" pitchFamily="18" charset="0"/>
                  </a:rPr>
                  <a:t>6</a:t>
                </a:r>
              </a:p>
            </p:txBody>
          </p:sp>
          <p:sp>
            <p:nvSpPr>
              <p:cNvPr id="28" name="Oval 24"/>
              <p:cNvSpPr>
                <a:spLocks noChangeAspect="1" noChangeArrowheads="1"/>
              </p:cNvSpPr>
              <p:nvPr/>
            </p:nvSpPr>
            <p:spPr bwMode="auto">
              <a:xfrm>
                <a:off x="4800" y="3360"/>
                <a:ext cx="240" cy="24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2400">
                    <a:latin typeface="Times New Roman" panose="02020603050405020304" pitchFamily="18" charset="0"/>
                  </a:rPr>
                  <a:t>5</a:t>
                </a:r>
              </a:p>
            </p:txBody>
          </p:sp>
          <p:cxnSp>
            <p:nvCxnSpPr>
              <p:cNvPr id="29" name="AutoShape 25"/>
              <p:cNvCxnSpPr>
                <a:cxnSpLocks noChangeShapeType="1"/>
                <a:stCxn id="27" idx="5"/>
                <a:endCxn id="28" idx="0"/>
              </p:cNvCxnSpPr>
              <p:nvPr/>
            </p:nvCxnSpPr>
            <p:spPr bwMode="auto">
              <a:xfrm>
                <a:off x="4743" y="3001"/>
                <a:ext cx="177" cy="347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30" name="Oval 26"/>
              <p:cNvSpPr>
                <a:spLocks noChangeAspect="1" noChangeArrowheads="1"/>
              </p:cNvSpPr>
              <p:nvPr/>
            </p:nvSpPr>
            <p:spPr bwMode="auto">
              <a:xfrm>
                <a:off x="5040" y="3936"/>
                <a:ext cx="240" cy="24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2400">
                    <a:latin typeface="Times New Roman" panose="02020603050405020304" pitchFamily="18" charset="0"/>
                  </a:rPr>
                  <a:t>4</a:t>
                </a:r>
              </a:p>
            </p:txBody>
          </p:sp>
          <p:cxnSp>
            <p:nvCxnSpPr>
              <p:cNvPr id="31" name="AutoShape 27"/>
              <p:cNvCxnSpPr>
                <a:cxnSpLocks noChangeShapeType="1"/>
                <a:stCxn id="28" idx="5"/>
                <a:endCxn id="30" idx="0"/>
              </p:cNvCxnSpPr>
              <p:nvPr/>
            </p:nvCxnSpPr>
            <p:spPr bwMode="auto">
              <a:xfrm>
                <a:off x="5005" y="3577"/>
                <a:ext cx="155" cy="347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32" name="Text Box 15"/>
          <p:cNvSpPr txBox="1">
            <a:spLocks noChangeArrowheads="1"/>
          </p:cNvSpPr>
          <p:nvPr/>
        </p:nvSpPr>
        <p:spPr bwMode="auto">
          <a:xfrm>
            <a:off x="212725" y="3851275"/>
            <a:ext cx="184377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Search(</a:t>
            </a:r>
            <a:r>
              <a:rPr lang="en-US" altLang="en-US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33" name="Oval 8"/>
          <p:cNvSpPr>
            <a:spLocks noChangeArrowheads="1"/>
          </p:cNvSpPr>
          <p:nvPr/>
        </p:nvSpPr>
        <p:spPr bwMode="auto">
          <a:xfrm rot="19227359">
            <a:off x="3448116" y="5634052"/>
            <a:ext cx="501594" cy="542894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Text Box 28"/>
          <p:cNvSpPr txBox="1">
            <a:spLocks noChangeArrowheads="1"/>
          </p:cNvSpPr>
          <p:nvPr/>
        </p:nvSpPr>
        <p:spPr bwMode="auto">
          <a:xfrm>
            <a:off x="3890433" y="2363168"/>
            <a:ext cx="15621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Zig-Zig from Right</a:t>
            </a:r>
            <a:endParaRPr lang="en-US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AutoShape 14"/>
          <p:cNvSpPr>
            <a:spLocks noChangeArrowheads="1"/>
          </p:cNvSpPr>
          <p:nvPr/>
        </p:nvSpPr>
        <p:spPr bwMode="auto">
          <a:xfrm>
            <a:off x="4191000" y="3505200"/>
            <a:ext cx="1066800" cy="381000"/>
          </a:xfrm>
          <a:prstGeom prst="rightArrow">
            <a:avLst>
              <a:gd name="adj1" fmla="val 50000"/>
              <a:gd name="adj2" fmla="val 750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800">
              <a:solidFill>
                <a:schemeClr val="hlink"/>
              </a:solidFill>
              <a:latin typeface="Tahoma" panose="020B0604030504040204" pitchFamily="34" charset="0"/>
            </a:endParaRPr>
          </a:p>
        </p:txBody>
      </p:sp>
      <p:sp>
        <p:nvSpPr>
          <p:cNvPr id="36" name="Oval 8"/>
          <p:cNvSpPr>
            <a:spLocks noChangeArrowheads="1"/>
          </p:cNvSpPr>
          <p:nvPr/>
        </p:nvSpPr>
        <p:spPr bwMode="auto">
          <a:xfrm rot="19227359">
            <a:off x="7117283" y="3805252"/>
            <a:ext cx="501594" cy="542894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321 - Data Structures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F31B7-9060-42E4-BB86-9DFA13B43B24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786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Calculating Balance Factor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609600"/>
          </a:xfrm>
        </p:spPr>
        <p:txBody>
          <a:bodyPr>
            <a:normAutofit/>
          </a:bodyPr>
          <a:lstStyle/>
          <a:p>
            <a:r>
              <a:rPr lang="en-US" sz="3000" dirty="0" smtClean="0"/>
              <a:t>For instance, the balance factor of </a:t>
            </a: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3000" dirty="0" smtClean="0"/>
              <a:t> is: </a:t>
            </a:r>
          </a:p>
          <a:p>
            <a:pPr marL="0" indent="0">
              <a:buNone/>
            </a:pPr>
            <a:endParaRPr lang="en-US" sz="26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3581400"/>
            <a:ext cx="3543300" cy="227952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2"/>
              <p:cNvSpPr txBox="1">
                <a:spLocks/>
              </p:cNvSpPr>
              <p:nvPr/>
            </p:nvSpPr>
            <p:spPr bwMode="auto">
              <a:xfrm>
                <a:off x="533400" y="1752600"/>
                <a:ext cx="8077200" cy="16764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Marlett" pitchFamily="2" charset="2"/>
                  <a:buChar char="8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>
                  <a:buFont typeface="Marlett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sz="2400" b="0" i="1" kern="0" smtClean="0">
                          <a:latin typeface="Cambria Math" panose="02040503050406030204" pitchFamily="18" charset="0"/>
                        </a:rPr>
                        <m:t>𝐵𝑎𝑙𝑎𝑛𝑐𝑒𝐹𝑎𝑐𝑡𝑜𝑟</m:t>
                      </m:r>
                      <m:d>
                        <m:dPr>
                          <m:ctrlPr>
                            <a:rPr lang="en-US" altLang="en-US" sz="2400" b="0" i="1" ker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sz="2400" b="0" i="1" kern="0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</m:d>
                      <m:r>
                        <a:rPr lang="en-US" altLang="en-US" sz="2400" b="0" i="1" ker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en-US" sz="2400" b="0" i="1" kern="0">
                          <a:latin typeface="Cambria Math" panose="02040503050406030204" pitchFamily="18" charset="0"/>
                        </a:rPr>
                        <m:t>𝐻𝑒𝑖𝑔h𝑡</m:t>
                      </m:r>
                      <m:d>
                        <m:dPr>
                          <m:ctrlPr>
                            <a:rPr lang="en-US" altLang="en-US" sz="2400" b="0" i="1" ker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sz="2400" b="0" i="1" kern="0">
                              <a:latin typeface="Cambria Math" panose="02040503050406030204" pitchFamily="18" charset="0"/>
                            </a:rPr>
                            <m:t>𝑅𝑖𝑔h𝑡</m:t>
                          </m:r>
                          <m:d>
                            <m:dPr>
                              <m:ctrlPr>
                                <a:rPr lang="en-US" altLang="en-US" sz="2400" b="0" i="1" ker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en-US" sz="2400" b="0" i="1" kern="0" smtClean="0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</m:d>
                        </m:e>
                      </m:d>
                      <m:r>
                        <a:rPr lang="en-US" altLang="en-US" sz="2400" b="0" i="1" ker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en-US" sz="2400" b="0" i="1" kern="0">
                          <a:latin typeface="Cambria Math" panose="02040503050406030204" pitchFamily="18" charset="0"/>
                        </a:rPr>
                        <m:t>𝐻𝑒𝑖𝑔h𝑡</m:t>
                      </m:r>
                      <m:d>
                        <m:dPr>
                          <m:ctrlPr>
                            <a:rPr lang="en-US" altLang="en-US" sz="2400" b="0" i="1" ker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sz="2400" b="0" i="1" kern="0">
                              <a:latin typeface="Cambria Math" panose="02040503050406030204" pitchFamily="18" charset="0"/>
                            </a:rPr>
                            <m:t>𝐿𝑒𝑓𝑡</m:t>
                          </m:r>
                          <m:d>
                            <m:dPr>
                              <m:ctrlPr>
                                <a:rPr lang="en-US" altLang="en-US" sz="2400" b="0" i="1" ker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en-US" sz="2400" b="0" i="1" kern="0" smtClean="0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en-US" sz="2400" b="0" i="1" kern="0" dirty="0" smtClean="0">
                  <a:latin typeface="Cambria Math" panose="02040503050406030204" pitchFamily="18" charset="0"/>
                </a:endParaRPr>
              </a:p>
              <a:p>
                <a:pPr marL="0" indent="0">
                  <a:buFont typeface="Marlett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sz="2400" b="0" i="1" kern="0">
                          <a:latin typeface="Cambria Math" panose="02040503050406030204" pitchFamily="18" charset="0"/>
                        </a:rPr>
                        <m:t>𝐵𝑎𝑙𝑎𝑛𝑐𝑒𝐹𝑎𝑐𝑡𝑜𝑟</m:t>
                      </m:r>
                      <m:d>
                        <m:dPr>
                          <m:ctrlPr>
                            <a:rPr lang="en-US" altLang="en-US" sz="2400" b="0" i="1" ker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sz="2400" b="0" i="1" kern="0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</m:d>
                      <m:r>
                        <a:rPr lang="en-US" altLang="en-US" sz="2400" b="0" i="1" ker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en-US" sz="2400" b="0" i="1" kern="0">
                          <a:latin typeface="Cambria Math" panose="02040503050406030204" pitchFamily="18" charset="0"/>
                        </a:rPr>
                        <m:t>𝐻𝑒𝑖𝑔h𝑡</m:t>
                      </m:r>
                      <m:d>
                        <m:dPr>
                          <m:ctrlPr>
                            <a:rPr lang="en-US" altLang="en-US" sz="2400" b="0" i="1" ker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sz="2400" b="0" i="1" kern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  <m:r>
                        <a:rPr lang="en-US" altLang="en-US" sz="2400" b="0" i="1" ker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en-US" sz="2400" b="0" i="1" kern="0">
                          <a:latin typeface="Cambria Math" panose="02040503050406030204" pitchFamily="18" charset="0"/>
                        </a:rPr>
                        <m:t>𝐻𝑒𝑖𝑔h𝑡</m:t>
                      </m:r>
                      <m:d>
                        <m:dPr>
                          <m:ctrlPr>
                            <a:rPr lang="en-US" altLang="en-US" sz="2400" b="0" i="1" ker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sz="2400" b="0" i="1" kern="0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</m:oMath>
                  </m:oMathPara>
                </a14:m>
                <a:endParaRPr lang="en-US" altLang="en-US" sz="2800" b="0" kern="0" dirty="0"/>
              </a:p>
              <a:p>
                <a:pPr marL="0" indent="0">
                  <a:buFont typeface="Marlett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sz="2400" b="0" i="1" kern="0">
                          <a:latin typeface="Cambria Math" panose="02040503050406030204" pitchFamily="18" charset="0"/>
                        </a:rPr>
                        <m:t>𝐵𝑎𝑙𝑎𝑛𝑐𝑒𝐹𝑎𝑐𝑡𝑜𝑟</m:t>
                      </m:r>
                      <m:d>
                        <m:dPr>
                          <m:ctrlPr>
                            <a:rPr lang="en-US" altLang="en-US" sz="2400" b="0" i="1" ker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sz="2400" b="0" i="1" ker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</m:d>
                      <m:r>
                        <a:rPr lang="en-US" altLang="en-US" sz="2400" b="0" i="1" ker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en-US" sz="2400" b="0" i="1" kern="0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altLang="en-US" sz="2400" b="0" i="1" ker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en-US" sz="2400" b="0" i="1" kern="0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altLang="en-US" sz="2800" b="0" kern="0" dirty="0"/>
              </a:p>
              <a:p>
                <a:pPr marL="0" indent="0">
                  <a:buFont typeface="Marlett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sz="2400" b="0" i="1" kern="0">
                          <a:latin typeface="Cambria Math" panose="02040503050406030204" pitchFamily="18" charset="0"/>
                        </a:rPr>
                        <m:t>𝐵𝑎𝑙𝑎𝑛𝑐𝑒𝐹𝑎𝑐𝑡𝑜𝑟</m:t>
                      </m:r>
                      <m:d>
                        <m:dPr>
                          <m:ctrlPr>
                            <a:rPr lang="en-US" altLang="en-US" sz="2400" b="0" i="1" ker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sz="2400" b="0" i="1" ker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</m:d>
                      <m:r>
                        <a:rPr lang="en-US" altLang="en-US" sz="2400" b="0" i="1" ker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en-US" sz="2400" b="0" i="1" kern="0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altLang="en-US" sz="2400" b="0" kern="0" dirty="0"/>
              </a:p>
              <a:p>
                <a:pPr marL="0" indent="0">
                  <a:buFont typeface="Marlett" pitchFamily="2" charset="2"/>
                  <a:buNone/>
                </a:pPr>
                <a:endParaRPr lang="en-US" sz="2600" b="0" kern="0" dirty="0"/>
              </a:p>
            </p:txBody>
          </p:sp>
        </mc:Choice>
        <mc:Fallback xmlns="">
          <p:sp>
            <p:nvSpPr>
              <p:cNvPr id="13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3400" y="1752600"/>
                <a:ext cx="8077200" cy="1676400"/>
              </a:xfrm>
              <a:prstGeom prst="rect">
                <a:avLst/>
              </a:prstGeom>
              <a:blipFill rotWithShape="0">
                <a:blip r:embed="rId3"/>
                <a:stretch>
                  <a:fillRect l="-22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/>
          <p:cNvSpPr txBox="1"/>
          <p:nvPr/>
        </p:nvSpPr>
        <p:spPr>
          <a:xfrm>
            <a:off x="4804834" y="4038600"/>
            <a:ext cx="7662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 = 3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362200" y="4063779"/>
            <a:ext cx="7662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 = 2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321 - Data Structures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F31B7-9060-42E4-BB86-9DFA13B43B24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596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6248400" y="1140355"/>
            <a:ext cx="1239838" cy="4038600"/>
            <a:chOff x="5943600" y="1676400"/>
            <a:chExt cx="1239838" cy="4038600"/>
          </a:xfrm>
        </p:grpSpPr>
        <p:cxnSp>
          <p:nvCxnSpPr>
            <p:cNvPr id="22540" name="AutoShape 17"/>
            <p:cNvCxnSpPr>
              <a:cxnSpLocks noChangeShapeType="1"/>
              <a:stCxn id="22541" idx="5"/>
              <a:endCxn id="22542" idx="0"/>
            </p:cNvCxnSpPr>
            <p:nvPr/>
          </p:nvCxnSpPr>
          <p:spPr bwMode="auto">
            <a:xfrm>
              <a:off x="6615113" y="2020888"/>
              <a:ext cx="377825" cy="5302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2541" name="Oval 18"/>
            <p:cNvSpPr>
              <a:spLocks noChangeAspect="1" noChangeArrowheads="1"/>
            </p:cNvSpPr>
            <p:nvPr/>
          </p:nvSpPr>
          <p:spPr bwMode="auto">
            <a:xfrm>
              <a:off x="6289675" y="1676400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22542" name="Oval 19"/>
            <p:cNvSpPr>
              <a:spLocks noChangeAspect="1" noChangeArrowheads="1"/>
            </p:cNvSpPr>
            <p:nvPr/>
          </p:nvSpPr>
          <p:spPr bwMode="auto">
            <a:xfrm flipH="1">
              <a:off x="6802438" y="2570163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22543" name="Oval 20"/>
            <p:cNvSpPr>
              <a:spLocks noChangeAspect="1" noChangeArrowheads="1"/>
            </p:cNvSpPr>
            <p:nvPr/>
          </p:nvSpPr>
          <p:spPr bwMode="auto">
            <a:xfrm flipH="1">
              <a:off x="6359525" y="3505200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 dirty="0">
                  <a:latin typeface="Times New Roman" panose="02020603050405020304" pitchFamily="18" charset="0"/>
                </a:rPr>
                <a:t>3</a:t>
              </a:r>
            </a:p>
          </p:txBody>
        </p:sp>
        <p:cxnSp>
          <p:nvCxnSpPr>
            <p:cNvPr id="22544" name="AutoShape 21"/>
            <p:cNvCxnSpPr>
              <a:cxnSpLocks noChangeShapeType="1"/>
              <a:stCxn id="22542" idx="5"/>
              <a:endCxn id="22543" idx="0"/>
            </p:cNvCxnSpPr>
            <p:nvPr/>
          </p:nvCxnSpPr>
          <p:spPr bwMode="auto">
            <a:xfrm flipH="1">
              <a:off x="6550025" y="2913063"/>
              <a:ext cx="307975" cy="57308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545" name="AutoShape 22"/>
            <p:cNvCxnSpPr>
              <a:cxnSpLocks noChangeShapeType="1"/>
              <a:stCxn id="22543" idx="5"/>
              <a:endCxn id="22546" idx="0"/>
            </p:cNvCxnSpPr>
            <p:nvPr/>
          </p:nvCxnSpPr>
          <p:spPr bwMode="auto">
            <a:xfrm flipH="1">
              <a:off x="6134100" y="3848100"/>
              <a:ext cx="280988" cy="5524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2546" name="Oval 23"/>
            <p:cNvSpPr>
              <a:spLocks noChangeAspect="1" noChangeArrowheads="1"/>
            </p:cNvSpPr>
            <p:nvPr/>
          </p:nvSpPr>
          <p:spPr bwMode="auto">
            <a:xfrm>
              <a:off x="5943600" y="4419600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22547" name="Oval 24"/>
            <p:cNvSpPr>
              <a:spLocks noChangeAspect="1" noChangeArrowheads="1"/>
            </p:cNvSpPr>
            <p:nvPr/>
          </p:nvSpPr>
          <p:spPr bwMode="auto">
            <a:xfrm flipH="1">
              <a:off x="6781800" y="4419600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22548" name="Oval 25"/>
            <p:cNvSpPr>
              <a:spLocks noChangeAspect="1" noChangeArrowheads="1"/>
            </p:cNvSpPr>
            <p:nvPr/>
          </p:nvSpPr>
          <p:spPr bwMode="auto">
            <a:xfrm flipH="1">
              <a:off x="6400800" y="5334000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4</a:t>
              </a:r>
            </a:p>
          </p:txBody>
        </p:sp>
        <p:cxnSp>
          <p:nvCxnSpPr>
            <p:cNvPr id="22549" name="AutoShape 26"/>
            <p:cNvCxnSpPr>
              <a:cxnSpLocks noChangeShapeType="1"/>
              <a:stCxn id="22547" idx="5"/>
              <a:endCxn id="22548" idx="0"/>
            </p:cNvCxnSpPr>
            <p:nvPr/>
          </p:nvCxnSpPr>
          <p:spPr bwMode="auto">
            <a:xfrm flipH="1">
              <a:off x="6591300" y="4762500"/>
              <a:ext cx="246063" cy="5524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550" name="AutoShape 27"/>
            <p:cNvCxnSpPr>
              <a:cxnSpLocks noChangeShapeType="1"/>
              <a:stCxn id="22543" idx="3"/>
              <a:endCxn id="22547" idx="0"/>
            </p:cNvCxnSpPr>
            <p:nvPr/>
          </p:nvCxnSpPr>
          <p:spPr bwMode="auto">
            <a:xfrm>
              <a:off x="6683375" y="3848100"/>
              <a:ext cx="288925" cy="5524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1" name="Group 30"/>
          <p:cNvGrpSpPr/>
          <p:nvPr/>
        </p:nvGrpSpPr>
        <p:grpSpPr>
          <a:xfrm>
            <a:off x="1433512" y="1143000"/>
            <a:ext cx="1711325" cy="4953000"/>
            <a:chOff x="5867400" y="1676400"/>
            <a:chExt cx="1711325" cy="4953000"/>
          </a:xfrm>
        </p:grpSpPr>
        <p:sp>
          <p:nvSpPr>
            <p:cNvPr id="32" name="Oval 16"/>
            <p:cNvSpPr>
              <a:spLocks noChangeAspect="1" noChangeArrowheads="1"/>
            </p:cNvSpPr>
            <p:nvPr/>
          </p:nvSpPr>
          <p:spPr bwMode="auto">
            <a:xfrm>
              <a:off x="6338888" y="2570163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 dirty="0">
                  <a:latin typeface="Times New Roman" panose="02020603050405020304" pitchFamily="18" charset="0"/>
                </a:rPr>
                <a:t>2</a:t>
              </a:r>
            </a:p>
          </p:txBody>
        </p:sp>
        <p:cxnSp>
          <p:nvCxnSpPr>
            <p:cNvPr id="33" name="AutoShape 17"/>
            <p:cNvCxnSpPr>
              <a:cxnSpLocks noChangeShapeType="1"/>
              <a:stCxn id="34" idx="5"/>
              <a:endCxn id="32" idx="0"/>
            </p:cNvCxnSpPr>
            <p:nvPr/>
          </p:nvCxnSpPr>
          <p:spPr bwMode="auto">
            <a:xfrm>
              <a:off x="6192838" y="2020888"/>
              <a:ext cx="336550" cy="5302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4" name="Oval 18"/>
            <p:cNvSpPr>
              <a:spLocks noChangeAspect="1" noChangeArrowheads="1"/>
            </p:cNvSpPr>
            <p:nvPr/>
          </p:nvSpPr>
          <p:spPr bwMode="auto">
            <a:xfrm>
              <a:off x="5867400" y="1676400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5" name="Oval 19"/>
            <p:cNvSpPr>
              <a:spLocks noChangeAspect="1" noChangeArrowheads="1"/>
            </p:cNvSpPr>
            <p:nvPr/>
          </p:nvSpPr>
          <p:spPr bwMode="auto">
            <a:xfrm>
              <a:off x="6781800" y="3505200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3</a:t>
              </a:r>
            </a:p>
          </p:txBody>
        </p:sp>
        <p:cxnSp>
          <p:nvCxnSpPr>
            <p:cNvPr id="36" name="AutoShape 20"/>
            <p:cNvCxnSpPr>
              <a:cxnSpLocks noChangeShapeType="1"/>
              <a:stCxn id="32" idx="5"/>
              <a:endCxn id="35" idx="0"/>
            </p:cNvCxnSpPr>
            <p:nvPr/>
          </p:nvCxnSpPr>
          <p:spPr bwMode="auto">
            <a:xfrm>
              <a:off x="6664325" y="2914650"/>
              <a:ext cx="307975" cy="5715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7" name="AutoShape 21"/>
            <p:cNvCxnSpPr>
              <a:cxnSpLocks noChangeShapeType="1"/>
              <a:stCxn id="35" idx="5"/>
              <a:endCxn id="39" idx="0"/>
            </p:cNvCxnSpPr>
            <p:nvPr/>
          </p:nvCxnSpPr>
          <p:spPr bwMode="auto">
            <a:xfrm>
              <a:off x="7107238" y="3849688"/>
              <a:ext cx="280987" cy="5508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38" name="Group 22"/>
            <p:cNvGrpSpPr>
              <a:grpSpLocks/>
            </p:cNvGrpSpPr>
            <p:nvPr/>
          </p:nvGrpSpPr>
          <p:grpSpPr bwMode="auto">
            <a:xfrm flipH="1">
              <a:off x="6400800" y="4419600"/>
              <a:ext cx="1177925" cy="2209800"/>
              <a:chOff x="4538" y="2784"/>
              <a:chExt cx="742" cy="1392"/>
            </a:xfrm>
          </p:grpSpPr>
          <p:sp>
            <p:nvSpPr>
              <p:cNvPr id="39" name="Oval 23"/>
              <p:cNvSpPr>
                <a:spLocks noChangeAspect="1" noChangeArrowheads="1"/>
              </p:cNvSpPr>
              <p:nvPr/>
            </p:nvSpPr>
            <p:spPr bwMode="auto">
              <a:xfrm>
                <a:off x="4538" y="2784"/>
                <a:ext cx="240" cy="24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2400">
                    <a:latin typeface="Times New Roman" panose="02020603050405020304" pitchFamily="18" charset="0"/>
                  </a:rPr>
                  <a:t>6</a:t>
                </a:r>
              </a:p>
            </p:txBody>
          </p:sp>
          <p:sp>
            <p:nvSpPr>
              <p:cNvPr id="40" name="Oval 24"/>
              <p:cNvSpPr>
                <a:spLocks noChangeAspect="1" noChangeArrowheads="1"/>
              </p:cNvSpPr>
              <p:nvPr/>
            </p:nvSpPr>
            <p:spPr bwMode="auto">
              <a:xfrm>
                <a:off x="4800" y="3360"/>
                <a:ext cx="240" cy="24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2400">
                    <a:latin typeface="Times New Roman" panose="02020603050405020304" pitchFamily="18" charset="0"/>
                  </a:rPr>
                  <a:t>5</a:t>
                </a:r>
              </a:p>
            </p:txBody>
          </p:sp>
          <p:cxnSp>
            <p:nvCxnSpPr>
              <p:cNvPr id="41" name="AutoShape 25"/>
              <p:cNvCxnSpPr>
                <a:cxnSpLocks noChangeShapeType="1"/>
                <a:stCxn id="39" idx="5"/>
                <a:endCxn id="40" idx="0"/>
              </p:cNvCxnSpPr>
              <p:nvPr/>
            </p:nvCxnSpPr>
            <p:spPr bwMode="auto">
              <a:xfrm>
                <a:off x="4743" y="3001"/>
                <a:ext cx="177" cy="347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42" name="Oval 26"/>
              <p:cNvSpPr>
                <a:spLocks noChangeAspect="1" noChangeArrowheads="1"/>
              </p:cNvSpPr>
              <p:nvPr/>
            </p:nvSpPr>
            <p:spPr bwMode="auto">
              <a:xfrm>
                <a:off x="5040" y="3936"/>
                <a:ext cx="240" cy="24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2400">
                    <a:latin typeface="Times New Roman" panose="02020603050405020304" pitchFamily="18" charset="0"/>
                  </a:rPr>
                  <a:t>4</a:t>
                </a:r>
              </a:p>
            </p:txBody>
          </p:sp>
          <p:cxnSp>
            <p:nvCxnSpPr>
              <p:cNvPr id="43" name="AutoShape 27"/>
              <p:cNvCxnSpPr>
                <a:cxnSpLocks noChangeShapeType="1"/>
                <a:stCxn id="40" idx="5"/>
                <a:endCxn id="42" idx="0"/>
              </p:cNvCxnSpPr>
              <p:nvPr/>
            </p:nvCxnSpPr>
            <p:spPr bwMode="auto">
              <a:xfrm>
                <a:off x="5005" y="3577"/>
                <a:ext cx="155" cy="347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44" name="Oval 8"/>
          <p:cNvSpPr>
            <a:spLocks noChangeArrowheads="1"/>
          </p:cNvSpPr>
          <p:nvPr/>
        </p:nvSpPr>
        <p:spPr bwMode="auto">
          <a:xfrm rot="19227359">
            <a:off x="7046941" y="1951751"/>
            <a:ext cx="501594" cy="542894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Text Box 28"/>
          <p:cNvSpPr txBox="1">
            <a:spLocks noChangeArrowheads="1"/>
          </p:cNvSpPr>
          <p:nvPr/>
        </p:nvSpPr>
        <p:spPr bwMode="auto">
          <a:xfrm>
            <a:off x="3890433" y="2363168"/>
            <a:ext cx="15621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Zig-Zig from Right</a:t>
            </a:r>
            <a:endParaRPr lang="en-US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6" name="AutoShape 14"/>
          <p:cNvSpPr>
            <a:spLocks noChangeArrowheads="1"/>
          </p:cNvSpPr>
          <p:nvPr/>
        </p:nvSpPr>
        <p:spPr bwMode="auto">
          <a:xfrm>
            <a:off x="4191000" y="3505200"/>
            <a:ext cx="1066800" cy="381000"/>
          </a:xfrm>
          <a:prstGeom prst="rightArrow">
            <a:avLst>
              <a:gd name="adj1" fmla="val 50000"/>
              <a:gd name="adj2" fmla="val 750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800">
              <a:solidFill>
                <a:schemeClr val="hlink"/>
              </a:solidFill>
              <a:latin typeface="Tahoma" panose="020B0604030504040204" pitchFamily="34" charset="0"/>
            </a:endParaRPr>
          </a:p>
        </p:txBody>
      </p:sp>
      <p:sp>
        <p:nvSpPr>
          <p:cNvPr id="47" name="Oval 8"/>
          <p:cNvSpPr>
            <a:spLocks noChangeArrowheads="1"/>
          </p:cNvSpPr>
          <p:nvPr/>
        </p:nvSpPr>
        <p:spPr bwMode="auto">
          <a:xfrm rot="19227359">
            <a:off x="2707698" y="3813888"/>
            <a:ext cx="501594" cy="542894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/>
          <a:lstStyle/>
          <a:p>
            <a:r>
              <a:rPr lang="en-US" altLang="en-US" dirty="0" smtClean="0">
                <a:solidFill>
                  <a:srgbClr val="FF3300"/>
                </a:solidFill>
              </a:rPr>
              <a:t>Search Example I</a:t>
            </a:r>
            <a:endParaRPr lang="en-US" altLang="en-US" dirty="0">
              <a:solidFill>
                <a:srgbClr val="FF33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321 - Data Structures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F31B7-9060-42E4-BB86-9DFA13B43B24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02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6248400" y="1676400"/>
            <a:ext cx="1274763" cy="4038600"/>
            <a:chOff x="6248400" y="1676400"/>
            <a:chExt cx="1274763" cy="4038600"/>
          </a:xfrm>
        </p:grpSpPr>
        <p:grpSp>
          <p:nvGrpSpPr>
            <p:cNvPr id="24592" name="Group 16"/>
            <p:cNvGrpSpPr>
              <a:grpSpLocks/>
            </p:cNvGrpSpPr>
            <p:nvPr/>
          </p:nvGrpSpPr>
          <p:grpSpPr bwMode="auto">
            <a:xfrm flipH="1">
              <a:off x="6248400" y="1676400"/>
              <a:ext cx="893763" cy="1274763"/>
              <a:chOff x="4189" y="1056"/>
              <a:chExt cx="563" cy="803"/>
            </a:xfrm>
          </p:grpSpPr>
          <p:cxnSp>
            <p:nvCxnSpPr>
              <p:cNvPr id="24602" name="AutoShape 17"/>
              <p:cNvCxnSpPr>
                <a:cxnSpLocks noChangeShapeType="1"/>
                <a:stCxn id="24603" idx="5"/>
                <a:endCxn id="24604" idx="0"/>
              </p:cNvCxnSpPr>
              <p:nvPr/>
            </p:nvCxnSpPr>
            <p:spPr bwMode="auto">
              <a:xfrm>
                <a:off x="4394" y="1273"/>
                <a:ext cx="238" cy="33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24603" name="Oval 18"/>
              <p:cNvSpPr>
                <a:spLocks noChangeAspect="1" noChangeArrowheads="1"/>
              </p:cNvSpPr>
              <p:nvPr/>
            </p:nvSpPr>
            <p:spPr bwMode="auto">
              <a:xfrm>
                <a:off x="4189" y="1056"/>
                <a:ext cx="240" cy="24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2400">
                    <a:latin typeface="Times New Roman" panose="02020603050405020304" pitchFamily="18" charset="0"/>
                  </a:rPr>
                  <a:t>6</a:t>
                </a:r>
              </a:p>
            </p:txBody>
          </p:sp>
          <p:sp>
            <p:nvSpPr>
              <p:cNvPr id="24604" name="Oval 19"/>
              <p:cNvSpPr>
                <a:spLocks noChangeAspect="1" noChangeArrowheads="1"/>
              </p:cNvSpPr>
              <p:nvPr/>
            </p:nvSpPr>
            <p:spPr bwMode="auto">
              <a:xfrm flipH="1">
                <a:off x="4512" y="1619"/>
                <a:ext cx="240" cy="24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2400">
                    <a:latin typeface="Times New Roman" panose="02020603050405020304" pitchFamily="18" charset="0"/>
                  </a:rPr>
                  <a:t>1</a:t>
                </a:r>
              </a:p>
            </p:txBody>
          </p:sp>
        </p:grpSp>
        <p:sp>
          <p:nvSpPr>
            <p:cNvPr id="24593" name="Oval 20"/>
            <p:cNvSpPr>
              <a:spLocks noChangeAspect="1" noChangeArrowheads="1"/>
            </p:cNvSpPr>
            <p:nvPr/>
          </p:nvSpPr>
          <p:spPr bwMode="auto">
            <a:xfrm flipH="1">
              <a:off x="6719888" y="3505200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3</a:t>
              </a:r>
            </a:p>
          </p:txBody>
        </p:sp>
        <p:cxnSp>
          <p:nvCxnSpPr>
            <p:cNvPr id="24594" name="AutoShape 21"/>
            <p:cNvCxnSpPr>
              <a:cxnSpLocks noChangeShapeType="1"/>
              <a:stCxn id="24604" idx="5"/>
              <a:endCxn id="24593" idx="0"/>
            </p:cNvCxnSpPr>
            <p:nvPr/>
          </p:nvCxnSpPr>
          <p:spPr bwMode="auto">
            <a:xfrm>
              <a:off x="6573838" y="2914650"/>
              <a:ext cx="336550" cy="5715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4595" name="AutoShape 22"/>
            <p:cNvCxnSpPr>
              <a:cxnSpLocks noChangeShapeType="1"/>
              <a:stCxn id="24593" idx="5"/>
              <a:endCxn id="24596" idx="0"/>
            </p:cNvCxnSpPr>
            <p:nvPr/>
          </p:nvCxnSpPr>
          <p:spPr bwMode="auto">
            <a:xfrm flipH="1">
              <a:off x="6494463" y="3848100"/>
              <a:ext cx="280987" cy="5524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4596" name="Oval 23"/>
            <p:cNvSpPr>
              <a:spLocks noChangeAspect="1" noChangeArrowheads="1"/>
            </p:cNvSpPr>
            <p:nvPr/>
          </p:nvSpPr>
          <p:spPr bwMode="auto">
            <a:xfrm>
              <a:off x="6303963" y="4419600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24597" name="Oval 24"/>
            <p:cNvSpPr>
              <a:spLocks noChangeAspect="1" noChangeArrowheads="1"/>
            </p:cNvSpPr>
            <p:nvPr/>
          </p:nvSpPr>
          <p:spPr bwMode="auto">
            <a:xfrm flipH="1">
              <a:off x="7142163" y="4419600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24598" name="Oval 25"/>
            <p:cNvSpPr>
              <a:spLocks noChangeAspect="1" noChangeArrowheads="1"/>
            </p:cNvSpPr>
            <p:nvPr/>
          </p:nvSpPr>
          <p:spPr bwMode="auto">
            <a:xfrm flipH="1">
              <a:off x="6761163" y="5334000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4</a:t>
              </a:r>
            </a:p>
          </p:txBody>
        </p:sp>
        <p:cxnSp>
          <p:nvCxnSpPr>
            <p:cNvPr id="24599" name="AutoShape 26"/>
            <p:cNvCxnSpPr>
              <a:cxnSpLocks noChangeShapeType="1"/>
              <a:stCxn id="24597" idx="5"/>
              <a:endCxn id="24598" idx="0"/>
            </p:cNvCxnSpPr>
            <p:nvPr/>
          </p:nvCxnSpPr>
          <p:spPr bwMode="auto">
            <a:xfrm flipH="1">
              <a:off x="6951663" y="4762500"/>
              <a:ext cx="246062" cy="5524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4600" name="AutoShape 27"/>
            <p:cNvCxnSpPr>
              <a:cxnSpLocks noChangeShapeType="1"/>
              <a:stCxn id="24593" idx="3"/>
              <a:endCxn id="24597" idx="0"/>
            </p:cNvCxnSpPr>
            <p:nvPr/>
          </p:nvCxnSpPr>
          <p:spPr bwMode="auto">
            <a:xfrm>
              <a:off x="7043738" y="3848100"/>
              <a:ext cx="288925" cy="5524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1" name="Group 30"/>
          <p:cNvGrpSpPr/>
          <p:nvPr/>
        </p:nvGrpSpPr>
        <p:grpSpPr>
          <a:xfrm>
            <a:off x="1727993" y="1676400"/>
            <a:ext cx="1239838" cy="4038600"/>
            <a:chOff x="5943600" y="1676400"/>
            <a:chExt cx="1239838" cy="4038600"/>
          </a:xfrm>
        </p:grpSpPr>
        <p:cxnSp>
          <p:nvCxnSpPr>
            <p:cNvPr id="32" name="AutoShape 17"/>
            <p:cNvCxnSpPr>
              <a:cxnSpLocks noChangeShapeType="1"/>
              <a:stCxn id="33" idx="5"/>
              <a:endCxn id="34" idx="0"/>
            </p:cNvCxnSpPr>
            <p:nvPr/>
          </p:nvCxnSpPr>
          <p:spPr bwMode="auto">
            <a:xfrm>
              <a:off x="6615113" y="2020888"/>
              <a:ext cx="377825" cy="5302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3" name="Oval 18"/>
            <p:cNvSpPr>
              <a:spLocks noChangeAspect="1" noChangeArrowheads="1"/>
            </p:cNvSpPr>
            <p:nvPr/>
          </p:nvSpPr>
          <p:spPr bwMode="auto">
            <a:xfrm>
              <a:off x="6289675" y="1676400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4" name="Oval 19"/>
            <p:cNvSpPr>
              <a:spLocks noChangeAspect="1" noChangeArrowheads="1"/>
            </p:cNvSpPr>
            <p:nvPr/>
          </p:nvSpPr>
          <p:spPr bwMode="auto">
            <a:xfrm flipH="1">
              <a:off x="6802438" y="2570163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35" name="Oval 20"/>
            <p:cNvSpPr>
              <a:spLocks noChangeAspect="1" noChangeArrowheads="1"/>
            </p:cNvSpPr>
            <p:nvPr/>
          </p:nvSpPr>
          <p:spPr bwMode="auto">
            <a:xfrm flipH="1">
              <a:off x="6359525" y="3505200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 dirty="0">
                  <a:latin typeface="Times New Roman" panose="02020603050405020304" pitchFamily="18" charset="0"/>
                </a:rPr>
                <a:t>3</a:t>
              </a:r>
            </a:p>
          </p:txBody>
        </p:sp>
        <p:cxnSp>
          <p:nvCxnSpPr>
            <p:cNvPr id="36" name="AutoShape 21"/>
            <p:cNvCxnSpPr>
              <a:cxnSpLocks noChangeShapeType="1"/>
              <a:stCxn id="34" idx="5"/>
              <a:endCxn id="35" idx="0"/>
            </p:cNvCxnSpPr>
            <p:nvPr/>
          </p:nvCxnSpPr>
          <p:spPr bwMode="auto">
            <a:xfrm flipH="1">
              <a:off x="6550025" y="2913063"/>
              <a:ext cx="307975" cy="57308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7" name="AutoShape 22"/>
            <p:cNvCxnSpPr>
              <a:cxnSpLocks noChangeShapeType="1"/>
              <a:stCxn id="35" idx="5"/>
              <a:endCxn id="38" idx="0"/>
            </p:cNvCxnSpPr>
            <p:nvPr/>
          </p:nvCxnSpPr>
          <p:spPr bwMode="auto">
            <a:xfrm flipH="1">
              <a:off x="6134100" y="3848100"/>
              <a:ext cx="280988" cy="5524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8" name="Oval 23"/>
            <p:cNvSpPr>
              <a:spLocks noChangeAspect="1" noChangeArrowheads="1"/>
            </p:cNvSpPr>
            <p:nvPr/>
          </p:nvSpPr>
          <p:spPr bwMode="auto">
            <a:xfrm>
              <a:off x="5943600" y="4419600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9" name="Oval 24"/>
            <p:cNvSpPr>
              <a:spLocks noChangeAspect="1" noChangeArrowheads="1"/>
            </p:cNvSpPr>
            <p:nvPr/>
          </p:nvSpPr>
          <p:spPr bwMode="auto">
            <a:xfrm flipH="1">
              <a:off x="6781800" y="4419600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40" name="Oval 25"/>
            <p:cNvSpPr>
              <a:spLocks noChangeAspect="1" noChangeArrowheads="1"/>
            </p:cNvSpPr>
            <p:nvPr/>
          </p:nvSpPr>
          <p:spPr bwMode="auto">
            <a:xfrm flipH="1">
              <a:off x="6400800" y="5334000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4</a:t>
              </a:r>
            </a:p>
          </p:txBody>
        </p:sp>
        <p:cxnSp>
          <p:nvCxnSpPr>
            <p:cNvPr id="41" name="AutoShape 26"/>
            <p:cNvCxnSpPr>
              <a:cxnSpLocks noChangeShapeType="1"/>
              <a:stCxn id="39" idx="5"/>
              <a:endCxn id="40" idx="0"/>
            </p:cNvCxnSpPr>
            <p:nvPr/>
          </p:nvCxnSpPr>
          <p:spPr bwMode="auto">
            <a:xfrm flipH="1">
              <a:off x="6591300" y="4762500"/>
              <a:ext cx="246063" cy="5524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" name="AutoShape 27"/>
            <p:cNvCxnSpPr>
              <a:cxnSpLocks noChangeShapeType="1"/>
              <a:stCxn id="35" idx="3"/>
              <a:endCxn id="39" idx="0"/>
            </p:cNvCxnSpPr>
            <p:nvPr/>
          </p:nvCxnSpPr>
          <p:spPr bwMode="auto">
            <a:xfrm>
              <a:off x="6683375" y="3848100"/>
              <a:ext cx="288925" cy="5524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43" name="Oval 8"/>
          <p:cNvSpPr>
            <a:spLocks noChangeArrowheads="1"/>
          </p:cNvSpPr>
          <p:nvPr/>
        </p:nvSpPr>
        <p:spPr bwMode="auto">
          <a:xfrm rot="19227359">
            <a:off x="2526534" y="2487796"/>
            <a:ext cx="501594" cy="542894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/>
          <a:lstStyle/>
          <a:p>
            <a:r>
              <a:rPr lang="en-US" altLang="en-US" dirty="0" smtClean="0">
                <a:solidFill>
                  <a:srgbClr val="FF3300"/>
                </a:solidFill>
              </a:rPr>
              <a:t>Search Example I</a:t>
            </a:r>
            <a:endParaRPr lang="en-US" altLang="en-US" dirty="0">
              <a:solidFill>
                <a:srgbClr val="FF3300"/>
              </a:solidFill>
            </a:endParaRPr>
          </a:p>
        </p:txBody>
      </p:sp>
      <p:sp>
        <p:nvSpPr>
          <p:cNvPr id="46" name="Text Box 28"/>
          <p:cNvSpPr txBox="1">
            <a:spLocks noChangeArrowheads="1"/>
          </p:cNvSpPr>
          <p:nvPr/>
        </p:nvSpPr>
        <p:spPr bwMode="auto">
          <a:xfrm>
            <a:off x="3811209" y="2535664"/>
            <a:ext cx="1718733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Zig from Right</a:t>
            </a:r>
            <a:endParaRPr lang="en-US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7" name="AutoShape 14"/>
          <p:cNvSpPr>
            <a:spLocks noChangeArrowheads="1"/>
          </p:cNvSpPr>
          <p:nvPr/>
        </p:nvSpPr>
        <p:spPr bwMode="auto">
          <a:xfrm>
            <a:off x="4191000" y="3505200"/>
            <a:ext cx="1066800" cy="381000"/>
          </a:xfrm>
          <a:prstGeom prst="rightArrow">
            <a:avLst>
              <a:gd name="adj1" fmla="val 50000"/>
              <a:gd name="adj2" fmla="val 750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800">
              <a:solidFill>
                <a:schemeClr val="hlink"/>
              </a:solidFill>
              <a:latin typeface="Tahoma" panose="020B0604030504040204" pitchFamily="34" charset="0"/>
            </a:endParaRPr>
          </a:p>
        </p:txBody>
      </p:sp>
      <p:sp>
        <p:nvSpPr>
          <p:cNvPr id="48" name="Oval 8"/>
          <p:cNvSpPr>
            <a:spLocks noChangeArrowheads="1"/>
          </p:cNvSpPr>
          <p:nvPr/>
        </p:nvSpPr>
        <p:spPr bwMode="auto">
          <a:xfrm rot="19227359">
            <a:off x="6715646" y="1600313"/>
            <a:ext cx="501594" cy="542894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321 - Data Structures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F31B7-9060-42E4-BB86-9DFA13B43B24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751233" y="1723995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Done.</a:t>
            </a:r>
            <a:endParaRPr lang="en-US" sz="2000" dirty="0"/>
          </a:p>
        </p:txBody>
      </p:sp>
      <p:cxnSp>
        <p:nvCxnSpPr>
          <p:cNvPr id="9" name="Straight Arrow Connector 8"/>
          <p:cNvCxnSpPr>
            <a:stCxn id="7" idx="1"/>
          </p:cNvCxnSpPr>
          <p:nvPr/>
        </p:nvCxnSpPr>
        <p:spPr bwMode="auto">
          <a:xfrm flipH="1" flipV="1">
            <a:off x="7349596" y="1876395"/>
            <a:ext cx="401637" cy="4765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280456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Oval 8"/>
          <p:cNvSpPr>
            <a:spLocks noChangeArrowheads="1"/>
          </p:cNvSpPr>
          <p:nvPr/>
        </p:nvSpPr>
        <p:spPr bwMode="auto">
          <a:xfrm rot="19227359">
            <a:off x="2372244" y="5295693"/>
            <a:ext cx="501594" cy="542894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/>
          <a:lstStyle/>
          <a:p>
            <a:r>
              <a:rPr lang="en-US" altLang="en-US" dirty="0" smtClean="0">
                <a:solidFill>
                  <a:srgbClr val="FF3300"/>
                </a:solidFill>
              </a:rPr>
              <a:t>Search Example II</a:t>
            </a:r>
            <a:endParaRPr lang="en-US" altLang="en-US" dirty="0">
              <a:solidFill>
                <a:srgbClr val="FF3300"/>
              </a:solidFill>
            </a:endParaRPr>
          </a:p>
        </p:txBody>
      </p:sp>
      <p:sp>
        <p:nvSpPr>
          <p:cNvPr id="46" name="Text Box 28"/>
          <p:cNvSpPr txBox="1">
            <a:spLocks noChangeArrowheads="1"/>
          </p:cNvSpPr>
          <p:nvPr/>
        </p:nvSpPr>
        <p:spPr bwMode="auto">
          <a:xfrm>
            <a:off x="3809017" y="2207399"/>
            <a:ext cx="1718733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Zig-Zag from Right</a:t>
            </a:r>
            <a:endParaRPr lang="en-US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7" name="AutoShape 14"/>
          <p:cNvSpPr>
            <a:spLocks noChangeArrowheads="1"/>
          </p:cNvSpPr>
          <p:nvPr/>
        </p:nvSpPr>
        <p:spPr bwMode="auto">
          <a:xfrm>
            <a:off x="4191000" y="3505200"/>
            <a:ext cx="1066800" cy="381000"/>
          </a:xfrm>
          <a:prstGeom prst="rightArrow">
            <a:avLst>
              <a:gd name="adj1" fmla="val 50000"/>
              <a:gd name="adj2" fmla="val 750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800">
              <a:solidFill>
                <a:schemeClr val="hlink"/>
              </a:solidFill>
              <a:latin typeface="Tahoma" panose="020B0604030504040204" pitchFamily="34" charset="0"/>
            </a:endParaRPr>
          </a:p>
        </p:txBody>
      </p:sp>
      <p:sp>
        <p:nvSpPr>
          <p:cNvPr id="48" name="Oval 8"/>
          <p:cNvSpPr>
            <a:spLocks noChangeArrowheads="1"/>
          </p:cNvSpPr>
          <p:nvPr/>
        </p:nvSpPr>
        <p:spPr bwMode="auto">
          <a:xfrm rot="19227359">
            <a:off x="6734996" y="3477642"/>
            <a:ext cx="501594" cy="542894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321 - Data Structures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F31B7-9060-42E4-BB86-9DFA13B43B24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  <p:grpSp>
        <p:nvGrpSpPr>
          <p:cNvPr id="44" name="Group 43"/>
          <p:cNvGrpSpPr/>
          <p:nvPr/>
        </p:nvGrpSpPr>
        <p:grpSpPr>
          <a:xfrm>
            <a:off x="1905000" y="1711993"/>
            <a:ext cx="1274763" cy="4038600"/>
            <a:chOff x="2209800" y="1676400"/>
            <a:chExt cx="1274763" cy="4038600"/>
          </a:xfrm>
        </p:grpSpPr>
        <p:grpSp>
          <p:nvGrpSpPr>
            <p:cNvPr id="49" name="Group 6"/>
            <p:cNvGrpSpPr>
              <a:grpSpLocks/>
            </p:cNvGrpSpPr>
            <p:nvPr/>
          </p:nvGrpSpPr>
          <p:grpSpPr bwMode="auto">
            <a:xfrm flipH="1">
              <a:off x="2209800" y="1676400"/>
              <a:ext cx="893763" cy="1274763"/>
              <a:chOff x="4189" y="1056"/>
              <a:chExt cx="563" cy="803"/>
            </a:xfrm>
          </p:grpSpPr>
          <p:cxnSp>
            <p:nvCxnSpPr>
              <p:cNvPr id="58" name="AutoShape 7"/>
              <p:cNvCxnSpPr>
                <a:cxnSpLocks noChangeShapeType="1"/>
                <a:stCxn id="59" idx="5"/>
                <a:endCxn id="60" idx="0"/>
              </p:cNvCxnSpPr>
              <p:nvPr/>
            </p:nvCxnSpPr>
            <p:spPr bwMode="auto">
              <a:xfrm>
                <a:off x="4394" y="1273"/>
                <a:ext cx="238" cy="33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59" name="Oval 8"/>
              <p:cNvSpPr>
                <a:spLocks noChangeAspect="1" noChangeArrowheads="1"/>
              </p:cNvSpPr>
              <p:nvPr/>
            </p:nvSpPr>
            <p:spPr bwMode="auto">
              <a:xfrm>
                <a:off x="4189" y="1056"/>
                <a:ext cx="240" cy="24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2400">
                    <a:latin typeface="Times New Roman" panose="02020603050405020304" pitchFamily="18" charset="0"/>
                  </a:rPr>
                  <a:t>6</a:t>
                </a:r>
              </a:p>
            </p:txBody>
          </p:sp>
          <p:sp>
            <p:nvSpPr>
              <p:cNvPr id="60" name="Oval 9"/>
              <p:cNvSpPr>
                <a:spLocks noChangeAspect="1" noChangeArrowheads="1"/>
              </p:cNvSpPr>
              <p:nvPr/>
            </p:nvSpPr>
            <p:spPr bwMode="auto">
              <a:xfrm flipH="1">
                <a:off x="4512" y="1619"/>
                <a:ext cx="240" cy="24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2400" dirty="0">
                    <a:latin typeface="Times New Roman" panose="02020603050405020304" pitchFamily="18" charset="0"/>
                  </a:rPr>
                  <a:t>1</a:t>
                </a:r>
              </a:p>
            </p:txBody>
          </p:sp>
        </p:grpSp>
        <p:sp>
          <p:nvSpPr>
            <p:cNvPr id="50" name="Oval 10"/>
            <p:cNvSpPr>
              <a:spLocks noChangeAspect="1" noChangeArrowheads="1"/>
            </p:cNvSpPr>
            <p:nvPr/>
          </p:nvSpPr>
          <p:spPr bwMode="auto">
            <a:xfrm flipH="1">
              <a:off x="2681288" y="3505200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 dirty="0">
                  <a:latin typeface="Times New Roman" panose="02020603050405020304" pitchFamily="18" charset="0"/>
                </a:rPr>
                <a:t>3</a:t>
              </a:r>
            </a:p>
          </p:txBody>
        </p:sp>
        <p:cxnSp>
          <p:nvCxnSpPr>
            <p:cNvPr id="51" name="AutoShape 11"/>
            <p:cNvCxnSpPr>
              <a:cxnSpLocks noChangeShapeType="1"/>
              <a:stCxn id="60" idx="5"/>
              <a:endCxn id="50" idx="0"/>
            </p:cNvCxnSpPr>
            <p:nvPr/>
          </p:nvCxnSpPr>
          <p:spPr bwMode="auto">
            <a:xfrm>
              <a:off x="2535238" y="2914650"/>
              <a:ext cx="336550" cy="5715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2" name="AutoShape 12"/>
            <p:cNvCxnSpPr>
              <a:cxnSpLocks noChangeShapeType="1"/>
              <a:stCxn id="50" idx="5"/>
              <a:endCxn id="53" idx="0"/>
            </p:cNvCxnSpPr>
            <p:nvPr/>
          </p:nvCxnSpPr>
          <p:spPr bwMode="auto">
            <a:xfrm flipH="1">
              <a:off x="2455863" y="3848100"/>
              <a:ext cx="280987" cy="5524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3" name="Oval 13"/>
            <p:cNvSpPr>
              <a:spLocks noChangeAspect="1" noChangeArrowheads="1"/>
            </p:cNvSpPr>
            <p:nvPr/>
          </p:nvSpPr>
          <p:spPr bwMode="auto">
            <a:xfrm>
              <a:off x="2265363" y="4419600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54" name="Oval 14"/>
            <p:cNvSpPr>
              <a:spLocks noChangeAspect="1" noChangeArrowheads="1"/>
            </p:cNvSpPr>
            <p:nvPr/>
          </p:nvSpPr>
          <p:spPr bwMode="auto">
            <a:xfrm flipH="1">
              <a:off x="3103563" y="4419600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55" name="Oval 15"/>
            <p:cNvSpPr>
              <a:spLocks noChangeAspect="1" noChangeArrowheads="1"/>
            </p:cNvSpPr>
            <p:nvPr/>
          </p:nvSpPr>
          <p:spPr bwMode="auto">
            <a:xfrm flipH="1">
              <a:off x="2722563" y="5334000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4</a:t>
              </a:r>
            </a:p>
          </p:txBody>
        </p:sp>
        <p:cxnSp>
          <p:nvCxnSpPr>
            <p:cNvPr id="56" name="AutoShape 16"/>
            <p:cNvCxnSpPr>
              <a:cxnSpLocks noChangeShapeType="1"/>
              <a:stCxn id="54" idx="5"/>
              <a:endCxn id="55" idx="0"/>
            </p:cNvCxnSpPr>
            <p:nvPr/>
          </p:nvCxnSpPr>
          <p:spPr bwMode="auto">
            <a:xfrm flipH="1">
              <a:off x="2913063" y="4762500"/>
              <a:ext cx="246062" cy="5524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7" name="AutoShape 17"/>
            <p:cNvCxnSpPr>
              <a:cxnSpLocks noChangeShapeType="1"/>
              <a:stCxn id="50" idx="3"/>
              <a:endCxn id="54" idx="0"/>
            </p:cNvCxnSpPr>
            <p:nvPr/>
          </p:nvCxnSpPr>
          <p:spPr bwMode="auto">
            <a:xfrm>
              <a:off x="3005138" y="3848100"/>
              <a:ext cx="288925" cy="5524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61" name="Group 60"/>
          <p:cNvGrpSpPr/>
          <p:nvPr/>
        </p:nvGrpSpPr>
        <p:grpSpPr>
          <a:xfrm>
            <a:off x="6019800" y="1711993"/>
            <a:ext cx="1579563" cy="4038600"/>
            <a:chOff x="6324600" y="1676400"/>
            <a:chExt cx="1579563" cy="4038600"/>
          </a:xfrm>
        </p:grpSpPr>
        <p:grpSp>
          <p:nvGrpSpPr>
            <p:cNvPr id="62" name="Group 18"/>
            <p:cNvGrpSpPr>
              <a:grpSpLocks/>
            </p:cNvGrpSpPr>
            <p:nvPr/>
          </p:nvGrpSpPr>
          <p:grpSpPr bwMode="auto">
            <a:xfrm flipH="1">
              <a:off x="6629400" y="1676400"/>
              <a:ext cx="893763" cy="1274763"/>
              <a:chOff x="4189" y="1056"/>
              <a:chExt cx="563" cy="803"/>
            </a:xfrm>
          </p:grpSpPr>
          <p:cxnSp>
            <p:nvCxnSpPr>
              <p:cNvPr id="71" name="AutoShape 19"/>
              <p:cNvCxnSpPr>
                <a:cxnSpLocks noChangeShapeType="1"/>
                <a:stCxn id="72" idx="5"/>
                <a:endCxn id="73" idx="0"/>
              </p:cNvCxnSpPr>
              <p:nvPr/>
            </p:nvCxnSpPr>
            <p:spPr bwMode="auto">
              <a:xfrm>
                <a:off x="4394" y="1273"/>
                <a:ext cx="238" cy="33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72" name="Oval 20"/>
              <p:cNvSpPr>
                <a:spLocks noChangeAspect="1" noChangeArrowheads="1"/>
              </p:cNvSpPr>
              <p:nvPr/>
            </p:nvSpPr>
            <p:spPr bwMode="auto">
              <a:xfrm>
                <a:off x="4189" y="1056"/>
                <a:ext cx="240" cy="24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2400">
                    <a:latin typeface="Times New Roman" panose="02020603050405020304" pitchFamily="18" charset="0"/>
                  </a:rPr>
                  <a:t>6</a:t>
                </a:r>
              </a:p>
            </p:txBody>
          </p:sp>
          <p:sp>
            <p:nvSpPr>
              <p:cNvPr id="73" name="Oval 21"/>
              <p:cNvSpPr>
                <a:spLocks noChangeAspect="1" noChangeArrowheads="1"/>
              </p:cNvSpPr>
              <p:nvPr/>
            </p:nvSpPr>
            <p:spPr bwMode="auto">
              <a:xfrm flipH="1">
                <a:off x="4512" y="1619"/>
                <a:ext cx="240" cy="24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2400">
                    <a:latin typeface="Times New Roman" panose="02020603050405020304" pitchFamily="18" charset="0"/>
                  </a:rPr>
                  <a:t>1</a:t>
                </a:r>
              </a:p>
            </p:txBody>
          </p:sp>
        </p:grpSp>
        <p:sp>
          <p:nvSpPr>
            <p:cNvPr id="63" name="Oval 22"/>
            <p:cNvSpPr>
              <a:spLocks noChangeAspect="1" noChangeArrowheads="1"/>
            </p:cNvSpPr>
            <p:nvPr/>
          </p:nvSpPr>
          <p:spPr bwMode="auto">
            <a:xfrm flipH="1">
              <a:off x="7100888" y="3505200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4</a:t>
              </a:r>
            </a:p>
          </p:txBody>
        </p:sp>
        <p:cxnSp>
          <p:nvCxnSpPr>
            <p:cNvPr id="64" name="AutoShape 23"/>
            <p:cNvCxnSpPr>
              <a:cxnSpLocks noChangeShapeType="1"/>
              <a:stCxn id="73" idx="5"/>
              <a:endCxn id="63" idx="0"/>
            </p:cNvCxnSpPr>
            <p:nvPr/>
          </p:nvCxnSpPr>
          <p:spPr bwMode="auto">
            <a:xfrm>
              <a:off x="6954838" y="2914650"/>
              <a:ext cx="336550" cy="5715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5" name="AutoShape 24"/>
            <p:cNvCxnSpPr>
              <a:cxnSpLocks noChangeShapeType="1"/>
              <a:stCxn id="63" idx="5"/>
              <a:endCxn id="66" idx="0"/>
            </p:cNvCxnSpPr>
            <p:nvPr/>
          </p:nvCxnSpPr>
          <p:spPr bwMode="auto">
            <a:xfrm flipH="1">
              <a:off x="6875463" y="3848100"/>
              <a:ext cx="280987" cy="5524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6" name="Oval 25"/>
            <p:cNvSpPr>
              <a:spLocks noChangeAspect="1" noChangeArrowheads="1"/>
            </p:cNvSpPr>
            <p:nvPr/>
          </p:nvSpPr>
          <p:spPr bwMode="auto">
            <a:xfrm>
              <a:off x="6684963" y="4419600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67" name="Oval 26"/>
            <p:cNvSpPr>
              <a:spLocks noChangeAspect="1" noChangeArrowheads="1"/>
            </p:cNvSpPr>
            <p:nvPr/>
          </p:nvSpPr>
          <p:spPr bwMode="auto">
            <a:xfrm flipH="1">
              <a:off x="7523163" y="4419600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5</a:t>
              </a:r>
            </a:p>
          </p:txBody>
        </p:sp>
        <p:cxnSp>
          <p:nvCxnSpPr>
            <p:cNvPr id="68" name="AutoShape 27"/>
            <p:cNvCxnSpPr>
              <a:cxnSpLocks noChangeShapeType="1"/>
              <a:stCxn id="63" idx="3"/>
              <a:endCxn id="67" idx="0"/>
            </p:cNvCxnSpPr>
            <p:nvPr/>
          </p:nvCxnSpPr>
          <p:spPr bwMode="auto">
            <a:xfrm>
              <a:off x="7424738" y="3848100"/>
              <a:ext cx="288925" cy="5524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9" name="Oval 28"/>
            <p:cNvSpPr>
              <a:spLocks noChangeAspect="1" noChangeArrowheads="1"/>
            </p:cNvSpPr>
            <p:nvPr/>
          </p:nvSpPr>
          <p:spPr bwMode="auto">
            <a:xfrm flipH="1">
              <a:off x="6324600" y="5334000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2</a:t>
              </a:r>
            </a:p>
          </p:txBody>
        </p:sp>
        <p:cxnSp>
          <p:nvCxnSpPr>
            <p:cNvPr id="70" name="AutoShape 29"/>
            <p:cNvCxnSpPr>
              <a:cxnSpLocks noChangeShapeType="1"/>
              <a:stCxn id="66" idx="3"/>
              <a:endCxn id="69" idx="0"/>
            </p:cNvCxnSpPr>
            <p:nvPr/>
          </p:nvCxnSpPr>
          <p:spPr bwMode="auto">
            <a:xfrm flipH="1">
              <a:off x="6515100" y="4764088"/>
              <a:ext cx="225425" cy="5508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74" name="Text Box 15"/>
          <p:cNvSpPr txBox="1">
            <a:spLocks noChangeArrowheads="1"/>
          </p:cNvSpPr>
          <p:nvPr/>
        </p:nvSpPr>
        <p:spPr bwMode="auto">
          <a:xfrm>
            <a:off x="194577" y="3441068"/>
            <a:ext cx="184377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Search(</a:t>
            </a:r>
            <a:r>
              <a:rPr lang="en-US" alt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7211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Oval 8"/>
          <p:cNvSpPr>
            <a:spLocks noChangeArrowheads="1"/>
          </p:cNvSpPr>
          <p:nvPr/>
        </p:nvSpPr>
        <p:spPr bwMode="auto">
          <a:xfrm rot="19227359">
            <a:off x="7015150" y="1526301"/>
            <a:ext cx="501594" cy="542894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/>
          <a:lstStyle/>
          <a:p>
            <a:r>
              <a:rPr lang="en-US" altLang="en-US" dirty="0" smtClean="0">
                <a:solidFill>
                  <a:srgbClr val="FF3300"/>
                </a:solidFill>
              </a:rPr>
              <a:t>Search Example II</a:t>
            </a:r>
            <a:endParaRPr lang="en-US" altLang="en-US" dirty="0">
              <a:solidFill>
                <a:srgbClr val="FF3300"/>
              </a:solidFill>
            </a:endParaRPr>
          </a:p>
        </p:txBody>
      </p:sp>
      <p:sp>
        <p:nvSpPr>
          <p:cNvPr id="46" name="Text Box 28"/>
          <p:cNvSpPr txBox="1">
            <a:spLocks noChangeArrowheads="1"/>
          </p:cNvSpPr>
          <p:nvPr/>
        </p:nvSpPr>
        <p:spPr bwMode="auto">
          <a:xfrm>
            <a:off x="3809017" y="2207399"/>
            <a:ext cx="1718733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Zig-Zag from Left</a:t>
            </a:r>
            <a:endParaRPr lang="en-US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7" name="AutoShape 14"/>
          <p:cNvSpPr>
            <a:spLocks noChangeArrowheads="1"/>
          </p:cNvSpPr>
          <p:nvPr/>
        </p:nvSpPr>
        <p:spPr bwMode="auto">
          <a:xfrm>
            <a:off x="4191000" y="3505200"/>
            <a:ext cx="1066800" cy="381000"/>
          </a:xfrm>
          <a:prstGeom prst="rightArrow">
            <a:avLst>
              <a:gd name="adj1" fmla="val 50000"/>
              <a:gd name="adj2" fmla="val 750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800">
              <a:solidFill>
                <a:schemeClr val="hlink"/>
              </a:solidFill>
              <a:latin typeface="Tahoma" panose="020B0604030504040204" pitchFamily="34" charset="0"/>
            </a:endParaRPr>
          </a:p>
        </p:txBody>
      </p:sp>
      <p:sp>
        <p:nvSpPr>
          <p:cNvPr id="48" name="Oval 8"/>
          <p:cNvSpPr>
            <a:spLocks noChangeArrowheads="1"/>
          </p:cNvSpPr>
          <p:nvPr/>
        </p:nvSpPr>
        <p:spPr bwMode="auto">
          <a:xfrm rot="19227359">
            <a:off x="2183633" y="3365849"/>
            <a:ext cx="501594" cy="542894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321 - Data Structures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F31B7-9060-42E4-BB86-9DFA13B43B24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  <p:grpSp>
        <p:nvGrpSpPr>
          <p:cNvPr id="61" name="Group 60"/>
          <p:cNvGrpSpPr/>
          <p:nvPr/>
        </p:nvGrpSpPr>
        <p:grpSpPr>
          <a:xfrm>
            <a:off x="1468437" y="1600200"/>
            <a:ext cx="1579563" cy="4038600"/>
            <a:chOff x="6324600" y="1676400"/>
            <a:chExt cx="1579563" cy="4038600"/>
          </a:xfrm>
        </p:grpSpPr>
        <p:grpSp>
          <p:nvGrpSpPr>
            <p:cNvPr id="62" name="Group 18"/>
            <p:cNvGrpSpPr>
              <a:grpSpLocks/>
            </p:cNvGrpSpPr>
            <p:nvPr/>
          </p:nvGrpSpPr>
          <p:grpSpPr bwMode="auto">
            <a:xfrm flipH="1">
              <a:off x="6629400" y="1676400"/>
              <a:ext cx="893763" cy="1274763"/>
              <a:chOff x="4189" y="1056"/>
              <a:chExt cx="563" cy="803"/>
            </a:xfrm>
          </p:grpSpPr>
          <p:cxnSp>
            <p:nvCxnSpPr>
              <p:cNvPr id="71" name="AutoShape 19"/>
              <p:cNvCxnSpPr>
                <a:cxnSpLocks noChangeShapeType="1"/>
                <a:stCxn id="72" idx="5"/>
                <a:endCxn id="73" idx="0"/>
              </p:cNvCxnSpPr>
              <p:nvPr/>
            </p:nvCxnSpPr>
            <p:spPr bwMode="auto">
              <a:xfrm>
                <a:off x="4394" y="1273"/>
                <a:ext cx="238" cy="33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72" name="Oval 20"/>
              <p:cNvSpPr>
                <a:spLocks noChangeAspect="1" noChangeArrowheads="1"/>
              </p:cNvSpPr>
              <p:nvPr/>
            </p:nvSpPr>
            <p:spPr bwMode="auto">
              <a:xfrm>
                <a:off x="4189" y="1056"/>
                <a:ext cx="240" cy="24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2400" dirty="0">
                    <a:latin typeface="Times New Roman" panose="02020603050405020304" pitchFamily="18" charset="0"/>
                  </a:rPr>
                  <a:t>6</a:t>
                </a:r>
              </a:p>
            </p:txBody>
          </p:sp>
          <p:sp>
            <p:nvSpPr>
              <p:cNvPr id="73" name="Oval 21"/>
              <p:cNvSpPr>
                <a:spLocks noChangeAspect="1" noChangeArrowheads="1"/>
              </p:cNvSpPr>
              <p:nvPr/>
            </p:nvSpPr>
            <p:spPr bwMode="auto">
              <a:xfrm flipH="1">
                <a:off x="4512" y="1619"/>
                <a:ext cx="240" cy="24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2400">
                    <a:latin typeface="Times New Roman" panose="02020603050405020304" pitchFamily="18" charset="0"/>
                  </a:rPr>
                  <a:t>1</a:t>
                </a:r>
              </a:p>
            </p:txBody>
          </p:sp>
        </p:grpSp>
        <p:sp>
          <p:nvSpPr>
            <p:cNvPr id="63" name="Oval 22"/>
            <p:cNvSpPr>
              <a:spLocks noChangeAspect="1" noChangeArrowheads="1"/>
            </p:cNvSpPr>
            <p:nvPr/>
          </p:nvSpPr>
          <p:spPr bwMode="auto">
            <a:xfrm flipH="1">
              <a:off x="7100888" y="3505200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4</a:t>
              </a:r>
            </a:p>
          </p:txBody>
        </p:sp>
        <p:cxnSp>
          <p:nvCxnSpPr>
            <p:cNvPr id="64" name="AutoShape 23"/>
            <p:cNvCxnSpPr>
              <a:cxnSpLocks noChangeShapeType="1"/>
              <a:stCxn id="73" idx="5"/>
              <a:endCxn id="63" idx="0"/>
            </p:cNvCxnSpPr>
            <p:nvPr/>
          </p:nvCxnSpPr>
          <p:spPr bwMode="auto">
            <a:xfrm>
              <a:off x="6954838" y="2914650"/>
              <a:ext cx="336550" cy="5715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5" name="AutoShape 24"/>
            <p:cNvCxnSpPr>
              <a:cxnSpLocks noChangeShapeType="1"/>
              <a:stCxn id="63" idx="5"/>
              <a:endCxn id="66" idx="0"/>
            </p:cNvCxnSpPr>
            <p:nvPr/>
          </p:nvCxnSpPr>
          <p:spPr bwMode="auto">
            <a:xfrm flipH="1">
              <a:off x="6875463" y="3848100"/>
              <a:ext cx="280987" cy="5524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6" name="Oval 25"/>
            <p:cNvSpPr>
              <a:spLocks noChangeAspect="1" noChangeArrowheads="1"/>
            </p:cNvSpPr>
            <p:nvPr/>
          </p:nvSpPr>
          <p:spPr bwMode="auto">
            <a:xfrm>
              <a:off x="6684963" y="4419600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67" name="Oval 26"/>
            <p:cNvSpPr>
              <a:spLocks noChangeAspect="1" noChangeArrowheads="1"/>
            </p:cNvSpPr>
            <p:nvPr/>
          </p:nvSpPr>
          <p:spPr bwMode="auto">
            <a:xfrm flipH="1">
              <a:off x="7523163" y="4419600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5</a:t>
              </a:r>
            </a:p>
          </p:txBody>
        </p:sp>
        <p:cxnSp>
          <p:nvCxnSpPr>
            <p:cNvPr id="68" name="AutoShape 27"/>
            <p:cNvCxnSpPr>
              <a:cxnSpLocks noChangeShapeType="1"/>
              <a:stCxn id="63" idx="3"/>
              <a:endCxn id="67" idx="0"/>
            </p:cNvCxnSpPr>
            <p:nvPr/>
          </p:nvCxnSpPr>
          <p:spPr bwMode="auto">
            <a:xfrm>
              <a:off x="7424738" y="3848100"/>
              <a:ext cx="288925" cy="5524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9" name="Oval 28"/>
            <p:cNvSpPr>
              <a:spLocks noChangeAspect="1" noChangeArrowheads="1"/>
            </p:cNvSpPr>
            <p:nvPr/>
          </p:nvSpPr>
          <p:spPr bwMode="auto">
            <a:xfrm flipH="1">
              <a:off x="6324600" y="5334000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2</a:t>
              </a:r>
            </a:p>
          </p:txBody>
        </p:sp>
        <p:cxnSp>
          <p:nvCxnSpPr>
            <p:cNvPr id="70" name="AutoShape 29"/>
            <p:cNvCxnSpPr>
              <a:cxnSpLocks noChangeShapeType="1"/>
              <a:stCxn id="66" idx="3"/>
              <a:endCxn id="69" idx="0"/>
            </p:cNvCxnSpPr>
            <p:nvPr/>
          </p:nvCxnSpPr>
          <p:spPr bwMode="auto">
            <a:xfrm flipH="1">
              <a:off x="6515100" y="4764088"/>
              <a:ext cx="225425" cy="5508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6" name="Group 35"/>
          <p:cNvGrpSpPr/>
          <p:nvPr/>
        </p:nvGrpSpPr>
        <p:grpSpPr>
          <a:xfrm>
            <a:off x="6406242" y="1600200"/>
            <a:ext cx="1635125" cy="3048000"/>
            <a:chOff x="6269038" y="1676400"/>
            <a:chExt cx="1635125" cy="3048000"/>
          </a:xfrm>
        </p:grpSpPr>
        <p:cxnSp>
          <p:nvCxnSpPr>
            <p:cNvPr id="37" name="AutoShape 17"/>
            <p:cNvCxnSpPr>
              <a:cxnSpLocks noChangeShapeType="1"/>
              <a:stCxn id="38" idx="5"/>
              <a:endCxn id="76" idx="0"/>
            </p:cNvCxnSpPr>
            <p:nvPr/>
          </p:nvCxnSpPr>
          <p:spPr bwMode="auto">
            <a:xfrm flipH="1">
              <a:off x="7353300" y="2857500"/>
              <a:ext cx="225425" cy="5524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8" name="Oval 18"/>
            <p:cNvSpPr>
              <a:spLocks noChangeAspect="1" noChangeArrowheads="1"/>
            </p:cNvSpPr>
            <p:nvPr/>
          </p:nvSpPr>
          <p:spPr bwMode="auto">
            <a:xfrm flipH="1">
              <a:off x="7523163" y="2514600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39" name="Oval 19"/>
            <p:cNvSpPr>
              <a:spLocks noChangeAspect="1" noChangeArrowheads="1"/>
            </p:cNvSpPr>
            <p:nvPr/>
          </p:nvSpPr>
          <p:spPr bwMode="auto">
            <a:xfrm>
              <a:off x="6324600" y="2514600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0" name="Oval 20"/>
            <p:cNvSpPr>
              <a:spLocks noChangeAspect="1" noChangeArrowheads="1"/>
            </p:cNvSpPr>
            <p:nvPr/>
          </p:nvSpPr>
          <p:spPr bwMode="auto">
            <a:xfrm flipH="1">
              <a:off x="6934200" y="1676400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 dirty="0">
                  <a:latin typeface="Times New Roman" panose="02020603050405020304" pitchFamily="18" charset="0"/>
                </a:rPr>
                <a:t>4</a:t>
              </a:r>
            </a:p>
          </p:txBody>
        </p:sp>
        <p:cxnSp>
          <p:nvCxnSpPr>
            <p:cNvPr id="41" name="AutoShape 21"/>
            <p:cNvCxnSpPr>
              <a:cxnSpLocks noChangeShapeType="1"/>
              <a:stCxn id="40" idx="5"/>
              <a:endCxn id="39" idx="0"/>
            </p:cNvCxnSpPr>
            <p:nvPr/>
          </p:nvCxnSpPr>
          <p:spPr bwMode="auto">
            <a:xfrm flipH="1">
              <a:off x="6515100" y="2019300"/>
              <a:ext cx="474663" cy="4762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" name="AutoShape 22"/>
            <p:cNvCxnSpPr>
              <a:cxnSpLocks noChangeShapeType="1"/>
              <a:stCxn id="39" idx="5"/>
              <a:endCxn id="75" idx="0"/>
            </p:cNvCxnSpPr>
            <p:nvPr/>
          </p:nvCxnSpPr>
          <p:spPr bwMode="auto">
            <a:xfrm>
              <a:off x="6650038" y="2859088"/>
              <a:ext cx="169862" cy="5508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5" name="Oval 23"/>
            <p:cNvSpPr>
              <a:spLocks noChangeAspect="1" noChangeArrowheads="1"/>
            </p:cNvSpPr>
            <p:nvPr/>
          </p:nvSpPr>
          <p:spPr bwMode="auto">
            <a:xfrm>
              <a:off x="6629400" y="3429000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76" name="Oval 24"/>
            <p:cNvSpPr>
              <a:spLocks noChangeAspect="1" noChangeArrowheads="1"/>
            </p:cNvSpPr>
            <p:nvPr/>
          </p:nvSpPr>
          <p:spPr bwMode="auto">
            <a:xfrm flipH="1">
              <a:off x="7162800" y="3429000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5</a:t>
              </a:r>
            </a:p>
          </p:txBody>
        </p:sp>
        <p:cxnSp>
          <p:nvCxnSpPr>
            <p:cNvPr id="77" name="AutoShape 25"/>
            <p:cNvCxnSpPr>
              <a:cxnSpLocks noChangeShapeType="1"/>
              <a:stCxn id="40" idx="3"/>
              <a:endCxn id="38" idx="0"/>
            </p:cNvCxnSpPr>
            <p:nvPr/>
          </p:nvCxnSpPr>
          <p:spPr bwMode="auto">
            <a:xfrm>
              <a:off x="7258050" y="2019300"/>
              <a:ext cx="455613" cy="4762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8" name="Oval 26"/>
            <p:cNvSpPr>
              <a:spLocks noChangeAspect="1" noChangeArrowheads="1"/>
            </p:cNvSpPr>
            <p:nvPr/>
          </p:nvSpPr>
          <p:spPr bwMode="auto">
            <a:xfrm flipH="1">
              <a:off x="6269038" y="4343400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2</a:t>
              </a:r>
            </a:p>
          </p:txBody>
        </p:sp>
        <p:cxnSp>
          <p:nvCxnSpPr>
            <p:cNvPr id="79" name="AutoShape 27"/>
            <p:cNvCxnSpPr>
              <a:cxnSpLocks noChangeShapeType="1"/>
              <a:stCxn id="75" idx="3"/>
              <a:endCxn id="78" idx="0"/>
            </p:cNvCxnSpPr>
            <p:nvPr/>
          </p:nvCxnSpPr>
          <p:spPr bwMode="auto">
            <a:xfrm flipH="1">
              <a:off x="6459538" y="3773488"/>
              <a:ext cx="225425" cy="5508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80" name="TextBox 79"/>
          <p:cNvSpPr txBox="1"/>
          <p:nvPr/>
        </p:nvSpPr>
        <p:spPr>
          <a:xfrm>
            <a:off x="8001000" y="1695420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Done.</a:t>
            </a:r>
            <a:endParaRPr lang="en-US" sz="2000" dirty="0"/>
          </a:p>
        </p:txBody>
      </p:sp>
      <p:cxnSp>
        <p:nvCxnSpPr>
          <p:cNvPr id="81" name="Straight Arrow Connector 80"/>
          <p:cNvCxnSpPr>
            <a:stCxn id="80" idx="1"/>
          </p:cNvCxnSpPr>
          <p:nvPr/>
        </p:nvCxnSpPr>
        <p:spPr bwMode="auto">
          <a:xfrm flipH="1" flipV="1">
            <a:off x="7599363" y="1847820"/>
            <a:ext cx="401637" cy="4765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446492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Oval 8"/>
          <p:cNvSpPr>
            <a:spLocks noChangeArrowheads="1"/>
          </p:cNvSpPr>
          <p:nvPr/>
        </p:nvSpPr>
        <p:spPr bwMode="auto">
          <a:xfrm rot="19227359">
            <a:off x="4713807" y="3583701"/>
            <a:ext cx="501594" cy="542894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/>
          <a:lstStyle/>
          <a:p>
            <a:r>
              <a:rPr lang="en-US" altLang="en-US" dirty="0" smtClean="0">
                <a:solidFill>
                  <a:srgbClr val="FF3300"/>
                </a:solidFill>
              </a:rPr>
              <a:t>Search Example III</a:t>
            </a:r>
            <a:endParaRPr lang="en-US" altLang="en-US" dirty="0">
              <a:solidFill>
                <a:srgbClr val="FF33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321 - Data Structures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F31B7-9060-42E4-BB86-9DFA13B43B24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  <p:grpSp>
        <p:nvGrpSpPr>
          <p:cNvPr id="36" name="Group 35"/>
          <p:cNvGrpSpPr/>
          <p:nvPr/>
        </p:nvGrpSpPr>
        <p:grpSpPr>
          <a:xfrm>
            <a:off x="3886200" y="1905000"/>
            <a:ext cx="1635125" cy="3048000"/>
            <a:chOff x="6269038" y="1676400"/>
            <a:chExt cx="1635125" cy="3048000"/>
          </a:xfrm>
        </p:grpSpPr>
        <p:cxnSp>
          <p:nvCxnSpPr>
            <p:cNvPr id="37" name="AutoShape 17"/>
            <p:cNvCxnSpPr>
              <a:cxnSpLocks noChangeShapeType="1"/>
              <a:stCxn id="38" idx="5"/>
              <a:endCxn id="76" idx="0"/>
            </p:cNvCxnSpPr>
            <p:nvPr/>
          </p:nvCxnSpPr>
          <p:spPr bwMode="auto">
            <a:xfrm flipH="1">
              <a:off x="7353300" y="2857500"/>
              <a:ext cx="225425" cy="5524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8" name="Oval 18"/>
            <p:cNvSpPr>
              <a:spLocks noChangeAspect="1" noChangeArrowheads="1"/>
            </p:cNvSpPr>
            <p:nvPr/>
          </p:nvSpPr>
          <p:spPr bwMode="auto">
            <a:xfrm flipH="1">
              <a:off x="7523163" y="2514600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39" name="Oval 19"/>
            <p:cNvSpPr>
              <a:spLocks noChangeAspect="1" noChangeArrowheads="1"/>
            </p:cNvSpPr>
            <p:nvPr/>
          </p:nvSpPr>
          <p:spPr bwMode="auto">
            <a:xfrm>
              <a:off x="6324600" y="2514600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0" name="Oval 20"/>
            <p:cNvSpPr>
              <a:spLocks noChangeAspect="1" noChangeArrowheads="1"/>
            </p:cNvSpPr>
            <p:nvPr/>
          </p:nvSpPr>
          <p:spPr bwMode="auto">
            <a:xfrm flipH="1">
              <a:off x="6934200" y="1676400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 dirty="0">
                  <a:latin typeface="Times New Roman" panose="02020603050405020304" pitchFamily="18" charset="0"/>
                </a:rPr>
                <a:t>4</a:t>
              </a:r>
            </a:p>
          </p:txBody>
        </p:sp>
        <p:cxnSp>
          <p:nvCxnSpPr>
            <p:cNvPr id="41" name="AutoShape 21"/>
            <p:cNvCxnSpPr>
              <a:cxnSpLocks noChangeShapeType="1"/>
              <a:stCxn id="40" idx="5"/>
              <a:endCxn id="39" idx="0"/>
            </p:cNvCxnSpPr>
            <p:nvPr/>
          </p:nvCxnSpPr>
          <p:spPr bwMode="auto">
            <a:xfrm flipH="1">
              <a:off x="6515100" y="2019300"/>
              <a:ext cx="474663" cy="4762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" name="AutoShape 22"/>
            <p:cNvCxnSpPr>
              <a:cxnSpLocks noChangeShapeType="1"/>
              <a:stCxn id="39" idx="5"/>
              <a:endCxn id="75" idx="0"/>
            </p:cNvCxnSpPr>
            <p:nvPr/>
          </p:nvCxnSpPr>
          <p:spPr bwMode="auto">
            <a:xfrm>
              <a:off x="6650038" y="2859088"/>
              <a:ext cx="169862" cy="5508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5" name="Oval 23"/>
            <p:cNvSpPr>
              <a:spLocks noChangeAspect="1" noChangeArrowheads="1"/>
            </p:cNvSpPr>
            <p:nvPr/>
          </p:nvSpPr>
          <p:spPr bwMode="auto">
            <a:xfrm>
              <a:off x="6629400" y="3429000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76" name="Oval 24"/>
            <p:cNvSpPr>
              <a:spLocks noChangeAspect="1" noChangeArrowheads="1"/>
            </p:cNvSpPr>
            <p:nvPr/>
          </p:nvSpPr>
          <p:spPr bwMode="auto">
            <a:xfrm flipH="1">
              <a:off x="7162800" y="3429000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5</a:t>
              </a:r>
            </a:p>
          </p:txBody>
        </p:sp>
        <p:cxnSp>
          <p:nvCxnSpPr>
            <p:cNvPr id="77" name="AutoShape 25"/>
            <p:cNvCxnSpPr>
              <a:cxnSpLocks noChangeShapeType="1"/>
              <a:stCxn id="40" idx="3"/>
              <a:endCxn id="38" idx="0"/>
            </p:cNvCxnSpPr>
            <p:nvPr/>
          </p:nvCxnSpPr>
          <p:spPr bwMode="auto">
            <a:xfrm>
              <a:off x="7258050" y="2019300"/>
              <a:ext cx="455613" cy="4762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8" name="Oval 26"/>
            <p:cNvSpPr>
              <a:spLocks noChangeAspect="1" noChangeArrowheads="1"/>
            </p:cNvSpPr>
            <p:nvPr/>
          </p:nvSpPr>
          <p:spPr bwMode="auto">
            <a:xfrm flipH="1">
              <a:off x="6269038" y="4343400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2</a:t>
              </a:r>
            </a:p>
          </p:txBody>
        </p:sp>
        <p:cxnSp>
          <p:nvCxnSpPr>
            <p:cNvPr id="79" name="AutoShape 27"/>
            <p:cNvCxnSpPr>
              <a:cxnSpLocks noChangeShapeType="1"/>
              <a:stCxn id="75" idx="3"/>
              <a:endCxn id="78" idx="0"/>
            </p:cNvCxnSpPr>
            <p:nvPr/>
          </p:nvCxnSpPr>
          <p:spPr bwMode="auto">
            <a:xfrm flipH="1">
              <a:off x="6459538" y="3773488"/>
              <a:ext cx="225425" cy="5508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44" name="Text Box 15"/>
          <p:cNvSpPr txBox="1">
            <a:spLocks noChangeArrowheads="1"/>
          </p:cNvSpPr>
          <p:nvPr/>
        </p:nvSpPr>
        <p:spPr bwMode="auto">
          <a:xfrm>
            <a:off x="1314292" y="2721802"/>
            <a:ext cx="184377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Search(</a:t>
            </a:r>
            <a:r>
              <a:rPr lang="en-US" alt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0130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/>
          <a:lstStyle/>
          <a:p>
            <a:r>
              <a:rPr lang="en-US" altLang="en-US" dirty="0" smtClean="0">
                <a:solidFill>
                  <a:srgbClr val="FF3300"/>
                </a:solidFill>
              </a:rPr>
              <a:t>Search Example III</a:t>
            </a:r>
            <a:endParaRPr lang="en-US" altLang="en-US" dirty="0">
              <a:solidFill>
                <a:srgbClr val="FF3300"/>
              </a:solidFill>
            </a:endParaRPr>
          </a:p>
        </p:txBody>
      </p:sp>
      <p:sp>
        <p:nvSpPr>
          <p:cNvPr id="46" name="Text Box 28"/>
          <p:cNvSpPr txBox="1">
            <a:spLocks noChangeArrowheads="1"/>
          </p:cNvSpPr>
          <p:nvPr/>
        </p:nvSpPr>
        <p:spPr bwMode="auto">
          <a:xfrm>
            <a:off x="3809017" y="2207399"/>
            <a:ext cx="171873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endParaRPr lang="en-US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7" name="AutoShape 14"/>
          <p:cNvSpPr>
            <a:spLocks noChangeArrowheads="1"/>
          </p:cNvSpPr>
          <p:nvPr/>
        </p:nvSpPr>
        <p:spPr bwMode="auto">
          <a:xfrm>
            <a:off x="4191000" y="3505200"/>
            <a:ext cx="1066800" cy="381000"/>
          </a:xfrm>
          <a:prstGeom prst="rightArrow">
            <a:avLst>
              <a:gd name="adj1" fmla="val 50000"/>
              <a:gd name="adj2" fmla="val 750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800">
              <a:solidFill>
                <a:schemeClr val="hlink"/>
              </a:solidFill>
              <a:latin typeface="Tahoma" panose="020B060403050404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321 - Data Structures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F31B7-9060-42E4-BB86-9DFA13B43B24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  <p:grpSp>
        <p:nvGrpSpPr>
          <p:cNvPr id="36" name="Group 35"/>
          <p:cNvGrpSpPr/>
          <p:nvPr/>
        </p:nvGrpSpPr>
        <p:grpSpPr>
          <a:xfrm>
            <a:off x="1524000" y="1676400"/>
            <a:ext cx="1635125" cy="3048000"/>
            <a:chOff x="6269038" y="1676400"/>
            <a:chExt cx="1635125" cy="3048000"/>
          </a:xfrm>
        </p:grpSpPr>
        <p:cxnSp>
          <p:nvCxnSpPr>
            <p:cNvPr id="37" name="AutoShape 17"/>
            <p:cNvCxnSpPr>
              <a:cxnSpLocks noChangeShapeType="1"/>
              <a:stCxn id="38" idx="5"/>
              <a:endCxn id="76" idx="0"/>
            </p:cNvCxnSpPr>
            <p:nvPr/>
          </p:nvCxnSpPr>
          <p:spPr bwMode="auto">
            <a:xfrm flipH="1">
              <a:off x="7353300" y="2857500"/>
              <a:ext cx="225425" cy="5524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8" name="Oval 18"/>
            <p:cNvSpPr>
              <a:spLocks noChangeAspect="1" noChangeArrowheads="1"/>
            </p:cNvSpPr>
            <p:nvPr/>
          </p:nvSpPr>
          <p:spPr bwMode="auto">
            <a:xfrm flipH="1">
              <a:off x="7523163" y="2514600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39" name="Oval 19"/>
            <p:cNvSpPr>
              <a:spLocks noChangeAspect="1" noChangeArrowheads="1"/>
            </p:cNvSpPr>
            <p:nvPr/>
          </p:nvSpPr>
          <p:spPr bwMode="auto">
            <a:xfrm>
              <a:off x="6324600" y="2514600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0" name="Oval 20"/>
            <p:cNvSpPr>
              <a:spLocks noChangeAspect="1" noChangeArrowheads="1"/>
            </p:cNvSpPr>
            <p:nvPr/>
          </p:nvSpPr>
          <p:spPr bwMode="auto">
            <a:xfrm flipH="1">
              <a:off x="6934200" y="1676400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 dirty="0">
                  <a:latin typeface="Times New Roman" panose="02020603050405020304" pitchFamily="18" charset="0"/>
                </a:rPr>
                <a:t>4</a:t>
              </a:r>
            </a:p>
          </p:txBody>
        </p:sp>
        <p:cxnSp>
          <p:nvCxnSpPr>
            <p:cNvPr id="41" name="AutoShape 21"/>
            <p:cNvCxnSpPr>
              <a:cxnSpLocks noChangeShapeType="1"/>
              <a:stCxn id="40" idx="5"/>
              <a:endCxn id="39" idx="0"/>
            </p:cNvCxnSpPr>
            <p:nvPr/>
          </p:nvCxnSpPr>
          <p:spPr bwMode="auto">
            <a:xfrm flipH="1">
              <a:off x="6515100" y="2019300"/>
              <a:ext cx="474663" cy="4762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" name="AutoShape 22"/>
            <p:cNvCxnSpPr>
              <a:cxnSpLocks noChangeShapeType="1"/>
              <a:stCxn id="39" idx="5"/>
              <a:endCxn id="75" idx="0"/>
            </p:cNvCxnSpPr>
            <p:nvPr/>
          </p:nvCxnSpPr>
          <p:spPr bwMode="auto">
            <a:xfrm>
              <a:off x="6650038" y="2859088"/>
              <a:ext cx="169862" cy="5508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5" name="Oval 23"/>
            <p:cNvSpPr>
              <a:spLocks noChangeAspect="1" noChangeArrowheads="1"/>
            </p:cNvSpPr>
            <p:nvPr/>
          </p:nvSpPr>
          <p:spPr bwMode="auto">
            <a:xfrm>
              <a:off x="6629400" y="3429000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76" name="Oval 24"/>
            <p:cNvSpPr>
              <a:spLocks noChangeAspect="1" noChangeArrowheads="1"/>
            </p:cNvSpPr>
            <p:nvPr/>
          </p:nvSpPr>
          <p:spPr bwMode="auto">
            <a:xfrm flipH="1">
              <a:off x="7162800" y="3429000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 dirty="0">
                  <a:latin typeface="Times New Roman" panose="02020603050405020304" pitchFamily="18" charset="0"/>
                </a:rPr>
                <a:t>5</a:t>
              </a:r>
            </a:p>
          </p:txBody>
        </p:sp>
        <p:cxnSp>
          <p:nvCxnSpPr>
            <p:cNvPr id="77" name="AutoShape 25"/>
            <p:cNvCxnSpPr>
              <a:cxnSpLocks noChangeShapeType="1"/>
              <a:stCxn id="40" idx="3"/>
              <a:endCxn id="38" idx="0"/>
            </p:cNvCxnSpPr>
            <p:nvPr/>
          </p:nvCxnSpPr>
          <p:spPr bwMode="auto">
            <a:xfrm>
              <a:off x="7258050" y="2019300"/>
              <a:ext cx="455613" cy="4762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8" name="Oval 26"/>
            <p:cNvSpPr>
              <a:spLocks noChangeAspect="1" noChangeArrowheads="1"/>
            </p:cNvSpPr>
            <p:nvPr/>
          </p:nvSpPr>
          <p:spPr bwMode="auto">
            <a:xfrm flipH="1">
              <a:off x="6269038" y="4343400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2</a:t>
              </a:r>
            </a:p>
          </p:txBody>
        </p:sp>
        <p:cxnSp>
          <p:nvCxnSpPr>
            <p:cNvPr id="79" name="AutoShape 27"/>
            <p:cNvCxnSpPr>
              <a:cxnSpLocks noChangeShapeType="1"/>
              <a:stCxn id="75" idx="3"/>
              <a:endCxn id="78" idx="0"/>
            </p:cNvCxnSpPr>
            <p:nvPr/>
          </p:nvCxnSpPr>
          <p:spPr bwMode="auto">
            <a:xfrm flipH="1">
              <a:off x="6459538" y="3773488"/>
              <a:ext cx="225425" cy="5508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0" name="Oval 8"/>
          <p:cNvSpPr>
            <a:spLocks noChangeArrowheads="1"/>
          </p:cNvSpPr>
          <p:nvPr/>
        </p:nvSpPr>
        <p:spPr bwMode="auto">
          <a:xfrm rot="19227359">
            <a:off x="2378141" y="3345409"/>
            <a:ext cx="501594" cy="542894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695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/>
          <a:lstStyle/>
          <a:p>
            <a:r>
              <a:rPr lang="en-US" altLang="en-US" dirty="0" smtClean="0">
                <a:solidFill>
                  <a:srgbClr val="FF3300"/>
                </a:solidFill>
              </a:rPr>
              <a:t>Search Example III</a:t>
            </a:r>
            <a:endParaRPr lang="en-US" altLang="en-US" dirty="0">
              <a:solidFill>
                <a:srgbClr val="FF3300"/>
              </a:solidFill>
            </a:endParaRPr>
          </a:p>
        </p:txBody>
      </p:sp>
      <p:sp>
        <p:nvSpPr>
          <p:cNvPr id="46" name="Text Box 28"/>
          <p:cNvSpPr txBox="1">
            <a:spLocks noChangeArrowheads="1"/>
          </p:cNvSpPr>
          <p:nvPr/>
        </p:nvSpPr>
        <p:spPr bwMode="auto">
          <a:xfrm>
            <a:off x="3809017" y="2207399"/>
            <a:ext cx="1718733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Zig-Zag from Right</a:t>
            </a:r>
            <a:endParaRPr lang="en-US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7" name="AutoShape 14"/>
          <p:cNvSpPr>
            <a:spLocks noChangeArrowheads="1"/>
          </p:cNvSpPr>
          <p:nvPr/>
        </p:nvSpPr>
        <p:spPr bwMode="auto">
          <a:xfrm>
            <a:off x="4191000" y="3505200"/>
            <a:ext cx="1066800" cy="381000"/>
          </a:xfrm>
          <a:prstGeom prst="rightArrow">
            <a:avLst>
              <a:gd name="adj1" fmla="val 50000"/>
              <a:gd name="adj2" fmla="val 750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800">
              <a:solidFill>
                <a:schemeClr val="hlink"/>
              </a:solidFill>
              <a:latin typeface="Tahoma" panose="020B060403050404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321 - Data Structures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F31B7-9060-42E4-BB86-9DFA13B43B24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  <p:grpSp>
        <p:nvGrpSpPr>
          <p:cNvPr id="36" name="Group 35"/>
          <p:cNvGrpSpPr/>
          <p:nvPr/>
        </p:nvGrpSpPr>
        <p:grpSpPr>
          <a:xfrm>
            <a:off x="1524000" y="1676400"/>
            <a:ext cx="1635125" cy="3048000"/>
            <a:chOff x="6269038" y="1676400"/>
            <a:chExt cx="1635125" cy="3048000"/>
          </a:xfrm>
        </p:grpSpPr>
        <p:cxnSp>
          <p:nvCxnSpPr>
            <p:cNvPr id="37" name="AutoShape 17"/>
            <p:cNvCxnSpPr>
              <a:cxnSpLocks noChangeShapeType="1"/>
              <a:stCxn id="38" idx="5"/>
              <a:endCxn id="76" idx="0"/>
            </p:cNvCxnSpPr>
            <p:nvPr/>
          </p:nvCxnSpPr>
          <p:spPr bwMode="auto">
            <a:xfrm flipH="1">
              <a:off x="7353300" y="2857500"/>
              <a:ext cx="225425" cy="5524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8" name="Oval 18"/>
            <p:cNvSpPr>
              <a:spLocks noChangeAspect="1" noChangeArrowheads="1"/>
            </p:cNvSpPr>
            <p:nvPr/>
          </p:nvSpPr>
          <p:spPr bwMode="auto">
            <a:xfrm flipH="1">
              <a:off x="7523163" y="2514600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39" name="Oval 19"/>
            <p:cNvSpPr>
              <a:spLocks noChangeAspect="1" noChangeArrowheads="1"/>
            </p:cNvSpPr>
            <p:nvPr/>
          </p:nvSpPr>
          <p:spPr bwMode="auto">
            <a:xfrm>
              <a:off x="6324600" y="2514600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0" name="Oval 20"/>
            <p:cNvSpPr>
              <a:spLocks noChangeAspect="1" noChangeArrowheads="1"/>
            </p:cNvSpPr>
            <p:nvPr/>
          </p:nvSpPr>
          <p:spPr bwMode="auto">
            <a:xfrm flipH="1">
              <a:off x="6934200" y="1676400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 dirty="0">
                  <a:latin typeface="Times New Roman" panose="02020603050405020304" pitchFamily="18" charset="0"/>
                </a:rPr>
                <a:t>4</a:t>
              </a:r>
            </a:p>
          </p:txBody>
        </p:sp>
        <p:cxnSp>
          <p:nvCxnSpPr>
            <p:cNvPr id="41" name="AutoShape 21"/>
            <p:cNvCxnSpPr>
              <a:cxnSpLocks noChangeShapeType="1"/>
              <a:stCxn id="40" idx="5"/>
              <a:endCxn id="39" idx="0"/>
            </p:cNvCxnSpPr>
            <p:nvPr/>
          </p:nvCxnSpPr>
          <p:spPr bwMode="auto">
            <a:xfrm flipH="1">
              <a:off x="6515100" y="2019300"/>
              <a:ext cx="474663" cy="4762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" name="AutoShape 22"/>
            <p:cNvCxnSpPr>
              <a:cxnSpLocks noChangeShapeType="1"/>
              <a:stCxn id="39" idx="5"/>
              <a:endCxn id="75" idx="0"/>
            </p:cNvCxnSpPr>
            <p:nvPr/>
          </p:nvCxnSpPr>
          <p:spPr bwMode="auto">
            <a:xfrm>
              <a:off x="6650038" y="2859088"/>
              <a:ext cx="169862" cy="5508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5" name="Oval 23"/>
            <p:cNvSpPr>
              <a:spLocks noChangeAspect="1" noChangeArrowheads="1"/>
            </p:cNvSpPr>
            <p:nvPr/>
          </p:nvSpPr>
          <p:spPr bwMode="auto">
            <a:xfrm>
              <a:off x="6629400" y="3429000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76" name="Oval 24"/>
            <p:cNvSpPr>
              <a:spLocks noChangeAspect="1" noChangeArrowheads="1"/>
            </p:cNvSpPr>
            <p:nvPr/>
          </p:nvSpPr>
          <p:spPr bwMode="auto">
            <a:xfrm flipH="1">
              <a:off x="7162800" y="3429000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 dirty="0">
                  <a:latin typeface="Times New Roman" panose="02020603050405020304" pitchFamily="18" charset="0"/>
                </a:rPr>
                <a:t>5</a:t>
              </a:r>
            </a:p>
          </p:txBody>
        </p:sp>
        <p:cxnSp>
          <p:nvCxnSpPr>
            <p:cNvPr id="77" name="AutoShape 25"/>
            <p:cNvCxnSpPr>
              <a:cxnSpLocks noChangeShapeType="1"/>
              <a:stCxn id="40" idx="3"/>
              <a:endCxn id="38" idx="0"/>
            </p:cNvCxnSpPr>
            <p:nvPr/>
          </p:nvCxnSpPr>
          <p:spPr bwMode="auto">
            <a:xfrm>
              <a:off x="7258050" y="2019300"/>
              <a:ext cx="455613" cy="4762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8" name="Oval 26"/>
            <p:cNvSpPr>
              <a:spLocks noChangeAspect="1" noChangeArrowheads="1"/>
            </p:cNvSpPr>
            <p:nvPr/>
          </p:nvSpPr>
          <p:spPr bwMode="auto">
            <a:xfrm flipH="1">
              <a:off x="6269038" y="4343400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2</a:t>
              </a:r>
            </a:p>
          </p:txBody>
        </p:sp>
        <p:cxnSp>
          <p:nvCxnSpPr>
            <p:cNvPr id="79" name="AutoShape 27"/>
            <p:cNvCxnSpPr>
              <a:cxnSpLocks noChangeShapeType="1"/>
              <a:stCxn id="75" idx="3"/>
              <a:endCxn id="78" idx="0"/>
            </p:cNvCxnSpPr>
            <p:nvPr/>
          </p:nvCxnSpPr>
          <p:spPr bwMode="auto">
            <a:xfrm flipH="1">
              <a:off x="6459538" y="3773488"/>
              <a:ext cx="225425" cy="5508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0" name="Oval 8"/>
          <p:cNvSpPr>
            <a:spLocks noChangeArrowheads="1"/>
          </p:cNvSpPr>
          <p:nvPr/>
        </p:nvSpPr>
        <p:spPr bwMode="auto">
          <a:xfrm rot="19227359">
            <a:off x="2378141" y="3345409"/>
            <a:ext cx="501594" cy="542894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1" name="Group 20"/>
          <p:cNvGrpSpPr/>
          <p:nvPr/>
        </p:nvGrpSpPr>
        <p:grpSpPr>
          <a:xfrm>
            <a:off x="6019800" y="1727200"/>
            <a:ext cx="1929338" cy="3683000"/>
            <a:chOff x="6158064" y="1676400"/>
            <a:chExt cx="1929338" cy="3683000"/>
          </a:xfrm>
        </p:grpSpPr>
        <p:cxnSp>
          <p:nvCxnSpPr>
            <p:cNvPr id="22" name="AutoShape 17"/>
            <p:cNvCxnSpPr>
              <a:cxnSpLocks noChangeShapeType="1"/>
              <a:stCxn id="29" idx="3"/>
              <a:endCxn id="23" idx="0"/>
            </p:cNvCxnSpPr>
            <p:nvPr/>
          </p:nvCxnSpPr>
          <p:spPr bwMode="auto">
            <a:xfrm>
              <a:off x="7515669" y="2001604"/>
              <a:ext cx="381233" cy="49130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3" name="Oval 18"/>
            <p:cNvSpPr>
              <a:spLocks noChangeAspect="1" noChangeArrowheads="1"/>
            </p:cNvSpPr>
            <p:nvPr/>
          </p:nvSpPr>
          <p:spPr bwMode="auto">
            <a:xfrm flipH="1">
              <a:off x="7706402" y="2492907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24" name="Oval 19"/>
            <p:cNvSpPr>
              <a:spLocks noChangeAspect="1" noChangeArrowheads="1"/>
            </p:cNvSpPr>
            <p:nvPr/>
          </p:nvSpPr>
          <p:spPr bwMode="auto">
            <a:xfrm>
              <a:off x="6213626" y="3149600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25" name="Oval 20"/>
            <p:cNvSpPr>
              <a:spLocks noChangeAspect="1" noChangeArrowheads="1"/>
            </p:cNvSpPr>
            <p:nvPr/>
          </p:nvSpPr>
          <p:spPr bwMode="auto">
            <a:xfrm flipH="1">
              <a:off x="6670826" y="2474384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 dirty="0">
                  <a:latin typeface="Times New Roman" panose="02020603050405020304" pitchFamily="18" charset="0"/>
                </a:rPr>
                <a:t>4</a:t>
              </a:r>
            </a:p>
          </p:txBody>
        </p:sp>
        <p:cxnSp>
          <p:nvCxnSpPr>
            <p:cNvPr id="26" name="AutoShape 21"/>
            <p:cNvCxnSpPr>
              <a:cxnSpLocks noChangeShapeType="1"/>
              <a:stCxn id="25" idx="5"/>
              <a:endCxn id="24" idx="0"/>
            </p:cNvCxnSpPr>
            <p:nvPr/>
          </p:nvCxnSpPr>
          <p:spPr bwMode="auto">
            <a:xfrm flipH="1">
              <a:off x="6404126" y="2799588"/>
              <a:ext cx="322496" cy="35001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" name="AutoShape 22"/>
            <p:cNvCxnSpPr>
              <a:cxnSpLocks noChangeShapeType="1"/>
              <a:stCxn id="24" idx="5"/>
              <a:endCxn id="28" idx="0"/>
            </p:cNvCxnSpPr>
            <p:nvPr/>
          </p:nvCxnSpPr>
          <p:spPr bwMode="auto">
            <a:xfrm>
              <a:off x="6538830" y="3474804"/>
              <a:ext cx="170096" cy="58919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8" name="Oval 23"/>
            <p:cNvSpPr>
              <a:spLocks noChangeAspect="1" noChangeArrowheads="1"/>
            </p:cNvSpPr>
            <p:nvPr/>
          </p:nvSpPr>
          <p:spPr bwMode="auto">
            <a:xfrm>
              <a:off x="6518426" y="4064000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29" name="Oval 24"/>
            <p:cNvSpPr>
              <a:spLocks noChangeAspect="1" noChangeArrowheads="1"/>
            </p:cNvSpPr>
            <p:nvPr/>
          </p:nvSpPr>
          <p:spPr bwMode="auto">
            <a:xfrm flipH="1">
              <a:off x="7190465" y="1676400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 dirty="0">
                  <a:latin typeface="Times New Roman" panose="02020603050405020304" pitchFamily="18" charset="0"/>
                </a:rPr>
                <a:t>5</a:t>
              </a:r>
            </a:p>
          </p:txBody>
        </p:sp>
        <p:cxnSp>
          <p:nvCxnSpPr>
            <p:cNvPr id="30" name="AutoShape 25"/>
            <p:cNvCxnSpPr>
              <a:cxnSpLocks noChangeShapeType="1"/>
              <a:stCxn id="29" idx="5"/>
              <a:endCxn id="25" idx="0"/>
            </p:cNvCxnSpPr>
            <p:nvPr/>
          </p:nvCxnSpPr>
          <p:spPr bwMode="auto">
            <a:xfrm flipH="1">
              <a:off x="6861326" y="2001604"/>
              <a:ext cx="384935" cy="47278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1" name="Oval 26"/>
            <p:cNvSpPr>
              <a:spLocks noChangeAspect="1" noChangeArrowheads="1"/>
            </p:cNvSpPr>
            <p:nvPr/>
          </p:nvSpPr>
          <p:spPr bwMode="auto">
            <a:xfrm flipH="1">
              <a:off x="6158064" y="4978400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2</a:t>
              </a:r>
            </a:p>
          </p:txBody>
        </p:sp>
        <p:cxnSp>
          <p:nvCxnSpPr>
            <p:cNvPr id="32" name="AutoShape 27"/>
            <p:cNvCxnSpPr>
              <a:cxnSpLocks noChangeShapeType="1"/>
              <a:stCxn id="28" idx="3"/>
              <a:endCxn id="31" idx="0"/>
            </p:cNvCxnSpPr>
            <p:nvPr/>
          </p:nvCxnSpPr>
          <p:spPr bwMode="auto">
            <a:xfrm flipH="1">
              <a:off x="6348564" y="4389204"/>
              <a:ext cx="225658" cy="58919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56" name="Oval 8"/>
          <p:cNvSpPr>
            <a:spLocks noChangeArrowheads="1"/>
          </p:cNvSpPr>
          <p:nvPr/>
        </p:nvSpPr>
        <p:spPr bwMode="auto">
          <a:xfrm rot="19227359">
            <a:off x="6991904" y="1657611"/>
            <a:ext cx="501594" cy="542894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153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solidFill>
                  <a:srgbClr val="FF3300"/>
                </a:solidFill>
              </a:rPr>
              <a:t>Insert Operation</a:t>
            </a:r>
            <a:endParaRPr lang="en-US" altLang="en-US" dirty="0">
              <a:solidFill>
                <a:srgbClr val="FF3300"/>
              </a:solidFill>
            </a:endParaRP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686800" cy="1828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 smtClean="0"/>
              <a:t>Insert new node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en-US" dirty="0" smtClean="0"/>
              <a:t> with key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en-US" altLang="en-US" dirty="0"/>
              <a:t> </a:t>
            </a:r>
            <a:r>
              <a:rPr lang="en-US" altLang="en-US" dirty="0" smtClean="0"/>
              <a:t>as leaf in tree, like inserting into other BSTs. </a:t>
            </a:r>
            <a:endParaRPr lang="en-US" altLang="en-US" sz="2800" dirty="0" smtClean="0"/>
          </a:p>
          <a:p>
            <a:pPr>
              <a:lnSpc>
                <a:spcPct val="90000"/>
              </a:lnSpc>
            </a:pPr>
            <a:r>
              <a:rPr lang="en-US" altLang="en-US" dirty="0" smtClean="0"/>
              <a:t>Then splay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en-US" dirty="0" smtClean="0"/>
              <a:t> to the root of the tree.</a:t>
            </a:r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321 - Data Structures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F31B7-9060-42E4-BB86-9DFA13B43B24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15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/>
          <a:lstStyle/>
          <a:p>
            <a:r>
              <a:rPr lang="en-US" altLang="en-US" dirty="0" smtClean="0">
                <a:solidFill>
                  <a:srgbClr val="FF3300"/>
                </a:solidFill>
              </a:rPr>
              <a:t>Insert Example I</a:t>
            </a:r>
            <a:endParaRPr lang="en-US" altLang="en-US" dirty="0">
              <a:solidFill>
                <a:srgbClr val="FF3300"/>
              </a:solidFill>
            </a:endParaRPr>
          </a:p>
        </p:txBody>
      </p:sp>
      <p:sp>
        <p:nvSpPr>
          <p:cNvPr id="47" name="AutoShape 14"/>
          <p:cNvSpPr>
            <a:spLocks noChangeArrowheads="1"/>
          </p:cNvSpPr>
          <p:nvPr/>
        </p:nvSpPr>
        <p:spPr bwMode="auto">
          <a:xfrm>
            <a:off x="4038600" y="3132666"/>
            <a:ext cx="1066800" cy="381000"/>
          </a:xfrm>
          <a:prstGeom prst="rightArrow">
            <a:avLst>
              <a:gd name="adj1" fmla="val 50000"/>
              <a:gd name="adj2" fmla="val 750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800">
              <a:solidFill>
                <a:schemeClr val="hlink"/>
              </a:solidFill>
              <a:latin typeface="Tahoma" panose="020B0604030504040204" pitchFamily="34" charset="0"/>
            </a:endParaRPr>
          </a:p>
        </p:txBody>
      </p:sp>
      <p:sp>
        <p:nvSpPr>
          <p:cNvPr id="48" name="Oval 8"/>
          <p:cNvSpPr>
            <a:spLocks noChangeArrowheads="1"/>
          </p:cNvSpPr>
          <p:nvPr/>
        </p:nvSpPr>
        <p:spPr bwMode="auto">
          <a:xfrm rot="19227359">
            <a:off x="6861171" y="4194719"/>
            <a:ext cx="501594" cy="542894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321 - Data Structures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F31B7-9060-42E4-BB86-9DFA13B43B24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  <p:sp>
        <p:nvSpPr>
          <p:cNvPr id="44" name="Text Box 15"/>
          <p:cNvSpPr txBox="1">
            <a:spLocks noChangeArrowheads="1"/>
          </p:cNvSpPr>
          <p:nvPr/>
        </p:nvSpPr>
        <p:spPr bwMode="auto">
          <a:xfrm>
            <a:off x="3650113" y="2624434"/>
            <a:ext cx="184377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Insert(</a:t>
            </a:r>
            <a:r>
              <a:rPr lang="en-US" altLang="en-US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49" name="Group 48"/>
          <p:cNvGrpSpPr/>
          <p:nvPr/>
        </p:nvGrpSpPr>
        <p:grpSpPr>
          <a:xfrm>
            <a:off x="1179066" y="1608667"/>
            <a:ext cx="1635125" cy="3048000"/>
            <a:chOff x="685800" y="1600200"/>
            <a:chExt cx="1635125" cy="3048000"/>
          </a:xfrm>
        </p:grpSpPr>
        <p:cxnSp>
          <p:nvCxnSpPr>
            <p:cNvPr id="50" name="AutoShape 3"/>
            <p:cNvCxnSpPr>
              <a:cxnSpLocks noChangeShapeType="1"/>
              <a:stCxn id="51" idx="5"/>
              <a:endCxn id="57" idx="0"/>
            </p:cNvCxnSpPr>
            <p:nvPr/>
          </p:nvCxnSpPr>
          <p:spPr bwMode="auto">
            <a:xfrm flipH="1">
              <a:off x="1770062" y="2781300"/>
              <a:ext cx="225425" cy="5524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1" name="Oval 4"/>
            <p:cNvSpPr>
              <a:spLocks noChangeAspect="1" noChangeArrowheads="1"/>
            </p:cNvSpPr>
            <p:nvPr/>
          </p:nvSpPr>
          <p:spPr bwMode="auto">
            <a:xfrm flipH="1">
              <a:off x="1939925" y="2438400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9</a:t>
              </a:r>
            </a:p>
          </p:txBody>
        </p:sp>
        <p:sp>
          <p:nvSpPr>
            <p:cNvPr id="52" name="Oval 5"/>
            <p:cNvSpPr>
              <a:spLocks noChangeAspect="1" noChangeArrowheads="1"/>
            </p:cNvSpPr>
            <p:nvPr/>
          </p:nvSpPr>
          <p:spPr bwMode="auto">
            <a:xfrm>
              <a:off x="741362" y="2438400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53" name="Oval 6"/>
            <p:cNvSpPr>
              <a:spLocks noChangeAspect="1" noChangeArrowheads="1"/>
            </p:cNvSpPr>
            <p:nvPr/>
          </p:nvSpPr>
          <p:spPr bwMode="auto">
            <a:xfrm flipH="1">
              <a:off x="1350962" y="1600200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6</a:t>
              </a:r>
            </a:p>
          </p:txBody>
        </p:sp>
        <p:cxnSp>
          <p:nvCxnSpPr>
            <p:cNvPr id="54" name="AutoShape 7"/>
            <p:cNvCxnSpPr>
              <a:cxnSpLocks noChangeShapeType="1"/>
              <a:stCxn id="53" idx="5"/>
              <a:endCxn id="52" idx="0"/>
            </p:cNvCxnSpPr>
            <p:nvPr/>
          </p:nvCxnSpPr>
          <p:spPr bwMode="auto">
            <a:xfrm flipH="1">
              <a:off x="931862" y="1943100"/>
              <a:ext cx="474663" cy="4762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5" name="AutoShape 8"/>
            <p:cNvCxnSpPr>
              <a:cxnSpLocks noChangeShapeType="1"/>
              <a:stCxn id="52" idx="5"/>
              <a:endCxn id="56" idx="0"/>
            </p:cNvCxnSpPr>
            <p:nvPr/>
          </p:nvCxnSpPr>
          <p:spPr bwMode="auto">
            <a:xfrm>
              <a:off x="1066800" y="2782888"/>
              <a:ext cx="169862" cy="5508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6" name="Oval 9"/>
            <p:cNvSpPr>
              <a:spLocks noChangeAspect="1" noChangeArrowheads="1"/>
            </p:cNvSpPr>
            <p:nvPr/>
          </p:nvSpPr>
          <p:spPr bwMode="auto">
            <a:xfrm>
              <a:off x="1046162" y="3352800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57" name="Oval 10"/>
            <p:cNvSpPr>
              <a:spLocks noChangeAspect="1" noChangeArrowheads="1"/>
            </p:cNvSpPr>
            <p:nvPr/>
          </p:nvSpPr>
          <p:spPr bwMode="auto">
            <a:xfrm flipH="1">
              <a:off x="1579562" y="3352800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7</a:t>
              </a:r>
            </a:p>
          </p:txBody>
        </p:sp>
        <p:cxnSp>
          <p:nvCxnSpPr>
            <p:cNvPr id="58" name="AutoShape 11"/>
            <p:cNvCxnSpPr>
              <a:cxnSpLocks noChangeShapeType="1"/>
              <a:stCxn id="53" idx="3"/>
              <a:endCxn id="51" idx="0"/>
            </p:cNvCxnSpPr>
            <p:nvPr/>
          </p:nvCxnSpPr>
          <p:spPr bwMode="auto">
            <a:xfrm>
              <a:off x="1674812" y="1943100"/>
              <a:ext cx="455613" cy="4762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9" name="Oval 12"/>
            <p:cNvSpPr>
              <a:spLocks noChangeAspect="1" noChangeArrowheads="1"/>
            </p:cNvSpPr>
            <p:nvPr/>
          </p:nvSpPr>
          <p:spPr bwMode="auto">
            <a:xfrm flipH="1">
              <a:off x="685800" y="4267200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2</a:t>
              </a:r>
            </a:p>
          </p:txBody>
        </p:sp>
        <p:cxnSp>
          <p:nvCxnSpPr>
            <p:cNvPr id="60" name="AutoShape 13"/>
            <p:cNvCxnSpPr>
              <a:cxnSpLocks noChangeShapeType="1"/>
              <a:stCxn id="56" idx="3"/>
              <a:endCxn id="59" idx="0"/>
            </p:cNvCxnSpPr>
            <p:nvPr/>
          </p:nvCxnSpPr>
          <p:spPr bwMode="auto">
            <a:xfrm flipH="1">
              <a:off x="876300" y="3697288"/>
              <a:ext cx="225425" cy="5508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" name="Group 1"/>
          <p:cNvGrpSpPr/>
          <p:nvPr/>
        </p:nvGrpSpPr>
        <p:grpSpPr>
          <a:xfrm>
            <a:off x="6243260" y="1608667"/>
            <a:ext cx="1635125" cy="3048000"/>
            <a:chOff x="6243260" y="1608667"/>
            <a:chExt cx="1635125" cy="3048000"/>
          </a:xfrm>
        </p:grpSpPr>
        <p:grpSp>
          <p:nvGrpSpPr>
            <p:cNvPr id="74" name="Group 73"/>
            <p:cNvGrpSpPr/>
            <p:nvPr/>
          </p:nvGrpSpPr>
          <p:grpSpPr>
            <a:xfrm>
              <a:off x="6243260" y="1608667"/>
              <a:ext cx="1635125" cy="3048000"/>
              <a:chOff x="685800" y="1600200"/>
              <a:chExt cx="1635125" cy="3048000"/>
            </a:xfrm>
          </p:grpSpPr>
          <p:cxnSp>
            <p:nvCxnSpPr>
              <p:cNvPr id="82" name="AutoShape 3"/>
              <p:cNvCxnSpPr>
                <a:cxnSpLocks noChangeShapeType="1"/>
                <a:stCxn id="83" idx="5"/>
                <a:endCxn id="89" idx="0"/>
              </p:cNvCxnSpPr>
              <p:nvPr/>
            </p:nvCxnSpPr>
            <p:spPr bwMode="auto">
              <a:xfrm flipH="1">
                <a:off x="1770062" y="2781300"/>
                <a:ext cx="225425" cy="55245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83" name="Oval 4"/>
              <p:cNvSpPr>
                <a:spLocks noChangeAspect="1" noChangeArrowheads="1"/>
              </p:cNvSpPr>
              <p:nvPr/>
            </p:nvSpPr>
            <p:spPr bwMode="auto">
              <a:xfrm flipH="1">
                <a:off x="1939925" y="2438400"/>
                <a:ext cx="381000" cy="381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2400">
                    <a:latin typeface="Times New Roman" panose="02020603050405020304" pitchFamily="18" charset="0"/>
                  </a:rPr>
                  <a:t>9</a:t>
                </a:r>
              </a:p>
            </p:txBody>
          </p:sp>
          <p:sp>
            <p:nvSpPr>
              <p:cNvPr id="84" name="Oval 5"/>
              <p:cNvSpPr>
                <a:spLocks noChangeAspect="1" noChangeArrowheads="1"/>
              </p:cNvSpPr>
              <p:nvPr/>
            </p:nvSpPr>
            <p:spPr bwMode="auto">
              <a:xfrm>
                <a:off x="741362" y="2438400"/>
                <a:ext cx="381000" cy="381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2400">
                    <a:latin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85" name="Oval 6"/>
              <p:cNvSpPr>
                <a:spLocks noChangeAspect="1" noChangeArrowheads="1"/>
              </p:cNvSpPr>
              <p:nvPr/>
            </p:nvSpPr>
            <p:spPr bwMode="auto">
              <a:xfrm flipH="1">
                <a:off x="1350962" y="1600200"/>
                <a:ext cx="381000" cy="381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2400" dirty="0">
                    <a:latin typeface="Times New Roman" panose="02020603050405020304" pitchFamily="18" charset="0"/>
                  </a:rPr>
                  <a:t>6</a:t>
                </a:r>
              </a:p>
            </p:txBody>
          </p:sp>
          <p:cxnSp>
            <p:nvCxnSpPr>
              <p:cNvPr id="86" name="AutoShape 7"/>
              <p:cNvCxnSpPr>
                <a:cxnSpLocks noChangeShapeType="1"/>
                <a:stCxn id="85" idx="5"/>
                <a:endCxn id="84" idx="0"/>
              </p:cNvCxnSpPr>
              <p:nvPr/>
            </p:nvCxnSpPr>
            <p:spPr bwMode="auto">
              <a:xfrm flipH="1">
                <a:off x="931862" y="1943100"/>
                <a:ext cx="474663" cy="47625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87" name="AutoShape 8"/>
              <p:cNvCxnSpPr>
                <a:cxnSpLocks noChangeShapeType="1"/>
                <a:stCxn id="84" idx="5"/>
                <a:endCxn id="88" idx="0"/>
              </p:cNvCxnSpPr>
              <p:nvPr/>
            </p:nvCxnSpPr>
            <p:spPr bwMode="auto">
              <a:xfrm>
                <a:off x="1066800" y="2782888"/>
                <a:ext cx="169862" cy="55086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88" name="Oval 9"/>
              <p:cNvSpPr>
                <a:spLocks noChangeAspect="1" noChangeArrowheads="1"/>
              </p:cNvSpPr>
              <p:nvPr/>
            </p:nvSpPr>
            <p:spPr bwMode="auto">
              <a:xfrm>
                <a:off x="1046162" y="3352800"/>
                <a:ext cx="381000" cy="381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2400">
                    <a:latin typeface="Times New Roman" panose="02020603050405020304" pitchFamily="18" charset="0"/>
                  </a:rPr>
                  <a:t>4</a:t>
                </a:r>
              </a:p>
            </p:txBody>
          </p:sp>
          <p:sp>
            <p:nvSpPr>
              <p:cNvPr id="89" name="Oval 10"/>
              <p:cNvSpPr>
                <a:spLocks noChangeAspect="1" noChangeArrowheads="1"/>
              </p:cNvSpPr>
              <p:nvPr/>
            </p:nvSpPr>
            <p:spPr bwMode="auto">
              <a:xfrm flipH="1">
                <a:off x="1579562" y="3352800"/>
                <a:ext cx="381000" cy="381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2400">
                    <a:latin typeface="Times New Roman" panose="02020603050405020304" pitchFamily="18" charset="0"/>
                  </a:rPr>
                  <a:t>7</a:t>
                </a:r>
              </a:p>
            </p:txBody>
          </p:sp>
          <p:cxnSp>
            <p:nvCxnSpPr>
              <p:cNvPr id="90" name="AutoShape 11"/>
              <p:cNvCxnSpPr>
                <a:cxnSpLocks noChangeShapeType="1"/>
                <a:stCxn id="85" idx="3"/>
                <a:endCxn id="83" idx="0"/>
              </p:cNvCxnSpPr>
              <p:nvPr/>
            </p:nvCxnSpPr>
            <p:spPr bwMode="auto">
              <a:xfrm>
                <a:off x="1674812" y="1943100"/>
                <a:ext cx="455613" cy="47625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91" name="Oval 12"/>
              <p:cNvSpPr>
                <a:spLocks noChangeAspect="1" noChangeArrowheads="1"/>
              </p:cNvSpPr>
              <p:nvPr/>
            </p:nvSpPr>
            <p:spPr bwMode="auto">
              <a:xfrm flipH="1">
                <a:off x="685800" y="4267200"/>
                <a:ext cx="381000" cy="381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2400">
                    <a:latin typeface="Times New Roman" panose="02020603050405020304" pitchFamily="18" charset="0"/>
                  </a:rPr>
                  <a:t>2</a:t>
                </a:r>
              </a:p>
            </p:txBody>
          </p:sp>
          <p:cxnSp>
            <p:nvCxnSpPr>
              <p:cNvPr id="92" name="AutoShape 13"/>
              <p:cNvCxnSpPr>
                <a:cxnSpLocks noChangeShapeType="1"/>
                <a:stCxn id="88" idx="3"/>
                <a:endCxn id="91" idx="0"/>
              </p:cNvCxnSpPr>
              <p:nvPr/>
            </p:nvCxnSpPr>
            <p:spPr bwMode="auto">
              <a:xfrm flipH="1">
                <a:off x="876300" y="3697288"/>
                <a:ext cx="225425" cy="55086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cxnSp>
          <p:nvCxnSpPr>
            <p:cNvPr id="93" name="AutoShape 8"/>
            <p:cNvCxnSpPr>
              <a:cxnSpLocks noChangeShapeType="1"/>
              <a:endCxn id="94" idx="0"/>
            </p:cNvCxnSpPr>
            <p:nvPr/>
          </p:nvCxnSpPr>
          <p:spPr bwMode="auto">
            <a:xfrm>
              <a:off x="6942106" y="3705755"/>
              <a:ext cx="169862" cy="5508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94" name="Oval 9"/>
            <p:cNvSpPr>
              <a:spLocks noChangeAspect="1" noChangeArrowheads="1"/>
            </p:cNvSpPr>
            <p:nvPr/>
          </p:nvSpPr>
          <p:spPr bwMode="auto">
            <a:xfrm>
              <a:off x="6921468" y="4275667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 dirty="0" smtClean="0">
                  <a:latin typeface="Times New Roman" panose="02020603050405020304" pitchFamily="18" charset="0"/>
                </a:rPr>
                <a:t>5</a:t>
              </a:r>
              <a:endParaRPr lang="en-US" altLang="en-US" sz="2400" dirty="0">
                <a:latin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00456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/>
          <a:lstStyle/>
          <a:p>
            <a:r>
              <a:rPr lang="en-US" altLang="en-US" dirty="0" smtClean="0">
                <a:solidFill>
                  <a:srgbClr val="FF3300"/>
                </a:solidFill>
              </a:rPr>
              <a:t>Insert Example I</a:t>
            </a:r>
            <a:endParaRPr lang="en-US" altLang="en-US" dirty="0">
              <a:solidFill>
                <a:srgbClr val="FF3300"/>
              </a:solidFill>
            </a:endParaRPr>
          </a:p>
        </p:txBody>
      </p:sp>
      <p:sp>
        <p:nvSpPr>
          <p:cNvPr id="48" name="Oval 8"/>
          <p:cNvSpPr>
            <a:spLocks noChangeArrowheads="1"/>
          </p:cNvSpPr>
          <p:nvPr/>
        </p:nvSpPr>
        <p:spPr bwMode="auto">
          <a:xfrm rot="19227359">
            <a:off x="6915062" y="2401487"/>
            <a:ext cx="501594" cy="542894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321 - Data Structures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F31B7-9060-42E4-BB86-9DFA13B43B24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  <p:sp>
        <p:nvSpPr>
          <p:cNvPr id="63" name="Oval 8"/>
          <p:cNvSpPr>
            <a:spLocks noChangeArrowheads="1"/>
          </p:cNvSpPr>
          <p:nvPr/>
        </p:nvSpPr>
        <p:spPr bwMode="auto">
          <a:xfrm rot="19227359">
            <a:off x="2141911" y="4194719"/>
            <a:ext cx="501594" cy="542894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4" name="Group 63"/>
          <p:cNvGrpSpPr/>
          <p:nvPr/>
        </p:nvGrpSpPr>
        <p:grpSpPr>
          <a:xfrm>
            <a:off x="1524000" y="1608667"/>
            <a:ext cx="1635125" cy="3048000"/>
            <a:chOff x="6243260" y="1608667"/>
            <a:chExt cx="1635125" cy="3048000"/>
          </a:xfrm>
        </p:grpSpPr>
        <p:grpSp>
          <p:nvGrpSpPr>
            <p:cNvPr id="65" name="Group 64"/>
            <p:cNvGrpSpPr/>
            <p:nvPr/>
          </p:nvGrpSpPr>
          <p:grpSpPr>
            <a:xfrm>
              <a:off x="6243260" y="1608667"/>
              <a:ext cx="1635125" cy="3048000"/>
              <a:chOff x="685800" y="1600200"/>
              <a:chExt cx="1635125" cy="3048000"/>
            </a:xfrm>
          </p:grpSpPr>
          <p:cxnSp>
            <p:nvCxnSpPr>
              <p:cNvPr id="68" name="AutoShape 3"/>
              <p:cNvCxnSpPr>
                <a:cxnSpLocks noChangeShapeType="1"/>
                <a:stCxn id="69" idx="5"/>
                <a:endCxn id="76" idx="0"/>
              </p:cNvCxnSpPr>
              <p:nvPr/>
            </p:nvCxnSpPr>
            <p:spPr bwMode="auto">
              <a:xfrm flipH="1">
                <a:off x="1770062" y="2781300"/>
                <a:ext cx="225425" cy="55245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69" name="Oval 4"/>
              <p:cNvSpPr>
                <a:spLocks noChangeAspect="1" noChangeArrowheads="1"/>
              </p:cNvSpPr>
              <p:nvPr/>
            </p:nvSpPr>
            <p:spPr bwMode="auto">
              <a:xfrm flipH="1">
                <a:off x="1939925" y="2438400"/>
                <a:ext cx="381000" cy="381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2400">
                    <a:latin typeface="Times New Roman" panose="02020603050405020304" pitchFamily="18" charset="0"/>
                  </a:rPr>
                  <a:t>9</a:t>
                </a:r>
              </a:p>
            </p:txBody>
          </p:sp>
          <p:sp>
            <p:nvSpPr>
              <p:cNvPr id="70" name="Oval 5"/>
              <p:cNvSpPr>
                <a:spLocks noChangeAspect="1" noChangeArrowheads="1"/>
              </p:cNvSpPr>
              <p:nvPr/>
            </p:nvSpPr>
            <p:spPr bwMode="auto">
              <a:xfrm>
                <a:off x="741362" y="2438400"/>
                <a:ext cx="381000" cy="381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2400">
                    <a:latin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71" name="Oval 6"/>
              <p:cNvSpPr>
                <a:spLocks noChangeAspect="1" noChangeArrowheads="1"/>
              </p:cNvSpPr>
              <p:nvPr/>
            </p:nvSpPr>
            <p:spPr bwMode="auto">
              <a:xfrm flipH="1">
                <a:off x="1350962" y="1600200"/>
                <a:ext cx="381000" cy="381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2400" dirty="0">
                    <a:latin typeface="Times New Roman" panose="02020603050405020304" pitchFamily="18" charset="0"/>
                  </a:rPr>
                  <a:t>6</a:t>
                </a:r>
              </a:p>
            </p:txBody>
          </p:sp>
          <p:cxnSp>
            <p:nvCxnSpPr>
              <p:cNvPr id="72" name="AutoShape 7"/>
              <p:cNvCxnSpPr>
                <a:cxnSpLocks noChangeShapeType="1"/>
                <a:stCxn id="71" idx="5"/>
                <a:endCxn id="70" idx="0"/>
              </p:cNvCxnSpPr>
              <p:nvPr/>
            </p:nvCxnSpPr>
            <p:spPr bwMode="auto">
              <a:xfrm flipH="1">
                <a:off x="931862" y="1943100"/>
                <a:ext cx="474663" cy="47625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73" name="AutoShape 8"/>
              <p:cNvCxnSpPr>
                <a:cxnSpLocks noChangeShapeType="1"/>
                <a:stCxn id="70" idx="5"/>
                <a:endCxn id="75" idx="0"/>
              </p:cNvCxnSpPr>
              <p:nvPr/>
            </p:nvCxnSpPr>
            <p:spPr bwMode="auto">
              <a:xfrm>
                <a:off x="1066800" y="2782888"/>
                <a:ext cx="169862" cy="55086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75" name="Oval 9"/>
              <p:cNvSpPr>
                <a:spLocks noChangeAspect="1" noChangeArrowheads="1"/>
              </p:cNvSpPr>
              <p:nvPr/>
            </p:nvSpPr>
            <p:spPr bwMode="auto">
              <a:xfrm>
                <a:off x="1046162" y="3352800"/>
                <a:ext cx="381000" cy="381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2400">
                    <a:latin typeface="Times New Roman" panose="02020603050405020304" pitchFamily="18" charset="0"/>
                  </a:rPr>
                  <a:t>4</a:t>
                </a:r>
              </a:p>
            </p:txBody>
          </p:sp>
          <p:sp>
            <p:nvSpPr>
              <p:cNvPr id="76" name="Oval 10"/>
              <p:cNvSpPr>
                <a:spLocks noChangeAspect="1" noChangeArrowheads="1"/>
              </p:cNvSpPr>
              <p:nvPr/>
            </p:nvSpPr>
            <p:spPr bwMode="auto">
              <a:xfrm flipH="1">
                <a:off x="1579562" y="3352800"/>
                <a:ext cx="381000" cy="381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2400">
                    <a:latin typeface="Times New Roman" panose="02020603050405020304" pitchFamily="18" charset="0"/>
                  </a:rPr>
                  <a:t>7</a:t>
                </a:r>
              </a:p>
            </p:txBody>
          </p:sp>
          <p:cxnSp>
            <p:nvCxnSpPr>
              <p:cNvPr id="77" name="AutoShape 11"/>
              <p:cNvCxnSpPr>
                <a:cxnSpLocks noChangeShapeType="1"/>
                <a:stCxn id="71" idx="3"/>
                <a:endCxn id="69" idx="0"/>
              </p:cNvCxnSpPr>
              <p:nvPr/>
            </p:nvCxnSpPr>
            <p:spPr bwMode="auto">
              <a:xfrm>
                <a:off x="1674812" y="1943100"/>
                <a:ext cx="455613" cy="47625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78" name="Oval 12"/>
              <p:cNvSpPr>
                <a:spLocks noChangeAspect="1" noChangeArrowheads="1"/>
              </p:cNvSpPr>
              <p:nvPr/>
            </p:nvSpPr>
            <p:spPr bwMode="auto">
              <a:xfrm flipH="1">
                <a:off x="685800" y="4267200"/>
                <a:ext cx="381000" cy="381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2400">
                    <a:latin typeface="Times New Roman" panose="02020603050405020304" pitchFamily="18" charset="0"/>
                  </a:rPr>
                  <a:t>2</a:t>
                </a:r>
              </a:p>
            </p:txBody>
          </p:sp>
          <p:cxnSp>
            <p:nvCxnSpPr>
              <p:cNvPr id="79" name="AutoShape 13"/>
              <p:cNvCxnSpPr>
                <a:cxnSpLocks noChangeShapeType="1"/>
                <a:stCxn id="75" idx="3"/>
                <a:endCxn id="78" idx="0"/>
              </p:cNvCxnSpPr>
              <p:nvPr/>
            </p:nvCxnSpPr>
            <p:spPr bwMode="auto">
              <a:xfrm flipH="1">
                <a:off x="876300" y="3697288"/>
                <a:ext cx="225425" cy="55086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cxnSp>
          <p:nvCxnSpPr>
            <p:cNvPr id="66" name="AutoShape 8"/>
            <p:cNvCxnSpPr>
              <a:cxnSpLocks noChangeShapeType="1"/>
              <a:endCxn id="67" idx="0"/>
            </p:cNvCxnSpPr>
            <p:nvPr/>
          </p:nvCxnSpPr>
          <p:spPr bwMode="auto">
            <a:xfrm>
              <a:off x="6942106" y="3705755"/>
              <a:ext cx="169862" cy="5508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7" name="Oval 9"/>
            <p:cNvSpPr>
              <a:spLocks noChangeAspect="1" noChangeArrowheads="1"/>
            </p:cNvSpPr>
            <p:nvPr/>
          </p:nvSpPr>
          <p:spPr bwMode="auto">
            <a:xfrm>
              <a:off x="6921468" y="4275667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 dirty="0" smtClean="0">
                  <a:latin typeface="Times New Roman" panose="02020603050405020304" pitchFamily="18" charset="0"/>
                </a:rPr>
                <a:t>5</a:t>
              </a:r>
              <a:endParaRPr lang="en-US" altLang="en-US" sz="2400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80" name="Text Box 28"/>
          <p:cNvSpPr txBox="1">
            <a:spLocks noChangeArrowheads="1"/>
          </p:cNvSpPr>
          <p:nvPr/>
        </p:nvSpPr>
        <p:spPr bwMode="auto">
          <a:xfrm>
            <a:off x="3890433" y="2363168"/>
            <a:ext cx="15621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Zig-Zig from Right</a:t>
            </a:r>
            <a:endParaRPr lang="en-US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AutoShape 14"/>
          <p:cNvSpPr>
            <a:spLocks noChangeArrowheads="1"/>
          </p:cNvSpPr>
          <p:nvPr/>
        </p:nvSpPr>
        <p:spPr bwMode="auto">
          <a:xfrm>
            <a:off x="4191000" y="3505200"/>
            <a:ext cx="1066800" cy="381000"/>
          </a:xfrm>
          <a:prstGeom prst="rightArrow">
            <a:avLst>
              <a:gd name="adj1" fmla="val 50000"/>
              <a:gd name="adj2" fmla="val 750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800">
              <a:solidFill>
                <a:schemeClr val="hlink"/>
              </a:solidFill>
              <a:latin typeface="Tahoma" panose="020B0604030504040204" pitchFamily="34" charset="0"/>
            </a:endParaRPr>
          </a:p>
        </p:txBody>
      </p:sp>
      <p:grpSp>
        <p:nvGrpSpPr>
          <p:cNvPr id="97" name="Group 96"/>
          <p:cNvGrpSpPr/>
          <p:nvPr/>
        </p:nvGrpSpPr>
        <p:grpSpPr>
          <a:xfrm>
            <a:off x="6180138" y="1852523"/>
            <a:ext cx="2125662" cy="3066274"/>
            <a:chOff x="6220809" y="4253521"/>
            <a:chExt cx="2125662" cy="3066274"/>
          </a:xfrm>
        </p:grpSpPr>
        <p:sp>
          <p:nvSpPr>
            <p:cNvPr id="98" name="Oval 40"/>
            <p:cNvSpPr>
              <a:spLocks noChangeAspect="1" noChangeArrowheads="1"/>
            </p:cNvSpPr>
            <p:nvPr/>
          </p:nvSpPr>
          <p:spPr bwMode="auto">
            <a:xfrm>
              <a:off x="6220809" y="6176795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 dirty="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99" name="Oval 41"/>
            <p:cNvSpPr>
              <a:spLocks noChangeAspect="1" noChangeArrowheads="1"/>
            </p:cNvSpPr>
            <p:nvPr/>
          </p:nvSpPr>
          <p:spPr bwMode="auto">
            <a:xfrm flipH="1">
              <a:off x="6551009" y="5490995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4</a:t>
              </a:r>
            </a:p>
          </p:txBody>
        </p:sp>
        <p:cxnSp>
          <p:nvCxnSpPr>
            <p:cNvPr id="100" name="AutoShape 42"/>
            <p:cNvCxnSpPr>
              <a:cxnSpLocks noChangeShapeType="1"/>
              <a:stCxn id="99" idx="5"/>
              <a:endCxn id="98" idx="0"/>
            </p:cNvCxnSpPr>
            <p:nvPr/>
          </p:nvCxnSpPr>
          <p:spPr bwMode="auto">
            <a:xfrm flipH="1">
              <a:off x="6411309" y="5833895"/>
              <a:ext cx="195263" cy="3238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1" name="AutoShape 43"/>
            <p:cNvCxnSpPr>
              <a:cxnSpLocks noChangeShapeType="1"/>
              <a:stCxn id="98" idx="5"/>
              <a:endCxn id="102" idx="0"/>
            </p:cNvCxnSpPr>
            <p:nvPr/>
          </p:nvCxnSpPr>
          <p:spPr bwMode="auto">
            <a:xfrm>
              <a:off x="6546247" y="6521283"/>
              <a:ext cx="195262" cy="3984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02" name="Oval 44"/>
            <p:cNvSpPr>
              <a:spLocks noChangeAspect="1" noChangeArrowheads="1"/>
            </p:cNvSpPr>
            <p:nvPr/>
          </p:nvSpPr>
          <p:spPr bwMode="auto">
            <a:xfrm>
              <a:off x="6551009" y="6938795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2</a:t>
              </a:r>
            </a:p>
          </p:txBody>
        </p:sp>
        <p:cxnSp>
          <p:nvCxnSpPr>
            <p:cNvPr id="103" name="AutoShape 45"/>
            <p:cNvCxnSpPr>
              <a:cxnSpLocks noChangeShapeType="1"/>
              <a:stCxn id="104" idx="5"/>
              <a:endCxn id="106" idx="0"/>
            </p:cNvCxnSpPr>
            <p:nvPr/>
          </p:nvCxnSpPr>
          <p:spPr bwMode="auto">
            <a:xfrm flipH="1">
              <a:off x="7851171" y="5282221"/>
              <a:ext cx="169863" cy="4000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04" name="Oval 46"/>
            <p:cNvSpPr>
              <a:spLocks noChangeAspect="1" noChangeArrowheads="1"/>
            </p:cNvSpPr>
            <p:nvPr/>
          </p:nvSpPr>
          <p:spPr bwMode="auto">
            <a:xfrm flipH="1">
              <a:off x="7965471" y="4939321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9</a:t>
              </a:r>
            </a:p>
          </p:txBody>
        </p:sp>
        <p:sp>
          <p:nvSpPr>
            <p:cNvPr id="105" name="Oval 47"/>
            <p:cNvSpPr>
              <a:spLocks noChangeAspect="1" noChangeArrowheads="1"/>
            </p:cNvSpPr>
            <p:nvPr/>
          </p:nvSpPr>
          <p:spPr bwMode="auto">
            <a:xfrm flipH="1">
              <a:off x="7655909" y="4253521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106" name="Oval 48"/>
            <p:cNvSpPr>
              <a:spLocks noChangeAspect="1" noChangeArrowheads="1"/>
            </p:cNvSpPr>
            <p:nvPr/>
          </p:nvSpPr>
          <p:spPr bwMode="auto">
            <a:xfrm flipH="1">
              <a:off x="7660671" y="5701321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7</a:t>
              </a:r>
            </a:p>
          </p:txBody>
        </p:sp>
        <p:cxnSp>
          <p:nvCxnSpPr>
            <p:cNvPr id="107" name="AutoShape 49"/>
            <p:cNvCxnSpPr>
              <a:cxnSpLocks noChangeShapeType="1"/>
              <a:stCxn id="105" idx="3"/>
              <a:endCxn id="104" idx="0"/>
            </p:cNvCxnSpPr>
            <p:nvPr/>
          </p:nvCxnSpPr>
          <p:spPr bwMode="auto">
            <a:xfrm>
              <a:off x="7979759" y="4596421"/>
              <a:ext cx="176212" cy="3238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08" name="Oval 50"/>
            <p:cNvSpPr>
              <a:spLocks noChangeAspect="1" noChangeArrowheads="1"/>
            </p:cNvSpPr>
            <p:nvPr/>
          </p:nvSpPr>
          <p:spPr bwMode="auto">
            <a:xfrm flipH="1">
              <a:off x="7008209" y="4881395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5</a:t>
              </a:r>
            </a:p>
          </p:txBody>
        </p:sp>
        <p:cxnSp>
          <p:nvCxnSpPr>
            <p:cNvPr id="109" name="AutoShape 51"/>
            <p:cNvCxnSpPr>
              <a:cxnSpLocks noChangeShapeType="1"/>
              <a:stCxn id="108" idx="5"/>
              <a:endCxn id="99" idx="1"/>
            </p:cNvCxnSpPr>
            <p:nvPr/>
          </p:nvCxnSpPr>
          <p:spPr bwMode="auto">
            <a:xfrm flipH="1">
              <a:off x="6876213" y="5206599"/>
              <a:ext cx="187792" cy="34019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111" name="AutoShape 45"/>
          <p:cNvCxnSpPr>
            <a:cxnSpLocks noChangeShapeType="1"/>
            <a:stCxn id="105" idx="5"/>
            <a:endCxn id="108" idx="1"/>
          </p:cNvCxnSpPr>
          <p:nvPr/>
        </p:nvCxnSpPr>
        <p:spPr bwMode="auto">
          <a:xfrm flipH="1">
            <a:off x="7292742" y="2177727"/>
            <a:ext cx="378292" cy="35846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930586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solidFill>
                  <a:srgbClr val="FF0000"/>
                </a:solidFill>
              </a:rPr>
              <a:t>Tree Balancing Choices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410200"/>
          </a:xfrm>
        </p:spPr>
        <p:txBody>
          <a:bodyPr/>
          <a:lstStyle/>
          <a:p>
            <a:r>
              <a:rPr lang="en-US" dirty="0" smtClean="0"/>
              <a:t>Don’t balance.</a:t>
            </a:r>
          </a:p>
          <a:p>
            <a:pPr lvl="1"/>
            <a:r>
              <a:rPr lang="en-US" altLang="en-US" dirty="0"/>
              <a:t>May end up with some </a:t>
            </a:r>
            <a:r>
              <a:rPr lang="en-US" altLang="en-US" dirty="0" smtClean="0"/>
              <a:t>very deep nodes.</a:t>
            </a:r>
            <a:endParaRPr lang="en-US" dirty="0" smtClean="0"/>
          </a:p>
          <a:p>
            <a:r>
              <a:rPr lang="en-US" dirty="0" smtClean="0"/>
              <a:t>Strict balance.</a:t>
            </a:r>
          </a:p>
          <a:p>
            <a:pPr lvl="1"/>
            <a:r>
              <a:rPr lang="en-US" altLang="en-US" dirty="0"/>
              <a:t>The tree must always be balanced </a:t>
            </a:r>
            <a:r>
              <a:rPr lang="en-US" altLang="en-US" dirty="0" smtClean="0"/>
              <a:t>perfectly.</a:t>
            </a:r>
          </a:p>
          <a:p>
            <a:pPr lvl="1"/>
            <a:r>
              <a:rPr lang="en-US" dirty="0" smtClean="0"/>
              <a:t>Expensive.</a:t>
            </a:r>
          </a:p>
          <a:p>
            <a:pPr lvl="2"/>
            <a:r>
              <a:rPr lang="en-US" dirty="0"/>
              <a:t>M</a:t>
            </a:r>
            <a:r>
              <a:rPr lang="en-US" dirty="0" smtClean="0"/>
              <a:t>ust ensure tree complete after every modification.</a:t>
            </a:r>
          </a:p>
          <a:p>
            <a:r>
              <a:rPr lang="en-US" dirty="0" smtClean="0"/>
              <a:t>Good balance.</a:t>
            </a:r>
          </a:p>
          <a:p>
            <a:pPr lvl="1"/>
            <a:r>
              <a:rPr lang="en-US" altLang="en-US" dirty="0"/>
              <a:t>A</a:t>
            </a:r>
            <a:r>
              <a:rPr lang="en-US" altLang="en-US" dirty="0" smtClean="0"/>
              <a:t>llow some imbalance.</a:t>
            </a:r>
            <a:endParaRPr lang="en-US" dirty="0" smtClean="0"/>
          </a:p>
          <a:p>
            <a:r>
              <a:rPr lang="en-US" dirty="0" smtClean="0"/>
              <a:t>Adjust on access.</a:t>
            </a:r>
          </a:p>
          <a:p>
            <a:pPr lvl="1"/>
            <a:r>
              <a:rPr lang="en-US" altLang="en-US" dirty="0" smtClean="0"/>
              <a:t>Self-adjusting.</a:t>
            </a:r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321 - Data Structures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F31B7-9060-42E4-BB86-9DFA13B43B24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20975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/>
          <a:lstStyle/>
          <a:p>
            <a:r>
              <a:rPr lang="en-US" altLang="en-US" dirty="0" smtClean="0">
                <a:solidFill>
                  <a:srgbClr val="FF3300"/>
                </a:solidFill>
              </a:rPr>
              <a:t>Insert Example I</a:t>
            </a:r>
            <a:endParaRPr lang="en-US" altLang="en-US" dirty="0">
              <a:solidFill>
                <a:srgbClr val="FF3300"/>
              </a:solidFill>
            </a:endParaRPr>
          </a:p>
        </p:txBody>
      </p:sp>
      <p:sp>
        <p:nvSpPr>
          <p:cNvPr id="48" name="Oval 8"/>
          <p:cNvSpPr>
            <a:spLocks noChangeArrowheads="1"/>
          </p:cNvSpPr>
          <p:nvPr/>
        </p:nvSpPr>
        <p:spPr bwMode="auto">
          <a:xfrm rot="19227359">
            <a:off x="6746903" y="1762428"/>
            <a:ext cx="501594" cy="542894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321 - Data Structures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F31B7-9060-42E4-BB86-9DFA13B43B24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  <p:sp>
        <p:nvSpPr>
          <p:cNvPr id="80" name="Text Box 28"/>
          <p:cNvSpPr txBox="1">
            <a:spLocks noChangeArrowheads="1"/>
          </p:cNvSpPr>
          <p:nvPr/>
        </p:nvSpPr>
        <p:spPr bwMode="auto">
          <a:xfrm>
            <a:off x="3657600" y="2685078"/>
            <a:ext cx="1692804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Zig from Left</a:t>
            </a:r>
            <a:endParaRPr lang="en-US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AutoShape 14"/>
          <p:cNvSpPr>
            <a:spLocks noChangeArrowheads="1"/>
          </p:cNvSpPr>
          <p:nvPr/>
        </p:nvSpPr>
        <p:spPr bwMode="auto">
          <a:xfrm>
            <a:off x="4040452" y="3505200"/>
            <a:ext cx="1066800" cy="381000"/>
          </a:xfrm>
          <a:prstGeom prst="rightArrow">
            <a:avLst>
              <a:gd name="adj1" fmla="val 50000"/>
              <a:gd name="adj2" fmla="val 750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800">
              <a:solidFill>
                <a:schemeClr val="hlink"/>
              </a:solidFill>
              <a:latin typeface="Tahoma" panose="020B0604030504040204" pitchFamily="34" charset="0"/>
            </a:endParaRPr>
          </a:p>
        </p:txBody>
      </p:sp>
      <p:grpSp>
        <p:nvGrpSpPr>
          <p:cNvPr id="97" name="Group 96"/>
          <p:cNvGrpSpPr/>
          <p:nvPr/>
        </p:nvGrpSpPr>
        <p:grpSpPr>
          <a:xfrm>
            <a:off x="990600" y="1839675"/>
            <a:ext cx="2125662" cy="3066274"/>
            <a:chOff x="6220809" y="4253521"/>
            <a:chExt cx="2125662" cy="3066274"/>
          </a:xfrm>
        </p:grpSpPr>
        <p:sp>
          <p:nvSpPr>
            <p:cNvPr id="98" name="Oval 40"/>
            <p:cNvSpPr>
              <a:spLocks noChangeAspect="1" noChangeArrowheads="1"/>
            </p:cNvSpPr>
            <p:nvPr/>
          </p:nvSpPr>
          <p:spPr bwMode="auto">
            <a:xfrm>
              <a:off x="6220809" y="6176795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 dirty="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99" name="Oval 41"/>
            <p:cNvSpPr>
              <a:spLocks noChangeAspect="1" noChangeArrowheads="1"/>
            </p:cNvSpPr>
            <p:nvPr/>
          </p:nvSpPr>
          <p:spPr bwMode="auto">
            <a:xfrm flipH="1">
              <a:off x="6551009" y="5490995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4</a:t>
              </a:r>
            </a:p>
          </p:txBody>
        </p:sp>
        <p:cxnSp>
          <p:nvCxnSpPr>
            <p:cNvPr id="100" name="AutoShape 42"/>
            <p:cNvCxnSpPr>
              <a:cxnSpLocks noChangeShapeType="1"/>
              <a:stCxn id="99" idx="5"/>
              <a:endCxn id="98" idx="0"/>
            </p:cNvCxnSpPr>
            <p:nvPr/>
          </p:nvCxnSpPr>
          <p:spPr bwMode="auto">
            <a:xfrm flipH="1">
              <a:off x="6411309" y="5833895"/>
              <a:ext cx="195263" cy="3238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1" name="AutoShape 43"/>
            <p:cNvCxnSpPr>
              <a:cxnSpLocks noChangeShapeType="1"/>
              <a:stCxn id="98" idx="5"/>
              <a:endCxn id="102" idx="0"/>
            </p:cNvCxnSpPr>
            <p:nvPr/>
          </p:nvCxnSpPr>
          <p:spPr bwMode="auto">
            <a:xfrm>
              <a:off x="6546247" y="6521283"/>
              <a:ext cx="195262" cy="3984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02" name="Oval 44"/>
            <p:cNvSpPr>
              <a:spLocks noChangeAspect="1" noChangeArrowheads="1"/>
            </p:cNvSpPr>
            <p:nvPr/>
          </p:nvSpPr>
          <p:spPr bwMode="auto">
            <a:xfrm>
              <a:off x="6551009" y="6938795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2</a:t>
              </a:r>
            </a:p>
          </p:txBody>
        </p:sp>
        <p:cxnSp>
          <p:nvCxnSpPr>
            <p:cNvPr id="103" name="AutoShape 45"/>
            <p:cNvCxnSpPr>
              <a:cxnSpLocks noChangeShapeType="1"/>
              <a:stCxn id="104" idx="5"/>
              <a:endCxn id="106" idx="0"/>
            </p:cNvCxnSpPr>
            <p:nvPr/>
          </p:nvCxnSpPr>
          <p:spPr bwMode="auto">
            <a:xfrm flipH="1">
              <a:off x="7851171" y="5282221"/>
              <a:ext cx="169863" cy="4000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04" name="Oval 46"/>
            <p:cNvSpPr>
              <a:spLocks noChangeAspect="1" noChangeArrowheads="1"/>
            </p:cNvSpPr>
            <p:nvPr/>
          </p:nvSpPr>
          <p:spPr bwMode="auto">
            <a:xfrm flipH="1">
              <a:off x="7965471" y="4939321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9</a:t>
              </a:r>
            </a:p>
          </p:txBody>
        </p:sp>
        <p:sp>
          <p:nvSpPr>
            <p:cNvPr id="105" name="Oval 47"/>
            <p:cNvSpPr>
              <a:spLocks noChangeAspect="1" noChangeArrowheads="1"/>
            </p:cNvSpPr>
            <p:nvPr/>
          </p:nvSpPr>
          <p:spPr bwMode="auto">
            <a:xfrm flipH="1">
              <a:off x="7655909" y="4253521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106" name="Oval 48"/>
            <p:cNvSpPr>
              <a:spLocks noChangeAspect="1" noChangeArrowheads="1"/>
            </p:cNvSpPr>
            <p:nvPr/>
          </p:nvSpPr>
          <p:spPr bwMode="auto">
            <a:xfrm flipH="1">
              <a:off x="7660671" y="5701321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7</a:t>
              </a:r>
            </a:p>
          </p:txBody>
        </p:sp>
        <p:cxnSp>
          <p:nvCxnSpPr>
            <p:cNvPr id="107" name="AutoShape 49"/>
            <p:cNvCxnSpPr>
              <a:cxnSpLocks noChangeShapeType="1"/>
              <a:stCxn id="105" idx="3"/>
              <a:endCxn id="104" idx="0"/>
            </p:cNvCxnSpPr>
            <p:nvPr/>
          </p:nvCxnSpPr>
          <p:spPr bwMode="auto">
            <a:xfrm>
              <a:off x="7979759" y="4596421"/>
              <a:ext cx="176212" cy="3238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08" name="Oval 50"/>
            <p:cNvSpPr>
              <a:spLocks noChangeAspect="1" noChangeArrowheads="1"/>
            </p:cNvSpPr>
            <p:nvPr/>
          </p:nvSpPr>
          <p:spPr bwMode="auto">
            <a:xfrm flipH="1">
              <a:off x="7008209" y="4881395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5</a:t>
              </a:r>
            </a:p>
          </p:txBody>
        </p:sp>
        <p:cxnSp>
          <p:nvCxnSpPr>
            <p:cNvPr id="109" name="AutoShape 51"/>
            <p:cNvCxnSpPr>
              <a:cxnSpLocks noChangeShapeType="1"/>
              <a:stCxn id="108" idx="5"/>
              <a:endCxn id="99" idx="1"/>
            </p:cNvCxnSpPr>
            <p:nvPr/>
          </p:nvCxnSpPr>
          <p:spPr bwMode="auto">
            <a:xfrm flipH="1">
              <a:off x="6876213" y="5206599"/>
              <a:ext cx="187792" cy="34019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111" name="AutoShape 45"/>
          <p:cNvCxnSpPr>
            <a:cxnSpLocks noChangeShapeType="1"/>
            <a:stCxn id="105" idx="5"/>
            <a:endCxn id="108" idx="1"/>
          </p:cNvCxnSpPr>
          <p:nvPr/>
        </p:nvCxnSpPr>
        <p:spPr bwMode="auto">
          <a:xfrm flipH="1">
            <a:off x="2103204" y="2164879"/>
            <a:ext cx="378292" cy="35846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8" name="Group 37"/>
          <p:cNvGrpSpPr/>
          <p:nvPr/>
        </p:nvGrpSpPr>
        <p:grpSpPr>
          <a:xfrm>
            <a:off x="6019800" y="1839675"/>
            <a:ext cx="1930400" cy="2438400"/>
            <a:chOff x="6629400" y="4191000"/>
            <a:chExt cx="1930400" cy="2438400"/>
          </a:xfrm>
        </p:grpSpPr>
        <p:sp>
          <p:nvSpPr>
            <p:cNvPr id="39" name="Oval 40"/>
            <p:cNvSpPr>
              <a:spLocks noChangeAspect="1" noChangeArrowheads="1"/>
            </p:cNvSpPr>
            <p:nvPr/>
          </p:nvSpPr>
          <p:spPr bwMode="auto">
            <a:xfrm>
              <a:off x="6629400" y="5486400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 dirty="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0" name="Oval 41"/>
            <p:cNvSpPr>
              <a:spLocks noChangeAspect="1" noChangeArrowheads="1"/>
            </p:cNvSpPr>
            <p:nvPr/>
          </p:nvSpPr>
          <p:spPr bwMode="auto">
            <a:xfrm flipH="1">
              <a:off x="6959600" y="4800600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4</a:t>
              </a:r>
            </a:p>
          </p:txBody>
        </p:sp>
        <p:cxnSp>
          <p:nvCxnSpPr>
            <p:cNvPr id="41" name="AutoShape 42"/>
            <p:cNvCxnSpPr>
              <a:cxnSpLocks noChangeShapeType="1"/>
              <a:stCxn id="40" idx="5"/>
              <a:endCxn id="39" idx="0"/>
            </p:cNvCxnSpPr>
            <p:nvPr/>
          </p:nvCxnSpPr>
          <p:spPr bwMode="auto">
            <a:xfrm flipH="1">
              <a:off x="6819900" y="5143500"/>
              <a:ext cx="195263" cy="3238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" name="AutoShape 43"/>
            <p:cNvCxnSpPr>
              <a:cxnSpLocks noChangeShapeType="1"/>
              <a:stCxn id="39" idx="5"/>
              <a:endCxn id="43" idx="0"/>
            </p:cNvCxnSpPr>
            <p:nvPr/>
          </p:nvCxnSpPr>
          <p:spPr bwMode="auto">
            <a:xfrm>
              <a:off x="6954838" y="5830888"/>
              <a:ext cx="195262" cy="3984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3" name="Oval 44"/>
            <p:cNvSpPr>
              <a:spLocks noChangeAspect="1" noChangeArrowheads="1"/>
            </p:cNvSpPr>
            <p:nvPr/>
          </p:nvSpPr>
          <p:spPr bwMode="auto">
            <a:xfrm>
              <a:off x="6959600" y="6248400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2</a:t>
              </a:r>
            </a:p>
          </p:txBody>
        </p:sp>
        <p:cxnSp>
          <p:nvCxnSpPr>
            <p:cNvPr id="44" name="AutoShape 45"/>
            <p:cNvCxnSpPr>
              <a:cxnSpLocks noChangeShapeType="1"/>
              <a:stCxn id="46" idx="5"/>
              <a:endCxn id="49" idx="0"/>
            </p:cNvCxnSpPr>
            <p:nvPr/>
          </p:nvCxnSpPr>
          <p:spPr bwMode="auto">
            <a:xfrm flipH="1">
              <a:off x="8064500" y="5829300"/>
              <a:ext cx="169863" cy="4000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6" name="Oval 46"/>
            <p:cNvSpPr>
              <a:spLocks noChangeAspect="1" noChangeArrowheads="1"/>
            </p:cNvSpPr>
            <p:nvPr/>
          </p:nvSpPr>
          <p:spPr bwMode="auto">
            <a:xfrm flipH="1">
              <a:off x="8178800" y="5486400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9</a:t>
              </a:r>
            </a:p>
          </p:txBody>
        </p:sp>
        <p:sp>
          <p:nvSpPr>
            <p:cNvPr id="47" name="Oval 47"/>
            <p:cNvSpPr>
              <a:spLocks noChangeAspect="1" noChangeArrowheads="1"/>
            </p:cNvSpPr>
            <p:nvPr/>
          </p:nvSpPr>
          <p:spPr bwMode="auto">
            <a:xfrm flipH="1">
              <a:off x="7869238" y="4800600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49" name="Oval 48"/>
            <p:cNvSpPr>
              <a:spLocks noChangeAspect="1" noChangeArrowheads="1"/>
            </p:cNvSpPr>
            <p:nvPr/>
          </p:nvSpPr>
          <p:spPr bwMode="auto">
            <a:xfrm flipH="1">
              <a:off x="7874000" y="6248400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7</a:t>
              </a:r>
            </a:p>
          </p:txBody>
        </p:sp>
        <p:cxnSp>
          <p:nvCxnSpPr>
            <p:cNvPr id="50" name="AutoShape 49"/>
            <p:cNvCxnSpPr>
              <a:cxnSpLocks noChangeShapeType="1"/>
              <a:stCxn id="47" idx="3"/>
              <a:endCxn id="46" idx="0"/>
            </p:cNvCxnSpPr>
            <p:nvPr/>
          </p:nvCxnSpPr>
          <p:spPr bwMode="auto">
            <a:xfrm>
              <a:off x="8193088" y="5143500"/>
              <a:ext cx="176212" cy="3238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1" name="Oval 50"/>
            <p:cNvSpPr>
              <a:spLocks noChangeAspect="1" noChangeArrowheads="1"/>
            </p:cNvSpPr>
            <p:nvPr/>
          </p:nvSpPr>
          <p:spPr bwMode="auto">
            <a:xfrm flipH="1">
              <a:off x="7416800" y="4191000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5</a:t>
              </a:r>
            </a:p>
          </p:txBody>
        </p:sp>
        <p:cxnSp>
          <p:nvCxnSpPr>
            <p:cNvPr id="52" name="AutoShape 51"/>
            <p:cNvCxnSpPr>
              <a:cxnSpLocks noChangeShapeType="1"/>
              <a:stCxn id="51" idx="5"/>
              <a:endCxn id="40" idx="0"/>
            </p:cNvCxnSpPr>
            <p:nvPr/>
          </p:nvCxnSpPr>
          <p:spPr bwMode="auto">
            <a:xfrm flipH="1">
              <a:off x="7150100" y="4533900"/>
              <a:ext cx="322263" cy="2476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3" name="AutoShape 52"/>
            <p:cNvCxnSpPr>
              <a:cxnSpLocks noChangeShapeType="1"/>
              <a:stCxn id="51" idx="3"/>
              <a:endCxn id="47" idx="0"/>
            </p:cNvCxnSpPr>
            <p:nvPr/>
          </p:nvCxnSpPr>
          <p:spPr bwMode="auto">
            <a:xfrm>
              <a:off x="7740650" y="4533900"/>
              <a:ext cx="319088" cy="2476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54" name="Oval 8"/>
          <p:cNvSpPr>
            <a:spLocks noChangeArrowheads="1"/>
          </p:cNvSpPr>
          <p:nvPr/>
        </p:nvSpPr>
        <p:spPr bwMode="auto">
          <a:xfrm rot="19227359">
            <a:off x="1725524" y="2395485"/>
            <a:ext cx="501594" cy="542894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7748625" y="1892648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Done.</a:t>
            </a:r>
            <a:endParaRPr lang="en-US" sz="2000" dirty="0"/>
          </a:p>
        </p:txBody>
      </p:sp>
      <p:cxnSp>
        <p:nvCxnSpPr>
          <p:cNvPr id="56" name="Straight Arrow Connector 55"/>
          <p:cNvCxnSpPr>
            <a:stCxn id="55" idx="1"/>
          </p:cNvCxnSpPr>
          <p:nvPr/>
        </p:nvCxnSpPr>
        <p:spPr bwMode="auto">
          <a:xfrm flipH="1" flipV="1">
            <a:off x="7346988" y="2045048"/>
            <a:ext cx="401637" cy="4765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823997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/>
          <a:lstStyle/>
          <a:p>
            <a:r>
              <a:rPr lang="en-US" altLang="en-US" dirty="0" smtClean="0">
                <a:solidFill>
                  <a:srgbClr val="FF3300"/>
                </a:solidFill>
              </a:rPr>
              <a:t>Insert Example II</a:t>
            </a:r>
            <a:endParaRPr lang="en-US" altLang="en-US" dirty="0">
              <a:solidFill>
                <a:srgbClr val="FF33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321 - Data Structures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F31B7-9060-42E4-BB86-9DFA13B43B24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  <p:grpSp>
        <p:nvGrpSpPr>
          <p:cNvPr id="38" name="Group 37"/>
          <p:cNvGrpSpPr/>
          <p:nvPr/>
        </p:nvGrpSpPr>
        <p:grpSpPr>
          <a:xfrm>
            <a:off x="3606800" y="2057400"/>
            <a:ext cx="1930400" cy="2438400"/>
            <a:chOff x="6629400" y="4191000"/>
            <a:chExt cx="1930400" cy="2438400"/>
          </a:xfrm>
        </p:grpSpPr>
        <p:sp>
          <p:nvSpPr>
            <p:cNvPr id="39" name="Oval 40"/>
            <p:cNvSpPr>
              <a:spLocks noChangeAspect="1" noChangeArrowheads="1"/>
            </p:cNvSpPr>
            <p:nvPr/>
          </p:nvSpPr>
          <p:spPr bwMode="auto">
            <a:xfrm>
              <a:off x="6629400" y="5486400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 dirty="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0" name="Oval 41"/>
            <p:cNvSpPr>
              <a:spLocks noChangeAspect="1" noChangeArrowheads="1"/>
            </p:cNvSpPr>
            <p:nvPr/>
          </p:nvSpPr>
          <p:spPr bwMode="auto">
            <a:xfrm flipH="1">
              <a:off x="6959600" y="4800600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4</a:t>
              </a:r>
            </a:p>
          </p:txBody>
        </p:sp>
        <p:cxnSp>
          <p:nvCxnSpPr>
            <p:cNvPr id="41" name="AutoShape 42"/>
            <p:cNvCxnSpPr>
              <a:cxnSpLocks noChangeShapeType="1"/>
              <a:stCxn id="40" idx="5"/>
              <a:endCxn id="39" idx="0"/>
            </p:cNvCxnSpPr>
            <p:nvPr/>
          </p:nvCxnSpPr>
          <p:spPr bwMode="auto">
            <a:xfrm flipH="1">
              <a:off x="6819900" y="5143500"/>
              <a:ext cx="195263" cy="3238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" name="AutoShape 43"/>
            <p:cNvCxnSpPr>
              <a:cxnSpLocks noChangeShapeType="1"/>
              <a:stCxn id="39" idx="5"/>
              <a:endCxn id="43" idx="0"/>
            </p:cNvCxnSpPr>
            <p:nvPr/>
          </p:nvCxnSpPr>
          <p:spPr bwMode="auto">
            <a:xfrm>
              <a:off x="6954838" y="5830888"/>
              <a:ext cx="195262" cy="3984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3" name="Oval 44"/>
            <p:cNvSpPr>
              <a:spLocks noChangeAspect="1" noChangeArrowheads="1"/>
            </p:cNvSpPr>
            <p:nvPr/>
          </p:nvSpPr>
          <p:spPr bwMode="auto">
            <a:xfrm>
              <a:off x="6959600" y="6248400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2</a:t>
              </a:r>
            </a:p>
          </p:txBody>
        </p:sp>
        <p:cxnSp>
          <p:nvCxnSpPr>
            <p:cNvPr id="44" name="AutoShape 45"/>
            <p:cNvCxnSpPr>
              <a:cxnSpLocks noChangeShapeType="1"/>
              <a:stCxn id="46" idx="5"/>
              <a:endCxn id="49" idx="0"/>
            </p:cNvCxnSpPr>
            <p:nvPr/>
          </p:nvCxnSpPr>
          <p:spPr bwMode="auto">
            <a:xfrm flipH="1">
              <a:off x="8064500" y="5829300"/>
              <a:ext cx="169863" cy="4000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6" name="Oval 46"/>
            <p:cNvSpPr>
              <a:spLocks noChangeAspect="1" noChangeArrowheads="1"/>
            </p:cNvSpPr>
            <p:nvPr/>
          </p:nvSpPr>
          <p:spPr bwMode="auto">
            <a:xfrm flipH="1">
              <a:off x="8178800" y="5486400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9</a:t>
              </a:r>
            </a:p>
          </p:txBody>
        </p:sp>
        <p:sp>
          <p:nvSpPr>
            <p:cNvPr id="47" name="Oval 47"/>
            <p:cNvSpPr>
              <a:spLocks noChangeAspect="1" noChangeArrowheads="1"/>
            </p:cNvSpPr>
            <p:nvPr/>
          </p:nvSpPr>
          <p:spPr bwMode="auto">
            <a:xfrm flipH="1">
              <a:off x="7869238" y="4800600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49" name="Oval 48"/>
            <p:cNvSpPr>
              <a:spLocks noChangeAspect="1" noChangeArrowheads="1"/>
            </p:cNvSpPr>
            <p:nvPr/>
          </p:nvSpPr>
          <p:spPr bwMode="auto">
            <a:xfrm flipH="1">
              <a:off x="7874000" y="6248400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7</a:t>
              </a:r>
            </a:p>
          </p:txBody>
        </p:sp>
        <p:cxnSp>
          <p:nvCxnSpPr>
            <p:cNvPr id="50" name="AutoShape 49"/>
            <p:cNvCxnSpPr>
              <a:cxnSpLocks noChangeShapeType="1"/>
              <a:stCxn id="47" idx="3"/>
              <a:endCxn id="46" idx="0"/>
            </p:cNvCxnSpPr>
            <p:nvPr/>
          </p:nvCxnSpPr>
          <p:spPr bwMode="auto">
            <a:xfrm>
              <a:off x="8193088" y="5143500"/>
              <a:ext cx="176212" cy="3238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1" name="Oval 50"/>
            <p:cNvSpPr>
              <a:spLocks noChangeAspect="1" noChangeArrowheads="1"/>
            </p:cNvSpPr>
            <p:nvPr/>
          </p:nvSpPr>
          <p:spPr bwMode="auto">
            <a:xfrm flipH="1">
              <a:off x="7416800" y="4191000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5</a:t>
              </a:r>
            </a:p>
          </p:txBody>
        </p:sp>
        <p:cxnSp>
          <p:nvCxnSpPr>
            <p:cNvPr id="52" name="AutoShape 51"/>
            <p:cNvCxnSpPr>
              <a:cxnSpLocks noChangeShapeType="1"/>
              <a:stCxn id="51" idx="5"/>
              <a:endCxn id="40" idx="0"/>
            </p:cNvCxnSpPr>
            <p:nvPr/>
          </p:nvCxnSpPr>
          <p:spPr bwMode="auto">
            <a:xfrm flipH="1">
              <a:off x="7150100" y="4533900"/>
              <a:ext cx="322263" cy="2476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3" name="AutoShape 52"/>
            <p:cNvCxnSpPr>
              <a:cxnSpLocks noChangeShapeType="1"/>
              <a:stCxn id="51" idx="3"/>
              <a:endCxn id="47" idx="0"/>
            </p:cNvCxnSpPr>
            <p:nvPr/>
          </p:nvCxnSpPr>
          <p:spPr bwMode="auto">
            <a:xfrm>
              <a:off x="7740650" y="4533900"/>
              <a:ext cx="319088" cy="2476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57" name="Text Box 15"/>
          <p:cNvSpPr txBox="1">
            <a:spLocks noChangeArrowheads="1"/>
          </p:cNvSpPr>
          <p:nvPr/>
        </p:nvSpPr>
        <p:spPr bwMode="auto">
          <a:xfrm>
            <a:off x="869714" y="3102917"/>
            <a:ext cx="184377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Insert(</a:t>
            </a:r>
            <a:r>
              <a:rPr lang="en-US" alt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9861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/>
          <a:lstStyle/>
          <a:p>
            <a:r>
              <a:rPr lang="en-US" altLang="en-US" dirty="0" smtClean="0">
                <a:solidFill>
                  <a:srgbClr val="FF3300"/>
                </a:solidFill>
              </a:rPr>
              <a:t>Insert Example II</a:t>
            </a:r>
            <a:endParaRPr lang="en-US" altLang="en-US" dirty="0">
              <a:solidFill>
                <a:srgbClr val="FF33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321 - Data Structures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F31B7-9060-42E4-BB86-9DFA13B43B24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  <p:sp>
        <p:nvSpPr>
          <p:cNvPr id="80" name="Text Box 28"/>
          <p:cNvSpPr txBox="1">
            <a:spLocks noChangeArrowheads="1"/>
          </p:cNvSpPr>
          <p:nvPr/>
        </p:nvSpPr>
        <p:spPr bwMode="auto">
          <a:xfrm>
            <a:off x="3657600" y="2685078"/>
            <a:ext cx="18288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endParaRPr lang="en-US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AutoShape 14"/>
          <p:cNvSpPr>
            <a:spLocks noChangeArrowheads="1"/>
          </p:cNvSpPr>
          <p:nvPr/>
        </p:nvSpPr>
        <p:spPr bwMode="auto">
          <a:xfrm>
            <a:off x="4040452" y="3505200"/>
            <a:ext cx="1066800" cy="381000"/>
          </a:xfrm>
          <a:prstGeom prst="rightArrow">
            <a:avLst>
              <a:gd name="adj1" fmla="val 50000"/>
              <a:gd name="adj2" fmla="val 750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800">
              <a:solidFill>
                <a:schemeClr val="hlink"/>
              </a:solidFill>
              <a:latin typeface="Tahoma" panose="020B0604030504040204" pitchFamily="34" charset="0"/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1066800" y="1881376"/>
            <a:ext cx="1930400" cy="2438400"/>
            <a:chOff x="6629400" y="4191000"/>
            <a:chExt cx="1930400" cy="2438400"/>
          </a:xfrm>
        </p:grpSpPr>
        <p:sp>
          <p:nvSpPr>
            <p:cNvPr id="39" name="Oval 40"/>
            <p:cNvSpPr>
              <a:spLocks noChangeAspect="1" noChangeArrowheads="1"/>
            </p:cNvSpPr>
            <p:nvPr/>
          </p:nvSpPr>
          <p:spPr bwMode="auto">
            <a:xfrm>
              <a:off x="6629400" y="5486400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 dirty="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0" name="Oval 41"/>
            <p:cNvSpPr>
              <a:spLocks noChangeAspect="1" noChangeArrowheads="1"/>
            </p:cNvSpPr>
            <p:nvPr/>
          </p:nvSpPr>
          <p:spPr bwMode="auto">
            <a:xfrm flipH="1">
              <a:off x="6959600" y="4800600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4</a:t>
              </a:r>
            </a:p>
          </p:txBody>
        </p:sp>
        <p:cxnSp>
          <p:nvCxnSpPr>
            <p:cNvPr id="41" name="AutoShape 42"/>
            <p:cNvCxnSpPr>
              <a:cxnSpLocks noChangeShapeType="1"/>
              <a:stCxn id="40" idx="5"/>
              <a:endCxn id="39" idx="0"/>
            </p:cNvCxnSpPr>
            <p:nvPr/>
          </p:nvCxnSpPr>
          <p:spPr bwMode="auto">
            <a:xfrm flipH="1">
              <a:off x="6819900" y="5143500"/>
              <a:ext cx="195263" cy="3238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" name="AutoShape 43"/>
            <p:cNvCxnSpPr>
              <a:cxnSpLocks noChangeShapeType="1"/>
              <a:stCxn id="39" idx="5"/>
              <a:endCxn id="43" idx="0"/>
            </p:cNvCxnSpPr>
            <p:nvPr/>
          </p:nvCxnSpPr>
          <p:spPr bwMode="auto">
            <a:xfrm>
              <a:off x="6954838" y="5830888"/>
              <a:ext cx="195262" cy="3984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3" name="Oval 44"/>
            <p:cNvSpPr>
              <a:spLocks noChangeAspect="1" noChangeArrowheads="1"/>
            </p:cNvSpPr>
            <p:nvPr/>
          </p:nvSpPr>
          <p:spPr bwMode="auto">
            <a:xfrm>
              <a:off x="6959600" y="6248400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2</a:t>
              </a:r>
            </a:p>
          </p:txBody>
        </p:sp>
        <p:cxnSp>
          <p:nvCxnSpPr>
            <p:cNvPr id="44" name="AutoShape 45"/>
            <p:cNvCxnSpPr>
              <a:cxnSpLocks noChangeShapeType="1"/>
              <a:stCxn id="46" idx="5"/>
              <a:endCxn id="49" idx="0"/>
            </p:cNvCxnSpPr>
            <p:nvPr/>
          </p:nvCxnSpPr>
          <p:spPr bwMode="auto">
            <a:xfrm flipH="1">
              <a:off x="8064500" y="5829300"/>
              <a:ext cx="169863" cy="4000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6" name="Oval 46"/>
            <p:cNvSpPr>
              <a:spLocks noChangeAspect="1" noChangeArrowheads="1"/>
            </p:cNvSpPr>
            <p:nvPr/>
          </p:nvSpPr>
          <p:spPr bwMode="auto">
            <a:xfrm flipH="1">
              <a:off x="8178800" y="5486400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9</a:t>
              </a:r>
            </a:p>
          </p:txBody>
        </p:sp>
        <p:sp>
          <p:nvSpPr>
            <p:cNvPr id="47" name="Oval 47"/>
            <p:cNvSpPr>
              <a:spLocks noChangeAspect="1" noChangeArrowheads="1"/>
            </p:cNvSpPr>
            <p:nvPr/>
          </p:nvSpPr>
          <p:spPr bwMode="auto">
            <a:xfrm flipH="1">
              <a:off x="7869238" y="4800600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49" name="Oval 48"/>
            <p:cNvSpPr>
              <a:spLocks noChangeAspect="1" noChangeArrowheads="1"/>
            </p:cNvSpPr>
            <p:nvPr/>
          </p:nvSpPr>
          <p:spPr bwMode="auto">
            <a:xfrm flipH="1">
              <a:off x="7874000" y="6248400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7</a:t>
              </a:r>
            </a:p>
          </p:txBody>
        </p:sp>
        <p:cxnSp>
          <p:nvCxnSpPr>
            <p:cNvPr id="50" name="AutoShape 49"/>
            <p:cNvCxnSpPr>
              <a:cxnSpLocks noChangeShapeType="1"/>
              <a:stCxn id="47" idx="3"/>
              <a:endCxn id="46" idx="0"/>
            </p:cNvCxnSpPr>
            <p:nvPr/>
          </p:nvCxnSpPr>
          <p:spPr bwMode="auto">
            <a:xfrm>
              <a:off x="8193088" y="5143500"/>
              <a:ext cx="176212" cy="3238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1" name="Oval 50"/>
            <p:cNvSpPr>
              <a:spLocks noChangeAspect="1" noChangeArrowheads="1"/>
            </p:cNvSpPr>
            <p:nvPr/>
          </p:nvSpPr>
          <p:spPr bwMode="auto">
            <a:xfrm flipH="1">
              <a:off x="7416800" y="4191000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5</a:t>
              </a:r>
            </a:p>
          </p:txBody>
        </p:sp>
        <p:cxnSp>
          <p:nvCxnSpPr>
            <p:cNvPr id="52" name="AutoShape 51"/>
            <p:cNvCxnSpPr>
              <a:cxnSpLocks noChangeShapeType="1"/>
              <a:stCxn id="51" idx="5"/>
              <a:endCxn id="40" idx="0"/>
            </p:cNvCxnSpPr>
            <p:nvPr/>
          </p:nvCxnSpPr>
          <p:spPr bwMode="auto">
            <a:xfrm flipH="1">
              <a:off x="7150100" y="4533900"/>
              <a:ext cx="322263" cy="2476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3" name="AutoShape 52"/>
            <p:cNvCxnSpPr>
              <a:cxnSpLocks noChangeShapeType="1"/>
              <a:stCxn id="51" idx="3"/>
              <a:endCxn id="47" idx="0"/>
            </p:cNvCxnSpPr>
            <p:nvPr/>
          </p:nvCxnSpPr>
          <p:spPr bwMode="auto">
            <a:xfrm>
              <a:off x="7740650" y="4533900"/>
              <a:ext cx="319088" cy="2476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757400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/>
          <a:lstStyle/>
          <a:p>
            <a:r>
              <a:rPr lang="en-US" altLang="en-US" dirty="0" smtClean="0">
                <a:solidFill>
                  <a:srgbClr val="FF3300"/>
                </a:solidFill>
              </a:rPr>
              <a:t>Insert Example II</a:t>
            </a:r>
            <a:endParaRPr lang="en-US" altLang="en-US" dirty="0">
              <a:solidFill>
                <a:srgbClr val="FF3300"/>
              </a:solidFill>
            </a:endParaRPr>
          </a:p>
        </p:txBody>
      </p:sp>
      <p:sp>
        <p:nvSpPr>
          <p:cNvPr id="48" name="Oval 8"/>
          <p:cNvSpPr>
            <a:spLocks noChangeArrowheads="1"/>
          </p:cNvSpPr>
          <p:nvPr/>
        </p:nvSpPr>
        <p:spPr bwMode="auto">
          <a:xfrm rot="19227359">
            <a:off x="6734203" y="4495628"/>
            <a:ext cx="501594" cy="542894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321 - Data Structures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F31B7-9060-42E4-BB86-9DFA13B43B24}" type="slidenum">
              <a:rPr lang="en-US" smtClean="0"/>
              <a:pPr>
                <a:defRPr/>
              </a:pPr>
              <a:t>53</a:t>
            </a:fld>
            <a:endParaRPr lang="en-US"/>
          </a:p>
        </p:txBody>
      </p:sp>
      <p:sp>
        <p:nvSpPr>
          <p:cNvPr id="80" name="Text Box 28"/>
          <p:cNvSpPr txBox="1">
            <a:spLocks noChangeArrowheads="1"/>
          </p:cNvSpPr>
          <p:nvPr/>
        </p:nvSpPr>
        <p:spPr bwMode="auto">
          <a:xfrm>
            <a:off x="3657600" y="2685078"/>
            <a:ext cx="18288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Insert(</a:t>
            </a:r>
            <a:r>
              <a:rPr lang="en-US" altLang="en-US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AutoShape 14"/>
          <p:cNvSpPr>
            <a:spLocks noChangeArrowheads="1"/>
          </p:cNvSpPr>
          <p:nvPr/>
        </p:nvSpPr>
        <p:spPr bwMode="auto">
          <a:xfrm>
            <a:off x="4040452" y="3505200"/>
            <a:ext cx="1066800" cy="381000"/>
          </a:xfrm>
          <a:prstGeom prst="rightArrow">
            <a:avLst>
              <a:gd name="adj1" fmla="val 50000"/>
              <a:gd name="adj2" fmla="val 750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800">
              <a:solidFill>
                <a:schemeClr val="hlink"/>
              </a:solidFill>
              <a:latin typeface="Tahoma" panose="020B0604030504040204" pitchFamily="34" charset="0"/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1066800" y="1881376"/>
            <a:ext cx="1930400" cy="2438400"/>
            <a:chOff x="6629400" y="4191000"/>
            <a:chExt cx="1930400" cy="2438400"/>
          </a:xfrm>
        </p:grpSpPr>
        <p:sp>
          <p:nvSpPr>
            <p:cNvPr id="39" name="Oval 40"/>
            <p:cNvSpPr>
              <a:spLocks noChangeAspect="1" noChangeArrowheads="1"/>
            </p:cNvSpPr>
            <p:nvPr/>
          </p:nvSpPr>
          <p:spPr bwMode="auto">
            <a:xfrm>
              <a:off x="6629400" y="5486400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 dirty="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0" name="Oval 41"/>
            <p:cNvSpPr>
              <a:spLocks noChangeAspect="1" noChangeArrowheads="1"/>
            </p:cNvSpPr>
            <p:nvPr/>
          </p:nvSpPr>
          <p:spPr bwMode="auto">
            <a:xfrm flipH="1">
              <a:off x="6959600" y="4800600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4</a:t>
              </a:r>
            </a:p>
          </p:txBody>
        </p:sp>
        <p:cxnSp>
          <p:nvCxnSpPr>
            <p:cNvPr id="41" name="AutoShape 42"/>
            <p:cNvCxnSpPr>
              <a:cxnSpLocks noChangeShapeType="1"/>
              <a:stCxn id="40" idx="5"/>
              <a:endCxn id="39" idx="0"/>
            </p:cNvCxnSpPr>
            <p:nvPr/>
          </p:nvCxnSpPr>
          <p:spPr bwMode="auto">
            <a:xfrm flipH="1">
              <a:off x="6819900" y="5143500"/>
              <a:ext cx="195263" cy="3238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" name="AutoShape 43"/>
            <p:cNvCxnSpPr>
              <a:cxnSpLocks noChangeShapeType="1"/>
              <a:stCxn id="39" idx="5"/>
              <a:endCxn id="43" idx="0"/>
            </p:cNvCxnSpPr>
            <p:nvPr/>
          </p:nvCxnSpPr>
          <p:spPr bwMode="auto">
            <a:xfrm>
              <a:off x="6954838" y="5830888"/>
              <a:ext cx="195262" cy="3984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3" name="Oval 44"/>
            <p:cNvSpPr>
              <a:spLocks noChangeAspect="1" noChangeArrowheads="1"/>
            </p:cNvSpPr>
            <p:nvPr/>
          </p:nvSpPr>
          <p:spPr bwMode="auto">
            <a:xfrm>
              <a:off x="6959600" y="6248400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2</a:t>
              </a:r>
            </a:p>
          </p:txBody>
        </p:sp>
        <p:cxnSp>
          <p:nvCxnSpPr>
            <p:cNvPr id="44" name="AutoShape 45"/>
            <p:cNvCxnSpPr>
              <a:cxnSpLocks noChangeShapeType="1"/>
              <a:stCxn id="46" idx="5"/>
              <a:endCxn id="49" idx="0"/>
            </p:cNvCxnSpPr>
            <p:nvPr/>
          </p:nvCxnSpPr>
          <p:spPr bwMode="auto">
            <a:xfrm flipH="1">
              <a:off x="8064500" y="5829300"/>
              <a:ext cx="169863" cy="4000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6" name="Oval 46"/>
            <p:cNvSpPr>
              <a:spLocks noChangeAspect="1" noChangeArrowheads="1"/>
            </p:cNvSpPr>
            <p:nvPr/>
          </p:nvSpPr>
          <p:spPr bwMode="auto">
            <a:xfrm flipH="1">
              <a:off x="8178800" y="5486400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9</a:t>
              </a:r>
            </a:p>
          </p:txBody>
        </p:sp>
        <p:sp>
          <p:nvSpPr>
            <p:cNvPr id="47" name="Oval 47"/>
            <p:cNvSpPr>
              <a:spLocks noChangeAspect="1" noChangeArrowheads="1"/>
            </p:cNvSpPr>
            <p:nvPr/>
          </p:nvSpPr>
          <p:spPr bwMode="auto">
            <a:xfrm flipH="1">
              <a:off x="7869238" y="4800600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49" name="Oval 48"/>
            <p:cNvSpPr>
              <a:spLocks noChangeAspect="1" noChangeArrowheads="1"/>
            </p:cNvSpPr>
            <p:nvPr/>
          </p:nvSpPr>
          <p:spPr bwMode="auto">
            <a:xfrm flipH="1">
              <a:off x="7874000" y="6248400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7</a:t>
              </a:r>
            </a:p>
          </p:txBody>
        </p:sp>
        <p:cxnSp>
          <p:nvCxnSpPr>
            <p:cNvPr id="50" name="AutoShape 49"/>
            <p:cNvCxnSpPr>
              <a:cxnSpLocks noChangeShapeType="1"/>
              <a:stCxn id="47" idx="3"/>
              <a:endCxn id="46" idx="0"/>
            </p:cNvCxnSpPr>
            <p:nvPr/>
          </p:nvCxnSpPr>
          <p:spPr bwMode="auto">
            <a:xfrm>
              <a:off x="8193088" y="5143500"/>
              <a:ext cx="176212" cy="3238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1" name="Oval 50"/>
            <p:cNvSpPr>
              <a:spLocks noChangeAspect="1" noChangeArrowheads="1"/>
            </p:cNvSpPr>
            <p:nvPr/>
          </p:nvSpPr>
          <p:spPr bwMode="auto">
            <a:xfrm flipH="1">
              <a:off x="7416800" y="4191000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 dirty="0">
                  <a:latin typeface="Times New Roman" panose="02020603050405020304" pitchFamily="18" charset="0"/>
                </a:rPr>
                <a:t>5</a:t>
              </a:r>
            </a:p>
          </p:txBody>
        </p:sp>
        <p:cxnSp>
          <p:nvCxnSpPr>
            <p:cNvPr id="52" name="AutoShape 51"/>
            <p:cNvCxnSpPr>
              <a:cxnSpLocks noChangeShapeType="1"/>
              <a:stCxn id="51" idx="5"/>
              <a:endCxn id="40" idx="0"/>
            </p:cNvCxnSpPr>
            <p:nvPr/>
          </p:nvCxnSpPr>
          <p:spPr bwMode="auto">
            <a:xfrm flipH="1">
              <a:off x="7150100" y="4533900"/>
              <a:ext cx="322263" cy="2476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3" name="AutoShape 52"/>
            <p:cNvCxnSpPr>
              <a:cxnSpLocks noChangeShapeType="1"/>
              <a:stCxn id="51" idx="3"/>
              <a:endCxn id="47" idx="0"/>
            </p:cNvCxnSpPr>
            <p:nvPr/>
          </p:nvCxnSpPr>
          <p:spPr bwMode="auto">
            <a:xfrm>
              <a:off x="7740650" y="4533900"/>
              <a:ext cx="319088" cy="2476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2" name="Group 21"/>
          <p:cNvGrpSpPr/>
          <p:nvPr/>
        </p:nvGrpSpPr>
        <p:grpSpPr>
          <a:xfrm>
            <a:off x="6142037" y="1881376"/>
            <a:ext cx="1930400" cy="2438400"/>
            <a:chOff x="6629400" y="4191000"/>
            <a:chExt cx="1930400" cy="2438400"/>
          </a:xfrm>
        </p:grpSpPr>
        <p:sp>
          <p:nvSpPr>
            <p:cNvPr id="23" name="Oval 40"/>
            <p:cNvSpPr>
              <a:spLocks noChangeAspect="1" noChangeArrowheads="1"/>
            </p:cNvSpPr>
            <p:nvPr/>
          </p:nvSpPr>
          <p:spPr bwMode="auto">
            <a:xfrm>
              <a:off x="6629400" y="5486400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 dirty="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24" name="Oval 41"/>
            <p:cNvSpPr>
              <a:spLocks noChangeAspect="1" noChangeArrowheads="1"/>
            </p:cNvSpPr>
            <p:nvPr/>
          </p:nvSpPr>
          <p:spPr bwMode="auto">
            <a:xfrm flipH="1">
              <a:off x="6959600" y="4800600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4</a:t>
              </a:r>
            </a:p>
          </p:txBody>
        </p:sp>
        <p:cxnSp>
          <p:nvCxnSpPr>
            <p:cNvPr id="25" name="AutoShape 42"/>
            <p:cNvCxnSpPr>
              <a:cxnSpLocks noChangeShapeType="1"/>
              <a:stCxn id="24" idx="5"/>
              <a:endCxn id="23" idx="0"/>
            </p:cNvCxnSpPr>
            <p:nvPr/>
          </p:nvCxnSpPr>
          <p:spPr bwMode="auto">
            <a:xfrm flipH="1">
              <a:off x="6819900" y="5143500"/>
              <a:ext cx="195263" cy="3238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" name="AutoShape 43"/>
            <p:cNvCxnSpPr>
              <a:cxnSpLocks noChangeShapeType="1"/>
              <a:stCxn id="23" idx="5"/>
              <a:endCxn id="27" idx="0"/>
            </p:cNvCxnSpPr>
            <p:nvPr/>
          </p:nvCxnSpPr>
          <p:spPr bwMode="auto">
            <a:xfrm>
              <a:off x="6954838" y="5830888"/>
              <a:ext cx="195262" cy="3984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7" name="Oval 44"/>
            <p:cNvSpPr>
              <a:spLocks noChangeAspect="1" noChangeArrowheads="1"/>
            </p:cNvSpPr>
            <p:nvPr/>
          </p:nvSpPr>
          <p:spPr bwMode="auto">
            <a:xfrm>
              <a:off x="6959600" y="6248400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2</a:t>
              </a:r>
            </a:p>
          </p:txBody>
        </p:sp>
        <p:cxnSp>
          <p:nvCxnSpPr>
            <p:cNvPr id="28" name="AutoShape 45"/>
            <p:cNvCxnSpPr>
              <a:cxnSpLocks noChangeShapeType="1"/>
              <a:stCxn id="29" idx="5"/>
              <a:endCxn id="31" idx="0"/>
            </p:cNvCxnSpPr>
            <p:nvPr/>
          </p:nvCxnSpPr>
          <p:spPr bwMode="auto">
            <a:xfrm flipH="1">
              <a:off x="8064500" y="5829300"/>
              <a:ext cx="169863" cy="4000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9" name="Oval 46"/>
            <p:cNvSpPr>
              <a:spLocks noChangeAspect="1" noChangeArrowheads="1"/>
            </p:cNvSpPr>
            <p:nvPr/>
          </p:nvSpPr>
          <p:spPr bwMode="auto">
            <a:xfrm flipH="1">
              <a:off x="8178800" y="5486400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9</a:t>
              </a:r>
            </a:p>
          </p:txBody>
        </p:sp>
        <p:sp>
          <p:nvSpPr>
            <p:cNvPr id="30" name="Oval 47"/>
            <p:cNvSpPr>
              <a:spLocks noChangeAspect="1" noChangeArrowheads="1"/>
            </p:cNvSpPr>
            <p:nvPr/>
          </p:nvSpPr>
          <p:spPr bwMode="auto">
            <a:xfrm flipH="1">
              <a:off x="7869238" y="4800600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31" name="Oval 30"/>
            <p:cNvSpPr>
              <a:spLocks noChangeAspect="1" noChangeArrowheads="1"/>
            </p:cNvSpPr>
            <p:nvPr/>
          </p:nvSpPr>
          <p:spPr bwMode="auto">
            <a:xfrm flipH="1">
              <a:off x="7874000" y="6248400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7</a:t>
              </a:r>
            </a:p>
          </p:txBody>
        </p:sp>
        <p:cxnSp>
          <p:nvCxnSpPr>
            <p:cNvPr id="32" name="AutoShape 49"/>
            <p:cNvCxnSpPr>
              <a:cxnSpLocks noChangeShapeType="1"/>
              <a:stCxn id="30" idx="3"/>
              <a:endCxn id="29" idx="0"/>
            </p:cNvCxnSpPr>
            <p:nvPr/>
          </p:nvCxnSpPr>
          <p:spPr bwMode="auto">
            <a:xfrm>
              <a:off x="8193088" y="5143500"/>
              <a:ext cx="176212" cy="3238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3" name="Oval 32"/>
            <p:cNvSpPr>
              <a:spLocks noChangeAspect="1" noChangeArrowheads="1"/>
            </p:cNvSpPr>
            <p:nvPr/>
          </p:nvSpPr>
          <p:spPr bwMode="auto">
            <a:xfrm flipH="1">
              <a:off x="7416800" y="4191000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 dirty="0">
                  <a:latin typeface="Times New Roman" panose="02020603050405020304" pitchFamily="18" charset="0"/>
                </a:rPr>
                <a:t>5</a:t>
              </a:r>
            </a:p>
          </p:txBody>
        </p:sp>
        <p:cxnSp>
          <p:nvCxnSpPr>
            <p:cNvPr id="34" name="AutoShape 51"/>
            <p:cNvCxnSpPr>
              <a:cxnSpLocks noChangeShapeType="1"/>
              <a:stCxn id="33" idx="5"/>
              <a:endCxn id="24" idx="0"/>
            </p:cNvCxnSpPr>
            <p:nvPr/>
          </p:nvCxnSpPr>
          <p:spPr bwMode="auto">
            <a:xfrm flipH="1">
              <a:off x="7150100" y="4533900"/>
              <a:ext cx="322263" cy="2476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" name="AutoShape 52"/>
            <p:cNvCxnSpPr>
              <a:cxnSpLocks noChangeShapeType="1"/>
              <a:stCxn id="33" idx="3"/>
              <a:endCxn id="30" idx="0"/>
            </p:cNvCxnSpPr>
            <p:nvPr/>
          </p:nvCxnSpPr>
          <p:spPr bwMode="auto">
            <a:xfrm>
              <a:off x="7740650" y="4533900"/>
              <a:ext cx="319088" cy="2476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36" name="AutoShape 43"/>
          <p:cNvCxnSpPr>
            <a:cxnSpLocks noChangeShapeType="1"/>
            <a:stCxn id="27" idx="5"/>
            <a:endCxn id="37" idx="0"/>
          </p:cNvCxnSpPr>
          <p:nvPr/>
        </p:nvCxnSpPr>
        <p:spPr bwMode="auto">
          <a:xfrm>
            <a:off x="6797441" y="4263980"/>
            <a:ext cx="188352" cy="31259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7" name="Oval 44"/>
          <p:cNvSpPr>
            <a:spLocks noChangeAspect="1" noChangeArrowheads="1"/>
          </p:cNvSpPr>
          <p:nvPr/>
        </p:nvSpPr>
        <p:spPr bwMode="auto">
          <a:xfrm>
            <a:off x="6795293" y="4576574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863449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/>
          <a:lstStyle/>
          <a:p>
            <a:r>
              <a:rPr lang="en-US" altLang="en-US" dirty="0" smtClean="0">
                <a:solidFill>
                  <a:srgbClr val="FF3300"/>
                </a:solidFill>
              </a:rPr>
              <a:t>Insert Example II</a:t>
            </a:r>
            <a:endParaRPr lang="en-US" altLang="en-US" dirty="0">
              <a:solidFill>
                <a:srgbClr val="FF3300"/>
              </a:solidFill>
            </a:endParaRPr>
          </a:p>
        </p:txBody>
      </p:sp>
      <p:sp>
        <p:nvSpPr>
          <p:cNvPr id="48" name="Oval 8"/>
          <p:cNvSpPr>
            <a:spLocks noChangeArrowheads="1"/>
          </p:cNvSpPr>
          <p:nvPr/>
        </p:nvSpPr>
        <p:spPr bwMode="auto">
          <a:xfrm rot="19227359">
            <a:off x="1901286" y="4603552"/>
            <a:ext cx="501594" cy="542894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321 - Data Structures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F31B7-9060-42E4-BB86-9DFA13B43B24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  <p:sp>
        <p:nvSpPr>
          <p:cNvPr id="80" name="Text Box 28"/>
          <p:cNvSpPr txBox="1">
            <a:spLocks noChangeArrowheads="1"/>
          </p:cNvSpPr>
          <p:nvPr/>
        </p:nvSpPr>
        <p:spPr bwMode="auto">
          <a:xfrm>
            <a:off x="3657600" y="2685078"/>
            <a:ext cx="18288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endParaRPr lang="en-US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AutoShape 14"/>
          <p:cNvSpPr>
            <a:spLocks noChangeArrowheads="1"/>
          </p:cNvSpPr>
          <p:nvPr/>
        </p:nvSpPr>
        <p:spPr bwMode="auto">
          <a:xfrm>
            <a:off x="4040452" y="3505200"/>
            <a:ext cx="1066800" cy="381000"/>
          </a:xfrm>
          <a:prstGeom prst="rightArrow">
            <a:avLst>
              <a:gd name="adj1" fmla="val 50000"/>
              <a:gd name="adj2" fmla="val 750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800">
              <a:solidFill>
                <a:schemeClr val="hlink"/>
              </a:solidFill>
              <a:latin typeface="Tahoma" panose="020B0604030504040204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295400" y="1967101"/>
            <a:ext cx="1930400" cy="3076198"/>
            <a:chOff x="6142037" y="1881376"/>
            <a:chExt cx="1930400" cy="3076198"/>
          </a:xfrm>
        </p:grpSpPr>
        <p:grpSp>
          <p:nvGrpSpPr>
            <p:cNvPr id="22" name="Group 21"/>
            <p:cNvGrpSpPr/>
            <p:nvPr/>
          </p:nvGrpSpPr>
          <p:grpSpPr>
            <a:xfrm>
              <a:off x="6142037" y="1881376"/>
              <a:ext cx="1930400" cy="2438400"/>
              <a:chOff x="6629400" y="4191000"/>
              <a:chExt cx="1930400" cy="2438400"/>
            </a:xfrm>
          </p:grpSpPr>
          <p:sp>
            <p:nvSpPr>
              <p:cNvPr id="23" name="Oval 40"/>
              <p:cNvSpPr>
                <a:spLocks noChangeAspect="1" noChangeArrowheads="1"/>
              </p:cNvSpPr>
              <p:nvPr/>
            </p:nvSpPr>
            <p:spPr bwMode="auto">
              <a:xfrm>
                <a:off x="6629400" y="5486400"/>
                <a:ext cx="381000" cy="381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2400" dirty="0">
                    <a:latin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24" name="Oval 41"/>
              <p:cNvSpPr>
                <a:spLocks noChangeAspect="1" noChangeArrowheads="1"/>
              </p:cNvSpPr>
              <p:nvPr/>
            </p:nvSpPr>
            <p:spPr bwMode="auto">
              <a:xfrm flipH="1">
                <a:off x="6959600" y="4800600"/>
                <a:ext cx="381000" cy="381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2400">
                    <a:latin typeface="Times New Roman" panose="02020603050405020304" pitchFamily="18" charset="0"/>
                  </a:rPr>
                  <a:t>4</a:t>
                </a:r>
              </a:p>
            </p:txBody>
          </p:sp>
          <p:cxnSp>
            <p:nvCxnSpPr>
              <p:cNvPr id="25" name="AutoShape 42"/>
              <p:cNvCxnSpPr>
                <a:cxnSpLocks noChangeShapeType="1"/>
                <a:stCxn id="24" idx="5"/>
                <a:endCxn id="23" idx="0"/>
              </p:cNvCxnSpPr>
              <p:nvPr/>
            </p:nvCxnSpPr>
            <p:spPr bwMode="auto">
              <a:xfrm flipH="1">
                <a:off x="6819900" y="5143500"/>
                <a:ext cx="195263" cy="32385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6" name="AutoShape 43"/>
              <p:cNvCxnSpPr>
                <a:cxnSpLocks noChangeShapeType="1"/>
                <a:stCxn id="23" idx="5"/>
                <a:endCxn id="27" idx="0"/>
              </p:cNvCxnSpPr>
              <p:nvPr/>
            </p:nvCxnSpPr>
            <p:spPr bwMode="auto">
              <a:xfrm>
                <a:off x="6954838" y="5830888"/>
                <a:ext cx="195262" cy="39846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27" name="Oval 44"/>
              <p:cNvSpPr>
                <a:spLocks noChangeAspect="1" noChangeArrowheads="1"/>
              </p:cNvSpPr>
              <p:nvPr/>
            </p:nvSpPr>
            <p:spPr bwMode="auto">
              <a:xfrm>
                <a:off x="6959600" y="6248400"/>
                <a:ext cx="381000" cy="381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2400">
                    <a:latin typeface="Times New Roman" panose="02020603050405020304" pitchFamily="18" charset="0"/>
                  </a:rPr>
                  <a:t>2</a:t>
                </a:r>
              </a:p>
            </p:txBody>
          </p:sp>
          <p:cxnSp>
            <p:nvCxnSpPr>
              <p:cNvPr id="28" name="AutoShape 45"/>
              <p:cNvCxnSpPr>
                <a:cxnSpLocks noChangeShapeType="1"/>
                <a:stCxn id="29" idx="5"/>
                <a:endCxn id="31" idx="0"/>
              </p:cNvCxnSpPr>
              <p:nvPr/>
            </p:nvCxnSpPr>
            <p:spPr bwMode="auto">
              <a:xfrm flipH="1">
                <a:off x="8064500" y="5829300"/>
                <a:ext cx="169863" cy="40005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29" name="Oval 46"/>
              <p:cNvSpPr>
                <a:spLocks noChangeAspect="1" noChangeArrowheads="1"/>
              </p:cNvSpPr>
              <p:nvPr/>
            </p:nvSpPr>
            <p:spPr bwMode="auto">
              <a:xfrm flipH="1">
                <a:off x="8178800" y="5486400"/>
                <a:ext cx="381000" cy="381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2400">
                    <a:latin typeface="Times New Roman" panose="02020603050405020304" pitchFamily="18" charset="0"/>
                  </a:rPr>
                  <a:t>9</a:t>
                </a:r>
              </a:p>
            </p:txBody>
          </p:sp>
          <p:sp>
            <p:nvSpPr>
              <p:cNvPr id="30" name="Oval 47"/>
              <p:cNvSpPr>
                <a:spLocks noChangeAspect="1" noChangeArrowheads="1"/>
              </p:cNvSpPr>
              <p:nvPr/>
            </p:nvSpPr>
            <p:spPr bwMode="auto">
              <a:xfrm flipH="1">
                <a:off x="7869238" y="4800600"/>
                <a:ext cx="381000" cy="381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2400">
                    <a:latin typeface="Times New Roman" panose="02020603050405020304" pitchFamily="18" charset="0"/>
                  </a:rPr>
                  <a:t>6</a:t>
                </a:r>
              </a:p>
            </p:txBody>
          </p:sp>
          <p:sp>
            <p:nvSpPr>
              <p:cNvPr id="31" name="Oval 30"/>
              <p:cNvSpPr>
                <a:spLocks noChangeAspect="1" noChangeArrowheads="1"/>
              </p:cNvSpPr>
              <p:nvPr/>
            </p:nvSpPr>
            <p:spPr bwMode="auto">
              <a:xfrm flipH="1">
                <a:off x="7874000" y="6248400"/>
                <a:ext cx="381000" cy="381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2400">
                    <a:latin typeface="Times New Roman" panose="02020603050405020304" pitchFamily="18" charset="0"/>
                  </a:rPr>
                  <a:t>7</a:t>
                </a:r>
              </a:p>
            </p:txBody>
          </p:sp>
          <p:cxnSp>
            <p:nvCxnSpPr>
              <p:cNvPr id="32" name="AutoShape 49"/>
              <p:cNvCxnSpPr>
                <a:cxnSpLocks noChangeShapeType="1"/>
                <a:stCxn id="30" idx="3"/>
                <a:endCxn id="29" idx="0"/>
              </p:cNvCxnSpPr>
              <p:nvPr/>
            </p:nvCxnSpPr>
            <p:spPr bwMode="auto">
              <a:xfrm>
                <a:off x="8193088" y="5143500"/>
                <a:ext cx="176212" cy="32385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33" name="Oval 32"/>
              <p:cNvSpPr>
                <a:spLocks noChangeAspect="1" noChangeArrowheads="1"/>
              </p:cNvSpPr>
              <p:nvPr/>
            </p:nvSpPr>
            <p:spPr bwMode="auto">
              <a:xfrm flipH="1">
                <a:off x="7416800" y="4191000"/>
                <a:ext cx="381000" cy="381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2400" dirty="0">
                    <a:latin typeface="Times New Roman" panose="02020603050405020304" pitchFamily="18" charset="0"/>
                  </a:rPr>
                  <a:t>5</a:t>
                </a:r>
              </a:p>
            </p:txBody>
          </p:sp>
          <p:cxnSp>
            <p:nvCxnSpPr>
              <p:cNvPr id="34" name="AutoShape 51"/>
              <p:cNvCxnSpPr>
                <a:cxnSpLocks noChangeShapeType="1"/>
                <a:stCxn id="33" idx="5"/>
                <a:endCxn id="24" idx="0"/>
              </p:cNvCxnSpPr>
              <p:nvPr/>
            </p:nvCxnSpPr>
            <p:spPr bwMode="auto">
              <a:xfrm flipH="1">
                <a:off x="7150100" y="4533900"/>
                <a:ext cx="322263" cy="24765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5" name="AutoShape 52"/>
              <p:cNvCxnSpPr>
                <a:cxnSpLocks noChangeShapeType="1"/>
                <a:stCxn id="33" idx="3"/>
                <a:endCxn id="30" idx="0"/>
              </p:cNvCxnSpPr>
              <p:nvPr/>
            </p:nvCxnSpPr>
            <p:spPr bwMode="auto">
              <a:xfrm>
                <a:off x="7740650" y="4533900"/>
                <a:ext cx="319088" cy="24765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cxnSp>
          <p:nvCxnSpPr>
            <p:cNvPr id="36" name="AutoShape 43"/>
            <p:cNvCxnSpPr>
              <a:cxnSpLocks noChangeShapeType="1"/>
              <a:stCxn id="27" idx="5"/>
              <a:endCxn id="37" idx="0"/>
            </p:cNvCxnSpPr>
            <p:nvPr/>
          </p:nvCxnSpPr>
          <p:spPr bwMode="auto">
            <a:xfrm>
              <a:off x="6797441" y="4263980"/>
              <a:ext cx="188352" cy="31259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7" name="Oval 44"/>
            <p:cNvSpPr>
              <a:spLocks noChangeAspect="1" noChangeArrowheads="1"/>
            </p:cNvSpPr>
            <p:nvPr/>
          </p:nvSpPr>
          <p:spPr bwMode="auto">
            <a:xfrm>
              <a:off x="6795293" y="4576574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 dirty="0">
                  <a:latin typeface="Times New Roman" panose="02020603050405020304" pitchFamily="18" charset="0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83657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/>
          <a:lstStyle/>
          <a:p>
            <a:r>
              <a:rPr lang="en-US" altLang="en-US" dirty="0" smtClean="0">
                <a:solidFill>
                  <a:srgbClr val="FF3300"/>
                </a:solidFill>
              </a:rPr>
              <a:t>Insert Example II</a:t>
            </a:r>
            <a:endParaRPr lang="en-US" altLang="en-US" dirty="0">
              <a:solidFill>
                <a:srgbClr val="FF3300"/>
              </a:solidFill>
            </a:endParaRPr>
          </a:p>
        </p:txBody>
      </p:sp>
      <p:sp>
        <p:nvSpPr>
          <p:cNvPr id="48" name="Oval 8"/>
          <p:cNvSpPr>
            <a:spLocks noChangeArrowheads="1"/>
          </p:cNvSpPr>
          <p:nvPr/>
        </p:nvSpPr>
        <p:spPr bwMode="auto">
          <a:xfrm rot="19227359">
            <a:off x="1901286" y="4603552"/>
            <a:ext cx="501594" cy="542894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321 - Data Structures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F31B7-9060-42E4-BB86-9DFA13B43B24}" type="slidenum">
              <a:rPr lang="en-US" smtClean="0"/>
              <a:pPr>
                <a:defRPr/>
              </a:pPr>
              <a:t>55</a:t>
            </a:fld>
            <a:endParaRPr lang="en-US"/>
          </a:p>
        </p:txBody>
      </p:sp>
      <p:sp>
        <p:nvSpPr>
          <p:cNvPr id="80" name="Text Box 28"/>
          <p:cNvSpPr txBox="1">
            <a:spLocks noChangeArrowheads="1"/>
          </p:cNvSpPr>
          <p:nvPr/>
        </p:nvSpPr>
        <p:spPr bwMode="auto">
          <a:xfrm>
            <a:off x="3549650" y="2674203"/>
            <a:ext cx="2193924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Zig-Zig 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Right</a:t>
            </a:r>
            <a:endParaRPr lang="en-US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AutoShape 14"/>
          <p:cNvSpPr>
            <a:spLocks noChangeArrowheads="1"/>
          </p:cNvSpPr>
          <p:nvPr/>
        </p:nvSpPr>
        <p:spPr bwMode="auto">
          <a:xfrm>
            <a:off x="4040452" y="3505200"/>
            <a:ext cx="1066800" cy="381000"/>
          </a:xfrm>
          <a:prstGeom prst="rightArrow">
            <a:avLst>
              <a:gd name="adj1" fmla="val 50000"/>
              <a:gd name="adj2" fmla="val 750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800">
              <a:solidFill>
                <a:schemeClr val="hlink"/>
              </a:solidFill>
              <a:latin typeface="Tahoma" panose="020B0604030504040204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295400" y="1967101"/>
            <a:ext cx="1930400" cy="3076198"/>
            <a:chOff x="6142037" y="1881376"/>
            <a:chExt cx="1930400" cy="3076198"/>
          </a:xfrm>
        </p:grpSpPr>
        <p:grpSp>
          <p:nvGrpSpPr>
            <p:cNvPr id="22" name="Group 21"/>
            <p:cNvGrpSpPr/>
            <p:nvPr/>
          </p:nvGrpSpPr>
          <p:grpSpPr>
            <a:xfrm>
              <a:off x="6142037" y="1881376"/>
              <a:ext cx="1930400" cy="2438400"/>
              <a:chOff x="6629400" y="4191000"/>
              <a:chExt cx="1930400" cy="2438400"/>
            </a:xfrm>
          </p:grpSpPr>
          <p:sp>
            <p:nvSpPr>
              <p:cNvPr id="23" name="Oval 40"/>
              <p:cNvSpPr>
                <a:spLocks noChangeAspect="1" noChangeArrowheads="1"/>
              </p:cNvSpPr>
              <p:nvPr/>
            </p:nvSpPr>
            <p:spPr bwMode="auto">
              <a:xfrm>
                <a:off x="6629400" y="5486400"/>
                <a:ext cx="381000" cy="381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2400" dirty="0">
                    <a:latin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24" name="Oval 41"/>
              <p:cNvSpPr>
                <a:spLocks noChangeAspect="1" noChangeArrowheads="1"/>
              </p:cNvSpPr>
              <p:nvPr/>
            </p:nvSpPr>
            <p:spPr bwMode="auto">
              <a:xfrm flipH="1">
                <a:off x="6959600" y="4800600"/>
                <a:ext cx="381000" cy="381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2400">
                    <a:latin typeface="Times New Roman" panose="02020603050405020304" pitchFamily="18" charset="0"/>
                  </a:rPr>
                  <a:t>4</a:t>
                </a:r>
              </a:p>
            </p:txBody>
          </p:sp>
          <p:cxnSp>
            <p:nvCxnSpPr>
              <p:cNvPr id="25" name="AutoShape 42"/>
              <p:cNvCxnSpPr>
                <a:cxnSpLocks noChangeShapeType="1"/>
                <a:stCxn id="24" idx="5"/>
                <a:endCxn id="23" idx="0"/>
              </p:cNvCxnSpPr>
              <p:nvPr/>
            </p:nvCxnSpPr>
            <p:spPr bwMode="auto">
              <a:xfrm flipH="1">
                <a:off x="6819900" y="5143500"/>
                <a:ext cx="195263" cy="32385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6" name="AutoShape 43"/>
              <p:cNvCxnSpPr>
                <a:cxnSpLocks noChangeShapeType="1"/>
                <a:stCxn id="23" idx="5"/>
                <a:endCxn id="27" idx="0"/>
              </p:cNvCxnSpPr>
              <p:nvPr/>
            </p:nvCxnSpPr>
            <p:spPr bwMode="auto">
              <a:xfrm>
                <a:off x="6954838" y="5830888"/>
                <a:ext cx="195262" cy="39846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27" name="Oval 44"/>
              <p:cNvSpPr>
                <a:spLocks noChangeAspect="1" noChangeArrowheads="1"/>
              </p:cNvSpPr>
              <p:nvPr/>
            </p:nvSpPr>
            <p:spPr bwMode="auto">
              <a:xfrm>
                <a:off x="6959600" y="6248400"/>
                <a:ext cx="381000" cy="381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2400">
                    <a:latin typeface="Times New Roman" panose="02020603050405020304" pitchFamily="18" charset="0"/>
                  </a:rPr>
                  <a:t>2</a:t>
                </a:r>
              </a:p>
            </p:txBody>
          </p:sp>
          <p:cxnSp>
            <p:nvCxnSpPr>
              <p:cNvPr id="28" name="AutoShape 45"/>
              <p:cNvCxnSpPr>
                <a:cxnSpLocks noChangeShapeType="1"/>
                <a:stCxn id="29" idx="5"/>
                <a:endCxn id="31" idx="0"/>
              </p:cNvCxnSpPr>
              <p:nvPr/>
            </p:nvCxnSpPr>
            <p:spPr bwMode="auto">
              <a:xfrm flipH="1">
                <a:off x="8064500" y="5829300"/>
                <a:ext cx="169863" cy="40005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29" name="Oval 46"/>
              <p:cNvSpPr>
                <a:spLocks noChangeAspect="1" noChangeArrowheads="1"/>
              </p:cNvSpPr>
              <p:nvPr/>
            </p:nvSpPr>
            <p:spPr bwMode="auto">
              <a:xfrm flipH="1">
                <a:off x="8178800" y="5486400"/>
                <a:ext cx="381000" cy="381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2400">
                    <a:latin typeface="Times New Roman" panose="02020603050405020304" pitchFamily="18" charset="0"/>
                  </a:rPr>
                  <a:t>9</a:t>
                </a:r>
              </a:p>
            </p:txBody>
          </p:sp>
          <p:sp>
            <p:nvSpPr>
              <p:cNvPr id="30" name="Oval 47"/>
              <p:cNvSpPr>
                <a:spLocks noChangeAspect="1" noChangeArrowheads="1"/>
              </p:cNvSpPr>
              <p:nvPr/>
            </p:nvSpPr>
            <p:spPr bwMode="auto">
              <a:xfrm flipH="1">
                <a:off x="7869238" y="4800600"/>
                <a:ext cx="381000" cy="381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2400">
                    <a:latin typeface="Times New Roman" panose="02020603050405020304" pitchFamily="18" charset="0"/>
                  </a:rPr>
                  <a:t>6</a:t>
                </a:r>
              </a:p>
            </p:txBody>
          </p:sp>
          <p:sp>
            <p:nvSpPr>
              <p:cNvPr id="31" name="Oval 30"/>
              <p:cNvSpPr>
                <a:spLocks noChangeAspect="1" noChangeArrowheads="1"/>
              </p:cNvSpPr>
              <p:nvPr/>
            </p:nvSpPr>
            <p:spPr bwMode="auto">
              <a:xfrm flipH="1">
                <a:off x="7874000" y="6248400"/>
                <a:ext cx="381000" cy="381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2400">
                    <a:latin typeface="Times New Roman" panose="02020603050405020304" pitchFamily="18" charset="0"/>
                  </a:rPr>
                  <a:t>7</a:t>
                </a:r>
              </a:p>
            </p:txBody>
          </p:sp>
          <p:cxnSp>
            <p:nvCxnSpPr>
              <p:cNvPr id="32" name="AutoShape 49"/>
              <p:cNvCxnSpPr>
                <a:cxnSpLocks noChangeShapeType="1"/>
                <a:stCxn id="30" idx="3"/>
                <a:endCxn id="29" idx="0"/>
              </p:cNvCxnSpPr>
              <p:nvPr/>
            </p:nvCxnSpPr>
            <p:spPr bwMode="auto">
              <a:xfrm>
                <a:off x="8193088" y="5143500"/>
                <a:ext cx="176212" cy="32385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33" name="Oval 32"/>
              <p:cNvSpPr>
                <a:spLocks noChangeAspect="1" noChangeArrowheads="1"/>
              </p:cNvSpPr>
              <p:nvPr/>
            </p:nvSpPr>
            <p:spPr bwMode="auto">
              <a:xfrm flipH="1">
                <a:off x="7416800" y="4191000"/>
                <a:ext cx="381000" cy="381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2400" dirty="0">
                    <a:latin typeface="Times New Roman" panose="02020603050405020304" pitchFamily="18" charset="0"/>
                  </a:rPr>
                  <a:t>5</a:t>
                </a:r>
              </a:p>
            </p:txBody>
          </p:sp>
          <p:cxnSp>
            <p:nvCxnSpPr>
              <p:cNvPr id="34" name="AutoShape 51"/>
              <p:cNvCxnSpPr>
                <a:cxnSpLocks noChangeShapeType="1"/>
                <a:stCxn id="33" idx="5"/>
                <a:endCxn id="24" idx="0"/>
              </p:cNvCxnSpPr>
              <p:nvPr/>
            </p:nvCxnSpPr>
            <p:spPr bwMode="auto">
              <a:xfrm flipH="1">
                <a:off x="7150100" y="4533900"/>
                <a:ext cx="322263" cy="24765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5" name="AutoShape 52"/>
              <p:cNvCxnSpPr>
                <a:cxnSpLocks noChangeShapeType="1"/>
                <a:stCxn id="33" idx="3"/>
                <a:endCxn id="30" idx="0"/>
              </p:cNvCxnSpPr>
              <p:nvPr/>
            </p:nvCxnSpPr>
            <p:spPr bwMode="auto">
              <a:xfrm>
                <a:off x="7740650" y="4533900"/>
                <a:ext cx="319088" cy="24765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cxnSp>
          <p:nvCxnSpPr>
            <p:cNvPr id="36" name="AutoShape 43"/>
            <p:cNvCxnSpPr>
              <a:cxnSpLocks noChangeShapeType="1"/>
              <a:stCxn id="27" idx="5"/>
              <a:endCxn id="37" idx="0"/>
            </p:cNvCxnSpPr>
            <p:nvPr/>
          </p:nvCxnSpPr>
          <p:spPr bwMode="auto">
            <a:xfrm>
              <a:off x="6797441" y="4263980"/>
              <a:ext cx="188352" cy="31259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7" name="Oval 44"/>
            <p:cNvSpPr>
              <a:spLocks noChangeAspect="1" noChangeArrowheads="1"/>
            </p:cNvSpPr>
            <p:nvPr/>
          </p:nvSpPr>
          <p:spPr bwMode="auto">
            <a:xfrm>
              <a:off x="6795293" y="4576574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 dirty="0">
                  <a:latin typeface="Times New Roman" panose="02020603050405020304" pitchFamily="18" charset="0"/>
                </a:rPr>
                <a:t>3</a:t>
              </a: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5585882" y="1967101"/>
            <a:ext cx="2557727" cy="3100199"/>
            <a:chOff x="5514710" y="1881376"/>
            <a:chExt cx="2557727" cy="3100199"/>
          </a:xfrm>
        </p:grpSpPr>
        <p:grpSp>
          <p:nvGrpSpPr>
            <p:cNvPr id="39" name="Group 38"/>
            <p:cNvGrpSpPr/>
            <p:nvPr/>
          </p:nvGrpSpPr>
          <p:grpSpPr>
            <a:xfrm>
              <a:off x="5845969" y="1881376"/>
              <a:ext cx="2226468" cy="2438400"/>
              <a:chOff x="6333332" y="4191000"/>
              <a:chExt cx="2226468" cy="2438400"/>
            </a:xfrm>
          </p:grpSpPr>
          <p:sp>
            <p:nvSpPr>
              <p:cNvPr id="42" name="Oval 40"/>
              <p:cNvSpPr>
                <a:spLocks noChangeAspect="1" noChangeArrowheads="1"/>
              </p:cNvSpPr>
              <p:nvPr/>
            </p:nvSpPr>
            <p:spPr bwMode="auto">
              <a:xfrm>
                <a:off x="6629400" y="5486400"/>
                <a:ext cx="381000" cy="381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2400" dirty="0">
                    <a:latin typeface="Times New Roman" panose="02020603050405020304" pitchFamily="18" charset="0"/>
                  </a:rPr>
                  <a:t>3</a:t>
                </a:r>
              </a:p>
            </p:txBody>
          </p:sp>
          <p:sp>
            <p:nvSpPr>
              <p:cNvPr id="43" name="Oval 41"/>
              <p:cNvSpPr>
                <a:spLocks noChangeAspect="1" noChangeArrowheads="1"/>
              </p:cNvSpPr>
              <p:nvPr/>
            </p:nvSpPr>
            <p:spPr bwMode="auto">
              <a:xfrm flipH="1">
                <a:off x="6959600" y="4800600"/>
                <a:ext cx="381000" cy="381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2400">
                    <a:latin typeface="Times New Roman" panose="02020603050405020304" pitchFamily="18" charset="0"/>
                  </a:rPr>
                  <a:t>4</a:t>
                </a:r>
              </a:p>
            </p:txBody>
          </p:sp>
          <p:cxnSp>
            <p:nvCxnSpPr>
              <p:cNvPr id="44" name="AutoShape 42"/>
              <p:cNvCxnSpPr>
                <a:cxnSpLocks noChangeShapeType="1"/>
                <a:stCxn id="43" idx="5"/>
                <a:endCxn id="42" idx="0"/>
              </p:cNvCxnSpPr>
              <p:nvPr/>
            </p:nvCxnSpPr>
            <p:spPr bwMode="auto">
              <a:xfrm flipH="1">
                <a:off x="6819900" y="5143500"/>
                <a:ext cx="195263" cy="32385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6" name="AutoShape 43"/>
              <p:cNvCxnSpPr>
                <a:cxnSpLocks noChangeShapeType="1"/>
                <a:stCxn id="42" idx="3"/>
                <a:endCxn id="47" idx="0"/>
              </p:cNvCxnSpPr>
              <p:nvPr/>
            </p:nvCxnSpPr>
            <p:spPr bwMode="auto">
              <a:xfrm flipH="1">
                <a:off x="6523832" y="5811604"/>
                <a:ext cx="161364" cy="40079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47" name="Oval 44"/>
              <p:cNvSpPr>
                <a:spLocks noChangeAspect="1" noChangeArrowheads="1"/>
              </p:cNvSpPr>
              <p:nvPr/>
            </p:nvSpPr>
            <p:spPr bwMode="auto">
              <a:xfrm>
                <a:off x="6333332" y="6212399"/>
                <a:ext cx="381000" cy="381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2400">
                    <a:latin typeface="Times New Roman" panose="02020603050405020304" pitchFamily="18" charset="0"/>
                  </a:rPr>
                  <a:t>2</a:t>
                </a:r>
              </a:p>
            </p:txBody>
          </p:sp>
          <p:cxnSp>
            <p:nvCxnSpPr>
              <p:cNvPr id="49" name="AutoShape 45"/>
              <p:cNvCxnSpPr>
                <a:cxnSpLocks noChangeShapeType="1"/>
                <a:stCxn id="50" idx="5"/>
                <a:endCxn id="52" idx="0"/>
              </p:cNvCxnSpPr>
              <p:nvPr/>
            </p:nvCxnSpPr>
            <p:spPr bwMode="auto">
              <a:xfrm flipH="1">
                <a:off x="8064500" y="5829300"/>
                <a:ext cx="169863" cy="40005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50" name="Oval 46"/>
              <p:cNvSpPr>
                <a:spLocks noChangeAspect="1" noChangeArrowheads="1"/>
              </p:cNvSpPr>
              <p:nvPr/>
            </p:nvSpPr>
            <p:spPr bwMode="auto">
              <a:xfrm flipH="1">
                <a:off x="8178800" y="5486400"/>
                <a:ext cx="381000" cy="381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2400">
                    <a:latin typeface="Times New Roman" panose="02020603050405020304" pitchFamily="18" charset="0"/>
                  </a:rPr>
                  <a:t>9</a:t>
                </a:r>
              </a:p>
            </p:txBody>
          </p:sp>
          <p:sp>
            <p:nvSpPr>
              <p:cNvPr id="51" name="Oval 47"/>
              <p:cNvSpPr>
                <a:spLocks noChangeAspect="1" noChangeArrowheads="1"/>
              </p:cNvSpPr>
              <p:nvPr/>
            </p:nvSpPr>
            <p:spPr bwMode="auto">
              <a:xfrm flipH="1">
                <a:off x="7869238" y="4800600"/>
                <a:ext cx="381000" cy="381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2400">
                    <a:latin typeface="Times New Roman" panose="02020603050405020304" pitchFamily="18" charset="0"/>
                  </a:rPr>
                  <a:t>6</a:t>
                </a:r>
              </a:p>
            </p:txBody>
          </p:sp>
          <p:sp>
            <p:nvSpPr>
              <p:cNvPr id="52" name="Oval 51"/>
              <p:cNvSpPr>
                <a:spLocks noChangeAspect="1" noChangeArrowheads="1"/>
              </p:cNvSpPr>
              <p:nvPr/>
            </p:nvSpPr>
            <p:spPr bwMode="auto">
              <a:xfrm flipH="1">
                <a:off x="7874000" y="6248400"/>
                <a:ext cx="381000" cy="381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2400">
                    <a:latin typeface="Times New Roman" panose="02020603050405020304" pitchFamily="18" charset="0"/>
                  </a:rPr>
                  <a:t>7</a:t>
                </a:r>
              </a:p>
            </p:txBody>
          </p:sp>
          <p:cxnSp>
            <p:nvCxnSpPr>
              <p:cNvPr id="53" name="AutoShape 49"/>
              <p:cNvCxnSpPr>
                <a:cxnSpLocks noChangeShapeType="1"/>
                <a:stCxn id="51" idx="3"/>
                <a:endCxn id="50" idx="0"/>
              </p:cNvCxnSpPr>
              <p:nvPr/>
            </p:nvCxnSpPr>
            <p:spPr bwMode="auto">
              <a:xfrm>
                <a:off x="8193088" y="5143500"/>
                <a:ext cx="176212" cy="32385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54" name="Oval 53"/>
              <p:cNvSpPr>
                <a:spLocks noChangeAspect="1" noChangeArrowheads="1"/>
              </p:cNvSpPr>
              <p:nvPr/>
            </p:nvSpPr>
            <p:spPr bwMode="auto">
              <a:xfrm flipH="1">
                <a:off x="7416800" y="4191000"/>
                <a:ext cx="381000" cy="381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2400" dirty="0">
                    <a:latin typeface="Times New Roman" panose="02020603050405020304" pitchFamily="18" charset="0"/>
                  </a:rPr>
                  <a:t>5</a:t>
                </a:r>
              </a:p>
            </p:txBody>
          </p:sp>
          <p:cxnSp>
            <p:nvCxnSpPr>
              <p:cNvPr id="55" name="AutoShape 51"/>
              <p:cNvCxnSpPr>
                <a:cxnSpLocks noChangeShapeType="1"/>
                <a:stCxn id="54" idx="5"/>
                <a:endCxn id="43" idx="0"/>
              </p:cNvCxnSpPr>
              <p:nvPr/>
            </p:nvCxnSpPr>
            <p:spPr bwMode="auto">
              <a:xfrm flipH="1">
                <a:off x="7150100" y="4533900"/>
                <a:ext cx="322263" cy="24765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6" name="AutoShape 52"/>
              <p:cNvCxnSpPr>
                <a:cxnSpLocks noChangeShapeType="1"/>
                <a:stCxn id="54" idx="3"/>
                <a:endCxn id="51" idx="0"/>
              </p:cNvCxnSpPr>
              <p:nvPr/>
            </p:nvCxnSpPr>
            <p:spPr bwMode="auto">
              <a:xfrm>
                <a:off x="7740650" y="4533900"/>
                <a:ext cx="319088" cy="24765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cxnSp>
          <p:nvCxnSpPr>
            <p:cNvPr id="40" name="AutoShape 43"/>
            <p:cNvCxnSpPr>
              <a:cxnSpLocks noChangeShapeType="1"/>
              <a:stCxn id="47" idx="3"/>
              <a:endCxn id="41" idx="0"/>
            </p:cNvCxnSpPr>
            <p:nvPr/>
          </p:nvCxnSpPr>
          <p:spPr bwMode="auto">
            <a:xfrm flipH="1">
              <a:off x="5705210" y="4227979"/>
              <a:ext cx="196555" cy="37259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1" name="Oval 44"/>
            <p:cNvSpPr>
              <a:spLocks noChangeAspect="1" noChangeArrowheads="1"/>
            </p:cNvSpPr>
            <p:nvPr/>
          </p:nvSpPr>
          <p:spPr bwMode="auto">
            <a:xfrm>
              <a:off x="5514710" y="4600575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 dirty="0">
                  <a:latin typeface="Times New Roman" panose="02020603050405020304" pitchFamily="18" charset="0"/>
                </a:rPr>
                <a:t>1</a:t>
              </a:r>
            </a:p>
          </p:txBody>
        </p:sp>
      </p:grpSp>
      <p:sp>
        <p:nvSpPr>
          <p:cNvPr id="57" name="Oval 8"/>
          <p:cNvSpPr>
            <a:spLocks noChangeArrowheads="1"/>
          </p:cNvSpPr>
          <p:nvPr/>
        </p:nvSpPr>
        <p:spPr bwMode="auto">
          <a:xfrm rot="19227359">
            <a:off x="6176498" y="3157184"/>
            <a:ext cx="501594" cy="542894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351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/>
          <a:lstStyle/>
          <a:p>
            <a:r>
              <a:rPr lang="en-US" altLang="en-US" dirty="0" smtClean="0">
                <a:solidFill>
                  <a:srgbClr val="FF3300"/>
                </a:solidFill>
              </a:rPr>
              <a:t>Insert Example II</a:t>
            </a:r>
            <a:endParaRPr lang="en-US" altLang="en-US" dirty="0">
              <a:solidFill>
                <a:srgbClr val="FF33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321 - Data Structures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F31B7-9060-42E4-BB86-9DFA13B43B24}" type="slidenum">
              <a:rPr lang="en-US" smtClean="0"/>
              <a:pPr>
                <a:defRPr/>
              </a:pPr>
              <a:t>56</a:t>
            </a:fld>
            <a:endParaRPr lang="en-US"/>
          </a:p>
        </p:txBody>
      </p:sp>
      <p:sp>
        <p:nvSpPr>
          <p:cNvPr id="80" name="Text Box 28"/>
          <p:cNvSpPr txBox="1">
            <a:spLocks noChangeArrowheads="1"/>
          </p:cNvSpPr>
          <p:nvPr/>
        </p:nvSpPr>
        <p:spPr bwMode="auto">
          <a:xfrm>
            <a:off x="3549650" y="2674203"/>
            <a:ext cx="219392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endParaRPr lang="en-US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AutoShape 14"/>
          <p:cNvSpPr>
            <a:spLocks noChangeArrowheads="1"/>
          </p:cNvSpPr>
          <p:nvPr/>
        </p:nvSpPr>
        <p:spPr bwMode="auto">
          <a:xfrm>
            <a:off x="4040452" y="3505200"/>
            <a:ext cx="1066800" cy="381000"/>
          </a:xfrm>
          <a:prstGeom prst="rightArrow">
            <a:avLst>
              <a:gd name="adj1" fmla="val 50000"/>
              <a:gd name="adj2" fmla="val 750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800">
              <a:solidFill>
                <a:schemeClr val="hlink"/>
              </a:solidFill>
              <a:latin typeface="Tahoma" panose="020B0604030504040204" pitchFamily="34" charset="0"/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837936" y="2183700"/>
            <a:ext cx="2557727" cy="3100199"/>
            <a:chOff x="5514710" y="1881376"/>
            <a:chExt cx="2557727" cy="3100199"/>
          </a:xfrm>
        </p:grpSpPr>
        <p:grpSp>
          <p:nvGrpSpPr>
            <p:cNvPr id="39" name="Group 38"/>
            <p:cNvGrpSpPr/>
            <p:nvPr/>
          </p:nvGrpSpPr>
          <p:grpSpPr>
            <a:xfrm>
              <a:off x="5845969" y="1881376"/>
              <a:ext cx="2226468" cy="2438400"/>
              <a:chOff x="6333332" y="4191000"/>
              <a:chExt cx="2226468" cy="2438400"/>
            </a:xfrm>
          </p:grpSpPr>
          <p:sp>
            <p:nvSpPr>
              <p:cNvPr id="42" name="Oval 40"/>
              <p:cNvSpPr>
                <a:spLocks noChangeAspect="1" noChangeArrowheads="1"/>
              </p:cNvSpPr>
              <p:nvPr/>
            </p:nvSpPr>
            <p:spPr bwMode="auto">
              <a:xfrm>
                <a:off x="6629400" y="5486400"/>
                <a:ext cx="381000" cy="381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2400" dirty="0">
                    <a:latin typeface="Times New Roman" panose="02020603050405020304" pitchFamily="18" charset="0"/>
                  </a:rPr>
                  <a:t>3</a:t>
                </a:r>
              </a:p>
            </p:txBody>
          </p:sp>
          <p:sp>
            <p:nvSpPr>
              <p:cNvPr id="43" name="Oval 41"/>
              <p:cNvSpPr>
                <a:spLocks noChangeAspect="1" noChangeArrowheads="1"/>
              </p:cNvSpPr>
              <p:nvPr/>
            </p:nvSpPr>
            <p:spPr bwMode="auto">
              <a:xfrm flipH="1">
                <a:off x="6959600" y="4800600"/>
                <a:ext cx="381000" cy="381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2400">
                    <a:latin typeface="Times New Roman" panose="02020603050405020304" pitchFamily="18" charset="0"/>
                  </a:rPr>
                  <a:t>4</a:t>
                </a:r>
              </a:p>
            </p:txBody>
          </p:sp>
          <p:cxnSp>
            <p:nvCxnSpPr>
              <p:cNvPr id="44" name="AutoShape 42"/>
              <p:cNvCxnSpPr>
                <a:cxnSpLocks noChangeShapeType="1"/>
                <a:stCxn id="43" idx="5"/>
                <a:endCxn id="42" idx="0"/>
              </p:cNvCxnSpPr>
              <p:nvPr/>
            </p:nvCxnSpPr>
            <p:spPr bwMode="auto">
              <a:xfrm flipH="1">
                <a:off x="6819900" y="5143500"/>
                <a:ext cx="195263" cy="32385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6" name="AutoShape 43"/>
              <p:cNvCxnSpPr>
                <a:cxnSpLocks noChangeShapeType="1"/>
                <a:stCxn id="42" idx="3"/>
                <a:endCxn id="47" idx="0"/>
              </p:cNvCxnSpPr>
              <p:nvPr/>
            </p:nvCxnSpPr>
            <p:spPr bwMode="auto">
              <a:xfrm flipH="1">
                <a:off x="6523832" y="5811604"/>
                <a:ext cx="161364" cy="40079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47" name="Oval 44"/>
              <p:cNvSpPr>
                <a:spLocks noChangeAspect="1" noChangeArrowheads="1"/>
              </p:cNvSpPr>
              <p:nvPr/>
            </p:nvSpPr>
            <p:spPr bwMode="auto">
              <a:xfrm>
                <a:off x="6333332" y="6212399"/>
                <a:ext cx="381000" cy="381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2400">
                    <a:latin typeface="Times New Roman" panose="02020603050405020304" pitchFamily="18" charset="0"/>
                  </a:rPr>
                  <a:t>2</a:t>
                </a:r>
              </a:p>
            </p:txBody>
          </p:sp>
          <p:cxnSp>
            <p:nvCxnSpPr>
              <p:cNvPr id="49" name="AutoShape 45"/>
              <p:cNvCxnSpPr>
                <a:cxnSpLocks noChangeShapeType="1"/>
                <a:stCxn id="50" idx="5"/>
                <a:endCxn id="52" idx="0"/>
              </p:cNvCxnSpPr>
              <p:nvPr/>
            </p:nvCxnSpPr>
            <p:spPr bwMode="auto">
              <a:xfrm flipH="1">
                <a:off x="8064500" y="5829300"/>
                <a:ext cx="169863" cy="40005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50" name="Oval 46"/>
              <p:cNvSpPr>
                <a:spLocks noChangeAspect="1" noChangeArrowheads="1"/>
              </p:cNvSpPr>
              <p:nvPr/>
            </p:nvSpPr>
            <p:spPr bwMode="auto">
              <a:xfrm flipH="1">
                <a:off x="8178800" y="5486400"/>
                <a:ext cx="381000" cy="381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2400">
                    <a:latin typeface="Times New Roman" panose="02020603050405020304" pitchFamily="18" charset="0"/>
                  </a:rPr>
                  <a:t>9</a:t>
                </a:r>
              </a:p>
            </p:txBody>
          </p:sp>
          <p:sp>
            <p:nvSpPr>
              <p:cNvPr id="51" name="Oval 47"/>
              <p:cNvSpPr>
                <a:spLocks noChangeAspect="1" noChangeArrowheads="1"/>
              </p:cNvSpPr>
              <p:nvPr/>
            </p:nvSpPr>
            <p:spPr bwMode="auto">
              <a:xfrm flipH="1">
                <a:off x="7869238" y="4800600"/>
                <a:ext cx="381000" cy="381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2400">
                    <a:latin typeface="Times New Roman" panose="02020603050405020304" pitchFamily="18" charset="0"/>
                  </a:rPr>
                  <a:t>6</a:t>
                </a:r>
              </a:p>
            </p:txBody>
          </p:sp>
          <p:sp>
            <p:nvSpPr>
              <p:cNvPr id="52" name="Oval 51"/>
              <p:cNvSpPr>
                <a:spLocks noChangeAspect="1" noChangeArrowheads="1"/>
              </p:cNvSpPr>
              <p:nvPr/>
            </p:nvSpPr>
            <p:spPr bwMode="auto">
              <a:xfrm flipH="1">
                <a:off x="7874000" y="6248400"/>
                <a:ext cx="381000" cy="381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2400">
                    <a:latin typeface="Times New Roman" panose="02020603050405020304" pitchFamily="18" charset="0"/>
                  </a:rPr>
                  <a:t>7</a:t>
                </a:r>
              </a:p>
            </p:txBody>
          </p:sp>
          <p:cxnSp>
            <p:nvCxnSpPr>
              <p:cNvPr id="53" name="AutoShape 49"/>
              <p:cNvCxnSpPr>
                <a:cxnSpLocks noChangeShapeType="1"/>
                <a:stCxn id="51" idx="3"/>
                <a:endCxn id="50" idx="0"/>
              </p:cNvCxnSpPr>
              <p:nvPr/>
            </p:nvCxnSpPr>
            <p:spPr bwMode="auto">
              <a:xfrm>
                <a:off x="8193088" y="5143500"/>
                <a:ext cx="176212" cy="32385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54" name="Oval 53"/>
              <p:cNvSpPr>
                <a:spLocks noChangeAspect="1" noChangeArrowheads="1"/>
              </p:cNvSpPr>
              <p:nvPr/>
            </p:nvSpPr>
            <p:spPr bwMode="auto">
              <a:xfrm flipH="1">
                <a:off x="7416800" y="4191000"/>
                <a:ext cx="381000" cy="381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2400" dirty="0">
                    <a:latin typeface="Times New Roman" panose="02020603050405020304" pitchFamily="18" charset="0"/>
                  </a:rPr>
                  <a:t>5</a:t>
                </a:r>
              </a:p>
            </p:txBody>
          </p:sp>
          <p:cxnSp>
            <p:nvCxnSpPr>
              <p:cNvPr id="55" name="AutoShape 51"/>
              <p:cNvCxnSpPr>
                <a:cxnSpLocks noChangeShapeType="1"/>
                <a:stCxn id="54" idx="5"/>
                <a:endCxn id="43" idx="0"/>
              </p:cNvCxnSpPr>
              <p:nvPr/>
            </p:nvCxnSpPr>
            <p:spPr bwMode="auto">
              <a:xfrm flipH="1">
                <a:off x="7150100" y="4533900"/>
                <a:ext cx="322263" cy="24765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6" name="AutoShape 52"/>
              <p:cNvCxnSpPr>
                <a:cxnSpLocks noChangeShapeType="1"/>
                <a:stCxn id="54" idx="3"/>
                <a:endCxn id="51" idx="0"/>
              </p:cNvCxnSpPr>
              <p:nvPr/>
            </p:nvCxnSpPr>
            <p:spPr bwMode="auto">
              <a:xfrm>
                <a:off x="7740650" y="4533900"/>
                <a:ext cx="319088" cy="24765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cxnSp>
          <p:nvCxnSpPr>
            <p:cNvPr id="40" name="AutoShape 43"/>
            <p:cNvCxnSpPr>
              <a:cxnSpLocks noChangeShapeType="1"/>
              <a:stCxn id="47" idx="3"/>
              <a:endCxn id="41" idx="0"/>
            </p:cNvCxnSpPr>
            <p:nvPr/>
          </p:nvCxnSpPr>
          <p:spPr bwMode="auto">
            <a:xfrm flipH="1">
              <a:off x="5705210" y="4227979"/>
              <a:ext cx="196555" cy="37259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1" name="Oval 44"/>
            <p:cNvSpPr>
              <a:spLocks noChangeAspect="1" noChangeArrowheads="1"/>
            </p:cNvSpPr>
            <p:nvPr/>
          </p:nvSpPr>
          <p:spPr bwMode="auto">
            <a:xfrm>
              <a:off x="5514710" y="4600575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 dirty="0">
                  <a:latin typeface="Times New Roman" panose="02020603050405020304" pitchFamily="18" charset="0"/>
                </a:rPr>
                <a:t>1</a:t>
              </a:r>
            </a:p>
          </p:txBody>
        </p:sp>
      </p:grpSp>
      <p:sp>
        <p:nvSpPr>
          <p:cNvPr id="57" name="Oval 8"/>
          <p:cNvSpPr>
            <a:spLocks noChangeArrowheads="1"/>
          </p:cNvSpPr>
          <p:nvPr/>
        </p:nvSpPr>
        <p:spPr bwMode="auto">
          <a:xfrm rot="19227359">
            <a:off x="1428552" y="3373783"/>
            <a:ext cx="501594" cy="542894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028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/>
          <a:lstStyle/>
          <a:p>
            <a:r>
              <a:rPr lang="en-US" altLang="en-US" dirty="0" smtClean="0">
                <a:solidFill>
                  <a:srgbClr val="FF3300"/>
                </a:solidFill>
              </a:rPr>
              <a:t>Insert Example II</a:t>
            </a:r>
            <a:endParaRPr lang="en-US" altLang="en-US" dirty="0">
              <a:solidFill>
                <a:srgbClr val="FF33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321 - Data Structures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F31B7-9060-42E4-BB86-9DFA13B43B24}" type="slidenum">
              <a:rPr lang="en-US" smtClean="0"/>
              <a:pPr>
                <a:defRPr/>
              </a:pPr>
              <a:t>57</a:t>
            </a:fld>
            <a:endParaRPr lang="en-US"/>
          </a:p>
        </p:txBody>
      </p:sp>
      <p:sp>
        <p:nvSpPr>
          <p:cNvPr id="80" name="Text Box 28"/>
          <p:cNvSpPr txBox="1">
            <a:spLocks noChangeArrowheads="1"/>
          </p:cNvSpPr>
          <p:nvPr/>
        </p:nvSpPr>
        <p:spPr bwMode="auto">
          <a:xfrm>
            <a:off x="3549650" y="2674203"/>
            <a:ext cx="2193924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Zig-Zig 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Left</a:t>
            </a:r>
            <a:endParaRPr lang="en-US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AutoShape 14"/>
          <p:cNvSpPr>
            <a:spLocks noChangeArrowheads="1"/>
          </p:cNvSpPr>
          <p:nvPr/>
        </p:nvSpPr>
        <p:spPr bwMode="auto">
          <a:xfrm>
            <a:off x="4040452" y="3505200"/>
            <a:ext cx="1066800" cy="381000"/>
          </a:xfrm>
          <a:prstGeom prst="rightArrow">
            <a:avLst>
              <a:gd name="adj1" fmla="val 50000"/>
              <a:gd name="adj2" fmla="val 750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800">
              <a:solidFill>
                <a:schemeClr val="hlink"/>
              </a:solidFill>
              <a:latin typeface="Tahoma" panose="020B0604030504040204" pitchFamily="34" charset="0"/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829321" y="2006784"/>
            <a:ext cx="2557727" cy="3100199"/>
            <a:chOff x="5514710" y="1881376"/>
            <a:chExt cx="2557727" cy="3100199"/>
          </a:xfrm>
        </p:grpSpPr>
        <p:grpSp>
          <p:nvGrpSpPr>
            <p:cNvPr id="39" name="Group 38"/>
            <p:cNvGrpSpPr/>
            <p:nvPr/>
          </p:nvGrpSpPr>
          <p:grpSpPr>
            <a:xfrm>
              <a:off x="5845969" y="1881376"/>
              <a:ext cx="2226468" cy="2438400"/>
              <a:chOff x="6333332" y="4191000"/>
              <a:chExt cx="2226468" cy="2438400"/>
            </a:xfrm>
          </p:grpSpPr>
          <p:sp>
            <p:nvSpPr>
              <p:cNvPr id="42" name="Oval 40"/>
              <p:cNvSpPr>
                <a:spLocks noChangeAspect="1" noChangeArrowheads="1"/>
              </p:cNvSpPr>
              <p:nvPr/>
            </p:nvSpPr>
            <p:spPr bwMode="auto">
              <a:xfrm>
                <a:off x="6629400" y="5486400"/>
                <a:ext cx="381000" cy="381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2400" dirty="0">
                    <a:latin typeface="Times New Roman" panose="02020603050405020304" pitchFamily="18" charset="0"/>
                  </a:rPr>
                  <a:t>3</a:t>
                </a:r>
              </a:p>
            </p:txBody>
          </p:sp>
          <p:sp>
            <p:nvSpPr>
              <p:cNvPr id="43" name="Oval 41"/>
              <p:cNvSpPr>
                <a:spLocks noChangeAspect="1" noChangeArrowheads="1"/>
              </p:cNvSpPr>
              <p:nvPr/>
            </p:nvSpPr>
            <p:spPr bwMode="auto">
              <a:xfrm flipH="1">
                <a:off x="6959600" y="4800600"/>
                <a:ext cx="381000" cy="381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2400">
                    <a:latin typeface="Times New Roman" panose="02020603050405020304" pitchFamily="18" charset="0"/>
                  </a:rPr>
                  <a:t>4</a:t>
                </a:r>
              </a:p>
            </p:txBody>
          </p:sp>
          <p:cxnSp>
            <p:nvCxnSpPr>
              <p:cNvPr id="44" name="AutoShape 42"/>
              <p:cNvCxnSpPr>
                <a:cxnSpLocks noChangeShapeType="1"/>
                <a:stCxn id="43" idx="5"/>
                <a:endCxn id="42" idx="0"/>
              </p:cNvCxnSpPr>
              <p:nvPr/>
            </p:nvCxnSpPr>
            <p:spPr bwMode="auto">
              <a:xfrm flipH="1">
                <a:off x="6819900" y="5143500"/>
                <a:ext cx="195263" cy="32385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6" name="AutoShape 43"/>
              <p:cNvCxnSpPr>
                <a:cxnSpLocks noChangeShapeType="1"/>
                <a:stCxn id="42" idx="3"/>
                <a:endCxn id="47" idx="0"/>
              </p:cNvCxnSpPr>
              <p:nvPr/>
            </p:nvCxnSpPr>
            <p:spPr bwMode="auto">
              <a:xfrm flipH="1">
                <a:off x="6523832" y="5811604"/>
                <a:ext cx="161364" cy="40079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47" name="Oval 44"/>
              <p:cNvSpPr>
                <a:spLocks noChangeAspect="1" noChangeArrowheads="1"/>
              </p:cNvSpPr>
              <p:nvPr/>
            </p:nvSpPr>
            <p:spPr bwMode="auto">
              <a:xfrm>
                <a:off x="6333332" y="6212399"/>
                <a:ext cx="381000" cy="381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2400">
                    <a:latin typeface="Times New Roman" panose="02020603050405020304" pitchFamily="18" charset="0"/>
                  </a:rPr>
                  <a:t>2</a:t>
                </a:r>
              </a:p>
            </p:txBody>
          </p:sp>
          <p:cxnSp>
            <p:nvCxnSpPr>
              <p:cNvPr id="49" name="AutoShape 45"/>
              <p:cNvCxnSpPr>
                <a:cxnSpLocks noChangeShapeType="1"/>
                <a:stCxn id="50" idx="5"/>
                <a:endCxn id="52" idx="0"/>
              </p:cNvCxnSpPr>
              <p:nvPr/>
            </p:nvCxnSpPr>
            <p:spPr bwMode="auto">
              <a:xfrm flipH="1">
                <a:off x="8064500" y="5829300"/>
                <a:ext cx="169863" cy="40005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50" name="Oval 46"/>
              <p:cNvSpPr>
                <a:spLocks noChangeAspect="1" noChangeArrowheads="1"/>
              </p:cNvSpPr>
              <p:nvPr/>
            </p:nvSpPr>
            <p:spPr bwMode="auto">
              <a:xfrm flipH="1">
                <a:off x="8178800" y="5486400"/>
                <a:ext cx="381000" cy="381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2400">
                    <a:latin typeface="Times New Roman" panose="02020603050405020304" pitchFamily="18" charset="0"/>
                  </a:rPr>
                  <a:t>9</a:t>
                </a:r>
              </a:p>
            </p:txBody>
          </p:sp>
          <p:sp>
            <p:nvSpPr>
              <p:cNvPr id="51" name="Oval 47"/>
              <p:cNvSpPr>
                <a:spLocks noChangeAspect="1" noChangeArrowheads="1"/>
              </p:cNvSpPr>
              <p:nvPr/>
            </p:nvSpPr>
            <p:spPr bwMode="auto">
              <a:xfrm flipH="1">
                <a:off x="7869238" y="4800600"/>
                <a:ext cx="381000" cy="381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2400">
                    <a:latin typeface="Times New Roman" panose="02020603050405020304" pitchFamily="18" charset="0"/>
                  </a:rPr>
                  <a:t>6</a:t>
                </a:r>
              </a:p>
            </p:txBody>
          </p:sp>
          <p:sp>
            <p:nvSpPr>
              <p:cNvPr id="52" name="Oval 51"/>
              <p:cNvSpPr>
                <a:spLocks noChangeAspect="1" noChangeArrowheads="1"/>
              </p:cNvSpPr>
              <p:nvPr/>
            </p:nvSpPr>
            <p:spPr bwMode="auto">
              <a:xfrm flipH="1">
                <a:off x="7874000" y="6248400"/>
                <a:ext cx="381000" cy="381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2400">
                    <a:latin typeface="Times New Roman" panose="02020603050405020304" pitchFamily="18" charset="0"/>
                  </a:rPr>
                  <a:t>7</a:t>
                </a:r>
              </a:p>
            </p:txBody>
          </p:sp>
          <p:cxnSp>
            <p:nvCxnSpPr>
              <p:cNvPr id="53" name="AutoShape 49"/>
              <p:cNvCxnSpPr>
                <a:cxnSpLocks noChangeShapeType="1"/>
                <a:stCxn id="51" idx="3"/>
                <a:endCxn id="50" idx="0"/>
              </p:cNvCxnSpPr>
              <p:nvPr/>
            </p:nvCxnSpPr>
            <p:spPr bwMode="auto">
              <a:xfrm>
                <a:off x="8193088" y="5143500"/>
                <a:ext cx="176212" cy="32385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54" name="Oval 53"/>
              <p:cNvSpPr>
                <a:spLocks noChangeAspect="1" noChangeArrowheads="1"/>
              </p:cNvSpPr>
              <p:nvPr/>
            </p:nvSpPr>
            <p:spPr bwMode="auto">
              <a:xfrm flipH="1">
                <a:off x="7416800" y="4191000"/>
                <a:ext cx="381000" cy="381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2400" dirty="0">
                    <a:latin typeface="Times New Roman" panose="02020603050405020304" pitchFamily="18" charset="0"/>
                  </a:rPr>
                  <a:t>5</a:t>
                </a:r>
              </a:p>
            </p:txBody>
          </p:sp>
          <p:cxnSp>
            <p:nvCxnSpPr>
              <p:cNvPr id="55" name="AutoShape 51"/>
              <p:cNvCxnSpPr>
                <a:cxnSpLocks noChangeShapeType="1"/>
                <a:stCxn id="54" idx="5"/>
                <a:endCxn id="43" idx="0"/>
              </p:cNvCxnSpPr>
              <p:nvPr/>
            </p:nvCxnSpPr>
            <p:spPr bwMode="auto">
              <a:xfrm flipH="1">
                <a:off x="7150100" y="4533900"/>
                <a:ext cx="322263" cy="24765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6" name="AutoShape 52"/>
              <p:cNvCxnSpPr>
                <a:cxnSpLocks noChangeShapeType="1"/>
                <a:stCxn id="54" idx="3"/>
                <a:endCxn id="51" idx="0"/>
              </p:cNvCxnSpPr>
              <p:nvPr/>
            </p:nvCxnSpPr>
            <p:spPr bwMode="auto">
              <a:xfrm>
                <a:off x="7740650" y="4533900"/>
                <a:ext cx="319088" cy="24765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cxnSp>
          <p:nvCxnSpPr>
            <p:cNvPr id="40" name="AutoShape 43"/>
            <p:cNvCxnSpPr>
              <a:cxnSpLocks noChangeShapeType="1"/>
              <a:stCxn id="47" idx="3"/>
              <a:endCxn id="41" idx="0"/>
            </p:cNvCxnSpPr>
            <p:nvPr/>
          </p:nvCxnSpPr>
          <p:spPr bwMode="auto">
            <a:xfrm flipH="1">
              <a:off x="5705210" y="4227979"/>
              <a:ext cx="196555" cy="37259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1" name="Oval 44"/>
            <p:cNvSpPr>
              <a:spLocks noChangeAspect="1" noChangeArrowheads="1"/>
            </p:cNvSpPr>
            <p:nvPr/>
          </p:nvSpPr>
          <p:spPr bwMode="auto">
            <a:xfrm>
              <a:off x="5514710" y="4600575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 dirty="0">
                  <a:latin typeface="Times New Roman" panose="02020603050405020304" pitchFamily="18" charset="0"/>
                </a:rPr>
                <a:t>1</a:t>
              </a:r>
            </a:p>
          </p:txBody>
        </p:sp>
      </p:grpSp>
      <p:sp>
        <p:nvSpPr>
          <p:cNvPr id="57" name="Oval 8"/>
          <p:cNvSpPr>
            <a:spLocks noChangeArrowheads="1"/>
          </p:cNvSpPr>
          <p:nvPr/>
        </p:nvSpPr>
        <p:spPr bwMode="auto">
          <a:xfrm rot="19227359">
            <a:off x="1419152" y="3225322"/>
            <a:ext cx="501594" cy="542894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5" name="Group 24"/>
          <p:cNvGrpSpPr/>
          <p:nvPr/>
        </p:nvGrpSpPr>
        <p:grpSpPr>
          <a:xfrm>
            <a:off x="5808134" y="2006784"/>
            <a:ext cx="2912533" cy="3758832"/>
            <a:chOff x="5701474" y="1872909"/>
            <a:chExt cx="2912533" cy="3758832"/>
          </a:xfrm>
        </p:grpSpPr>
        <p:grpSp>
          <p:nvGrpSpPr>
            <p:cNvPr id="26" name="Group 25"/>
            <p:cNvGrpSpPr/>
            <p:nvPr/>
          </p:nvGrpSpPr>
          <p:grpSpPr>
            <a:xfrm>
              <a:off x="6032733" y="1872909"/>
              <a:ext cx="2581274" cy="3758832"/>
              <a:chOff x="6520096" y="4182533"/>
              <a:chExt cx="2581274" cy="3758832"/>
            </a:xfrm>
          </p:grpSpPr>
          <p:sp>
            <p:nvSpPr>
              <p:cNvPr id="29" name="Oval 40"/>
              <p:cNvSpPr>
                <a:spLocks noChangeAspect="1" noChangeArrowheads="1"/>
              </p:cNvSpPr>
              <p:nvPr/>
            </p:nvSpPr>
            <p:spPr bwMode="auto">
              <a:xfrm>
                <a:off x="7031832" y="4182533"/>
                <a:ext cx="381000" cy="381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2400" dirty="0">
                    <a:latin typeface="Times New Roman" panose="02020603050405020304" pitchFamily="18" charset="0"/>
                  </a:rPr>
                  <a:t>3</a:t>
                </a:r>
              </a:p>
            </p:txBody>
          </p:sp>
          <p:sp>
            <p:nvSpPr>
              <p:cNvPr id="30" name="Oval 41"/>
              <p:cNvSpPr>
                <a:spLocks noChangeAspect="1" noChangeArrowheads="1"/>
              </p:cNvSpPr>
              <p:nvPr/>
            </p:nvSpPr>
            <p:spPr bwMode="auto">
              <a:xfrm flipH="1">
                <a:off x="7516930" y="4855655"/>
                <a:ext cx="381000" cy="381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2400" dirty="0">
                    <a:latin typeface="Times New Roman" panose="02020603050405020304" pitchFamily="18" charset="0"/>
                  </a:rPr>
                  <a:t>4</a:t>
                </a:r>
              </a:p>
            </p:txBody>
          </p:sp>
          <p:cxnSp>
            <p:nvCxnSpPr>
              <p:cNvPr id="31" name="AutoShape 42"/>
              <p:cNvCxnSpPr>
                <a:cxnSpLocks noChangeShapeType="1"/>
                <a:stCxn id="29" idx="5"/>
                <a:endCxn id="30" idx="0"/>
              </p:cNvCxnSpPr>
              <p:nvPr/>
            </p:nvCxnSpPr>
            <p:spPr bwMode="auto">
              <a:xfrm>
                <a:off x="7357036" y="4507737"/>
                <a:ext cx="350394" cy="3479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2" name="AutoShape 43"/>
              <p:cNvCxnSpPr>
                <a:cxnSpLocks noChangeShapeType="1"/>
                <a:stCxn id="29" idx="3"/>
                <a:endCxn id="33" idx="0"/>
              </p:cNvCxnSpPr>
              <p:nvPr/>
            </p:nvCxnSpPr>
            <p:spPr bwMode="auto">
              <a:xfrm flipH="1">
                <a:off x="6710596" y="4507737"/>
                <a:ext cx="377032" cy="40441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33" name="Oval 44"/>
              <p:cNvSpPr>
                <a:spLocks noChangeAspect="1" noChangeArrowheads="1"/>
              </p:cNvSpPr>
              <p:nvPr/>
            </p:nvSpPr>
            <p:spPr bwMode="auto">
              <a:xfrm>
                <a:off x="6520096" y="4912151"/>
                <a:ext cx="381000" cy="381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2400">
                    <a:latin typeface="Times New Roman" panose="02020603050405020304" pitchFamily="18" charset="0"/>
                  </a:rPr>
                  <a:t>2</a:t>
                </a:r>
              </a:p>
            </p:txBody>
          </p:sp>
          <p:cxnSp>
            <p:nvCxnSpPr>
              <p:cNvPr id="34" name="AutoShape 45"/>
              <p:cNvCxnSpPr>
                <a:cxnSpLocks noChangeShapeType="1"/>
                <a:stCxn id="35" idx="5"/>
                <a:endCxn id="37" idx="0"/>
              </p:cNvCxnSpPr>
              <p:nvPr/>
            </p:nvCxnSpPr>
            <p:spPr bwMode="auto">
              <a:xfrm flipH="1">
                <a:off x="8606070" y="7123569"/>
                <a:ext cx="170096" cy="436796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35" name="Oval 46"/>
              <p:cNvSpPr>
                <a:spLocks noChangeAspect="1" noChangeArrowheads="1"/>
              </p:cNvSpPr>
              <p:nvPr/>
            </p:nvSpPr>
            <p:spPr bwMode="auto">
              <a:xfrm flipH="1">
                <a:off x="8720370" y="6798365"/>
                <a:ext cx="381000" cy="381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2400">
                    <a:latin typeface="Times New Roman" panose="02020603050405020304" pitchFamily="18" charset="0"/>
                  </a:rPr>
                  <a:t>9</a:t>
                </a:r>
              </a:p>
            </p:txBody>
          </p:sp>
          <p:sp>
            <p:nvSpPr>
              <p:cNvPr id="36" name="Oval 47"/>
              <p:cNvSpPr>
                <a:spLocks noChangeAspect="1" noChangeArrowheads="1"/>
              </p:cNvSpPr>
              <p:nvPr/>
            </p:nvSpPr>
            <p:spPr bwMode="auto">
              <a:xfrm flipH="1">
                <a:off x="8410808" y="6112565"/>
                <a:ext cx="381000" cy="381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2400">
                    <a:latin typeface="Times New Roman" panose="02020603050405020304" pitchFamily="18" charset="0"/>
                  </a:rPr>
                  <a:t>6</a:t>
                </a:r>
              </a:p>
            </p:txBody>
          </p:sp>
          <p:sp>
            <p:nvSpPr>
              <p:cNvPr id="37" name="Oval 36"/>
              <p:cNvSpPr>
                <a:spLocks noChangeAspect="1" noChangeArrowheads="1"/>
              </p:cNvSpPr>
              <p:nvPr/>
            </p:nvSpPr>
            <p:spPr bwMode="auto">
              <a:xfrm flipH="1">
                <a:off x="8415570" y="7560365"/>
                <a:ext cx="381000" cy="381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2400">
                    <a:latin typeface="Times New Roman" panose="02020603050405020304" pitchFamily="18" charset="0"/>
                  </a:rPr>
                  <a:t>7</a:t>
                </a:r>
              </a:p>
            </p:txBody>
          </p:sp>
          <p:cxnSp>
            <p:nvCxnSpPr>
              <p:cNvPr id="48" name="AutoShape 49"/>
              <p:cNvCxnSpPr>
                <a:cxnSpLocks noChangeShapeType="1"/>
                <a:stCxn id="36" idx="3"/>
                <a:endCxn id="35" idx="0"/>
              </p:cNvCxnSpPr>
              <p:nvPr/>
            </p:nvCxnSpPr>
            <p:spPr bwMode="auto">
              <a:xfrm>
                <a:off x="8736012" y="6437769"/>
                <a:ext cx="174858" cy="360596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58" name="Oval 57"/>
              <p:cNvSpPr>
                <a:spLocks noChangeAspect="1" noChangeArrowheads="1"/>
              </p:cNvSpPr>
              <p:nvPr/>
            </p:nvSpPr>
            <p:spPr bwMode="auto">
              <a:xfrm flipH="1">
                <a:off x="7958370" y="5502965"/>
                <a:ext cx="381000" cy="381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2400" dirty="0">
                    <a:latin typeface="Times New Roman" panose="02020603050405020304" pitchFamily="18" charset="0"/>
                  </a:rPr>
                  <a:t>5</a:t>
                </a:r>
              </a:p>
            </p:txBody>
          </p:sp>
          <p:cxnSp>
            <p:nvCxnSpPr>
              <p:cNvPr id="59" name="AutoShape 51"/>
              <p:cNvCxnSpPr>
                <a:cxnSpLocks noChangeShapeType="1"/>
                <a:stCxn id="30" idx="3"/>
                <a:endCxn id="58" idx="0"/>
              </p:cNvCxnSpPr>
              <p:nvPr/>
            </p:nvCxnSpPr>
            <p:spPr bwMode="auto">
              <a:xfrm>
                <a:off x="7842134" y="5180859"/>
                <a:ext cx="306736" cy="322106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0" name="AutoShape 52"/>
              <p:cNvCxnSpPr>
                <a:cxnSpLocks noChangeShapeType="1"/>
                <a:stCxn id="58" idx="3"/>
                <a:endCxn id="36" idx="0"/>
              </p:cNvCxnSpPr>
              <p:nvPr/>
            </p:nvCxnSpPr>
            <p:spPr bwMode="auto">
              <a:xfrm>
                <a:off x="8283574" y="5828169"/>
                <a:ext cx="317734" cy="284396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cxnSp>
          <p:nvCxnSpPr>
            <p:cNvPr id="27" name="AutoShape 43"/>
            <p:cNvCxnSpPr>
              <a:cxnSpLocks noChangeShapeType="1"/>
              <a:stCxn id="33" idx="3"/>
              <a:endCxn id="28" idx="0"/>
            </p:cNvCxnSpPr>
            <p:nvPr/>
          </p:nvCxnSpPr>
          <p:spPr bwMode="auto">
            <a:xfrm flipH="1">
              <a:off x="5891974" y="2927731"/>
              <a:ext cx="196555" cy="37259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8" name="Oval 44"/>
            <p:cNvSpPr>
              <a:spLocks noChangeAspect="1" noChangeArrowheads="1"/>
            </p:cNvSpPr>
            <p:nvPr/>
          </p:nvSpPr>
          <p:spPr bwMode="auto">
            <a:xfrm>
              <a:off x="5701474" y="3300327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 dirty="0">
                  <a:latin typeface="Times New Roman" panose="02020603050405020304" pitchFamily="18" charset="0"/>
                </a:rPr>
                <a:t>1</a:t>
              </a:r>
            </a:p>
          </p:txBody>
        </p:sp>
      </p:grpSp>
      <p:sp>
        <p:nvSpPr>
          <p:cNvPr id="61" name="Oval 8"/>
          <p:cNvSpPr>
            <a:spLocks noChangeArrowheads="1"/>
          </p:cNvSpPr>
          <p:nvPr/>
        </p:nvSpPr>
        <p:spPr bwMode="auto">
          <a:xfrm rot="19227359">
            <a:off x="6603530" y="1934303"/>
            <a:ext cx="501594" cy="542894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907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solidFill>
                  <a:srgbClr val="FF3300"/>
                </a:solidFill>
              </a:rPr>
              <a:t>Delete Operation</a:t>
            </a:r>
            <a:endParaRPr lang="en-US" altLang="en-US" dirty="0">
              <a:solidFill>
                <a:srgbClr val="FF3300"/>
              </a:solidFill>
            </a:endParaRP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610600" cy="2743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S</a:t>
            </a:r>
            <a:r>
              <a:rPr lang="en-US" altLang="en-US" dirty="0" smtClean="0"/>
              <a:t>earch </a:t>
            </a:r>
            <a:r>
              <a:rPr lang="en-US" altLang="en-US" dirty="0"/>
              <a:t>for </a:t>
            </a:r>
            <a:r>
              <a:rPr lang="en-US" altLang="en-US" dirty="0" smtClean="0"/>
              <a:t>node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en-US" dirty="0" smtClean="0"/>
              <a:t> with key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en-US" altLang="en-US" dirty="0"/>
              <a:t>:</a:t>
            </a:r>
            <a:endParaRPr lang="en-US" altLang="en-US" dirty="0" smtClean="0"/>
          </a:p>
          <a:p>
            <a:pPr lvl="1">
              <a:lnSpc>
                <a:spcPct val="90000"/>
              </a:lnSpc>
            </a:pPr>
            <a:r>
              <a:rPr lang="en-US" altLang="en-US" dirty="0"/>
              <a:t>I</a:t>
            </a:r>
            <a:r>
              <a:rPr lang="en-US" altLang="en-US" dirty="0" smtClean="0"/>
              <a:t>f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en-US" altLang="en-US" dirty="0"/>
              <a:t> is </a:t>
            </a:r>
            <a:r>
              <a:rPr lang="en-US" altLang="en-US" dirty="0" smtClean="0"/>
              <a:t>found, </a:t>
            </a:r>
            <a:r>
              <a:rPr lang="en-US" altLang="en-US" dirty="0"/>
              <a:t>we splay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en-US" dirty="0"/>
              <a:t> to </a:t>
            </a:r>
            <a:r>
              <a:rPr lang="en-US" altLang="en-US" sz="2400" dirty="0" smtClean="0"/>
              <a:t>root and </a:t>
            </a:r>
            <a:r>
              <a:rPr lang="en-US" altLang="en-US" sz="2400" dirty="0"/>
              <a:t>remove it. </a:t>
            </a:r>
          </a:p>
          <a:p>
            <a:pPr lvl="2">
              <a:lnSpc>
                <a:spcPct val="90000"/>
              </a:lnSpc>
            </a:pPr>
            <a:r>
              <a:rPr lang="en-US" altLang="en-US" sz="2000" dirty="0" smtClean="0"/>
              <a:t>Splay </a:t>
            </a:r>
            <a:r>
              <a:rPr lang="en-US" altLang="en-US" sz="2000" dirty="0"/>
              <a:t>the node containing maximum key in the left </a:t>
            </a:r>
            <a:r>
              <a:rPr lang="en-US" altLang="en-US" sz="2000" dirty="0" smtClean="0"/>
              <a:t>subtree (i.e. 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en-US" sz="2000" dirty="0" smtClean="0"/>
              <a:t>’s predecessor).</a:t>
            </a:r>
            <a:endParaRPr lang="en-US" altLang="en-US" sz="2000" dirty="0"/>
          </a:p>
          <a:p>
            <a:pPr lvl="2">
              <a:lnSpc>
                <a:spcPct val="90000"/>
              </a:lnSpc>
            </a:pPr>
            <a:r>
              <a:rPr lang="en-US" altLang="en-US" sz="2000" dirty="0"/>
              <a:t>Attach the right subtree to that new root</a:t>
            </a:r>
            <a:r>
              <a:rPr lang="en-US" altLang="en-US" sz="2000" dirty="0" smtClean="0"/>
              <a:t>.</a:t>
            </a:r>
            <a:endParaRPr lang="en-US" altLang="en-US" sz="2400" dirty="0"/>
          </a:p>
          <a:p>
            <a:pPr lvl="1">
              <a:lnSpc>
                <a:spcPct val="90000"/>
              </a:lnSpc>
            </a:pPr>
            <a:r>
              <a:rPr lang="en-US" altLang="en-US" dirty="0"/>
              <a:t>If not </a:t>
            </a:r>
            <a:r>
              <a:rPr lang="en-US" altLang="en-US" dirty="0" smtClean="0"/>
              <a:t>found, </a:t>
            </a:r>
            <a:r>
              <a:rPr lang="en-US" dirty="0"/>
              <a:t>the last node accessed prior to reaching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dirty="0"/>
              <a:t> is splayed to the root.</a:t>
            </a:r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321 - Data Structures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F31B7-9060-42E4-BB86-9DFA13B43B24}" type="slidenum">
              <a:rPr lang="en-US" smtClean="0"/>
              <a:pPr>
                <a:defRPr/>
              </a:pPr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039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/>
          <a:lstStyle/>
          <a:p>
            <a:r>
              <a:rPr lang="en-US" altLang="en-US" dirty="0" smtClean="0">
                <a:solidFill>
                  <a:srgbClr val="FF3300"/>
                </a:solidFill>
              </a:rPr>
              <a:t>Delete Example I</a:t>
            </a:r>
            <a:endParaRPr lang="en-US" altLang="en-US" dirty="0">
              <a:solidFill>
                <a:srgbClr val="FF33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321 - Data Structures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F31B7-9060-42E4-BB86-9DFA13B43B24}" type="slidenum">
              <a:rPr lang="en-US" smtClean="0"/>
              <a:pPr>
                <a:defRPr/>
              </a:pPr>
              <a:t>59</a:t>
            </a:fld>
            <a:endParaRPr lang="en-US"/>
          </a:p>
        </p:txBody>
      </p:sp>
      <p:sp>
        <p:nvSpPr>
          <p:cNvPr id="80" name="Text Box 28"/>
          <p:cNvSpPr txBox="1">
            <a:spLocks noChangeArrowheads="1"/>
          </p:cNvSpPr>
          <p:nvPr/>
        </p:nvSpPr>
        <p:spPr bwMode="auto">
          <a:xfrm>
            <a:off x="3633296" y="2817167"/>
            <a:ext cx="187740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Search(</a:t>
            </a:r>
            <a:r>
              <a:rPr lang="en-US" altLang="en-US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AutoShape 14"/>
          <p:cNvSpPr>
            <a:spLocks noChangeArrowheads="1"/>
          </p:cNvSpPr>
          <p:nvPr/>
        </p:nvSpPr>
        <p:spPr bwMode="auto">
          <a:xfrm>
            <a:off x="4040452" y="3505200"/>
            <a:ext cx="1066800" cy="381000"/>
          </a:xfrm>
          <a:prstGeom prst="rightArrow">
            <a:avLst>
              <a:gd name="adj1" fmla="val 50000"/>
              <a:gd name="adj2" fmla="val 750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800">
              <a:solidFill>
                <a:schemeClr val="hlink"/>
              </a:solidFill>
              <a:latin typeface="Tahoma" panose="020B0604030504040204" pitchFamily="34" charset="0"/>
            </a:endParaRPr>
          </a:p>
        </p:txBody>
      </p:sp>
      <p:sp>
        <p:nvSpPr>
          <p:cNvPr id="54" name="Oval 8"/>
          <p:cNvSpPr>
            <a:spLocks noChangeArrowheads="1"/>
          </p:cNvSpPr>
          <p:nvPr/>
        </p:nvSpPr>
        <p:spPr bwMode="auto">
          <a:xfrm rot="19227359">
            <a:off x="6435260" y="3523148"/>
            <a:ext cx="501594" cy="542894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7" name="Group 56"/>
          <p:cNvGrpSpPr/>
          <p:nvPr/>
        </p:nvGrpSpPr>
        <p:grpSpPr>
          <a:xfrm>
            <a:off x="1265842" y="1828800"/>
            <a:ext cx="1635125" cy="3048000"/>
            <a:chOff x="630238" y="1676400"/>
            <a:chExt cx="1635125" cy="3048000"/>
          </a:xfrm>
        </p:grpSpPr>
        <p:cxnSp>
          <p:nvCxnSpPr>
            <p:cNvPr id="58" name="AutoShape 3"/>
            <p:cNvCxnSpPr>
              <a:cxnSpLocks noChangeShapeType="1"/>
              <a:stCxn id="59" idx="5"/>
              <a:endCxn id="65" idx="0"/>
            </p:cNvCxnSpPr>
            <p:nvPr/>
          </p:nvCxnSpPr>
          <p:spPr bwMode="auto">
            <a:xfrm flipH="1">
              <a:off x="1714500" y="2857500"/>
              <a:ext cx="225425" cy="5524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9" name="Oval 4"/>
            <p:cNvSpPr>
              <a:spLocks noChangeAspect="1" noChangeArrowheads="1"/>
            </p:cNvSpPr>
            <p:nvPr/>
          </p:nvSpPr>
          <p:spPr bwMode="auto">
            <a:xfrm flipH="1">
              <a:off x="1884363" y="2514600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9</a:t>
              </a:r>
            </a:p>
          </p:txBody>
        </p:sp>
        <p:sp>
          <p:nvSpPr>
            <p:cNvPr id="60" name="Oval 5"/>
            <p:cNvSpPr>
              <a:spLocks noChangeAspect="1" noChangeArrowheads="1"/>
            </p:cNvSpPr>
            <p:nvPr/>
          </p:nvSpPr>
          <p:spPr bwMode="auto">
            <a:xfrm>
              <a:off x="685800" y="2514600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61" name="Oval 6"/>
            <p:cNvSpPr>
              <a:spLocks noChangeAspect="1" noChangeArrowheads="1"/>
            </p:cNvSpPr>
            <p:nvPr/>
          </p:nvSpPr>
          <p:spPr bwMode="auto">
            <a:xfrm flipH="1">
              <a:off x="1295400" y="1676400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6</a:t>
              </a:r>
            </a:p>
          </p:txBody>
        </p:sp>
        <p:cxnSp>
          <p:nvCxnSpPr>
            <p:cNvPr id="62" name="AutoShape 7"/>
            <p:cNvCxnSpPr>
              <a:cxnSpLocks noChangeShapeType="1"/>
              <a:stCxn id="61" idx="5"/>
              <a:endCxn id="60" idx="0"/>
            </p:cNvCxnSpPr>
            <p:nvPr/>
          </p:nvCxnSpPr>
          <p:spPr bwMode="auto">
            <a:xfrm flipH="1">
              <a:off x="876300" y="2019300"/>
              <a:ext cx="474663" cy="4762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3" name="AutoShape 8"/>
            <p:cNvCxnSpPr>
              <a:cxnSpLocks noChangeShapeType="1"/>
              <a:stCxn id="60" idx="5"/>
              <a:endCxn id="64" idx="0"/>
            </p:cNvCxnSpPr>
            <p:nvPr/>
          </p:nvCxnSpPr>
          <p:spPr bwMode="auto">
            <a:xfrm>
              <a:off x="1011238" y="2859088"/>
              <a:ext cx="169862" cy="5508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4" name="Oval 9"/>
            <p:cNvSpPr>
              <a:spLocks noChangeAspect="1" noChangeArrowheads="1"/>
            </p:cNvSpPr>
            <p:nvPr/>
          </p:nvSpPr>
          <p:spPr bwMode="auto">
            <a:xfrm>
              <a:off x="990600" y="3429000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65" name="Oval 10"/>
            <p:cNvSpPr>
              <a:spLocks noChangeAspect="1" noChangeArrowheads="1"/>
            </p:cNvSpPr>
            <p:nvPr/>
          </p:nvSpPr>
          <p:spPr bwMode="auto">
            <a:xfrm flipH="1">
              <a:off x="1524000" y="3429000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7</a:t>
              </a:r>
            </a:p>
          </p:txBody>
        </p:sp>
        <p:cxnSp>
          <p:nvCxnSpPr>
            <p:cNvPr id="66" name="AutoShape 11"/>
            <p:cNvCxnSpPr>
              <a:cxnSpLocks noChangeShapeType="1"/>
              <a:stCxn id="61" idx="3"/>
              <a:endCxn id="59" idx="0"/>
            </p:cNvCxnSpPr>
            <p:nvPr/>
          </p:nvCxnSpPr>
          <p:spPr bwMode="auto">
            <a:xfrm>
              <a:off x="1619250" y="2019300"/>
              <a:ext cx="455613" cy="4762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7" name="Oval 12"/>
            <p:cNvSpPr>
              <a:spLocks noChangeAspect="1" noChangeArrowheads="1"/>
            </p:cNvSpPr>
            <p:nvPr/>
          </p:nvSpPr>
          <p:spPr bwMode="auto">
            <a:xfrm flipH="1">
              <a:off x="630238" y="4343400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2</a:t>
              </a:r>
            </a:p>
          </p:txBody>
        </p:sp>
        <p:cxnSp>
          <p:nvCxnSpPr>
            <p:cNvPr id="68" name="AutoShape 13"/>
            <p:cNvCxnSpPr>
              <a:cxnSpLocks noChangeShapeType="1"/>
              <a:stCxn id="64" idx="3"/>
              <a:endCxn id="67" idx="0"/>
            </p:cNvCxnSpPr>
            <p:nvPr/>
          </p:nvCxnSpPr>
          <p:spPr bwMode="auto">
            <a:xfrm flipH="1">
              <a:off x="820738" y="3773488"/>
              <a:ext cx="225425" cy="5508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69" name="Group 68"/>
          <p:cNvGrpSpPr/>
          <p:nvPr/>
        </p:nvGrpSpPr>
        <p:grpSpPr>
          <a:xfrm>
            <a:off x="6129337" y="1828800"/>
            <a:ext cx="1635125" cy="3048000"/>
            <a:chOff x="630238" y="1676400"/>
            <a:chExt cx="1635125" cy="3048000"/>
          </a:xfrm>
        </p:grpSpPr>
        <p:cxnSp>
          <p:nvCxnSpPr>
            <p:cNvPr id="70" name="AutoShape 3"/>
            <p:cNvCxnSpPr>
              <a:cxnSpLocks noChangeShapeType="1"/>
              <a:stCxn id="71" idx="5"/>
              <a:endCxn id="77" idx="0"/>
            </p:cNvCxnSpPr>
            <p:nvPr/>
          </p:nvCxnSpPr>
          <p:spPr bwMode="auto">
            <a:xfrm flipH="1">
              <a:off x="1714500" y="2857500"/>
              <a:ext cx="225425" cy="5524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1" name="Oval 4"/>
            <p:cNvSpPr>
              <a:spLocks noChangeAspect="1" noChangeArrowheads="1"/>
            </p:cNvSpPr>
            <p:nvPr/>
          </p:nvSpPr>
          <p:spPr bwMode="auto">
            <a:xfrm flipH="1">
              <a:off x="1884363" y="2514600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9</a:t>
              </a:r>
            </a:p>
          </p:txBody>
        </p:sp>
        <p:sp>
          <p:nvSpPr>
            <p:cNvPr id="72" name="Oval 5"/>
            <p:cNvSpPr>
              <a:spLocks noChangeAspect="1" noChangeArrowheads="1"/>
            </p:cNvSpPr>
            <p:nvPr/>
          </p:nvSpPr>
          <p:spPr bwMode="auto">
            <a:xfrm>
              <a:off x="685800" y="2514600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73" name="Oval 6"/>
            <p:cNvSpPr>
              <a:spLocks noChangeAspect="1" noChangeArrowheads="1"/>
            </p:cNvSpPr>
            <p:nvPr/>
          </p:nvSpPr>
          <p:spPr bwMode="auto">
            <a:xfrm flipH="1">
              <a:off x="1295400" y="1676400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6</a:t>
              </a:r>
            </a:p>
          </p:txBody>
        </p:sp>
        <p:cxnSp>
          <p:nvCxnSpPr>
            <p:cNvPr id="74" name="AutoShape 7"/>
            <p:cNvCxnSpPr>
              <a:cxnSpLocks noChangeShapeType="1"/>
              <a:stCxn id="73" idx="5"/>
              <a:endCxn id="72" idx="0"/>
            </p:cNvCxnSpPr>
            <p:nvPr/>
          </p:nvCxnSpPr>
          <p:spPr bwMode="auto">
            <a:xfrm flipH="1">
              <a:off x="876300" y="2019300"/>
              <a:ext cx="474663" cy="4762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5" name="AutoShape 8"/>
            <p:cNvCxnSpPr>
              <a:cxnSpLocks noChangeShapeType="1"/>
              <a:stCxn id="72" idx="5"/>
              <a:endCxn id="76" idx="0"/>
            </p:cNvCxnSpPr>
            <p:nvPr/>
          </p:nvCxnSpPr>
          <p:spPr bwMode="auto">
            <a:xfrm>
              <a:off x="1011238" y="2859088"/>
              <a:ext cx="169862" cy="5508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6" name="Oval 9"/>
            <p:cNvSpPr>
              <a:spLocks noChangeAspect="1" noChangeArrowheads="1"/>
            </p:cNvSpPr>
            <p:nvPr/>
          </p:nvSpPr>
          <p:spPr bwMode="auto">
            <a:xfrm>
              <a:off x="990600" y="3429000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77" name="Oval 10"/>
            <p:cNvSpPr>
              <a:spLocks noChangeAspect="1" noChangeArrowheads="1"/>
            </p:cNvSpPr>
            <p:nvPr/>
          </p:nvSpPr>
          <p:spPr bwMode="auto">
            <a:xfrm flipH="1">
              <a:off x="1524000" y="3429000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7</a:t>
              </a:r>
            </a:p>
          </p:txBody>
        </p:sp>
        <p:cxnSp>
          <p:nvCxnSpPr>
            <p:cNvPr id="78" name="AutoShape 11"/>
            <p:cNvCxnSpPr>
              <a:cxnSpLocks noChangeShapeType="1"/>
              <a:stCxn id="73" idx="3"/>
              <a:endCxn id="71" idx="0"/>
            </p:cNvCxnSpPr>
            <p:nvPr/>
          </p:nvCxnSpPr>
          <p:spPr bwMode="auto">
            <a:xfrm>
              <a:off x="1619250" y="2019300"/>
              <a:ext cx="455613" cy="4762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9" name="Oval 12"/>
            <p:cNvSpPr>
              <a:spLocks noChangeAspect="1" noChangeArrowheads="1"/>
            </p:cNvSpPr>
            <p:nvPr/>
          </p:nvSpPr>
          <p:spPr bwMode="auto">
            <a:xfrm flipH="1">
              <a:off x="630238" y="4343400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2</a:t>
              </a:r>
            </a:p>
          </p:txBody>
        </p:sp>
        <p:cxnSp>
          <p:nvCxnSpPr>
            <p:cNvPr id="82" name="AutoShape 13"/>
            <p:cNvCxnSpPr>
              <a:cxnSpLocks noChangeShapeType="1"/>
              <a:stCxn id="76" idx="3"/>
              <a:endCxn id="79" idx="0"/>
            </p:cNvCxnSpPr>
            <p:nvPr/>
          </p:nvCxnSpPr>
          <p:spPr bwMode="auto">
            <a:xfrm flipH="1">
              <a:off x="820738" y="3773488"/>
              <a:ext cx="225425" cy="5508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2" name="Text Box 28"/>
          <p:cNvSpPr txBox="1">
            <a:spLocks noChangeArrowheads="1"/>
          </p:cNvSpPr>
          <p:nvPr/>
        </p:nvSpPr>
        <p:spPr bwMode="auto">
          <a:xfrm>
            <a:off x="1068500" y="5253335"/>
            <a:ext cx="187740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Delete(</a:t>
            </a:r>
            <a:r>
              <a:rPr lang="en-US" altLang="en-US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0061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152400"/>
            <a:ext cx="7924800" cy="114300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Balancing Binary Search Trees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334000"/>
          </a:xfrm>
        </p:spPr>
        <p:txBody>
          <a:bodyPr/>
          <a:lstStyle/>
          <a:p>
            <a:r>
              <a:rPr lang="en-US" dirty="0" smtClean="0"/>
              <a:t>Ignoring balance leads to poor performance. </a:t>
            </a:r>
          </a:p>
          <a:p>
            <a:r>
              <a:rPr lang="en-US" dirty="0" smtClean="0"/>
              <a:t>Maintaining perfect balance is too costly.</a:t>
            </a:r>
          </a:p>
          <a:p>
            <a:r>
              <a:rPr lang="en-US" dirty="0" smtClean="0"/>
              <a:t>Many algorithms exist for keeping </a:t>
            </a:r>
            <a:r>
              <a:rPr lang="en-US" i="1" dirty="0" smtClean="0">
                <a:solidFill>
                  <a:srgbClr val="FF0000"/>
                </a:solidFill>
              </a:rPr>
              <a:t>good balance</a:t>
            </a:r>
            <a:r>
              <a:rPr lang="en-US" i="1" dirty="0" smtClean="0"/>
              <a:t>.</a:t>
            </a:r>
          </a:p>
          <a:p>
            <a:pPr lvl="1"/>
            <a:r>
              <a:rPr lang="en-US" altLang="en-US" dirty="0"/>
              <a:t>Multi-way </a:t>
            </a:r>
            <a:r>
              <a:rPr lang="en-US" altLang="en-US" dirty="0" smtClean="0"/>
              <a:t>Search </a:t>
            </a:r>
            <a:r>
              <a:rPr lang="en-US" altLang="en-US" dirty="0"/>
              <a:t>trees.</a:t>
            </a:r>
          </a:p>
          <a:p>
            <a:pPr lvl="2"/>
            <a:r>
              <a:rPr lang="en-US" altLang="en-US" dirty="0"/>
              <a:t> </a:t>
            </a:r>
            <a:r>
              <a:rPr lang="en-US" altLang="en-US" dirty="0">
                <a:solidFill>
                  <a:srgbClr val="3333CC"/>
                </a:solidFill>
              </a:rPr>
              <a:t>B-Trees</a:t>
            </a:r>
            <a:endParaRPr lang="en-US" altLang="en-US" dirty="0"/>
          </a:p>
          <a:p>
            <a:pPr lvl="1"/>
            <a:r>
              <a:rPr lang="en-US" altLang="en-US" dirty="0"/>
              <a:t>Self-adjusting trees.</a:t>
            </a:r>
          </a:p>
          <a:p>
            <a:pPr lvl="2"/>
            <a:r>
              <a:rPr lang="en-US" altLang="en-US" dirty="0"/>
              <a:t> </a:t>
            </a:r>
            <a:r>
              <a:rPr lang="en-US" altLang="en-US" dirty="0">
                <a:solidFill>
                  <a:srgbClr val="3333CC"/>
                </a:solidFill>
              </a:rPr>
              <a:t>Splay </a:t>
            </a:r>
            <a:r>
              <a:rPr lang="en-US" altLang="en-US" dirty="0" smtClean="0">
                <a:solidFill>
                  <a:srgbClr val="3333CC"/>
                </a:solidFill>
              </a:rPr>
              <a:t>Trees</a:t>
            </a:r>
            <a:endParaRPr lang="en-US" altLang="en-US" dirty="0"/>
          </a:p>
          <a:p>
            <a:pPr lvl="1"/>
            <a:r>
              <a:rPr lang="en-US" altLang="en-US" dirty="0" smtClean="0"/>
              <a:t>Height-balanced trees. </a:t>
            </a:r>
          </a:p>
          <a:p>
            <a:pPr lvl="2"/>
            <a:r>
              <a:rPr lang="en-US" altLang="en-US" dirty="0" smtClean="0"/>
              <a:t> </a:t>
            </a:r>
            <a:r>
              <a:rPr lang="en-US" altLang="en-US" dirty="0" smtClean="0">
                <a:solidFill>
                  <a:srgbClr val="3333CC"/>
                </a:solidFill>
              </a:rPr>
              <a:t>AVL Trees </a:t>
            </a:r>
            <a:r>
              <a:rPr lang="en-US" altLang="en-US" dirty="0" smtClean="0"/>
              <a:t>(Adelson-</a:t>
            </a:r>
            <a:r>
              <a:rPr lang="en-US" altLang="en-US" dirty="0" err="1" smtClean="0"/>
              <a:t>Velskii</a:t>
            </a:r>
            <a:r>
              <a:rPr lang="en-US" altLang="en-US" dirty="0" smtClean="0"/>
              <a:t> </a:t>
            </a:r>
            <a:r>
              <a:rPr lang="en-US" altLang="en-US" dirty="0"/>
              <a:t>and </a:t>
            </a:r>
            <a:r>
              <a:rPr lang="en-US" altLang="en-US" dirty="0" smtClean="0"/>
              <a:t>Landis)</a:t>
            </a:r>
            <a:endParaRPr lang="en-US" altLang="en-US" sz="2400" dirty="0"/>
          </a:p>
          <a:p>
            <a:pPr lvl="1"/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321 - Data Structures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F31B7-9060-42E4-BB86-9DFA13B43B24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32292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/>
          <a:lstStyle/>
          <a:p>
            <a:r>
              <a:rPr lang="en-US" altLang="en-US" dirty="0" smtClean="0">
                <a:solidFill>
                  <a:srgbClr val="FF3300"/>
                </a:solidFill>
              </a:rPr>
              <a:t>Delete Example I</a:t>
            </a:r>
            <a:endParaRPr lang="en-US" altLang="en-US" dirty="0">
              <a:solidFill>
                <a:srgbClr val="FF33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321 - Data Structures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F31B7-9060-42E4-BB86-9DFA13B43B24}" type="slidenum">
              <a:rPr lang="en-US" smtClean="0"/>
              <a:pPr>
                <a:defRPr/>
              </a:pPr>
              <a:t>60</a:t>
            </a:fld>
            <a:endParaRPr lang="en-US"/>
          </a:p>
        </p:txBody>
      </p:sp>
      <p:sp>
        <p:nvSpPr>
          <p:cNvPr id="80" name="Text Box 28"/>
          <p:cNvSpPr txBox="1">
            <a:spLocks noChangeArrowheads="1"/>
          </p:cNvSpPr>
          <p:nvPr/>
        </p:nvSpPr>
        <p:spPr bwMode="auto">
          <a:xfrm>
            <a:off x="3621882" y="2618169"/>
            <a:ext cx="1877407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Zig-Zag from Left</a:t>
            </a:r>
            <a:endParaRPr lang="en-US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AutoShape 14"/>
          <p:cNvSpPr>
            <a:spLocks noChangeArrowheads="1"/>
          </p:cNvSpPr>
          <p:nvPr/>
        </p:nvSpPr>
        <p:spPr bwMode="auto">
          <a:xfrm>
            <a:off x="4040452" y="3505200"/>
            <a:ext cx="1066800" cy="381000"/>
          </a:xfrm>
          <a:prstGeom prst="rightArrow">
            <a:avLst>
              <a:gd name="adj1" fmla="val 50000"/>
              <a:gd name="adj2" fmla="val 750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800">
              <a:solidFill>
                <a:schemeClr val="hlink"/>
              </a:solidFill>
              <a:latin typeface="Tahoma" panose="020B0604030504040204" pitchFamily="34" charset="0"/>
            </a:endParaRPr>
          </a:p>
        </p:txBody>
      </p:sp>
      <p:sp>
        <p:nvSpPr>
          <p:cNvPr id="54" name="Oval 8"/>
          <p:cNvSpPr>
            <a:spLocks noChangeArrowheads="1"/>
          </p:cNvSpPr>
          <p:nvPr/>
        </p:nvSpPr>
        <p:spPr bwMode="auto">
          <a:xfrm rot="19227359">
            <a:off x="1490198" y="3409964"/>
            <a:ext cx="501594" cy="542894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9" name="Group 68"/>
          <p:cNvGrpSpPr/>
          <p:nvPr/>
        </p:nvGrpSpPr>
        <p:grpSpPr>
          <a:xfrm>
            <a:off x="1184275" y="1715616"/>
            <a:ext cx="1635125" cy="3048000"/>
            <a:chOff x="630238" y="1676400"/>
            <a:chExt cx="1635125" cy="3048000"/>
          </a:xfrm>
        </p:grpSpPr>
        <p:cxnSp>
          <p:nvCxnSpPr>
            <p:cNvPr id="70" name="AutoShape 3"/>
            <p:cNvCxnSpPr>
              <a:cxnSpLocks noChangeShapeType="1"/>
              <a:stCxn id="71" idx="5"/>
              <a:endCxn id="77" idx="0"/>
            </p:cNvCxnSpPr>
            <p:nvPr/>
          </p:nvCxnSpPr>
          <p:spPr bwMode="auto">
            <a:xfrm flipH="1">
              <a:off x="1714500" y="2857500"/>
              <a:ext cx="225425" cy="5524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1" name="Oval 4"/>
            <p:cNvSpPr>
              <a:spLocks noChangeAspect="1" noChangeArrowheads="1"/>
            </p:cNvSpPr>
            <p:nvPr/>
          </p:nvSpPr>
          <p:spPr bwMode="auto">
            <a:xfrm flipH="1">
              <a:off x="1884363" y="2514600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9</a:t>
              </a:r>
            </a:p>
          </p:txBody>
        </p:sp>
        <p:sp>
          <p:nvSpPr>
            <p:cNvPr id="72" name="Oval 5"/>
            <p:cNvSpPr>
              <a:spLocks noChangeAspect="1" noChangeArrowheads="1"/>
            </p:cNvSpPr>
            <p:nvPr/>
          </p:nvSpPr>
          <p:spPr bwMode="auto">
            <a:xfrm>
              <a:off x="685800" y="2514600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73" name="Oval 6"/>
            <p:cNvSpPr>
              <a:spLocks noChangeAspect="1" noChangeArrowheads="1"/>
            </p:cNvSpPr>
            <p:nvPr/>
          </p:nvSpPr>
          <p:spPr bwMode="auto">
            <a:xfrm flipH="1">
              <a:off x="1295400" y="1676400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 dirty="0">
                  <a:latin typeface="Times New Roman" panose="02020603050405020304" pitchFamily="18" charset="0"/>
                </a:rPr>
                <a:t>6</a:t>
              </a:r>
            </a:p>
          </p:txBody>
        </p:sp>
        <p:cxnSp>
          <p:nvCxnSpPr>
            <p:cNvPr id="74" name="AutoShape 7"/>
            <p:cNvCxnSpPr>
              <a:cxnSpLocks noChangeShapeType="1"/>
              <a:stCxn id="73" idx="5"/>
              <a:endCxn id="72" idx="0"/>
            </p:cNvCxnSpPr>
            <p:nvPr/>
          </p:nvCxnSpPr>
          <p:spPr bwMode="auto">
            <a:xfrm flipH="1">
              <a:off x="876300" y="2019300"/>
              <a:ext cx="474663" cy="4762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5" name="AutoShape 8"/>
            <p:cNvCxnSpPr>
              <a:cxnSpLocks noChangeShapeType="1"/>
              <a:stCxn id="72" idx="5"/>
              <a:endCxn id="76" idx="0"/>
            </p:cNvCxnSpPr>
            <p:nvPr/>
          </p:nvCxnSpPr>
          <p:spPr bwMode="auto">
            <a:xfrm>
              <a:off x="1011238" y="2859088"/>
              <a:ext cx="169862" cy="5508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6" name="Oval 9"/>
            <p:cNvSpPr>
              <a:spLocks noChangeAspect="1" noChangeArrowheads="1"/>
            </p:cNvSpPr>
            <p:nvPr/>
          </p:nvSpPr>
          <p:spPr bwMode="auto">
            <a:xfrm>
              <a:off x="990600" y="3429000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77" name="Oval 10"/>
            <p:cNvSpPr>
              <a:spLocks noChangeAspect="1" noChangeArrowheads="1"/>
            </p:cNvSpPr>
            <p:nvPr/>
          </p:nvSpPr>
          <p:spPr bwMode="auto">
            <a:xfrm flipH="1">
              <a:off x="1524000" y="3429000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7</a:t>
              </a:r>
            </a:p>
          </p:txBody>
        </p:sp>
        <p:cxnSp>
          <p:nvCxnSpPr>
            <p:cNvPr id="78" name="AutoShape 11"/>
            <p:cNvCxnSpPr>
              <a:cxnSpLocks noChangeShapeType="1"/>
              <a:stCxn id="73" idx="3"/>
              <a:endCxn id="71" idx="0"/>
            </p:cNvCxnSpPr>
            <p:nvPr/>
          </p:nvCxnSpPr>
          <p:spPr bwMode="auto">
            <a:xfrm>
              <a:off x="1619250" y="2019300"/>
              <a:ext cx="455613" cy="4762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9" name="Oval 12"/>
            <p:cNvSpPr>
              <a:spLocks noChangeAspect="1" noChangeArrowheads="1"/>
            </p:cNvSpPr>
            <p:nvPr/>
          </p:nvSpPr>
          <p:spPr bwMode="auto">
            <a:xfrm flipH="1">
              <a:off x="630238" y="4343400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2</a:t>
              </a:r>
            </a:p>
          </p:txBody>
        </p:sp>
        <p:cxnSp>
          <p:nvCxnSpPr>
            <p:cNvPr id="82" name="AutoShape 13"/>
            <p:cNvCxnSpPr>
              <a:cxnSpLocks noChangeShapeType="1"/>
              <a:stCxn id="76" idx="3"/>
              <a:endCxn id="79" idx="0"/>
            </p:cNvCxnSpPr>
            <p:nvPr/>
          </p:nvCxnSpPr>
          <p:spPr bwMode="auto">
            <a:xfrm flipH="1">
              <a:off x="820738" y="3773488"/>
              <a:ext cx="225425" cy="5508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2" name="Group 31"/>
          <p:cNvGrpSpPr/>
          <p:nvPr/>
        </p:nvGrpSpPr>
        <p:grpSpPr>
          <a:xfrm>
            <a:off x="6163922" y="1715616"/>
            <a:ext cx="1833563" cy="2971800"/>
            <a:chOff x="3810000" y="1066800"/>
            <a:chExt cx="1833563" cy="2971800"/>
          </a:xfrm>
        </p:grpSpPr>
        <p:cxnSp>
          <p:nvCxnSpPr>
            <p:cNvPr id="33" name="AutoShape 17"/>
            <p:cNvCxnSpPr>
              <a:cxnSpLocks noChangeShapeType="1"/>
              <a:stCxn id="34" idx="5"/>
              <a:endCxn id="36" idx="0"/>
            </p:cNvCxnSpPr>
            <p:nvPr/>
          </p:nvCxnSpPr>
          <p:spPr bwMode="auto">
            <a:xfrm flipH="1">
              <a:off x="5092700" y="3086100"/>
              <a:ext cx="225425" cy="5524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4" name="Oval 18"/>
            <p:cNvSpPr>
              <a:spLocks noChangeAspect="1" noChangeArrowheads="1"/>
            </p:cNvSpPr>
            <p:nvPr/>
          </p:nvSpPr>
          <p:spPr bwMode="auto">
            <a:xfrm flipH="1">
              <a:off x="5262563" y="2743200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9</a:t>
              </a:r>
            </a:p>
          </p:txBody>
        </p:sp>
        <p:sp>
          <p:nvSpPr>
            <p:cNvPr id="35" name="Oval 19"/>
            <p:cNvSpPr>
              <a:spLocks noChangeAspect="1" noChangeArrowheads="1"/>
            </p:cNvSpPr>
            <p:nvPr/>
          </p:nvSpPr>
          <p:spPr bwMode="auto">
            <a:xfrm flipH="1">
              <a:off x="4953000" y="1905000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36" name="Oval 20"/>
            <p:cNvSpPr>
              <a:spLocks noChangeAspect="1" noChangeArrowheads="1"/>
            </p:cNvSpPr>
            <p:nvPr/>
          </p:nvSpPr>
          <p:spPr bwMode="auto">
            <a:xfrm flipH="1">
              <a:off x="4902200" y="3657600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7</a:t>
              </a:r>
            </a:p>
          </p:txBody>
        </p:sp>
        <p:cxnSp>
          <p:nvCxnSpPr>
            <p:cNvPr id="37" name="AutoShape 21"/>
            <p:cNvCxnSpPr>
              <a:cxnSpLocks noChangeShapeType="1"/>
              <a:stCxn id="35" idx="3"/>
              <a:endCxn id="34" idx="0"/>
            </p:cNvCxnSpPr>
            <p:nvPr/>
          </p:nvCxnSpPr>
          <p:spPr bwMode="auto">
            <a:xfrm>
              <a:off x="5276850" y="2247900"/>
              <a:ext cx="176213" cy="4762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8" name="Oval 22"/>
            <p:cNvSpPr>
              <a:spLocks noChangeAspect="1" noChangeArrowheads="1"/>
            </p:cNvSpPr>
            <p:nvPr/>
          </p:nvSpPr>
          <p:spPr bwMode="auto">
            <a:xfrm>
              <a:off x="3810000" y="1905000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9" name="Oval 23"/>
            <p:cNvSpPr>
              <a:spLocks noChangeAspect="1" noChangeArrowheads="1"/>
            </p:cNvSpPr>
            <p:nvPr/>
          </p:nvSpPr>
          <p:spPr bwMode="auto">
            <a:xfrm flipH="1">
              <a:off x="4419600" y="1066800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4</a:t>
              </a:r>
            </a:p>
          </p:txBody>
        </p:sp>
        <p:cxnSp>
          <p:nvCxnSpPr>
            <p:cNvPr id="40" name="AutoShape 24"/>
            <p:cNvCxnSpPr>
              <a:cxnSpLocks noChangeShapeType="1"/>
              <a:stCxn id="39" idx="5"/>
              <a:endCxn id="38" idx="0"/>
            </p:cNvCxnSpPr>
            <p:nvPr/>
          </p:nvCxnSpPr>
          <p:spPr bwMode="auto">
            <a:xfrm flipH="1">
              <a:off x="4000500" y="1409700"/>
              <a:ext cx="474663" cy="4762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" name="AutoShape 25"/>
            <p:cNvCxnSpPr>
              <a:cxnSpLocks noChangeShapeType="1"/>
              <a:stCxn id="38" idx="5"/>
              <a:endCxn id="42" idx="0"/>
            </p:cNvCxnSpPr>
            <p:nvPr/>
          </p:nvCxnSpPr>
          <p:spPr bwMode="auto">
            <a:xfrm>
              <a:off x="4135438" y="2249488"/>
              <a:ext cx="169862" cy="5508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2" name="Oval 26"/>
            <p:cNvSpPr>
              <a:spLocks noChangeAspect="1" noChangeArrowheads="1"/>
            </p:cNvSpPr>
            <p:nvPr/>
          </p:nvSpPr>
          <p:spPr bwMode="auto">
            <a:xfrm>
              <a:off x="4114800" y="2819400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2</a:t>
              </a:r>
            </a:p>
          </p:txBody>
        </p:sp>
        <p:cxnSp>
          <p:nvCxnSpPr>
            <p:cNvPr id="43" name="AutoShape 27"/>
            <p:cNvCxnSpPr>
              <a:cxnSpLocks noChangeShapeType="1"/>
              <a:stCxn id="39" idx="3"/>
              <a:endCxn id="35" idx="0"/>
            </p:cNvCxnSpPr>
            <p:nvPr/>
          </p:nvCxnSpPr>
          <p:spPr bwMode="auto">
            <a:xfrm>
              <a:off x="4743450" y="1409700"/>
              <a:ext cx="400050" cy="4762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44" name="Oval 8"/>
          <p:cNvSpPr>
            <a:spLocks noChangeArrowheads="1"/>
          </p:cNvSpPr>
          <p:nvPr/>
        </p:nvSpPr>
        <p:spPr bwMode="auto">
          <a:xfrm rot="19227359">
            <a:off x="6713225" y="1646671"/>
            <a:ext cx="501594" cy="542894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45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/>
          <a:lstStyle/>
          <a:p>
            <a:r>
              <a:rPr lang="en-US" altLang="en-US" dirty="0" smtClean="0">
                <a:solidFill>
                  <a:srgbClr val="FF3300"/>
                </a:solidFill>
              </a:rPr>
              <a:t>Delete Example I</a:t>
            </a:r>
            <a:endParaRPr lang="en-US" altLang="en-US" dirty="0">
              <a:solidFill>
                <a:srgbClr val="FF33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321 - Data Structures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F31B7-9060-42E4-BB86-9DFA13B43B24}" type="slidenum">
              <a:rPr lang="en-US" smtClean="0"/>
              <a:pPr>
                <a:defRPr/>
              </a:pPr>
              <a:t>61</a:t>
            </a:fld>
            <a:endParaRPr lang="en-US"/>
          </a:p>
        </p:txBody>
      </p:sp>
      <p:sp>
        <p:nvSpPr>
          <p:cNvPr id="80" name="Text Box 28"/>
          <p:cNvSpPr txBox="1">
            <a:spLocks noChangeArrowheads="1"/>
          </p:cNvSpPr>
          <p:nvPr/>
        </p:nvSpPr>
        <p:spPr bwMode="auto">
          <a:xfrm>
            <a:off x="3621882" y="2618169"/>
            <a:ext cx="187740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Remove 4</a:t>
            </a:r>
            <a:endParaRPr lang="en-US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AutoShape 14"/>
          <p:cNvSpPr>
            <a:spLocks noChangeArrowheads="1"/>
          </p:cNvSpPr>
          <p:nvPr/>
        </p:nvSpPr>
        <p:spPr bwMode="auto">
          <a:xfrm>
            <a:off x="4040452" y="3505200"/>
            <a:ext cx="1066800" cy="381000"/>
          </a:xfrm>
          <a:prstGeom prst="rightArrow">
            <a:avLst>
              <a:gd name="adj1" fmla="val 50000"/>
              <a:gd name="adj2" fmla="val 750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800">
              <a:solidFill>
                <a:schemeClr val="hlink"/>
              </a:solidFill>
              <a:latin typeface="Tahoma" panose="020B0604030504040204" pitchFamily="34" charset="0"/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1219200" y="1793735"/>
            <a:ext cx="1833563" cy="2971800"/>
            <a:chOff x="3810000" y="1066800"/>
            <a:chExt cx="1833563" cy="2971800"/>
          </a:xfrm>
        </p:grpSpPr>
        <p:cxnSp>
          <p:nvCxnSpPr>
            <p:cNvPr id="33" name="AutoShape 17"/>
            <p:cNvCxnSpPr>
              <a:cxnSpLocks noChangeShapeType="1"/>
              <a:stCxn id="34" idx="5"/>
              <a:endCxn id="36" idx="0"/>
            </p:cNvCxnSpPr>
            <p:nvPr/>
          </p:nvCxnSpPr>
          <p:spPr bwMode="auto">
            <a:xfrm flipH="1">
              <a:off x="5092700" y="3086100"/>
              <a:ext cx="225425" cy="5524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4" name="Oval 18"/>
            <p:cNvSpPr>
              <a:spLocks noChangeAspect="1" noChangeArrowheads="1"/>
            </p:cNvSpPr>
            <p:nvPr/>
          </p:nvSpPr>
          <p:spPr bwMode="auto">
            <a:xfrm flipH="1">
              <a:off x="5262563" y="2743200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9</a:t>
              </a:r>
            </a:p>
          </p:txBody>
        </p:sp>
        <p:sp>
          <p:nvSpPr>
            <p:cNvPr id="35" name="Oval 19"/>
            <p:cNvSpPr>
              <a:spLocks noChangeAspect="1" noChangeArrowheads="1"/>
            </p:cNvSpPr>
            <p:nvPr/>
          </p:nvSpPr>
          <p:spPr bwMode="auto">
            <a:xfrm flipH="1">
              <a:off x="4953000" y="1905000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36" name="Oval 20"/>
            <p:cNvSpPr>
              <a:spLocks noChangeAspect="1" noChangeArrowheads="1"/>
            </p:cNvSpPr>
            <p:nvPr/>
          </p:nvSpPr>
          <p:spPr bwMode="auto">
            <a:xfrm flipH="1">
              <a:off x="4902200" y="3657600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7</a:t>
              </a:r>
            </a:p>
          </p:txBody>
        </p:sp>
        <p:cxnSp>
          <p:nvCxnSpPr>
            <p:cNvPr id="37" name="AutoShape 21"/>
            <p:cNvCxnSpPr>
              <a:cxnSpLocks noChangeShapeType="1"/>
              <a:stCxn id="35" idx="3"/>
              <a:endCxn id="34" idx="0"/>
            </p:cNvCxnSpPr>
            <p:nvPr/>
          </p:nvCxnSpPr>
          <p:spPr bwMode="auto">
            <a:xfrm>
              <a:off x="5276850" y="2247900"/>
              <a:ext cx="176213" cy="4762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8" name="Oval 22"/>
            <p:cNvSpPr>
              <a:spLocks noChangeAspect="1" noChangeArrowheads="1"/>
            </p:cNvSpPr>
            <p:nvPr/>
          </p:nvSpPr>
          <p:spPr bwMode="auto">
            <a:xfrm>
              <a:off x="3810000" y="1905000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9" name="Oval 23"/>
            <p:cNvSpPr>
              <a:spLocks noChangeAspect="1" noChangeArrowheads="1"/>
            </p:cNvSpPr>
            <p:nvPr/>
          </p:nvSpPr>
          <p:spPr bwMode="auto">
            <a:xfrm flipH="1">
              <a:off x="4419600" y="1066800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4</a:t>
              </a:r>
            </a:p>
          </p:txBody>
        </p:sp>
        <p:cxnSp>
          <p:nvCxnSpPr>
            <p:cNvPr id="40" name="AutoShape 24"/>
            <p:cNvCxnSpPr>
              <a:cxnSpLocks noChangeShapeType="1"/>
              <a:stCxn id="39" idx="5"/>
              <a:endCxn id="38" idx="0"/>
            </p:cNvCxnSpPr>
            <p:nvPr/>
          </p:nvCxnSpPr>
          <p:spPr bwMode="auto">
            <a:xfrm flipH="1">
              <a:off x="4000500" y="1409700"/>
              <a:ext cx="474663" cy="4762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" name="AutoShape 25"/>
            <p:cNvCxnSpPr>
              <a:cxnSpLocks noChangeShapeType="1"/>
              <a:stCxn id="38" idx="5"/>
              <a:endCxn id="42" idx="0"/>
            </p:cNvCxnSpPr>
            <p:nvPr/>
          </p:nvCxnSpPr>
          <p:spPr bwMode="auto">
            <a:xfrm>
              <a:off x="4135438" y="2249488"/>
              <a:ext cx="169862" cy="5508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2" name="Oval 26"/>
            <p:cNvSpPr>
              <a:spLocks noChangeAspect="1" noChangeArrowheads="1"/>
            </p:cNvSpPr>
            <p:nvPr/>
          </p:nvSpPr>
          <p:spPr bwMode="auto">
            <a:xfrm>
              <a:off x="4114800" y="2819400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2</a:t>
              </a:r>
            </a:p>
          </p:txBody>
        </p:sp>
        <p:cxnSp>
          <p:nvCxnSpPr>
            <p:cNvPr id="43" name="AutoShape 27"/>
            <p:cNvCxnSpPr>
              <a:cxnSpLocks noChangeShapeType="1"/>
              <a:stCxn id="39" idx="3"/>
              <a:endCxn id="35" idx="0"/>
            </p:cNvCxnSpPr>
            <p:nvPr/>
          </p:nvCxnSpPr>
          <p:spPr bwMode="auto">
            <a:xfrm>
              <a:off x="4743450" y="1409700"/>
              <a:ext cx="400050" cy="4762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46" name="Oval 8"/>
          <p:cNvSpPr>
            <a:spLocks noChangeArrowheads="1"/>
          </p:cNvSpPr>
          <p:nvPr/>
        </p:nvSpPr>
        <p:spPr bwMode="auto">
          <a:xfrm rot="19227359">
            <a:off x="1770582" y="1713288"/>
            <a:ext cx="501594" cy="542894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7" name="Group 46"/>
          <p:cNvGrpSpPr/>
          <p:nvPr/>
        </p:nvGrpSpPr>
        <p:grpSpPr>
          <a:xfrm>
            <a:off x="6258908" y="1793735"/>
            <a:ext cx="1833563" cy="2971800"/>
            <a:chOff x="3810000" y="1066800"/>
            <a:chExt cx="1833563" cy="2971800"/>
          </a:xfrm>
        </p:grpSpPr>
        <p:cxnSp>
          <p:nvCxnSpPr>
            <p:cNvPr id="48" name="AutoShape 17"/>
            <p:cNvCxnSpPr>
              <a:cxnSpLocks noChangeShapeType="1"/>
              <a:stCxn id="49" idx="5"/>
              <a:endCxn id="51" idx="0"/>
            </p:cNvCxnSpPr>
            <p:nvPr/>
          </p:nvCxnSpPr>
          <p:spPr bwMode="auto">
            <a:xfrm flipH="1">
              <a:off x="5092700" y="3086100"/>
              <a:ext cx="225425" cy="5524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9" name="Oval 18"/>
            <p:cNvSpPr>
              <a:spLocks noChangeAspect="1" noChangeArrowheads="1"/>
            </p:cNvSpPr>
            <p:nvPr/>
          </p:nvSpPr>
          <p:spPr bwMode="auto">
            <a:xfrm flipH="1">
              <a:off x="5262563" y="2743200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9</a:t>
              </a:r>
            </a:p>
          </p:txBody>
        </p:sp>
        <p:sp>
          <p:nvSpPr>
            <p:cNvPr id="50" name="Oval 19"/>
            <p:cNvSpPr>
              <a:spLocks noChangeAspect="1" noChangeArrowheads="1"/>
            </p:cNvSpPr>
            <p:nvPr/>
          </p:nvSpPr>
          <p:spPr bwMode="auto">
            <a:xfrm flipH="1">
              <a:off x="4953000" y="1905000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51" name="Oval 20"/>
            <p:cNvSpPr>
              <a:spLocks noChangeAspect="1" noChangeArrowheads="1"/>
            </p:cNvSpPr>
            <p:nvPr/>
          </p:nvSpPr>
          <p:spPr bwMode="auto">
            <a:xfrm flipH="1">
              <a:off x="4902200" y="3657600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7</a:t>
              </a:r>
            </a:p>
          </p:txBody>
        </p:sp>
        <p:cxnSp>
          <p:nvCxnSpPr>
            <p:cNvPr id="52" name="AutoShape 21"/>
            <p:cNvCxnSpPr>
              <a:cxnSpLocks noChangeShapeType="1"/>
              <a:stCxn id="50" idx="3"/>
              <a:endCxn id="49" idx="0"/>
            </p:cNvCxnSpPr>
            <p:nvPr/>
          </p:nvCxnSpPr>
          <p:spPr bwMode="auto">
            <a:xfrm>
              <a:off x="5276850" y="2247900"/>
              <a:ext cx="176213" cy="4762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3" name="Oval 22"/>
            <p:cNvSpPr>
              <a:spLocks noChangeAspect="1" noChangeArrowheads="1"/>
            </p:cNvSpPr>
            <p:nvPr/>
          </p:nvSpPr>
          <p:spPr bwMode="auto">
            <a:xfrm>
              <a:off x="3810000" y="1905000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55" name="Oval 23"/>
            <p:cNvSpPr>
              <a:spLocks noChangeAspect="1" noChangeArrowheads="1"/>
            </p:cNvSpPr>
            <p:nvPr/>
          </p:nvSpPr>
          <p:spPr bwMode="auto">
            <a:xfrm flipH="1">
              <a:off x="4419600" y="1066800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4</a:t>
              </a:r>
            </a:p>
          </p:txBody>
        </p:sp>
        <p:cxnSp>
          <p:nvCxnSpPr>
            <p:cNvPr id="56" name="AutoShape 24"/>
            <p:cNvCxnSpPr>
              <a:cxnSpLocks noChangeShapeType="1"/>
              <a:stCxn id="55" idx="5"/>
              <a:endCxn id="53" idx="0"/>
            </p:cNvCxnSpPr>
            <p:nvPr/>
          </p:nvCxnSpPr>
          <p:spPr bwMode="auto">
            <a:xfrm flipH="1">
              <a:off x="4000500" y="1409700"/>
              <a:ext cx="474663" cy="476250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7" name="AutoShape 25"/>
            <p:cNvCxnSpPr>
              <a:cxnSpLocks noChangeShapeType="1"/>
              <a:stCxn id="53" idx="5"/>
              <a:endCxn id="58" idx="0"/>
            </p:cNvCxnSpPr>
            <p:nvPr/>
          </p:nvCxnSpPr>
          <p:spPr bwMode="auto">
            <a:xfrm>
              <a:off x="4135438" y="2249488"/>
              <a:ext cx="169862" cy="5508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8" name="Oval 26"/>
            <p:cNvSpPr>
              <a:spLocks noChangeAspect="1" noChangeArrowheads="1"/>
            </p:cNvSpPr>
            <p:nvPr/>
          </p:nvSpPr>
          <p:spPr bwMode="auto">
            <a:xfrm>
              <a:off x="4114800" y="2819400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2</a:t>
              </a:r>
            </a:p>
          </p:txBody>
        </p:sp>
        <p:cxnSp>
          <p:nvCxnSpPr>
            <p:cNvPr id="59" name="AutoShape 27"/>
            <p:cNvCxnSpPr>
              <a:cxnSpLocks noChangeShapeType="1"/>
              <a:stCxn id="55" idx="3"/>
              <a:endCxn id="50" idx="0"/>
            </p:cNvCxnSpPr>
            <p:nvPr/>
          </p:nvCxnSpPr>
          <p:spPr bwMode="auto">
            <a:xfrm>
              <a:off x="4743450" y="1409700"/>
              <a:ext cx="400050" cy="476250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" name="Multiply 1"/>
          <p:cNvSpPr/>
          <p:nvPr/>
        </p:nvSpPr>
        <p:spPr bwMode="auto">
          <a:xfrm>
            <a:off x="6715050" y="1696560"/>
            <a:ext cx="696308" cy="594063"/>
          </a:xfrm>
          <a:prstGeom prst="mathMultiply">
            <a:avLst/>
          </a:prstGeom>
          <a:solidFill>
            <a:schemeClr val="bg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arlett" pitchFamily="2" charset="2"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9913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/>
          <a:lstStyle/>
          <a:p>
            <a:r>
              <a:rPr lang="en-US" altLang="en-US" dirty="0" smtClean="0">
                <a:solidFill>
                  <a:srgbClr val="FF3300"/>
                </a:solidFill>
              </a:rPr>
              <a:t>Delete Example I</a:t>
            </a:r>
            <a:endParaRPr lang="en-US" altLang="en-US" dirty="0">
              <a:solidFill>
                <a:srgbClr val="FF33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321 - Data Structures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F31B7-9060-42E4-BB86-9DFA13B43B24}" type="slidenum">
              <a:rPr lang="en-US" smtClean="0"/>
              <a:pPr>
                <a:defRPr/>
              </a:pPr>
              <a:t>62</a:t>
            </a:fld>
            <a:endParaRPr lang="en-US"/>
          </a:p>
        </p:txBody>
      </p:sp>
      <p:sp>
        <p:nvSpPr>
          <p:cNvPr id="80" name="Text Box 28"/>
          <p:cNvSpPr txBox="1">
            <a:spLocks noChangeArrowheads="1"/>
          </p:cNvSpPr>
          <p:nvPr/>
        </p:nvSpPr>
        <p:spPr bwMode="auto">
          <a:xfrm>
            <a:off x="3333769" y="3019335"/>
            <a:ext cx="247646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FindMax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(4.left)</a:t>
            </a:r>
            <a:endParaRPr lang="en-US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AutoShape 14"/>
          <p:cNvSpPr>
            <a:spLocks noChangeArrowheads="1"/>
          </p:cNvSpPr>
          <p:nvPr/>
        </p:nvSpPr>
        <p:spPr bwMode="auto">
          <a:xfrm>
            <a:off x="4040452" y="3505200"/>
            <a:ext cx="1066800" cy="381000"/>
          </a:xfrm>
          <a:prstGeom prst="rightArrow">
            <a:avLst>
              <a:gd name="adj1" fmla="val 50000"/>
              <a:gd name="adj2" fmla="val 750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800">
              <a:solidFill>
                <a:schemeClr val="hlink"/>
              </a:solidFill>
              <a:latin typeface="Tahoma" panose="020B0604030504040204" pitchFamily="34" charset="0"/>
            </a:endParaRPr>
          </a:p>
        </p:txBody>
      </p:sp>
      <p:sp>
        <p:nvSpPr>
          <p:cNvPr id="46" name="Oval 8"/>
          <p:cNvSpPr>
            <a:spLocks noChangeArrowheads="1"/>
          </p:cNvSpPr>
          <p:nvPr/>
        </p:nvSpPr>
        <p:spPr bwMode="auto">
          <a:xfrm rot="19227359">
            <a:off x="6517035" y="2934886"/>
            <a:ext cx="501594" cy="542894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4" name="Group 43"/>
          <p:cNvGrpSpPr/>
          <p:nvPr/>
        </p:nvGrpSpPr>
        <p:grpSpPr>
          <a:xfrm>
            <a:off x="713582" y="2092465"/>
            <a:ext cx="685800" cy="1295400"/>
            <a:chOff x="6553200" y="1905000"/>
            <a:chExt cx="685800" cy="1295400"/>
          </a:xfrm>
        </p:grpSpPr>
        <p:sp>
          <p:nvSpPr>
            <p:cNvPr id="54" name="Oval 29"/>
            <p:cNvSpPr>
              <a:spLocks noChangeAspect="1" noChangeArrowheads="1"/>
            </p:cNvSpPr>
            <p:nvPr/>
          </p:nvSpPr>
          <p:spPr bwMode="auto">
            <a:xfrm>
              <a:off x="6553200" y="1905000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1</a:t>
              </a:r>
            </a:p>
          </p:txBody>
        </p:sp>
        <p:cxnSp>
          <p:nvCxnSpPr>
            <p:cNvPr id="60" name="AutoShape 30"/>
            <p:cNvCxnSpPr>
              <a:cxnSpLocks noChangeShapeType="1"/>
              <a:stCxn id="54" idx="5"/>
              <a:endCxn id="61" idx="0"/>
            </p:cNvCxnSpPr>
            <p:nvPr/>
          </p:nvCxnSpPr>
          <p:spPr bwMode="auto">
            <a:xfrm>
              <a:off x="6878638" y="2249488"/>
              <a:ext cx="169862" cy="5508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1" name="Oval 31"/>
            <p:cNvSpPr>
              <a:spLocks noChangeAspect="1" noChangeArrowheads="1"/>
            </p:cNvSpPr>
            <p:nvPr/>
          </p:nvSpPr>
          <p:spPr bwMode="auto">
            <a:xfrm>
              <a:off x="6858000" y="2819400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2</a:t>
              </a: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2218532" y="2092465"/>
            <a:ext cx="741362" cy="2133600"/>
            <a:chOff x="8021638" y="1066800"/>
            <a:chExt cx="741362" cy="2133600"/>
          </a:xfrm>
        </p:grpSpPr>
        <p:cxnSp>
          <p:nvCxnSpPr>
            <p:cNvPr id="63" name="AutoShape 32"/>
            <p:cNvCxnSpPr>
              <a:cxnSpLocks noChangeShapeType="1"/>
              <a:stCxn id="64" idx="5"/>
              <a:endCxn id="66" idx="0"/>
            </p:cNvCxnSpPr>
            <p:nvPr/>
          </p:nvCxnSpPr>
          <p:spPr bwMode="auto">
            <a:xfrm flipH="1">
              <a:off x="8212138" y="2247900"/>
              <a:ext cx="225425" cy="5524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4" name="Oval 33"/>
            <p:cNvSpPr>
              <a:spLocks noChangeAspect="1" noChangeArrowheads="1"/>
            </p:cNvSpPr>
            <p:nvPr/>
          </p:nvSpPr>
          <p:spPr bwMode="auto">
            <a:xfrm flipH="1">
              <a:off x="8382000" y="1905000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9</a:t>
              </a:r>
            </a:p>
          </p:txBody>
        </p:sp>
        <p:sp>
          <p:nvSpPr>
            <p:cNvPr id="65" name="Oval 34"/>
            <p:cNvSpPr>
              <a:spLocks noChangeAspect="1" noChangeArrowheads="1"/>
            </p:cNvSpPr>
            <p:nvPr/>
          </p:nvSpPr>
          <p:spPr bwMode="auto">
            <a:xfrm flipH="1">
              <a:off x="8072438" y="1066800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66" name="Oval 35"/>
            <p:cNvSpPr>
              <a:spLocks noChangeAspect="1" noChangeArrowheads="1"/>
            </p:cNvSpPr>
            <p:nvPr/>
          </p:nvSpPr>
          <p:spPr bwMode="auto">
            <a:xfrm flipH="1">
              <a:off x="8021638" y="2819400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7</a:t>
              </a:r>
            </a:p>
          </p:txBody>
        </p:sp>
        <p:cxnSp>
          <p:nvCxnSpPr>
            <p:cNvPr id="67" name="AutoShape 36"/>
            <p:cNvCxnSpPr>
              <a:cxnSpLocks noChangeShapeType="1"/>
              <a:stCxn id="65" idx="3"/>
              <a:endCxn id="64" idx="0"/>
            </p:cNvCxnSpPr>
            <p:nvPr/>
          </p:nvCxnSpPr>
          <p:spPr bwMode="auto">
            <a:xfrm>
              <a:off x="8396288" y="1409700"/>
              <a:ext cx="176212" cy="4762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68" name="Group 67"/>
          <p:cNvGrpSpPr/>
          <p:nvPr/>
        </p:nvGrpSpPr>
        <p:grpSpPr>
          <a:xfrm>
            <a:off x="6244297" y="2092465"/>
            <a:ext cx="685800" cy="1295400"/>
            <a:chOff x="6553200" y="1905000"/>
            <a:chExt cx="685800" cy="1295400"/>
          </a:xfrm>
        </p:grpSpPr>
        <p:sp>
          <p:nvSpPr>
            <p:cNvPr id="69" name="Oval 29"/>
            <p:cNvSpPr>
              <a:spLocks noChangeAspect="1" noChangeArrowheads="1"/>
            </p:cNvSpPr>
            <p:nvPr/>
          </p:nvSpPr>
          <p:spPr bwMode="auto">
            <a:xfrm>
              <a:off x="6553200" y="1905000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1</a:t>
              </a:r>
            </a:p>
          </p:txBody>
        </p:sp>
        <p:cxnSp>
          <p:nvCxnSpPr>
            <p:cNvPr id="70" name="AutoShape 30"/>
            <p:cNvCxnSpPr>
              <a:cxnSpLocks noChangeShapeType="1"/>
              <a:stCxn id="69" idx="5"/>
              <a:endCxn id="71" idx="0"/>
            </p:cNvCxnSpPr>
            <p:nvPr/>
          </p:nvCxnSpPr>
          <p:spPr bwMode="auto">
            <a:xfrm>
              <a:off x="6878638" y="2249488"/>
              <a:ext cx="169862" cy="5508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1" name="Oval 31"/>
            <p:cNvSpPr>
              <a:spLocks noChangeAspect="1" noChangeArrowheads="1"/>
            </p:cNvSpPr>
            <p:nvPr/>
          </p:nvSpPr>
          <p:spPr bwMode="auto">
            <a:xfrm>
              <a:off x="6858000" y="2819400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2</a:t>
              </a: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7564399" y="2092465"/>
            <a:ext cx="741362" cy="2133600"/>
            <a:chOff x="8021638" y="1066800"/>
            <a:chExt cx="741362" cy="2133600"/>
          </a:xfrm>
        </p:grpSpPr>
        <p:cxnSp>
          <p:nvCxnSpPr>
            <p:cNvPr id="73" name="AutoShape 32"/>
            <p:cNvCxnSpPr>
              <a:cxnSpLocks noChangeShapeType="1"/>
              <a:stCxn id="74" idx="5"/>
              <a:endCxn id="76" idx="0"/>
            </p:cNvCxnSpPr>
            <p:nvPr/>
          </p:nvCxnSpPr>
          <p:spPr bwMode="auto">
            <a:xfrm flipH="1">
              <a:off x="8212138" y="2247900"/>
              <a:ext cx="225425" cy="5524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4" name="Oval 33"/>
            <p:cNvSpPr>
              <a:spLocks noChangeAspect="1" noChangeArrowheads="1"/>
            </p:cNvSpPr>
            <p:nvPr/>
          </p:nvSpPr>
          <p:spPr bwMode="auto">
            <a:xfrm flipH="1">
              <a:off x="8382000" y="1905000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9</a:t>
              </a:r>
            </a:p>
          </p:txBody>
        </p:sp>
        <p:sp>
          <p:nvSpPr>
            <p:cNvPr id="75" name="Oval 34"/>
            <p:cNvSpPr>
              <a:spLocks noChangeAspect="1" noChangeArrowheads="1"/>
            </p:cNvSpPr>
            <p:nvPr/>
          </p:nvSpPr>
          <p:spPr bwMode="auto">
            <a:xfrm flipH="1">
              <a:off x="8072438" y="1066800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76" name="Oval 35"/>
            <p:cNvSpPr>
              <a:spLocks noChangeAspect="1" noChangeArrowheads="1"/>
            </p:cNvSpPr>
            <p:nvPr/>
          </p:nvSpPr>
          <p:spPr bwMode="auto">
            <a:xfrm flipH="1">
              <a:off x="8021638" y="2819400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7</a:t>
              </a:r>
            </a:p>
          </p:txBody>
        </p:sp>
        <p:cxnSp>
          <p:nvCxnSpPr>
            <p:cNvPr id="77" name="AutoShape 36"/>
            <p:cNvCxnSpPr>
              <a:cxnSpLocks noChangeShapeType="1"/>
              <a:stCxn id="75" idx="3"/>
              <a:endCxn id="74" idx="0"/>
            </p:cNvCxnSpPr>
            <p:nvPr/>
          </p:nvCxnSpPr>
          <p:spPr bwMode="auto">
            <a:xfrm>
              <a:off x="8396288" y="1409700"/>
              <a:ext cx="176212" cy="4762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658070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/>
          <a:lstStyle/>
          <a:p>
            <a:r>
              <a:rPr lang="en-US" altLang="en-US" dirty="0" smtClean="0">
                <a:solidFill>
                  <a:srgbClr val="FF3300"/>
                </a:solidFill>
              </a:rPr>
              <a:t>Delete Example I</a:t>
            </a:r>
            <a:endParaRPr lang="en-US" altLang="en-US" dirty="0">
              <a:solidFill>
                <a:srgbClr val="FF33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321 - Data Structures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F31B7-9060-42E4-BB86-9DFA13B43B24}" type="slidenum">
              <a:rPr lang="en-US" smtClean="0"/>
              <a:pPr>
                <a:defRPr/>
              </a:pPr>
              <a:t>63</a:t>
            </a:fld>
            <a:endParaRPr lang="en-US"/>
          </a:p>
        </p:txBody>
      </p:sp>
      <p:sp>
        <p:nvSpPr>
          <p:cNvPr id="80" name="Text Box 28"/>
          <p:cNvSpPr txBox="1">
            <a:spLocks noChangeArrowheads="1"/>
          </p:cNvSpPr>
          <p:nvPr/>
        </p:nvSpPr>
        <p:spPr bwMode="auto">
          <a:xfrm>
            <a:off x="3429000" y="2708070"/>
            <a:ext cx="2076431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Zig from Right</a:t>
            </a:r>
            <a:endParaRPr lang="en-US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AutoShape 14"/>
          <p:cNvSpPr>
            <a:spLocks noChangeArrowheads="1"/>
          </p:cNvSpPr>
          <p:nvPr/>
        </p:nvSpPr>
        <p:spPr bwMode="auto">
          <a:xfrm>
            <a:off x="4040452" y="3505200"/>
            <a:ext cx="1066800" cy="381000"/>
          </a:xfrm>
          <a:prstGeom prst="rightArrow">
            <a:avLst>
              <a:gd name="adj1" fmla="val 50000"/>
              <a:gd name="adj2" fmla="val 750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800">
              <a:solidFill>
                <a:schemeClr val="hlink"/>
              </a:solidFill>
              <a:latin typeface="Tahoma" panose="020B0604030504040204" pitchFamily="34" charset="0"/>
            </a:endParaRPr>
          </a:p>
        </p:txBody>
      </p:sp>
      <p:sp>
        <p:nvSpPr>
          <p:cNvPr id="46" name="Oval 8"/>
          <p:cNvSpPr>
            <a:spLocks noChangeArrowheads="1"/>
          </p:cNvSpPr>
          <p:nvPr/>
        </p:nvSpPr>
        <p:spPr bwMode="auto">
          <a:xfrm rot="19227359">
            <a:off x="946386" y="3068602"/>
            <a:ext cx="501594" cy="542894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8" name="Group 67"/>
          <p:cNvGrpSpPr/>
          <p:nvPr/>
        </p:nvGrpSpPr>
        <p:grpSpPr>
          <a:xfrm>
            <a:off x="701884" y="2245564"/>
            <a:ext cx="685800" cy="1295400"/>
            <a:chOff x="6553200" y="1905000"/>
            <a:chExt cx="685800" cy="1295400"/>
          </a:xfrm>
        </p:grpSpPr>
        <p:sp>
          <p:nvSpPr>
            <p:cNvPr id="69" name="Oval 29"/>
            <p:cNvSpPr>
              <a:spLocks noChangeAspect="1" noChangeArrowheads="1"/>
            </p:cNvSpPr>
            <p:nvPr/>
          </p:nvSpPr>
          <p:spPr bwMode="auto">
            <a:xfrm>
              <a:off x="6553200" y="1905000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 dirty="0">
                  <a:latin typeface="Times New Roman" panose="02020603050405020304" pitchFamily="18" charset="0"/>
                </a:rPr>
                <a:t>1</a:t>
              </a:r>
            </a:p>
          </p:txBody>
        </p:sp>
        <p:cxnSp>
          <p:nvCxnSpPr>
            <p:cNvPr id="70" name="AutoShape 30"/>
            <p:cNvCxnSpPr>
              <a:cxnSpLocks noChangeShapeType="1"/>
              <a:stCxn id="69" idx="5"/>
              <a:endCxn id="71" idx="0"/>
            </p:cNvCxnSpPr>
            <p:nvPr/>
          </p:nvCxnSpPr>
          <p:spPr bwMode="auto">
            <a:xfrm>
              <a:off x="6878638" y="2249488"/>
              <a:ext cx="169862" cy="5508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1" name="Oval 31"/>
            <p:cNvSpPr>
              <a:spLocks noChangeAspect="1" noChangeArrowheads="1"/>
            </p:cNvSpPr>
            <p:nvPr/>
          </p:nvSpPr>
          <p:spPr bwMode="auto">
            <a:xfrm>
              <a:off x="6858000" y="2819400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2</a:t>
              </a: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2154238" y="2245564"/>
            <a:ext cx="741362" cy="2133600"/>
            <a:chOff x="8021638" y="1066800"/>
            <a:chExt cx="741362" cy="2133600"/>
          </a:xfrm>
        </p:grpSpPr>
        <p:cxnSp>
          <p:nvCxnSpPr>
            <p:cNvPr id="73" name="AutoShape 32"/>
            <p:cNvCxnSpPr>
              <a:cxnSpLocks noChangeShapeType="1"/>
              <a:stCxn id="74" idx="5"/>
              <a:endCxn id="76" idx="0"/>
            </p:cNvCxnSpPr>
            <p:nvPr/>
          </p:nvCxnSpPr>
          <p:spPr bwMode="auto">
            <a:xfrm flipH="1">
              <a:off x="8212138" y="2247900"/>
              <a:ext cx="225425" cy="5524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4" name="Oval 33"/>
            <p:cNvSpPr>
              <a:spLocks noChangeAspect="1" noChangeArrowheads="1"/>
            </p:cNvSpPr>
            <p:nvPr/>
          </p:nvSpPr>
          <p:spPr bwMode="auto">
            <a:xfrm flipH="1">
              <a:off x="8382000" y="1905000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9</a:t>
              </a:r>
            </a:p>
          </p:txBody>
        </p:sp>
        <p:sp>
          <p:nvSpPr>
            <p:cNvPr id="75" name="Oval 34"/>
            <p:cNvSpPr>
              <a:spLocks noChangeAspect="1" noChangeArrowheads="1"/>
            </p:cNvSpPr>
            <p:nvPr/>
          </p:nvSpPr>
          <p:spPr bwMode="auto">
            <a:xfrm flipH="1">
              <a:off x="8072438" y="1066800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76" name="Oval 35"/>
            <p:cNvSpPr>
              <a:spLocks noChangeAspect="1" noChangeArrowheads="1"/>
            </p:cNvSpPr>
            <p:nvPr/>
          </p:nvSpPr>
          <p:spPr bwMode="auto">
            <a:xfrm flipH="1">
              <a:off x="8021638" y="2819400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7</a:t>
              </a:r>
            </a:p>
          </p:txBody>
        </p:sp>
        <p:cxnSp>
          <p:nvCxnSpPr>
            <p:cNvPr id="77" name="AutoShape 36"/>
            <p:cNvCxnSpPr>
              <a:cxnSpLocks noChangeShapeType="1"/>
              <a:stCxn id="75" idx="3"/>
              <a:endCxn id="74" idx="0"/>
            </p:cNvCxnSpPr>
            <p:nvPr/>
          </p:nvCxnSpPr>
          <p:spPr bwMode="auto">
            <a:xfrm>
              <a:off x="8396288" y="1409700"/>
              <a:ext cx="176212" cy="4762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8" name="Group 27"/>
          <p:cNvGrpSpPr/>
          <p:nvPr/>
        </p:nvGrpSpPr>
        <p:grpSpPr>
          <a:xfrm>
            <a:off x="6021500" y="2245564"/>
            <a:ext cx="1908439" cy="1676400"/>
            <a:chOff x="6605324" y="4953000"/>
            <a:chExt cx="1908439" cy="1676400"/>
          </a:xfrm>
        </p:grpSpPr>
        <p:sp>
          <p:nvSpPr>
            <p:cNvPr id="29" name="Oval 39"/>
            <p:cNvSpPr>
              <a:spLocks noChangeAspect="1" noChangeArrowheads="1"/>
            </p:cNvSpPr>
            <p:nvPr/>
          </p:nvSpPr>
          <p:spPr bwMode="auto">
            <a:xfrm flipH="1">
              <a:off x="6910124" y="4953000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 dirty="0">
                  <a:latin typeface="Times New Roman" panose="02020603050405020304" pitchFamily="18" charset="0"/>
                </a:rPr>
                <a:t>2</a:t>
              </a:r>
            </a:p>
          </p:txBody>
        </p:sp>
        <p:cxnSp>
          <p:nvCxnSpPr>
            <p:cNvPr id="30" name="AutoShape 40"/>
            <p:cNvCxnSpPr>
              <a:cxnSpLocks noChangeShapeType="1"/>
              <a:stCxn id="29" idx="5"/>
              <a:endCxn id="31" idx="0"/>
            </p:cNvCxnSpPr>
            <p:nvPr/>
          </p:nvCxnSpPr>
          <p:spPr bwMode="auto">
            <a:xfrm flipH="1">
              <a:off x="6795824" y="5295900"/>
              <a:ext cx="169863" cy="3238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1" name="Oval 41"/>
            <p:cNvSpPr>
              <a:spLocks noChangeAspect="1" noChangeArrowheads="1"/>
            </p:cNvSpPr>
            <p:nvPr/>
          </p:nvSpPr>
          <p:spPr bwMode="auto">
            <a:xfrm flipH="1">
              <a:off x="6605324" y="5638800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1</a:t>
              </a:r>
            </a:p>
          </p:txBody>
        </p:sp>
        <p:cxnSp>
          <p:nvCxnSpPr>
            <p:cNvPr id="32" name="AutoShape 42"/>
            <p:cNvCxnSpPr>
              <a:cxnSpLocks noChangeShapeType="1"/>
              <a:stCxn id="33" idx="5"/>
              <a:endCxn id="35" idx="0"/>
            </p:cNvCxnSpPr>
            <p:nvPr/>
          </p:nvCxnSpPr>
          <p:spPr bwMode="auto">
            <a:xfrm flipH="1">
              <a:off x="7962900" y="5930900"/>
              <a:ext cx="225425" cy="2984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3" name="Oval 43"/>
            <p:cNvSpPr>
              <a:spLocks noChangeAspect="1" noChangeArrowheads="1"/>
            </p:cNvSpPr>
            <p:nvPr/>
          </p:nvSpPr>
          <p:spPr bwMode="auto">
            <a:xfrm flipH="1">
              <a:off x="8132763" y="5588000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9</a:t>
              </a:r>
            </a:p>
          </p:txBody>
        </p:sp>
        <p:sp>
          <p:nvSpPr>
            <p:cNvPr id="34" name="Oval 44"/>
            <p:cNvSpPr>
              <a:spLocks noChangeAspect="1" noChangeArrowheads="1"/>
            </p:cNvSpPr>
            <p:nvPr/>
          </p:nvSpPr>
          <p:spPr bwMode="auto">
            <a:xfrm flipH="1">
              <a:off x="7823200" y="4953000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35" name="Oval 45"/>
            <p:cNvSpPr>
              <a:spLocks noChangeAspect="1" noChangeArrowheads="1"/>
            </p:cNvSpPr>
            <p:nvPr/>
          </p:nvSpPr>
          <p:spPr bwMode="auto">
            <a:xfrm flipH="1">
              <a:off x="7772400" y="6248400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7</a:t>
              </a:r>
            </a:p>
          </p:txBody>
        </p:sp>
        <p:cxnSp>
          <p:nvCxnSpPr>
            <p:cNvPr id="36" name="AutoShape 46"/>
            <p:cNvCxnSpPr>
              <a:cxnSpLocks noChangeShapeType="1"/>
              <a:stCxn id="34" idx="3"/>
              <a:endCxn id="33" idx="0"/>
            </p:cNvCxnSpPr>
            <p:nvPr/>
          </p:nvCxnSpPr>
          <p:spPr bwMode="auto">
            <a:xfrm>
              <a:off x="8147050" y="5295900"/>
              <a:ext cx="176213" cy="2730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8" name="Oval 8"/>
          <p:cNvSpPr>
            <a:spLocks noChangeArrowheads="1"/>
          </p:cNvSpPr>
          <p:nvPr/>
        </p:nvSpPr>
        <p:spPr bwMode="auto">
          <a:xfrm rot="19227359">
            <a:off x="6276388" y="2164617"/>
            <a:ext cx="501594" cy="542894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831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/>
          <a:lstStyle/>
          <a:p>
            <a:r>
              <a:rPr lang="en-US" altLang="en-US" dirty="0" smtClean="0">
                <a:solidFill>
                  <a:srgbClr val="FF3300"/>
                </a:solidFill>
              </a:rPr>
              <a:t>Delete Example I</a:t>
            </a:r>
            <a:endParaRPr lang="en-US" altLang="en-US" dirty="0">
              <a:solidFill>
                <a:srgbClr val="FF33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321 - Data Structures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F31B7-9060-42E4-BB86-9DFA13B43B24}" type="slidenum">
              <a:rPr lang="en-US" smtClean="0"/>
              <a:pPr>
                <a:defRPr/>
              </a:pPr>
              <a:t>64</a:t>
            </a:fld>
            <a:endParaRPr lang="en-US"/>
          </a:p>
        </p:txBody>
      </p:sp>
      <p:sp>
        <p:nvSpPr>
          <p:cNvPr id="80" name="Text Box 28"/>
          <p:cNvSpPr txBox="1">
            <a:spLocks noChangeArrowheads="1"/>
          </p:cNvSpPr>
          <p:nvPr/>
        </p:nvSpPr>
        <p:spPr bwMode="auto">
          <a:xfrm>
            <a:off x="3733800" y="2622331"/>
            <a:ext cx="17035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Connect 2 to 6</a:t>
            </a:r>
            <a:endParaRPr lang="en-US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AutoShape 14"/>
          <p:cNvSpPr>
            <a:spLocks noChangeArrowheads="1"/>
          </p:cNvSpPr>
          <p:nvPr/>
        </p:nvSpPr>
        <p:spPr bwMode="auto">
          <a:xfrm>
            <a:off x="4040452" y="3505200"/>
            <a:ext cx="1066800" cy="381000"/>
          </a:xfrm>
          <a:prstGeom prst="rightArrow">
            <a:avLst>
              <a:gd name="adj1" fmla="val 50000"/>
              <a:gd name="adj2" fmla="val 750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800">
              <a:solidFill>
                <a:schemeClr val="hlink"/>
              </a:solidFill>
              <a:latin typeface="Tahoma" panose="020B0604030504040204" pitchFamily="34" charset="0"/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1347676" y="2324100"/>
            <a:ext cx="1579563" cy="2362200"/>
            <a:chOff x="6934200" y="4267200"/>
            <a:chExt cx="1579563" cy="2362200"/>
          </a:xfrm>
        </p:grpSpPr>
        <p:sp>
          <p:nvSpPr>
            <p:cNvPr id="39" name="Oval 39"/>
            <p:cNvSpPr>
              <a:spLocks noChangeAspect="1" noChangeArrowheads="1"/>
            </p:cNvSpPr>
            <p:nvPr/>
          </p:nvSpPr>
          <p:spPr bwMode="auto">
            <a:xfrm flipH="1">
              <a:off x="7239000" y="4267200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 dirty="0">
                  <a:latin typeface="Times New Roman" panose="02020603050405020304" pitchFamily="18" charset="0"/>
                </a:rPr>
                <a:t>2</a:t>
              </a:r>
            </a:p>
          </p:txBody>
        </p:sp>
        <p:cxnSp>
          <p:nvCxnSpPr>
            <p:cNvPr id="40" name="AutoShape 40"/>
            <p:cNvCxnSpPr>
              <a:cxnSpLocks noChangeShapeType="1"/>
              <a:stCxn id="39" idx="5"/>
              <a:endCxn id="41" idx="0"/>
            </p:cNvCxnSpPr>
            <p:nvPr/>
          </p:nvCxnSpPr>
          <p:spPr bwMode="auto">
            <a:xfrm flipH="1">
              <a:off x="7124700" y="4610100"/>
              <a:ext cx="169863" cy="3238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1" name="Oval 41"/>
            <p:cNvSpPr>
              <a:spLocks noChangeAspect="1" noChangeArrowheads="1"/>
            </p:cNvSpPr>
            <p:nvPr/>
          </p:nvSpPr>
          <p:spPr bwMode="auto">
            <a:xfrm flipH="1">
              <a:off x="6934200" y="4953000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1</a:t>
              </a:r>
            </a:p>
          </p:txBody>
        </p:sp>
        <p:cxnSp>
          <p:nvCxnSpPr>
            <p:cNvPr id="42" name="AutoShape 42"/>
            <p:cNvCxnSpPr>
              <a:cxnSpLocks noChangeShapeType="1"/>
              <a:stCxn id="43" idx="5"/>
              <a:endCxn id="47" idx="0"/>
            </p:cNvCxnSpPr>
            <p:nvPr/>
          </p:nvCxnSpPr>
          <p:spPr bwMode="auto">
            <a:xfrm flipH="1">
              <a:off x="7962900" y="5930900"/>
              <a:ext cx="225425" cy="2984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3" name="Oval 43"/>
            <p:cNvSpPr>
              <a:spLocks noChangeAspect="1" noChangeArrowheads="1"/>
            </p:cNvSpPr>
            <p:nvPr/>
          </p:nvSpPr>
          <p:spPr bwMode="auto">
            <a:xfrm flipH="1">
              <a:off x="8132763" y="5588000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9</a:t>
              </a:r>
            </a:p>
          </p:txBody>
        </p:sp>
        <p:sp>
          <p:nvSpPr>
            <p:cNvPr id="44" name="Oval 44"/>
            <p:cNvSpPr>
              <a:spLocks noChangeAspect="1" noChangeArrowheads="1"/>
            </p:cNvSpPr>
            <p:nvPr/>
          </p:nvSpPr>
          <p:spPr bwMode="auto">
            <a:xfrm flipH="1">
              <a:off x="7823200" y="4953000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 dirty="0"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47" name="Oval 45"/>
            <p:cNvSpPr>
              <a:spLocks noChangeAspect="1" noChangeArrowheads="1"/>
            </p:cNvSpPr>
            <p:nvPr/>
          </p:nvSpPr>
          <p:spPr bwMode="auto">
            <a:xfrm flipH="1">
              <a:off x="7772400" y="6248400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7</a:t>
              </a:r>
            </a:p>
          </p:txBody>
        </p:sp>
        <p:cxnSp>
          <p:nvCxnSpPr>
            <p:cNvPr id="48" name="AutoShape 46"/>
            <p:cNvCxnSpPr>
              <a:cxnSpLocks noChangeShapeType="1"/>
              <a:stCxn id="44" idx="3"/>
              <a:endCxn id="43" idx="0"/>
            </p:cNvCxnSpPr>
            <p:nvPr/>
          </p:nvCxnSpPr>
          <p:spPr bwMode="auto">
            <a:xfrm>
              <a:off x="8147050" y="5295900"/>
              <a:ext cx="176213" cy="2730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9" name="AutoShape 47"/>
            <p:cNvCxnSpPr>
              <a:cxnSpLocks noChangeShapeType="1"/>
              <a:stCxn id="39" idx="3"/>
              <a:endCxn id="44" idx="0"/>
            </p:cNvCxnSpPr>
            <p:nvPr/>
          </p:nvCxnSpPr>
          <p:spPr bwMode="auto">
            <a:xfrm>
              <a:off x="7562850" y="4610100"/>
              <a:ext cx="450850" cy="323850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50" name="Group 49"/>
          <p:cNvGrpSpPr/>
          <p:nvPr/>
        </p:nvGrpSpPr>
        <p:grpSpPr>
          <a:xfrm>
            <a:off x="6347842" y="2324100"/>
            <a:ext cx="1579563" cy="2362200"/>
            <a:chOff x="3886200" y="4267200"/>
            <a:chExt cx="1579563" cy="2362200"/>
          </a:xfrm>
        </p:grpSpPr>
        <p:sp>
          <p:nvSpPr>
            <p:cNvPr id="51" name="Oval 49"/>
            <p:cNvSpPr>
              <a:spLocks noChangeAspect="1" noChangeArrowheads="1"/>
            </p:cNvSpPr>
            <p:nvPr/>
          </p:nvSpPr>
          <p:spPr bwMode="auto">
            <a:xfrm flipH="1">
              <a:off x="4343400" y="4267200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 dirty="0">
                  <a:latin typeface="Times New Roman" panose="02020603050405020304" pitchFamily="18" charset="0"/>
                </a:rPr>
                <a:t>2</a:t>
              </a:r>
            </a:p>
          </p:txBody>
        </p:sp>
        <p:cxnSp>
          <p:nvCxnSpPr>
            <p:cNvPr id="52" name="AutoShape 50"/>
            <p:cNvCxnSpPr>
              <a:cxnSpLocks noChangeShapeType="1"/>
              <a:stCxn id="51" idx="5"/>
              <a:endCxn id="53" idx="0"/>
            </p:cNvCxnSpPr>
            <p:nvPr/>
          </p:nvCxnSpPr>
          <p:spPr bwMode="auto">
            <a:xfrm flipH="1">
              <a:off x="4076700" y="4610100"/>
              <a:ext cx="322263" cy="3238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3" name="Oval 51"/>
            <p:cNvSpPr>
              <a:spLocks noChangeAspect="1" noChangeArrowheads="1"/>
            </p:cNvSpPr>
            <p:nvPr/>
          </p:nvSpPr>
          <p:spPr bwMode="auto">
            <a:xfrm flipH="1">
              <a:off x="3886200" y="4953000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1</a:t>
              </a:r>
            </a:p>
          </p:txBody>
        </p:sp>
        <p:cxnSp>
          <p:nvCxnSpPr>
            <p:cNvPr id="54" name="AutoShape 52"/>
            <p:cNvCxnSpPr>
              <a:cxnSpLocks noChangeShapeType="1"/>
              <a:stCxn id="55" idx="5"/>
              <a:endCxn id="57" idx="0"/>
            </p:cNvCxnSpPr>
            <p:nvPr/>
          </p:nvCxnSpPr>
          <p:spPr bwMode="auto">
            <a:xfrm flipH="1">
              <a:off x="4914900" y="5930900"/>
              <a:ext cx="225425" cy="2984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5" name="Oval 53"/>
            <p:cNvSpPr>
              <a:spLocks noChangeAspect="1" noChangeArrowheads="1"/>
            </p:cNvSpPr>
            <p:nvPr/>
          </p:nvSpPr>
          <p:spPr bwMode="auto">
            <a:xfrm flipH="1">
              <a:off x="5084763" y="5588000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9</a:t>
              </a:r>
            </a:p>
          </p:txBody>
        </p:sp>
        <p:sp>
          <p:nvSpPr>
            <p:cNvPr id="56" name="Oval 54"/>
            <p:cNvSpPr>
              <a:spLocks noChangeAspect="1" noChangeArrowheads="1"/>
            </p:cNvSpPr>
            <p:nvPr/>
          </p:nvSpPr>
          <p:spPr bwMode="auto">
            <a:xfrm flipH="1">
              <a:off x="4775200" y="4953000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57" name="Oval 55"/>
            <p:cNvSpPr>
              <a:spLocks noChangeAspect="1" noChangeArrowheads="1"/>
            </p:cNvSpPr>
            <p:nvPr/>
          </p:nvSpPr>
          <p:spPr bwMode="auto">
            <a:xfrm flipH="1">
              <a:off x="4724400" y="6248400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7</a:t>
              </a:r>
            </a:p>
          </p:txBody>
        </p:sp>
        <p:cxnSp>
          <p:nvCxnSpPr>
            <p:cNvPr id="58" name="AutoShape 56"/>
            <p:cNvCxnSpPr>
              <a:cxnSpLocks noChangeShapeType="1"/>
              <a:stCxn id="56" idx="3"/>
              <a:endCxn id="55" idx="0"/>
            </p:cNvCxnSpPr>
            <p:nvPr/>
          </p:nvCxnSpPr>
          <p:spPr bwMode="auto">
            <a:xfrm>
              <a:off x="5099050" y="5295900"/>
              <a:ext cx="176213" cy="2730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9" name="AutoShape 57"/>
            <p:cNvCxnSpPr>
              <a:cxnSpLocks noChangeShapeType="1"/>
              <a:stCxn id="51" idx="3"/>
              <a:endCxn id="56" idx="0"/>
            </p:cNvCxnSpPr>
            <p:nvPr/>
          </p:nvCxnSpPr>
          <p:spPr bwMode="auto">
            <a:xfrm>
              <a:off x="4667250" y="4610100"/>
              <a:ext cx="298450" cy="3238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986262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/>
          <a:lstStyle/>
          <a:p>
            <a:r>
              <a:rPr lang="en-US" altLang="en-US" dirty="0" smtClean="0">
                <a:solidFill>
                  <a:srgbClr val="FF3300"/>
                </a:solidFill>
              </a:rPr>
              <a:t>Delete Example II</a:t>
            </a:r>
            <a:endParaRPr lang="en-US" altLang="en-US" dirty="0">
              <a:solidFill>
                <a:srgbClr val="FF33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321 - Data Structures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F31B7-9060-42E4-BB86-9DFA13B43B24}" type="slidenum">
              <a:rPr lang="en-US" smtClean="0"/>
              <a:pPr>
                <a:defRPr/>
              </a:pPr>
              <a:t>65</a:t>
            </a:fld>
            <a:endParaRPr lang="en-US"/>
          </a:p>
        </p:txBody>
      </p:sp>
      <p:grpSp>
        <p:nvGrpSpPr>
          <p:cNvPr id="50" name="Group 49"/>
          <p:cNvGrpSpPr/>
          <p:nvPr/>
        </p:nvGrpSpPr>
        <p:grpSpPr>
          <a:xfrm>
            <a:off x="3782218" y="2133600"/>
            <a:ext cx="1579563" cy="2362200"/>
            <a:chOff x="3886200" y="4267200"/>
            <a:chExt cx="1579563" cy="2362200"/>
          </a:xfrm>
        </p:grpSpPr>
        <p:sp>
          <p:nvSpPr>
            <p:cNvPr id="51" name="Oval 49"/>
            <p:cNvSpPr>
              <a:spLocks noChangeAspect="1" noChangeArrowheads="1"/>
            </p:cNvSpPr>
            <p:nvPr/>
          </p:nvSpPr>
          <p:spPr bwMode="auto">
            <a:xfrm flipH="1">
              <a:off x="4343400" y="4267200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 dirty="0">
                  <a:latin typeface="Times New Roman" panose="02020603050405020304" pitchFamily="18" charset="0"/>
                </a:rPr>
                <a:t>2</a:t>
              </a:r>
            </a:p>
          </p:txBody>
        </p:sp>
        <p:cxnSp>
          <p:nvCxnSpPr>
            <p:cNvPr id="52" name="AutoShape 50"/>
            <p:cNvCxnSpPr>
              <a:cxnSpLocks noChangeShapeType="1"/>
              <a:stCxn id="51" idx="5"/>
              <a:endCxn id="53" idx="0"/>
            </p:cNvCxnSpPr>
            <p:nvPr/>
          </p:nvCxnSpPr>
          <p:spPr bwMode="auto">
            <a:xfrm flipH="1">
              <a:off x="4076700" y="4610100"/>
              <a:ext cx="322263" cy="3238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3" name="Oval 51"/>
            <p:cNvSpPr>
              <a:spLocks noChangeAspect="1" noChangeArrowheads="1"/>
            </p:cNvSpPr>
            <p:nvPr/>
          </p:nvSpPr>
          <p:spPr bwMode="auto">
            <a:xfrm flipH="1">
              <a:off x="3886200" y="4953000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1</a:t>
              </a:r>
            </a:p>
          </p:txBody>
        </p:sp>
        <p:cxnSp>
          <p:nvCxnSpPr>
            <p:cNvPr id="54" name="AutoShape 52"/>
            <p:cNvCxnSpPr>
              <a:cxnSpLocks noChangeShapeType="1"/>
              <a:stCxn id="55" idx="5"/>
              <a:endCxn id="57" idx="0"/>
            </p:cNvCxnSpPr>
            <p:nvPr/>
          </p:nvCxnSpPr>
          <p:spPr bwMode="auto">
            <a:xfrm flipH="1">
              <a:off x="4914900" y="5930900"/>
              <a:ext cx="225425" cy="2984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5" name="Oval 53"/>
            <p:cNvSpPr>
              <a:spLocks noChangeAspect="1" noChangeArrowheads="1"/>
            </p:cNvSpPr>
            <p:nvPr/>
          </p:nvSpPr>
          <p:spPr bwMode="auto">
            <a:xfrm flipH="1">
              <a:off x="5084763" y="5588000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9</a:t>
              </a:r>
            </a:p>
          </p:txBody>
        </p:sp>
        <p:sp>
          <p:nvSpPr>
            <p:cNvPr id="56" name="Oval 54"/>
            <p:cNvSpPr>
              <a:spLocks noChangeAspect="1" noChangeArrowheads="1"/>
            </p:cNvSpPr>
            <p:nvPr/>
          </p:nvSpPr>
          <p:spPr bwMode="auto">
            <a:xfrm flipH="1">
              <a:off x="4775200" y="4953000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57" name="Oval 55"/>
            <p:cNvSpPr>
              <a:spLocks noChangeAspect="1" noChangeArrowheads="1"/>
            </p:cNvSpPr>
            <p:nvPr/>
          </p:nvSpPr>
          <p:spPr bwMode="auto">
            <a:xfrm flipH="1">
              <a:off x="4724400" y="6248400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7</a:t>
              </a:r>
            </a:p>
          </p:txBody>
        </p:sp>
        <p:cxnSp>
          <p:nvCxnSpPr>
            <p:cNvPr id="58" name="AutoShape 56"/>
            <p:cNvCxnSpPr>
              <a:cxnSpLocks noChangeShapeType="1"/>
              <a:stCxn id="56" idx="3"/>
              <a:endCxn id="55" idx="0"/>
            </p:cNvCxnSpPr>
            <p:nvPr/>
          </p:nvCxnSpPr>
          <p:spPr bwMode="auto">
            <a:xfrm>
              <a:off x="5099050" y="5295900"/>
              <a:ext cx="176213" cy="2730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9" name="AutoShape 57"/>
            <p:cNvCxnSpPr>
              <a:cxnSpLocks noChangeShapeType="1"/>
              <a:stCxn id="51" idx="3"/>
              <a:endCxn id="56" idx="0"/>
            </p:cNvCxnSpPr>
            <p:nvPr/>
          </p:nvCxnSpPr>
          <p:spPr bwMode="auto">
            <a:xfrm>
              <a:off x="4667250" y="4610100"/>
              <a:ext cx="298450" cy="3238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7" name="Text Box 28"/>
          <p:cNvSpPr txBox="1">
            <a:spLocks noChangeArrowheads="1"/>
          </p:cNvSpPr>
          <p:nvPr/>
        </p:nvSpPr>
        <p:spPr bwMode="auto">
          <a:xfrm>
            <a:off x="1143000" y="2800350"/>
            <a:ext cx="187740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Delete(</a:t>
            </a:r>
            <a:r>
              <a:rPr lang="en-US" altLang="en-US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3423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/>
          <a:lstStyle/>
          <a:p>
            <a:r>
              <a:rPr lang="en-US" altLang="en-US" dirty="0" smtClean="0">
                <a:solidFill>
                  <a:srgbClr val="FF3300"/>
                </a:solidFill>
              </a:rPr>
              <a:t>Delete Example II</a:t>
            </a:r>
            <a:endParaRPr lang="en-US" altLang="en-US" dirty="0">
              <a:solidFill>
                <a:srgbClr val="FF33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321 - Data Structures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F31B7-9060-42E4-BB86-9DFA13B43B24}" type="slidenum">
              <a:rPr lang="en-US" smtClean="0"/>
              <a:pPr>
                <a:defRPr/>
              </a:pPr>
              <a:t>66</a:t>
            </a:fld>
            <a:endParaRPr lang="en-US"/>
          </a:p>
        </p:txBody>
      </p:sp>
      <p:sp>
        <p:nvSpPr>
          <p:cNvPr id="80" name="Text Box 28"/>
          <p:cNvSpPr txBox="1">
            <a:spLocks noChangeArrowheads="1"/>
          </p:cNvSpPr>
          <p:nvPr/>
        </p:nvSpPr>
        <p:spPr bwMode="auto">
          <a:xfrm>
            <a:off x="3733800" y="2622331"/>
            <a:ext cx="17035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endParaRPr lang="en-US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AutoShape 14"/>
          <p:cNvSpPr>
            <a:spLocks noChangeArrowheads="1"/>
          </p:cNvSpPr>
          <p:nvPr/>
        </p:nvSpPr>
        <p:spPr bwMode="auto">
          <a:xfrm>
            <a:off x="4040452" y="3505200"/>
            <a:ext cx="1066800" cy="381000"/>
          </a:xfrm>
          <a:prstGeom prst="rightArrow">
            <a:avLst>
              <a:gd name="adj1" fmla="val 50000"/>
              <a:gd name="adj2" fmla="val 750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800">
              <a:solidFill>
                <a:schemeClr val="hlink"/>
              </a:solidFill>
              <a:latin typeface="Tahoma" panose="020B0604030504040204" pitchFamily="34" charset="0"/>
            </a:endParaRPr>
          </a:p>
        </p:txBody>
      </p:sp>
      <p:grpSp>
        <p:nvGrpSpPr>
          <p:cNvPr id="50" name="Group 49"/>
          <p:cNvGrpSpPr/>
          <p:nvPr/>
        </p:nvGrpSpPr>
        <p:grpSpPr>
          <a:xfrm>
            <a:off x="1600200" y="2272228"/>
            <a:ext cx="1579563" cy="2362200"/>
            <a:chOff x="3886200" y="4267200"/>
            <a:chExt cx="1579563" cy="2362200"/>
          </a:xfrm>
        </p:grpSpPr>
        <p:sp>
          <p:nvSpPr>
            <p:cNvPr id="51" name="Oval 49"/>
            <p:cNvSpPr>
              <a:spLocks noChangeAspect="1" noChangeArrowheads="1"/>
            </p:cNvSpPr>
            <p:nvPr/>
          </p:nvSpPr>
          <p:spPr bwMode="auto">
            <a:xfrm flipH="1">
              <a:off x="4343400" y="4267200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 dirty="0">
                  <a:latin typeface="Times New Roman" panose="02020603050405020304" pitchFamily="18" charset="0"/>
                </a:rPr>
                <a:t>2</a:t>
              </a:r>
            </a:p>
          </p:txBody>
        </p:sp>
        <p:cxnSp>
          <p:nvCxnSpPr>
            <p:cNvPr id="52" name="AutoShape 50"/>
            <p:cNvCxnSpPr>
              <a:cxnSpLocks noChangeShapeType="1"/>
              <a:stCxn id="51" idx="5"/>
              <a:endCxn id="53" idx="0"/>
            </p:cNvCxnSpPr>
            <p:nvPr/>
          </p:nvCxnSpPr>
          <p:spPr bwMode="auto">
            <a:xfrm flipH="1">
              <a:off x="4076700" y="4610100"/>
              <a:ext cx="322263" cy="3238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3" name="Oval 51"/>
            <p:cNvSpPr>
              <a:spLocks noChangeAspect="1" noChangeArrowheads="1"/>
            </p:cNvSpPr>
            <p:nvPr/>
          </p:nvSpPr>
          <p:spPr bwMode="auto">
            <a:xfrm flipH="1">
              <a:off x="3886200" y="4953000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1</a:t>
              </a:r>
            </a:p>
          </p:txBody>
        </p:sp>
        <p:cxnSp>
          <p:nvCxnSpPr>
            <p:cNvPr id="54" name="AutoShape 52"/>
            <p:cNvCxnSpPr>
              <a:cxnSpLocks noChangeShapeType="1"/>
              <a:stCxn id="55" idx="5"/>
              <a:endCxn id="57" idx="0"/>
            </p:cNvCxnSpPr>
            <p:nvPr/>
          </p:nvCxnSpPr>
          <p:spPr bwMode="auto">
            <a:xfrm flipH="1">
              <a:off x="4914900" y="5930900"/>
              <a:ext cx="225425" cy="2984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5" name="Oval 53"/>
            <p:cNvSpPr>
              <a:spLocks noChangeAspect="1" noChangeArrowheads="1"/>
            </p:cNvSpPr>
            <p:nvPr/>
          </p:nvSpPr>
          <p:spPr bwMode="auto">
            <a:xfrm flipH="1">
              <a:off x="5084763" y="5588000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9</a:t>
              </a:r>
            </a:p>
          </p:txBody>
        </p:sp>
        <p:sp>
          <p:nvSpPr>
            <p:cNvPr id="56" name="Oval 54"/>
            <p:cNvSpPr>
              <a:spLocks noChangeAspect="1" noChangeArrowheads="1"/>
            </p:cNvSpPr>
            <p:nvPr/>
          </p:nvSpPr>
          <p:spPr bwMode="auto">
            <a:xfrm flipH="1">
              <a:off x="4775200" y="4953000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57" name="Oval 55"/>
            <p:cNvSpPr>
              <a:spLocks noChangeAspect="1" noChangeArrowheads="1"/>
            </p:cNvSpPr>
            <p:nvPr/>
          </p:nvSpPr>
          <p:spPr bwMode="auto">
            <a:xfrm flipH="1">
              <a:off x="4724400" y="6248400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7</a:t>
              </a:r>
            </a:p>
          </p:txBody>
        </p:sp>
        <p:cxnSp>
          <p:nvCxnSpPr>
            <p:cNvPr id="58" name="AutoShape 56"/>
            <p:cNvCxnSpPr>
              <a:cxnSpLocks noChangeShapeType="1"/>
              <a:stCxn id="56" idx="3"/>
              <a:endCxn id="55" idx="0"/>
            </p:cNvCxnSpPr>
            <p:nvPr/>
          </p:nvCxnSpPr>
          <p:spPr bwMode="auto">
            <a:xfrm>
              <a:off x="5099050" y="5295900"/>
              <a:ext cx="176213" cy="2730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9" name="AutoShape 57"/>
            <p:cNvCxnSpPr>
              <a:cxnSpLocks noChangeShapeType="1"/>
              <a:stCxn id="51" idx="3"/>
              <a:endCxn id="56" idx="0"/>
            </p:cNvCxnSpPr>
            <p:nvPr/>
          </p:nvCxnSpPr>
          <p:spPr bwMode="auto">
            <a:xfrm>
              <a:off x="4667250" y="4610100"/>
              <a:ext cx="298450" cy="3238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680447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/>
          <a:lstStyle/>
          <a:p>
            <a:r>
              <a:rPr lang="en-US" altLang="en-US" dirty="0" smtClean="0">
                <a:solidFill>
                  <a:srgbClr val="FF3300"/>
                </a:solidFill>
              </a:rPr>
              <a:t>Delete Example II</a:t>
            </a:r>
            <a:endParaRPr lang="en-US" altLang="en-US" dirty="0">
              <a:solidFill>
                <a:srgbClr val="FF33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321 - Data Structures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F31B7-9060-42E4-BB86-9DFA13B43B24}" type="slidenum">
              <a:rPr lang="en-US" smtClean="0"/>
              <a:pPr>
                <a:defRPr/>
              </a:pPr>
              <a:t>67</a:t>
            </a:fld>
            <a:endParaRPr lang="en-US"/>
          </a:p>
        </p:txBody>
      </p:sp>
      <p:sp>
        <p:nvSpPr>
          <p:cNvPr id="80" name="Text Box 28"/>
          <p:cNvSpPr txBox="1">
            <a:spLocks noChangeArrowheads="1"/>
          </p:cNvSpPr>
          <p:nvPr/>
        </p:nvSpPr>
        <p:spPr bwMode="auto">
          <a:xfrm>
            <a:off x="3702050" y="2622331"/>
            <a:ext cx="187226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Search(</a:t>
            </a:r>
            <a:r>
              <a:rPr lang="en-US" altLang="en-US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AutoShape 14"/>
          <p:cNvSpPr>
            <a:spLocks noChangeArrowheads="1"/>
          </p:cNvSpPr>
          <p:nvPr/>
        </p:nvSpPr>
        <p:spPr bwMode="auto">
          <a:xfrm>
            <a:off x="4040452" y="3505200"/>
            <a:ext cx="1066800" cy="381000"/>
          </a:xfrm>
          <a:prstGeom prst="rightArrow">
            <a:avLst>
              <a:gd name="adj1" fmla="val 50000"/>
              <a:gd name="adj2" fmla="val 750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800">
              <a:solidFill>
                <a:schemeClr val="hlink"/>
              </a:solidFill>
              <a:latin typeface="Tahoma" panose="020B0604030504040204" pitchFamily="34" charset="0"/>
            </a:endParaRPr>
          </a:p>
        </p:txBody>
      </p:sp>
      <p:grpSp>
        <p:nvGrpSpPr>
          <p:cNvPr id="50" name="Group 49"/>
          <p:cNvGrpSpPr/>
          <p:nvPr/>
        </p:nvGrpSpPr>
        <p:grpSpPr>
          <a:xfrm>
            <a:off x="1600200" y="2272228"/>
            <a:ext cx="1579563" cy="2362200"/>
            <a:chOff x="3886200" y="4267200"/>
            <a:chExt cx="1579563" cy="2362200"/>
          </a:xfrm>
        </p:grpSpPr>
        <p:sp>
          <p:nvSpPr>
            <p:cNvPr id="51" name="Oval 49"/>
            <p:cNvSpPr>
              <a:spLocks noChangeAspect="1" noChangeArrowheads="1"/>
            </p:cNvSpPr>
            <p:nvPr/>
          </p:nvSpPr>
          <p:spPr bwMode="auto">
            <a:xfrm flipH="1">
              <a:off x="4343400" y="4267200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 dirty="0">
                  <a:latin typeface="Times New Roman" panose="02020603050405020304" pitchFamily="18" charset="0"/>
                </a:rPr>
                <a:t>2</a:t>
              </a:r>
            </a:p>
          </p:txBody>
        </p:sp>
        <p:cxnSp>
          <p:nvCxnSpPr>
            <p:cNvPr id="52" name="AutoShape 50"/>
            <p:cNvCxnSpPr>
              <a:cxnSpLocks noChangeShapeType="1"/>
              <a:stCxn id="51" idx="5"/>
              <a:endCxn id="53" idx="0"/>
            </p:cNvCxnSpPr>
            <p:nvPr/>
          </p:nvCxnSpPr>
          <p:spPr bwMode="auto">
            <a:xfrm flipH="1">
              <a:off x="4076700" y="4610100"/>
              <a:ext cx="322263" cy="3238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3" name="Oval 51"/>
            <p:cNvSpPr>
              <a:spLocks noChangeAspect="1" noChangeArrowheads="1"/>
            </p:cNvSpPr>
            <p:nvPr/>
          </p:nvSpPr>
          <p:spPr bwMode="auto">
            <a:xfrm flipH="1">
              <a:off x="3886200" y="4953000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1</a:t>
              </a:r>
            </a:p>
          </p:txBody>
        </p:sp>
        <p:cxnSp>
          <p:nvCxnSpPr>
            <p:cNvPr id="54" name="AutoShape 52"/>
            <p:cNvCxnSpPr>
              <a:cxnSpLocks noChangeShapeType="1"/>
              <a:stCxn id="55" idx="5"/>
              <a:endCxn id="57" idx="0"/>
            </p:cNvCxnSpPr>
            <p:nvPr/>
          </p:nvCxnSpPr>
          <p:spPr bwMode="auto">
            <a:xfrm flipH="1">
              <a:off x="4914900" y="5930900"/>
              <a:ext cx="225425" cy="2984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5" name="Oval 53"/>
            <p:cNvSpPr>
              <a:spLocks noChangeAspect="1" noChangeArrowheads="1"/>
            </p:cNvSpPr>
            <p:nvPr/>
          </p:nvSpPr>
          <p:spPr bwMode="auto">
            <a:xfrm flipH="1">
              <a:off x="5084763" y="5588000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9</a:t>
              </a:r>
            </a:p>
          </p:txBody>
        </p:sp>
        <p:sp>
          <p:nvSpPr>
            <p:cNvPr id="56" name="Oval 54"/>
            <p:cNvSpPr>
              <a:spLocks noChangeAspect="1" noChangeArrowheads="1"/>
            </p:cNvSpPr>
            <p:nvPr/>
          </p:nvSpPr>
          <p:spPr bwMode="auto">
            <a:xfrm flipH="1">
              <a:off x="4775200" y="4953000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57" name="Oval 55"/>
            <p:cNvSpPr>
              <a:spLocks noChangeAspect="1" noChangeArrowheads="1"/>
            </p:cNvSpPr>
            <p:nvPr/>
          </p:nvSpPr>
          <p:spPr bwMode="auto">
            <a:xfrm flipH="1">
              <a:off x="4724400" y="6248400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7</a:t>
              </a:r>
            </a:p>
          </p:txBody>
        </p:sp>
        <p:cxnSp>
          <p:nvCxnSpPr>
            <p:cNvPr id="58" name="AutoShape 56"/>
            <p:cNvCxnSpPr>
              <a:cxnSpLocks noChangeShapeType="1"/>
              <a:stCxn id="56" idx="3"/>
              <a:endCxn id="55" idx="0"/>
            </p:cNvCxnSpPr>
            <p:nvPr/>
          </p:nvCxnSpPr>
          <p:spPr bwMode="auto">
            <a:xfrm>
              <a:off x="5099050" y="5295900"/>
              <a:ext cx="176213" cy="2730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9" name="AutoShape 57"/>
            <p:cNvCxnSpPr>
              <a:cxnSpLocks noChangeShapeType="1"/>
              <a:stCxn id="51" idx="3"/>
              <a:endCxn id="56" idx="0"/>
            </p:cNvCxnSpPr>
            <p:nvPr/>
          </p:nvCxnSpPr>
          <p:spPr bwMode="auto">
            <a:xfrm>
              <a:off x="4667250" y="4610100"/>
              <a:ext cx="298450" cy="3238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8" name="Group 17"/>
          <p:cNvGrpSpPr/>
          <p:nvPr/>
        </p:nvGrpSpPr>
        <p:grpSpPr>
          <a:xfrm>
            <a:off x="6125179" y="2272228"/>
            <a:ext cx="1579563" cy="2362200"/>
            <a:chOff x="3886200" y="4267200"/>
            <a:chExt cx="1579563" cy="2362200"/>
          </a:xfrm>
        </p:grpSpPr>
        <p:sp>
          <p:nvSpPr>
            <p:cNvPr id="19" name="Oval 49"/>
            <p:cNvSpPr>
              <a:spLocks noChangeAspect="1" noChangeArrowheads="1"/>
            </p:cNvSpPr>
            <p:nvPr/>
          </p:nvSpPr>
          <p:spPr bwMode="auto">
            <a:xfrm flipH="1">
              <a:off x="4343400" y="4267200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 dirty="0">
                  <a:latin typeface="Times New Roman" panose="02020603050405020304" pitchFamily="18" charset="0"/>
                </a:rPr>
                <a:t>2</a:t>
              </a:r>
            </a:p>
          </p:txBody>
        </p:sp>
        <p:cxnSp>
          <p:nvCxnSpPr>
            <p:cNvPr id="20" name="AutoShape 50"/>
            <p:cNvCxnSpPr>
              <a:cxnSpLocks noChangeShapeType="1"/>
              <a:stCxn id="19" idx="5"/>
              <a:endCxn id="21" idx="0"/>
            </p:cNvCxnSpPr>
            <p:nvPr/>
          </p:nvCxnSpPr>
          <p:spPr bwMode="auto">
            <a:xfrm flipH="1">
              <a:off x="4076700" y="4610100"/>
              <a:ext cx="322263" cy="3238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1" name="Oval 51"/>
            <p:cNvSpPr>
              <a:spLocks noChangeAspect="1" noChangeArrowheads="1"/>
            </p:cNvSpPr>
            <p:nvPr/>
          </p:nvSpPr>
          <p:spPr bwMode="auto">
            <a:xfrm flipH="1">
              <a:off x="3886200" y="4953000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1</a:t>
              </a:r>
            </a:p>
          </p:txBody>
        </p:sp>
        <p:cxnSp>
          <p:nvCxnSpPr>
            <p:cNvPr id="22" name="AutoShape 52"/>
            <p:cNvCxnSpPr>
              <a:cxnSpLocks noChangeShapeType="1"/>
              <a:stCxn id="23" idx="5"/>
              <a:endCxn id="25" idx="0"/>
            </p:cNvCxnSpPr>
            <p:nvPr/>
          </p:nvCxnSpPr>
          <p:spPr bwMode="auto">
            <a:xfrm flipH="1">
              <a:off x="4914900" y="5930900"/>
              <a:ext cx="225425" cy="2984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3" name="Oval 53"/>
            <p:cNvSpPr>
              <a:spLocks noChangeAspect="1" noChangeArrowheads="1"/>
            </p:cNvSpPr>
            <p:nvPr/>
          </p:nvSpPr>
          <p:spPr bwMode="auto">
            <a:xfrm flipH="1">
              <a:off x="5084763" y="5588000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9</a:t>
              </a:r>
            </a:p>
          </p:txBody>
        </p:sp>
        <p:sp>
          <p:nvSpPr>
            <p:cNvPr id="24" name="Oval 54"/>
            <p:cNvSpPr>
              <a:spLocks noChangeAspect="1" noChangeArrowheads="1"/>
            </p:cNvSpPr>
            <p:nvPr/>
          </p:nvSpPr>
          <p:spPr bwMode="auto">
            <a:xfrm flipH="1">
              <a:off x="4775200" y="4953000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25" name="Oval 55"/>
            <p:cNvSpPr>
              <a:spLocks noChangeAspect="1" noChangeArrowheads="1"/>
            </p:cNvSpPr>
            <p:nvPr/>
          </p:nvSpPr>
          <p:spPr bwMode="auto">
            <a:xfrm flipH="1">
              <a:off x="4724400" y="6248400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7</a:t>
              </a:r>
            </a:p>
          </p:txBody>
        </p:sp>
        <p:cxnSp>
          <p:nvCxnSpPr>
            <p:cNvPr id="26" name="AutoShape 56"/>
            <p:cNvCxnSpPr>
              <a:cxnSpLocks noChangeShapeType="1"/>
              <a:stCxn id="24" idx="3"/>
              <a:endCxn id="23" idx="0"/>
            </p:cNvCxnSpPr>
            <p:nvPr/>
          </p:nvCxnSpPr>
          <p:spPr bwMode="auto">
            <a:xfrm>
              <a:off x="5099050" y="5295900"/>
              <a:ext cx="176213" cy="2730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8" name="AutoShape 57"/>
            <p:cNvCxnSpPr>
              <a:cxnSpLocks noChangeShapeType="1"/>
              <a:stCxn id="19" idx="3"/>
              <a:endCxn id="24" idx="0"/>
            </p:cNvCxnSpPr>
            <p:nvPr/>
          </p:nvCxnSpPr>
          <p:spPr bwMode="auto">
            <a:xfrm>
              <a:off x="4667250" y="4610100"/>
              <a:ext cx="298450" cy="3238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9" name="Oval 8"/>
          <p:cNvSpPr>
            <a:spLocks noChangeArrowheads="1"/>
          </p:cNvSpPr>
          <p:nvPr/>
        </p:nvSpPr>
        <p:spPr bwMode="auto">
          <a:xfrm rot="19227359">
            <a:off x="6953882" y="2857496"/>
            <a:ext cx="501594" cy="542894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25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/>
          <a:lstStyle/>
          <a:p>
            <a:r>
              <a:rPr lang="en-US" altLang="en-US" dirty="0" smtClean="0">
                <a:solidFill>
                  <a:srgbClr val="FF3300"/>
                </a:solidFill>
              </a:rPr>
              <a:t>Delete Example II</a:t>
            </a:r>
            <a:endParaRPr lang="en-US" altLang="en-US" dirty="0">
              <a:solidFill>
                <a:srgbClr val="FF33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321 - Data Structures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F31B7-9060-42E4-BB86-9DFA13B43B24}" type="slidenum">
              <a:rPr lang="en-US" smtClean="0"/>
              <a:pPr>
                <a:defRPr/>
              </a:pPr>
              <a:t>68</a:t>
            </a:fld>
            <a:endParaRPr lang="en-US"/>
          </a:p>
        </p:txBody>
      </p:sp>
      <p:sp>
        <p:nvSpPr>
          <p:cNvPr id="80" name="Text Box 28"/>
          <p:cNvSpPr txBox="1">
            <a:spLocks noChangeArrowheads="1"/>
          </p:cNvSpPr>
          <p:nvPr/>
        </p:nvSpPr>
        <p:spPr bwMode="auto">
          <a:xfrm>
            <a:off x="3702050" y="2622331"/>
            <a:ext cx="187226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endParaRPr lang="en-US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AutoShape 14"/>
          <p:cNvSpPr>
            <a:spLocks noChangeArrowheads="1"/>
          </p:cNvSpPr>
          <p:nvPr/>
        </p:nvSpPr>
        <p:spPr bwMode="auto">
          <a:xfrm>
            <a:off x="4040452" y="3505200"/>
            <a:ext cx="1066800" cy="381000"/>
          </a:xfrm>
          <a:prstGeom prst="rightArrow">
            <a:avLst>
              <a:gd name="adj1" fmla="val 50000"/>
              <a:gd name="adj2" fmla="val 750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800">
              <a:solidFill>
                <a:schemeClr val="hlink"/>
              </a:solidFill>
              <a:latin typeface="Tahoma" panose="020B0604030504040204" pitchFamily="34" charset="0"/>
            </a:endParaRPr>
          </a:p>
        </p:txBody>
      </p:sp>
      <p:grpSp>
        <p:nvGrpSpPr>
          <p:cNvPr id="50" name="Group 49"/>
          <p:cNvGrpSpPr/>
          <p:nvPr/>
        </p:nvGrpSpPr>
        <p:grpSpPr>
          <a:xfrm>
            <a:off x="1600200" y="2272228"/>
            <a:ext cx="1579563" cy="2362200"/>
            <a:chOff x="3886200" y="4267200"/>
            <a:chExt cx="1579563" cy="2362200"/>
          </a:xfrm>
        </p:grpSpPr>
        <p:sp>
          <p:nvSpPr>
            <p:cNvPr id="51" name="Oval 49"/>
            <p:cNvSpPr>
              <a:spLocks noChangeAspect="1" noChangeArrowheads="1"/>
            </p:cNvSpPr>
            <p:nvPr/>
          </p:nvSpPr>
          <p:spPr bwMode="auto">
            <a:xfrm flipH="1">
              <a:off x="4343400" y="4267200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 dirty="0">
                  <a:latin typeface="Times New Roman" panose="02020603050405020304" pitchFamily="18" charset="0"/>
                </a:rPr>
                <a:t>2</a:t>
              </a:r>
            </a:p>
          </p:txBody>
        </p:sp>
        <p:cxnSp>
          <p:nvCxnSpPr>
            <p:cNvPr id="52" name="AutoShape 50"/>
            <p:cNvCxnSpPr>
              <a:cxnSpLocks noChangeShapeType="1"/>
              <a:stCxn id="51" idx="5"/>
              <a:endCxn id="53" idx="0"/>
            </p:cNvCxnSpPr>
            <p:nvPr/>
          </p:nvCxnSpPr>
          <p:spPr bwMode="auto">
            <a:xfrm flipH="1">
              <a:off x="4076700" y="4610100"/>
              <a:ext cx="322263" cy="3238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3" name="Oval 51"/>
            <p:cNvSpPr>
              <a:spLocks noChangeAspect="1" noChangeArrowheads="1"/>
            </p:cNvSpPr>
            <p:nvPr/>
          </p:nvSpPr>
          <p:spPr bwMode="auto">
            <a:xfrm flipH="1">
              <a:off x="3886200" y="4953000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1</a:t>
              </a:r>
            </a:p>
          </p:txBody>
        </p:sp>
        <p:cxnSp>
          <p:nvCxnSpPr>
            <p:cNvPr id="54" name="AutoShape 52"/>
            <p:cNvCxnSpPr>
              <a:cxnSpLocks noChangeShapeType="1"/>
              <a:stCxn id="55" idx="5"/>
              <a:endCxn id="57" idx="0"/>
            </p:cNvCxnSpPr>
            <p:nvPr/>
          </p:nvCxnSpPr>
          <p:spPr bwMode="auto">
            <a:xfrm flipH="1">
              <a:off x="4914900" y="5930900"/>
              <a:ext cx="225425" cy="2984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5" name="Oval 53"/>
            <p:cNvSpPr>
              <a:spLocks noChangeAspect="1" noChangeArrowheads="1"/>
            </p:cNvSpPr>
            <p:nvPr/>
          </p:nvSpPr>
          <p:spPr bwMode="auto">
            <a:xfrm flipH="1">
              <a:off x="5084763" y="5588000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9</a:t>
              </a:r>
            </a:p>
          </p:txBody>
        </p:sp>
        <p:sp>
          <p:nvSpPr>
            <p:cNvPr id="56" name="Oval 54"/>
            <p:cNvSpPr>
              <a:spLocks noChangeAspect="1" noChangeArrowheads="1"/>
            </p:cNvSpPr>
            <p:nvPr/>
          </p:nvSpPr>
          <p:spPr bwMode="auto">
            <a:xfrm flipH="1">
              <a:off x="4775200" y="4953000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57" name="Oval 55"/>
            <p:cNvSpPr>
              <a:spLocks noChangeAspect="1" noChangeArrowheads="1"/>
            </p:cNvSpPr>
            <p:nvPr/>
          </p:nvSpPr>
          <p:spPr bwMode="auto">
            <a:xfrm flipH="1">
              <a:off x="4724400" y="6248400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7</a:t>
              </a:r>
            </a:p>
          </p:txBody>
        </p:sp>
        <p:cxnSp>
          <p:nvCxnSpPr>
            <p:cNvPr id="58" name="AutoShape 56"/>
            <p:cNvCxnSpPr>
              <a:cxnSpLocks noChangeShapeType="1"/>
              <a:stCxn id="56" idx="3"/>
              <a:endCxn id="55" idx="0"/>
            </p:cNvCxnSpPr>
            <p:nvPr/>
          </p:nvCxnSpPr>
          <p:spPr bwMode="auto">
            <a:xfrm>
              <a:off x="5099050" y="5295900"/>
              <a:ext cx="176213" cy="2730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9" name="AutoShape 57"/>
            <p:cNvCxnSpPr>
              <a:cxnSpLocks noChangeShapeType="1"/>
              <a:stCxn id="51" idx="3"/>
              <a:endCxn id="56" idx="0"/>
            </p:cNvCxnSpPr>
            <p:nvPr/>
          </p:nvCxnSpPr>
          <p:spPr bwMode="auto">
            <a:xfrm>
              <a:off x="4667250" y="4610100"/>
              <a:ext cx="298450" cy="3238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9" name="Oval 8"/>
          <p:cNvSpPr>
            <a:spLocks noChangeArrowheads="1"/>
          </p:cNvSpPr>
          <p:nvPr/>
        </p:nvSpPr>
        <p:spPr bwMode="auto">
          <a:xfrm rot="19227359">
            <a:off x="2428903" y="2877081"/>
            <a:ext cx="501594" cy="542894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354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/>
          <a:lstStyle/>
          <a:p>
            <a:r>
              <a:rPr lang="en-US" altLang="en-US" dirty="0" smtClean="0">
                <a:solidFill>
                  <a:srgbClr val="FF3300"/>
                </a:solidFill>
              </a:rPr>
              <a:t>Delete Example II</a:t>
            </a:r>
            <a:endParaRPr lang="en-US" altLang="en-US" dirty="0">
              <a:solidFill>
                <a:srgbClr val="FF33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321 - Data Structures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F31B7-9060-42E4-BB86-9DFA13B43B24}" type="slidenum">
              <a:rPr lang="en-US" smtClean="0"/>
              <a:pPr>
                <a:defRPr/>
              </a:pPr>
              <a:t>69</a:t>
            </a:fld>
            <a:endParaRPr lang="en-US"/>
          </a:p>
        </p:txBody>
      </p:sp>
      <p:sp>
        <p:nvSpPr>
          <p:cNvPr id="80" name="Text Box 28"/>
          <p:cNvSpPr txBox="1">
            <a:spLocks noChangeArrowheads="1"/>
          </p:cNvSpPr>
          <p:nvPr/>
        </p:nvSpPr>
        <p:spPr bwMode="auto">
          <a:xfrm>
            <a:off x="3702050" y="2622331"/>
            <a:ext cx="1872266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Zig from Right</a:t>
            </a:r>
            <a:endParaRPr lang="en-US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AutoShape 14"/>
          <p:cNvSpPr>
            <a:spLocks noChangeArrowheads="1"/>
          </p:cNvSpPr>
          <p:nvPr/>
        </p:nvSpPr>
        <p:spPr bwMode="auto">
          <a:xfrm>
            <a:off x="4040452" y="3505200"/>
            <a:ext cx="1066800" cy="381000"/>
          </a:xfrm>
          <a:prstGeom prst="rightArrow">
            <a:avLst>
              <a:gd name="adj1" fmla="val 50000"/>
              <a:gd name="adj2" fmla="val 750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800">
              <a:solidFill>
                <a:schemeClr val="hlink"/>
              </a:solidFill>
              <a:latin typeface="Tahoma" panose="020B0604030504040204" pitchFamily="34" charset="0"/>
            </a:endParaRPr>
          </a:p>
        </p:txBody>
      </p:sp>
      <p:grpSp>
        <p:nvGrpSpPr>
          <p:cNvPr id="50" name="Group 49"/>
          <p:cNvGrpSpPr/>
          <p:nvPr/>
        </p:nvGrpSpPr>
        <p:grpSpPr>
          <a:xfrm>
            <a:off x="1600200" y="2272228"/>
            <a:ext cx="1579563" cy="2362200"/>
            <a:chOff x="3886200" y="4267200"/>
            <a:chExt cx="1579563" cy="2362200"/>
          </a:xfrm>
        </p:grpSpPr>
        <p:sp>
          <p:nvSpPr>
            <p:cNvPr id="51" name="Oval 49"/>
            <p:cNvSpPr>
              <a:spLocks noChangeAspect="1" noChangeArrowheads="1"/>
            </p:cNvSpPr>
            <p:nvPr/>
          </p:nvSpPr>
          <p:spPr bwMode="auto">
            <a:xfrm flipH="1">
              <a:off x="4343400" y="4267200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 dirty="0">
                  <a:latin typeface="Times New Roman" panose="02020603050405020304" pitchFamily="18" charset="0"/>
                </a:rPr>
                <a:t>2</a:t>
              </a:r>
            </a:p>
          </p:txBody>
        </p:sp>
        <p:cxnSp>
          <p:nvCxnSpPr>
            <p:cNvPr id="52" name="AutoShape 50"/>
            <p:cNvCxnSpPr>
              <a:cxnSpLocks noChangeShapeType="1"/>
              <a:stCxn id="51" idx="5"/>
              <a:endCxn id="53" idx="0"/>
            </p:cNvCxnSpPr>
            <p:nvPr/>
          </p:nvCxnSpPr>
          <p:spPr bwMode="auto">
            <a:xfrm flipH="1">
              <a:off x="4076700" y="4610100"/>
              <a:ext cx="322263" cy="3238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3" name="Oval 51"/>
            <p:cNvSpPr>
              <a:spLocks noChangeAspect="1" noChangeArrowheads="1"/>
            </p:cNvSpPr>
            <p:nvPr/>
          </p:nvSpPr>
          <p:spPr bwMode="auto">
            <a:xfrm flipH="1">
              <a:off x="3886200" y="4953000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1</a:t>
              </a:r>
            </a:p>
          </p:txBody>
        </p:sp>
        <p:cxnSp>
          <p:nvCxnSpPr>
            <p:cNvPr id="54" name="AutoShape 52"/>
            <p:cNvCxnSpPr>
              <a:cxnSpLocks noChangeShapeType="1"/>
              <a:stCxn id="55" idx="5"/>
              <a:endCxn id="57" idx="0"/>
            </p:cNvCxnSpPr>
            <p:nvPr/>
          </p:nvCxnSpPr>
          <p:spPr bwMode="auto">
            <a:xfrm flipH="1">
              <a:off x="4914900" y="5930900"/>
              <a:ext cx="225425" cy="2984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5" name="Oval 53"/>
            <p:cNvSpPr>
              <a:spLocks noChangeAspect="1" noChangeArrowheads="1"/>
            </p:cNvSpPr>
            <p:nvPr/>
          </p:nvSpPr>
          <p:spPr bwMode="auto">
            <a:xfrm flipH="1">
              <a:off x="5084763" y="5588000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9</a:t>
              </a:r>
            </a:p>
          </p:txBody>
        </p:sp>
        <p:sp>
          <p:nvSpPr>
            <p:cNvPr id="56" name="Oval 54"/>
            <p:cNvSpPr>
              <a:spLocks noChangeAspect="1" noChangeArrowheads="1"/>
            </p:cNvSpPr>
            <p:nvPr/>
          </p:nvSpPr>
          <p:spPr bwMode="auto">
            <a:xfrm flipH="1">
              <a:off x="4775200" y="4953000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57" name="Oval 55"/>
            <p:cNvSpPr>
              <a:spLocks noChangeAspect="1" noChangeArrowheads="1"/>
            </p:cNvSpPr>
            <p:nvPr/>
          </p:nvSpPr>
          <p:spPr bwMode="auto">
            <a:xfrm flipH="1">
              <a:off x="4724400" y="6248400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7</a:t>
              </a:r>
            </a:p>
          </p:txBody>
        </p:sp>
        <p:cxnSp>
          <p:nvCxnSpPr>
            <p:cNvPr id="58" name="AutoShape 56"/>
            <p:cNvCxnSpPr>
              <a:cxnSpLocks noChangeShapeType="1"/>
              <a:stCxn id="56" idx="3"/>
              <a:endCxn id="55" idx="0"/>
            </p:cNvCxnSpPr>
            <p:nvPr/>
          </p:nvCxnSpPr>
          <p:spPr bwMode="auto">
            <a:xfrm>
              <a:off x="5099050" y="5295900"/>
              <a:ext cx="176213" cy="2730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9" name="AutoShape 57"/>
            <p:cNvCxnSpPr>
              <a:cxnSpLocks noChangeShapeType="1"/>
              <a:stCxn id="51" idx="3"/>
              <a:endCxn id="56" idx="0"/>
            </p:cNvCxnSpPr>
            <p:nvPr/>
          </p:nvCxnSpPr>
          <p:spPr bwMode="auto">
            <a:xfrm>
              <a:off x="4667250" y="4610100"/>
              <a:ext cx="298450" cy="3238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9" name="Oval 8"/>
          <p:cNvSpPr>
            <a:spLocks noChangeArrowheads="1"/>
          </p:cNvSpPr>
          <p:nvPr/>
        </p:nvSpPr>
        <p:spPr bwMode="auto">
          <a:xfrm rot="19227359">
            <a:off x="6989298" y="2446157"/>
            <a:ext cx="501594" cy="542894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5967941" y="2497653"/>
            <a:ext cx="2246012" cy="1911350"/>
            <a:chOff x="3219751" y="4718050"/>
            <a:chExt cx="2246012" cy="1911350"/>
          </a:xfrm>
        </p:grpSpPr>
        <p:sp>
          <p:nvSpPr>
            <p:cNvPr id="19" name="Oval 49"/>
            <p:cNvSpPr>
              <a:spLocks noChangeAspect="1" noChangeArrowheads="1"/>
            </p:cNvSpPr>
            <p:nvPr/>
          </p:nvSpPr>
          <p:spPr bwMode="auto">
            <a:xfrm flipH="1">
              <a:off x="3676951" y="5474772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 dirty="0">
                  <a:latin typeface="Times New Roman" panose="02020603050405020304" pitchFamily="18" charset="0"/>
                </a:rPr>
                <a:t>2</a:t>
              </a:r>
            </a:p>
          </p:txBody>
        </p:sp>
        <p:cxnSp>
          <p:nvCxnSpPr>
            <p:cNvPr id="20" name="AutoShape 50"/>
            <p:cNvCxnSpPr>
              <a:cxnSpLocks noChangeShapeType="1"/>
              <a:stCxn id="19" idx="5"/>
              <a:endCxn id="21" idx="0"/>
            </p:cNvCxnSpPr>
            <p:nvPr/>
          </p:nvCxnSpPr>
          <p:spPr bwMode="auto">
            <a:xfrm flipH="1">
              <a:off x="3410251" y="5799976"/>
              <a:ext cx="322496" cy="36059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1" name="Oval 51"/>
            <p:cNvSpPr>
              <a:spLocks noChangeAspect="1" noChangeArrowheads="1"/>
            </p:cNvSpPr>
            <p:nvPr/>
          </p:nvSpPr>
          <p:spPr bwMode="auto">
            <a:xfrm flipH="1">
              <a:off x="3219751" y="6160572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1</a:t>
              </a:r>
            </a:p>
          </p:txBody>
        </p:sp>
        <p:cxnSp>
          <p:nvCxnSpPr>
            <p:cNvPr id="22" name="AutoShape 52"/>
            <p:cNvCxnSpPr>
              <a:cxnSpLocks noChangeShapeType="1"/>
              <a:stCxn id="23" idx="5"/>
              <a:endCxn id="25" idx="0"/>
            </p:cNvCxnSpPr>
            <p:nvPr/>
          </p:nvCxnSpPr>
          <p:spPr bwMode="auto">
            <a:xfrm flipH="1">
              <a:off x="4914900" y="5930900"/>
              <a:ext cx="225425" cy="2984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3" name="Oval 53"/>
            <p:cNvSpPr>
              <a:spLocks noChangeAspect="1" noChangeArrowheads="1"/>
            </p:cNvSpPr>
            <p:nvPr/>
          </p:nvSpPr>
          <p:spPr bwMode="auto">
            <a:xfrm flipH="1">
              <a:off x="5084763" y="5588000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9</a:t>
              </a:r>
            </a:p>
          </p:txBody>
        </p:sp>
        <p:sp>
          <p:nvSpPr>
            <p:cNvPr id="24" name="Oval 54"/>
            <p:cNvSpPr>
              <a:spLocks noChangeAspect="1" noChangeArrowheads="1"/>
            </p:cNvSpPr>
            <p:nvPr/>
          </p:nvSpPr>
          <p:spPr bwMode="auto">
            <a:xfrm flipH="1">
              <a:off x="4301405" y="4718050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 dirty="0"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25" name="Oval 55"/>
            <p:cNvSpPr>
              <a:spLocks noChangeAspect="1" noChangeArrowheads="1"/>
            </p:cNvSpPr>
            <p:nvPr/>
          </p:nvSpPr>
          <p:spPr bwMode="auto">
            <a:xfrm flipH="1">
              <a:off x="4724400" y="6248400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7</a:t>
              </a:r>
            </a:p>
          </p:txBody>
        </p:sp>
        <p:cxnSp>
          <p:nvCxnSpPr>
            <p:cNvPr id="26" name="AutoShape 56"/>
            <p:cNvCxnSpPr>
              <a:cxnSpLocks noChangeShapeType="1"/>
              <a:stCxn id="24" idx="3"/>
              <a:endCxn id="23" idx="0"/>
            </p:cNvCxnSpPr>
            <p:nvPr/>
          </p:nvCxnSpPr>
          <p:spPr bwMode="auto">
            <a:xfrm>
              <a:off x="4626609" y="5043254"/>
              <a:ext cx="648654" cy="54474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" name="AutoShape 57"/>
            <p:cNvCxnSpPr>
              <a:cxnSpLocks noChangeShapeType="1"/>
              <a:stCxn id="24" idx="5"/>
              <a:endCxn id="19" idx="0"/>
            </p:cNvCxnSpPr>
            <p:nvPr/>
          </p:nvCxnSpPr>
          <p:spPr bwMode="auto">
            <a:xfrm flipH="1">
              <a:off x="3867451" y="5043254"/>
              <a:ext cx="489750" cy="43151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7" name="Oval 8"/>
          <p:cNvSpPr>
            <a:spLocks noChangeArrowheads="1"/>
          </p:cNvSpPr>
          <p:nvPr/>
        </p:nvSpPr>
        <p:spPr bwMode="auto">
          <a:xfrm rot="19227359">
            <a:off x="2418887" y="2877081"/>
            <a:ext cx="501594" cy="542894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465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B-Trees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7472" indent="-347472">
              <a:spcBef>
                <a:spcPts val="791"/>
              </a:spcBef>
              <a:tabLst>
                <a:tab pos="177557" algn="l"/>
              </a:tabLst>
            </a:pPr>
            <a:r>
              <a:rPr lang="en-US" altLang="en-US" dirty="0"/>
              <a:t>B-Trees are </a:t>
            </a:r>
            <a:r>
              <a:rPr lang="en-US" altLang="en-US" dirty="0">
                <a:solidFill>
                  <a:schemeClr val="accent2"/>
                </a:solidFill>
              </a:rPr>
              <a:t>multi-way search </a:t>
            </a:r>
            <a:r>
              <a:rPr lang="en-US" altLang="en-US" dirty="0" smtClean="0">
                <a:solidFill>
                  <a:schemeClr val="accent2"/>
                </a:solidFill>
              </a:rPr>
              <a:t>trees</a:t>
            </a:r>
            <a:r>
              <a:rPr lang="en-US" altLang="en-US" dirty="0" smtClean="0"/>
              <a:t>.</a:t>
            </a:r>
          </a:p>
          <a:p>
            <a:pPr marL="347472" indent="-347472">
              <a:spcBef>
                <a:spcPts val="791"/>
              </a:spcBef>
              <a:tabLst>
                <a:tab pos="177557" algn="l"/>
              </a:tabLst>
            </a:pPr>
            <a:r>
              <a:rPr lang="en-US" spc="-81" dirty="0" smtClean="0">
                <a:cs typeface="Tahoma"/>
              </a:rPr>
              <a:t>D</a:t>
            </a:r>
            <a:r>
              <a:rPr lang="en-US" spc="-128" dirty="0" smtClean="0">
                <a:cs typeface="Tahoma"/>
              </a:rPr>
              <a:t>esigned </a:t>
            </a:r>
            <a:r>
              <a:rPr lang="en-US" spc="-60" dirty="0">
                <a:cs typeface="Tahoma"/>
              </a:rPr>
              <a:t>to </a:t>
            </a:r>
            <a:r>
              <a:rPr lang="en-US" spc="-133" dirty="0">
                <a:cs typeface="Tahoma"/>
              </a:rPr>
              <a:t>work </a:t>
            </a:r>
            <a:r>
              <a:rPr lang="en-US" spc="-107" dirty="0">
                <a:cs typeface="Tahoma"/>
              </a:rPr>
              <a:t>well </a:t>
            </a:r>
            <a:r>
              <a:rPr lang="en-US" spc="-124" dirty="0">
                <a:cs typeface="Tahoma"/>
              </a:rPr>
              <a:t>on </a:t>
            </a:r>
            <a:r>
              <a:rPr lang="en-US" dirty="0">
                <a:cs typeface="Arial"/>
              </a:rPr>
              <a:t>Direct </a:t>
            </a:r>
            <a:r>
              <a:rPr lang="en-US" spc="-124" dirty="0">
                <a:cs typeface="Arial"/>
              </a:rPr>
              <a:t>Access </a:t>
            </a:r>
            <a:r>
              <a:rPr lang="en-US" spc="-103" dirty="0">
                <a:cs typeface="Arial"/>
              </a:rPr>
              <a:t>secondary </a:t>
            </a:r>
            <a:r>
              <a:rPr lang="en-US" spc="-73" dirty="0">
                <a:cs typeface="Arial"/>
              </a:rPr>
              <a:t>storage</a:t>
            </a:r>
            <a:r>
              <a:rPr lang="en-US" spc="154" dirty="0">
                <a:cs typeface="Arial"/>
              </a:rPr>
              <a:t> </a:t>
            </a:r>
            <a:r>
              <a:rPr lang="en-US" spc="-103" dirty="0" smtClean="0">
                <a:cs typeface="Arial"/>
              </a:rPr>
              <a:t>devices</a:t>
            </a:r>
            <a:r>
              <a:rPr lang="en-US" dirty="0" smtClean="0">
                <a:cs typeface="Arial"/>
              </a:rPr>
              <a:t> </a:t>
            </a:r>
            <a:r>
              <a:rPr lang="en-US" spc="-94" dirty="0" smtClean="0">
                <a:cs typeface="Tahoma"/>
              </a:rPr>
              <a:t>(magnetic</a:t>
            </a:r>
            <a:r>
              <a:rPr lang="en-US" dirty="0" smtClean="0">
                <a:cs typeface="Tahoma"/>
              </a:rPr>
              <a:t> </a:t>
            </a:r>
            <a:r>
              <a:rPr lang="en-US" spc="-86" dirty="0">
                <a:cs typeface="Tahoma"/>
              </a:rPr>
              <a:t>disks).</a:t>
            </a:r>
            <a:endParaRPr lang="en-US" dirty="0">
              <a:cs typeface="Tahoma"/>
            </a:endParaRPr>
          </a:p>
          <a:p>
            <a:pPr marL="347472" indent="-347472">
              <a:spcBef>
                <a:spcPts val="791"/>
              </a:spcBef>
            </a:pPr>
            <a:r>
              <a:rPr lang="en-US" spc="4" dirty="0" smtClean="0">
                <a:cs typeface="Arial"/>
              </a:rPr>
              <a:t>Better </a:t>
            </a:r>
            <a:r>
              <a:rPr lang="en-US" spc="-60" dirty="0">
                <a:cs typeface="Arial"/>
              </a:rPr>
              <a:t>performance </a:t>
            </a:r>
            <a:r>
              <a:rPr lang="en-US" spc="-90" dirty="0">
                <a:cs typeface="Arial"/>
              </a:rPr>
              <a:t>on </a:t>
            </a:r>
            <a:r>
              <a:rPr lang="en-US" spc="-97" dirty="0">
                <a:cs typeface="Arial"/>
              </a:rPr>
              <a:t>disk </a:t>
            </a:r>
            <a:r>
              <a:rPr lang="en-US" spc="201" dirty="0">
                <a:cs typeface="Arial"/>
              </a:rPr>
              <a:t>I/O</a:t>
            </a:r>
            <a:r>
              <a:rPr lang="en-US" spc="86" dirty="0">
                <a:cs typeface="Arial"/>
              </a:rPr>
              <a:t> </a:t>
            </a:r>
            <a:r>
              <a:rPr lang="en-US" spc="-38" dirty="0" smtClean="0">
                <a:cs typeface="Arial"/>
              </a:rPr>
              <a:t>opera</a:t>
            </a:r>
            <a:r>
              <a:rPr lang="en-US" spc="-68" dirty="0" smtClean="0">
                <a:cs typeface="Arial"/>
              </a:rPr>
              <a:t>tions</a:t>
            </a:r>
            <a:r>
              <a:rPr lang="en-US" spc="-68" dirty="0" smtClean="0">
                <a:cs typeface="Tahoma"/>
              </a:rPr>
              <a:t> than other specialized BSTs, like</a:t>
            </a:r>
            <a:r>
              <a:rPr lang="en-US" spc="-56" dirty="0" smtClean="0">
                <a:cs typeface="Tahoma"/>
              </a:rPr>
              <a:t> </a:t>
            </a:r>
            <a:r>
              <a:rPr lang="en-US" spc="-47" dirty="0" smtClean="0">
                <a:cs typeface="Arial"/>
              </a:rPr>
              <a:t>AVL and red-black </a:t>
            </a:r>
            <a:r>
              <a:rPr lang="en-US" spc="-107" dirty="0" smtClean="0">
                <a:cs typeface="Tahoma"/>
              </a:rPr>
              <a:t>trees</a:t>
            </a:r>
            <a:r>
              <a:rPr lang="en-US" spc="-68" dirty="0" smtClean="0">
                <a:cs typeface="Tahoma"/>
              </a:rPr>
              <a:t>.</a:t>
            </a:r>
            <a:endParaRPr lang="en-US" dirty="0">
              <a:cs typeface="Tahoma"/>
            </a:endParaRPr>
          </a:p>
          <a:p>
            <a:pPr marL="347472" indent="-347472">
              <a:spcBef>
                <a:spcPts val="705"/>
              </a:spcBef>
              <a:tabLst>
                <a:tab pos="177557" algn="l"/>
              </a:tabLst>
            </a:pPr>
            <a:r>
              <a:rPr lang="en-US" spc="-86" dirty="0">
                <a:cs typeface="Tahoma"/>
              </a:rPr>
              <a:t>B-trees</a:t>
            </a:r>
            <a:r>
              <a:rPr lang="en-US" spc="-124" dirty="0">
                <a:cs typeface="Tahoma"/>
              </a:rPr>
              <a:t> </a:t>
            </a:r>
            <a:r>
              <a:rPr lang="en-US" spc="-97" dirty="0">
                <a:cs typeface="Tahoma"/>
              </a:rPr>
              <a:t>(and</a:t>
            </a:r>
            <a:r>
              <a:rPr lang="en-US" spc="-124" dirty="0">
                <a:cs typeface="Tahoma"/>
              </a:rPr>
              <a:t> </a:t>
            </a:r>
            <a:r>
              <a:rPr lang="en-US" spc="-94" dirty="0">
                <a:cs typeface="Tahoma"/>
              </a:rPr>
              <a:t>variants</a:t>
            </a:r>
            <a:r>
              <a:rPr lang="en-US" spc="-120" dirty="0">
                <a:cs typeface="Tahoma"/>
              </a:rPr>
              <a:t> </a:t>
            </a:r>
            <a:r>
              <a:rPr lang="en-US" spc="-81" dirty="0">
                <a:cs typeface="Tahoma"/>
              </a:rPr>
              <a:t>like</a:t>
            </a:r>
            <a:r>
              <a:rPr lang="en-US" spc="-124" dirty="0">
                <a:cs typeface="Tahoma"/>
              </a:rPr>
              <a:t> </a:t>
            </a:r>
            <a:r>
              <a:rPr lang="en-US" spc="257" dirty="0">
                <a:cs typeface="Arial"/>
              </a:rPr>
              <a:t>B+</a:t>
            </a:r>
            <a:r>
              <a:rPr lang="en-US" spc="-64" dirty="0">
                <a:solidFill>
                  <a:srgbClr val="7F0000"/>
                </a:solidFill>
                <a:cs typeface="Arial"/>
              </a:rPr>
              <a:t> </a:t>
            </a:r>
            <a:r>
              <a:rPr lang="en-US" spc="-124" dirty="0">
                <a:cs typeface="Tahoma"/>
              </a:rPr>
              <a:t>and </a:t>
            </a:r>
            <a:r>
              <a:rPr lang="en-US" spc="154" dirty="0">
                <a:cs typeface="Arial"/>
              </a:rPr>
              <a:t>B*</a:t>
            </a:r>
            <a:r>
              <a:rPr lang="en-US" spc="-64" dirty="0">
                <a:solidFill>
                  <a:srgbClr val="7F0000"/>
                </a:solidFill>
                <a:cs typeface="Arial"/>
              </a:rPr>
              <a:t> </a:t>
            </a:r>
            <a:r>
              <a:rPr lang="en-US" spc="-115" dirty="0">
                <a:cs typeface="Tahoma"/>
              </a:rPr>
              <a:t>trees</a:t>
            </a:r>
            <a:r>
              <a:rPr lang="en-US" spc="-124" dirty="0">
                <a:cs typeface="Tahoma"/>
              </a:rPr>
              <a:t> </a:t>
            </a:r>
            <a:r>
              <a:rPr lang="en-US" spc="-26" dirty="0">
                <a:cs typeface="Tahoma"/>
              </a:rPr>
              <a:t>)</a:t>
            </a:r>
            <a:r>
              <a:rPr lang="en-US" spc="-124" dirty="0">
                <a:cs typeface="Tahoma"/>
              </a:rPr>
              <a:t> </a:t>
            </a:r>
            <a:r>
              <a:rPr lang="en-US" spc="-141" dirty="0">
                <a:cs typeface="Tahoma"/>
              </a:rPr>
              <a:t>are</a:t>
            </a:r>
            <a:r>
              <a:rPr lang="en-US" spc="-124" dirty="0">
                <a:cs typeface="Tahoma"/>
              </a:rPr>
              <a:t> </a:t>
            </a:r>
            <a:r>
              <a:rPr lang="en-US" spc="-103" dirty="0">
                <a:cs typeface="Tahoma"/>
              </a:rPr>
              <a:t>widely</a:t>
            </a:r>
            <a:r>
              <a:rPr lang="en-US" spc="-124" dirty="0">
                <a:cs typeface="Tahoma"/>
              </a:rPr>
              <a:t> </a:t>
            </a:r>
            <a:r>
              <a:rPr lang="en-US" spc="-145" dirty="0">
                <a:cs typeface="Tahoma"/>
              </a:rPr>
              <a:t>used</a:t>
            </a:r>
            <a:r>
              <a:rPr lang="en-US" spc="-124" dirty="0">
                <a:cs typeface="Tahoma"/>
              </a:rPr>
              <a:t> </a:t>
            </a:r>
            <a:r>
              <a:rPr lang="en-US" spc="-68" dirty="0">
                <a:cs typeface="Tahoma"/>
              </a:rPr>
              <a:t>in</a:t>
            </a:r>
            <a:r>
              <a:rPr lang="en-US" spc="-124" dirty="0">
                <a:cs typeface="Tahoma"/>
              </a:rPr>
              <a:t> </a:t>
            </a:r>
            <a:r>
              <a:rPr lang="en-US" spc="-60" dirty="0">
                <a:cs typeface="Arial"/>
              </a:rPr>
              <a:t>database</a:t>
            </a:r>
            <a:r>
              <a:rPr lang="en-US" spc="4" dirty="0">
                <a:cs typeface="Arial"/>
              </a:rPr>
              <a:t> </a:t>
            </a:r>
            <a:r>
              <a:rPr lang="en-US" spc="-107" dirty="0">
                <a:cs typeface="Arial"/>
              </a:rPr>
              <a:t>systems</a:t>
            </a:r>
            <a:r>
              <a:rPr lang="en-US" spc="-107" dirty="0">
                <a:cs typeface="Tahoma"/>
              </a:rPr>
              <a:t>.</a:t>
            </a:r>
            <a:endParaRPr lang="en-US" dirty="0">
              <a:cs typeface="Tahoma"/>
            </a:endParaRPr>
          </a:p>
          <a:p>
            <a:endParaRPr lang="en-US" dirty="0">
              <a:cs typeface="Arial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321 - Data Structures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F31B7-9060-42E4-BB86-9DFA13B43B24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18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/>
          <a:lstStyle/>
          <a:p>
            <a:r>
              <a:rPr lang="en-US" altLang="en-US" dirty="0" smtClean="0">
                <a:solidFill>
                  <a:srgbClr val="FF3300"/>
                </a:solidFill>
              </a:rPr>
              <a:t>Delete Example II</a:t>
            </a:r>
            <a:endParaRPr lang="en-US" altLang="en-US" dirty="0">
              <a:solidFill>
                <a:srgbClr val="FF33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321 - Data Structures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F31B7-9060-42E4-BB86-9DFA13B43B24}" type="slidenum">
              <a:rPr lang="en-US" smtClean="0"/>
              <a:pPr>
                <a:defRPr/>
              </a:pPr>
              <a:t>70</a:t>
            </a:fld>
            <a:endParaRPr lang="en-US"/>
          </a:p>
        </p:txBody>
      </p:sp>
      <p:sp>
        <p:nvSpPr>
          <p:cNvPr id="80" name="Text Box 28"/>
          <p:cNvSpPr txBox="1">
            <a:spLocks noChangeArrowheads="1"/>
          </p:cNvSpPr>
          <p:nvPr/>
        </p:nvSpPr>
        <p:spPr bwMode="auto">
          <a:xfrm>
            <a:off x="3702050" y="2622331"/>
            <a:ext cx="187226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endParaRPr lang="en-US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AutoShape 14"/>
          <p:cNvSpPr>
            <a:spLocks noChangeArrowheads="1"/>
          </p:cNvSpPr>
          <p:nvPr/>
        </p:nvSpPr>
        <p:spPr bwMode="auto">
          <a:xfrm>
            <a:off x="4040452" y="3505200"/>
            <a:ext cx="1066800" cy="381000"/>
          </a:xfrm>
          <a:prstGeom prst="rightArrow">
            <a:avLst>
              <a:gd name="adj1" fmla="val 50000"/>
              <a:gd name="adj2" fmla="val 750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800">
              <a:solidFill>
                <a:schemeClr val="hlink"/>
              </a:solidFill>
              <a:latin typeface="Tahoma" panose="020B0604030504040204" pitchFamily="34" charset="0"/>
            </a:endParaRPr>
          </a:p>
        </p:txBody>
      </p:sp>
      <p:sp>
        <p:nvSpPr>
          <p:cNvPr id="29" name="Oval 8"/>
          <p:cNvSpPr>
            <a:spLocks noChangeArrowheads="1"/>
          </p:cNvSpPr>
          <p:nvPr/>
        </p:nvSpPr>
        <p:spPr bwMode="auto">
          <a:xfrm rot="19227359">
            <a:off x="2088157" y="2158304"/>
            <a:ext cx="501594" cy="542894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1066800" y="2209800"/>
            <a:ext cx="2246012" cy="1911350"/>
            <a:chOff x="3219751" y="4718050"/>
            <a:chExt cx="2246012" cy="1911350"/>
          </a:xfrm>
        </p:grpSpPr>
        <p:sp>
          <p:nvSpPr>
            <p:cNvPr id="19" name="Oval 49"/>
            <p:cNvSpPr>
              <a:spLocks noChangeAspect="1" noChangeArrowheads="1"/>
            </p:cNvSpPr>
            <p:nvPr/>
          </p:nvSpPr>
          <p:spPr bwMode="auto">
            <a:xfrm flipH="1">
              <a:off x="3676951" y="5474772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 dirty="0">
                  <a:latin typeface="Times New Roman" panose="02020603050405020304" pitchFamily="18" charset="0"/>
                </a:rPr>
                <a:t>2</a:t>
              </a:r>
            </a:p>
          </p:txBody>
        </p:sp>
        <p:cxnSp>
          <p:nvCxnSpPr>
            <p:cNvPr id="20" name="AutoShape 50"/>
            <p:cNvCxnSpPr>
              <a:cxnSpLocks noChangeShapeType="1"/>
              <a:stCxn id="19" idx="5"/>
              <a:endCxn id="21" idx="0"/>
            </p:cNvCxnSpPr>
            <p:nvPr/>
          </p:nvCxnSpPr>
          <p:spPr bwMode="auto">
            <a:xfrm flipH="1">
              <a:off x="3410251" y="5799976"/>
              <a:ext cx="322496" cy="36059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1" name="Oval 51"/>
            <p:cNvSpPr>
              <a:spLocks noChangeAspect="1" noChangeArrowheads="1"/>
            </p:cNvSpPr>
            <p:nvPr/>
          </p:nvSpPr>
          <p:spPr bwMode="auto">
            <a:xfrm flipH="1">
              <a:off x="3219751" y="6160572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1</a:t>
              </a:r>
            </a:p>
          </p:txBody>
        </p:sp>
        <p:cxnSp>
          <p:nvCxnSpPr>
            <p:cNvPr id="22" name="AutoShape 52"/>
            <p:cNvCxnSpPr>
              <a:cxnSpLocks noChangeShapeType="1"/>
              <a:stCxn id="23" idx="5"/>
              <a:endCxn id="25" idx="0"/>
            </p:cNvCxnSpPr>
            <p:nvPr/>
          </p:nvCxnSpPr>
          <p:spPr bwMode="auto">
            <a:xfrm flipH="1">
              <a:off x="4914900" y="5930900"/>
              <a:ext cx="225425" cy="2984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3" name="Oval 53"/>
            <p:cNvSpPr>
              <a:spLocks noChangeAspect="1" noChangeArrowheads="1"/>
            </p:cNvSpPr>
            <p:nvPr/>
          </p:nvSpPr>
          <p:spPr bwMode="auto">
            <a:xfrm flipH="1">
              <a:off x="5084763" y="5588000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9</a:t>
              </a:r>
            </a:p>
          </p:txBody>
        </p:sp>
        <p:sp>
          <p:nvSpPr>
            <p:cNvPr id="24" name="Oval 54"/>
            <p:cNvSpPr>
              <a:spLocks noChangeAspect="1" noChangeArrowheads="1"/>
            </p:cNvSpPr>
            <p:nvPr/>
          </p:nvSpPr>
          <p:spPr bwMode="auto">
            <a:xfrm flipH="1">
              <a:off x="4301405" y="4718050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 dirty="0"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25" name="Oval 55"/>
            <p:cNvSpPr>
              <a:spLocks noChangeAspect="1" noChangeArrowheads="1"/>
            </p:cNvSpPr>
            <p:nvPr/>
          </p:nvSpPr>
          <p:spPr bwMode="auto">
            <a:xfrm flipH="1">
              <a:off x="4724400" y="6248400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7</a:t>
              </a:r>
            </a:p>
          </p:txBody>
        </p:sp>
        <p:cxnSp>
          <p:nvCxnSpPr>
            <p:cNvPr id="26" name="AutoShape 56"/>
            <p:cNvCxnSpPr>
              <a:cxnSpLocks noChangeShapeType="1"/>
              <a:stCxn id="24" idx="3"/>
              <a:endCxn id="23" idx="0"/>
            </p:cNvCxnSpPr>
            <p:nvPr/>
          </p:nvCxnSpPr>
          <p:spPr bwMode="auto">
            <a:xfrm>
              <a:off x="4626609" y="5043254"/>
              <a:ext cx="648654" cy="54474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" name="AutoShape 57"/>
            <p:cNvCxnSpPr>
              <a:cxnSpLocks noChangeShapeType="1"/>
              <a:stCxn id="24" idx="5"/>
              <a:endCxn id="19" idx="0"/>
            </p:cNvCxnSpPr>
            <p:nvPr/>
          </p:nvCxnSpPr>
          <p:spPr bwMode="auto">
            <a:xfrm flipH="1">
              <a:off x="3867451" y="5043254"/>
              <a:ext cx="489750" cy="43151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325409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/>
          <a:lstStyle/>
          <a:p>
            <a:r>
              <a:rPr lang="en-US" altLang="en-US" dirty="0" smtClean="0">
                <a:solidFill>
                  <a:srgbClr val="FF3300"/>
                </a:solidFill>
              </a:rPr>
              <a:t>Delete Example II</a:t>
            </a:r>
            <a:endParaRPr lang="en-US" altLang="en-US" dirty="0">
              <a:solidFill>
                <a:srgbClr val="FF33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321 - Data Structures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F31B7-9060-42E4-BB86-9DFA13B43B24}" type="slidenum">
              <a:rPr lang="en-US" smtClean="0"/>
              <a:pPr>
                <a:defRPr/>
              </a:pPr>
              <a:t>71</a:t>
            </a:fld>
            <a:endParaRPr lang="en-US"/>
          </a:p>
        </p:txBody>
      </p:sp>
      <p:sp>
        <p:nvSpPr>
          <p:cNvPr id="80" name="Text Box 28"/>
          <p:cNvSpPr txBox="1">
            <a:spLocks noChangeArrowheads="1"/>
          </p:cNvSpPr>
          <p:nvPr/>
        </p:nvSpPr>
        <p:spPr bwMode="auto">
          <a:xfrm>
            <a:off x="3690970" y="2949589"/>
            <a:ext cx="187226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Remove </a:t>
            </a:r>
            <a:r>
              <a:rPr lang="en-US" altLang="en-US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altLang="en-US" sz="2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AutoShape 14"/>
          <p:cNvSpPr>
            <a:spLocks noChangeArrowheads="1"/>
          </p:cNvSpPr>
          <p:nvPr/>
        </p:nvSpPr>
        <p:spPr bwMode="auto">
          <a:xfrm>
            <a:off x="4040452" y="3505200"/>
            <a:ext cx="1066800" cy="381000"/>
          </a:xfrm>
          <a:prstGeom prst="rightArrow">
            <a:avLst>
              <a:gd name="adj1" fmla="val 50000"/>
              <a:gd name="adj2" fmla="val 750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800">
              <a:solidFill>
                <a:schemeClr val="hlink"/>
              </a:solidFill>
              <a:latin typeface="Tahoma" panose="020B0604030504040204" pitchFamily="34" charset="0"/>
            </a:endParaRPr>
          </a:p>
        </p:txBody>
      </p:sp>
      <p:sp>
        <p:nvSpPr>
          <p:cNvPr id="29" name="Oval 8"/>
          <p:cNvSpPr>
            <a:spLocks noChangeArrowheads="1"/>
          </p:cNvSpPr>
          <p:nvPr/>
        </p:nvSpPr>
        <p:spPr bwMode="auto">
          <a:xfrm rot="19227359">
            <a:off x="2088157" y="2158304"/>
            <a:ext cx="501594" cy="542894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1066800" y="2209800"/>
            <a:ext cx="2246012" cy="1911350"/>
            <a:chOff x="3219751" y="4718050"/>
            <a:chExt cx="2246012" cy="1911350"/>
          </a:xfrm>
        </p:grpSpPr>
        <p:sp>
          <p:nvSpPr>
            <p:cNvPr id="19" name="Oval 49"/>
            <p:cNvSpPr>
              <a:spLocks noChangeAspect="1" noChangeArrowheads="1"/>
            </p:cNvSpPr>
            <p:nvPr/>
          </p:nvSpPr>
          <p:spPr bwMode="auto">
            <a:xfrm flipH="1">
              <a:off x="3676951" y="5474772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 dirty="0">
                  <a:latin typeface="Times New Roman" panose="02020603050405020304" pitchFamily="18" charset="0"/>
                </a:rPr>
                <a:t>2</a:t>
              </a:r>
            </a:p>
          </p:txBody>
        </p:sp>
        <p:cxnSp>
          <p:nvCxnSpPr>
            <p:cNvPr id="20" name="AutoShape 50"/>
            <p:cNvCxnSpPr>
              <a:cxnSpLocks noChangeShapeType="1"/>
              <a:stCxn id="19" idx="5"/>
              <a:endCxn id="21" idx="0"/>
            </p:cNvCxnSpPr>
            <p:nvPr/>
          </p:nvCxnSpPr>
          <p:spPr bwMode="auto">
            <a:xfrm flipH="1">
              <a:off x="3410251" y="5799976"/>
              <a:ext cx="322496" cy="36059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1" name="Oval 51"/>
            <p:cNvSpPr>
              <a:spLocks noChangeAspect="1" noChangeArrowheads="1"/>
            </p:cNvSpPr>
            <p:nvPr/>
          </p:nvSpPr>
          <p:spPr bwMode="auto">
            <a:xfrm flipH="1">
              <a:off x="3219751" y="6160572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1</a:t>
              </a:r>
            </a:p>
          </p:txBody>
        </p:sp>
        <p:cxnSp>
          <p:nvCxnSpPr>
            <p:cNvPr id="22" name="AutoShape 52"/>
            <p:cNvCxnSpPr>
              <a:cxnSpLocks noChangeShapeType="1"/>
              <a:stCxn id="23" idx="5"/>
              <a:endCxn id="25" idx="0"/>
            </p:cNvCxnSpPr>
            <p:nvPr/>
          </p:nvCxnSpPr>
          <p:spPr bwMode="auto">
            <a:xfrm flipH="1">
              <a:off x="4914900" y="5930900"/>
              <a:ext cx="225425" cy="2984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3" name="Oval 53"/>
            <p:cNvSpPr>
              <a:spLocks noChangeAspect="1" noChangeArrowheads="1"/>
            </p:cNvSpPr>
            <p:nvPr/>
          </p:nvSpPr>
          <p:spPr bwMode="auto">
            <a:xfrm flipH="1">
              <a:off x="5084763" y="5588000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9</a:t>
              </a:r>
            </a:p>
          </p:txBody>
        </p:sp>
        <p:sp>
          <p:nvSpPr>
            <p:cNvPr id="24" name="Oval 54"/>
            <p:cNvSpPr>
              <a:spLocks noChangeAspect="1" noChangeArrowheads="1"/>
            </p:cNvSpPr>
            <p:nvPr/>
          </p:nvSpPr>
          <p:spPr bwMode="auto">
            <a:xfrm flipH="1">
              <a:off x="4301405" y="4718050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 dirty="0"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25" name="Oval 55"/>
            <p:cNvSpPr>
              <a:spLocks noChangeAspect="1" noChangeArrowheads="1"/>
            </p:cNvSpPr>
            <p:nvPr/>
          </p:nvSpPr>
          <p:spPr bwMode="auto">
            <a:xfrm flipH="1">
              <a:off x="4724400" y="6248400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7</a:t>
              </a:r>
            </a:p>
          </p:txBody>
        </p:sp>
        <p:cxnSp>
          <p:nvCxnSpPr>
            <p:cNvPr id="26" name="AutoShape 56"/>
            <p:cNvCxnSpPr>
              <a:cxnSpLocks noChangeShapeType="1"/>
              <a:stCxn id="24" idx="3"/>
              <a:endCxn id="23" idx="0"/>
            </p:cNvCxnSpPr>
            <p:nvPr/>
          </p:nvCxnSpPr>
          <p:spPr bwMode="auto">
            <a:xfrm>
              <a:off x="4626609" y="5043254"/>
              <a:ext cx="648654" cy="54474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" name="AutoShape 57"/>
            <p:cNvCxnSpPr>
              <a:cxnSpLocks noChangeShapeType="1"/>
              <a:stCxn id="24" idx="5"/>
              <a:endCxn id="19" idx="0"/>
            </p:cNvCxnSpPr>
            <p:nvPr/>
          </p:nvCxnSpPr>
          <p:spPr bwMode="auto">
            <a:xfrm flipH="1">
              <a:off x="3867451" y="5043254"/>
              <a:ext cx="489750" cy="43151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8" name="Group 27"/>
          <p:cNvGrpSpPr/>
          <p:nvPr/>
        </p:nvGrpSpPr>
        <p:grpSpPr>
          <a:xfrm>
            <a:off x="6195255" y="2209800"/>
            <a:ext cx="2246012" cy="1911350"/>
            <a:chOff x="3219751" y="4718050"/>
            <a:chExt cx="2246012" cy="1911350"/>
          </a:xfrm>
        </p:grpSpPr>
        <p:sp>
          <p:nvSpPr>
            <p:cNvPr id="30" name="Oval 49"/>
            <p:cNvSpPr>
              <a:spLocks noChangeAspect="1" noChangeArrowheads="1"/>
            </p:cNvSpPr>
            <p:nvPr/>
          </p:nvSpPr>
          <p:spPr bwMode="auto">
            <a:xfrm flipH="1">
              <a:off x="3676951" y="5474772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 dirty="0">
                  <a:latin typeface="Times New Roman" panose="02020603050405020304" pitchFamily="18" charset="0"/>
                </a:rPr>
                <a:t>2</a:t>
              </a:r>
            </a:p>
          </p:txBody>
        </p:sp>
        <p:cxnSp>
          <p:nvCxnSpPr>
            <p:cNvPr id="31" name="AutoShape 50"/>
            <p:cNvCxnSpPr>
              <a:cxnSpLocks noChangeShapeType="1"/>
              <a:stCxn id="30" idx="5"/>
              <a:endCxn id="32" idx="0"/>
            </p:cNvCxnSpPr>
            <p:nvPr/>
          </p:nvCxnSpPr>
          <p:spPr bwMode="auto">
            <a:xfrm flipH="1">
              <a:off x="3410251" y="5799976"/>
              <a:ext cx="322496" cy="36059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2" name="Oval 51"/>
            <p:cNvSpPr>
              <a:spLocks noChangeAspect="1" noChangeArrowheads="1"/>
            </p:cNvSpPr>
            <p:nvPr/>
          </p:nvSpPr>
          <p:spPr bwMode="auto">
            <a:xfrm flipH="1">
              <a:off x="3219751" y="6160572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1</a:t>
              </a:r>
            </a:p>
          </p:txBody>
        </p:sp>
        <p:cxnSp>
          <p:nvCxnSpPr>
            <p:cNvPr id="33" name="AutoShape 52"/>
            <p:cNvCxnSpPr>
              <a:cxnSpLocks noChangeShapeType="1"/>
              <a:stCxn id="34" idx="5"/>
              <a:endCxn id="36" idx="0"/>
            </p:cNvCxnSpPr>
            <p:nvPr/>
          </p:nvCxnSpPr>
          <p:spPr bwMode="auto">
            <a:xfrm flipH="1">
              <a:off x="4914900" y="5930900"/>
              <a:ext cx="225425" cy="2984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4" name="Oval 53"/>
            <p:cNvSpPr>
              <a:spLocks noChangeAspect="1" noChangeArrowheads="1"/>
            </p:cNvSpPr>
            <p:nvPr/>
          </p:nvSpPr>
          <p:spPr bwMode="auto">
            <a:xfrm flipH="1">
              <a:off x="5084763" y="5588000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9</a:t>
              </a:r>
            </a:p>
          </p:txBody>
        </p:sp>
        <p:sp>
          <p:nvSpPr>
            <p:cNvPr id="35" name="Oval 54"/>
            <p:cNvSpPr>
              <a:spLocks noChangeAspect="1" noChangeArrowheads="1"/>
            </p:cNvSpPr>
            <p:nvPr/>
          </p:nvSpPr>
          <p:spPr bwMode="auto">
            <a:xfrm flipH="1">
              <a:off x="4301405" y="4718050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 dirty="0"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36" name="Oval 55"/>
            <p:cNvSpPr>
              <a:spLocks noChangeAspect="1" noChangeArrowheads="1"/>
            </p:cNvSpPr>
            <p:nvPr/>
          </p:nvSpPr>
          <p:spPr bwMode="auto">
            <a:xfrm flipH="1">
              <a:off x="4724400" y="6248400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7</a:t>
              </a:r>
            </a:p>
          </p:txBody>
        </p:sp>
        <p:cxnSp>
          <p:nvCxnSpPr>
            <p:cNvPr id="37" name="AutoShape 56"/>
            <p:cNvCxnSpPr>
              <a:cxnSpLocks noChangeShapeType="1"/>
              <a:stCxn id="35" idx="3"/>
              <a:endCxn id="34" idx="0"/>
            </p:cNvCxnSpPr>
            <p:nvPr/>
          </p:nvCxnSpPr>
          <p:spPr bwMode="auto">
            <a:xfrm>
              <a:off x="4626609" y="5043254"/>
              <a:ext cx="648654" cy="544746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8" name="AutoShape 57"/>
            <p:cNvCxnSpPr>
              <a:cxnSpLocks noChangeShapeType="1"/>
              <a:stCxn id="35" idx="5"/>
              <a:endCxn id="30" idx="0"/>
            </p:cNvCxnSpPr>
            <p:nvPr/>
          </p:nvCxnSpPr>
          <p:spPr bwMode="auto">
            <a:xfrm flipH="1">
              <a:off x="3867451" y="5043254"/>
              <a:ext cx="489750" cy="431518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9" name="Multiply 38"/>
          <p:cNvSpPr/>
          <p:nvPr/>
        </p:nvSpPr>
        <p:spPr bwMode="auto">
          <a:xfrm>
            <a:off x="7119255" y="2103268"/>
            <a:ext cx="696308" cy="594063"/>
          </a:xfrm>
          <a:prstGeom prst="mathMultiply">
            <a:avLst/>
          </a:prstGeom>
          <a:solidFill>
            <a:schemeClr val="bg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arlett" pitchFamily="2" charset="2"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3341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/>
          <a:lstStyle/>
          <a:p>
            <a:r>
              <a:rPr lang="en-US" altLang="en-US" dirty="0" smtClean="0">
                <a:solidFill>
                  <a:srgbClr val="FF3300"/>
                </a:solidFill>
              </a:rPr>
              <a:t>Delete Example II</a:t>
            </a:r>
            <a:endParaRPr lang="en-US" altLang="en-US" dirty="0">
              <a:solidFill>
                <a:srgbClr val="FF33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321 - Data Structures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F31B7-9060-42E4-BB86-9DFA13B43B24}" type="slidenum">
              <a:rPr lang="en-US" smtClean="0"/>
              <a:pPr>
                <a:defRPr/>
              </a:pPr>
              <a:t>72</a:t>
            </a:fld>
            <a:endParaRPr lang="en-US"/>
          </a:p>
        </p:txBody>
      </p:sp>
      <p:sp>
        <p:nvSpPr>
          <p:cNvPr id="81" name="AutoShape 14"/>
          <p:cNvSpPr>
            <a:spLocks noChangeArrowheads="1"/>
          </p:cNvSpPr>
          <p:nvPr/>
        </p:nvSpPr>
        <p:spPr bwMode="auto">
          <a:xfrm>
            <a:off x="4040452" y="3505200"/>
            <a:ext cx="1066800" cy="381000"/>
          </a:xfrm>
          <a:prstGeom prst="rightArrow">
            <a:avLst>
              <a:gd name="adj1" fmla="val 50000"/>
              <a:gd name="adj2" fmla="val 750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800">
              <a:solidFill>
                <a:schemeClr val="hlink"/>
              </a:solidFill>
              <a:latin typeface="Tahoma" panose="020B0604030504040204" pitchFamily="34" charset="0"/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573388" y="2664927"/>
            <a:ext cx="2246012" cy="1154628"/>
            <a:chOff x="3219751" y="5474772"/>
            <a:chExt cx="2246012" cy="1154628"/>
          </a:xfrm>
        </p:grpSpPr>
        <p:sp>
          <p:nvSpPr>
            <p:cNvPr id="30" name="Oval 49"/>
            <p:cNvSpPr>
              <a:spLocks noChangeAspect="1" noChangeArrowheads="1"/>
            </p:cNvSpPr>
            <p:nvPr/>
          </p:nvSpPr>
          <p:spPr bwMode="auto">
            <a:xfrm flipH="1">
              <a:off x="3676951" y="5474772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 dirty="0">
                  <a:latin typeface="Times New Roman" panose="02020603050405020304" pitchFamily="18" charset="0"/>
                </a:rPr>
                <a:t>2</a:t>
              </a:r>
            </a:p>
          </p:txBody>
        </p:sp>
        <p:cxnSp>
          <p:nvCxnSpPr>
            <p:cNvPr id="31" name="AutoShape 50"/>
            <p:cNvCxnSpPr>
              <a:cxnSpLocks noChangeShapeType="1"/>
              <a:stCxn id="30" idx="5"/>
              <a:endCxn id="32" idx="0"/>
            </p:cNvCxnSpPr>
            <p:nvPr/>
          </p:nvCxnSpPr>
          <p:spPr bwMode="auto">
            <a:xfrm flipH="1">
              <a:off x="3410251" y="5799976"/>
              <a:ext cx="322496" cy="36059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2" name="Oval 51"/>
            <p:cNvSpPr>
              <a:spLocks noChangeAspect="1" noChangeArrowheads="1"/>
            </p:cNvSpPr>
            <p:nvPr/>
          </p:nvSpPr>
          <p:spPr bwMode="auto">
            <a:xfrm flipH="1">
              <a:off x="3219751" y="6160572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1</a:t>
              </a:r>
            </a:p>
          </p:txBody>
        </p:sp>
        <p:cxnSp>
          <p:nvCxnSpPr>
            <p:cNvPr id="33" name="AutoShape 52"/>
            <p:cNvCxnSpPr>
              <a:cxnSpLocks noChangeShapeType="1"/>
              <a:stCxn id="34" idx="5"/>
              <a:endCxn id="36" idx="0"/>
            </p:cNvCxnSpPr>
            <p:nvPr/>
          </p:nvCxnSpPr>
          <p:spPr bwMode="auto">
            <a:xfrm flipH="1">
              <a:off x="4914900" y="5930900"/>
              <a:ext cx="225425" cy="2984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4" name="Oval 53"/>
            <p:cNvSpPr>
              <a:spLocks noChangeAspect="1" noChangeArrowheads="1"/>
            </p:cNvSpPr>
            <p:nvPr/>
          </p:nvSpPr>
          <p:spPr bwMode="auto">
            <a:xfrm flipH="1">
              <a:off x="5084763" y="5588000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9</a:t>
              </a:r>
            </a:p>
          </p:txBody>
        </p:sp>
        <p:sp>
          <p:nvSpPr>
            <p:cNvPr id="36" name="Oval 55"/>
            <p:cNvSpPr>
              <a:spLocks noChangeAspect="1" noChangeArrowheads="1"/>
            </p:cNvSpPr>
            <p:nvPr/>
          </p:nvSpPr>
          <p:spPr bwMode="auto">
            <a:xfrm flipH="1">
              <a:off x="4724400" y="6248400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7</a:t>
              </a:r>
            </a:p>
          </p:txBody>
        </p:sp>
      </p:grpSp>
      <p:sp>
        <p:nvSpPr>
          <p:cNvPr id="40" name="Text Box 28"/>
          <p:cNvSpPr txBox="1">
            <a:spLocks noChangeArrowheads="1"/>
          </p:cNvSpPr>
          <p:nvPr/>
        </p:nvSpPr>
        <p:spPr bwMode="auto">
          <a:xfrm>
            <a:off x="3333769" y="3019335"/>
            <a:ext cx="247646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endParaRPr lang="en-US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512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/>
          <a:lstStyle/>
          <a:p>
            <a:r>
              <a:rPr lang="en-US" altLang="en-US" dirty="0" smtClean="0">
                <a:solidFill>
                  <a:srgbClr val="FF3300"/>
                </a:solidFill>
              </a:rPr>
              <a:t>Delete Example II</a:t>
            </a:r>
            <a:endParaRPr lang="en-US" altLang="en-US" dirty="0">
              <a:solidFill>
                <a:srgbClr val="FF33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321 - Data Structures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F31B7-9060-42E4-BB86-9DFA13B43B24}" type="slidenum">
              <a:rPr lang="en-US" smtClean="0"/>
              <a:pPr>
                <a:defRPr/>
              </a:pPr>
              <a:t>73</a:t>
            </a:fld>
            <a:endParaRPr lang="en-US"/>
          </a:p>
        </p:txBody>
      </p:sp>
      <p:sp>
        <p:nvSpPr>
          <p:cNvPr id="81" name="AutoShape 14"/>
          <p:cNvSpPr>
            <a:spLocks noChangeArrowheads="1"/>
          </p:cNvSpPr>
          <p:nvPr/>
        </p:nvSpPr>
        <p:spPr bwMode="auto">
          <a:xfrm>
            <a:off x="4040452" y="3505200"/>
            <a:ext cx="1066800" cy="381000"/>
          </a:xfrm>
          <a:prstGeom prst="rightArrow">
            <a:avLst>
              <a:gd name="adj1" fmla="val 50000"/>
              <a:gd name="adj2" fmla="val 750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800">
              <a:solidFill>
                <a:schemeClr val="hlink"/>
              </a:solidFill>
              <a:latin typeface="Tahoma" panose="020B0604030504040204" pitchFamily="34" charset="0"/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573388" y="2664927"/>
            <a:ext cx="2246012" cy="1154628"/>
            <a:chOff x="3219751" y="5474772"/>
            <a:chExt cx="2246012" cy="1154628"/>
          </a:xfrm>
        </p:grpSpPr>
        <p:sp>
          <p:nvSpPr>
            <p:cNvPr id="30" name="Oval 49"/>
            <p:cNvSpPr>
              <a:spLocks noChangeAspect="1" noChangeArrowheads="1"/>
            </p:cNvSpPr>
            <p:nvPr/>
          </p:nvSpPr>
          <p:spPr bwMode="auto">
            <a:xfrm flipH="1">
              <a:off x="3676951" y="5474772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 dirty="0">
                  <a:latin typeface="Times New Roman" panose="02020603050405020304" pitchFamily="18" charset="0"/>
                </a:rPr>
                <a:t>2</a:t>
              </a:r>
            </a:p>
          </p:txBody>
        </p:sp>
        <p:cxnSp>
          <p:nvCxnSpPr>
            <p:cNvPr id="31" name="AutoShape 50"/>
            <p:cNvCxnSpPr>
              <a:cxnSpLocks noChangeShapeType="1"/>
              <a:stCxn id="30" idx="5"/>
              <a:endCxn id="32" idx="0"/>
            </p:cNvCxnSpPr>
            <p:nvPr/>
          </p:nvCxnSpPr>
          <p:spPr bwMode="auto">
            <a:xfrm flipH="1">
              <a:off x="3410251" y="5799976"/>
              <a:ext cx="322496" cy="36059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2" name="Oval 51"/>
            <p:cNvSpPr>
              <a:spLocks noChangeAspect="1" noChangeArrowheads="1"/>
            </p:cNvSpPr>
            <p:nvPr/>
          </p:nvSpPr>
          <p:spPr bwMode="auto">
            <a:xfrm flipH="1">
              <a:off x="3219751" y="6160572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1</a:t>
              </a:r>
            </a:p>
          </p:txBody>
        </p:sp>
        <p:cxnSp>
          <p:nvCxnSpPr>
            <p:cNvPr id="33" name="AutoShape 52"/>
            <p:cNvCxnSpPr>
              <a:cxnSpLocks noChangeShapeType="1"/>
              <a:stCxn id="34" idx="5"/>
              <a:endCxn id="36" idx="0"/>
            </p:cNvCxnSpPr>
            <p:nvPr/>
          </p:nvCxnSpPr>
          <p:spPr bwMode="auto">
            <a:xfrm flipH="1">
              <a:off x="4914900" y="5930900"/>
              <a:ext cx="225425" cy="2984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4" name="Oval 53"/>
            <p:cNvSpPr>
              <a:spLocks noChangeAspect="1" noChangeArrowheads="1"/>
            </p:cNvSpPr>
            <p:nvPr/>
          </p:nvSpPr>
          <p:spPr bwMode="auto">
            <a:xfrm flipH="1">
              <a:off x="5084763" y="5588000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9</a:t>
              </a:r>
            </a:p>
          </p:txBody>
        </p:sp>
        <p:sp>
          <p:nvSpPr>
            <p:cNvPr id="36" name="Oval 55"/>
            <p:cNvSpPr>
              <a:spLocks noChangeAspect="1" noChangeArrowheads="1"/>
            </p:cNvSpPr>
            <p:nvPr/>
          </p:nvSpPr>
          <p:spPr bwMode="auto">
            <a:xfrm flipH="1">
              <a:off x="4724400" y="6248400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7</a:t>
              </a:r>
            </a:p>
          </p:txBody>
        </p:sp>
      </p:grpSp>
      <p:sp>
        <p:nvSpPr>
          <p:cNvPr id="40" name="Text Box 28"/>
          <p:cNvSpPr txBox="1">
            <a:spLocks noChangeArrowheads="1"/>
          </p:cNvSpPr>
          <p:nvPr/>
        </p:nvSpPr>
        <p:spPr bwMode="auto">
          <a:xfrm>
            <a:off x="3333769" y="3019335"/>
            <a:ext cx="247646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FindMax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(6.left)</a:t>
            </a:r>
            <a:endParaRPr lang="en-US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6212188" y="2958947"/>
            <a:ext cx="2246012" cy="1154628"/>
            <a:chOff x="3219751" y="5474772"/>
            <a:chExt cx="2246012" cy="1154628"/>
          </a:xfrm>
        </p:grpSpPr>
        <p:sp>
          <p:nvSpPr>
            <p:cNvPr id="42" name="Oval 49"/>
            <p:cNvSpPr>
              <a:spLocks noChangeAspect="1" noChangeArrowheads="1"/>
            </p:cNvSpPr>
            <p:nvPr/>
          </p:nvSpPr>
          <p:spPr bwMode="auto">
            <a:xfrm flipH="1">
              <a:off x="3676951" y="5474772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 dirty="0">
                  <a:latin typeface="Times New Roman" panose="02020603050405020304" pitchFamily="18" charset="0"/>
                </a:rPr>
                <a:t>2</a:t>
              </a:r>
            </a:p>
          </p:txBody>
        </p:sp>
        <p:cxnSp>
          <p:nvCxnSpPr>
            <p:cNvPr id="43" name="AutoShape 50"/>
            <p:cNvCxnSpPr>
              <a:cxnSpLocks noChangeShapeType="1"/>
              <a:stCxn id="42" idx="5"/>
              <a:endCxn id="44" idx="0"/>
            </p:cNvCxnSpPr>
            <p:nvPr/>
          </p:nvCxnSpPr>
          <p:spPr bwMode="auto">
            <a:xfrm flipH="1">
              <a:off x="3410251" y="5799976"/>
              <a:ext cx="322496" cy="36059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4" name="Oval 51"/>
            <p:cNvSpPr>
              <a:spLocks noChangeAspect="1" noChangeArrowheads="1"/>
            </p:cNvSpPr>
            <p:nvPr/>
          </p:nvSpPr>
          <p:spPr bwMode="auto">
            <a:xfrm flipH="1">
              <a:off x="3219751" y="6160572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1</a:t>
              </a:r>
            </a:p>
          </p:txBody>
        </p:sp>
        <p:cxnSp>
          <p:nvCxnSpPr>
            <p:cNvPr id="46" name="AutoShape 52"/>
            <p:cNvCxnSpPr>
              <a:cxnSpLocks noChangeShapeType="1"/>
              <a:stCxn id="47" idx="5"/>
              <a:endCxn id="48" idx="0"/>
            </p:cNvCxnSpPr>
            <p:nvPr/>
          </p:nvCxnSpPr>
          <p:spPr bwMode="auto">
            <a:xfrm flipH="1">
              <a:off x="4914900" y="5930900"/>
              <a:ext cx="225425" cy="2984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7" name="Oval 53"/>
            <p:cNvSpPr>
              <a:spLocks noChangeAspect="1" noChangeArrowheads="1"/>
            </p:cNvSpPr>
            <p:nvPr/>
          </p:nvSpPr>
          <p:spPr bwMode="auto">
            <a:xfrm flipH="1">
              <a:off x="5084763" y="5588000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9</a:t>
              </a:r>
            </a:p>
          </p:txBody>
        </p:sp>
        <p:sp>
          <p:nvSpPr>
            <p:cNvPr id="48" name="Oval 55"/>
            <p:cNvSpPr>
              <a:spLocks noChangeAspect="1" noChangeArrowheads="1"/>
            </p:cNvSpPr>
            <p:nvPr/>
          </p:nvSpPr>
          <p:spPr bwMode="auto">
            <a:xfrm flipH="1">
              <a:off x="4724400" y="6248400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7</a:t>
              </a:r>
            </a:p>
          </p:txBody>
        </p:sp>
      </p:grpSp>
      <p:sp>
        <p:nvSpPr>
          <p:cNvPr id="21" name="Oval 8"/>
          <p:cNvSpPr>
            <a:spLocks noChangeArrowheads="1"/>
          </p:cNvSpPr>
          <p:nvPr/>
        </p:nvSpPr>
        <p:spPr bwMode="auto">
          <a:xfrm rot="19227359">
            <a:off x="6622888" y="2878000"/>
            <a:ext cx="501594" cy="542894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23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/>
          <a:lstStyle/>
          <a:p>
            <a:r>
              <a:rPr lang="en-US" altLang="en-US" dirty="0" smtClean="0">
                <a:solidFill>
                  <a:srgbClr val="FF3300"/>
                </a:solidFill>
              </a:rPr>
              <a:t>Delete Example II</a:t>
            </a:r>
            <a:endParaRPr lang="en-US" altLang="en-US" dirty="0">
              <a:solidFill>
                <a:srgbClr val="FF33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321 - Data Structures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F31B7-9060-42E4-BB86-9DFA13B43B24}" type="slidenum">
              <a:rPr lang="en-US" smtClean="0"/>
              <a:pPr>
                <a:defRPr/>
              </a:pPr>
              <a:t>74</a:t>
            </a:fld>
            <a:endParaRPr lang="en-US"/>
          </a:p>
        </p:txBody>
      </p:sp>
      <p:sp>
        <p:nvSpPr>
          <p:cNvPr id="81" name="AutoShape 14"/>
          <p:cNvSpPr>
            <a:spLocks noChangeArrowheads="1"/>
          </p:cNvSpPr>
          <p:nvPr/>
        </p:nvSpPr>
        <p:spPr bwMode="auto">
          <a:xfrm>
            <a:off x="4040452" y="3505200"/>
            <a:ext cx="1066800" cy="381000"/>
          </a:xfrm>
          <a:prstGeom prst="rightArrow">
            <a:avLst>
              <a:gd name="adj1" fmla="val 50000"/>
              <a:gd name="adj2" fmla="val 750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800">
              <a:solidFill>
                <a:schemeClr val="hlink"/>
              </a:solidFill>
              <a:latin typeface="Tahoma" panose="020B0604030504040204" pitchFamily="34" charset="0"/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573388" y="2664927"/>
            <a:ext cx="2246012" cy="1154628"/>
            <a:chOff x="3219751" y="5474772"/>
            <a:chExt cx="2246012" cy="1154628"/>
          </a:xfrm>
        </p:grpSpPr>
        <p:sp>
          <p:nvSpPr>
            <p:cNvPr id="30" name="Oval 49"/>
            <p:cNvSpPr>
              <a:spLocks noChangeAspect="1" noChangeArrowheads="1"/>
            </p:cNvSpPr>
            <p:nvPr/>
          </p:nvSpPr>
          <p:spPr bwMode="auto">
            <a:xfrm flipH="1">
              <a:off x="3676951" y="5474772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 dirty="0">
                  <a:latin typeface="Times New Roman" panose="02020603050405020304" pitchFamily="18" charset="0"/>
                </a:rPr>
                <a:t>2</a:t>
              </a:r>
            </a:p>
          </p:txBody>
        </p:sp>
        <p:cxnSp>
          <p:nvCxnSpPr>
            <p:cNvPr id="31" name="AutoShape 50"/>
            <p:cNvCxnSpPr>
              <a:cxnSpLocks noChangeShapeType="1"/>
              <a:stCxn id="30" idx="5"/>
              <a:endCxn id="32" idx="0"/>
            </p:cNvCxnSpPr>
            <p:nvPr/>
          </p:nvCxnSpPr>
          <p:spPr bwMode="auto">
            <a:xfrm flipH="1">
              <a:off x="3410251" y="5799976"/>
              <a:ext cx="322496" cy="36059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2" name="Oval 51"/>
            <p:cNvSpPr>
              <a:spLocks noChangeAspect="1" noChangeArrowheads="1"/>
            </p:cNvSpPr>
            <p:nvPr/>
          </p:nvSpPr>
          <p:spPr bwMode="auto">
            <a:xfrm flipH="1">
              <a:off x="3219751" y="6160572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1</a:t>
              </a:r>
            </a:p>
          </p:txBody>
        </p:sp>
        <p:cxnSp>
          <p:nvCxnSpPr>
            <p:cNvPr id="33" name="AutoShape 52"/>
            <p:cNvCxnSpPr>
              <a:cxnSpLocks noChangeShapeType="1"/>
              <a:stCxn id="34" idx="5"/>
              <a:endCxn id="36" idx="0"/>
            </p:cNvCxnSpPr>
            <p:nvPr/>
          </p:nvCxnSpPr>
          <p:spPr bwMode="auto">
            <a:xfrm flipH="1">
              <a:off x="4914900" y="5930900"/>
              <a:ext cx="225425" cy="2984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4" name="Oval 53"/>
            <p:cNvSpPr>
              <a:spLocks noChangeAspect="1" noChangeArrowheads="1"/>
            </p:cNvSpPr>
            <p:nvPr/>
          </p:nvSpPr>
          <p:spPr bwMode="auto">
            <a:xfrm flipH="1">
              <a:off x="5084763" y="5588000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9</a:t>
              </a:r>
            </a:p>
          </p:txBody>
        </p:sp>
        <p:sp>
          <p:nvSpPr>
            <p:cNvPr id="36" name="Oval 55"/>
            <p:cNvSpPr>
              <a:spLocks noChangeAspect="1" noChangeArrowheads="1"/>
            </p:cNvSpPr>
            <p:nvPr/>
          </p:nvSpPr>
          <p:spPr bwMode="auto">
            <a:xfrm flipH="1">
              <a:off x="4724400" y="6248400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7</a:t>
              </a:r>
            </a:p>
          </p:txBody>
        </p:sp>
      </p:grpSp>
      <p:sp>
        <p:nvSpPr>
          <p:cNvPr id="40" name="Text Box 28"/>
          <p:cNvSpPr txBox="1">
            <a:spLocks noChangeArrowheads="1"/>
          </p:cNvSpPr>
          <p:nvPr/>
        </p:nvSpPr>
        <p:spPr bwMode="auto">
          <a:xfrm>
            <a:off x="3333769" y="3019335"/>
            <a:ext cx="247646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endParaRPr lang="en-US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Oval 8"/>
          <p:cNvSpPr>
            <a:spLocks noChangeArrowheads="1"/>
          </p:cNvSpPr>
          <p:nvPr/>
        </p:nvSpPr>
        <p:spPr bwMode="auto">
          <a:xfrm rot="19227359">
            <a:off x="983735" y="2593267"/>
            <a:ext cx="501594" cy="542894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284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/>
          <a:lstStyle/>
          <a:p>
            <a:r>
              <a:rPr lang="en-US" altLang="en-US" dirty="0" smtClean="0">
                <a:solidFill>
                  <a:srgbClr val="FF3300"/>
                </a:solidFill>
              </a:rPr>
              <a:t>Delete Example II</a:t>
            </a:r>
            <a:endParaRPr lang="en-US" altLang="en-US" dirty="0">
              <a:solidFill>
                <a:srgbClr val="FF33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321 - Data Structures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F31B7-9060-42E4-BB86-9DFA13B43B24}" type="slidenum">
              <a:rPr lang="en-US" smtClean="0"/>
              <a:pPr>
                <a:defRPr/>
              </a:pPr>
              <a:t>75</a:t>
            </a:fld>
            <a:endParaRPr lang="en-US"/>
          </a:p>
        </p:txBody>
      </p:sp>
      <p:sp>
        <p:nvSpPr>
          <p:cNvPr id="81" name="AutoShape 14"/>
          <p:cNvSpPr>
            <a:spLocks noChangeArrowheads="1"/>
          </p:cNvSpPr>
          <p:nvPr/>
        </p:nvSpPr>
        <p:spPr bwMode="auto">
          <a:xfrm>
            <a:off x="4040452" y="3505200"/>
            <a:ext cx="1066800" cy="381000"/>
          </a:xfrm>
          <a:prstGeom prst="rightArrow">
            <a:avLst>
              <a:gd name="adj1" fmla="val 50000"/>
              <a:gd name="adj2" fmla="val 750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800">
              <a:solidFill>
                <a:schemeClr val="hlink"/>
              </a:solidFill>
              <a:latin typeface="Tahoma" panose="020B0604030504040204" pitchFamily="34" charset="0"/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573388" y="2664927"/>
            <a:ext cx="2246012" cy="1154628"/>
            <a:chOff x="3219751" y="5474772"/>
            <a:chExt cx="2246012" cy="1154628"/>
          </a:xfrm>
        </p:grpSpPr>
        <p:sp>
          <p:nvSpPr>
            <p:cNvPr id="30" name="Oval 49"/>
            <p:cNvSpPr>
              <a:spLocks noChangeAspect="1" noChangeArrowheads="1"/>
            </p:cNvSpPr>
            <p:nvPr/>
          </p:nvSpPr>
          <p:spPr bwMode="auto">
            <a:xfrm flipH="1">
              <a:off x="3676951" y="5474772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 dirty="0">
                  <a:latin typeface="Times New Roman" panose="02020603050405020304" pitchFamily="18" charset="0"/>
                </a:rPr>
                <a:t>2</a:t>
              </a:r>
            </a:p>
          </p:txBody>
        </p:sp>
        <p:cxnSp>
          <p:nvCxnSpPr>
            <p:cNvPr id="31" name="AutoShape 50"/>
            <p:cNvCxnSpPr>
              <a:cxnSpLocks noChangeShapeType="1"/>
              <a:stCxn id="30" idx="5"/>
              <a:endCxn id="32" idx="0"/>
            </p:cNvCxnSpPr>
            <p:nvPr/>
          </p:nvCxnSpPr>
          <p:spPr bwMode="auto">
            <a:xfrm flipH="1">
              <a:off x="3410251" y="5799976"/>
              <a:ext cx="322496" cy="36059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2" name="Oval 51"/>
            <p:cNvSpPr>
              <a:spLocks noChangeAspect="1" noChangeArrowheads="1"/>
            </p:cNvSpPr>
            <p:nvPr/>
          </p:nvSpPr>
          <p:spPr bwMode="auto">
            <a:xfrm flipH="1">
              <a:off x="3219751" y="6160572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1</a:t>
              </a:r>
            </a:p>
          </p:txBody>
        </p:sp>
        <p:cxnSp>
          <p:nvCxnSpPr>
            <p:cNvPr id="33" name="AutoShape 52"/>
            <p:cNvCxnSpPr>
              <a:cxnSpLocks noChangeShapeType="1"/>
              <a:stCxn id="34" idx="5"/>
              <a:endCxn id="36" idx="0"/>
            </p:cNvCxnSpPr>
            <p:nvPr/>
          </p:nvCxnSpPr>
          <p:spPr bwMode="auto">
            <a:xfrm flipH="1">
              <a:off x="4914900" y="5930900"/>
              <a:ext cx="225425" cy="2984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4" name="Oval 53"/>
            <p:cNvSpPr>
              <a:spLocks noChangeAspect="1" noChangeArrowheads="1"/>
            </p:cNvSpPr>
            <p:nvPr/>
          </p:nvSpPr>
          <p:spPr bwMode="auto">
            <a:xfrm flipH="1">
              <a:off x="5084763" y="5588000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9</a:t>
              </a:r>
            </a:p>
          </p:txBody>
        </p:sp>
        <p:sp>
          <p:nvSpPr>
            <p:cNvPr id="36" name="Oval 55"/>
            <p:cNvSpPr>
              <a:spLocks noChangeAspect="1" noChangeArrowheads="1"/>
            </p:cNvSpPr>
            <p:nvPr/>
          </p:nvSpPr>
          <p:spPr bwMode="auto">
            <a:xfrm flipH="1">
              <a:off x="4724400" y="6248400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7</a:t>
              </a:r>
            </a:p>
          </p:txBody>
        </p:sp>
      </p:grpSp>
      <p:sp>
        <p:nvSpPr>
          <p:cNvPr id="40" name="Text Box 28"/>
          <p:cNvSpPr txBox="1">
            <a:spLocks noChangeArrowheads="1"/>
          </p:cNvSpPr>
          <p:nvPr/>
        </p:nvSpPr>
        <p:spPr bwMode="auto">
          <a:xfrm>
            <a:off x="3333769" y="3019335"/>
            <a:ext cx="247646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Connect 2 to 9</a:t>
            </a:r>
            <a:endParaRPr lang="en-US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6269845" y="2828835"/>
            <a:ext cx="1426355" cy="1746430"/>
            <a:chOff x="3277408" y="5344660"/>
            <a:chExt cx="1426355" cy="1746430"/>
          </a:xfrm>
        </p:grpSpPr>
        <p:sp>
          <p:nvSpPr>
            <p:cNvPr id="42" name="Oval 49"/>
            <p:cNvSpPr>
              <a:spLocks noChangeAspect="1" noChangeArrowheads="1"/>
            </p:cNvSpPr>
            <p:nvPr/>
          </p:nvSpPr>
          <p:spPr bwMode="auto">
            <a:xfrm flipH="1">
              <a:off x="3734608" y="5344660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 dirty="0">
                  <a:latin typeface="Times New Roman" panose="02020603050405020304" pitchFamily="18" charset="0"/>
                </a:rPr>
                <a:t>2</a:t>
              </a:r>
            </a:p>
          </p:txBody>
        </p:sp>
        <p:cxnSp>
          <p:nvCxnSpPr>
            <p:cNvPr id="43" name="AutoShape 50"/>
            <p:cNvCxnSpPr>
              <a:cxnSpLocks noChangeShapeType="1"/>
              <a:stCxn id="42" idx="5"/>
              <a:endCxn id="44" idx="0"/>
            </p:cNvCxnSpPr>
            <p:nvPr/>
          </p:nvCxnSpPr>
          <p:spPr bwMode="auto">
            <a:xfrm flipH="1">
              <a:off x="3467908" y="5669864"/>
              <a:ext cx="322496" cy="36059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4" name="Oval 51"/>
            <p:cNvSpPr>
              <a:spLocks noChangeAspect="1" noChangeArrowheads="1"/>
            </p:cNvSpPr>
            <p:nvPr/>
          </p:nvSpPr>
          <p:spPr bwMode="auto">
            <a:xfrm flipH="1">
              <a:off x="3277408" y="6030460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1</a:t>
              </a:r>
            </a:p>
          </p:txBody>
        </p:sp>
        <p:cxnSp>
          <p:nvCxnSpPr>
            <p:cNvPr id="46" name="AutoShape 52"/>
            <p:cNvCxnSpPr>
              <a:cxnSpLocks noChangeShapeType="1"/>
              <a:stCxn id="47" idx="5"/>
              <a:endCxn id="48" idx="0"/>
            </p:cNvCxnSpPr>
            <p:nvPr/>
          </p:nvCxnSpPr>
          <p:spPr bwMode="auto">
            <a:xfrm flipH="1">
              <a:off x="4152900" y="6374894"/>
              <a:ext cx="225659" cy="33519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7" name="Oval 53"/>
            <p:cNvSpPr>
              <a:spLocks noChangeAspect="1" noChangeArrowheads="1"/>
            </p:cNvSpPr>
            <p:nvPr/>
          </p:nvSpPr>
          <p:spPr bwMode="auto">
            <a:xfrm flipH="1">
              <a:off x="4322763" y="6049690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 dirty="0">
                  <a:latin typeface="Times New Roman" panose="02020603050405020304" pitchFamily="18" charset="0"/>
                </a:rPr>
                <a:t>9</a:t>
              </a:r>
            </a:p>
          </p:txBody>
        </p:sp>
        <p:sp>
          <p:nvSpPr>
            <p:cNvPr id="48" name="Oval 55"/>
            <p:cNvSpPr>
              <a:spLocks noChangeAspect="1" noChangeArrowheads="1"/>
            </p:cNvSpPr>
            <p:nvPr/>
          </p:nvSpPr>
          <p:spPr bwMode="auto">
            <a:xfrm flipH="1">
              <a:off x="3962400" y="6710090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7</a:t>
              </a:r>
            </a:p>
          </p:txBody>
        </p:sp>
      </p:grpSp>
      <p:sp>
        <p:nvSpPr>
          <p:cNvPr id="21" name="Oval 8"/>
          <p:cNvSpPr>
            <a:spLocks noChangeArrowheads="1"/>
          </p:cNvSpPr>
          <p:nvPr/>
        </p:nvSpPr>
        <p:spPr bwMode="auto">
          <a:xfrm rot="19227359">
            <a:off x="983735" y="2593267"/>
            <a:ext cx="501594" cy="542894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4" name="AutoShape 52"/>
          <p:cNvCxnSpPr>
            <a:cxnSpLocks noChangeShapeType="1"/>
            <a:stCxn id="42" idx="3"/>
            <a:endCxn id="47" idx="0"/>
          </p:cNvCxnSpPr>
          <p:nvPr/>
        </p:nvCxnSpPr>
        <p:spPr bwMode="auto">
          <a:xfrm>
            <a:off x="7052249" y="3154039"/>
            <a:ext cx="453451" cy="37982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140279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FF0000"/>
                </a:solidFill>
              </a:rPr>
              <a:t>Why Splaying Helps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091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66700" y="982132"/>
                <a:ext cx="8610600" cy="4504268"/>
              </a:xfrm>
            </p:spPr>
            <p:txBody>
              <a:bodyPr/>
              <a:lstStyle/>
              <a:p>
                <a:pPr eaLnBrk="1" hangingPunct="1"/>
                <a:r>
                  <a:rPr lang="en-US" altLang="en-US" sz="2800" dirty="0" smtClean="0"/>
                  <a:t>If a node </a:t>
                </a:r>
                <a:r>
                  <a:rPr lang="en-US" altLang="en-US" sz="28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x</a:t>
                </a:r>
                <a:r>
                  <a:rPr lang="en-US" altLang="en-US" sz="2800" dirty="0" smtClean="0"/>
                  <a:t> </a:t>
                </a:r>
                <a:r>
                  <a:rPr lang="en-US" altLang="en-US" sz="2800" dirty="0"/>
                  <a:t>on the access path is at </a:t>
                </a:r>
                <a:r>
                  <a:rPr lang="en-US" altLang="en-US" sz="2800" dirty="0" smtClean="0"/>
                  <a:t>depth </a:t>
                </a:r>
                <a14:m>
                  <m:oMath xmlns:m="http://schemas.openxmlformats.org/officeDocument/2006/math">
                    <m:r>
                      <a:rPr lang="en-US" altLang="en-US" sz="2800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altLang="en-US" sz="2800" dirty="0" smtClean="0"/>
                  <a:t> before </a:t>
                </a:r>
                <a:r>
                  <a:rPr lang="en-US" altLang="en-US" sz="2800" dirty="0"/>
                  <a:t>the splay, it’s at about depth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en-US" sz="28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en-US" sz="2800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altLang="en-US" sz="28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en-US" sz="2800" dirty="0"/>
                  <a:t> after the </a:t>
                </a:r>
                <a:r>
                  <a:rPr lang="en-US" altLang="en-US" sz="2800" dirty="0" smtClean="0"/>
                  <a:t>splay.</a:t>
                </a:r>
                <a:endParaRPr lang="en-US" altLang="en-US" sz="2800" dirty="0"/>
              </a:p>
              <a:p>
                <a:pPr lvl="1" eaLnBrk="1" hangingPunct="1"/>
                <a:r>
                  <a:rPr lang="en-US" altLang="en-US" sz="2400" dirty="0"/>
                  <a:t>Exceptions are the root, the child of the root, and the node </a:t>
                </a:r>
                <a:r>
                  <a:rPr lang="en-US" altLang="en-US" sz="2400" dirty="0" smtClean="0"/>
                  <a:t>splayed.</a:t>
                </a:r>
                <a:endParaRPr lang="en-US" altLang="en-US" sz="2400" dirty="0"/>
              </a:p>
              <a:p>
                <a:pPr eaLnBrk="1" hangingPunct="1"/>
                <a:r>
                  <a:rPr lang="en-US" altLang="en-US" sz="2800" dirty="0"/>
                  <a:t>Overall, nodes which are below nodes on the access path tend to move closer to the </a:t>
                </a:r>
                <a:r>
                  <a:rPr lang="en-US" altLang="en-US" sz="2800" dirty="0" smtClean="0"/>
                  <a:t>root. </a:t>
                </a:r>
              </a:p>
              <a:p>
                <a:pPr eaLnBrk="1" hangingPunct="1"/>
                <a:r>
                  <a:rPr lang="en-US" altLang="en-US" sz="2800" dirty="0"/>
                  <a:t>Splaying </a:t>
                </a:r>
                <a:r>
                  <a:rPr lang="en-US" altLang="en-US" sz="2800" dirty="0" smtClean="0"/>
                  <a:t>gets good amortized performance.</a:t>
                </a:r>
              </a:p>
              <a:p>
                <a:pPr lvl="1" eaLnBrk="1" hangingPunct="1"/>
                <a:r>
                  <a:rPr lang="en-US" altLang="en-US" sz="2400" dirty="0" smtClean="0"/>
                  <a:t>Costs a little more now, but enables better performance for future operations.</a:t>
                </a:r>
                <a:endParaRPr lang="en-US" altLang="en-US" sz="2400" dirty="0"/>
              </a:p>
              <a:p>
                <a:pPr eaLnBrk="1" hangingPunct="1"/>
                <a:endParaRPr lang="en-US" altLang="en-US" dirty="0"/>
              </a:p>
            </p:txBody>
          </p:sp>
        </mc:Choice>
        <mc:Fallback xmlns="">
          <p:sp>
            <p:nvSpPr>
              <p:cNvPr id="8909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66700" y="982132"/>
                <a:ext cx="8610600" cy="4504268"/>
              </a:xfrm>
              <a:blipFill rotWithShape="0">
                <a:blip r:embed="rId3"/>
                <a:stretch>
                  <a:fillRect l="-1062" t="-1894" r="-12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CS 321 - Data Structures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F31B7-9060-42E4-BB86-9DFA13B43B24}" type="slidenum">
              <a:rPr lang="en-US" smtClean="0"/>
              <a:pPr>
                <a:defRPr/>
              </a:pPr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008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FF3300"/>
                </a:solidFill>
              </a:rPr>
              <a:t>Analysis of Splay Trees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14400"/>
            <a:ext cx="8686800" cy="4876800"/>
          </a:xfrm>
        </p:spPr>
        <p:txBody>
          <a:bodyPr/>
          <a:lstStyle/>
          <a:p>
            <a:r>
              <a:rPr lang="en-US" altLang="en-US" sz="2800" dirty="0"/>
              <a:t>Splay trees tend to be </a:t>
            </a:r>
            <a:r>
              <a:rPr lang="en-US" altLang="en-US" sz="2800" dirty="0" smtClean="0"/>
              <a:t>balanced. </a:t>
            </a:r>
            <a:endParaRPr lang="en-US" altLang="en-US" sz="2800" dirty="0"/>
          </a:p>
          <a:p>
            <a:pPr lvl="1"/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altLang="en-US" sz="2400" dirty="0" smtClean="0"/>
              <a:t> </a:t>
            </a:r>
            <a:r>
              <a:rPr lang="en-US" altLang="en-US" sz="2400" dirty="0"/>
              <a:t>operations takes time 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O(m log n)</a:t>
            </a:r>
            <a:r>
              <a:rPr lang="en-US" altLang="en-US" sz="2400" dirty="0" smtClean="0"/>
              <a:t> </a:t>
            </a:r>
            <a:r>
              <a:rPr lang="en-US" altLang="en-US" sz="2400" dirty="0"/>
              <a:t>for 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 </a:t>
            </a:r>
            <a:r>
              <a:rPr lang="en-US" altLang="en-US" sz="24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altLang="en-US" sz="2400" dirty="0" smtClean="0"/>
              <a:t> </a:t>
            </a:r>
            <a:r>
              <a:rPr lang="en-US" altLang="en-US" sz="2400" dirty="0"/>
              <a:t>operations on 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altLang="en-US" sz="2400" dirty="0" smtClean="0"/>
              <a:t> </a:t>
            </a:r>
            <a:r>
              <a:rPr lang="en-US" altLang="en-US" sz="2400" dirty="0"/>
              <a:t>items. </a:t>
            </a:r>
            <a:r>
              <a:rPr lang="en-US" altLang="en-US" sz="2400" dirty="0" smtClean="0"/>
              <a:t>(Proof </a:t>
            </a:r>
            <a:r>
              <a:rPr lang="en-US" altLang="en-US" sz="2400" dirty="0"/>
              <a:t>is </a:t>
            </a:r>
            <a:r>
              <a:rPr lang="en-US" altLang="en-US" sz="2400" dirty="0" smtClean="0"/>
              <a:t>difficult.)</a:t>
            </a:r>
            <a:endParaRPr lang="en-US" altLang="en-US" sz="2400" dirty="0"/>
          </a:p>
          <a:p>
            <a:pPr lvl="1"/>
            <a:r>
              <a:rPr lang="en-US" altLang="en-US" sz="2400" dirty="0"/>
              <a:t>Amortized 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O(log n)</a:t>
            </a:r>
            <a:r>
              <a:rPr lang="en-US" altLang="en-US" sz="2400" dirty="0"/>
              <a:t> time</a:t>
            </a:r>
            <a:r>
              <a:rPr lang="en-US" altLang="en-US" sz="2400" dirty="0" smtClean="0"/>
              <a:t>.</a:t>
            </a:r>
          </a:p>
          <a:p>
            <a:r>
              <a:rPr lang="en-US" altLang="en-US" sz="2800" dirty="0" smtClean="0"/>
              <a:t>However, in the worst case, all nodes on one side of tree. </a:t>
            </a:r>
          </a:p>
          <a:p>
            <a:pPr lvl="1"/>
            <a:r>
              <a:rPr lang="en-US" altLang="en-US" sz="2400" dirty="0"/>
              <a:t>O</a:t>
            </a:r>
            <a:r>
              <a:rPr lang="en-US" altLang="en-US" sz="2400" dirty="0" smtClean="0"/>
              <a:t>perations take 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O(n)</a:t>
            </a:r>
            <a:r>
              <a:rPr lang="en-US" altLang="en-US" sz="2400" dirty="0">
                <a:cs typeface="Courier New" panose="02070309020205020404" pitchFamily="49" charset="0"/>
              </a:rPr>
              <a:t>.</a:t>
            </a:r>
            <a:r>
              <a:rPr lang="en-US" altLang="en-US" sz="2400" dirty="0" smtClean="0"/>
              <a:t>  </a:t>
            </a:r>
            <a:endParaRPr lang="en-US" altLang="en-US" sz="2400" dirty="0"/>
          </a:p>
          <a:p>
            <a:r>
              <a:rPr lang="en-US" altLang="en-US" sz="2800" dirty="0"/>
              <a:t>Splay trees have good “locality” </a:t>
            </a:r>
            <a:r>
              <a:rPr lang="en-US" altLang="en-US" sz="2800" dirty="0" smtClean="0"/>
              <a:t>properties:</a:t>
            </a:r>
            <a:endParaRPr lang="en-US" altLang="en-US" sz="2800" dirty="0"/>
          </a:p>
          <a:p>
            <a:pPr lvl="1"/>
            <a:r>
              <a:rPr lang="en-US" altLang="en-US" sz="2400" dirty="0"/>
              <a:t>Recently accessed items are near the root of the tree.</a:t>
            </a:r>
          </a:p>
          <a:p>
            <a:pPr lvl="1"/>
            <a:r>
              <a:rPr lang="en-US" altLang="en-US" sz="2400" dirty="0"/>
              <a:t>Items near an </a:t>
            </a:r>
            <a:r>
              <a:rPr lang="en-US" altLang="en-US" sz="2400" dirty="0" smtClean="0"/>
              <a:t>accessed item </a:t>
            </a:r>
            <a:r>
              <a:rPr lang="en-US" altLang="en-US" sz="2400" dirty="0"/>
              <a:t>are pulled toward the root.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321 - Data Structures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F31B7-9060-42E4-BB86-9DFA13B43B24}" type="slidenum">
              <a:rPr lang="en-US" smtClean="0"/>
              <a:pPr>
                <a:defRPr/>
              </a:pPr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474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solidFill>
                  <a:srgbClr val="FF0000"/>
                </a:solidFill>
              </a:rPr>
              <a:t>Measuring Tree Balance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4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0" y="914400"/>
                <a:ext cx="9144000" cy="5334000"/>
              </a:xfrm>
            </p:spPr>
            <p:txBody>
              <a:bodyPr/>
              <a:lstStyle/>
              <a:p>
                <a:pPr>
                  <a:spcBef>
                    <a:spcPct val="0"/>
                  </a:spcBef>
                </a:pPr>
                <a:r>
                  <a:rPr lang="en-US" altLang="en-US" sz="2800" dirty="0" smtClean="0"/>
                  <a:t>In a tree</a:t>
                </a:r>
                <a:r>
                  <a:rPr lang="en-US" altLang="en-US" sz="2800" dirty="0"/>
                  <a:t>, the </a:t>
                </a:r>
                <a:r>
                  <a:rPr lang="en-US" altLang="en-US" sz="2800" i="1" dirty="0">
                    <a:solidFill>
                      <a:srgbClr val="FF0000"/>
                    </a:solidFill>
                  </a:rPr>
                  <a:t>balance factor</a:t>
                </a:r>
                <a:r>
                  <a:rPr lang="en-US" altLang="en-US" sz="2800" dirty="0"/>
                  <a:t> of a node </a:t>
                </a:r>
                <a:r>
                  <a:rPr lang="en-US" altLang="en-US" sz="28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x</a:t>
                </a:r>
                <a:r>
                  <a:rPr lang="en-US" altLang="en-US" sz="2800" dirty="0"/>
                  <a:t> is defined as the difference in the heights of its two sub-trees: </a:t>
                </a:r>
              </a:p>
              <a:p>
                <a:pPr>
                  <a:spcBef>
                    <a:spcPct val="0"/>
                  </a:spcBef>
                </a:pPr>
                <a:endParaRPr lang="en-US" altLang="en-US" dirty="0"/>
              </a:p>
              <a:p>
                <a:pPr marL="457200" lvl="1" indent="0">
                  <a:spcBef>
                    <a:spcPct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400" i="1">
                          <a:latin typeface="Cambria Math" panose="02040503050406030204" pitchFamily="18" charset="0"/>
                        </a:rPr>
                        <m:t>𝐵𝑎𝑙𝑎𝑛𝑐𝑒𝐹𝑎𝑐𝑡𝑜𝑟</m:t>
                      </m:r>
                      <m:d>
                        <m:dPr>
                          <m:ctrlPr>
                            <a:rPr lang="en-US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en-US" sz="2400" i="1">
                          <a:latin typeface="Cambria Math" panose="02040503050406030204" pitchFamily="18" charset="0"/>
                        </a:rPr>
                        <m:t>𝐻𝑒𝑖𝑔h𝑡</m:t>
                      </m:r>
                      <m:d>
                        <m:dPr>
                          <m:ctrlPr>
                            <a:rPr lang="en-US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sz="2400" i="1">
                              <a:latin typeface="Cambria Math" panose="02040503050406030204" pitchFamily="18" charset="0"/>
                            </a:rPr>
                            <m:t>𝑅𝑖𝑔h𝑡</m:t>
                          </m:r>
                          <m:d>
                            <m:dPr>
                              <m:ctrlPr>
                                <a:rPr lang="en-US" alt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altLang="en-US" sz="2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en-US" sz="2400" i="1">
                          <a:latin typeface="Cambria Math" panose="02040503050406030204" pitchFamily="18" charset="0"/>
                        </a:rPr>
                        <m:t>𝐻𝑒𝑖𝑔h𝑡</m:t>
                      </m:r>
                      <m:r>
                        <a:rPr lang="en-US" altLang="en-US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en-US" sz="2400" i="1">
                          <a:latin typeface="Cambria Math" panose="02040503050406030204" pitchFamily="18" charset="0"/>
                        </a:rPr>
                        <m:t>𝐿𝑒𝑓𝑡</m:t>
                      </m:r>
                      <m:d>
                        <m:dPr>
                          <m:ctrlPr>
                            <a:rPr lang="en-US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en-US" sz="2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en-US" sz="2400" dirty="0" smtClean="0"/>
              </a:p>
              <a:p>
                <a:pPr marL="457200" lvl="1" indent="0">
                  <a:spcBef>
                    <a:spcPct val="0"/>
                  </a:spcBef>
                  <a:buNone/>
                </a:pPr>
                <a:endParaRPr lang="en-US" altLang="en-US" sz="2400" dirty="0"/>
              </a:p>
              <a:p>
                <a:pPr lvl="1">
                  <a:spcBef>
                    <a:spcPct val="0"/>
                  </a:spcBef>
                </a:pPr>
                <a:r>
                  <a:rPr lang="en-US" altLang="en-US" sz="2400" dirty="0" smtClean="0"/>
                  <a:t>Node height is the number of edges between a node and the furthest leaf in its sub-trees.</a:t>
                </a:r>
              </a:p>
              <a:p>
                <a:pPr lvl="1">
                  <a:spcBef>
                    <a:spcPct val="0"/>
                  </a:spcBef>
                </a:pPr>
                <a:r>
                  <a:rPr lang="en-US" altLang="en-US" sz="2400" dirty="0" smtClean="0"/>
                  <a:t>Nodes </a:t>
                </a:r>
                <a:r>
                  <a:rPr lang="en-US" altLang="en-US" sz="2400" dirty="0"/>
                  <a:t>with balance factors </a:t>
                </a:r>
                <a14:m>
                  <m:oMath xmlns:m="http://schemas.openxmlformats.org/officeDocument/2006/math">
                    <m:r>
                      <a:rPr lang="en-US" altLang="en-US" sz="2400" i="1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n-US" altLang="en-US" sz="2400" dirty="0"/>
                  <a:t> are called "left-heavy." </a:t>
                </a:r>
              </a:p>
              <a:p>
                <a:pPr lvl="1">
                  <a:spcBef>
                    <a:spcPct val="0"/>
                  </a:spcBef>
                </a:pPr>
                <a:r>
                  <a:rPr lang="en-US" altLang="en-US" sz="2400" dirty="0"/>
                  <a:t>Nodes with balance factors </a:t>
                </a:r>
                <a14:m>
                  <m:oMath xmlns:m="http://schemas.openxmlformats.org/officeDocument/2006/math">
                    <m:r>
                      <a:rPr lang="en-US" altLang="en-US" sz="2400" i="1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altLang="en-US" sz="2400" dirty="0"/>
                  <a:t> are called "right-heavy." </a:t>
                </a:r>
              </a:p>
              <a:p>
                <a:pPr lvl="1">
                  <a:spcBef>
                    <a:spcPct val="0"/>
                  </a:spcBef>
                </a:pPr>
                <a:r>
                  <a:rPr lang="en-US" altLang="en-US" sz="2400" dirty="0"/>
                  <a:t>Nodes with balance factors </a:t>
                </a:r>
                <a14:m>
                  <m:oMath xmlns:m="http://schemas.openxmlformats.org/officeDocument/2006/math">
                    <m:r>
                      <a:rPr lang="en-US" altLang="en-US" sz="24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en-US" sz="2400" dirty="0"/>
                  <a:t> are called "balanced."</a:t>
                </a:r>
              </a:p>
              <a:p>
                <a:pPr>
                  <a:spcBef>
                    <a:spcPct val="0"/>
                  </a:spcBef>
                </a:pPr>
                <a:endParaRPr lang="en-US" altLang="en-US" sz="1200" dirty="0"/>
              </a:p>
              <a:p>
                <a:r>
                  <a:rPr lang="en-US" altLang="en-US" sz="2800" dirty="0" smtClean="0">
                    <a:solidFill>
                      <a:srgbClr val="262626"/>
                    </a:solidFill>
                  </a:rPr>
                  <a:t>A </a:t>
                </a:r>
                <a:r>
                  <a:rPr lang="en-US" altLang="en-US" sz="2800" i="1" dirty="0" smtClean="0">
                    <a:solidFill>
                      <a:srgbClr val="FF0000"/>
                    </a:solidFill>
                  </a:rPr>
                  <a:t>balanced tree</a:t>
                </a:r>
                <a:r>
                  <a:rPr lang="en-US" altLang="en-US" sz="2800" dirty="0" smtClean="0">
                    <a:solidFill>
                      <a:srgbClr val="262626"/>
                    </a:solidFill>
                  </a:rPr>
                  <a:t> is a tree in which all of its nodes are </a:t>
                </a:r>
                <a:r>
                  <a:rPr lang="en-US" altLang="en-US" sz="2800" i="1" dirty="0" smtClean="0">
                    <a:solidFill>
                      <a:srgbClr val="262626"/>
                    </a:solidFill>
                  </a:rPr>
                  <a:t>balanced</a:t>
                </a:r>
                <a:r>
                  <a:rPr lang="en-US" altLang="en-US" sz="2800" dirty="0" smtClean="0">
                    <a:solidFill>
                      <a:srgbClr val="262626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614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0" y="914400"/>
                <a:ext cx="9144000" cy="5334000"/>
              </a:xfrm>
              <a:blipFill rotWithShape="0">
                <a:blip r:embed="rId2"/>
                <a:stretch>
                  <a:fillRect l="-933" t="-1600" r="-16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321 - Data Structures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F31B7-9060-42E4-BB86-9DFA13B43B24}" type="slidenum">
              <a:rPr lang="en-US" smtClean="0"/>
              <a:pPr>
                <a:defRPr/>
              </a:pPr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272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Calculating Balance Factor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609600"/>
          </a:xfrm>
        </p:spPr>
        <p:txBody>
          <a:bodyPr>
            <a:normAutofit/>
          </a:bodyPr>
          <a:lstStyle/>
          <a:p>
            <a:r>
              <a:rPr lang="en-US" sz="3000" dirty="0" smtClean="0"/>
              <a:t>For instance, the balance factor of </a:t>
            </a: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3000" dirty="0" smtClean="0"/>
              <a:t> is: </a:t>
            </a:r>
          </a:p>
          <a:p>
            <a:pPr marL="0" indent="0">
              <a:buNone/>
            </a:pPr>
            <a:endParaRPr lang="en-US" sz="26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3581400"/>
            <a:ext cx="3543300" cy="227952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2"/>
              <p:cNvSpPr txBox="1">
                <a:spLocks/>
              </p:cNvSpPr>
              <p:nvPr/>
            </p:nvSpPr>
            <p:spPr bwMode="auto">
              <a:xfrm>
                <a:off x="533400" y="1752600"/>
                <a:ext cx="8077200" cy="16764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Marlett" pitchFamily="2" charset="2"/>
                  <a:buChar char="8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>
                  <a:buFont typeface="Marlett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sz="2400" b="0" i="1" kern="0" smtClean="0">
                          <a:latin typeface="Cambria Math" panose="02040503050406030204" pitchFamily="18" charset="0"/>
                        </a:rPr>
                        <m:t>𝐵𝑎𝑙𝑎𝑛𝑐𝑒𝐹𝑎𝑐𝑡𝑜𝑟</m:t>
                      </m:r>
                      <m:d>
                        <m:dPr>
                          <m:ctrlPr>
                            <a:rPr lang="en-US" altLang="en-US" sz="2400" b="0" i="1" ker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sz="2400" b="0" i="1" kern="0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</m:d>
                      <m:r>
                        <a:rPr lang="en-US" altLang="en-US" sz="2400" b="0" i="1" ker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en-US" sz="2400" b="0" i="1" kern="0">
                          <a:latin typeface="Cambria Math" panose="02040503050406030204" pitchFamily="18" charset="0"/>
                        </a:rPr>
                        <m:t>𝐻𝑒𝑖𝑔h𝑡</m:t>
                      </m:r>
                      <m:d>
                        <m:dPr>
                          <m:ctrlPr>
                            <a:rPr lang="en-US" altLang="en-US" sz="2400" b="0" i="1" ker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sz="2400" b="0" i="1" kern="0">
                              <a:latin typeface="Cambria Math" panose="02040503050406030204" pitchFamily="18" charset="0"/>
                            </a:rPr>
                            <m:t>𝑅𝑖𝑔h𝑡</m:t>
                          </m:r>
                          <m:d>
                            <m:dPr>
                              <m:ctrlPr>
                                <a:rPr lang="en-US" altLang="en-US" sz="2400" b="0" i="1" ker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en-US" sz="2400" b="0" i="1" kern="0" smtClean="0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</m:d>
                        </m:e>
                      </m:d>
                      <m:r>
                        <a:rPr lang="en-US" altLang="en-US" sz="2400" b="0" i="1" ker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en-US" sz="2400" b="0" i="1" kern="0">
                          <a:latin typeface="Cambria Math" panose="02040503050406030204" pitchFamily="18" charset="0"/>
                        </a:rPr>
                        <m:t>𝐻𝑒𝑖𝑔h𝑡</m:t>
                      </m:r>
                      <m:d>
                        <m:dPr>
                          <m:ctrlPr>
                            <a:rPr lang="en-US" altLang="en-US" sz="2400" b="0" i="1" ker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sz="2400" b="0" i="1" kern="0">
                              <a:latin typeface="Cambria Math" panose="02040503050406030204" pitchFamily="18" charset="0"/>
                            </a:rPr>
                            <m:t>𝐿𝑒𝑓𝑡</m:t>
                          </m:r>
                          <m:d>
                            <m:dPr>
                              <m:ctrlPr>
                                <a:rPr lang="en-US" altLang="en-US" sz="2400" b="0" i="1" ker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en-US" sz="2400" b="0" i="1" kern="0" smtClean="0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en-US" sz="2400" b="0" i="1" kern="0" dirty="0" smtClean="0">
                  <a:latin typeface="Cambria Math" panose="02040503050406030204" pitchFamily="18" charset="0"/>
                </a:endParaRPr>
              </a:p>
              <a:p>
                <a:pPr marL="0" indent="0">
                  <a:buFont typeface="Marlett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sz="2400" b="0" i="1" kern="0">
                          <a:latin typeface="Cambria Math" panose="02040503050406030204" pitchFamily="18" charset="0"/>
                        </a:rPr>
                        <m:t>𝐵𝑎𝑙𝑎𝑛𝑐𝑒𝐹𝑎𝑐𝑡𝑜𝑟</m:t>
                      </m:r>
                      <m:d>
                        <m:dPr>
                          <m:ctrlPr>
                            <a:rPr lang="en-US" altLang="en-US" sz="2400" b="0" i="1" ker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sz="2400" b="0" i="1" kern="0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</m:d>
                      <m:r>
                        <a:rPr lang="en-US" altLang="en-US" sz="2400" b="0" i="1" ker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en-US" sz="2400" b="0" i="1" kern="0">
                          <a:latin typeface="Cambria Math" panose="02040503050406030204" pitchFamily="18" charset="0"/>
                        </a:rPr>
                        <m:t>𝐻𝑒𝑖𝑔h𝑡</m:t>
                      </m:r>
                      <m:d>
                        <m:dPr>
                          <m:ctrlPr>
                            <a:rPr lang="en-US" altLang="en-US" sz="2400" b="0" i="1" ker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sz="2400" b="0" i="1" kern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  <m:r>
                        <a:rPr lang="en-US" altLang="en-US" sz="2400" b="0" i="1" ker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en-US" sz="2400" b="0" i="1" kern="0">
                          <a:latin typeface="Cambria Math" panose="02040503050406030204" pitchFamily="18" charset="0"/>
                        </a:rPr>
                        <m:t>𝐻𝑒𝑖𝑔h𝑡</m:t>
                      </m:r>
                      <m:d>
                        <m:dPr>
                          <m:ctrlPr>
                            <a:rPr lang="en-US" altLang="en-US" sz="2400" b="0" i="1" ker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sz="2400" b="0" i="1" kern="0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</m:oMath>
                  </m:oMathPara>
                </a14:m>
                <a:endParaRPr lang="en-US" altLang="en-US" sz="2800" b="0" kern="0" dirty="0"/>
              </a:p>
              <a:p>
                <a:pPr marL="0" indent="0">
                  <a:buFont typeface="Marlett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sz="2400" b="0" i="1" kern="0">
                          <a:latin typeface="Cambria Math" panose="02040503050406030204" pitchFamily="18" charset="0"/>
                        </a:rPr>
                        <m:t>𝐵𝑎𝑙𝑎𝑛𝑐𝑒𝐹𝑎𝑐𝑡𝑜𝑟</m:t>
                      </m:r>
                      <m:d>
                        <m:dPr>
                          <m:ctrlPr>
                            <a:rPr lang="en-US" altLang="en-US" sz="2400" b="0" i="1" ker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sz="2400" b="0" i="1" ker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</m:d>
                      <m:r>
                        <a:rPr lang="en-US" altLang="en-US" sz="2400" b="0" i="1" ker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en-US" sz="2400" b="0" i="1" kern="0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altLang="en-US" sz="2400" b="0" i="1" ker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en-US" sz="2400" b="0" i="1" kern="0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altLang="en-US" sz="2800" b="0" kern="0" dirty="0"/>
              </a:p>
              <a:p>
                <a:pPr marL="0" indent="0">
                  <a:buFont typeface="Marlett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sz="2400" b="0" i="1" kern="0">
                          <a:latin typeface="Cambria Math" panose="02040503050406030204" pitchFamily="18" charset="0"/>
                        </a:rPr>
                        <m:t>𝐵𝑎𝑙𝑎𝑛𝑐𝑒𝐹𝑎𝑐𝑡𝑜𝑟</m:t>
                      </m:r>
                      <m:d>
                        <m:dPr>
                          <m:ctrlPr>
                            <a:rPr lang="en-US" altLang="en-US" sz="2400" b="0" i="1" ker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sz="2400" b="0" i="1" ker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</m:d>
                      <m:r>
                        <a:rPr lang="en-US" altLang="en-US" sz="2400" b="0" i="1" ker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en-US" sz="2400" b="0" i="1" kern="0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altLang="en-US" sz="2400" b="0" kern="0" dirty="0"/>
              </a:p>
              <a:p>
                <a:pPr marL="0" indent="0">
                  <a:buFont typeface="Marlett" pitchFamily="2" charset="2"/>
                  <a:buNone/>
                </a:pPr>
                <a:endParaRPr lang="en-US" sz="2600" b="0" kern="0" dirty="0"/>
              </a:p>
            </p:txBody>
          </p:sp>
        </mc:Choice>
        <mc:Fallback xmlns="">
          <p:sp>
            <p:nvSpPr>
              <p:cNvPr id="13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3400" y="1752600"/>
                <a:ext cx="8077200" cy="1676400"/>
              </a:xfrm>
              <a:prstGeom prst="rect">
                <a:avLst/>
              </a:prstGeom>
              <a:blipFill rotWithShape="0">
                <a:blip r:embed="rId3"/>
                <a:stretch>
                  <a:fillRect l="-22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/>
          <p:cNvSpPr txBox="1"/>
          <p:nvPr/>
        </p:nvSpPr>
        <p:spPr>
          <a:xfrm>
            <a:off x="4804834" y="4038600"/>
            <a:ext cx="7662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 = 3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362200" y="4063779"/>
            <a:ext cx="7662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 = 2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321 - Data Structures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F31B7-9060-42E4-BB86-9DFA13B43B24}" type="slidenum">
              <a:rPr lang="en-US" smtClean="0"/>
              <a:pPr>
                <a:defRPr/>
              </a:pPr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255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/>
          <a:lstStyle/>
          <a:p>
            <a:r>
              <a:rPr lang="en-US" altLang="en-US" dirty="0">
                <a:solidFill>
                  <a:srgbClr val="FF3300"/>
                </a:solidFill>
              </a:rPr>
              <a:t>B-Tree </a:t>
            </a:r>
            <a:r>
              <a:rPr lang="en-US" altLang="en-US" dirty="0" smtClean="0">
                <a:solidFill>
                  <a:srgbClr val="FF3300"/>
                </a:solidFill>
              </a:rPr>
              <a:t>Properties</a:t>
            </a:r>
            <a:endParaRPr lang="en-US" altLang="en-US" dirty="0">
              <a:solidFill>
                <a:srgbClr val="FF33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46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677333" y="994327"/>
                <a:ext cx="7780867" cy="5025736"/>
              </a:xfrm>
              <a:noFill/>
              <a:ln/>
            </p:spPr>
            <p:txBody>
              <a:bodyPr wrap="square" lIns="92075" tIns="46038" rIns="92075" bIns="46038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en-US" dirty="0" smtClean="0"/>
                  <a:t>In B-Tree of order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en-US" dirty="0" smtClean="0"/>
                  <a:t>: </a:t>
                </a:r>
              </a:p>
              <a:p>
                <a:pPr lvl="1">
                  <a:spcBef>
                    <a:spcPct val="0"/>
                  </a:spcBef>
                </a:pPr>
                <a:r>
                  <a:rPr lang="en-US" altLang="en-US" dirty="0"/>
                  <a:t>T</a:t>
                </a:r>
                <a:r>
                  <a:rPr lang="en-US" altLang="en-US" dirty="0" smtClean="0"/>
                  <a:t>he root is a leaf (an empty tree) or between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alt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en-US" dirty="0" smtClean="0"/>
                  <a:t> children.</a:t>
                </a:r>
              </a:p>
              <a:p>
                <a:pPr lvl="1">
                  <a:spcBef>
                    <a:spcPct val="0"/>
                  </a:spcBef>
                </a:pPr>
                <a:r>
                  <a:rPr lang="en-US" altLang="en-US" dirty="0" smtClean="0"/>
                  <a:t>Each non-root node </a:t>
                </a:r>
                <a:r>
                  <a:rPr lang="en-US" altLang="en-US" dirty="0"/>
                  <a:t>has</a:t>
                </a:r>
                <a:r>
                  <a:rPr lang="en-US" altLang="en-US" dirty="0" smtClean="0"/>
                  <a:t>:</a:t>
                </a:r>
              </a:p>
              <a:p>
                <a:pPr lvl="2">
                  <a:spcBef>
                    <a:spcPct val="0"/>
                  </a:spcBef>
                </a:pPr>
                <a:r>
                  <a:rPr lang="en-US" altLang="en-US" dirty="0" smtClean="0"/>
                  <a:t>Between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num>
                          <m:den>
                            <m:r>
                              <a:rPr lang="en-US" alt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en-US" dirty="0">
                    <a:sym typeface="Symbol" panose="05050102010706020507" pitchFamily="18" charset="2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𝑚</m:t>
                    </m:r>
                  </m:oMath>
                </a14:m>
                <a:r>
                  <a:rPr lang="en-US" altLang="en-US" dirty="0">
                    <a:sym typeface="Symbol" panose="05050102010706020507" pitchFamily="18" charset="2"/>
                  </a:rPr>
                  <a:t> children.</a:t>
                </a:r>
                <a:endParaRPr lang="en-US" altLang="en-US" baseline="-25000" dirty="0"/>
              </a:p>
              <a:p>
                <a:pPr lvl="2"/>
                <a:r>
                  <a:rPr lang="en-US" altLang="en-US" dirty="0"/>
                  <a:t>Up to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en-US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altLang="en-US" dirty="0"/>
                  <a:t> </a:t>
                </a:r>
                <a:r>
                  <a:rPr lang="en-US" altLang="en-US" dirty="0">
                    <a:solidFill>
                      <a:schemeClr val="accent2"/>
                    </a:solidFill>
                  </a:rPr>
                  <a:t>keys </a:t>
                </a:r>
                <a:r>
                  <a:rPr lang="en-US" alt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k</a:t>
                </a:r>
                <a:r>
                  <a:rPr lang="en-US" altLang="en-US" baseline="-25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  <a:r>
                  <a:rPr lang="en-US" altLang="en-US" baseline="-25000" dirty="0"/>
                  <a:t> </a:t>
                </a:r>
                <a:r>
                  <a:rPr lang="en-US" altLang="en-US" dirty="0">
                    <a:latin typeface="Symbol" panose="05050102010706020507" pitchFamily="18" charset="2"/>
                  </a:rPr>
                  <a:t>&lt;</a:t>
                </a:r>
                <a:r>
                  <a:rPr lang="en-US" altLang="en-US" baseline="-25000" dirty="0"/>
                  <a:t>  </a:t>
                </a:r>
                <a:r>
                  <a:rPr lang="en-US" alt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k</a:t>
                </a:r>
                <a:r>
                  <a:rPr lang="en-US" altLang="en-US" baseline="-25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</a:t>
                </a:r>
                <a:r>
                  <a:rPr lang="en-US" altLang="en-US" baseline="-25000" dirty="0"/>
                  <a:t> </a:t>
                </a:r>
                <a:r>
                  <a:rPr lang="en-US" altLang="en-US" dirty="0">
                    <a:latin typeface="Symbol" panose="05050102010706020507" pitchFamily="18" charset="2"/>
                  </a:rPr>
                  <a:t>&lt; ... &lt;</a:t>
                </a:r>
                <a:r>
                  <a:rPr lang="en-US" altLang="en-US" baseline="-25000" dirty="0"/>
                  <a:t> </a:t>
                </a:r>
                <a:r>
                  <a:rPr lang="en-US" alt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k</a:t>
                </a:r>
                <a:r>
                  <a:rPr lang="en-US" altLang="en-US" baseline="-25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m-1 </a:t>
                </a:r>
              </a:p>
              <a:p>
                <a:pPr lvl="1">
                  <a:spcBef>
                    <a:spcPct val="0"/>
                  </a:spcBef>
                </a:pPr>
                <a:endParaRPr lang="en-US" altLang="en-US" dirty="0" smtClean="0"/>
              </a:p>
              <a:p>
                <a:pPr lvl="1">
                  <a:spcBef>
                    <a:spcPct val="0"/>
                  </a:spcBef>
                </a:pPr>
                <a:endParaRPr lang="en-US" altLang="en-US" dirty="0"/>
              </a:p>
              <a:p>
                <a:pPr lvl="1">
                  <a:spcBef>
                    <a:spcPct val="0"/>
                  </a:spcBef>
                </a:pPr>
                <a:endParaRPr lang="en-US" altLang="en-US" dirty="0" smtClean="0"/>
              </a:p>
              <a:p>
                <a:pPr lvl="1">
                  <a:spcBef>
                    <a:spcPct val="0"/>
                  </a:spcBef>
                </a:pPr>
                <a:endParaRPr lang="en-US" altLang="en-US" dirty="0" smtClean="0"/>
              </a:p>
              <a:p>
                <a:pPr lvl="1">
                  <a:spcBef>
                    <a:spcPct val="0"/>
                  </a:spcBef>
                </a:pPr>
                <a:r>
                  <a:rPr lang="en-US" altLang="en-US" dirty="0" smtClean="0"/>
                  <a:t>Each leaf is at the same level.</a:t>
                </a:r>
                <a:endParaRPr lang="en-US" altLang="en-US" dirty="0"/>
              </a:p>
            </p:txBody>
          </p:sp>
        </mc:Choice>
        <mc:Fallback xmlns="">
          <p:sp>
            <p:nvSpPr>
              <p:cNvPr id="6246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77333" y="994327"/>
                <a:ext cx="7780867" cy="5025736"/>
              </a:xfrm>
              <a:blipFill rotWithShape="0">
                <a:blip r:embed="rId3"/>
                <a:stretch>
                  <a:fillRect l="-1488" t="-1576" b="-2303"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2469" name="Group 5"/>
          <p:cNvGrpSpPr>
            <a:grpSpLocks/>
          </p:cNvGrpSpPr>
          <p:nvPr/>
        </p:nvGrpSpPr>
        <p:grpSpPr bwMode="auto">
          <a:xfrm>
            <a:off x="1907909" y="4038600"/>
            <a:ext cx="5319713" cy="989013"/>
            <a:chOff x="1105" y="1921"/>
            <a:chExt cx="3351" cy="623"/>
          </a:xfrm>
        </p:grpSpPr>
        <p:sp>
          <p:nvSpPr>
            <p:cNvPr id="62470" name="Oval 6"/>
            <p:cNvSpPr>
              <a:spLocks noChangeArrowheads="1"/>
            </p:cNvSpPr>
            <p:nvPr/>
          </p:nvSpPr>
          <p:spPr bwMode="auto">
            <a:xfrm>
              <a:off x="1105" y="1921"/>
              <a:ext cx="3351" cy="476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471" name="Rectangle 7"/>
            <p:cNvSpPr>
              <a:spLocks noChangeArrowheads="1"/>
            </p:cNvSpPr>
            <p:nvPr/>
          </p:nvSpPr>
          <p:spPr bwMode="auto">
            <a:xfrm>
              <a:off x="3765" y="2035"/>
              <a:ext cx="319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Ctr="1">
              <a:spAutoFit/>
            </a:bodyPr>
            <a:lstStyle>
              <a:lvl1pPr defTabSz="8286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414338" defTabSz="8286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828675" defTabSz="8286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244600" defTabSz="8286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1658938" defTabSz="8286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116138" defTabSz="8286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573338" defTabSz="8286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030538" defTabSz="8286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487738" defTabSz="8286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85000"/>
                </a:lnSpc>
              </a:pPr>
              <a:r>
                <a:rPr lang="en-US" altLang="en-US" sz="2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k</a:t>
              </a:r>
              <a:r>
                <a:rPr lang="en-US" altLang="en-US" sz="2200" baseline="-25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m-1</a:t>
              </a:r>
              <a:endParaRPr lang="en-US" altLang="en-US" sz="2200" baseline="-25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2472" name="Rectangle 8"/>
            <p:cNvSpPr>
              <a:spLocks noChangeArrowheads="1"/>
            </p:cNvSpPr>
            <p:nvPr/>
          </p:nvSpPr>
          <p:spPr bwMode="auto">
            <a:xfrm>
              <a:off x="1954" y="2042"/>
              <a:ext cx="263" cy="1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Ctr="1"/>
            <a:lstStyle>
              <a:lvl1pPr defTabSz="8286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414338" defTabSz="8286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828675" defTabSz="8286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244600" defTabSz="8286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1658938" defTabSz="8286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116138" defTabSz="8286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573338" defTabSz="8286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030538" defTabSz="8286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487738" defTabSz="8286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85000"/>
                </a:lnSpc>
              </a:pPr>
              <a:r>
                <a:rPr lang="en-US" altLang="en-US" sz="2200"/>
                <a:t>. . .</a:t>
              </a:r>
            </a:p>
          </p:txBody>
        </p:sp>
        <p:sp>
          <p:nvSpPr>
            <p:cNvPr id="62473" name="Rectangle 9"/>
            <p:cNvSpPr>
              <a:spLocks noChangeArrowheads="1"/>
            </p:cNvSpPr>
            <p:nvPr/>
          </p:nvSpPr>
          <p:spPr bwMode="auto">
            <a:xfrm>
              <a:off x="3189" y="2045"/>
              <a:ext cx="262" cy="1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Ctr="1"/>
            <a:lstStyle>
              <a:lvl1pPr defTabSz="8286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414338" defTabSz="8286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828675" defTabSz="8286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244600" defTabSz="8286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1658938" defTabSz="8286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116138" defTabSz="8286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573338" defTabSz="8286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030538" defTabSz="8286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487738" defTabSz="8286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85000"/>
                </a:lnSpc>
              </a:pPr>
              <a:r>
                <a:rPr lang="en-US" altLang="en-US" sz="2200"/>
                <a:t>. . . </a:t>
              </a:r>
            </a:p>
          </p:txBody>
        </p:sp>
        <p:sp>
          <p:nvSpPr>
            <p:cNvPr id="62474" name="Rectangle 10"/>
            <p:cNvSpPr>
              <a:spLocks noChangeArrowheads="1"/>
            </p:cNvSpPr>
            <p:nvPr/>
          </p:nvSpPr>
          <p:spPr bwMode="auto">
            <a:xfrm>
              <a:off x="2378" y="2035"/>
              <a:ext cx="338" cy="2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Ctr="1"/>
            <a:lstStyle>
              <a:lvl1pPr defTabSz="8286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414338" defTabSz="8286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828675" defTabSz="8286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244600" defTabSz="8286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1658938" defTabSz="8286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116138" defTabSz="8286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573338" defTabSz="8286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030538" defTabSz="8286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487738" defTabSz="8286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85000"/>
                </a:lnSpc>
              </a:pPr>
              <a:r>
                <a:rPr lang="en-US" altLang="en-US" sz="2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k</a:t>
              </a:r>
              <a:r>
                <a:rPr lang="en-US" altLang="en-US" sz="2200" baseline="-25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i-1</a:t>
              </a:r>
            </a:p>
          </p:txBody>
        </p:sp>
        <p:sp>
          <p:nvSpPr>
            <p:cNvPr id="62475" name="Rectangle 11"/>
            <p:cNvSpPr>
              <a:spLocks noChangeArrowheads="1"/>
            </p:cNvSpPr>
            <p:nvPr/>
          </p:nvSpPr>
          <p:spPr bwMode="auto">
            <a:xfrm>
              <a:off x="2863" y="2025"/>
              <a:ext cx="206" cy="2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Ctr="1"/>
            <a:lstStyle>
              <a:lvl1pPr defTabSz="8286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414338" defTabSz="8286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828675" defTabSz="8286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244600" defTabSz="8286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1658938" defTabSz="8286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116138" defTabSz="8286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573338" defTabSz="8286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030538" defTabSz="8286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487738" defTabSz="8286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85000"/>
                </a:lnSpc>
              </a:pPr>
              <a:r>
                <a:rPr lang="en-US" altLang="en-US" sz="2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</a:t>
              </a:r>
              <a:r>
                <a:rPr lang="en-US" altLang="en-US" sz="2200" baseline="-25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endParaRPr lang="en-US" altLang="en-US" sz="2200" baseline="-25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2476" name="Rectangle 12"/>
            <p:cNvSpPr>
              <a:spLocks noChangeArrowheads="1"/>
            </p:cNvSpPr>
            <p:nvPr/>
          </p:nvSpPr>
          <p:spPr bwMode="auto">
            <a:xfrm>
              <a:off x="1594" y="2029"/>
              <a:ext cx="182" cy="2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Ctr="1"/>
            <a:lstStyle>
              <a:lvl1pPr defTabSz="8286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414338" defTabSz="8286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828675" defTabSz="8286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244600" defTabSz="8286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1658938" defTabSz="8286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116138" defTabSz="8286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573338" defTabSz="8286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030538" defTabSz="8286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487738" defTabSz="8286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85000"/>
                </a:lnSpc>
              </a:pPr>
              <a:r>
                <a:rPr lang="en-US" altLang="en-US" sz="2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k</a:t>
              </a:r>
              <a:r>
                <a:rPr lang="en-US" altLang="en-US" sz="2200" baseline="-25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</a:p>
          </p:txBody>
        </p:sp>
        <p:sp>
          <p:nvSpPr>
            <p:cNvPr id="62477" name="Line 13"/>
            <p:cNvSpPr>
              <a:spLocks noChangeShapeType="1"/>
            </p:cNvSpPr>
            <p:nvPr/>
          </p:nvSpPr>
          <p:spPr bwMode="auto">
            <a:xfrm flipH="1">
              <a:off x="1201" y="2161"/>
              <a:ext cx="239" cy="38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478" name="Line 14"/>
            <p:cNvSpPr>
              <a:spLocks noChangeShapeType="1"/>
            </p:cNvSpPr>
            <p:nvPr/>
          </p:nvSpPr>
          <p:spPr bwMode="auto">
            <a:xfrm flipH="1">
              <a:off x="2257" y="2161"/>
              <a:ext cx="95" cy="38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479" name="Line 15"/>
            <p:cNvSpPr>
              <a:spLocks noChangeShapeType="1"/>
            </p:cNvSpPr>
            <p:nvPr/>
          </p:nvSpPr>
          <p:spPr bwMode="auto">
            <a:xfrm>
              <a:off x="2785" y="2161"/>
              <a:ext cx="95" cy="38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480" name="Line 16"/>
            <p:cNvSpPr>
              <a:spLocks noChangeShapeType="1"/>
            </p:cNvSpPr>
            <p:nvPr/>
          </p:nvSpPr>
          <p:spPr bwMode="auto">
            <a:xfrm>
              <a:off x="4129" y="2161"/>
              <a:ext cx="287" cy="38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321 - Data Structures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F31B7-9060-42E4-BB86-9DFA13B43B24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82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AVL-Trees</a:t>
            </a:r>
            <a:endParaRPr 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2333" y="872067"/>
                <a:ext cx="9067800" cy="2785534"/>
              </a:xfrm>
            </p:spPr>
            <p:txBody>
              <a:bodyPr>
                <a:noAutofit/>
              </a:bodyPr>
              <a:lstStyle/>
              <a:p>
                <a:r>
                  <a:rPr lang="en-US" altLang="en-US" sz="2800" dirty="0" smtClean="0"/>
                  <a:t>An </a:t>
                </a:r>
                <a:r>
                  <a:rPr lang="en-US" altLang="en-US" sz="2800" b="1" dirty="0">
                    <a:solidFill>
                      <a:srgbClr val="FA0000"/>
                    </a:solidFill>
                  </a:rPr>
                  <a:t>AVL tree</a:t>
                </a:r>
                <a:r>
                  <a:rPr lang="en-US" altLang="en-US" sz="2800" dirty="0"/>
                  <a:t> </a:t>
                </a:r>
                <a:r>
                  <a:rPr lang="en-US" altLang="en-US" sz="2800" dirty="0" smtClean="0"/>
                  <a:t>is a self-balancing, </a:t>
                </a:r>
                <a:r>
                  <a:rPr lang="en-US" altLang="en-US" sz="2800" dirty="0"/>
                  <a:t>binary search </a:t>
                </a:r>
                <a:r>
                  <a:rPr lang="en-US" altLang="en-US" sz="2800" dirty="0" smtClean="0"/>
                  <a:t>tree.</a:t>
                </a:r>
              </a:p>
              <a:p>
                <a:pPr lvl="1"/>
                <a:r>
                  <a:rPr lang="en-US" altLang="en-US" sz="2400" dirty="0"/>
                  <a:t>N</a:t>
                </a:r>
                <a:r>
                  <a:rPr lang="en-US" altLang="en-US" sz="2400" dirty="0" smtClean="0"/>
                  <a:t>amed </a:t>
                </a:r>
                <a:r>
                  <a:rPr lang="en-US" altLang="en-US" sz="2400" dirty="0"/>
                  <a:t>after </a:t>
                </a:r>
                <a:r>
                  <a:rPr lang="en-US" altLang="en-US" sz="2400" dirty="0" smtClean="0"/>
                  <a:t>its </a:t>
                </a:r>
                <a:r>
                  <a:rPr lang="en-US" altLang="en-US" sz="2400" dirty="0"/>
                  <a:t>inventors, </a:t>
                </a:r>
                <a:r>
                  <a:rPr lang="en-US" altLang="en-US" sz="2400" b="1" dirty="0"/>
                  <a:t>A</a:t>
                </a:r>
                <a:r>
                  <a:rPr lang="en-US" altLang="en-US" sz="2400" dirty="0"/>
                  <a:t>delson-</a:t>
                </a:r>
                <a:r>
                  <a:rPr lang="en-US" altLang="en-US" sz="2400" b="1" dirty="0" err="1"/>
                  <a:t>V</a:t>
                </a:r>
                <a:r>
                  <a:rPr lang="en-US" altLang="en-US" sz="2400" dirty="0" err="1"/>
                  <a:t>elskii</a:t>
                </a:r>
                <a:r>
                  <a:rPr lang="en-US" altLang="en-US" sz="2400" dirty="0"/>
                  <a:t> and </a:t>
                </a:r>
                <a:r>
                  <a:rPr lang="en-US" altLang="en-US" sz="2400" b="1" dirty="0" smtClean="0"/>
                  <a:t>L</a:t>
                </a:r>
                <a:r>
                  <a:rPr lang="en-US" altLang="en-US" sz="2400" dirty="0" smtClean="0"/>
                  <a:t>andis.</a:t>
                </a:r>
              </a:p>
              <a:p>
                <a:pPr lvl="1"/>
                <a:r>
                  <a:rPr lang="en-US" altLang="en-US" sz="2400" dirty="0"/>
                  <a:t>F</a:t>
                </a:r>
                <a:r>
                  <a:rPr lang="en-US" altLang="en-US" sz="2400" dirty="0" smtClean="0"/>
                  <a:t>irst proposed dynamically balancing trees. </a:t>
                </a:r>
              </a:p>
              <a:p>
                <a:pPr lvl="1"/>
                <a:r>
                  <a:rPr lang="en-US" altLang="en-US" sz="2400" dirty="0"/>
                  <a:t>N</a:t>
                </a:r>
                <a:r>
                  <a:rPr lang="en-US" altLang="en-US" sz="2400" dirty="0" smtClean="0"/>
                  <a:t>ot </a:t>
                </a:r>
                <a:r>
                  <a:rPr lang="en-US" altLang="en-US" sz="2400" dirty="0"/>
                  <a:t>perfectly balanced, but </a:t>
                </a:r>
                <a:r>
                  <a:rPr lang="en-US" altLang="en-US" sz="2400" dirty="0" smtClean="0"/>
                  <a:t>each node has a balance factor of -1, 0, or 1. </a:t>
                </a:r>
              </a:p>
              <a:p>
                <a:pPr lvl="1"/>
                <a:r>
                  <a:rPr lang="en-US" altLang="en-US" sz="2400" dirty="0"/>
                  <a:t>M</a:t>
                </a:r>
                <a:r>
                  <a:rPr lang="en-US" altLang="en-US" sz="2400" dirty="0" smtClean="0"/>
                  <a:t>aintains </a:t>
                </a:r>
                <a14:m>
                  <m:oMath xmlns:m="http://schemas.openxmlformats.org/officeDocument/2006/math"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en-US" sz="24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n-US" sz="2400" dirty="0" smtClean="0"/>
                  <a:t>search, addition and deletion time</a:t>
                </a:r>
                <a:r>
                  <a:rPr lang="en-US" altLang="en-US" sz="2400" dirty="0"/>
                  <a:t>. </a:t>
                </a: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333" y="872067"/>
                <a:ext cx="9067800" cy="2785534"/>
              </a:xfrm>
              <a:blipFill rotWithShape="0">
                <a:blip r:embed="rId2"/>
                <a:stretch>
                  <a:fillRect l="-1009" t="-2188" r="-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1300" y="3767667"/>
            <a:ext cx="3543300" cy="2279523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321 - Data Structures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F31B7-9060-42E4-BB86-9DFA13B43B24}" type="slidenum">
              <a:rPr lang="en-US" smtClean="0"/>
              <a:pPr>
                <a:defRPr/>
              </a:pPr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52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9233" y="-152400"/>
            <a:ext cx="7971367" cy="114300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Unbalanced AVL-Trees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915400" cy="1066800"/>
          </a:xfrm>
        </p:spPr>
        <p:txBody>
          <a:bodyPr/>
          <a:lstStyle/>
          <a:p>
            <a:r>
              <a:rPr lang="en-US" sz="2800" dirty="0" smtClean="0"/>
              <a:t>Insertions and deletions may change the balance factor of nodes in a binary search tree.</a:t>
            </a:r>
          </a:p>
          <a:p>
            <a:pPr lvl="1"/>
            <a:r>
              <a:rPr lang="en-US" dirty="0" smtClean="0"/>
              <a:t>For instance, given this deletion: </a:t>
            </a:r>
          </a:p>
        </p:txBody>
      </p:sp>
      <p:grpSp>
        <p:nvGrpSpPr>
          <p:cNvPr id="98" name="Group 97"/>
          <p:cNvGrpSpPr/>
          <p:nvPr/>
        </p:nvGrpSpPr>
        <p:grpSpPr>
          <a:xfrm>
            <a:off x="1989667" y="2917311"/>
            <a:ext cx="457200" cy="771555"/>
            <a:chOff x="1951567" y="1905000"/>
            <a:chExt cx="457200" cy="771555"/>
          </a:xfrm>
        </p:grpSpPr>
        <p:grpSp>
          <p:nvGrpSpPr>
            <p:cNvPr id="99" name="Group 98"/>
            <p:cNvGrpSpPr/>
            <p:nvPr/>
          </p:nvGrpSpPr>
          <p:grpSpPr>
            <a:xfrm>
              <a:off x="1981200" y="2276445"/>
              <a:ext cx="381000" cy="400110"/>
              <a:chOff x="1981200" y="2276445"/>
              <a:chExt cx="381000" cy="400110"/>
            </a:xfrm>
          </p:grpSpPr>
          <p:sp>
            <p:nvSpPr>
              <p:cNvPr id="101" name="Oval 100"/>
              <p:cNvSpPr/>
              <p:nvPr/>
            </p:nvSpPr>
            <p:spPr bwMode="auto">
              <a:xfrm>
                <a:off x="1981200" y="2286000"/>
                <a:ext cx="381000" cy="381000"/>
              </a:xfrm>
              <a:prstGeom prst="ellipse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Marlett" pitchFamily="2" charset="2"/>
                  <a:buNone/>
                  <a:tabLst/>
                </a:pPr>
                <a:endParaRPr kumimoji="0" lang="en-US" sz="2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02" name="TextBox 101"/>
              <p:cNvSpPr txBox="1"/>
              <p:nvPr/>
            </p:nvSpPr>
            <p:spPr>
              <a:xfrm>
                <a:off x="2019300" y="2276445"/>
                <a:ext cx="3048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6</a:t>
                </a:r>
                <a:endParaRPr lang="en-US" sz="2000" dirty="0"/>
              </a:p>
            </p:txBody>
          </p:sp>
        </p:grpSp>
        <p:sp>
          <p:nvSpPr>
            <p:cNvPr id="100" name="TextBox 99"/>
            <p:cNvSpPr txBox="1"/>
            <p:nvPr/>
          </p:nvSpPr>
          <p:spPr>
            <a:xfrm>
              <a:off x="1951567" y="1905000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 smtClean="0">
                  <a:solidFill>
                    <a:schemeClr val="accent1">
                      <a:lumMod val="75000"/>
                    </a:schemeClr>
                  </a:solidFill>
                </a:rPr>
                <a:t>-1</a:t>
              </a:r>
              <a:endParaRPr lang="en-US" sz="18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1172633" y="3679311"/>
            <a:ext cx="457200" cy="769442"/>
            <a:chOff x="1951567" y="1907113"/>
            <a:chExt cx="457200" cy="769442"/>
          </a:xfrm>
        </p:grpSpPr>
        <p:grpSp>
          <p:nvGrpSpPr>
            <p:cNvPr id="104" name="Group 103"/>
            <p:cNvGrpSpPr/>
            <p:nvPr/>
          </p:nvGrpSpPr>
          <p:grpSpPr>
            <a:xfrm>
              <a:off x="1981200" y="2276445"/>
              <a:ext cx="381000" cy="400110"/>
              <a:chOff x="1981200" y="2276445"/>
              <a:chExt cx="381000" cy="400110"/>
            </a:xfrm>
          </p:grpSpPr>
          <p:sp>
            <p:nvSpPr>
              <p:cNvPr id="106" name="Oval 105"/>
              <p:cNvSpPr/>
              <p:nvPr/>
            </p:nvSpPr>
            <p:spPr bwMode="auto">
              <a:xfrm>
                <a:off x="1981200" y="2286000"/>
                <a:ext cx="381000" cy="381000"/>
              </a:xfrm>
              <a:prstGeom prst="ellipse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Marlett" pitchFamily="2" charset="2"/>
                  <a:buNone/>
                  <a:tabLst/>
                </a:pPr>
                <a:endParaRPr kumimoji="0" lang="en-US" sz="2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07" name="TextBox 106"/>
              <p:cNvSpPr txBox="1"/>
              <p:nvPr/>
            </p:nvSpPr>
            <p:spPr>
              <a:xfrm>
                <a:off x="2019300" y="2276445"/>
                <a:ext cx="3048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3</a:t>
                </a:r>
              </a:p>
            </p:txBody>
          </p:sp>
        </p:grpSp>
        <p:sp>
          <p:nvSpPr>
            <p:cNvPr id="105" name="TextBox 104"/>
            <p:cNvSpPr txBox="1"/>
            <p:nvPr/>
          </p:nvSpPr>
          <p:spPr>
            <a:xfrm>
              <a:off x="1951567" y="1907113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>
                  <a:solidFill>
                    <a:schemeClr val="accent1">
                      <a:lumMod val="75000"/>
                    </a:schemeClr>
                  </a:solidFill>
                </a:rPr>
                <a:t>0</a:t>
              </a:r>
            </a:p>
          </p:txBody>
        </p:sp>
      </p:grpSp>
      <p:grpSp>
        <p:nvGrpSpPr>
          <p:cNvPr id="108" name="Group 107"/>
          <p:cNvGrpSpPr/>
          <p:nvPr/>
        </p:nvGrpSpPr>
        <p:grpSpPr>
          <a:xfrm>
            <a:off x="2628900" y="3679311"/>
            <a:ext cx="457200" cy="769442"/>
            <a:chOff x="1951567" y="1907113"/>
            <a:chExt cx="457200" cy="769442"/>
          </a:xfrm>
        </p:grpSpPr>
        <p:grpSp>
          <p:nvGrpSpPr>
            <p:cNvPr id="109" name="Group 108"/>
            <p:cNvGrpSpPr/>
            <p:nvPr/>
          </p:nvGrpSpPr>
          <p:grpSpPr>
            <a:xfrm>
              <a:off x="1981200" y="2276445"/>
              <a:ext cx="381000" cy="400110"/>
              <a:chOff x="1981200" y="2276445"/>
              <a:chExt cx="381000" cy="400110"/>
            </a:xfrm>
          </p:grpSpPr>
          <p:sp>
            <p:nvSpPr>
              <p:cNvPr id="111" name="Oval 110"/>
              <p:cNvSpPr/>
              <p:nvPr/>
            </p:nvSpPr>
            <p:spPr bwMode="auto">
              <a:xfrm>
                <a:off x="1981200" y="2286000"/>
                <a:ext cx="381000" cy="381000"/>
              </a:xfrm>
              <a:prstGeom prst="ellipse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Marlett" pitchFamily="2" charset="2"/>
                  <a:buNone/>
                  <a:tabLst/>
                </a:pPr>
                <a:endParaRPr kumimoji="0" lang="en-US" sz="2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12" name="TextBox 111"/>
              <p:cNvSpPr txBox="1"/>
              <p:nvPr/>
            </p:nvSpPr>
            <p:spPr>
              <a:xfrm>
                <a:off x="2019300" y="2276445"/>
                <a:ext cx="3048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8</a:t>
                </a:r>
              </a:p>
            </p:txBody>
          </p:sp>
        </p:grpSp>
        <p:sp>
          <p:nvSpPr>
            <p:cNvPr id="110" name="TextBox 109"/>
            <p:cNvSpPr txBox="1"/>
            <p:nvPr/>
          </p:nvSpPr>
          <p:spPr>
            <a:xfrm>
              <a:off x="1951567" y="1907113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>
                  <a:solidFill>
                    <a:schemeClr val="accent1">
                      <a:lumMod val="75000"/>
                    </a:schemeClr>
                  </a:solidFill>
                </a:rPr>
                <a:t>0</a:t>
              </a:r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647700" y="4669911"/>
            <a:ext cx="507999" cy="762000"/>
            <a:chOff x="1854201" y="1914555"/>
            <a:chExt cx="507999" cy="762000"/>
          </a:xfrm>
        </p:grpSpPr>
        <p:grpSp>
          <p:nvGrpSpPr>
            <p:cNvPr id="114" name="Group 113"/>
            <p:cNvGrpSpPr/>
            <p:nvPr/>
          </p:nvGrpSpPr>
          <p:grpSpPr>
            <a:xfrm>
              <a:off x="1981200" y="2276445"/>
              <a:ext cx="381000" cy="400110"/>
              <a:chOff x="1981200" y="2276445"/>
              <a:chExt cx="381000" cy="400110"/>
            </a:xfrm>
          </p:grpSpPr>
          <p:sp>
            <p:nvSpPr>
              <p:cNvPr id="116" name="Oval 115"/>
              <p:cNvSpPr/>
              <p:nvPr/>
            </p:nvSpPr>
            <p:spPr bwMode="auto">
              <a:xfrm>
                <a:off x="1981200" y="2286000"/>
                <a:ext cx="381000" cy="381000"/>
              </a:xfrm>
              <a:prstGeom prst="ellipse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Marlett" pitchFamily="2" charset="2"/>
                  <a:buNone/>
                  <a:tabLst/>
                </a:pPr>
                <a:endParaRPr kumimoji="0" lang="en-US" sz="2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17" name="TextBox 116"/>
              <p:cNvSpPr txBox="1"/>
              <p:nvPr/>
            </p:nvSpPr>
            <p:spPr>
              <a:xfrm>
                <a:off x="2019300" y="2276445"/>
                <a:ext cx="3048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2</a:t>
                </a:r>
              </a:p>
            </p:txBody>
          </p:sp>
        </p:grpSp>
        <p:sp>
          <p:nvSpPr>
            <p:cNvPr id="115" name="TextBox 114"/>
            <p:cNvSpPr txBox="1"/>
            <p:nvPr/>
          </p:nvSpPr>
          <p:spPr>
            <a:xfrm>
              <a:off x="1854201" y="1914555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chemeClr val="accent1">
                      <a:lumMod val="75000"/>
                    </a:schemeClr>
                  </a:solidFill>
                </a:rPr>
                <a:t>0</a:t>
              </a:r>
            </a:p>
          </p:txBody>
        </p:sp>
      </p:grpSp>
      <p:grpSp>
        <p:nvGrpSpPr>
          <p:cNvPr id="118" name="Group 117"/>
          <p:cNvGrpSpPr/>
          <p:nvPr/>
        </p:nvGrpSpPr>
        <p:grpSpPr>
          <a:xfrm>
            <a:off x="1608667" y="4669911"/>
            <a:ext cx="563033" cy="762000"/>
            <a:chOff x="1981200" y="1914555"/>
            <a:chExt cx="563033" cy="762000"/>
          </a:xfrm>
        </p:grpSpPr>
        <p:grpSp>
          <p:nvGrpSpPr>
            <p:cNvPr id="119" name="Group 118"/>
            <p:cNvGrpSpPr/>
            <p:nvPr/>
          </p:nvGrpSpPr>
          <p:grpSpPr>
            <a:xfrm>
              <a:off x="1981200" y="2276445"/>
              <a:ext cx="381000" cy="400110"/>
              <a:chOff x="1981200" y="2276445"/>
              <a:chExt cx="381000" cy="400110"/>
            </a:xfrm>
          </p:grpSpPr>
          <p:sp>
            <p:nvSpPr>
              <p:cNvPr id="121" name="Oval 120"/>
              <p:cNvSpPr/>
              <p:nvPr/>
            </p:nvSpPr>
            <p:spPr bwMode="auto">
              <a:xfrm>
                <a:off x="1981200" y="2286000"/>
                <a:ext cx="381000" cy="381000"/>
              </a:xfrm>
              <a:prstGeom prst="ellipse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Marlett" pitchFamily="2" charset="2"/>
                  <a:buNone/>
                  <a:tabLst/>
                </a:pPr>
                <a:endParaRPr kumimoji="0" lang="en-US" sz="2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22" name="TextBox 121"/>
              <p:cNvSpPr txBox="1"/>
              <p:nvPr/>
            </p:nvSpPr>
            <p:spPr>
              <a:xfrm>
                <a:off x="2019300" y="2276445"/>
                <a:ext cx="3048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5</a:t>
                </a:r>
              </a:p>
            </p:txBody>
          </p:sp>
        </p:grpSp>
        <p:sp>
          <p:nvSpPr>
            <p:cNvPr id="120" name="TextBox 119"/>
            <p:cNvSpPr txBox="1"/>
            <p:nvPr/>
          </p:nvSpPr>
          <p:spPr>
            <a:xfrm>
              <a:off x="2087033" y="1914555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>
                  <a:solidFill>
                    <a:schemeClr val="accent1">
                      <a:lumMod val="75000"/>
                    </a:schemeClr>
                  </a:solidFill>
                </a:rPr>
                <a:t>0</a:t>
              </a:r>
            </a:p>
          </p:txBody>
        </p:sp>
      </p:grpSp>
      <p:cxnSp>
        <p:nvCxnSpPr>
          <p:cNvPr id="123" name="Straight Connector 122"/>
          <p:cNvCxnSpPr>
            <a:stCxn id="101" idx="3"/>
            <a:endCxn id="106" idx="7"/>
          </p:cNvCxnSpPr>
          <p:nvPr/>
        </p:nvCxnSpPr>
        <p:spPr bwMode="auto">
          <a:xfrm flipH="1">
            <a:off x="1527470" y="3623515"/>
            <a:ext cx="547626" cy="490479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4" name="Straight Connector 123"/>
          <p:cNvCxnSpPr>
            <a:endCxn id="117" idx="0"/>
          </p:cNvCxnSpPr>
          <p:nvPr/>
        </p:nvCxnSpPr>
        <p:spPr bwMode="auto">
          <a:xfrm flipH="1">
            <a:off x="965199" y="4380225"/>
            <a:ext cx="288631" cy="651576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5" name="Straight Connector 124"/>
          <p:cNvCxnSpPr>
            <a:endCxn id="122" idx="0"/>
          </p:cNvCxnSpPr>
          <p:nvPr/>
        </p:nvCxnSpPr>
        <p:spPr bwMode="auto">
          <a:xfrm>
            <a:off x="1527470" y="4380225"/>
            <a:ext cx="271697" cy="651576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6" name="Straight Connector 125"/>
          <p:cNvCxnSpPr>
            <a:endCxn id="112" idx="0"/>
          </p:cNvCxnSpPr>
          <p:nvPr/>
        </p:nvCxnSpPr>
        <p:spPr bwMode="auto">
          <a:xfrm>
            <a:off x="2362200" y="3605493"/>
            <a:ext cx="486833" cy="44315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127" name="Group 126"/>
          <p:cNvGrpSpPr/>
          <p:nvPr/>
        </p:nvGrpSpPr>
        <p:grpSpPr>
          <a:xfrm>
            <a:off x="6714067" y="2912533"/>
            <a:ext cx="457200" cy="771555"/>
            <a:chOff x="1951567" y="1905000"/>
            <a:chExt cx="457200" cy="771555"/>
          </a:xfrm>
        </p:grpSpPr>
        <p:grpSp>
          <p:nvGrpSpPr>
            <p:cNvPr id="128" name="Group 127"/>
            <p:cNvGrpSpPr/>
            <p:nvPr/>
          </p:nvGrpSpPr>
          <p:grpSpPr>
            <a:xfrm>
              <a:off x="1981200" y="2276445"/>
              <a:ext cx="381000" cy="400110"/>
              <a:chOff x="1981200" y="2276445"/>
              <a:chExt cx="381000" cy="400110"/>
            </a:xfrm>
          </p:grpSpPr>
          <p:sp>
            <p:nvSpPr>
              <p:cNvPr id="130" name="Oval 129"/>
              <p:cNvSpPr/>
              <p:nvPr/>
            </p:nvSpPr>
            <p:spPr bwMode="auto">
              <a:xfrm>
                <a:off x="1981200" y="2286000"/>
                <a:ext cx="381000" cy="381000"/>
              </a:xfrm>
              <a:prstGeom prst="ellipse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Marlett" pitchFamily="2" charset="2"/>
                  <a:buNone/>
                  <a:tabLst/>
                </a:pPr>
                <a:endParaRPr kumimoji="0" lang="en-US" sz="2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31" name="TextBox 130"/>
              <p:cNvSpPr txBox="1"/>
              <p:nvPr/>
            </p:nvSpPr>
            <p:spPr>
              <a:xfrm>
                <a:off x="2019300" y="2276445"/>
                <a:ext cx="3048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6</a:t>
                </a:r>
                <a:endParaRPr lang="en-US" sz="2000" dirty="0"/>
              </a:p>
            </p:txBody>
          </p:sp>
        </p:grpSp>
        <p:sp>
          <p:nvSpPr>
            <p:cNvPr id="129" name="TextBox 128"/>
            <p:cNvSpPr txBox="1"/>
            <p:nvPr/>
          </p:nvSpPr>
          <p:spPr>
            <a:xfrm>
              <a:off x="1951567" y="1905000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 smtClean="0">
                  <a:solidFill>
                    <a:schemeClr val="accent1">
                      <a:lumMod val="75000"/>
                    </a:schemeClr>
                  </a:solidFill>
                </a:rPr>
                <a:t>-2</a:t>
              </a:r>
              <a:endParaRPr lang="en-US" sz="18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132" name="Group 131"/>
          <p:cNvGrpSpPr/>
          <p:nvPr/>
        </p:nvGrpSpPr>
        <p:grpSpPr>
          <a:xfrm>
            <a:off x="5897033" y="3674533"/>
            <a:ext cx="457200" cy="769442"/>
            <a:chOff x="1951567" y="1907113"/>
            <a:chExt cx="457200" cy="769442"/>
          </a:xfrm>
        </p:grpSpPr>
        <p:grpSp>
          <p:nvGrpSpPr>
            <p:cNvPr id="133" name="Group 132"/>
            <p:cNvGrpSpPr/>
            <p:nvPr/>
          </p:nvGrpSpPr>
          <p:grpSpPr>
            <a:xfrm>
              <a:off x="1981200" y="2276445"/>
              <a:ext cx="381000" cy="400110"/>
              <a:chOff x="1981200" y="2276445"/>
              <a:chExt cx="381000" cy="400110"/>
            </a:xfrm>
          </p:grpSpPr>
          <p:sp>
            <p:nvSpPr>
              <p:cNvPr id="135" name="Oval 134"/>
              <p:cNvSpPr/>
              <p:nvPr/>
            </p:nvSpPr>
            <p:spPr bwMode="auto">
              <a:xfrm>
                <a:off x="1981200" y="2286000"/>
                <a:ext cx="381000" cy="381000"/>
              </a:xfrm>
              <a:prstGeom prst="ellipse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Marlett" pitchFamily="2" charset="2"/>
                  <a:buNone/>
                  <a:tabLst/>
                </a:pPr>
                <a:endParaRPr kumimoji="0" lang="en-US" sz="2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36" name="TextBox 135"/>
              <p:cNvSpPr txBox="1"/>
              <p:nvPr/>
            </p:nvSpPr>
            <p:spPr>
              <a:xfrm>
                <a:off x="2019300" y="2276445"/>
                <a:ext cx="3048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3</a:t>
                </a:r>
              </a:p>
            </p:txBody>
          </p:sp>
        </p:grpSp>
        <p:sp>
          <p:nvSpPr>
            <p:cNvPr id="134" name="TextBox 133"/>
            <p:cNvSpPr txBox="1"/>
            <p:nvPr/>
          </p:nvSpPr>
          <p:spPr>
            <a:xfrm>
              <a:off x="1951567" y="1907113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>
                  <a:solidFill>
                    <a:schemeClr val="accent1">
                      <a:lumMod val="75000"/>
                    </a:schemeClr>
                  </a:solidFill>
                </a:rPr>
                <a:t>0</a:t>
              </a:r>
            </a:p>
          </p:txBody>
        </p:sp>
      </p:grpSp>
      <p:grpSp>
        <p:nvGrpSpPr>
          <p:cNvPr id="137" name="Group 136"/>
          <p:cNvGrpSpPr/>
          <p:nvPr/>
        </p:nvGrpSpPr>
        <p:grpSpPr>
          <a:xfrm>
            <a:off x="5372100" y="4665133"/>
            <a:ext cx="507999" cy="762000"/>
            <a:chOff x="1854201" y="1914555"/>
            <a:chExt cx="507999" cy="762000"/>
          </a:xfrm>
        </p:grpSpPr>
        <p:grpSp>
          <p:nvGrpSpPr>
            <p:cNvPr id="138" name="Group 137"/>
            <p:cNvGrpSpPr/>
            <p:nvPr/>
          </p:nvGrpSpPr>
          <p:grpSpPr>
            <a:xfrm>
              <a:off x="1981200" y="2276445"/>
              <a:ext cx="381000" cy="400110"/>
              <a:chOff x="1981200" y="2276445"/>
              <a:chExt cx="381000" cy="400110"/>
            </a:xfrm>
          </p:grpSpPr>
          <p:sp>
            <p:nvSpPr>
              <p:cNvPr id="140" name="Oval 139"/>
              <p:cNvSpPr/>
              <p:nvPr/>
            </p:nvSpPr>
            <p:spPr bwMode="auto">
              <a:xfrm>
                <a:off x="1981200" y="2286000"/>
                <a:ext cx="381000" cy="381000"/>
              </a:xfrm>
              <a:prstGeom prst="ellipse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Marlett" pitchFamily="2" charset="2"/>
                  <a:buNone/>
                  <a:tabLst/>
                </a:pPr>
                <a:endParaRPr kumimoji="0" lang="en-US" sz="2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41" name="TextBox 140"/>
              <p:cNvSpPr txBox="1"/>
              <p:nvPr/>
            </p:nvSpPr>
            <p:spPr>
              <a:xfrm>
                <a:off x="2019300" y="2276445"/>
                <a:ext cx="3048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2</a:t>
                </a:r>
              </a:p>
            </p:txBody>
          </p:sp>
        </p:grpSp>
        <p:sp>
          <p:nvSpPr>
            <p:cNvPr id="139" name="TextBox 138"/>
            <p:cNvSpPr txBox="1"/>
            <p:nvPr/>
          </p:nvSpPr>
          <p:spPr>
            <a:xfrm>
              <a:off x="1854201" y="1914555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chemeClr val="accent1">
                      <a:lumMod val="75000"/>
                    </a:schemeClr>
                  </a:solidFill>
                </a:rPr>
                <a:t>0</a:t>
              </a:r>
            </a:p>
          </p:txBody>
        </p:sp>
      </p:grpSp>
      <p:grpSp>
        <p:nvGrpSpPr>
          <p:cNvPr id="142" name="Group 141"/>
          <p:cNvGrpSpPr/>
          <p:nvPr/>
        </p:nvGrpSpPr>
        <p:grpSpPr>
          <a:xfrm>
            <a:off x="6333067" y="4665133"/>
            <a:ext cx="563033" cy="762000"/>
            <a:chOff x="1981200" y="1914555"/>
            <a:chExt cx="563033" cy="762000"/>
          </a:xfrm>
        </p:grpSpPr>
        <p:grpSp>
          <p:nvGrpSpPr>
            <p:cNvPr id="143" name="Group 142"/>
            <p:cNvGrpSpPr/>
            <p:nvPr/>
          </p:nvGrpSpPr>
          <p:grpSpPr>
            <a:xfrm>
              <a:off x="1981200" y="2276445"/>
              <a:ext cx="381000" cy="400110"/>
              <a:chOff x="1981200" y="2276445"/>
              <a:chExt cx="381000" cy="400110"/>
            </a:xfrm>
          </p:grpSpPr>
          <p:sp>
            <p:nvSpPr>
              <p:cNvPr id="145" name="Oval 144"/>
              <p:cNvSpPr/>
              <p:nvPr/>
            </p:nvSpPr>
            <p:spPr bwMode="auto">
              <a:xfrm>
                <a:off x="1981200" y="2286000"/>
                <a:ext cx="381000" cy="381000"/>
              </a:xfrm>
              <a:prstGeom prst="ellipse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Marlett" pitchFamily="2" charset="2"/>
                  <a:buNone/>
                  <a:tabLst/>
                </a:pPr>
                <a:endParaRPr kumimoji="0" lang="en-US" sz="2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46" name="TextBox 145"/>
              <p:cNvSpPr txBox="1"/>
              <p:nvPr/>
            </p:nvSpPr>
            <p:spPr>
              <a:xfrm>
                <a:off x="2019300" y="2276445"/>
                <a:ext cx="3048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5</a:t>
                </a:r>
              </a:p>
            </p:txBody>
          </p:sp>
        </p:grpSp>
        <p:sp>
          <p:nvSpPr>
            <p:cNvPr id="144" name="TextBox 143"/>
            <p:cNvSpPr txBox="1"/>
            <p:nvPr/>
          </p:nvSpPr>
          <p:spPr>
            <a:xfrm>
              <a:off x="2087033" y="1914555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>
                  <a:solidFill>
                    <a:schemeClr val="accent1">
                      <a:lumMod val="75000"/>
                    </a:schemeClr>
                  </a:solidFill>
                </a:rPr>
                <a:t>0</a:t>
              </a:r>
            </a:p>
          </p:txBody>
        </p:sp>
      </p:grpSp>
      <p:cxnSp>
        <p:nvCxnSpPr>
          <p:cNvPr id="147" name="Straight Connector 146"/>
          <p:cNvCxnSpPr>
            <a:stCxn id="130" idx="3"/>
            <a:endCxn id="135" idx="7"/>
          </p:cNvCxnSpPr>
          <p:nvPr/>
        </p:nvCxnSpPr>
        <p:spPr bwMode="auto">
          <a:xfrm flipH="1">
            <a:off x="6251870" y="3618737"/>
            <a:ext cx="547626" cy="490479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8" name="Straight Connector 147"/>
          <p:cNvCxnSpPr>
            <a:endCxn id="141" idx="0"/>
          </p:cNvCxnSpPr>
          <p:nvPr/>
        </p:nvCxnSpPr>
        <p:spPr bwMode="auto">
          <a:xfrm flipH="1">
            <a:off x="5689599" y="4375447"/>
            <a:ext cx="288631" cy="651576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9" name="Straight Connector 148"/>
          <p:cNvCxnSpPr>
            <a:endCxn id="146" idx="0"/>
          </p:cNvCxnSpPr>
          <p:nvPr/>
        </p:nvCxnSpPr>
        <p:spPr bwMode="auto">
          <a:xfrm>
            <a:off x="6251870" y="4375447"/>
            <a:ext cx="271697" cy="651576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0" name="Straight Arrow Connector 149"/>
          <p:cNvCxnSpPr/>
          <p:nvPr/>
        </p:nvCxnSpPr>
        <p:spPr bwMode="auto">
          <a:xfrm>
            <a:off x="3666067" y="4212711"/>
            <a:ext cx="1447800" cy="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51" name="TextBox 150"/>
          <p:cNvSpPr txBox="1"/>
          <p:nvPr/>
        </p:nvSpPr>
        <p:spPr>
          <a:xfrm>
            <a:off x="3589865" y="3750734"/>
            <a:ext cx="16086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Delete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321 - Data Structures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F31B7-9060-42E4-BB86-9DFA13B43B24}" type="slidenum">
              <a:rPr lang="en-US" smtClean="0"/>
              <a:pPr>
                <a:defRPr/>
              </a:pPr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884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9233" y="-152400"/>
            <a:ext cx="7971367" cy="114300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Unbalanced AVL-Trees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915400" cy="914871"/>
          </a:xfrm>
        </p:spPr>
        <p:txBody>
          <a:bodyPr/>
          <a:lstStyle/>
          <a:p>
            <a:pPr lvl="1"/>
            <a:r>
              <a:rPr lang="en-US" dirty="0" smtClean="0"/>
              <a:t>or this insertion: 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1981200" y="2152946"/>
            <a:ext cx="457200" cy="771555"/>
            <a:chOff x="1951567" y="1905000"/>
            <a:chExt cx="457200" cy="771555"/>
          </a:xfrm>
        </p:grpSpPr>
        <p:grpSp>
          <p:nvGrpSpPr>
            <p:cNvPr id="8" name="Group 7"/>
            <p:cNvGrpSpPr/>
            <p:nvPr/>
          </p:nvGrpSpPr>
          <p:grpSpPr>
            <a:xfrm>
              <a:off x="1981200" y="2276445"/>
              <a:ext cx="381000" cy="400110"/>
              <a:chOff x="1981200" y="2276445"/>
              <a:chExt cx="381000" cy="400110"/>
            </a:xfrm>
          </p:grpSpPr>
          <p:sp>
            <p:nvSpPr>
              <p:cNvPr id="6" name="Oval 5"/>
              <p:cNvSpPr/>
              <p:nvPr/>
            </p:nvSpPr>
            <p:spPr bwMode="auto">
              <a:xfrm>
                <a:off x="1981200" y="2286000"/>
                <a:ext cx="381000" cy="381000"/>
              </a:xfrm>
              <a:prstGeom prst="ellipse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Marlett" pitchFamily="2" charset="2"/>
                  <a:buNone/>
                  <a:tabLst/>
                </a:pPr>
                <a:endParaRPr kumimoji="0" lang="en-US" sz="2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2019300" y="2276445"/>
                <a:ext cx="3048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6</a:t>
                </a:r>
                <a:endParaRPr lang="en-US" sz="2000" dirty="0"/>
              </a:p>
            </p:txBody>
          </p:sp>
        </p:grpSp>
        <p:sp>
          <p:nvSpPr>
            <p:cNvPr id="21" name="TextBox 20"/>
            <p:cNvSpPr txBox="1"/>
            <p:nvPr/>
          </p:nvSpPr>
          <p:spPr>
            <a:xfrm>
              <a:off x="1951567" y="1905000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 smtClean="0">
                  <a:solidFill>
                    <a:schemeClr val="accent1">
                      <a:lumMod val="75000"/>
                    </a:schemeClr>
                  </a:solidFill>
                </a:rPr>
                <a:t>-1</a:t>
              </a:r>
              <a:endParaRPr lang="en-US" sz="18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1164166" y="2900378"/>
            <a:ext cx="457200" cy="769442"/>
            <a:chOff x="1951567" y="1907113"/>
            <a:chExt cx="457200" cy="769442"/>
          </a:xfrm>
        </p:grpSpPr>
        <p:grpSp>
          <p:nvGrpSpPr>
            <p:cNvPr id="24" name="Group 23"/>
            <p:cNvGrpSpPr/>
            <p:nvPr/>
          </p:nvGrpSpPr>
          <p:grpSpPr>
            <a:xfrm>
              <a:off x="1981200" y="2276445"/>
              <a:ext cx="381000" cy="400110"/>
              <a:chOff x="1981200" y="2276445"/>
              <a:chExt cx="381000" cy="400110"/>
            </a:xfrm>
          </p:grpSpPr>
          <p:sp>
            <p:nvSpPr>
              <p:cNvPr id="26" name="Oval 25"/>
              <p:cNvSpPr/>
              <p:nvPr/>
            </p:nvSpPr>
            <p:spPr bwMode="auto">
              <a:xfrm>
                <a:off x="1981200" y="2286000"/>
                <a:ext cx="381000" cy="381000"/>
              </a:xfrm>
              <a:prstGeom prst="ellipse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Marlett" pitchFamily="2" charset="2"/>
                  <a:buNone/>
                  <a:tabLst/>
                </a:pPr>
                <a:endParaRPr kumimoji="0" lang="en-US" sz="2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2019300" y="2276445"/>
                <a:ext cx="3048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3</a:t>
                </a:r>
              </a:p>
            </p:txBody>
          </p:sp>
        </p:grpSp>
        <p:sp>
          <p:nvSpPr>
            <p:cNvPr id="25" name="TextBox 24"/>
            <p:cNvSpPr txBox="1"/>
            <p:nvPr/>
          </p:nvSpPr>
          <p:spPr>
            <a:xfrm>
              <a:off x="1951567" y="1907113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>
                  <a:solidFill>
                    <a:schemeClr val="accent1">
                      <a:lumMod val="75000"/>
                    </a:schemeClr>
                  </a:solidFill>
                </a:rPr>
                <a:t>0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2620433" y="2900378"/>
            <a:ext cx="457200" cy="769442"/>
            <a:chOff x="1951567" y="1907113"/>
            <a:chExt cx="457200" cy="769442"/>
          </a:xfrm>
        </p:grpSpPr>
        <p:grpSp>
          <p:nvGrpSpPr>
            <p:cNvPr id="29" name="Group 28"/>
            <p:cNvGrpSpPr/>
            <p:nvPr/>
          </p:nvGrpSpPr>
          <p:grpSpPr>
            <a:xfrm>
              <a:off x="1981200" y="2276445"/>
              <a:ext cx="381000" cy="400110"/>
              <a:chOff x="1981200" y="2276445"/>
              <a:chExt cx="381000" cy="400110"/>
            </a:xfrm>
          </p:grpSpPr>
          <p:sp>
            <p:nvSpPr>
              <p:cNvPr id="31" name="Oval 30"/>
              <p:cNvSpPr/>
              <p:nvPr/>
            </p:nvSpPr>
            <p:spPr bwMode="auto">
              <a:xfrm>
                <a:off x="1981200" y="2286000"/>
                <a:ext cx="381000" cy="381000"/>
              </a:xfrm>
              <a:prstGeom prst="ellipse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Marlett" pitchFamily="2" charset="2"/>
                  <a:buNone/>
                  <a:tabLst/>
                </a:pPr>
                <a:endParaRPr kumimoji="0" lang="en-US" sz="2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2019300" y="2276445"/>
                <a:ext cx="3048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8</a:t>
                </a:r>
              </a:p>
            </p:txBody>
          </p:sp>
        </p:grpSp>
        <p:sp>
          <p:nvSpPr>
            <p:cNvPr id="30" name="TextBox 29"/>
            <p:cNvSpPr txBox="1"/>
            <p:nvPr/>
          </p:nvSpPr>
          <p:spPr>
            <a:xfrm>
              <a:off x="1951567" y="1907113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>
                  <a:solidFill>
                    <a:schemeClr val="accent1">
                      <a:lumMod val="75000"/>
                    </a:schemeClr>
                  </a:solidFill>
                </a:rPr>
                <a:t>0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639233" y="3890978"/>
            <a:ext cx="507999" cy="762000"/>
            <a:chOff x="1854201" y="1914555"/>
            <a:chExt cx="507999" cy="762000"/>
          </a:xfrm>
        </p:grpSpPr>
        <p:grpSp>
          <p:nvGrpSpPr>
            <p:cNvPr id="34" name="Group 33"/>
            <p:cNvGrpSpPr/>
            <p:nvPr/>
          </p:nvGrpSpPr>
          <p:grpSpPr>
            <a:xfrm>
              <a:off x="1981200" y="2276445"/>
              <a:ext cx="381000" cy="400110"/>
              <a:chOff x="1981200" y="2276445"/>
              <a:chExt cx="381000" cy="400110"/>
            </a:xfrm>
          </p:grpSpPr>
          <p:sp>
            <p:nvSpPr>
              <p:cNvPr id="36" name="Oval 35"/>
              <p:cNvSpPr/>
              <p:nvPr/>
            </p:nvSpPr>
            <p:spPr bwMode="auto">
              <a:xfrm>
                <a:off x="1981200" y="2286000"/>
                <a:ext cx="381000" cy="381000"/>
              </a:xfrm>
              <a:prstGeom prst="ellipse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Marlett" pitchFamily="2" charset="2"/>
                  <a:buNone/>
                  <a:tabLst/>
                </a:pPr>
                <a:endParaRPr kumimoji="0" lang="en-US" sz="2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2019300" y="2276445"/>
                <a:ext cx="3048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2</a:t>
                </a:r>
              </a:p>
            </p:txBody>
          </p:sp>
        </p:grpSp>
        <p:sp>
          <p:nvSpPr>
            <p:cNvPr id="35" name="TextBox 34"/>
            <p:cNvSpPr txBox="1"/>
            <p:nvPr/>
          </p:nvSpPr>
          <p:spPr>
            <a:xfrm>
              <a:off x="1854201" y="1914555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chemeClr val="accent1">
                      <a:lumMod val="75000"/>
                    </a:schemeClr>
                  </a:solidFill>
                </a:rPr>
                <a:t>0</a:t>
              </a: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1600200" y="3890978"/>
            <a:ext cx="563033" cy="762000"/>
            <a:chOff x="1981200" y="1914555"/>
            <a:chExt cx="563033" cy="762000"/>
          </a:xfrm>
        </p:grpSpPr>
        <p:grpSp>
          <p:nvGrpSpPr>
            <p:cNvPr id="39" name="Group 38"/>
            <p:cNvGrpSpPr/>
            <p:nvPr/>
          </p:nvGrpSpPr>
          <p:grpSpPr>
            <a:xfrm>
              <a:off x="1981200" y="2276445"/>
              <a:ext cx="381000" cy="400110"/>
              <a:chOff x="1981200" y="2276445"/>
              <a:chExt cx="381000" cy="400110"/>
            </a:xfrm>
          </p:grpSpPr>
          <p:sp>
            <p:nvSpPr>
              <p:cNvPr id="41" name="Oval 40"/>
              <p:cNvSpPr/>
              <p:nvPr/>
            </p:nvSpPr>
            <p:spPr bwMode="auto">
              <a:xfrm>
                <a:off x="1981200" y="2286000"/>
                <a:ext cx="381000" cy="381000"/>
              </a:xfrm>
              <a:prstGeom prst="ellipse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Marlett" pitchFamily="2" charset="2"/>
                  <a:buNone/>
                  <a:tabLst/>
                </a:pPr>
                <a:endParaRPr kumimoji="0" lang="en-US" sz="2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2019300" y="2276445"/>
                <a:ext cx="3048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5</a:t>
                </a:r>
              </a:p>
            </p:txBody>
          </p:sp>
        </p:grpSp>
        <p:sp>
          <p:nvSpPr>
            <p:cNvPr id="40" name="TextBox 39"/>
            <p:cNvSpPr txBox="1"/>
            <p:nvPr/>
          </p:nvSpPr>
          <p:spPr>
            <a:xfrm>
              <a:off x="2087033" y="1914555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>
                  <a:solidFill>
                    <a:schemeClr val="accent1">
                      <a:lumMod val="75000"/>
                    </a:schemeClr>
                  </a:solidFill>
                </a:rPr>
                <a:t>0</a:t>
              </a:r>
            </a:p>
          </p:txBody>
        </p:sp>
      </p:grpSp>
      <p:cxnSp>
        <p:nvCxnSpPr>
          <p:cNvPr id="44" name="Straight Connector 43"/>
          <p:cNvCxnSpPr>
            <a:endCxn id="26" idx="7"/>
          </p:cNvCxnSpPr>
          <p:nvPr/>
        </p:nvCxnSpPr>
        <p:spPr bwMode="auto">
          <a:xfrm flipH="1">
            <a:off x="1519003" y="2844582"/>
            <a:ext cx="547626" cy="490479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8" name="Straight Connector 47"/>
          <p:cNvCxnSpPr>
            <a:endCxn id="37" idx="0"/>
          </p:cNvCxnSpPr>
          <p:nvPr/>
        </p:nvCxnSpPr>
        <p:spPr bwMode="auto">
          <a:xfrm flipH="1">
            <a:off x="956732" y="3601292"/>
            <a:ext cx="288631" cy="651576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9" name="Straight Connector 48"/>
          <p:cNvCxnSpPr>
            <a:endCxn id="42" idx="0"/>
          </p:cNvCxnSpPr>
          <p:nvPr/>
        </p:nvCxnSpPr>
        <p:spPr bwMode="auto">
          <a:xfrm>
            <a:off x="1519003" y="3601292"/>
            <a:ext cx="271697" cy="651576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Straight Connector 49"/>
          <p:cNvCxnSpPr>
            <a:endCxn id="32" idx="0"/>
          </p:cNvCxnSpPr>
          <p:nvPr/>
        </p:nvCxnSpPr>
        <p:spPr bwMode="auto">
          <a:xfrm>
            <a:off x="2353733" y="2826560"/>
            <a:ext cx="486833" cy="44315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60" name="Group 59"/>
          <p:cNvGrpSpPr/>
          <p:nvPr/>
        </p:nvGrpSpPr>
        <p:grpSpPr>
          <a:xfrm>
            <a:off x="6705600" y="2133600"/>
            <a:ext cx="457200" cy="771555"/>
            <a:chOff x="1951567" y="1905000"/>
            <a:chExt cx="457200" cy="771555"/>
          </a:xfrm>
        </p:grpSpPr>
        <p:grpSp>
          <p:nvGrpSpPr>
            <p:cNvPr id="61" name="Group 60"/>
            <p:cNvGrpSpPr/>
            <p:nvPr/>
          </p:nvGrpSpPr>
          <p:grpSpPr>
            <a:xfrm>
              <a:off x="1981200" y="2276445"/>
              <a:ext cx="381000" cy="400110"/>
              <a:chOff x="1981200" y="2276445"/>
              <a:chExt cx="381000" cy="400110"/>
            </a:xfrm>
          </p:grpSpPr>
          <p:sp>
            <p:nvSpPr>
              <p:cNvPr id="63" name="Oval 62"/>
              <p:cNvSpPr/>
              <p:nvPr/>
            </p:nvSpPr>
            <p:spPr bwMode="auto">
              <a:xfrm>
                <a:off x="1981200" y="2286000"/>
                <a:ext cx="381000" cy="381000"/>
              </a:xfrm>
              <a:prstGeom prst="ellipse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Marlett" pitchFamily="2" charset="2"/>
                  <a:buNone/>
                  <a:tabLst/>
                </a:pPr>
                <a:endParaRPr kumimoji="0" lang="en-US" sz="2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2019300" y="2276445"/>
                <a:ext cx="3048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6</a:t>
                </a:r>
                <a:endParaRPr lang="en-US" sz="2000" dirty="0"/>
              </a:p>
            </p:txBody>
          </p:sp>
        </p:grpSp>
        <p:sp>
          <p:nvSpPr>
            <p:cNvPr id="62" name="TextBox 61"/>
            <p:cNvSpPr txBox="1"/>
            <p:nvPr/>
          </p:nvSpPr>
          <p:spPr>
            <a:xfrm>
              <a:off x="1951567" y="1905000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 smtClean="0">
                  <a:solidFill>
                    <a:schemeClr val="accent1">
                      <a:lumMod val="75000"/>
                    </a:schemeClr>
                  </a:solidFill>
                </a:rPr>
                <a:t>-2</a:t>
              </a:r>
              <a:endParaRPr lang="en-US" sz="18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5888566" y="2895600"/>
            <a:ext cx="457200" cy="769442"/>
            <a:chOff x="1951567" y="1907113"/>
            <a:chExt cx="457200" cy="769442"/>
          </a:xfrm>
        </p:grpSpPr>
        <p:grpSp>
          <p:nvGrpSpPr>
            <p:cNvPr id="66" name="Group 65"/>
            <p:cNvGrpSpPr/>
            <p:nvPr/>
          </p:nvGrpSpPr>
          <p:grpSpPr>
            <a:xfrm>
              <a:off x="1981200" y="2276445"/>
              <a:ext cx="381000" cy="400110"/>
              <a:chOff x="1981200" y="2276445"/>
              <a:chExt cx="381000" cy="400110"/>
            </a:xfrm>
          </p:grpSpPr>
          <p:sp>
            <p:nvSpPr>
              <p:cNvPr id="68" name="Oval 67"/>
              <p:cNvSpPr/>
              <p:nvPr/>
            </p:nvSpPr>
            <p:spPr bwMode="auto">
              <a:xfrm>
                <a:off x="1981200" y="2286000"/>
                <a:ext cx="381000" cy="381000"/>
              </a:xfrm>
              <a:prstGeom prst="ellipse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Marlett" pitchFamily="2" charset="2"/>
                  <a:buNone/>
                  <a:tabLst/>
                </a:pPr>
                <a:endParaRPr kumimoji="0" lang="en-US" sz="2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2019300" y="2276445"/>
                <a:ext cx="3048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3</a:t>
                </a:r>
              </a:p>
            </p:txBody>
          </p:sp>
        </p:grpSp>
        <p:sp>
          <p:nvSpPr>
            <p:cNvPr id="67" name="TextBox 66"/>
            <p:cNvSpPr txBox="1"/>
            <p:nvPr/>
          </p:nvSpPr>
          <p:spPr>
            <a:xfrm>
              <a:off x="1951567" y="1907113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 smtClean="0">
                  <a:solidFill>
                    <a:schemeClr val="accent1">
                      <a:lumMod val="75000"/>
                    </a:schemeClr>
                  </a:solidFill>
                </a:rPr>
                <a:t>+1</a:t>
              </a:r>
              <a:endParaRPr lang="en-US" sz="18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7344833" y="2895600"/>
            <a:ext cx="457200" cy="769442"/>
            <a:chOff x="1951567" y="1907113"/>
            <a:chExt cx="457200" cy="769442"/>
          </a:xfrm>
        </p:grpSpPr>
        <p:grpSp>
          <p:nvGrpSpPr>
            <p:cNvPr id="71" name="Group 70"/>
            <p:cNvGrpSpPr/>
            <p:nvPr/>
          </p:nvGrpSpPr>
          <p:grpSpPr>
            <a:xfrm>
              <a:off x="1981200" y="2276445"/>
              <a:ext cx="381000" cy="400110"/>
              <a:chOff x="1981200" y="2276445"/>
              <a:chExt cx="381000" cy="400110"/>
            </a:xfrm>
          </p:grpSpPr>
          <p:sp>
            <p:nvSpPr>
              <p:cNvPr id="73" name="Oval 72"/>
              <p:cNvSpPr/>
              <p:nvPr/>
            </p:nvSpPr>
            <p:spPr bwMode="auto">
              <a:xfrm>
                <a:off x="1981200" y="2286000"/>
                <a:ext cx="381000" cy="381000"/>
              </a:xfrm>
              <a:prstGeom prst="ellipse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Marlett" pitchFamily="2" charset="2"/>
                  <a:buNone/>
                  <a:tabLst/>
                </a:pPr>
                <a:endParaRPr kumimoji="0" lang="en-US" sz="2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2019300" y="2276445"/>
                <a:ext cx="3048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8</a:t>
                </a:r>
              </a:p>
            </p:txBody>
          </p:sp>
        </p:grpSp>
        <p:sp>
          <p:nvSpPr>
            <p:cNvPr id="72" name="TextBox 71"/>
            <p:cNvSpPr txBox="1"/>
            <p:nvPr/>
          </p:nvSpPr>
          <p:spPr>
            <a:xfrm>
              <a:off x="1951567" y="1907113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>
                  <a:solidFill>
                    <a:schemeClr val="accent1">
                      <a:lumMod val="75000"/>
                    </a:schemeClr>
                  </a:solidFill>
                </a:rPr>
                <a:t>0</a:t>
              </a:r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5363633" y="3886200"/>
            <a:ext cx="507999" cy="762000"/>
            <a:chOff x="1854201" y="1914555"/>
            <a:chExt cx="507999" cy="762000"/>
          </a:xfrm>
        </p:grpSpPr>
        <p:grpSp>
          <p:nvGrpSpPr>
            <p:cNvPr id="76" name="Group 75"/>
            <p:cNvGrpSpPr/>
            <p:nvPr/>
          </p:nvGrpSpPr>
          <p:grpSpPr>
            <a:xfrm>
              <a:off x="1981200" y="2276445"/>
              <a:ext cx="381000" cy="400110"/>
              <a:chOff x="1981200" y="2276445"/>
              <a:chExt cx="381000" cy="400110"/>
            </a:xfrm>
          </p:grpSpPr>
          <p:sp>
            <p:nvSpPr>
              <p:cNvPr id="78" name="Oval 77"/>
              <p:cNvSpPr/>
              <p:nvPr/>
            </p:nvSpPr>
            <p:spPr bwMode="auto">
              <a:xfrm>
                <a:off x="1981200" y="2286000"/>
                <a:ext cx="381000" cy="381000"/>
              </a:xfrm>
              <a:prstGeom prst="ellipse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Marlett" pitchFamily="2" charset="2"/>
                  <a:buNone/>
                  <a:tabLst/>
                </a:pPr>
                <a:endParaRPr kumimoji="0" lang="en-US" sz="2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2019300" y="2276445"/>
                <a:ext cx="3048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2</a:t>
                </a:r>
              </a:p>
            </p:txBody>
          </p:sp>
        </p:grpSp>
        <p:sp>
          <p:nvSpPr>
            <p:cNvPr id="77" name="TextBox 76"/>
            <p:cNvSpPr txBox="1"/>
            <p:nvPr/>
          </p:nvSpPr>
          <p:spPr>
            <a:xfrm>
              <a:off x="1854201" y="1914555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chemeClr val="accent1">
                      <a:lumMod val="75000"/>
                    </a:schemeClr>
                  </a:solidFill>
                </a:rPr>
                <a:t>0</a:t>
              </a:r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6324600" y="3886200"/>
            <a:ext cx="563033" cy="762000"/>
            <a:chOff x="1981200" y="1914555"/>
            <a:chExt cx="563033" cy="762000"/>
          </a:xfrm>
        </p:grpSpPr>
        <p:grpSp>
          <p:nvGrpSpPr>
            <p:cNvPr id="81" name="Group 80"/>
            <p:cNvGrpSpPr/>
            <p:nvPr/>
          </p:nvGrpSpPr>
          <p:grpSpPr>
            <a:xfrm>
              <a:off x="1981200" y="2276445"/>
              <a:ext cx="381000" cy="400110"/>
              <a:chOff x="1981200" y="2276445"/>
              <a:chExt cx="381000" cy="400110"/>
            </a:xfrm>
          </p:grpSpPr>
          <p:sp>
            <p:nvSpPr>
              <p:cNvPr id="83" name="Oval 82"/>
              <p:cNvSpPr/>
              <p:nvPr/>
            </p:nvSpPr>
            <p:spPr bwMode="auto">
              <a:xfrm>
                <a:off x="1981200" y="2286000"/>
                <a:ext cx="381000" cy="381000"/>
              </a:xfrm>
              <a:prstGeom prst="ellipse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Marlett" pitchFamily="2" charset="2"/>
                  <a:buNone/>
                  <a:tabLst/>
                </a:pPr>
                <a:endParaRPr kumimoji="0" lang="en-US" sz="2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2019300" y="2276445"/>
                <a:ext cx="3048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5</a:t>
                </a:r>
              </a:p>
            </p:txBody>
          </p:sp>
        </p:grpSp>
        <p:sp>
          <p:nvSpPr>
            <p:cNvPr id="82" name="TextBox 81"/>
            <p:cNvSpPr txBox="1"/>
            <p:nvPr/>
          </p:nvSpPr>
          <p:spPr>
            <a:xfrm>
              <a:off x="2087033" y="1914555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 smtClean="0">
                  <a:solidFill>
                    <a:schemeClr val="accent1">
                      <a:lumMod val="75000"/>
                    </a:schemeClr>
                  </a:solidFill>
                </a:rPr>
                <a:t>+1</a:t>
              </a:r>
              <a:endParaRPr lang="en-US" sz="18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cxnSp>
        <p:nvCxnSpPr>
          <p:cNvPr id="85" name="Straight Connector 84"/>
          <p:cNvCxnSpPr>
            <a:stCxn id="63" idx="3"/>
            <a:endCxn id="68" idx="7"/>
          </p:cNvCxnSpPr>
          <p:nvPr/>
        </p:nvCxnSpPr>
        <p:spPr bwMode="auto">
          <a:xfrm flipH="1">
            <a:off x="6243403" y="2839804"/>
            <a:ext cx="547626" cy="490479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6" name="Straight Connector 85"/>
          <p:cNvCxnSpPr>
            <a:endCxn id="79" idx="0"/>
          </p:cNvCxnSpPr>
          <p:nvPr/>
        </p:nvCxnSpPr>
        <p:spPr bwMode="auto">
          <a:xfrm flipH="1">
            <a:off x="5681132" y="3596514"/>
            <a:ext cx="288631" cy="651576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7" name="Straight Connector 86"/>
          <p:cNvCxnSpPr>
            <a:endCxn id="84" idx="0"/>
          </p:cNvCxnSpPr>
          <p:nvPr/>
        </p:nvCxnSpPr>
        <p:spPr bwMode="auto">
          <a:xfrm>
            <a:off x="6243403" y="3596514"/>
            <a:ext cx="271697" cy="651576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8" name="Straight Connector 87"/>
          <p:cNvCxnSpPr>
            <a:endCxn id="74" idx="0"/>
          </p:cNvCxnSpPr>
          <p:nvPr/>
        </p:nvCxnSpPr>
        <p:spPr bwMode="auto">
          <a:xfrm>
            <a:off x="7078133" y="2821782"/>
            <a:ext cx="486833" cy="44315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0" name="Straight Arrow Connector 89"/>
          <p:cNvCxnSpPr/>
          <p:nvPr/>
        </p:nvCxnSpPr>
        <p:spPr bwMode="auto">
          <a:xfrm>
            <a:off x="3657600" y="3433778"/>
            <a:ext cx="1447800" cy="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1" name="TextBox 90"/>
          <p:cNvSpPr txBox="1"/>
          <p:nvPr/>
        </p:nvSpPr>
        <p:spPr>
          <a:xfrm>
            <a:off x="3581398" y="2971801"/>
            <a:ext cx="16086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Insert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92" name="Group 91"/>
          <p:cNvGrpSpPr/>
          <p:nvPr/>
        </p:nvGrpSpPr>
        <p:grpSpPr>
          <a:xfrm>
            <a:off x="6735233" y="4862232"/>
            <a:ext cx="563033" cy="762000"/>
            <a:chOff x="1981200" y="1914555"/>
            <a:chExt cx="563033" cy="762000"/>
          </a:xfrm>
        </p:grpSpPr>
        <p:grpSp>
          <p:nvGrpSpPr>
            <p:cNvPr id="93" name="Group 92"/>
            <p:cNvGrpSpPr/>
            <p:nvPr/>
          </p:nvGrpSpPr>
          <p:grpSpPr>
            <a:xfrm>
              <a:off x="1981200" y="2276445"/>
              <a:ext cx="381000" cy="400110"/>
              <a:chOff x="1981200" y="2276445"/>
              <a:chExt cx="381000" cy="400110"/>
            </a:xfrm>
          </p:grpSpPr>
          <p:sp>
            <p:nvSpPr>
              <p:cNvPr id="95" name="Oval 94"/>
              <p:cNvSpPr/>
              <p:nvPr/>
            </p:nvSpPr>
            <p:spPr bwMode="auto">
              <a:xfrm>
                <a:off x="1981200" y="2286000"/>
                <a:ext cx="381000" cy="381000"/>
              </a:xfrm>
              <a:prstGeom prst="ellipse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Marlett" pitchFamily="2" charset="2"/>
                  <a:buNone/>
                  <a:tabLst/>
                </a:pPr>
                <a:endParaRPr kumimoji="0" lang="en-US" sz="2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96" name="TextBox 95"/>
              <p:cNvSpPr txBox="1"/>
              <p:nvPr/>
            </p:nvSpPr>
            <p:spPr>
              <a:xfrm>
                <a:off x="2019300" y="2276445"/>
                <a:ext cx="3048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4</a:t>
                </a:r>
                <a:endParaRPr lang="en-US" sz="2000" dirty="0"/>
              </a:p>
            </p:txBody>
          </p:sp>
        </p:grpSp>
        <p:sp>
          <p:nvSpPr>
            <p:cNvPr id="94" name="TextBox 93"/>
            <p:cNvSpPr txBox="1"/>
            <p:nvPr/>
          </p:nvSpPr>
          <p:spPr>
            <a:xfrm>
              <a:off x="2087033" y="1914555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>
                  <a:solidFill>
                    <a:schemeClr val="accent1">
                      <a:lumMod val="75000"/>
                    </a:schemeClr>
                  </a:solidFill>
                </a:rPr>
                <a:t>0</a:t>
              </a:r>
            </a:p>
          </p:txBody>
        </p:sp>
      </p:grpSp>
      <p:cxnSp>
        <p:nvCxnSpPr>
          <p:cNvPr id="97" name="Straight Connector 96"/>
          <p:cNvCxnSpPr>
            <a:endCxn id="96" idx="0"/>
          </p:cNvCxnSpPr>
          <p:nvPr/>
        </p:nvCxnSpPr>
        <p:spPr bwMode="auto">
          <a:xfrm>
            <a:off x="6654036" y="4572546"/>
            <a:ext cx="271697" cy="651576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321 - Data Structures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F31B7-9060-42E4-BB86-9DFA13B43B24}" type="slidenum">
              <a:rPr lang="en-US" smtClean="0"/>
              <a:pPr>
                <a:defRPr/>
              </a:pPr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381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solidFill>
                  <a:srgbClr val="FF0000"/>
                </a:solidFill>
              </a:rPr>
              <a:t>AVL-Tree Imbalance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363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0" y="914400"/>
                <a:ext cx="9067800" cy="5029200"/>
              </a:xfrm>
            </p:spPr>
            <p:txBody>
              <a:bodyPr/>
              <a:lstStyle/>
              <a:p>
                <a:r>
                  <a:rPr lang="en-US" dirty="0"/>
                  <a:t>After an insertion or a deletion, </a:t>
                </a:r>
                <a:r>
                  <a:rPr lang="en-US" dirty="0" smtClean="0"/>
                  <a:t>one </a:t>
                </a:r>
                <a:r>
                  <a:rPr lang="en-US" dirty="0"/>
                  <a:t>or more nodes </a:t>
                </a:r>
                <a:r>
                  <a:rPr lang="en-US" dirty="0" smtClean="0"/>
                  <a:t>can become too </a:t>
                </a:r>
                <a:r>
                  <a:rPr lang="en-US" dirty="0"/>
                  <a:t>far out of balance (i.e. have balance factors of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−2 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𝑜𝑟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2</m:t>
                    </m:r>
                  </m:oMath>
                </a14:m>
                <a:r>
                  <a:rPr lang="en-US" dirty="0" smtClean="0"/>
                  <a:t>). </a:t>
                </a:r>
              </a:p>
              <a:p>
                <a:r>
                  <a:rPr lang="en-US" dirty="0" smtClean="0"/>
                  <a:t>These imbalances can occur in four places: </a:t>
                </a:r>
              </a:p>
              <a:p>
                <a:pPr lvl="1"/>
                <a:r>
                  <a:rPr lang="en-US" dirty="0" smtClean="0"/>
                  <a:t>Outside:</a:t>
                </a:r>
              </a:p>
              <a:p>
                <a:pPr lvl="2"/>
                <a:r>
                  <a:rPr lang="en-US" dirty="0" smtClean="0"/>
                  <a:t>in the left sub-tree (L-Orientation).</a:t>
                </a:r>
              </a:p>
              <a:p>
                <a:pPr lvl="2"/>
                <a:r>
                  <a:rPr lang="en-US" dirty="0" smtClean="0"/>
                  <a:t>in the right sub-tree (R-Orientation).</a:t>
                </a:r>
              </a:p>
              <a:p>
                <a:pPr lvl="1"/>
                <a:r>
                  <a:rPr lang="en-US" dirty="0" smtClean="0"/>
                  <a:t>Inside:</a:t>
                </a:r>
              </a:p>
              <a:p>
                <a:pPr lvl="2"/>
                <a:r>
                  <a:rPr lang="en-US" dirty="0" smtClean="0"/>
                  <a:t>in the right sub-tree of the left sub-tree (RL-Orientation).</a:t>
                </a:r>
              </a:p>
              <a:p>
                <a:pPr lvl="2"/>
                <a:r>
                  <a:rPr lang="en-US" dirty="0" smtClean="0"/>
                  <a:t>in the left sub-tree of the right sub-tree (LR-Orientation).</a:t>
                </a:r>
                <a:endParaRPr lang="en-US" dirty="0"/>
              </a:p>
            </p:txBody>
          </p:sp>
        </mc:Choice>
        <mc:Fallback xmlns="">
          <p:sp>
            <p:nvSpPr>
              <p:cNvPr id="1536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0" y="914400"/>
                <a:ext cx="9067800" cy="5029200"/>
              </a:xfrm>
              <a:blipFill rotWithShape="0">
                <a:blip r:embed="rId2"/>
                <a:stretch>
                  <a:fillRect l="-1277" t="-1576" b="-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321 - Data Structures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F31B7-9060-42E4-BB86-9DFA13B43B24}" type="slidenum">
              <a:rPr lang="en-US" smtClean="0"/>
              <a:pPr>
                <a:defRPr/>
              </a:pPr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728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AVL-Tree Imbalances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571469"/>
            <a:ext cx="3482962" cy="2286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2546070"/>
            <a:ext cx="3660543" cy="23114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990600" y="5282408"/>
            <a:ext cx="68961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/>
              <a:t>Note:</a:t>
            </a:r>
            <a:r>
              <a:rPr lang="en-US" sz="1800" b="0" dirty="0">
                <a:latin typeface="Arial" panose="020B0604020202020204" pitchFamily="34" charset="0"/>
              </a:rPr>
              <a:t> </a:t>
            </a:r>
            <a:r>
              <a:rPr lang="en-US" altLang="en-US" sz="1800" b="0" dirty="0" smtClean="0">
                <a:latin typeface="Arial" panose="020B0604020202020204" pitchFamily="34" charset="0"/>
              </a:rPr>
              <a:t>T</a:t>
            </a:r>
            <a:r>
              <a:rPr lang="en-US" altLang="en-US" sz="1800" b="0" baseline="-30000" dirty="0" smtClean="0">
                <a:latin typeface="Arial" panose="020B0604020202020204" pitchFamily="34" charset="0"/>
              </a:rPr>
              <a:t>1</a:t>
            </a:r>
            <a:r>
              <a:rPr lang="en-US" altLang="en-US" sz="1800" b="0" dirty="0">
                <a:latin typeface="Arial" panose="020B0604020202020204" pitchFamily="34" charset="0"/>
              </a:rPr>
              <a:t>, T</a:t>
            </a:r>
            <a:r>
              <a:rPr lang="en-US" altLang="en-US" sz="1800" b="0" baseline="-30000" dirty="0">
                <a:latin typeface="Arial" panose="020B0604020202020204" pitchFamily="34" charset="0"/>
              </a:rPr>
              <a:t>2</a:t>
            </a:r>
            <a:r>
              <a:rPr lang="en-US" altLang="en-US" sz="1800" b="0" dirty="0">
                <a:latin typeface="Arial" panose="020B0604020202020204" pitchFamily="34" charset="0"/>
              </a:rPr>
              <a:t>, and T</a:t>
            </a:r>
            <a:r>
              <a:rPr lang="en-US" altLang="en-US" sz="1800" b="0" baseline="-30000" dirty="0">
                <a:latin typeface="Arial" panose="020B0604020202020204" pitchFamily="34" charset="0"/>
              </a:rPr>
              <a:t>3</a:t>
            </a:r>
            <a:r>
              <a:rPr lang="en-US" altLang="en-US" sz="1800" b="0" dirty="0">
                <a:latin typeface="Arial" panose="020B0604020202020204" pitchFamily="34" charset="0"/>
              </a:rPr>
              <a:t> </a:t>
            </a:r>
            <a:r>
              <a:rPr lang="en-US" altLang="en-US" sz="1800" b="0" dirty="0" smtClean="0">
                <a:latin typeface="Arial" panose="020B0604020202020204" pitchFamily="34" charset="0"/>
              </a:rPr>
              <a:t>represent arbitrary </a:t>
            </a:r>
            <a:r>
              <a:rPr lang="en-US" altLang="en-US" sz="1800" b="0" dirty="0">
                <a:latin typeface="Arial" panose="020B0604020202020204" pitchFamily="34" charset="0"/>
              </a:rPr>
              <a:t>subtrees, which may </a:t>
            </a:r>
            <a:r>
              <a:rPr lang="en-US" altLang="en-US" sz="1800" b="0" dirty="0" smtClean="0">
                <a:latin typeface="Arial" panose="020B0604020202020204" pitchFamily="34" charset="0"/>
              </a:rPr>
              <a:t>be </a:t>
            </a:r>
            <a:r>
              <a:rPr lang="en-US" sz="1800" b="0" dirty="0"/>
              <a:t>empty or may contain any number of </a:t>
            </a:r>
            <a:r>
              <a:rPr lang="en-US" sz="1800" b="0" dirty="0" smtClean="0"/>
              <a:t>nodes. </a:t>
            </a:r>
            <a:endParaRPr lang="en-US" sz="1800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321 - Data Structures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F31B7-9060-42E4-BB86-9DFA13B43B24}" type="slidenum">
              <a:rPr lang="en-US" smtClean="0"/>
              <a:pPr>
                <a:defRPr/>
              </a:pPr>
              <a:t>84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677801"/>
          </a:xfrm>
        </p:spPr>
        <p:txBody>
          <a:bodyPr/>
          <a:lstStyle/>
          <a:p>
            <a:r>
              <a:rPr lang="en-US" dirty="0" smtClean="0"/>
              <a:t>Outside: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15962" y="1447310"/>
            <a:ext cx="3124200" cy="1040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 smtClean="0">
                <a:latin typeface="+mn-lt"/>
              </a:rPr>
              <a:t>L-Orientation: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0" dirty="0" smtClean="0">
                <a:latin typeface="+mn-lt"/>
              </a:rPr>
              <a:t>Left sub-tree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882614" y="1447310"/>
            <a:ext cx="3124200" cy="1040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 smtClean="0">
                <a:latin typeface="+mn-lt"/>
              </a:rPr>
              <a:t>R-Orientation: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0" dirty="0" smtClean="0">
                <a:latin typeface="+mn-lt"/>
              </a:rPr>
              <a:t>Right sub-tree</a:t>
            </a:r>
          </a:p>
        </p:txBody>
      </p:sp>
    </p:spTree>
    <p:extLst>
      <p:ext uri="{BB962C8B-B14F-4D97-AF65-F5344CB8AC3E}">
        <p14:creationId xmlns:p14="http://schemas.microsoft.com/office/powerpoint/2010/main" val="1480496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AVL-Tree Imbalances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3571488"/>
            <a:ext cx="3115523" cy="221971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4037" y="3571488"/>
            <a:ext cx="3115525" cy="2219712"/>
          </a:xfrm>
          <a:prstGeom prst="rect">
            <a:avLst/>
          </a:prstGeom>
        </p:spPr>
      </p:pic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4650"/>
          </a:xfrm>
        </p:spPr>
        <p:txBody>
          <a:bodyPr/>
          <a:lstStyle/>
          <a:p>
            <a:r>
              <a:rPr lang="en-US" dirty="0" smtClean="0"/>
              <a:t>Inside: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321 - Data Structures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F31B7-9060-42E4-BB86-9DFA13B43B24}" type="slidenum">
              <a:rPr lang="en-US" smtClean="0"/>
              <a:pPr>
                <a:defRPr/>
              </a:pPr>
              <a:t>85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14400" y="1756583"/>
            <a:ext cx="3124200" cy="14711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 smtClean="0">
                <a:latin typeface="+mn-lt"/>
              </a:rPr>
              <a:t>LR-Orientation: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0" dirty="0" smtClean="0">
                <a:latin typeface="+mn-lt"/>
              </a:rPr>
              <a:t>Right sub-tree of left sub-tree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029200" y="1756583"/>
            <a:ext cx="3124200" cy="14711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 smtClean="0">
                <a:latin typeface="+mn-lt"/>
              </a:rPr>
              <a:t>RL-Orientation: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0" dirty="0" smtClean="0">
                <a:latin typeface="+mn-lt"/>
              </a:rPr>
              <a:t>Left sub-tree of right sub-tree</a:t>
            </a:r>
          </a:p>
        </p:txBody>
      </p:sp>
    </p:spTree>
    <p:extLst>
      <p:ext uri="{BB962C8B-B14F-4D97-AF65-F5344CB8AC3E}">
        <p14:creationId xmlns:p14="http://schemas.microsoft.com/office/powerpoint/2010/main" val="1435977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AVL-Tree Rotation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839200" cy="5410200"/>
          </a:xfrm>
        </p:spPr>
        <p:txBody>
          <a:bodyPr/>
          <a:lstStyle/>
          <a:p>
            <a:r>
              <a:rPr lang="en-US" sz="2800" dirty="0" smtClean="0"/>
              <a:t>To rebalance an AVL-Tree, perform one or more </a:t>
            </a:r>
            <a:r>
              <a:rPr lang="en-US" sz="2800" dirty="0" smtClean="0">
                <a:solidFill>
                  <a:srgbClr val="FF0000"/>
                </a:solidFill>
              </a:rPr>
              <a:t>tree rotation</a:t>
            </a:r>
            <a:r>
              <a:rPr lang="en-US" sz="2800" dirty="0"/>
              <a:t>s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There are </a:t>
            </a:r>
            <a:r>
              <a:rPr lang="en-US" sz="2800" dirty="0"/>
              <a:t>4</a:t>
            </a:r>
            <a:r>
              <a:rPr lang="en-US" sz="2800" dirty="0" smtClean="0"/>
              <a:t> types of </a:t>
            </a:r>
            <a:r>
              <a:rPr lang="en-US" sz="2800" i="1" dirty="0" smtClean="0"/>
              <a:t>tree rotations</a:t>
            </a:r>
            <a:r>
              <a:rPr lang="en-US" sz="2800" dirty="0" smtClean="0"/>
              <a:t>, depending on where the imbalance occurs in the tree:</a:t>
            </a:r>
          </a:p>
          <a:p>
            <a:pPr lvl="1"/>
            <a:r>
              <a:rPr lang="en-US" sz="2400" dirty="0" smtClean="0"/>
              <a:t>Outside:</a:t>
            </a:r>
          </a:p>
          <a:p>
            <a:pPr lvl="2"/>
            <a:r>
              <a:rPr lang="en-US" dirty="0" smtClean="0"/>
              <a:t>L-Rotation – for R-Orientation.</a:t>
            </a:r>
          </a:p>
          <a:p>
            <a:pPr lvl="2"/>
            <a:r>
              <a:rPr lang="en-US" dirty="0" smtClean="0"/>
              <a:t>R-Rotation – for L-Orientation.</a:t>
            </a:r>
          </a:p>
          <a:p>
            <a:pPr lvl="1"/>
            <a:r>
              <a:rPr lang="en-US" sz="2400" dirty="0" smtClean="0"/>
              <a:t>Inside:</a:t>
            </a:r>
          </a:p>
          <a:p>
            <a:pPr lvl="2"/>
            <a:r>
              <a:rPr lang="en-US" sz="2400" dirty="0" smtClean="0"/>
              <a:t>LR-Rotation – LR-Orientation</a:t>
            </a:r>
            <a:r>
              <a:rPr lang="en-US" dirty="0" smtClean="0"/>
              <a:t>.</a:t>
            </a:r>
          </a:p>
          <a:p>
            <a:pPr lvl="3"/>
            <a:r>
              <a:rPr lang="en-US" sz="2000" dirty="0" smtClean="0"/>
              <a:t>a L-Rotation followed by a R-Rotation.</a:t>
            </a:r>
          </a:p>
          <a:p>
            <a:pPr lvl="2"/>
            <a:r>
              <a:rPr lang="en-US" dirty="0" smtClean="0"/>
              <a:t>RL-Rotation – RL-Orientation.  </a:t>
            </a:r>
          </a:p>
          <a:p>
            <a:pPr lvl="3"/>
            <a:r>
              <a:rPr lang="en-US" dirty="0" smtClean="0"/>
              <a:t>a R-Rotation followed by a L-Rotation.</a:t>
            </a:r>
            <a:endParaRPr lang="en-US" sz="2000" dirty="0" smtClean="0"/>
          </a:p>
          <a:p>
            <a:pPr lvl="1"/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321 - Data Structures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F31B7-9060-42E4-BB86-9DFA13B43B24}" type="slidenum">
              <a:rPr lang="en-US" smtClean="0"/>
              <a:pPr>
                <a:defRPr/>
              </a:pPr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443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solidFill>
                  <a:srgbClr val="FF0000"/>
                </a:solidFill>
              </a:rPr>
              <a:t>Key Idea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90600"/>
            <a:ext cx="9144000" cy="2281237"/>
          </a:xfrm>
        </p:spPr>
        <p:txBody>
          <a:bodyPr/>
          <a:lstStyle/>
          <a:p>
            <a:r>
              <a:rPr lang="en-US" altLang="en-US" dirty="0" smtClean="0">
                <a:solidFill>
                  <a:srgbClr val="262626"/>
                </a:solidFill>
              </a:rPr>
              <a:t>If a node is out of balance in a given direction, </a:t>
            </a:r>
            <a:r>
              <a:rPr lang="en-US" altLang="en-US" i="1" dirty="0" smtClean="0">
                <a:solidFill>
                  <a:srgbClr val="262626"/>
                </a:solidFill>
              </a:rPr>
              <a:t>rotate </a:t>
            </a:r>
            <a:r>
              <a:rPr lang="en-US" altLang="en-US" dirty="0" smtClean="0">
                <a:solidFill>
                  <a:srgbClr val="262626"/>
                </a:solidFill>
              </a:rPr>
              <a:t>it in the opposite direction.</a:t>
            </a:r>
          </a:p>
          <a:p>
            <a:pPr lvl="1"/>
            <a:r>
              <a:rPr lang="en-US" altLang="en-US" i="1" dirty="0" smtClean="0">
                <a:solidFill>
                  <a:srgbClr val="404040"/>
                </a:solidFill>
              </a:rPr>
              <a:t>rotation: </a:t>
            </a:r>
            <a:r>
              <a:rPr lang="en-US" altLang="en-US" dirty="0" smtClean="0">
                <a:solidFill>
                  <a:srgbClr val="404040"/>
                </a:solidFill>
              </a:rPr>
              <a:t>A swap between a parent and its left or right child, maintaining proper BST ordering.</a:t>
            </a:r>
          </a:p>
        </p:txBody>
      </p:sp>
      <p:sp>
        <p:nvSpPr>
          <p:cNvPr id="16388" name="Oval 8"/>
          <p:cNvSpPr>
            <a:spLocks noChangeAspect="1" noChangeArrowheads="1"/>
          </p:cNvSpPr>
          <p:nvPr/>
        </p:nvSpPr>
        <p:spPr bwMode="auto">
          <a:xfrm>
            <a:off x="1828800" y="4454525"/>
            <a:ext cx="522288" cy="4953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E1F2F3"/>
                </a:solidFill>
              </a14:hiddenFill>
            </a:ext>
          </a:extLst>
        </p:spPr>
        <p:txBody>
          <a:bodyPr wrap="none" anchor="ctr"/>
          <a:lstStyle>
            <a:lvl1pPr defTabSz="457200">
              <a:spcBef>
                <a:spcPct val="20000"/>
              </a:spcBef>
              <a:buClr>
                <a:srgbClr val="39275B"/>
              </a:buClr>
              <a:buSzPct val="100000"/>
              <a:buChar char="•"/>
              <a:defRPr sz="2400">
                <a:solidFill>
                  <a:srgbClr val="262626"/>
                </a:solidFill>
                <a:latin typeface="Calibri" panose="020F0502020204030204" pitchFamily="34" charset="0"/>
              </a:defRPr>
            </a:lvl1pPr>
            <a:lvl2pPr marL="37931725" indent="-37474525" defTabSz="457200">
              <a:spcBef>
                <a:spcPct val="20000"/>
              </a:spcBef>
              <a:buClr>
                <a:srgbClr val="4D4D4D"/>
              </a:buClr>
              <a:buFont typeface="Wingdings" panose="05000000000000000000" pitchFamily="2" charset="2"/>
              <a:buChar char="§"/>
              <a:defRPr sz="2200"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174625" defTabSz="457200">
              <a:spcBef>
                <a:spcPct val="20000"/>
              </a:spcBef>
              <a:buClr>
                <a:srgbClr val="9900CC"/>
              </a:buClr>
              <a:buChar char="•"/>
              <a:defRPr sz="2000">
                <a:solidFill>
                  <a:srgbClr val="4D4D4D"/>
                </a:solidFill>
                <a:latin typeface="Calibri" panose="020F0502020204030204" pitchFamily="34" charset="0"/>
              </a:defRPr>
            </a:lvl3pPr>
            <a:lvl4pPr marL="1430338" indent="-173038" defTabSz="457200">
              <a:spcBef>
                <a:spcPct val="20000"/>
              </a:spcBef>
              <a:buClr>
                <a:srgbClr val="796646"/>
              </a:buClr>
              <a:buFont typeface="Wingdings" panose="05000000000000000000" pitchFamily="2" charset="2"/>
              <a:buChar char="§"/>
              <a:defRPr sz="2000">
                <a:solidFill>
                  <a:srgbClr val="4D4D4D"/>
                </a:solidFill>
                <a:latin typeface="Calibri" panose="020F0502020204030204" pitchFamily="34" charset="0"/>
              </a:defRPr>
            </a:lvl4pPr>
            <a:lvl5pPr marL="1765300" indent="-220663" defTabSz="457200">
              <a:spcBef>
                <a:spcPct val="20000"/>
              </a:spcBef>
              <a:buChar char="»"/>
              <a:defRPr sz="2000">
                <a:solidFill>
                  <a:srgbClr val="4D4D4D"/>
                </a:solidFill>
                <a:latin typeface="Calibri" panose="020F0502020204030204" pitchFamily="34" charset="0"/>
              </a:defRPr>
            </a:lvl5pPr>
            <a:lvl6pPr marL="2222500" indent="-220663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Calibri" panose="020F0502020204030204" pitchFamily="34" charset="0"/>
              </a:defRPr>
            </a:lvl6pPr>
            <a:lvl7pPr marL="2679700" indent="-220663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Calibri" panose="020F0502020204030204" pitchFamily="34" charset="0"/>
              </a:defRPr>
            </a:lvl7pPr>
            <a:lvl8pPr marL="3136900" indent="-220663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Calibri" panose="020F0502020204030204" pitchFamily="34" charset="0"/>
              </a:defRPr>
            </a:lvl8pPr>
            <a:lvl9pPr marL="3594100" indent="-220663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rPr>
              <a:t>8</a:t>
            </a:r>
          </a:p>
        </p:txBody>
      </p:sp>
      <p:sp>
        <p:nvSpPr>
          <p:cNvPr id="16389" name="Oval 9"/>
          <p:cNvSpPr>
            <a:spLocks noChangeAspect="1" noChangeArrowheads="1"/>
          </p:cNvSpPr>
          <p:nvPr/>
        </p:nvSpPr>
        <p:spPr bwMode="auto">
          <a:xfrm>
            <a:off x="2438400" y="3581400"/>
            <a:ext cx="519113" cy="496888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E1F2F3"/>
                </a:solidFill>
              </a14:hiddenFill>
            </a:ext>
          </a:extLst>
        </p:spPr>
        <p:txBody>
          <a:bodyPr wrap="none" anchor="ctr"/>
          <a:lstStyle>
            <a:lvl1pPr defTabSz="457200">
              <a:spcBef>
                <a:spcPct val="20000"/>
              </a:spcBef>
              <a:buClr>
                <a:srgbClr val="39275B"/>
              </a:buClr>
              <a:buSzPct val="100000"/>
              <a:buChar char="•"/>
              <a:defRPr sz="2400">
                <a:solidFill>
                  <a:srgbClr val="262626"/>
                </a:solidFill>
                <a:latin typeface="Calibri" panose="020F0502020204030204" pitchFamily="34" charset="0"/>
              </a:defRPr>
            </a:lvl1pPr>
            <a:lvl2pPr marL="37931725" indent="-37474525" defTabSz="457200">
              <a:spcBef>
                <a:spcPct val="20000"/>
              </a:spcBef>
              <a:buClr>
                <a:srgbClr val="4D4D4D"/>
              </a:buClr>
              <a:buFont typeface="Wingdings" panose="05000000000000000000" pitchFamily="2" charset="2"/>
              <a:buChar char="§"/>
              <a:defRPr sz="2200"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174625" defTabSz="457200">
              <a:spcBef>
                <a:spcPct val="20000"/>
              </a:spcBef>
              <a:buClr>
                <a:srgbClr val="9900CC"/>
              </a:buClr>
              <a:buChar char="•"/>
              <a:defRPr sz="2000">
                <a:solidFill>
                  <a:srgbClr val="4D4D4D"/>
                </a:solidFill>
                <a:latin typeface="Calibri" panose="020F0502020204030204" pitchFamily="34" charset="0"/>
              </a:defRPr>
            </a:lvl3pPr>
            <a:lvl4pPr marL="1430338" indent="-173038" defTabSz="457200">
              <a:spcBef>
                <a:spcPct val="20000"/>
              </a:spcBef>
              <a:buClr>
                <a:srgbClr val="796646"/>
              </a:buClr>
              <a:buFont typeface="Wingdings" panose="05000000000000000000" pitchFamily="2" charset="2"/>
              <a:buChar char="§"/>
              <a:defRPr sz="2000">
                <a:solidFill>
                  <a:srgbClr val="4D4D4D"/>
                </a:solidFill>
                <a:latin typeface="Calibri" panose="020F0502020204030204" pitchFamily="34" charset="0"/>
              </a:defRPr>
            </a:lvl4pPr>
            <a:lvl5pPr marL="1765300" indent="-220663" defTabSz="457200">
              <a:spcBef>
                <a:spcPct val="20000"/>
              </a:spcBef>
              <a:buChar char="»"/>
              <a:defRPr sz="2000">
                <a:solidFill>
                  <a:srgbClr val="4D4D4D"/>
                </a:solidFill>
                <a:latin typeface="Calibri" panose="020F0502020204030204" pitchFamily="34" charset="0"/>
              </a:defRPr>
            </a:lvl5pPr>
            <a:lvl6pPr marL="2222500" indent="-220663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Calibri" panose="020F0502020204030204" pitchFamily="34" charset="0"/>
              </a:defRPr>
            </a:lvl6pPr>
            <a:lvl7pPr marL="2679700" indent="-220663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Calibri" panose="020F0502020204030204" pitchFamily="34" charset="0"/>
              </a:defRPr>
            </a:lvl7pPr>
            <a:lvl8pPr marL="3136900" indent="-220663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Calibri" panose="020F0502020204030204" pitchFamily="34" charset="0"/>
              </a:defRPr>
            </a:lvl8pPr>
            <a:lvl9pPr marL="3594100" indent="-220663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rPr>
              <a:t>25</a:t>
            </a:r>
          </a:p>
        </p:txBody>
      </p:sp>
      <p:cxnSp>
        <p:nvCxnSpPr>
          <p:cNvPr id="16390" name="AutoShape 10"/>
          <p:cNvCxnSpPr>
            <a:cxnSpLocks noChangeShapeType="1"/>
            <a:stCxn id="16389" idx="3"/>
            <a:endCxn id="16388" idx="0"/>
          </p:cNvCxnSpPr>
          <p:nvPr/>
        </p:nvCxnSpPr>
        <p:spPr bwMode="auto">
          <a:xfrm flipH="1">
            <a:off x="2090738" y="4024313"/>
            <a:ext cx="423862" cy="4111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391" name="Oval 14"/>
          <p:cNvSpPr>
            <a:spLocks noChangeAspect="1" noChangeArrowheads="1"/>
          </p:cNvSpPr>
          <p:nvPr/>
        </p:nvSpPr>
        <p:spPr bwMode="auto">
          <a:xfrm>
            <a:off x="1219200" y="5334000"/>
            <a:ext cx="520700" cy="4953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E1F2F3"/>
                </a:solidFill>
              </a14:hiddenFill>
            </a:ext>
          </a:extLst>
        </p:spPr>
        <p:txBody>
          <a:bodyPr wrap="none" anchor="ctr"/>
          <a:lstStyle>
            <a:lvl1pPr defTabSz="457200">
              <a:spcBef>
                <a:spcPct val="20000"/>
              </a:spcBef>
              <a:buClr>
                <a:srgbClr val="39275B"/>
              </a:buClr>
              <a:buSzPct val="100000"/>
              <a:buChar char="•"/>
              <a:defRPr sz="2400">
                <a:solidFill>
                  <a:srgbClr val="262626"/>
                </a:solidFill>
                <a:latin typeface="Calibri" panose="020F0502020204030204" pitchFamily="34" charset="0"/>
              </a:defRPr>
            </a:lvl1pPr>
            <a:lvl2pPr marL="37931725" indent="-37474525" defTabSz="457200">
              <a:spcBef>
                <a:spcPct val="20000"/>
              </a:spcBef>
              <a:buClr>
                <a:srgbClr val="4D4D4D"/>
              </a:buClr>
              <a:buFont typeface="Wingdings" panose="05000000000000000000" pitchFamily="2" charset="2"/>
              <a:buChar char="§"/>
              <a:defRPr sz="2200"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174625" defTabSz="457200">
              <a:spcBef>
                <a:spcPct val="20000"/>
              </a:spcBef>
              <a:buClr>
                <a:srgbClr val="9900CC"/>
              </a:buClr>
              <a:buChar char="•"/>
              <a:defRPr sz="2000">
                <a:solidFill>
                  <a:srgbClr val="4D4D4D"/>
                </a:solidFill>
                <a:latin typeface="Calibri" panose="020F0502020204030204" pitchFamily="34" charset="0"/>
              </a:defRPr>
            </a:lvl3pPr>
            <a:lvl4pPr marL="1430338" indent="-173038" defTabSz="457200">
              <a:spcBef>
                <a:spcPct val="20000"/>
              </a:spcBef>
              <a:buClr>
                <a:srgbClr val="796646"/>
              </a:buClr>
              <a:buFont typeface="Wingdings" panose="05000000000000000000" pitchFamily="2" charset="2"/>
              <a:buChar char="§"/>
              <a:defRPr sz="2000">
                <a:solidFill>
                  <a:srgbClr val="4D4D4D"/>
                </a:solidFill>
                <a:latin typeface="Calibri" panose="020F0502020204030204" pitchFamily="34" charset="0"/>
              </a:defRPr>
            </a:lvl4pPr>
            <a:lvl5pPr marL="1765300" indent="-220663" defTabSz="457200">
              <a:spcBef>
                <a:spcPct val="20000"/>
              </a:spcBef>
              <a:buChar char="»"/>
              <a:defRPr sz="2000">
                <a:solidFill>
                  <a:srgbClr val="4D4D4D"/>
                </a:solidFill>
                <a:latin typeface="Calibri" panose="020F0502020204030204" pitchFamily="34" charset="0"/>
              </a:defRPr>
            </a:lvl5pPr>
            <a:lvl6pPr marL="2222500" indent="-220663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Calibri" panose="020F0502020204030204" pitchFamily="34" charset="0"/>
              </a:defRPr>
            </a:lvl6pPr>
            <a:lvl7pPr marL="2679700" indent="-220663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Calibri" panose="020F0502020204030204" pitchFamily="34" charset="0"/>
              </a:defRPr>
            </a:lvl7pPr>
            <a:lvl8pPr marL="3136900" indent="-220663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Calibri" panose="020F0502020204030204" pitchFamily="34" charset="0"/>
              </a:defRPr>
            </a:lvl8pPr>
            <a:lvl9pPr marL="3594100" indent="-220663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rPr>
              <a:t>3</a:t>
            </a:r>
          </a:p>
        </p:txBody>
      </p:sp>
      <p:cxnSp>
        <p:nvCxnSpPr>
          <p:cNvPr id="16392" name="AutoShape 17"/>
          <p:cNvCxnSpPr>
            <a:cxnSpLocks noChangeShapeType="1"/>
            <a:stCxn id="16388" idx="3"/>
            <a:endCxn id="16391" idx="0"/>
          </p:cNvCxnSpPr>
          <p:nvPr/>
        </p:nvCxnSpPr>
        <p:spPr bwMode="auto">
          <a:xfrm flipH="1">
            <a:off x="1479550" y="4895850"/>
            <a:ext cx="425450" cy="419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393" name="AutoShape 20"/>
          <p:cNvSpPr>
            <a:spLocks noChangeArrowheads="1"/>
          </p:cNvSpPr>
          <p:nvPr/>
        </p:nvSpPr>
        <p:spPr bwMode="auto">
          <a:xfrm>
            <a:off x="3962400" y="4114800"/>
            <a:ext cx="1676400" cy="914400"/>
          </a:xfrm>
          <a:prstGeom prst="curvedDownArrow">
            <a:avLst>
              <a:gd name="adj1" fmla="val 36667"/>
              <a:gd name="adj2" fmla="val 73333"/>
              <a:gd name="adj3" fmla="val 33333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rotate right</a:t>
            </a:r>
          </a:p>
        </p:txBody>
      </p:sp>
      <p:sp>
        <p:nvSpPr>
          <p:cNvPr id="16394" name="Oval 8"/>
          <p:cNvSpPr>
            <a:spLocks noChangeAspect="1" noChangeArrowheads="1"/>
          </p:cNvSpPr>
          <p:nvPr/>
        </p:nvSpPr>
        <p:spPr bwMode="auto">
          <a:xfrm>
            <a:off x="6845300" y="3581400"/>
            <a:ext cx="522288" cy="4953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E1F2F3"/>
                </a:solidFill>
              </a14:hiddenFill>
            </a:ext>
          </a:extLst>
        </p:spPr>
        <p:txBody>
          <a:bodyPr wrap="none" anchor="ctr"/>
          <a:lstStyle>
            <a:lvl1pPr defTabSz="457200">
              <a:spcBef>
                <a:spcPct val="20000"/>
              </a:spcBef>
              <a:buClr>
                <a:srgbClr val="39275B"/>
              </a:buClr>
              <a:buSzPct val="100000"/>
              <a:buChar char="•"/>
              <a:defRPr sz="2400">
                <a:solidFill>
                  <a:srgbClr val="262626"/>
                </a:solidFill>
                <a:latin typeface="Calibri" panose="020F0502020204030204" pitchFamily="34" charset="0"/>
              </a:defRPr>
            </a:lvl1pPr>
            <a:lvl2pPr marL="37931725" indent="-37474525" defTabSz="457200">
              <a:spcBef>
                <a:spcPct val="20000"/>
              </a:spcBef>
              <a:buClr>
                <a:srgbClr val="4D4D4D"/>
              </a:buClr>
              <a:buFont typeface="Wingdings" panose="05000000000000000000" pitchFamily="2" charset="2"/>
              <a:buChar char="§"/>
              <a:defRPr sz="2200"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174625" defTabSz="457200">
              <a:spcBef>
                <a:spcPct val="20000"/>
              </a:spcBef>
              <a:buClr>
                <a:srgbClr val="9900CC"/>
              </a:buClr>
              <a:buChar char="•"/>
              <a:defRPr sz="2000">
                <a:solidFill>
                  <a:srgbClr val="4D4D4D"/>
                </a:solidFill>
                <a:latin typeface="Calibri" panose="020F0502020204030204" pitchFamily="34" charset="0"/>
              </a:defRPr>
            </a:lvl3pPr>
            <a:lvl4pPr marL="1430338" indent="-173038" defTabSz="457200">
              <a:spcBef>
                <a:spcPct val="20000"/>
              </a:spcBef>
              <a:buClr>
                <a:srgbClr val="796646"/>
              </a:buClr>
              <a:buFont typeface="Wingdings" panose="05000000000000000000" pitchFamily="2" charset="2"/>
              <a:buChar char="§"/>
              <a:defRPr sz="2000">
                <a:solidFill>
                  <a:srgbClr val="4D4D4D"/>
                </a:solidFill>
                <a:latin typeface="Calibri" panose="020F0502020204030204" pitchFamily="34" charset="0"/>
              </a:defRPr>
            </a:lvl4pPr>
            <a:lvl5pPr marL="1765300" indent="-220663" defTabSz="457200">
              <a:spcBef>
                <a:spcPct val="20000"/>
              </a:spcBef>
              <a:buChar char="»"/>
              <a:defRPr sz="2000">
                <a:solidFill>
                  <a:srgbClr val="4D4D4D"/>
                </a:solidFill>
                <a:latin typeface="Calibri" panose="020F0502020204030204" pitchFamily="34" charset="0"/>
              </a:defRPr>
            </a:lvl5pPr>
            <a:lvl6pPr marL="2222500" indent="-220663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Calibri" panose="020F0502020204030204" pitchFamily="34" charset="0"/>
              </a:defRPr>
            </a:lvl6pPr>
            <a:lvl7pPr marL="2679700" indent="-220663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Calibri" panose="020F0502020204030204" pitchFamily="34" charset="0"/>
              </a:defRPr>
            </a:lvl7pPr>
            <a:lvl8pPr marL="3136900" indent="-220663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Calibri" panose="020F0502020204030204" pitchFamily="34" charset="0"/>
              </a:defRPr>
            </a:lvl8pPr>
            <a:lvl9pPr marL="3594100" indent="-220663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rPr>
              <a:t>8</a:t>
            </a:r>
          </a:p>
        </p:txBody>
      </p:sp>
      <p:sp>
        <p:nvSpPr>
          <p:cNvPr id="16395" name="Oval 9"/>
          <p:cNvSpPr>
            <a:spLocks noChangeAspect="1" noChangeArrowheads="1"/>
          </p:cNvSpPr>
          <p:nvPr/>
        </p:nvSpPr>
        <p:spPr bwMode="auto">
          <a:xfrm>
            <a:off x="7558088" y="4495800"/>
            <a:ext cx="519112" cy="496888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E1F2F3"/>
                </a:solidFill>
              </a14:hiddenFill>
            </a:ext>
          </a:extLst>
        </p:spPr>
        <p:txBody>
          <a:bodyPr wrap="none" anchor="ctr"/>
          <a:lstStyle>
            <a:lvl1pPr defTabSz="457200">
              <a:spcBef>
                <a:spcPct val="20000"/>
              </a:spcBef>
              <a:buClr>
                <a:srgbClr val="39275B"/>
              </a:buClr>
              <a:buSzPct val="100000"/>
              <a:buChar char="•"/>
              <a:defRPr sz="2400">
                <a:solidFill>
                  <a:srgbClr val="262626"/>
                </a:solidFill>
                <a:latin typeface="Calibri" panose="020F0502020204030204" pitchFamily="34" charset="0"/>
              </a:defRPr>
            </a:lvl1pPr>
            <a:lvl2pPr marL="37931725" indent="-37474525" defTabSz="457200">
              <a:spcBef>
                <a:spcPct val="20000"/>
              </a:spcBef>
              <a:buClr>
                <a:srgbClr val="4D4D4D"/>
              </a:buClr>
              <a:buFont typeface="Wingdings" panose="05000000000000000000" pitchFamily="2" charset="2"/>
              <a:buChar char="§"/>
              <a:defRPr sz="2200"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174625" defTabSz="457200">
              <a:spcBef>
                <a:spcPct val="20000"/>
              </a:spcBef>
              <a:buClr>
                <a:srgbClr val="9900CC"/>
              </a:buClr>
              <a:buChar char="•"/>
              <a:defRPr sz="2000">
                <a:solidFill>
                  <a:srgbClr val="4D4D4D"/>
                </a:solidFill>
                <a:latin typeface="Calibri" panose="020F0502020204030204" pitchFamily="34" charset="0"/>
              </a:defRPr>
            </a:lvl3pPr>
            <a:lvl4pPr marL="1430338" indent="-173038" defTabSz="457200">
              <a:spcBef>
                <a:spcPct val="20000"/>
              </a:spcBef>
              <a:buClr>
                <a:srgbClr val="796646"/>
              </a:buClr>
              <a:buFont typeface="Wingdings" panose="05000000000000000000" pitchFamily="2" charset="2"/>
              <a:buChar char="§"/>
              <a:defRPr sz="2000">
                <a:solidFill>
                  <a:srgbClr val="4D4D4D"/>
                </a:solidFill>
                <a:latin typeface="Calibri" panose="020F0502020204030204" pitchFamily="34" charset="0"/>
              </a:defRPr>
            </a:lvl4pPr>
            <a:lvl5pPr marL="1765300" indent="-220663" defTabSz="457200">
              <a:spcBef>
                <a:spcPct val="20000"/>
              </a:spcBef>
              <a:buChar char="»"/>
              <a:defRPr sz="2000">
                <a:solidFill>
                  <a:srgbClr val="4D4D4D"/>
                </a:solidFill>
                <a:latin typeface="Calibri" panose="020F0502020204030204" pitchFamily="34" charset="0"/>
              </a:defRPr>
            </a:lvl5pPr>
            <a:lvl6pPr marL="2222500" indent="-220663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Calibri" panose="020F0502020204030204" pitchFamily="34" charset="0"/>
              </a:defRPr>
            </a:lvl6pPr>
            <a:lvl7pPr marL="2679700" indent="-220663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Calibri" panose="020F0502020204030204" pitchFamily="34" charset="0"/>
              </a:defRPr>
            </a:lvl7pPr>
            <a:lvl8pPr marL="3136900" indent="-220663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Calibri" panose="020F0502020204030204" pitchFamily="34" charset="0"/>
              </a:defRPr>
            </a:lvl8pPr>
            <a:lvl9pPr marL="3594100" indent="-220663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rPr>
              <a:t>25</a:t>
            </a:r>
          </a:p>
        </p:txBody>
      </p:sp>
      <p:cxnSp>
        <p:nvCxnSpPr>
          <p:cNvPr id="16396" name="AutoShape 10"/>
          <p:cNvCxnSpPr>
            <a:cxnSpLocks noChangeShapeType="1"/>
            <a:stCxn id="16394" idx="5"/>
            <a:endCxn id="16395" idx="0"/>
          </p:cNvCxnSpPr>
          <p:nvPr/>
        </p:nvCxnSpPr>
        <p:spPr bwMode="auto">
          <a:xfrm>
            <a:off x="7291388" y="4022725"/>
            <a:ext cx="527050" cy="454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397" name="Oval 14"/>
          <p:cNvSpPr>
            <a:spLocks noChangeAspect="1" noChangeArrowheads="1"/>
          </p:cNvSpPr>
          <p:nvPr/>
        </p:nvSpPr>
        <p:spPr bwMode="auto">
          <a:xfrm>
            <a:off x="6172200" y="4495800"/>
            <a:ext cx="520700" cy="4953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E1F2F3"/>
                </a:solidFill>
              </a14:hiddenFill>
            </a:ext>
          </a:extLst>
        </p:spPr>
        <p:txBody>
          <a:bodyPr wrap="none" anchor="ctr"/>
          <a:lstStyle>
            <a:lvl1pPr defTabSz="457200">
              <a:spcBef>
                <a:spcPct val="20000"/>
              </a:spcBef>
              <a:buClr>
                <a:srgbClr val="39275B"/>
              </a:buClr>
              <a:buSzPct val="100000"/>
              <a:buChar char="•"/>
              <a:defRPr sz="2400">
                <a:solidFill>
                  <a:srgbClr val="262626"/>
                </a:solidFill>
                <a:latin typeface="Calibri" panose="020F0502020204030204" pitchFamily="34" charset="0"/>
              </a:defRPr>
            </a:lvl1pPr>
            <a:lvl2pPr marL="37931725" indent="-37474525" defTabSz="457200">
              <a:spcBef>
                <a:spcPct val="20000"/>
              </a:spcBef>
              <a:buClr>
                <a:srgbClr val="4D4D4D"/>
              </a:buClr>
              <a:buFont typeface="Wingdings" panose="05000000000000000000" pitchFamily="2" charset="2"/>
              <a:buChar char="§"/>
              <a:defRPr sz="2200"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174625" defTabSz="457200">
              <a:spcBef>
                <a:spcPct val="20000"/>
              </a:spcBef>
              <a:buClr>
                <a:srgbClr val="9900CC"/>
              </a:buClr>
              <a:buChar char="•"/>
              <a:defRPr sz="2000">
                <a:solidFill>
                  <a:srgbClr val="4D4D4D"/>
                </a:solidFill>
                <a:latin typeface="Calibri" panose="020F0502020204030204" pitchFamily="34" charset="0"/>
              </a:defRPr>
            </a:lvl3pPr>
            <a:lvl4pPr marL="1430338" indent="-173038" defTabSz="457200">
              <a:spcBef>
                <a:spcPct val="20000"/>
              </a:spcBef>
              <a:buClr>
                <a:srgbClr val="796646"/>
              </a:buClr>
              <a:buFont typeface="Wingdings" panose="05000000000000000000" pitchFamily="2" charset="2"/>
              <a:buChar char="§"/>
              <a:defRPr sz="2000">
                <a:solidFill>
                  <a:srgbClr val="4D4D4D"/>
                </a:solidFill>
                <a:latin typeface="Calibri" panose="020F0502020204030204" pitchFamily="34" charset="0"/>
              </a:defRPr>
            </a:lvl4pPr>
            <a:lvl5pPr marL="1765300" indent="-220663" defTabSz="457200">
              <a:spcBef>
                <a:spcPct val="20000"/>
              </a:spcBef>
              <a:buChar char="»"/>
              <a:defRPr sz="2000">
                <a:solidFill>
                  <a:srgbClr val="4D4D4D"/>
                </a:solidFill>
                <a:latin typeface="Calibri" panose="020F0502020204030204" pitchFamily="34" charset="0"/>
              </a:defRPr>
            </a:lvl5pPr>
            <a:lvl6pPr marL="2222500" indent="-220663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Calibri" panose="020F0502020204030204" pitchFamily="34" charset="0"/>
              </a:defRPr>
            </a:lvl6pPr>
            <a:lvl7pPr marL="2679700" indent="-220663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Calibri" panose="020F0502020204030204" pitchFamily="34" charset="0"/>
              </a:defRPr>
            </a:lvl7pPr>
            <a:lvl8pPr marL="3136900" indent="-220663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Calibri" panose="020F0502020204030204" pitchFamily="34" charset="0"/>
              </a:defRPr>
            </a:lvl8pPr>
            <a:lvl9pPr marL="3594100" indent="-220663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rPr>
              <a:t>3</a:t>
            </a:r>
          </a:p>
        </p:txBody>
      </p:sp>
      <p:cxnSp>
        <p:nvCxnSpPr>
          <p:cNvPr id="16398" name="AutoShape 17"/>
          <p:cNvCxnSpPr>
            <a:cxnSpLocks noChangeShapeType="1"/>
            <a:stCxn id="16394" idx="3"/>
            <a:endCxn id="16397" idx="0"/>
          </p:cNvCxnSpPr>
          <p:nvPr/>
        </p:nvCxnSpPr>
        <p:spPr bwMode="auto">
          <a:xfrm flipH="1">
            <a:off x="6432550" y="4022725"/>
            <a:ext cx="488950" cy="454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399" name="Oval 14"/>
          <p:cNvSpPr>
            <a:spLocks noChangeAspect="1" noChangeArrowheads="1"/>
          </p:cNvSpPr>
          <p:nvPr/>
        </p:nvSpPr>
        <p:spPr bwMode="auto">
          <a:xfrm>
            <a:off x="2374900" y="5334000"/>
            <a:ext cx="520700" cy="4953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E1F2F3"/>
                </a:solidFill>
              </a14:hiddenFill>
            </a:ext>
          </a:extLst>
        </p:spPr>
        <p:txBody>
          <a:bodyPr wrap="none" anchor="ctr"/>
          <a:lstStyle>
            <a:lvl1pPr defTabSz="457200">
              <a:spcBef>
                <a:spcPct val="20000"/>
              </a:spcBef>
              <a:buClr>
                <a:srgbClr val="39275B"/>
              </a:buClr>
              <a:buSzPct val="100000"/>
              <a:buChar char="•"/>
              <a:defRPr sz="2400">
                <a:solidFill>
                  <a:srgbClr val="262626"/>
                </a:solidFill>
                <a:latin typeface="Calibri" panose="020F0502020204030204" pitchFamily="34" charset="0"/>
              </a:defRPr>
            </a:lvl1pPr>
            <a:lvl2pPr marL="37931725" indent="-37474525" defTabSz="457200">
              <a:spcBef>
                <a:spcPct val="20000"/>
              </a:spcBef>
              <a:buClr>
                <a:srgbClr val="4D4D4D"/>
              </a:buClr>
              <a:buFont typeface="Wingdings" panose="05000000000000000000" pitchFamily="2" charset="2"/>
              <a:buChar char="§"/>
              <a:defRPr sz="2200"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174625" defTabSz="457200">
              <a:spcBef>
                <a:spcPct val="20000"/>
              </a:spcBef>
              <a:buClr>
                <a:srgbClr val="9900CC"/>
              </a:buClr>
              <a:buChar char="•"/>
              <a:defRPr sz="2000">
                <a:solidFill>
                  <a:srgbClr val="4D4D4D"/>
                </a:solidFill>
                <a:latin typeface="Calibri" panose="020F0502020204030204" pitchFamily="34" charset="0"/>
              </a:defRPr>
            </a:lvl3pPr>
            <a:lvl4pPr marL="1430338" indent="-173038" defTabSz="457200">
              <a:spcBef>
                <a:spcPct val="20000"/>
              </a:spcBef>
              <a:buClr>
                <a:srgbClr val="796646"/>
              </a:buClr>
              <a:buFont typeface="Wingdings" panose="05000000000000000000" pitchFamily="2" charset="2"/>
              <a:buChar char="§"/>
              <a:defRPr sz="2000">
                <a:solidFill>
                  <a:srgbClr val="4D4D4D"/>
                </a:solidFill>
                <a:latin typeface="Calibri" panose="020F0502020204030204" pitchFamily="34" charset="0"/>
              </a:defRPr>
            </a:lvl4pPr>
            <a:lvl5pPr marL="1765300" indent="-220663" defTabSz="457200">
              <a:spcBef>
                <a:spcPct val="20000"/>
              </a:spcBef>
              <a:buChar char="»"/>
              <a:defRPr sz="2000">
                <a:solidFill>
                  <a:srgbClr val="4D4D4D"/>
                </a:solidFill>
                <a:latin typeface="Calibri" panose="020F0502020204030204" pitchFamily="34" charset="0"/>
              </a:defRPr>
            </a:lvl5pPr>
            <a:lvl6pPr marL="2222500" indent="-220663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Calibri" panose="020F0502020204030204" pitchFamily="34" charset="0"/>
              </a:defRPr>
            </a:lvl6pPr>
            <a:lvl7pPr marL="2679700" indent="-220663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Calibri" panose="020F0502020204030204" pitchFamily="34" charset="0"/>
              </a:defRPr>
            </a:lvl7pPr>
            <a:lvl8pPr marL="3136900" indent="-220663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Calibri" panose="020F0502020204030204" pitchFamily="34" charset="0"/>
              </a:defRPr>
            </a:lvl8pPr>
            <a:lvl9pPr marL="3594100" indent="-220663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rPr>
              <a:t>11</a:t>
            </a:r>
          </a:p>
        </p:txBody>
      </p:sp>
      <p:cxnSp>
        <p:nvCxnSpPr>
          <p:cNvPr id="16400" name="AutoShape 17"/>
          <p:cNvCxnSpPr>
            <a:cxnSpLocks noChangeShapeType="1"/>
            <a:stCxn id="16388" idx="5"/>
            <a:endCxn id="16399" idx="0"/>
          </p:cNvCxnSpPr>
          <p:nvPr/>
        </p:nvCxnSpPr>
        <p:spPr bwMode="auto">
          <a:xfrm>
            <a:off x="2274888" y="4895850"/>
            <a:ext cx="360362" cy="419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401" name="Oval 14"/>
          <p:cNvSpPr>
            <a:spLocks noChangeAspect="1" noChangeArrowheads="1"/>
          </p:cNvSpPr>
          <p:nvPr/>
        </p:nvSpPr>
        <p:spPr bwMode="auto">
          <a:xfrm>
            <a:off x="7099300" y="5373688"/>
            <a:ext cx="520700" cy="4953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E1F2F3"/>
                </a:solidFill>
              </a14:hiddenFill>
            </a:ext>
          </a:extLst>
        </p:spPr>
        <p:txBody>
          <a:bodyPr wrap="none" anchor="ctr"/>
          <a:lstStyle>
            <a:lvl1pPr defTabSz="457200">
              <a:spcBef>
                <a:spcPct val="20000"/>
              </a:spcBef>
              <a:buClr>
                <a:srgbClr val="39275B"/>
              </a:buClr>
              <a:buSzPct val="100000"/>
              <a:buChar char="•"/>
              <a:defRPr sz="2400">
                <a:solidFill>
                  <a:srgbClr val="262626"/>
                </a:solidFill>
                <a:latin typeface="Calibri" panose="020F0502020204030204" pitchFamily="34" charset="0"/>
              </a:defRPr>
            </a:lvl1pPr>
            <a:lvl2pPr marL="37931725" indent="-37474525" defTabSz="457200">
              <a:spcBef>
                <a:spcPct val="20000"/>
              </a:spcBef>
              <a:buClr>
                <a:srgbClr val="4D4D4D"/>
              </a:buClr>
              <a:buFont typeface="Wingdings" panose="05000000000000000000" pitchFamily="2" charset="2"/>
              <a:buChar char="§"/>
              <a:defRPr sz="2200"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174625" defTabSz="457200">
              <a:spcBef>
                <a:spcPct val="20000"/>
              </a:spcBef>
              <a:buClr>
                <a:srgbClr val="9900CC"/>
              </a:buClr>
              <a:buChar char="•"/>
              <a:defRPr sz="2000">
                <a:solidFill>
                  <a:srgbClr val="4D4D4D"/>
                </a:solidFill>
                <a:latin typeface="Calibri" panose="020F0502020204030204" pitchFamily="34" charset="0"/>
              </a:defRPr>
            </a:lvl3pPr>
            <a:lvl4pPr marL="1430338" indent="-173038" defTabSz="457200">
              <a:spcBef>
                <a:spcPct val="20000"/>
              </a:spcBef>
              <a:buClr>
                <a:srgbClr val="796646"/>
              </a:buClr>
              <a:buFont typeface="Wingdings" panose="05000000000000000000" pitchFamily="2" charset="2"/>
              <a:buChar char="§"/>
              <a:defRPr sz="2000">
                <a:solidFill>
                  <a:srgbClr val="4D4D4D"/>
                </a:solidFill>
                <a:latin typeface="Calibri" panose="020F0502020204030204" pitchFamily="34" charset="0"/>
              </a:defRPr>
            </a:lvl4pPr>
            <a:lvl5pPr marL="1765300" indent="-220663" defTabSz="457200">
              <a:spcBef>
                <a:spcPct val="20000"/>
              </a:spcBef>
              <a:buChar char="»"/>
              <a:defRPr sz="2000">
                <a:solidFill>
                  <a:srgbClr val="4D4D4D"/>
                </a:solidFill>
                <a:latin typeface="Calibri" panose="020F0502020204030204" pitchFamily="34" charset="0"/>
              </a:defRPr>
            </a:lvl5pPr>
            <a:lvl6pPr marL="2222500" indent="-220663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Calibri" panose="020F0502020204030204" pitchFamily="34" charset="0"/>
              </a:defRPr>
            </a:lvl6pPr>
            <a:lvl7pPr marL="2679700" indent="-220663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Calibri" panose="020F0502020204030204" pitchFamily="34" charset="0"/>
              </a:defRPr>
            </a:lvl7pPr>
            <a:lvl8pPr marL="3136900" indent="-220663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Calibri" panose="020F0502020204030204" pitchFamily="34" charset="0"/>
              </a:defRPr>
            </a:lvl8pPr>
            <a:lvl9pPr marL="3594100" indent="-220663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rPr>
              <a:t>11</a:t>
            </a:r>
          </a:p>
        </p:txBody>
      </p:sp>
      <p:cxnSp>
        <p:nvCxnSpPr>
          <p:cNvPr id="16402" name="AutoShape 17"/>
          <p:cNvCxnSpPr>
            <a:cxnSpLocks noChangeShapeType="1"/>
            <a:stCxn id="16395" idx="3"/>
            <a:endCxn id="16401" idx="0"/>
          </p:cNvCxnSpPr>
          <p:nvPr/>
        </p:nvCxnSpPr>
        <p:spPr bwMode="auto">
          <a:xfrm flipH="1">
            <a:off x="7359650" y="4938713"/>
            <a:ext cx="274638" cy="4159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403" name="AutoShape 31"/>
          <p:cNvSpPr>
            <a:spLocks noChangeArrowheads="1"/>
          </p:cNvSpPr>
          <p:nvPr/>
        </p:nvSpPr>
        <p:spPr bwMode="auto">
          <a:xfrm>
            <a:off x="1905000" y="3733800"/>
            <a:ext cx="381000" cy="609600"/>
          </a:xfrm>
          <a:custGeom>
            <a:avLst/>
            <a:gdLst>
              <a:gd name="T0" fmla="*/ 260615 w 21600"/>
              <a:gd name="T1" fmla="*/ 0 h 21600"/>
              <a:gd name="T2" fmla="*/ 260615 w 21600"/>
              <a:gd name="T3" fmla="*/ 343126 h 21600"/>
              <a:gd name="T4" fmla="*/ 23407 w 21600"/>
              <a:gd name="T5" fmla="*/ 609600 h 21600"/>
              <a:gd name="T6" fmla="*/ 381000 w 21600"/>
              <a:gd name="T7" fmla="*/ 171563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4781 h 21600"/>
              <a:gd name="T14" fmla="*/ 20143 w 21600"/>
              <a:gd name="T15" fmla="*/ 737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4775" y="0"/>
                </a:lnTo>
                <a:lnTo>
                  <a:pt x="14775" y="4781"/>
                </a:lnTo>
                <a:lnTo>
                  <a:pt x="12427" y="4781"/>
                </a:lnTo>
                <a:cubicBezTo>
                  <a:pt x="5564" y="4781"/>
                  <a:pt x="0" y="8084"/>
                  <a:pt x="0" y="12158"/>
                </a:cubicBezTo>
                <a:lnTo>
                  <a:pt x="0" y="21600"/>
                </a:lnTo>
                <a:lnTo>
                  <a:pt x="2653" y="21600"/>
                </a:lnTo>
                <a:lnTo>
                  <a:pt x="2653" y="12158"/>
                </a:lnTo>
                <a:cubicBezTo>
                  <a:pt x="2653" y="9518"/>
                  <a:pt x="7029" y="7377"/>
                  <a:pt x="12427" y="7377"/>
                </a:cubicBezTo>
                <a:lnTo>
                  <a:pt x="14775" y="7377"/>
                </a:lnTo>
                <a:lnTo>
                  <a:pt x="14775" y="12158"/>
                </a:lnTo>
                <a:lnTo>
                  <a:pt x="21600" y="6079"/>
                </a:lnTo>
                <a:close/>
              </a:path>
            </a:pathLst>
          </a:custGeom>
          <a:noFill/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04" name="AutoShape 32"/>
          <p:cNvSpPr>
            <a:spLocks noChangeArrowheads="1"/>
          </p:cNvSpPr>
          <p:nvPr/>
        </p:nvSpPr>
        <p:spPr bwMode="auto">
          <a:xfrm rot="5400000">
            <a:off x="2933700" y="3924300"/>
            <a:ext cx="762000" cy="533400"/>
          </a:xfrm>
          <a:custGeom>
            <a:avLst/>
            <a:gdLst>
              <a:gd name="T0" fmla="*/ 521229 w 21600"/>
              <a:gd name="T1" fmla="*/ 0 h 21600"/>
              <a:gd name="T2" fmla="*/ 521229 w 21600"/>
              <a:gd name="T3" fmla="*/ 300235 h 21600"/>
              <a:gd name="T4" fmla="*/ 46814 w 21600"/>
              <a:gd name="T5" fmla="*/ 533400 h 21600"/>
              <a:gd name="T6" fmla="*/ 762000 w 21600"/>
              <a:gd name="T7" fmla="*/ 150118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4781 h 21600"/>
              <a:gd name="T14" fmla="*/ 20143 w 21600"/>
              <a:gd name="T15" fmla="*/ 737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4775" y="0"/>
                </a:lnTo>
                <a:lnTo>
                  <a:pt x="14775" y="4781"/>
                </a:lnTo>
                <a:lnTo>
                  <a:pt x="12427" y="4781"/>
                </a:lnTo>
                <a:cubicBezTo>
                  <a:pt x="5564" y="4781"/>
                  <a:pt x="0" y="8084"/>
                  <a:pt x="0" y="12158"/>
                </a:cubicBezTo>
                <a:lnTo>
                  <a:pt x="0" y="21600"/>
                </a:lnTo>
                <a:lnTo>
                  <a:pt x="2653" y="21600"/>
                </a:lnTo>
                <a:lnTo>
                  <a:pt x="2653" y="12158"/>
                </a:lnTo>
                <a:cubicBezTo>
                  <a:pt x="2653" y="9518"/>
                  <a:pt x="7029" y="7377"/>
                  <a:pt x="12427" y="7377"/>
                </a:cubicBezTo>
                <a:lnTo>
                  <a:pt x="14775" y="7377"/>
                </a:lnTo>
                <a:lnTo>
                  <a:pt x="14775" y="12158"/>
                </a:lnTo>
                <a:lnTo>
                  <a:pt x="21600" y="6079"/>
                </a:lnTo>
                <a:close/>
              </a:path>
            </a:pathLst>
          </a:custGeom>
          <a:noFill/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05" name="AutoShape 33"/>
          <p:cNvSpPr>
            <a:spLocks noChangeArrowheads="1"/>
          </p:cNvSpPr>
          <p:nvPr/>
        </p:nvSpPr>
        <p:spPr bwMode="auto">
          <a:xfrm rot="-5400000">
            <a:off x="1943100" y="5219700"/>
            <a:ext cx="457200" cy="228600"/>
          </a:xfrm>
          <a:custGeom>
            <a:avLst/>
            <a:gdLst>
              <a:gd name="T0" fmla="*/ 312738 w 21600"/>
              <a:gd name="T1" fmla="*/ 0 h 21600"/>
              <a:gd name="T2" fmla="*/ 312738 w 21600"/>
              <a:gd name="T3" fmla="*/ 128672 h 21600"/>
              <a:gd name="T4" fmla="*/ 28088 w 21600"/>
              <a:gd name="T5" fmla="*/ 228600 h 21600"/>
              <a:gd name="T6" fmla="*/ 457200 w 21600"/>
              <a:gd name="T7" fmla="*/ 64336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4781 h 21600"/>
              <a:gd name="T14" fmla="*/ 20143 w 21600"/>
              <a:gd name="T15" fmla="*/ 737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4775" y="0"/>
                </a:lnTo>
                <a:lnTo>
                  <a:pt x="14775" y="4781"/>
                </a:lnTo>
                <a:lnTo>
                  <a:pt x="12427" y="4781"/>
                </a:lnTo>
                <a:cubicBezTo>
                  <a:pt x="5564" y="4781"/>
                  <a:pt x="0" y="8084"/>
                  <a:pt x="0" y="12158"/>
                </a:cubicBezTo>
                <a:lnTo>
                  <a:pt x="0" y="21600"/>
                </a:lnTo>
                <a:lnTo>
                  <a:pt x="2653" y="21600"/>
                </a:lnTo>
                <a:lnTo>
                  <a:pt x="2653" y="12158"/>
                </a:lnTo>
                <a:cubicBezTo>
                  <a:pt x="2653" y="9518"/>
                  <a:pt x="7029" y="7377"/>
                  <a:pt x="12427" y="7377"/>
                </a:cubicBezTo>
                <a:lnTo>
                  <a:pt x="14775" y="7377"/>
                </a:lnTo>
                <a:lnTo>
                  <a:pt x="14775" y="12158"/>
                </a:lnTo>
                <a:lnTo>
                  <a:pt x="21600" y="6079"/>
                </a:lnTo>
                <a:close/>
              </a:path>
            </a:pathLst>
          </a:custGeom>
          <a:noFill/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321 - Data Structures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F31B7-9060-42E4-BB86-9DFA13B43B24}" type="slidenum">
              <a:rPr lang="en-US" smtClean="0"/>
              <a:pPr>
                <a:defRPr/>
              </a:pPr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765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R-Rotations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915400" cy="1981200"/>
          </a:xfrm>
        </p:spPr>
        <p:txBody>
          <a:bodyPr/>
          <a:lstStyle/>
          <a:p>
            <a:r>
              <a:rPr lang="en-US" sz="2800" dirty="0"/>
              <a:t>W</a:t>
            </a:r>
            <a:r>
              <a:rPr lang="en-US" sz="2800" dirty="0" smtClean="0"/>
              <a:t>hen insert a node </a:t>
            </a:r>
            <a:r>
              <a:rPr lang="en-US" sz="2800" dirty="0"/>
              <a:t>into the </a:t>
            </a:r>
            <a:r>
              <a:rPr lang="en-US" sz="2800" i="1" dirty="0" smtClean="0">
                <a:solidFill>
                  <a:srgbClr val="FF0000"/>
                </a:solidFill>
              </a:rPr>
              <a:t>left</a:t>
            </a:r>
            <a:r>
              <a:rPr lang="en-US" sz="2800" dirty="0" smtClean="0"/>
              <a:t> sub-tree </a:t>
            </a:r>
            <a:r>
              <a:rPr lang="en-US" sz="2800" dirty="0"/>
              <a:t>of a</a:t>
            </a:r>
            <a:r>
              <a:rPr lang="en-US" sz="2800" dirty="0" smtClean="0"/>
              <a:t> </a:t>
            </a:r>
            <a:r>
              <a:rPr lang="en-US" sz="2800" i="1" dirty="0" smtClean="0">
                <a:solidFill>
                  <a:srgbClr val="FF0000"/>
                </a:solidFill>
              </a:rPr>
              <a:t>left</a:t>
            </a:r>
            <a:r>
              <a:rPr lang="en-US" sz="2800" dirty="0" smtClean="0"/>
              <a:t> sub-tree</a:t>
            </a:r>
            <a:r>
              <a:rPr lang="en-US" sz="2800" dirty="0"/>
              <a:t>, </a:t>
            </a:r>
            <a:r>
              <a:rPr lang="en-US" sz="2800" dirty="0" smtClean="0"/>
              <a:t>it may cause a sub-tree imbalance.  </a:t>
            </a:r>
          </a:p>
          <a:p>
            <a:r>
              <a:rPr lang="en-US" sz="2800" dirty="0" smtClean="0"/>
              <a:t>To rebalance, perform a </a:t>
            </a:r>
            <a:r>
              <a:rPr lang="en-US" sz="2800" i="1" dirty="0" smtClean="0">
                <a:solidFill>
                  <a:srgbClr val="FF0000"/>
                </a:solidFill>
              </a:rPr>
              <a:t>R-Rotation</a:t>
            </a:r>
            <a:r>
              <a:rPr lang="en-US" sz="2800" dirty="0" smtClean="0"/>
              <a:t> in the clockwise direction. </a:t>
            </a:r>
            <a:endParaRPr lang="en-US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02" y="3505200"/>
            <a:ext cx="8579589" cy="235644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4190996" y="3657600"/>
                <a:ext cx="762002" cy="52322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𝑅</m:t>
                      </m:r>
                    </m:oMath>
                  </m:oMathPara>
                </a14:m>
                <a:endParaRPr lang="en-US" b="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0996" y="3657600"/>
                <a:ext cx="762002" cy="52322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321 - Data Structures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F31B7-9060-42E4-BB86-9DFA13B43B24}" type="slidenum">
              <a:rPr lang="en-US" smtClean="0"/>
              <a:pPr>
                <a:defRPr/>
              </a:pPr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596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Example: R-Rotation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152400" y="1049334"/>
            <a:ext cx="8839200" cy="24390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buChar char="8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400" b="0" dirty="0" smtClean="0"/>
              <a:t>Below, when 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400" b="0" dirty="0" smtClean="0"/>
              <a:t> is inserted into the left sub-tree of </a:t>
            </a:r>
            <a:r>
              <a:rPr 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0" dirty="0" smtClean="0"/>
              <a:t>’s left sub-tree, </a:t>
            </a:r>
            <a:r>
              <a:rPr 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0" dirty="0" smtClean="0"/>
              <a:t> has a 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-2</a:t>
            </a:r>
            <a:r>
              <a:rPr lang="en-US" sz="2400" b="0" dirty="0" smtClean="0"/>
              <a:t> imbalance.</a:t>
            </a:r>
          </a:p>
          <a:p>
            <a:r>
              <a:rPr lang="en-US" sz="2400" b="0" dirty="0" smtClean="0"/>
              <a:t>We </a:t>
            </a:r>
            <a:r>
              <a:rPr lang="en-US" sz="2400" b="0" dirty="0"/>
              <a:t>perform </a:t>
            </a:r>
            <a:r>
              <a:rPr lang="en-US" sz="2400" b="0" dirty="0" smtClean="0"/>
              <a:t>a R-Rotation </a:t>
            </a:r>
            <a:r>
              <a:rPr lang="en-US" sz="2400" b="0" dirty="0"/>
              <a:t>by making 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0" dirty="0" smtClean="0"/>
              <a:t> </a:t>
            </a:r>
            <a:r>
              <a:rPr lang="en-US" sz="2400" b="0" dirty="0"/>
              <a:t>the </a:t>
            </a:r>
            <a:r>
              <a:rPr lang="en-US" sz="2400" b="0" dirty="0" smtClean="0"/>
              <a:t>right-subtree of its left sub-tree, </a:t>
            </a:r>
            <a:r>
              <a:rPr 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2400" b="0" dirty="0" smtClean="0"/>
              <a:t>.</a:t>
            </a:r>
          </a:p>
          <a:p>
            <a:r>
              <a:rPr lang="en-US" sz="2400" kern="0" dirty="0" smtClean="0"/>
              <a:t>Note</a:t>
            </a:r>
            <a:r>
              <a:rPr lang="en-US" sz="2400" b="0" kern="0" dirty="0" smtClean="0"/>
              <a:t>: If </a:t>
            </a:r>
            <a:r>
              <a:rPr lang="en-US" sz="2400" b="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2400" b="0" kern="0" dirty="0" smtClean="0"/>
              <a:t> had a right sub-tree, that sub-tree would become </a:t>
            </a:r>
            <a:r>
              <a:rPr lang="en-US" sz="2400" b="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0" kern="0" dirty="0" smtClean="0"/>
              <a:t>’s left sub-tree (i.e. a second right rotation). </a:t>
            </a:r>
            <a:endParaRPr lang="en-US" sz="2400" b="0" kern="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0750" y="4191000"/>
            <a:ext cx="4762500" cy="172402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504524" y="4639050"/>
            <a:ext cx="314876" cy="21620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accent1">
                    <a:lumMod val="75000"/>
                  </a:schemeClr>
                </a:solidFill>
              </a:rPr>
              <a:t>-</a:t>
            </a:r>
            <a:r>
              <a:rPr lang="en-US" sz="1100" dirty="0" smtClean="0">
                <a:solidFill>
                  <a:schemeClr val="accent1">
                    <a:lumMod val="75000"/>
                  </a:schemeClr>
                </a:solidFill>
              </a:rPr>
              <a:t>1</a:t>
            </a:r>
            <a:endParaRPr lang="en-US" sz="11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819400" y="4140733"/>
            <a:ext cx="311727" cy="21620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sz="1100" dirty="0">
                <a:solidFill>
                  <a:srgbClr val="FF0000"/>
                </a:solidFill>
              </a:rPr>
              <a:t>-</a:t>
            </a:r>
            <a:r>
              <a:rPr lang="en-US" sz="1100" dirty="0" smtClean="0">
                <a:solidFill>
                  <a:srgbClr val="FF0000"/>
                </a:solidFill>
              </a:rPr>
              <a:t>2</a:t>
            </a:r>
            <a:endParaRPr lang="en-US" sz="1100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286000" y="5105400"/>
            <a:ext cx="168852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solidFill>
                  <a:schemeClr val="accent1">
                    <a:lumMod val="75000"/>
                  </a:schemeClr>
                </a:solidFill>
              </a:rPr>
              <a:t>0</a:t>
            </a:r>
            <a:endParaRPr lang="en-US" sz="11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321 - Data Structures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F31B7-9060-42E4-BB86-9DFA13B43B24}" type="slidenum">
              <a:rPr lang="en-US" smtClean="0"/>
              <a:pPr>
                <a:defRPr/>
              </a:pPr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908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/>
          <a:lstStyle/>
          <a:p>
            <a:r>
              <a:rPr lang="en-US" altLang="en-US" dirty="0" smtClean="0">
                <a:solidFill>
                  <a:srgbClr val="FF3300"/>
                </a:solidFill>
              </a:rPr>
              <a:t>B-Tree Properties</a:t>
            </a:r>
            <a:endParaRPr lang="en-US" altLang="en-US" dirty="0">
              <a:solidFill>
                <a:srgbClr val="FF33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51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199" y="3201978"/>
                <a:ext cx="8229600" cy="2826031"/>
              </a:xfrm>
              <a:noFill/>
              <a:ln/>
            </p:spPr>
            <p:txBody>
              <a:bodyPr wrap="square" lIns="92075" tIns="46038" rIns="92075" bIns="46038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en-US" sz="2400" dirty="0" smtClean="0"/>
                  <a:t>Keys of each child (sub-tree) </a:t>
                </a:r>
                <a:r>
                  <a:rPr lang="en-US" altLang="en-US" sz="2400" dirty="0"/>
                  <a:t>of </a:t>
                </a:r>
                <a:r>
                  <a:rPr lang="en-US" altLang="en-US" sz="2400" dirty="0" smtClean="0"/>
                  <a:t>a node </a:t>
                </a:r>
                <a:r>
                  <a:rPr lang="en-US" altLang="en-US" sz="2400" dirty="0"/>
                  <a:t>are </a:t>
                </a:r>
                <a:r>
                  <a:rPr lang="en-US" altLang="en-US" sz="2400" dirty="0" smtClean="0"/>
                  <a:t>between the keys </a:t>
                </a:r>
                <a:r>
                  <a:rPr lang="en-US" altLang="en-US" sz="2400" dirty="0"/>
                  <a:t>in that node.</a:t>
                </a:r>
              </a:p>
              <a:p>
                <a:pPr>
                  <a:spcBef>
                    <a:spcPct val="0"/>
                  </a:spcBef>
                </a:pPr>
                <a:r>
                  <a:rPr lang="en-US" altLang="en-US" sz="2400" dirty="0" smtClean="0"/>
                  <a:t>For subtree </a:t>
                </a:r>
                <a14:m>
                  <m:oMath xmlns:m="http://schemas.openxmlformats.org/officeDocument/2006/math"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en-US" sz="2400" b="0" i="1" baseline="-2500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en-US" sz="2400" dirty="0" smtClean="0"/>
                  <a:t>, the </a:t>
                </a:r>
                <a14:m>
                  <m:oMath xmlns:m="http://schemas.openxmlformats.org/officeDocument/2006/math"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en-US" sz="2400" dirty="0" err="1" smtClean="0"/>
                  <a:t>th</a:t>
                </a:r>
                <a:r>
                  <a:rPr lang="en-US" altLang="en-US" sz="2400" dirty="0" smtClean="0"/>
                  <a:t> </a:t>
                </a:r>
                <a:r>
                  <a:rPr lang="en-US" altLang="en-US" sz="2400" dirty="0"/>
                  <a:t>child of </a:t>
                </a:r>
                <a:r>
                  <a:rPr lang="en-US" altLang="en-US" sz="2400" dirty="0" smtClean="0"/>
                  <a:t>a given </a:t>
                </a:r>
                <a:r>
                  <a:rPr lang="en-US" altLang="en-US" sz="2400" dirty="0"/>
                  <a:t>node:</a:t>
                </a:r>
              </a:p>
              <a:p>
                <a:pPr lvl="1"/>
                <a:r>
                  <a:rPr lang="en-US" altLang="en-US" sz="2400" dirty="0"/>
                  <a:t>A</a:t>
                </a:r>
                <a:r>
                  <a:rPr lang="en-US" altLang="en-US" sz="2400" dirty="0" smtClean="0"/>
                  <a:t>ll </a:t>
                </a:r>
                <a:r>
                  <a:rPr lang="en-US" altLang="en-US" sz="2400" dirty="0"/>
                  <a:t>keys in </a:t>
                </a:r>
                <a14:m>
                  <m:oMath xmlns:m="http://schemas.openxmlformats.org/officeDocument/2006/math">
                    <m:r>
                      <a:rPr lang="en-US" altLang="en-US" sz="240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en-US" sz="2400" i="1" baseline="-2500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en-US" sz="2400" i="1" baseline="-2500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n-US" sz="2400" dirty="0" smtClean="0"/>
                  <a:t> must </a:t>
                </a:r>
                <a:r>
                  <a:rPr lang="en-US" altLang="en-US" sz="2400" dirty="0"/>
                  <a:t>be between keys </a:t>
                </a:r>
                <a14:m>
                  <m:oMath xmlns:m="http://schemas.openxmlformats.org/officeDocument/2006/math"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en-US" sz="2400" b="0" i="1" baseline="-2500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en-US" sz="2400" baseline="-25000" dirty="0" smtClean="0"/>
                  <a:t>-</a:t>
                </a:r>
                <a14:m>
                  <m:oMath xmlns:m="http://schemas.openxmlformats.org/officeDocument/2006/math">
                    <m:r>
                      <a:rPr lang="en-US" altLang="en-US" sz="2400" b="0" i="1" baseline="-25000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en-US" sz="2400" dirty="0" smtClean="0"/>
                  <a:t> </a:t>
                </a:r>
                <a:r>
                  <a:rPr lang="en-US" altLang="en-US" sz="2400" dirty="0"/>
                  <a:t>and </a:t>
                </a:r>
                <a14:m>
                  <m:oMath xmlns:m="http://schemas.openxmlformats.org/officeDocument/2006/math">
                    <m:r>
                      <a:rPr lang="en-US" altLang="en-US" sz="24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en-US" sz="2400" i="1" baseline="-2500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en-US" sz="2400" i="1" baseline="-2500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n-US" sz="2400" dirty="0" smtClean="0"/>
                  <a:t>.</a:t>
                </a:r>
                <a:endParaRPr lang="en-US" altLang="en-US" sz="2400" dirty="0"/>
              </a:p>
              <a:p>
                <a:pPr lvl="1"/>
                <a:r>
                  <a:rPr lang="en-US" altLang="en-US" sz="2000" dirty="0" smtClean="0"/>
                  <a:t>In other words, </a:t>
                </a:r>
                <a14:m>
                  <m:oMath xmlns:m="http://schemas.openxmlformats.org/officeDocument/2006/math">
                    <m:r>
                      <a:rPr lang="en-US" altLang="en-US" sz="24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en-US" sz="2400" i="1" baseline="-2500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en-US" sz="2400" baseline="-25000" dirty="0"/>
                  <a:t>-</a:t>
                </a:r>
                <a14:m>
                  <m:oMath xmlns:m="http://schemas.openxmlformats.org/officeDocument/2006/math">
                    <m:r>
                      <a:rPr lang="en-US" altLang="en-US" sz="2400" i="1" baseline="-25000" dirty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en-US" sz="2400" dirty="0"/>
                  <a:t> </a:t>
                </a:r>
                <a14:m>
                  <m:oMath xmlns:m="http://schemas.openxmlformats.org/officeDocument/2006/math">
                    <m:r>
                      <a:rPr lang="en-US" alt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𝑘𝑒𝑦𝑠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𝑖𝑛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en-US" sz="240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en-US" sz="2400" i="1" baseline="-2500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altLang="en-US" sz="2400" dirty="0"/>
                  <a:t> </a:t>
                </a:r>
                <a14:m>
                  <m:oMath xmlns:m="http://schemas.openxmlformats.org/officeDocument/2006/math">
                    <m:r>
                      <a:rPr lang="en-US" altLang="en-US" sz="24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en-US" sz="2400" i="1" baseline="-2500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en-US" sz="2400" i="1" baseline="-2500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n-US" sz="2400" dirty="0"/>
                  <a:t>.</a:t>
                </a:r>
              </a:p>
              <a:p>
                <a:pPr>
                  <a:spcBef>
                    <a:spcPct val="0"/>
                  </a:spcBef>
                </a:pPr>
                <a:r>
                  <a:rPr lang="en-US" altLang="en-US" sz="2400" dirty="0" smtClean="0"/>
                  <a:t>All </a:t>
                </a:r>
                <a:r>
                  <a:rPr lang="en-US" altLang="en-US" sz="2400" dirty="0"/>
                  <a:t>keys in first subtree </a:t>
                </a:r>
                <a14:m>
                  <m:oMath xmlns:m="http://schemas.openxmlformats.org/officeDocument/2006/math"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𝑘𝑒𝑦𝑠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𝑖𝑛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sz="240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en-US" sz="2400" b="0" i="1" baseline="-2500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altLang="en-US" sz="2400" dirty="0"/>
                  <a:t> </a:t>
                </a:r>
                <a14:m>
                  <m:oMath xmlns:m="http://schemas.openxmlformats.org/officeDocument/2006/math">
                    <m:r>
                      <a:rPr lang="en-US" altLang="en-US" sz="24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en-US" sz="2400" b="0" i="1" baseline="-2500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en-US" sz="2400" i="1" baseline="-2500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n-US" sz="2400" dirty="0"/>
                  <a:t>. </a:t>
                </a:r>
                <a:endParaRPr lang="en-US" altLang="en-US" sz="2400" dirty="0" smtClean="0"/>
              </a:p>
              <a:p>
                <a:pPr>
                  <a:spcBef>
                    <a:spcPct val="0"/>
                  </a:spcBef>
                </a:pPr>
                <a:r>
                  <a:rPr lang="en-US" altLang="en-US" sz="2400" dirty="0" smtClean="0"/>
                  <a:t>All </a:t>
                </a:r>
                <a:r>
                  <a:rPr lang="en-US" altLang="en-US" sz="2400" dirty="0"/>
                  <a:t>keys in last subtree </a:t>
                </a:r>
                <a14:m>
                  <m:oMath xmlns:m="http://schemas.openxmlformats.org/officeDocument/2006/math">
                    <m:r>
                      <a:rPr lang="en-US" altLang="en-US" sz="2400" i="1">
                        <a:latin typeface="Cambria Math" panose="02040503050406030204" pitchFamily="18" charset="0"/>
                      </a:rPr>
                      <m:t>𝑘𝑒𝑦𝑠</m:t>
                    </m:r>
                    <m:r>
                      <a:rPr lang="en-US" altLang="en-US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sz="2400" i="1">
                        <a:latin typeface="Cambria Math" panose="02040503050406030204" pitchFamily="18" charset="0"/>
                      </a:rPr>
                      <m:t>𝑖𝑛</m:t>
                    </m:r>
                    <m:r>
                      <a:rPr lang="en-US" altLang="en-US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sz="2400" i="1">
                        <a:latin typeface="Cambria Math" panose="02040503050406030204" pitchFamily="18" charset="0"/>
                      </a:rPr>
                      <m:t>𝑇𝑚</m:t>
                    </m:r>
                    <m:r>
                      <a:rPr lang="en-US" alt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altLang="en-US" sz="2400" dirty="0"/>
                  <a:t> </a:t>
                </a:r>
                <a14:m>
                  <m:oMath xmlns:m="http://schemas.openxmlformats.org/officeDocument/2006/math">
                    <m:r>
                      <a:rPr lang="en-US" altLang="en-US" sz="24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en-US" sz="2400" b="0" i="1" baseline="-2500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en-US" sz="2400" i="1" baseline="-2500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n-US" sz="2400" dirty="0" smtClean="0"/>
                  <a:t>.</a:t>
                </a:r>
                <a:endParaRPr lang="en-US" altLang="en-US" sz="2400" dirty="0"/>
              </a:p>
            </p:txBody>
          </p:sp>
        </mc:Choice>
        <mc:Fallback xmlns="">
          <p:sp>
            <p:nvSpPr>
              <p:cNvPr id="6451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199" y="3201978"/>
                <a:ext cx="8229600" cy="2826031"/>
              </a:xfrm>
              <a:blipFill rotWithShape="0">
                <a:blip r:embed="rId3"/>
                <a:stretch>
                  <a:fillRect l="-741" t="-1509" b="-4095"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516" name="Rectangle 4"/>
          <p:cNvSpPr>
            <a:spLocks noChangeArrowheads="1"/>
          </p:cNvSpPr>
          <p:nvPr/>
        </p:nvSpPr>
        <p:spPr bwMode="auto">
          <a:xfrm>
            <a:off x="2768600" y="3917950"/>
            <a:ext cx="0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64521" name="Freeform 9"/>
          <p:cNvSpPr>
            <a:spLocks/>
          </p:cNvSpPr>
          <p:nvPr/>
        </p:nvSpPr>
        <p:spPr bwMode="auto">
          <a:xfrm>
            <a:off x="3214687" y="1979613"/>
            <a:ext cx="1039813" cy="984250"/>
          </a:xfrm>
          <a:custGeom>
            <a:avLst/>
            <a:gdLst>
              <a:gd name="T0" fmla="*/ 334 w 655"/>
              <a:gd name="T1" fmla="*/ 9 h 724"/>
              <a:gd name="T2" fmla="*/ 0 w 655"/>
              <a:gd name="T3" fmla="*/ 723 h 724"/>
              <a:gd name="T4" fmla="*/ 654 w 655"/>
              <a:gd name="T5" fmla="*/ 723 h 724"/>
              <a:gd name="T6" fmla="*/ 334 w 655"/>
              <a:gd name="T7" fmla="*/ 0 h 724"/>
              <a:gd name="T8" fmla="*/ 334 w 655"/>
              <a:gd name="T9" fmla="*/ 9 h 7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55" h="724">
                <a:moveTo>
                  <a:pt x="334" y="9"/>
                </a:moveTo>
                <a:lnTo>
                  <a:pt x="0" y="723"/>
                </a:lnTo>
                <a:lnTo>
                  <a:pt x="654" y="723"/>
                </a:lnTo>
                <a:lnTo>
                  <a:pt x="334" y="0"/>
                </a:lnTo>
                <a:lnTo>
                  <a:pt x="334" y="9"/>
                </a:lnTo>
              </a:path>
            </a:pathLst>
          </a:custGeom>
          <a:solidFill>
            <a:srgbClr val="C0C0C0"/>
          </a:solid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23" name="Rectangle 11"/>
          <p:cNvSpPr>
            <a:spLocks noChangeArrowheads="1"/>
          </p:cNvSpPr>
          <p:nvPr/>
        </p:nvSpPr>
        <p:spPr bwMode="auto">
          <a:xfrm>
            <a:off x="3698875" y="2635250"/>
            <a:ext cx="131762" cy="258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700">
                <a:solidFill>
                  <a:srgbClr val="000000"/>
                </a:solidFill>
                <a:latin typeface="Times New Roman" panose="02020603050405020304" pitchFamily="18" charset="0"/>
              </a:rPr>
              <a:t>T</a:t>
            </a:r>
          </a:p>
        </p:txBody>
      </p:sp>
      <p:sp>
        <p:nvSpPr>
          <p:cNvPr id="64525" name="Rectangle 13"/>
          <p:cNvSpPr>
            <a:spLocks noChangeArrowheads="1"/>
          </p:cNvSpPr>
          <p:nvPr/>
        </p:nvSpPr>
        <p:spPr bwMode="auto">
          <a:xfrm>
            <a:off x="3835400" y="2728913"/>
            <a:ext cx="142668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0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i-1</a:t>
            </a:r>
            <a:endParaRPr lang="en-US" altLang="en-US" sz="10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4528" name="Freeform 16"/>
          <p:cNvSpPr>
            <a:spLocks/>
          </p:cNvSpPr>
          <p:nvPr/>
        </p:nvSpPr>
        <p:spPr bwMode="auto">
          <a:xfrm>
            <a:off x="6698456" y="1980937"/>
            <a:ext cx="939800" cy="977900"/>
          </a:xfrm>
          <a:custGeom>
            <a:avLst/>
            <a:gdLst>
              <a:gd name="T0" fmla="*/ 272 w 534"/>
              <a:gd name="T1" fmla="*/ 7 h 590"/>
              <a:gd name="T2" fmla="*/ 0 w 534"/>
              <a:gd name="T3" fmla="*/ 589 h 590"/>
              <a:gd name="T4" fmla="*/ 533 w 534"/>
              <a:gd name="T5" fmla="*/ 589 h 590"/>
              <a:gd name="T6" fmla="*/ 272 w 534"/>
              <a:gd name="T7" fmla="*/ 0 h 590"/>
              <a:gd name="T8" fmla="*/ 272 w 534"/>
              <a:gd name="T9" fmla="*/ 7 h 5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34" h="590">
                <a:moveTo>
                  <a:pt x="272" y="7"/>
                </a:moveTo>
                <a:lnTo>
                  <a:pt x="0" y="589"/>
                </a:lnTo>
                <a:lnTo>
                  <a:pt x="533" y="589"/>
                </a:lnTo>
                <a:lnTo>
                  <a:pt x="272" y="0"/>
                </a:lnTo>
                <a:lnTo>
                  <a:pt x="272" y="7"/>
                </a:lnTo>
              </a:path>
            </a:pathLst>
          </a:custGeom>
          <a:solidFill>
            <a:srgbClr val="C0C0C0"/>
          </a:solid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29" name="Freeform 17"/>
          <p:cNvSpPr>
            <a:spLocks/>
          </p:cNvSpPr>
          <p:nvPr/>
        </p:nvSpPr>
        <p:spPr bwMode="auto">
          <a:xfrm>
            <a:off x="1604168" y="1985170"/>
            <a:ext cx="920750" cy="1008062"/>
          </a:xfrm>
          <a:custGeom>
            <a:avLst/>
            <a:gdLst>
              <a:gd name="T0" fmla="*/ 269 w 535"/>
              <a:gd name="T1" fmla="*/ 10 h 590"/>
              <a:gd name="T2" fmla="*/ 0 w 535"/>
              <a:gd name="T3" fmla="*/ 589 h 590"/>
              <a:gd name="T4" fmla="*/ 534 w 535"/>
              <a:gd name="T5" fmla="*/ 589 h 590"/>
              <a:gd name="T6" fmla="*/ 269 w 535"/>
              <a:gd name="T7" fmla="*/ 0 h 590"/>
              <a:gd name="T8" fmla="*/ 269 w 535"/>
              <a:gd name="T9" fmla="*/ 10 h 5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35" h="590">
                <a:moveTo>
                  <a:pt x="269" y="10"/>
                </a:moveTo>
                <a:lnTo>
                  <a:pt x="0" y="589"/>
                </a:lnTo>
                <a:lnTo>
                  <a:pt x="534" y="589"/>
                </a:lnTo>
                <a:lnTo>
                  <a:pt x="269" y="0"/>
                </a:lnTo>
                <a:lnTo>
                  <a:pt x="269" y="10"/>
                </a:lnTo>
              </a:path>
            </a:pathLst>
          </a:custGeom>
          <a:solidFill>
            <a:srgbClr val="C0C0C0"/>
          </a:solid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38" name="Rectangle 26"/>
          <p:cNvSpPr>
            <a:spLocks noChangeArrowheads="1"/>
          </p:cNvSpPr>
          <p:nvPr/>
        </p:nvSpPr>
        <p:spPr bwMode="auto">
          <a:xfrm>
            <a:off x="7031831" y="2636575"/>
            <a:ext cx="131763" cy="258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700">
                <a:solidFill>
                  <a:srgbClr val="000000"/>
                </a:solidFill>
                <a:latin typeface="Times New Roman" panose="02020603050405020304" pitchFamily="18" charset="0"/>
              </a:rPr>
              <a:t>T</a:t>
            </a:r>
          </a:p>
        </p:txBody>
      </p:sp>
      <p:sp>
        <p:nvSpPr>
          <p:cNvPr id="64539" name="Rectangle 27"/>
          <p:cNvSpPr>
            <a:spLocks noChangeArrowheads="1"/>
          </p:cNvSpPr>
          <p:nvPr/>
        </p:nvSpPr>
        <p:spPr bwMode="auto">
          <a:xfrm>
            <a:off x="7160419" y="2761987"/>
            <a:ext cx="107402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000" dirty="0">
                <a:solidFill>
                  <a:srgbClr val="000000"/>
                </a:solidFill>
                <a:latin typeface="Times New Roman" panose="02020603050405020304" pitchFamily="18" charset="0"/>
              </a:rPr>
              <a:t>m</a:t>
            </a:r>
          </a:p>
        </p:txBody>
      </p:sp>
      <p:sp>
        <p:nvSpPr>
          <p:cNvPr id="64541" name="Rectangle 29"/>
          <p:cNvSpPr>
            <a:spLocks noChangeArrowheads="1"/>
          </p:cNvSpPr>
          <p:nvPr/>
        </p:nvSpPr>
        <p:spPr bwMode="auto">
          <a:xfrm>
            <a:off x="1926430" y="2624932"/>
            <a:ext cx="131763" cy="258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700" dirty="0">
                <a:solidFill>
                  <a:srgbClr val="000000"/>
                </a:solidFill>
                <a:latin typeface="Times New Roman" panose="02020603050405020304" pitchFamily="18" charset="0"/>
              </a:rPr>
              <a:t>T</a:t>
            </a:r>
          </a:p>
        </p:txBody>
      </p:sp>
      <p:sp>
        <p:nvSpPr>
          <p:cNvPr id="64543" name="Rectangle 31"/>
          <p:cNvSpPr>
            <a:spLocks noChangeArrowheads="1"/>
          </p:cNvSpPr>
          <p:nvPr/>
        </p:nvSpPr>
        <p:spPr bwMode="auto">
          <a:xfrm>
            <a:off x="2062955" y="2718595"/>
            <a:ext cx="635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000" dirty="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64547" name="Rectangle 35"/>
          <p:cNvSpPr>
            <a:spLocks noChangeArrowheads="1"/>
          </p:cNvSpPr>
          <p:nvPr/>
        </p:nvSpPr>
        <p:spPr bwMode="auto">
          <a:xfrm>
            <a:off x="6000750" y="2624039"/>
            <a:ext cx="323850" cy="258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700" dirty="0">
                <a:solidFill>
                  <a:srgbClr val="000000"/>
                </a:solidFill>
                <a:latin typeface="Times New Roman" panose="02020603050405020304" pitchFamily="18" charset="0"/>
              </a:rPr>
              <a:t>. . . </a:t>
            </a:r>
          </a:p>
        </p:txBody>
      </p:sp>
      <p:sp>
        <p:nvSpPr>
          <p:cNvPr id="64548" name="Rectangle 36"/>
          <p:cNvSpPr>
            <a:spLocks noChangeArrowheads="1"/>
          </p:cNvSpPr>
          <p:nvPr/>
        </p:nvSpPr>
        <p:spPr bwMode="auto">
          <a:xfrm>
            <a:off x="2703512" y="2651822"/>
            <a:ext cx="323850" cy="258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700">
                <a:solidFill>
                  <a:srgbClr val="000000"/>
                </a:solidFill>
                <a:latin typeface="Times New Roman" panose="02020603050405020304" pitchFamily="18" charset="0"/>
              </a:rPr>
              <a:t>. . . </a:t>
            </a:r>
          </a:p>
        </p:txBody>
      </p:sp>
      <p:grpSp>
        <p:nvGrpSpPr>
          <p:cNvPr id="39" name="Group 5"/>
          <p:cNvGrpSpPr>
            <a:grpSpLocks/>
          </p:cNvGrpSpPr>
          <p:nvPr/>
        </p:nvGrpSpPr>
        <p:grpSpPr bwMode="auto">
          <a:xfrm>
            <a:off x="1912143" y="990600"/>
            <a:ext cx="5319713" cy="989013"/>
            <a:chOff x="1105" y="1921"/>
            <a:chExt cx="3351" cy="623"/>
          </a:xfrm>
        </p:grpSpPr>
        <p:sp>
          <p:nvSpPr>
            <p:cNvPr id="40" name="Oval 6"/>
            <p:cNvSpPr>
              <a:spLocks noChangeArrowheads="1"/>
            </p:cNvSpPr>
            <p:nvPr/>
          </p:nvSpPr>
          <p:spPr bwMode="auto">
            <a:xfrm>
              <a:off x="1105" y="1921"/>
              <a:ext cx="3351" cy="476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Rectangle 7"/>
            <p:cNvSpPr>
              <a:spLocks noChangeArrowheads="1"/>
            </p:cNvSpPr>
            <p:nvPr/>
          </p:nvSpPr>
          <p:spPr bwMode="auto">
            <a:xfrm>
              <a:off x="3765" y="2035"/>
              <a:ext cx="319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Ctr="1">
              <a:spAutoFit/>
            </a:bodyPr>
            <a:lstStyle>
              <a:lvl1pPr defTabSz="8286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414338" defTabSz="8286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828675" defTabSz="8286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244600" defTabSz="8286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1658938" defTabSz="8286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116138" defTabSz="8286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573338" defTabSz="8286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030538" defTabSz="8286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487738" defTabSz="8286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85000"/>
                </a:lnSpc>
              </a:pPr>
              <a:r>
                <a:rPr lang="en-US" altLang="en-US" sz="2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k</a:t>
              </a:r>
              <a:r>
                <a:rPr lang="en-US" altLang="en-US" sz="2200" baseline="-25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m-1</a:t>
              </a:r>
              <a:endParaRPr lang="en-US" altLang="en-US" sz="2200" baseline="-25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2" name="Rectangle 8"/>
            <p:cNvSpPr>
              <a:spLocks noChangeArrowheads="1"/>
            </p:cNvSpPr>
            <p:nvPr/>
          </p:nvSpPr>
          <p:spPr bwMode="auto">
            <a:xfrm>
              <a:off x="1954" y="2042"/>
              <a:ext cx="263" cy="1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Ctr="1"/>
            <a:lstStyle>
              <a:lvl1pPr defTabSz="8286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414338" defTabSz="8286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828675" defTabSz="8286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244600" defTabSz="8286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1658938" defTabSz="8286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116138" defTabSz="8286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573338" defTabSz="8286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030538" defTabSz="8286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487738" defTabSz="8286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85000"/>
                </a:lnSpc>
              </a:pPr>
              <a:r>
                <a:rPr lang="en-US" altLang="en-US" sz="2200"/>
                <a:t>. . .</a:t>
              </a:r>
            </a:p>
          </p:txBody>
        </p:sp>
        <p:sp>
          <p:nvSpPr>
            <p:cNvPr id="43" name="Rectangle 9"/>
            <p:cNvSpPr>
              <a:spLocks noChangeArrowheads="1"/>
            </p:cNvSpPr>
            <p:nvPr/>
          </p:nvSpPr>
          <p:spPr bwMode="auto">
            <a:xfrm>
              <a:off x="3189" y="2045"/>
              <a:ext cx="262" cy="1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Ctr="1"/>
            <a:lstStyle>
              <a:lvl1pPr defTabSz="8286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414338" defTabSz="8286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828675" defTabSz="8286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244600" defTabSz="8286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1658938" defTabSz="8286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116138" defTabSz="8286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573338" defTabSz="8286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030538" defTabSz="8286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487738" defTabSz="8286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85000"/>
                </a:lnSpc>
              </a:pPr>
              <a:r>
                <a:rPr lang="en-US" altLang="en-US" sz="2200"/>
                <a:t>. . . </a:t>
              </a:r>
            </a:p>
          </p:txBody>
        </p:sp>
        <p:sp>
          <p:nvSpPr>
            <p:cNvPr id="44" name="Rectangle 10"/>
            <p:cNvSpPr>
              <a:spLocks noChangeArrowheads="1"/>
            </p:cNvSpPr>
            <p:nvPr/>
          </p:nvSpPr>
          <p:spPr bwMode="auto">
            <a:xfrm>
              <a:off x="2378" y="2035"/>
              <a:ext cx="338" cy="2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Ctr="1"/>
            <a:lstStyle>
              <a:lvl1pPr defTabSz="8286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414338" defTabSz="8286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828675" defTabSz="8286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244600" defTabSz="8286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1658938" defTabSz="8286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116138" defTabSz="8286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573338" defTabSz="8286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030538" defTabSz="8286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487738" defTabSz="8286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85000"/>
                </a:lnSpc>
              </a:pPr>
              <a:r>
                <a:rPr lang="en-US" altLang="en-US" sz="2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k</a:t>
              </a:r>
              <a:r>
                <a:rPr lang="en-US" altLang="en-US" sz="2200" baseline="-25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i-1</a:t>
              </a:r>
            </a:p>
          </p:txBody>
        </p:sp>
        <p:sp>
          <p:nvSpPr>
            <p:cNvPr id="45" name="Rectangle 11"/>
            <p:cNvSpPr>
              <a:spLocks noChangeArrowheads="1"/>
            </p:cNvSpPr>
            <p:nvPr/>
          </p:nvSpPr>
          <p:spPr bwMode="auto">
            <a:xfrm>
              <a:off x="2863" y="2025"/>
              <a:ext cx="206" cy="2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Ctr="1"/>
            <a:lstStyle>
              <a:lvl1pPr defTabSz="8286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414338" defTabSz="8286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828675" defTabSz="8286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244600" defTabSz="8286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1658938" defTabSz="8286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116138" defTabSz="8286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573338" defTabSz="8286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030538" defTabSz="8286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487738" defTabSz="8286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85000"/>
                </a:lnSpc>
              </a:pPr>
              <a:r>
                <a:rPr lang="en-US" altLang="en-US" sz="2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</a:t>
              </a:r>
              <a:r>
                <a:rPr lang="en-US" altLang="en-US" sz="2200" baseline="-25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endParaRPr lang="en-US" altLang="en-US" sz="2200" baseline="-25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6" name="Rectangle 12"/>
            <p:cNvSpPr>
              <a:spLocks noChangeArrowheads="1"/>
            </p:cNvSpPr>
            <p:nvPr/>
          </p:nvSpPr>
          <p:spPr bwMode="auto">
            <a:xfrm>
              <a:off x="1594" y="2029"/>
              <a:ext cx="182" cy="2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Ctr="1"/>
            <a:lstStyle>
              <a:lvl1pPr defTabSz="8286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414338" defTabSz="8286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828675" defTabSz="8286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244600" defTabSz="8286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1658938" defTabSz="8286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116138" defTabSz="8286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573338" defTabSz="8286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030538" defTabSz="8286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487738" defTabSz="8286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85000"/>
                </a:lnSpc>
              </a:pPr>
              <a:r>
                <a:rPr lang="en-US" altLang="en-US" sz="2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k</a:t>
              </a:r>
              <a:r>
                <a:rPr lang="en-US" altLang="en-US" sz="2200" baseline="-25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</a:p>
          </p:txBody>
        </p:sp>
        <p:sp>
          <p:nvSpPr>
            <p:cNvPr id="47" name="Line 13"/>
            <p:cNvSpPr>
              <a:spLocks noChangeShapeType="1"/>
            </p:cNvSpPr>
            <p:nvPr/>
          </p:nvSpPr>
          <p:spPr bwMode="auto">
            <a:xfrm flipH="1">
              <a:off x="1201" y="2161"/>
              <a:ext cx="239" cy="38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Line 14"/>
            <p:cNvSpPr>
              <a:spLocks noChangeShapeType="1"/>
            </p:cNvSpPr>
            <p:nvPr/>
          </p:nvSpPr>
          <p:spPr bwMode="auto">
            <a:xfrm flipH="1">
              <a:off x="2257" y="2161"/>
              <a:ext cx="95" cy="38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Line 15"/>
            <p:cNvSpPr>
              <a:spLocks noChangeShapeType="1"/>
            </p:cNvSpPr>
            <p:nvPr/>
          </p:nvSpPr>
          <p:spPr bwMode="auto">
            <a:xfrm>
              <a:off x="2785" y="2161"/>
              <a:ext cx="95" cy="38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Line 16"/>
            <p:cNvSpPr>
              <a:spLocks noChangeShapeType="1"/>
            </p:cNvSpPr>
            <p:nvPr/>
          </p:nvSpPr>
          <p:spPr bwMode="auto">
            <a:xfrm>
              <a:off x="4129" y="2161"/>
              <a:ext cx="287" cy="38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1" name="Freeform 17"/>
          <p:cNvSpPr>
            <a:spLocks/>
          </p:cNvSpPr>
          <p:nvPr/>
        </p:nvSpPr>
        <p:spPr bwMode="auto">
          <a:xfrm>
            <a:off x="4278313" y="1962150"/>
            <a:ext cx="920750" cy="1008062"/>
          </a:xfrm>
          <a:custGeom>
            <a:avLst/>
            <a:gdLst>
              <a:gd name="T0" fmla="*/ 269 w 535"/>
              <a:gd name="T1" fmla="*/ 10 h 590"/>
              <a:gd name="T2" fmla="*/ 0 w 535"/>
              <a:gd name="T3" fmla="*/ 589 h 590"/>
              <a:gd name="T4" fmla="*/ 534 w 535"/>
              <a:gd name="T5" fmla="*/ 589 h 590"/>
              <a:gd name="T6" fmla="*/ 269 w 535"/>
              <a:gd name="T7" fmla="*/ 0 h 590"/>
              <a:gd name="T8" fmla="*/ 269 w 535"/>
              <a:gd name="T9" fmla="*/ 10 h 5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35" h="590">
                <a:moveTo>
                  <a:pt x="269" y="10"/>
                </a:moveTo>
                <a:lnTo>
                  <a:pt x="0" y="589"/>
                </a:lnTo>
                <a:lnTo>
                  <a:pt x="534" y="589"/>
                </a:lnTo>
                <a:lnTo>
                  <a:pt x="269" y="0"/>
                </a:lnTo>
                <a:lnTo>
                  <a:pt x="269" y="10"/>
                </a:lnTo>
              </a:path>
            </a:pathLst>
          </a:custGeom>
          <a:solidFill>
            <a:srgbClr val="C0C0C0"/>
          </a:solid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" name="Rectangle 29"/>
          <p:cNvSpPr>
            <a:spLocks noChangeArrowheads="1"/>
          </p:cNvSpPr>
          <p:nvPr/>
        </p:nvSpPr>
        <p:spPr bwMode="auto">
          <a:xfrm>
            <a:off x="4600575" y="2601912"/>
            <a:ext cx="131763" cy="258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700" dirty="0">
                <a:solidFill>
                  <a:srgbClr val="000000"/>
                </a:solidFill>
                <a:latin typeface="Times New Roman" panose="02020603050405020304" pitchFamily="18" charset="0"/>
              </a:rPr>
              <a:t>T</a:t>
            </a:r>
          </a:p>
        </p:txBody>
      </p:sp>
      <p:sp>
        <p:nvSpPr>
          <p:cNvPr id="53" name="Rectangle 31"/>
          <p:cNvSpPr>
            <a:spLocks noChangeArrowheads="1"/>
          </p:cNvSpPr>
          <p:nvPr/>
        </p:nvSpPr>
        <p:spPr bwMode="auto">
          <a:xfrm>
            <a:off x="4737100" y="2695575"/>
            <a:ext cx="35266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0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endParaRPr lang="en-US" altLang="en-US" sz="10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321 - Data Structures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F31B7-9060-42E4-BB86-9DFA13B43B24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338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L-Rotations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1981200"/>
          </a:xfrm>
        </p:spPr>
        <p:txBody>
          <a:bodyPr/>
          <a:lstStyle/>
          <a:p>
            <a:r>
              <a:rPr lang="en-US" sz="2800" dirty="0"/>
              <a:t>W</a:t>
            </a:r>
            <a:r>
              <a:rPr lang="en-US" sz="2800" dirty="0" smtClean="0"/>
              <a:t>hen insert a node </a:t>
            </a:r>
            <a:r>
              <a:rPr lang="en-US" sz="2800" dirty="0"/>
              <a:t>into the </a:t>
            </a:r>
            <a:r>
              <a:rPr lang="en-US" sz="2800" i="1" dirty="0">
                <a:solidFill>
                  <a:srgbClr val="FF0000"/>
                </a:solidFill>
              </a:rPr>
              <a:t>right</a:t>
            </a:r>
            <a:r>
              <a:rPr lang="en-US" sz="2800" dirty="0"/>
              <a:t> </a:t>
            </a:r>
            <a:r>
              <a:rPr lang="en-US" sz="2800" dirty="0" smtClean="0"/>
              <a:t>sub-tree </a:t>
            </a:r>
            <a:r>
              <a:rPr lang="en-US" sz="2800" dirty="0"/>
              <a:t>of a</a:t>
            </a:r>
            <a:r>
              <a:rPr lang="en-US" sz="2800" dirty="0" smtClean="0"/>
              <a:t> </a:t>
            </a:r>
            <a:r>
              <a:rPr lang="en-US" sz="2800" i="1" dirty="0">
                <a:solidFill>
                  <a:srgbClr val="FF0000"/>
                </a:solidFill>
              </a:rPr>
              <a:t>right</a:t>
            </a:r>
            <a:r>
              <a:rPr lang="en-US" sz="2800" dirty="0"/>
              <a:t> </a:t>
            </a:r>
            <a:r>
              <a:rPr lang="en-US" sz="2800" dirty="0" smtClean="0"/>
              <a:t>sub-tree</a:t>
            </a:r>
            <a:r>
              <a:rPr lang="en-US" sz="2800" dirty="0"/>
              <a:t>, </a:t>
            </a:r>
            <a:r>
              <a:rPr lang="en-US" sz="2800" dirty="0" smtClean="0"/>
              <a:t>it may cause a sub-tree imbalance.  </a:t>
            </a:r>
          </a:p>
          <a:p>
            <a:r>
              <a:rPr lang="en-US" sz="2800" dirty="0" smtClean="0"/>
              <a:t>To rebalance the tree, perform </a:t>
            </a:r>
            <a:r>
              <a:rPr lang="en-US" sz="2800" dirty="0"/>
              <a:t>a </a:t>
            </a:r>
            <a:r>
              <a:rPr lang="en-US" sz="2800" i="1" dirty="0" smtClean="0">
                <a:solidFill>
                  <a:srgbClr val="FF0000"/>
                </a:solidFill>
              </a:rPr>
              <a:t>L-Rotation</a:t>
            </a:r>
            <a:r>
              <a:rPr lang="en-US" sz="2800" dirty="0" smtClean="0"/>
              <a:t>, in the counter-clockwise direction. </a:t>
            </a: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3429000"/>
            <a:ext cx="8686800" cy="231648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267200" y="3657600"/>
                <a:ext cx="762002" cy="52322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𝐿</m:t>
                      </m:r>
                    </m:oMath>
                  </m:oMathPara>
                </a14:m>
                <a:endParaRPr lang="en-US" b="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200" y="3657600"/>
                <a:ext cx="762002" cy="52322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321 - Data Structures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F31B7-9060-42E4-BB86-9DFA13B43B24}" type="slidenum">
              <a:rPr lang="en-US" smtClean="0"/>
              <a:pPr>
                <a:defRPr/>
              </a:pPr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959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Example: L-Rotation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3886200"/>
            <a:ext cx="4762500" cy="1762125"/>
          </a:xfrm>
          <a:prstGeom prst="rect">
            <a:avLst/>
          </a:prstGeom>
        </p:spPr>
      </p:pic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152400" y="912911"/>
            <a:ext cx="8839200" cy="2457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buChar char="8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400" b="0" dirty="0" smtClean="0"/>
              <a:t>Below, when 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0" dirty="0" smtClean="0"/>
              <a:t> is inserted into the right sub-tree of 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400" b="0" dirty="0" smtClean="0"/>
              <a:t>’s right sub-tree, 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400" b="0" dirty="0" smtClean="0"/>
              <a:t> has a 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+2</a:t>
            </a:r>
            <a:r>
              <a:rPr lang="en-US" sz="2400" b="0" dirty="0" smtClean="0"/>
              <a:t> imbalance.</a:t>
            </a:r>
          </a:p>
          <a:p>
            <a:r>
              <a:rPr lang="en-US" sz="2400" b="0" dirty="0" smtClean="0"/>
              <a:t>Perform a left </a:t>
            </a:r>
            <a:r>
              <a:rPr lang="en-US" sz="2400" b="0" dirty="0"/>
              <a:t>rotation by making </a:t>
            </a:r>
            <a:r>
              <a:rPr 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400" b="0" dirty="0"/>
              <a:t> the left-subtree </a:t>
            </a:r>
            <a:r>
              <a:rPr lang="en-US" sz="2400" b="0" dirty="0" smtClean="0"/>
              <a:t>of its right sub-tree, </a:t>
            </a:r>
            <a:r>
              <a:rPr 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2400" b="0" dirty="0" smtClean="0"/>
              <a:t>.</a:t>
            </a:r>
          </a:p>
          <a:p>
            <a:r>
              <a:rPr lang="en-US" sz="2400" kern="0" dirty="0"/>
              <a:t>Note</a:t>
            </a:r>
            <a:r>
              <a:rPr lang="en-US" sz="2400" b="0" kern="0" dirty="0"/>
              <a:t>: If </a:t>
            </a:r>
            <a:r>
              <a:rPr lang="en-US" sz="2400" b="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2400" b="0" kern="0" dirty="0"/>
              <a:t> had </a:t>
            </a:r>
            <a:r>
              <a:rPr lang="en-US" sz="2400" b="0" kern="0" dirty="0" smtClean="0"/>
              <a:t>a left </a:t>
            </a:r>
            <a:r>
              <a:rPr lang="en-US" sz="2400" b="0" kern="0" dirty="0"/>
              <a:t>sub-tree, that sub-tree would become </a:t>
            </a:r>
            <a:r>
              <a:rPr lang="en-US" sz="2400" b="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400" b="0" kern="0" dirty="0" smtClean="0"/>
              <a:t>’s right sub-tree (i.e. a second left rotation). </a:t>
            </a:r>
            <a:endParaRPr lang="en-US" sz="2400" b="0" kern="0" dirty="0"/>
          </a:p>
          <a:p>
            <a:endParaRPr lang="en-US" sz="2000" b="0" kern="0" dirty="0"/>
          </a:p>
        </p:txBody>
      </p:sp>
      <p:sp>
        <p:nvSpPr>
          <p:cNvPr id="11" name="TextBox 10"/>
          <p:cNvSpPr txBox="1"/>
          <p:nvPr/>
        </p:nvSpPr>
        <p:spPr>
          <a:xfrm>
            <a:off x="3067050" y="4335361"/>
            <a:ext cx="38100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accent1">
                    <a:lumMod val="75000"/>
                  </a:schemeClr>
                </a:solidFill>
              </a:rPr>
              <a:t>+1</a:t>
            </a:r>
            <a:endParaRPr lang="en-US" sz="11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724150" y="3778247"/>
            <a:ext cx="34290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sz="1100" dirty="0" smtClean="0">
                <a:solidFill>
                  <a:srgbClr val="FF0000"/>
                </a:solidFill>
              </a:rPr>
              <a:t>+2</a:t>
            </a:r>
            <a:endParaRPr lang="en-US" sz="1100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371850" y="4784522"/>
            <a:ext cx="15240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accent1">
                    <a:lumMod val="75000"/>
                  </a:schemeClr>
                </a:solidFill>
              </a:rPr>
              <a:t>0</a:t>
            </a:r>
            <a:endParaRPr lang="en-US" sz="11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321 - Data Structures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F31B7-9060-42E4-BB86-9DFA13B43B24}" type="slidenum">
              <a:rPr lang="en-US" smtClean="0"/>
              <a:pPr>
                <a:defRPr/>
              </a:pPr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16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LR-Rotations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2712824"/>
          </a:xfrm>
        </p:spPr>
        <p:txBody>
          <a:bodyPr/>
          <a:lstStyle/>
          <a:p>
            <a:r>
              <a:rPr lang="en-US" sz="2400" dirty="0" smtClean="0"/>
              <a:t>When insert a node into the </a:t>
            </a:r>
            <a:r>
              <a:rPr lang="en-US" sz="2400" i="1" dirty="0" smtClean="0">
                <a:solidFill>
                  <a:srgbClr val="FF0000"/>
                </a:solidFill>
              </a:rPr>
              <a:t>right</a:t>
            </a:r>
            <a:r>
              <a:rPr lang="en-US" sz="2400" dirty="0" smtClean="0"/>
              <a:t> sub-tree of a </a:t>
            </a:r>
            <a:r>
              <a:rPr lang="en-US" sz="2400" i="1" dirty="0" smtClean="0">
                <a:solidFill>
                  <a:srgbClr val="FF0000"/>
                </a:solidFill>
              </a:rPr>
              <a:t>left</a:t>
            </a:r>
            <a:r>
              <a:rPr lang="en-US" sz="2400" dirty="0" smtClean="0"/>
              <a:t> sub-tree, it may cause a sub-tree imbalance.</a:t>
            </a:r>
          </a:p>
          <a:p>
            <a:r>
              <a:rPr lang="en-US" sz="2400" dirty="0" smtClean="0"/>
              <a:t>To rebalance, perform a </a:t>
            </a:r>
            <a:r>
              <a:rPr lang="en-US" sz="2400" i="1" dirty="0">
                <a:solidFill>
                  <a:srgbClr val="FF0000"/>
                </a:solidFill>
              </a:rPr>
              <a:t>L</a:t>
            </a:r>
            <a:r>
              <a:rPr lang="en-US" sz="2400" i="1" dirty="0" smtClean="0">
                <a:solidFill>
                  <a:srgbClr val="FF0000"/>
                </a:solidFill>
              </a:rPr>
              <a:t>R-Rotation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Inside rotations are combinations of the outside rotations. </a:t>
            </a:r>
            <a:endParaRPr lang="en-US" sz="2400" dirty="0" smtClean="0"/>
          </a:p>
          <a:p>
            <a:r>
              <a:rPr lang="en-US" sz="2400" dirty="0"/>
              <a:t>A </a:t>
            </a:r>
            <a:r>
              <a:rPr lang="en-US" sz="2400" i="1" dirty="0"/>
              <a:t>LR-Rotation</a:t>
            </a:r>
            <a:r>
              <a:rPr lang="en-US" sz="2400" dirty="0" smtClean="0"/>
              <a:t> </a:t>
            </a:r>
            <a:r>
              <a:rPr lang="en-US" sz="2400" dirty="0"/>
              <a:t>is </a:t>
            </a:r>
            <a:r>
              <a:rPr lang="en-US" sz="2400" dirty="0" smtClean="0"/>
              <a:t>the </a:t>
            </a:r>
            <a:r>
              <a:rPr lang="en-US" sz="2400" dirty="0"/>
              <a:t>combination of </a:t>
            </a:r>
            <a:r>
              <a:rPr lang="en-US" sz="2400" dirty="0" smtClean="0"/>
              <a:t>a </a:t>
            </a:r>
            <a:r>
              <a:rPr lang="en-US" sz="2400" i="1" dirty="0" smtClean="0">
                <a:solidFill>
                  <a:srgbClr val="FF0000"/>
                </a:solidFill>
              </a:rPr>
              <a:t>L-Rotation</a:t>
            </a:r>
            <a:r>
              <a:rPr lang="en-US" sz="2400" dirty="0" smtClean="0"/>
              <a:t> and a </a:t>
            </a:r>
            <a:r>
              <a:rPr lang="en-US" sz="2400" i="1" dirty="0" smtClean="0">
                <a:solidFill>
                  <a:srgbClr val="FF0000"/>
                </a:solidFill>
              </a:rPr>
              <a:t>R-Rotation</a:t>
            </a:r>
            <a:r>
              <a:rPr lang="en-US" sz="2400" dirty="0"/>
              <a:t>.</a:t>
            </a:r>
          </a:p>
          <a:p>
            <a:endParaRPr lang="en-US" sz="2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" y="3551024"/>
            <a:ext cx="7848600" cy="24472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267200" y="3657600"/>
                <a:ext cx="762002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𝐿𝑅</m:t>
                      </m:r>
                    </m:oMath>
                  </m:oMathPara>
                </a14:m>
                <a:endParaRPr lang="en-US" sz="2400" b="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200" y="3657600"/>
                <a:ext cx="762002" cy="46166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321 - Data Structures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F31B7-9060-42E4-BB86-9DFA13B43B24}" type="slidenum">
              <a:rPr lang="en-US" smtClean="0"/>
              <a:pPr>
                <a:defRPr/>
              </a:pPr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714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Example: LR-Rotation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0" y="1486394"/>
            <a:ext cx="5715000" cy="1942605"/>
          </a:xfrm>
        </p:spPr>
        <p:txBody>
          <a:bodyPr/>
          <a:lstStyle/>
          <a:p>
            <a:r>
              <a:rPr lang="en-US" sz="2800" dirty="0" smtClean="0"/>
              <a:t>For example, when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2800" dirty="0"/>
              <a:t> is inserted into the right sub-tree of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800" dirty="0"/>
              <a:t>’s left sub-tree,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800" dirty="0" smtClean="0"/>
              <a:t> </a:t>
            </a:r>
            <a:r>
              <a:rPr lang="en-US" sz="2800" dirty="0"/>
              <a:t>has a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-2</a:t>
            </a:r>
            <a:r>
              <a:rPr lang="en-US" sz="2800" dirty="0"/>
              <a:t> imbalance.</a:t>
            </a:r>
          </a:p>
          <a:p>
            <a:endParaRPr lang="en-US" sz="2800" dirty="0"/>
          </a:p>
          <a:p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308147"/>
            <a:ext cx="883636" cy="165681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97285" y="1848029"/>
            <a:ext cx="346364" cy="21620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accent1">
                    <a:lumMod val="75000"/>
                  </a:schemeClr>
                </a:solidFill>
              </a:rPr>
              <a:t>+1</a:t>
            </a:r>
            <a:endParaRPr lang="en-US" sz="11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47954" y="1250513"/>
            <a:ext cx="311727" cy="21620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sz="1100" dirty="0">
                <a:solidFill>
                  <a:srgbClr val="FF0000"/>
                </a:solidFill>
              </a:rPr>
              <a:t>-</a:t>
            </a:r>
            <a:r>
              <a:rPr lang="en-US" sz="1100" dirty="0" smtClean="0">
                <a:solidFill>
                  <a:srgbClr val="FF0000"/>
                </a:solidFill>
              </a:rPr>
              <a:t>2</a:t>
            </a:r>
            <a:endParaRPr lang="en-US" sz="1100" dirty="0">
              <a:solidFill>
                <a:srgbClr val="FF0000"/>
              </a:solidFill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2156739" y="3898920"/>
            <a:ext cx="5364764" cy="21695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buChar char="8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US" sz="2400" b="0" dirty="0"/>
              <a:t>P</a:t>
            </a:r>
            <a:r>
              <a:rPr lang="en-US" sz="2400" b="0" dirty="0" smtClean="0"/>
              <a:t>erform a </a:t>
            </a:r>
            <a:r>
              <a:rPr lang="en-US" sz="2400" b="0" i="1" dirty="0" smtClean="0">
                <a:solidFill>
                  <a:srgbClr val="FF0000"/>
                </a:solidFill>
              </a:rPr>
              <a:t>L-Rotation</a:t>
            </a:r>
            <a:r>
              <a:rPr lang="en-US" sz="2400" b="0" dirty="0" smtClean="0"/>
              <a:t> </a:t>
            </a:r>
            <a:r>
              <a:rPr lang="en-US" sz="2400" b="0" dirty="0"/>
              <a:t>on the left </a:t>
            </a:r>
            <a:r>
              <a:rPr lang="en-US" sz="2400" b="0" dirty="0" smtClean="0"/>
              <a:t>sub-tree </a:t>
            </a:r>
            <a:r>
              <a:rPr lang="en-US" sz="2400" b="0" dirty="0"/>
              <a:t>of </a:t>
            </a:r>
            <a:r>
              <a:rPr 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0" dirty="0"/>
              <a:t>. This makes 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400" b="0" dirty="0" smtClean="0"/>
              <a:t> the </a:t>
            </a:r>
            <a:r>
              <a:rPr lang="en-US" sz="2400" b="0" dirty="0"/>
              <a:t>left </a:t>
            </a:r>
            <a:r>
              <a:rPr lang="en-US" sz="2400" b="0" dirty="0" smtClean="0"/>
              <a:t>sub-tree </a:t>
            </a:r>
            <a:r>
              <a:rPr lang="en-US" sz="2400" b="0" dirty="0"/>
              <a:t>of 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2400" b="0" dirty="0" smtClean="0"/>
              <a:t>.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818" y="4038600"/>
            <a:ext cx="971362" cy="1374569"/>
          </a:xfrm>
          <a:prstGeom prst="rect">
            <a:avLst/>
          </a:prstGeom>
        </p:spPr>
      </p:pic>
      <p:sp>
        <p:nvSpPr>
          <p:cNvPr id="15" name="Content Placeholder 2"/>
          <p:cNvSpPr txBox="1">
            <a:spLocks/>
          </p:cNvSpPr>
          <p:nvPr/>
        </p:nvSpPr>
        <p:spPr bwMode="auto">
          <a:xfrm>
            <a:off x="2286000" y="5105400"/>
            <a:ext cx="5364764" cy="96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buChar char="8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2400" b="0" dirty="0" smtClean="0"/>
              <a:t>Note: If 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2400" b="0" dirty="0" smtClean="0"/>
              <a:t> had a left sub-tree, it would become 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400" b="0" dirty="0" smtClean="0"/>
              <a:t>’s right sub-tree.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321 - Data Structures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F31B7-9060-42E4-BB86-9DFA13B43B24}" type="slidenum">
              <a:rPr lang="en-US" smtClean="0"/>
              <a:pPr>
                <a:defRPr/>
              </a:pPr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147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Example: LR-Rotation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2133600" y="1177957"/>
            <a:ext cx="5181600" cy="1328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buChar char="8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457200" indent="-457200">
              <a:buFont typeface="+mj-lt"/>
              <a:buAutoNum type="arabicPeriod" startAt="2"/>
            </a:pPr>
            <a:r>
              <a:rPr lang="en-US" sz="2400" b="0" dirty="0"/>
              <a:t>T</a:t>
            </a:r>
            <a:r>
              <a:rPr lang="en-US" sz="2400" b="0" dirty="0" smtClean="0"/>
              <a:t>he sub-tree </a:t>
            </a:r>
            <a:r>
              <a:rPr lang="en-US" sz="2400" b="0" dirty="0"/>
              <a:t>is still </a:t>
            </a:r>
            <a:r>
              <a:rPr lang="en-US" sz="2400" b="0" dirty="0" smtClean="0"/>
              <a:t>unbalanced. However, it’s now </a:t>
            </a:r>
            <a:r>
              <a:rPr lang="en-US" sz="2400" b="0" dirty="0"/>
              <a:t>because of the </a:t>
            </a:r>
            <a:r>
              <a:rPr lang="en-US" sz="2400" b="0" i="1" dirty="0" smtClean="0">
                <a:solidFill>
                  <a:srgbClr val="FF0000"/>
                </a:solidFill>
              </a:rPr>
              <a:t>left</a:t>
            </a:r>
            <a:r>
              <a:rPr lang="en-US" sz="2400" b="0" dirty="0" smtClean="0"/>
              <a:t> sub-tree </a:t>
            </a:r>
            <a:r>
              <a:rPr lang="en-US" sz="2400" b="0" dirty="0"/>
              <a:t>of the </a:t>
            </a:r>
            <a:r>
              <a:rPr lang="en-US" sz="2400" b="0" i="1" dirty="0" smtClean="0">
                <a:solidFill>
                  <a:srgbClr val="FF0000"/>
                </a:solidFill>
              </a:rPr>
              <a:t>left</a:t>
            </a:r>
            <a:r>
              <a:rPr lang="en-US" sz="2400" b="0" dirty="0" smtClean="0"/>
              <a:t> sub-tree</a:t>
            </a:r>
            <a:r>
              <a:rPr lang="en-US" sz="2400" b="0" dirty="0"/>
              <a:t>.</a:t>
            </a:r>
            <a:endParaRPr lang="en-US" sz="2400" b="0" dirty="0" smtClean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2133600" y="2926558"/>
            <a:ext cx="5257800" cy="30932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buChar char="8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457200" indent="-457200">
              <a:buFont typeface="+mj-lt"/>
              <a:buAutoNum type="arabicPeriod" startAt="3"/>
            </a:pPr>
            <a:r>
              <a:rPr lang="en-US" sz="2400" b="0" dirty="0" smtClean="0"/>
              <a:t>Perform a </a:t>
            </a:r>
            <a:r>
              <a:rPr lang="en-US" sz="2400" b="0" i="1" dirty="0" smtClean="0">
                <a:solidFill>
                  <a:srgbClr val="FF0000"/>
                </a:solidFill>
              </a:rPr>
              <a:t>R-Rotation</a:t>
            </a:r>
            <a:r>
              <a:rPr lang="en-US" sz="2400" b="0" dirty="0" smtClean="0"/>
              <a:t>, making </a:t>
            </a:r>
            <a:r>
              <a:rPr 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2400" b="0" dirty="0"/>
              <a:t> the new root node of this </a:t>
            </a:r>
            <a:r>
              <a:rPr lang="en-US" sz="2400" b="0" dirty="0" smtClean="0"/>
              <a:t>sub-tree</a:t>
            </a:r>
            <a:r>
              <a:rPr lang="en-US" sz="2400" b="0" dirty="0"/>
              <a:t>. </a:t>
            </a:r>
            <a:r>
              <a:rPr 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0" dirty="0"/>
              <a:t> </a:t>
            </a:r>
            <a:r>
              <a:rPr lang="en-US" sz="2400" b="0" dirty="0" smtClean="0"/>
              <a:t>becomes </a:t>
            </a:r>
            <a:r>
              <a:rPr lang="en-US" sz="2400" b="0" dirty="0"/>
              <a:t>the right </a:t>
            </a:r>
            <a:r>
              <a:rPr lang="en-US" sz="2400" b="0" dirty="0" smtClean="0"/>
              <a:t>sub-tree </a:t>
            </a:r>
            <a:r>
              <a:rPr lang="en-US" sz="2400" b="0" dirty="0"/>
              <a:t>of </a:t>
            </a:r>
            <a:r>
              <a:rPr lang="en-US" sz="2400" b="0" dirty="0" smtClean="0"/>
              <a:t>its left sub-tree, 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2400" b="0" dirty="0" smtClean="0"/>
              <a:t>.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947" y="1066338"/>
            <a:ext cx="1189323" cy="1607194"/>
          </a:xfrm>
          <a:prstGeom prst="rect">
            <a:avLst/>
          </a:prstGeom>
        </p:spPr>
      </p:pic>
      <p:sp>
        <p:nvSpPr>
          <p:cNvPr id="13" name="Content Placeholder 2"/>
          <p:cNvSpPr txBox="1">
            <a:spLocks/>
          </p:cNvSpPr>
          <p:nvPr/>
        </p:nvSpPr>
        <p:spPr bwMode="auto">
          <a:xfrm>
            <a:off x="2133600" y="5438609"/>
            <a:ext cx="4953000" cy="706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buChar char="8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457200" indent="-457200">
              <a:buFont typeface="+mj-lt"/>
              <a:buAutoNum type="arabicPeriod" startAt="4"/>
            </a:pPr>
            <a:r>
              <a:rPr lang="en-US" sz="2400" b="0" dirty="0"/>
              <a:t>The </a:t>
            </a:r>
            <a:r>
              <a:rPr lang="en-US" sz="2400" b="0" dirty="0" smtClean="0"/>
              <a:t>sub-tree </a:t>
            </a:r>
            <a:r>
              <a:rPr lang="en-US" sz="2400" b="0" dirty="0"/>
              <a:t>is now </a:t>
            </a:r>
            <a:r>
              <a:rPr lang="en-US" sz="2400" b="0" dirty="0" smtClean="0"/>
              <a:t>balanced.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971800"/>
            <a:ext cx="1056818" cy="144111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311" y="5320687"/>
            <a:ext cx="1377063" cy="1156313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655279" y="1564934"/>
            <a:ext cx="314876" cy="20348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1">
                    <a:lumMod val="75000"/>
                  </a:schemeClr>
                </a:solidFill>
              </a:rPr>
              <a:t>-</a:t>
            </a:r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</a:rPr>
              <a:t>1</a:t>
            </a:r>
            <a:endParaRPr lang="en-US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85608" y="1034810"/>
            <a:ext cx="311727" cy="20984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sz="1000" dirty="0">
                <a:solidFill>
                  <a:srgbClr val="FF0000"/>
                </a:solidFill>
              </a:rPr>
              <a:t>-</a:t>
            </a:r>
            <a:r>
              <a:rPr lang="en-US" sz="1000" dirty="0" smtClean="0">
                <a:solidFill>
                  <a:srgbClr val="FF0000"/>
                </a:solidFill>
              </a:rPr>
              <a:t>2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0844" y="2209800"/>
            <a:ext cx="179520" cy="20348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</a:rPr>
              <a:t>0</a:t>
            </a:r>
            <a:endParaRPr lang="en-US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9" name="Content Placeholder 2"/>
          <p:cNvSpPr txBox="1">
            <a:spLocks/>
          </p:cNvSpPr>
          <p:nvPr/>
        </p:nvSpPr>
        <p:spPr bwMode="auto">
          <a:xfrm>
            <a:off x="2209800" y="4510267"/>
            <a:ext cx="5364764" cy="96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buChar char="8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2400" b="0" dirty="0" smtClean="0"/>
              <a:t>Note: If 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2400" b="0" dirty="0" smtClean="0"/>
              <a:t> had a right sub-tree, it would become </a:t>
            </a:r>
            <a:r>
              <a:rPr 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0" dirty="0" smtClean="0"/>
              <a:t>’s left sub-tree.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321 - Data Structures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F31B7-9060-42E4-BB86-9DFA13B43B24}" type="slidenum">
              <a:rPr lang="en-US" smtClean="0"/>
              <a:pPr>
                <a:defRPr/>
              </a:pPr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803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RL-Rotations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199"/>
            <a:ext cx="8686800" cy="2590801"/>
          </a:xfrm>
        </p:spPr>
        <p:txBody>
          <a:bodyPr/>
          <a:lstStyle/>
          <a:p>
            <a:r>
              <a:rPr lang="en-US" sz="2800" dirty="0" smtClean="0"/>
              <a:t>When insert a node into the </a:t>
            </a:r>
            <a:r>
              <a:rPr lang="en-US" sz="2800" i="1" dirty="0" smtClean="0">
                <a:solidFill>
                  <a:srgbClr val="FF0000"/>
                </a:solidFill>
              </a:rPr>
              <a:t>left</a:t>
            </a:r>
            <a:r>
              <a:rPr lang="en-US" sz="2800" dirty="0" smtClean="0"/>
              <a:t> sub-tree of a </a:t>
            </a:r>
            <a:r>
              <a:rPr lang="en-US" sz="2800" i="1" dirty="0" smtClean="0">
                <a:solidFill>
                  <a:srgbClr val="FF0000"/>
                </a:solidFill>
              </a:rPr>
              <a:t>right</a:t>
            </a:r>
            <a:r>
              <a:rPr lang="en-US" sz="2800" dirty="0" smtClean="0"/>
              <a:t> sub-tree, it may cause a sub-tree imbalance.</a:t>
            </a:r>
          </a:p>
          <a:p>
            <a:r>
              <a:rPr lang="en-US" sz="2800" dirty="0" smtClean="0"/>
              <a:t>To rebalance, perform a </a:t>
            </a:r>
            <a:r>
              <a:rPr lang="en-US" sz="2800" i="1" dirty="0" smtClean="0">
                <a:solidFill>
                  <a:srgbClr val="FF0000"/>
                </a:solidFill>
              </a:rPr>
              <a:t>RL-Rotation</a:t>
            </a:r>
            <a:r>
              <a:rPr lang="en-US" sz="2800" dirty="0" smtClean="0"/>
              <a:t>.</a:t>
            </a:r>
          </a:p>
          <a:p>
            <a:r>
              <a:rPr lang="en-US" sz="2800" dirty="0"/>
              <a:t>A </a:t>
            </a:r>
            <a:r>
              <a:rPr lang="en-US" sz="2800" i="1" dirty="0"/>
              <a:t>RL-Rotation</a:t>
            </a:r>
            <a:r>
              <a:rPr lang="en-US" sz="2800" dirty="0" smtClean="0"/>
              <a:t> </a:t>
            </a:r>
            <a:r>
              <a:rPr lang="en-US" sz="2800" dirty="0"/>
              <a:t>is </a:t>
            </a:r>
            <a:r>
              <a:rPr lang="en-US" sz="2800" dirty="0" smtClean="0"/>
              <a:t>the </a:t>
            </a:r>
            <a:r>
              <a:rPr lang="en-US" sz="2800" dirty="0"/>
              <a:t>combination of </a:t>
            </a:r>
            <a:r>
              <a:rPr lang="en-US" sz="2800" dirty="0" smtClean="0"/>
              <a:t>a </a:t>
            </a:r>
            <a:r>
              <a:rPr lang="en-US" sz="2800" i="1" dirty="0" smtClean="0">
                <a:solidFill>
                  <a:srgbClr val="FF0000"/>
                </a:solidFill>
              </a:rPr>
              <a:t>R-Rotation</a:t>
            </a:r>
            <a:r>
              <a:rPr lang="en-US" sz="2800" dirty="0" smtClean="0"/>
              <a:t> a </a:t>
            </a:r>
            <a:r>
              <a:rPr lang="en-US" sz="2800" i="1" dirty="0" smtClean="0">
                <a:solidFill>
                  <a:srgbClr val="FF0000"/>
                </a:solidFill>
              </a:rPr>
              <a:t>L-Rotation</a:t>
            </a:r>
            <a:r>
              <a:rPr lang="en-US" sz="2800" dirty="0"/>
              <a:t>.</a:t>
            </a:r>
          </a:p>
          <a:p>
            <a:endParaRPr lang="en-US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" y="3567568"/>
            <a:ext cx="8153400" cy="254226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267200" y="3733800"/>
                <a:ext cx="762002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𝑅𝐿</m:t>
                      </m:r>
                    </m:oMath>
                  </m:oMathPara>
                </a14:m>
                <a:endParaRPr lang="en-US" sz="2400" b="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200" y="3733800"/>
                <a:ext cx="762002" cy="46166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321 - Data Structures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F31B7-9060-42E4-BB86-9DFA13B43B24}" type="slidenum">
              <a:rPr lang="en-US" smtClean="0"/>
              <a:pPr>
                <a:defRPr/>
              </a:pPr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867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Example: RL-Rotation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0" y="1486395"/>
            <a:ext cx="5715000" cy="1593882"/>
          </a:xfrm>
        </p:spPr>
        <p:txBody>
          <a:bodyPr/>
          <a:lstStyle/>
          <a:p>
            <a:r>
              <a:rPr lang="en-US" sz="2800" dirty="0" smtClean="0"/>
              <a:t>For example, when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2800" dirty="0"/>
              <a:t> is inserted into the left sub-tree of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800" dirty="0"/>
              <a:t>’s right sub-tree,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2800" dirty="0"/>
              <a:t> has a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+2</a:t>
            </a:r>
            <a:r>
              <a:rPr lang="en-US" sz="2800" dirty="0"/>
              <a:t> imbalance.</a:t>
            </a:r>
          </a:p>
          <a:p>
            <a:endParaRPr lang="en-US" sz="2800" dirty="0"/>
          </a:p>
          <a:p>
            <a:endParaRPr lang="en-US" sz="2400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2156739" y="3898920"/>
            <a:ext cx="5364764" cy="1350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buChar char="8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US" sz="2400" b="0" dirty="0"/>
              <a:t>Perform a </a:t>
            </a:r>
            <a:r>
              <a:rPr lang="en-US" sz="2400" b="0" i="1" dirty="0" smtClean="0">
                <a:solidFill>
                  <a:srgbClr val="FF0000"/>
                </a:solidFill>
              </a:rPr>
              <a:t>R-Rotation</a:t>
            </a:r>
            <a:r>
              <a:rPr lang="en-US" sz="2400" b="0" dirty="0" smtClean="0"/>
              <a:t> </a:t>
            </a:r>
            <a:r>
              <a:rPr lang="en-US" sz="2400" b="0" dirty="0"/>
              <a:t>on the right sub-tree of </a:t>
            </a:r>
            <a:r>
              <a:rPr 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400" b="0" dirty="0"/>
              <a:t>. This makes </a:t>
            </a:r>
            <a:r>
              <a:rPr 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0" dirty="0"/>
              <a:t> the right sub-tree of </a:t>
            </a:r>
            <a:r>
              <a:rPr 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2400" b="0" dirty="0"/>
              <a:t>.</a:t>
            </a:r>
          </a:p>
        </p:txBody>
      </p:sp>
      <p:sp>
        <p:nvSpPr>
          <p:cNvPr id="15" name="Content Placeholder 2"/>
          <p:cNvSpPr txBox="1">
            <a:spLocks/>
          </p:cNvSpPr>
          <p:nvPr/>
        </p:nvSpPr>
        <p:spPr bwMode="auto">
          <a:xfrm>
            <a:off x="2286000" y="5105400"/>
            <a:ext cx="5364764" cy="96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buChar char="8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2400" b="0" dirty="0" smtClean="0"/>
              <a:t>Note: If 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2400" b="0" dirty="0" smtClean="0"/>
              <a:t> had a right sub-tree, it would become </a:t>
            </a:r>
            <a:r>
              <a:rPr 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0" dirty="0" smtClean="0"/>
              <a:t>’s left sub-tree. 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818" y="1486395"/>
            <a:ext cx="878309" cy="186640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186673" y="1994373"/>
            <a:ext cx="373507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accent1">
                    <a:lumMod val="75000"/>
                  </a:schemeClr>
                </a:solidFill>
              </a:rPr>
              <a:t>-</a:t>
            </a:r>
            <a:r>
              <a:rPr lang="en-US" sz="1100" dirty="0" smtClean="0">
                <a:solidFill>
                  <a:schemeClr val="accent1">
                    <a:lumMod val="75000"/>
                  </a:schemeClr>
                </a:solidFill>
              </a:rPr>
              <a:t>1</a:t>
            </a:r>
            <a:endParaRPr lang="en-US" sz="11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93618" y="1443531"/>
            <a:ext cx="410858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sz="1100" dirty="0" smtClean="0">
                <a:solidFill>
                  <a:srgbClr val="FF0000"/>
                </a:solidFill>
              </a:rPr>
              <a:t>+2</a:t>
            </a:r>
            <a:endParaRPr lang="en-US" sz="1100" dirty="0">
              <a:solidFill>
                <a:srgbClr val="FF0000"/>
              </a:solidFill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818" y="4038600"/>
            <a:ext cx="1163782" cy="1619174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321 - Data Structures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F31B7-9060-42E4-BB86-9DFA13B43B24}" type="slidenum">
              <a:rPr lang="en-US" smtClean="0"/>
              <a:pPr>
                <a:defRPr/>
              </a:pPr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238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Example: RL-Rotation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2133600" y="1177957"/>
            <a:ext cx="5257800" cy="1328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buChar char="8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457200" indent="-457200">
              <a:buFont typeface="+mj-lt"/>
              <a:buAutoNum type="arabicPeriod" startAt="2"/>
            </a:pPr>
            <a:r>
              <a:rPr lang="en-US" sz="2400" b="0" dirty="0"/>
              <a:t>The sub-tree is still unbalanced. However, it’s now because of the </a:t>
            </a:r>
            <a:r>
              <a:rPr lang="en-US" sz="2400" b="0" i="1" dirty="0">
                <a:solidFill>
                  <a:srgbClr val="FF0000"/>
                </a:solidFill>
              </a:rPr>
              <a:t>right</a:t>
            </a:r>
            <a:r>
              <a:rPr lang="en-US" sz="2400" b="0" dirty="0"/>
              <a:t> sub-tree of the </a:t>
            </a:r>
            <a:r>
              <a:rPr lang="en-US" sz="2400" b="0" i="1" dirty="0">
                <a:solidFill>
                  <a:srgbClr val="FF0000"/>
                </a:solidFill>
              </a:rPr>
              <a:t>right</a:t>
            </a:r>
            <a:r>
              <a:rPr lang="en-US" sz="2400" b="0" dirty="0"/>
              <a:t> sub-tree.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2133600" y="2926559"/>
            <a:ext cx="5181600" cy="1618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buChar char="8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457200" indent="-457200">
              <a:buFont typeface="+mj-lt"/>
              <a:buAutoNum type="arabicPeriod" startAt="3"/>
            </a:pPr>
            <a:r>
              <a:rPr lang="en-US" sz="2400" b="0" dirty="0"/>
              <a:t>Perform </a:t>
            </a:r>
            <a:r>
              <a:rPr lang="en-US" sz="2400" b="0" i="1" dirty="0" smtClean="0">
                <a:solidFill>
                  <a:srgbClr val="FF0000"/>
                </a:solidFill>
              </a:rPr>
              <a:t>L-Rotation</a:t>
            </a:r>
            <a:r>
              <a:rPr lang="en-US" sz="2400" b="0" dirty="0"/>
              <a:t>, making </a:t>
            </a:r>
            <a:r>
              <a:rPr 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2400" b="0" dirty="0"/>
              <a:t> the new root of the sub-tree. </a:t>
            </a:r>
            <a:r>
              <a:rPr 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400" b="0" dirty="0"/>
              <a:t> becomes the left sub-tree of its right sub-tree </a:t>
            </a:r>
            <a:r>
              <a:rPr 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2400" b="0" dirty="0"/>
              <a:t>.</a:t>
            </a:r>
          </a:p>
        </p:txBody>
      </p:sp>
      <p:sp>
        <p:nvSpPr>
          <p:cNvPr id="13" name="Content Placeholder 2"/>
          <p:cNvSpPr txBox="1">
            <a:spLocks/>
          </p:cNvSpPr>
          <p:nvPr/>
        </p:nvSpPr>
        <p:spPr bwMode="auto">
          <a:xfrm>
            <a:off x="2133600" y="5438609"/>
            <a:ext cx="4953000" cy="706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buChar char="8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457200" indent="-457200">
              <a:buFont typeface="+mj-lt"/>
              <a:buAutoNum type="arabicPeriod" startAt="4"/>
            </a:pPr>
            <a:r>
              <a:rPr lang="en-US" sz="2400" b="0" dirty="0"/>
              <a:t>The </a:t>
            </a:r>
            <a:r>
              <a:rPr lang="en-US" sz="2400" b="0" dirty="0" smtClean="0"/>
              <a:t>sub-tree </a:t>
            </a:r>
            <a:r>
              <a:rPr lang="en-US" sz="2400" b="0" dirty="0"/>
              <a:t>is now </a:t>
            </a:r>
            <a:r>
              <a:rPr lang="en-US" sz="2400" b="0" dirty="0" smtClean="0"/>
              <a:t>balanced.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40844" y="2209800"/>
            <a:ext cx="17952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9" name="Content Placeholder 2"/>
          <p:cNvSpPr txBox="1">
            <a:spLocks/>
          </p:cNvSpPr>
          <p:nvPr/>
        </p:nvSpPr>
        <p:spPr bwMode="auto">
          <a:xfrm>
            <a:off x="2209800" y="4510267"/>
            <a:ext cx="5364764" cy="96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buChar char="8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2400" b="0" dirty="0" smtClean="0"/>
              <a:t>Note: If 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2400" b="0" dirty="0" smtClean="0"/>
              <a:t> had a left sub-tree, it would become 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400" b="0" dirty="0" smtClean="0"/>
              <a:t>’s right sub-tree. 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588" y="1061520"/>
            <a:ext cx="1141927" cy="1561609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021630" y="1588393"/>
            <a:ext cx="314876" cy="20348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1">
                    <a:lumMod val="75000"/>
                  </a:schemeClr>
                </a:solidFill>
              </a:rPr>
              <a:t>-</a:t>
            </a:r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</a:rPr>
              <a:t>1</a:t>
            </a:r>
            <a:endParaRPr lang="en-US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19038" y="1059580"/>
            <a:ext cx="342900" cy="20531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sz="1000" dirty="0" smtClean="0">
                <a:solidFill>
                  <a:srgbClr val="FF0000"/>
                </a:solidFill>
              </a:rPr>
              <a:t>+2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336506" y="2055978"/>
            <a:ext cx="179520" cy="20348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</a:rPr>
              <a:t>0</a:t>
            </a:r>
            <a:endParaRPr lang="en-US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844" y="3131280"/>
            <a:ext cx="1038313" cy="1354321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821" y="5295755"/>
            <a:ext cx="1367233" cy="1148057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321 - Data Structures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F31B7-9060-42E4-BB86-9DFA13B43B24}" type="slidenum">
              <a:rPr lang="en-US" smtClean="0"/>
              <a:pPr>
                <a:defRPr/>
              </a:pPr>
              <a:t>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355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AVL-Tree Insertion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358140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000" dirty="0" smtClean="0"/>
              <a:t>Insert the new node into the tree, like insertion into a binary search tree.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000" dirty="0" smtClean="0"/>
              <a:t>Fix tree balance via rotations, if necessary.</a:t>
            </a:r>
          </a:p>
          <a:p>
            <a:pPr marL="914400" lvl="1" indent="-514350"/>
            <a:r>
              <a:rPr lang="en-US" sz="2600" dirty="0" smtClean="0"/>
              <a:t>A rotation is performed in sub-trees with a root that has a balance factor equal to 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+2</a:t>
            </a:r>
            <a:r>
              <a:rPr lang="en-US" sz="2600" dirty="0" smtClean="0"/>
              <a:t> or 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-2</a:t>
            </a:r>
            <a:r>
              <a:rPr lang="en-US" sz="2600" dirty="0" smtClean="0"/>
              <a:t>.</a:t>
            </a:r>
          </a:p>
          <a:p>
            <a:pPr marL="914400" lvl="1" indent="-514350"/>
            <a:r>
              <a:rPr lang="en-US" sz="2600" dirty="0" smtClean="0"/>
              <a:t>If there is more than one imbalance, first rotate at the node closest to the newly inserted node.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321 - Data Structures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F31B7-9060-42E4-BB86-9DFA13B43B24}" type="slidenum">
              <a:rPr lang="en-US" smtClean="0"/>
              <a:pPr>
                <a:defRPr/>
              </a:pPr>
              <a:t>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751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152400"/>
            <a:ext cx="8153400" cy="114300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Example: Insertion </a:t>
            </a:r>
            <a:r>
              <a:rPr lang="en-US" dirty="0">
                <a:solidFill>
                  <a:srgbClr val="FF0000"/>
                </a:solidFill>
              </a:rPr>
              <a:t>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3053" y="1039380"/>
            <a:ext cx="5438893" cy="468529"/>
          </a:xfrm>
        </p:spPr>
        <p:txBody>
          <a:bodyPr>
            <a:noAutofit/>
          </a:bodyPr>
          <a:lstStyle/>
          <a:p>
            <a:pPr marL="400050" lvl="1" indent="0" algn="ctr">
              <a:buNone/>
            </a:pPr>
            <a:r>
              <a:rPr lang="en-US" sz="2400" dirty="0" smtClean="0"/>
              <a:t>Insert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  <a:r>
              <a:rPr lang="en-US" sz="2400" dirty="0" smtClean="0"/>
              <a:t> in the following AVL-Tree:</a:t>
            </a:r>
          </a:p>
        </p:txBody>
      </p:sp>
      <p:grpSp>
        <p:nvGrpSpPr>
          <p:cNvPr id="85" name="Group 84"/>
          <p:cNvGrpSpPr/>
          <p:nvPr/>
        </p:nvGrpSpPr>
        <p:grpSpPr>
          <a:xfrm>
            <a:off x="2278507" y="1981200"/>
            <a:ext cx="4503292" cy="3090641"/>
            <a:chOff x="1893210" y="1793568"/>
            <a:chExt cx="4503292" cy="3090641"/>
          </a:xfrm>
        </p:grpSpPr>
        <p:grpSp>
          <p:nvGrpSpPr>
            <p:cNvPr id="75" name="Group 74"/>
            <p:cNvGrpSpPr/>
            <p:nvPr/>
          </p:nvGrpSpPr>
          <p:grpSpPr>
            <a:xfrm>
              <a:off x="2101696" y="2084207"/>
              <a:ext cx="3994304" cy="2800002"/>
              <a:chOff x="2101696" y="2084207"/>
              <a:chExt cx="3994304" cy="2800002"/>
            </a:xfrm>
          </p:grpSpPr>
          <p:grpSp>
            <p:nvGrpSpPr>
              <p:cNvPr id="9" name="Group 8"/>
              <p:cNvGrpSpPr/>
              <p:nvPr/>
            </p:nvGrpSpPr>
            <p:grpSpPr>
              <a:xfrm>
                <a:off x="4495800" y="2084207"/>
                <a:ext cx="533400" cy="461665"/>
                <a:chOff x="5147733" y="2882126"/>
                <a:chExt cx="533400" cy="461665"/>
              </a:xfrm>
            </p:grpSpPr>
            <p:sp>
              <p:nvSpPr>
                <p:cNvPr id="7" name="Oval 6"/>
                <p:cNvSpPr/>
                <p:nvPr/>
              </p:nvSpPr>
              <p:spPr bwMode="auto">
                <a:xfrm>
                  <a:off x="5181600" y="2895600"/>
                  <a:ext cx="457200" cy="434719"/>
                </a:xfrm>
                <a:prstGeom prst="ellipse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 typeface="Marlett" pitchFamily="2" charset="2"/>
                    <a:buNone/>
                    <a:tabLst/>
                  </a:pPr>
                  <a:endParaRPr kumimoji="0" lang="en-US" sz="28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8" name="TextBox 7"/>
                <p:cNvSpPr txBox="1"/>
                <p:nvPr/>
              </p:nvSpPr>
              <p:spPr>
                <a:xfrm>
                  <a:off x="5147733" y="2882126"/>
                  <a:ext cx="5334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/>
                    <a:t>10</a:t>
                  </a:r>
                  <a:endParaRPr lang="en-US" dirty="0"/>
                </a:p>
              </p:txBody>
            </p:sp>
          </p:grpSp>
          <p:grpSp>
            <p:nvGrpSpPr>
              <p:cNvPr id="10" name="Group 9"/>
              <p:cNvGrpSpPr/>
              <p:nvPr/>
            </p:nvGrpSpPr>
            <p:grpSpPr>
              <a:xfrm>
                <a:off x="5562600" y="2846682"/>
                <a:ext cx="533400" cy="461665"/>
                <a:chOff x="5147733" y="2882126"/>
                <a:chExt cx="533400" cy="461665"/>
              </a:xfrm>
            </p:grpSpPr>
            <p:sp>
              <p:nvSpPr>
                <p:cNvPr id="11" name="Oval 10"/>
                <p:cNvSpPr/>
                <p:nvPr/>
              </p:nvSpPr>
              <p:spPr bwMode="auto">
                <a:xfrm>
                  <a:off x="5181600" y="2895600"/>
                  <a:ext cx="457200" cy="434719"/>
                </a:xfrm>
                <a:prstGeom prst="ellipse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 typeface="Marlett" pitchFamily="2" charset="2"/>
                    <a:buNone/>
                    <a:tabLst/>
                  </a:pPr>
                  <a:endParaRPr kumimoji="0" lang="en-US" sz="28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2" name="TextBox 11"/>
                <p:cNvSpPr txBox="1"/>
                <p:nvPr/>
              </p:nvSpPr>
              <p:spPr>
                <a:xfrm>
                  <a:off x="5147733" y="2882126"/>
                  <a:ext cx="5334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/>
                    <a:t>20</a:t>
                  </a:r>
                  <a:endParaRPr lang="en-US" dirty="0"/>
                </a:p>
              </p:txBody>
            </p:sp>
          </p:grpSp>
          <p:grpSp>
            <p:nvGrpSpPr>
              <p:cNvPr id="13" name="Group 12"/>
              <p:cNvGrpSpPr/>
              <p:nvPr/>
            </p:nvGrpSpPr>
            <p:grpSpPr>
              <a:xfrm>
                <a:off x="3606800" y="2863668"/>
                <a:ext cx="533400" cy="461665"/>
                <a:chOff x="5147733" y="2882126"/>
                <a:chExt cx="533400" cy="461665"/>
              </a:xfrm>
            </p:grpSpPr>
            <p:sp>
              <p:nvSpPr>
                <p:cNvPr id="14" name="Oval 13"/>
                <p:cNvSpPr/>
                <p:nvPr/>
              </p:nvSpPr>
              <p:spPr bwMode="auto">
                <a:xfrm>
                  <a:off x="5181600" y="2895600"/>
                  <a:ext cx="457200" cy="434719"/>
                </a:xfrm>
                <a:prstGeom prst="ellipse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 typeface="Marlett" pitchFamily="2" charset="2"/>
                    <a:buNone/>
                    <a:tabLst/>
                  </a:pPr>
                  <a:endParaRPr kumimoji="0" lang="en-US" sz="28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5" name="TextBox 14"/>
                <p:cNvSpPr txBox="1"/>
                <p:nvPr/>
              </p:nvSpPr>
              <p:spPr>
                <a:xfrm>
                  <a:off x="5147733" y="2882126"/>
                  <a:ext cx="5334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/>
                    <a:t> 5</a:t>
                  </a:r>
                  <a:endParaRPr lang="en-US" dirty="0"/>
                </a:p>
              </p:txBody>
            </p:sp>
          </p:grpSp>
          <p:grpSp>
            <p:nvGrpSpPr>
              <p:cNvPr id="19" name="Group 18"/>
              <p:cNvGrpSpPr/>
              <p:nvPr/>
            </p:nvGrpSpPr>
            <p:grpSpPr>
              <a:xfrm>
                <a:off x="5131854" y="3629657"/>
                <a:ext cx="533400" cy="461665"/>
                <a:chOff x="5147733" y="2882126"/>
                <a:chExt cx="533400" cy="461665"/>
              </a:xfrm>
            </p:grpSpPr>
            <p:sp>
              <p:nvSpPr>
                <p:cNvPr id="20" name="Oval 19"/>
                <p:cNvSpPr/>
                <p:nvPr/>
              </p:nvSpPr>
              <p:spPr bwMode="auto">
                <a:xfrm>
                  <a:off x="5181600" y="2895600"/>
                  <a:ext cx="457200" cy="434719"/>
                </a:xfrm>
                <a:prstGeom prst="ellipse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 typeface="Marlett" pitchFamily="2" charset="2"/>
                    <a:buNone/>
                    <a:tabLst/>
                  </a:pPr>
                  <a:endParaRPr kumimoji="0" lang="en-US" sz="28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1" name="TextBox 20"/>
                <p:cNvSpPr txBox="1"/>
                <p:nvPr/>
              </p:nvSpPr>
              <p:spPr>
                <a:xfrm>
                  <a:off x="5147733" y="2882126"/>
                  <a:ext cx="5334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/>
                    <a:t>12</a:t>
                  </a:r>
                  <a:endParaRPr lang="en-US" dirty="0"/>
                </a:p>
              </p:txBody>
            </p:sp>
          </p:grpSp>
          <p:grpSp>
            <p:nvGrpSpPr>
              <p:cNvPr id="22" name="Group 21"/>
              <p:cNvGrpSpPr/>
              <p:nvPr/>
            </p:nvGrpSpPr>
            <p:grpSpPr>
              <a:xfrm>
                <a:off x="2803522" y="3636579"/>
                <a:ext cx="533400" cy="461665"/>
                <a:chOff x="5147733" y="2882126"/>
                <a:chExt cx="533400" cy="461665"/>
              </a:xfrm>
            </p:grpSpPr>
            <p:sp>
              <p:nvSpPr>
                <p:cNvPr id="23" name="Oval 22"/>
                <p:cNvSpPr/>
                <p:nvPr/>
              </p:nvSpPr>
              <p:spPr bwMode="auto">
                <a:xfrm>
                  <a:off x="5181600" y="2895600"/>
                  <a:ext cx="457200" cy="434719"/>
                </a:xfrm>
                <a:prstGeom prst="ellipse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 typeface="Marlett" pitchFamily="2" charset="2"/>
                    <a:buNone/>
                    <a:tabLst/>
                  </a:pPr>
                  <a:endParaRPr kumimoji="0" lang="en-US" sz="28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4" name="TextBox 23"/>
                <p:cNvSpPr txBox="1"/>
                <p:nvPr/>
              </p:nvSpPr>
              <p:spPr>
                <a:xfrm>
                  <a:off x="5147733" y="2882126"/>
                  <a:ext cx="5334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/>
                    <a:t> </a:t>
                  </a:r>
                  <a:r>
                    <a:rPr lang="en-US" sz="2400" dirty="0" smtClean="0"/>
                    <a:t>4</a:t>
                  </a:r>
                  <a:endParaRPr lang="en-US" dirty="0"/>
                </a:p>
              </p:txBody>
            </p:sp>
          </p:grpSp>
          <p:grpSp>
            <p:nvGrpSpPr>
              <p:cNvPr id="25" name="Group 24"/>
              <p:cNvGrpSpPr/>
              <p:nvPr/>
            </p:nvGrpSpPr>
            <p:grpSpPr>
              <a:xfrm>
                <a:off x="4221152" y="3636579"/>
                <a:ext cx="533400" cy="461665"/>
                <a:chOff x="5147733" y="2882126"/>
                <a:chExt cx="533400" cy="461665"/>
              </a:xfrm>
            </p:grpSpPr>
            <p:sp>
              <p:nvSpPr>
                <p:cNvPr id="26" name="Oval 25"/>
                <p:cNvSpPr/>
                <p:nvPr/>
              </p:nvSpPr>
              <p:spPr bwMode="auto">
                <a:xfrm>
                  <a:off x="5181600" y="2895600"/>
                  <a:ext cx="457200" cy="434719"/>
                </a:xfrm>
                <a:prstGeom prst="ellipse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 typeface="Marlett" pitchFamily="2" charset="2"/>
                    <a:buNone/>
                    <a:tabLst/>
                  </a:pPr>
                  <a:endParaRPr kumimoji="0" lang="en-US" sz="28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7" name="TextBox 26"/>
                <p:cNvSpPr txBox="1"/>
                <p:nvPr/>
              </p:nvSpPr>
              <p:spPr>
                <a:xfrm>
                  <a:off x="5147733" y="2882126"/>
                  <a:ext cx="5334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/>
                    <a:t> </a:t>
                  </a:r>
                  <a:r>
                    <a:rPr lang="en-US" sz="2400" dirty="0" smtClean="0"/>
                    <a:t>7 </a:t>
                  </a:r>
                  <a:endParaRPr lang="en-US" dirty="0"/>
                </a:p>
              </p:txBody>
            </p:sp>
          </p:grpSp>
          <p:grpSp>
            <p:nvGrpSpPr>
              <p:cNvPr id="28" name="Group 27"/>
              <p:cNvGrpSpPr/>
              <p:nvPr/>
            </p:nvGrpSpPr>
            <p:grpSpPr>
              <a:xfrm>
                <a:off x="4822812" y="4360989"/>
                <a:ext cx="533400" cy="523220"/>
                <a:chOff x="5130800" y="2851349"/>
                <a:chExt cx="533400" cy="523220"/>
              </a:xfrm>
            </p:grpSpPr>
            <p:sp>
              <p:nvSpPr>
                <p:cNvPr id="29" name="Oval 28"/>
                <p:cNvSpPr/>
                <p:nvPr/>
              </p:nvSpPr>
              <p:spPr bwMode="auto">
                <a:xfrm>
                  <a:off x="5181600" y="2895600"/>
                  <a:ext cx="457200" cy="434719"/>
                </a:xfrm>
                <a:prstGeom prst="ellipse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 typeface="Marlett" pitchFamily="2" charset="2"/>
                    <a:buNone/>
                    <a:tabLst/>
                  </a:pPr>
                  <a:endParaRPr kumimoji="0" lang="en-US" sz="28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30" name="TextBox 29"/>
                <p:cNvSpPr txBox="1"/>
                <p:nvPr/>
              </p:nvSpPr>
              <p:spPr>
                <a:xfrm>
                  <a:off x="5130800" y="2851349"/>
                  <a:ext cx="53340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 8 </a:t>
                  </a:r>
                  <a:endParaRPr lang="en-US" dirty="0"/>
                </a:p>
              </p:txBody>
            </p:sp>
          </p:grpSp>
          <p:grpSp>
            <p:nvGrpSpPr>
              <p:cNvPr id="31" name="Group 30"/>
              <p:cNvGrpSpPr/>
              <p:nvPr/>
            </p:nvGrpSpPr>
            <p:grpSpPr>
              <a:xfrm>
                <a:off x="2101696" y="4403978"/>
                <a:ext cx="533400" cy="461665"/>
                <a:chOff x="5147733" y="2882126"/>
                <a:chExt cx="533400" cy="461665"/>
              </a:xfrm>
            </p:grpSpPr>
            <p:sp>
              <p:nvSpPr>
                <p:cNvPr id="32" name="Oval 31"/>
                <p:cNvSpPr/>
                <p:nvPr/>
              </p:nvSpPr>
              <p:spPr bwMode="auto">
                <a:xfrm>
                  <a:off x="5181600" y="2895600"/>
                  <a:ext cx="457200" cy="434719"/>
                </a:xfrm>
                <a:prstGeom prst="ellipse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 typeface="Marlett" pitchFamily="2" charset="2"/>
                    <a:buNone/>
                    <a:tabLst/>
                  </a:pPr>
                  <a:endParaRPr kumimoji="0" lang="en-US" sz="28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33" name="TextBox 32"/>
                <p:cNvSpPr txBox="1"/>
                <p:nvPr/>
              </p:nvSpPr>
              <p:spPr>
                <a:xfrm>
                  <a:off x="5147733" y="2882126"/>
                  <a:ext cx="5334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/>
                    <a:t> </a:t>
                  </a:r>
                  <a:r>
                    <a:rPr lang="en-US" sz="2400" dirty="0" smtClean="0"/>
                    <a:t>2</a:t>
                  </a:r>
                  <a:endParaRPr lang="en-US" dirty="0"/>
                </a:p>
              </p:txBody>
            </p:sp>
          </p:grpSp>
          <p:cxnSp>
            <p:nvCxnSpPr>
              <p:cNvPr id="35" name="Straight Connector 34"/>
              <p:cNvCxnSpPr/>
              <p:nvPr/>
            </p:nvCxnSpPr>
            <p:spPr bwMode="auto">
              <a:xfrm flipH="1">
                <a:off x="4010556" y="2464138"/>
                <a:ext cx="569913" cy="472695"/>
              </a:xfrm>
              <a:prstGeom prst="lin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6" name="Straight Connector 35"/>
              <p:cNvCxnSpPr/>
              <p:nvPr/>
            </p:nvCxnSpPr>
            <p:spPr bwMode="auto">
              <a:xfrm flipH="1">
                <a:off x="3200398" y="3261911"/>
                <a:ext cx="513826" cy="433732"/>
              </a:xfrm>
              <a:prstGeom prst="lin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7" name="Straight Connector 36"/>
              <p:cNvCxnSpPr/>
              <p:nvPr/>
            </p:nvCxnSpPr>
            <p:spPr bwMode="auto">
              <a:xfrm flipH="1">
                <a:off x="2516044" y="4038600"/>
                <a:ext cx="407609" cy="425143"/>
              </a:xfrm>
              <a:prstGeom prst="lin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8" name="Straight Connector 37"/>
              <p:cNvCxnSpPr/>
              <p:nvPr/>
            </p:nvCxnSpPr>
            <p:spPr bwMode="auto">
              <a:xfrm flipH="1">
                <a:off x="5450153" y="3261911"/>
                <a:ext cx="239969" cy="388142"/>
              </a:xfrm>
              <a:prstGeom prst="lin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9" name="Straight Connector 38"/>
              <p:cNvCxnSpPr/>
              <p:nvPr/>
            </p:nvCxnSpPr>
            <p:spPr bwMode="auto">
              <a:xfrm>
                <a:off x="4944534" y="2414089"/>
                <a:ext cx="678387" cy="541097"/>
              </a:xfrm>
              <a:prstGeom prst="lin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3" name="Straight Connector 42"/>
              <p:cNvCxnSpPr/>
              <p:nvPr/>
            </p:nvCxnSpPr>
            <p:spPr bwMode="auto">
              <a:xfrm>
                <a:off x="4635500" y="4022557"/>
                <a:ext cx="306364" cy="441186"/>
              </a:xfrm>
              <a:prstGeom prst="lin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4" name="Straight Connector 43"/>
              <p:cNvCxnSpPr/>
              <p:nvPr/>
            </p:nvCxnSpPr>
            <p:spPr bwMode="auto">
              <a:xfrm>
                <a:off x="4033840" y="3234664"/>
                <a:ext cx="334961" cy="440582"/>
              </a:xfrm>
              <a:prstGeom prst="lin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76" name="TextBox 75"/>
            <p:cNvSpPr txBox="1"/>
            <p:nvPr/>
          </p:nvSpPr>
          <p:spPr>
            <a:xfrm>
              <a:off x="4834467" y="1793568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FF0000"/>
                  </a:solidFill>
                </a:rPr>
                <a:t>-1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5846233" y="2555076"/>
              <a:ext cx="55026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-</a:t>
              </a:r>
              <a:r>
                <a:rPr lang="en-US" sz="2000" dirty="0" smtClean="0">
                  <a:solidFill>
                    <a:srgbClr val="FF0000"/>
                  </a:solidFill>
                </a:rPr>
                <a:t>1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3442755" y="2545872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 </a:t>
              </a:r>
              <a:r>
                <a:rPr lang="en-US" sz="2000" dirty="0" smtClean="0">
                  <a:solidFill>
                    <a:srgbClr val="FF0000"/>
                  </a:solidFill>
                </a:rPr>
                <a:t>0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2604555" y="3343302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FF0000"/>
                  </a:solidFill>
                </a:rPr>
                <a:t>-1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4402668" y="3338748"/>
              <a:ext cx="50405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+</a:t>
              </a:r>
              <a:r>
                <a:rPr lang="en-US" sz="2000" dirty="0" smtClean="0">
                  <a:solidFill>
                    <a:srgbClr val="FF0000"/>
                  </a:solidFill>
                </a:rPr>
                <a:t>1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4894788" y="3340189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 </a:t>
              </a:r>
              <a:r>
                <a:rPr lang="en-US" sz="2000" dirty="0" smtClean="0">
                  <a:solidFill>
                    <a:srgbClr val="FF0000"/>
                  </a:solidFill>
                </a:rPr>
                <a:t>0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5114922" y="4143779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 </a:t>
              </a:r>
              <a:r>
                <a:rPr lang="en-US" sz="2000" dirty="0" smtClean="0">
                  <a:solidFill>
                    <a:srgbClr val="FF0000"/>
                  </a:solidFill>
                </a:rPr>
                <a:t>0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1893210" y="4141922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 </a:t>
              </a:r>
              <a:r>
                <a:rPr lang="en-US" sz="2000" dirty="0" smtClean="0">
                  <a:solidFill>
                    <a:srgbClr val="FF0000"/>
                  </a:solidFill>
                </a:rPr>
                <a:t>0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321 - Data Structures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F31B7-9060-42E4-BB86-9DFA13B43B24}" type="slidenum">
              <a:rPr lang="en-US" smtClean="0"/>
              <a:pPr>
                <a:defRPr/>
              </a:pPr>
              <a:t>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617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FF0000"/>
      </a:hlink>
      <a:folHlink>
        <a:srgbClr val="FF00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 typeface="Marlett" pitchFamily="2" charset="2"/>
          <a:buNone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 typeface="Marlett" pitchFamily="2" charset="2"/>
          <a:buNone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7659</TotalTime>
  <Words>6373</Words>
  <Application>Microsoft Office PowerPoint</Application>
  <PresentationFormat>On-screen Show (4:3)</PresentationFormat>
  <Paragraphs>1787</Paragraphs>
  <Slides>143</Slides>
  <Notes>60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143</vt:i4>
      </vt:variant>
    </vt:vector>
  </HeadingPairs>
  <TitlesOfParts>
    <vt:vector size="155" baseType="lpstr">
      <vt:lpstr>MS PGothic</vt:lpstr>
      <vt:lpstr>Arial</vt:lpstr>
      <vt:lpstr>Bitstream Vera Sans</vt:lpstr>
      <vt:lpstr>Cambria Math</vt:lpstr>
      <vt:lpstr>Courier New</vt:lpstr>
      <vt:lpstr>Droid Sans</vt:lpstr>
      <vt:lpstr>Marlett</vt:lpstr>
      <vt:lpstr>Symbol</vt:lpstr>
      <vt:lpstr>Tahoma</vt:lpstr>
      <vt:lpstr>Times New Roman</vt:lpstr>
      <vt:lpstr>Default Design</vt:lpstr>
      <vt:lpstr>Photo Editor Photo</vt:lpstr>
      <vt:lpstr>Balanced BSTs</vt:lpstr>
      <vt:lpstr>Binary Search Trees</vt:lpstr>
      <vt:lpstr>Measuring Tree Balance</vt:lpstr>
      <vt:lpstr>Calculating Balance Factor</vt:lpstr>
      <vt:lpstr>Tree Balancing Choices</vt:lpstr>
      <vt:lpstr>Balancing Binary Search Trees</vt:lpstr>
      <vt:lpstr>B-Trees</vt:lpstr>
      <vt:lpstr>B-Tree Properties</vt:lpstr>
      <vt:lpstr>B-Tree Properties</vt:lpstr>
      <vt:lpstr>B-Tree Example</vt:lpstr>
      <vt:lpstr>Runtime Analysis of B-Trees</vt:lpstr>
      <vt:lpstr>Self-Adjusting Trees</vt:lpstr>
      <vt:lpstr>Splay Trees</vt:lpstr>
      <vt:lpstr>PowerPoint Presentation</vt:lpstr>
      <vt:lpstr>PowerPoint Presentation</vt:lpstr>
      <vt:lpstr>L / R Orientations</vt:lpstr>
      <vt:lpstr>PowerPoint Presentation</vt:lpstr>
      <vt:lpstr>LL / RR Orientations</vt:lpstr>
      <vt:lpstr>RL / LR Orientations</vt:lpstr>
      <vt:lpstr>Splaying Operations</vt:lpstr>
      <vt:lpstr>Zig from Left</vt:lpstr>
      <vt:lpstr>Zig from Left</vt:lpstr>
      <vt:lpstr>Zig from Right</vt:lpstr>
      <vt:lpstr>Zig from Right</vt:lpstr>
      <vt:lpstr>Zig-Zig from Left</vt:lpstr>
      <vt:lpstr>Zig-Zig from Left</vt:lpstr>
      <vt:lpstr>Zig-Zig from Left</vt:lpstr>
      <vt:lpstr>Zig-Zig from Right</vt:lpstr>
      <vt:lpstr>Zig-Zig from Right</vt:lpstr>
      <vt:lpstr>Zig-Zig from Right</vt:lpstr>
      <vt:lpstr>Zig-Zag from Left</vt:lpstr>
      <vt:lpstr>Zig-Zag from Left</vt:lpstr>
      <vt:lpstr>Zig-Zag from Left</vt:lpstr>
      <vt:lpstr>Zig-Zag from Right</vt:lpstr>
      <vt:lpstr>Zig-Zag from Right</vt:lpstr>
      <vt:lpstr>Zig-Zag from Right</vt:lpstr>
      <vt:lpstr>Splay Tree Operations</vt:lpstr>
      <vt:lpstr>Search Operation</vt:lpstr>
      <vt:lpstr>Search Example I</vt:lpstr>
      <vt:lpstr>Search Example I</vt:lpstr>
      <vt:lpstr>Search Example I</vt:lpstr>
      <vt:lpstr>Search Example II</vt:lpstr>
      <vt:lpstr>Search Example II</vt:lpstr>
      <vt:lpstr>Search Example III</vt:lpstr>
      <vt:lpstr>Search Example III</vt:lpstr>
      <vt:lpstr>Search Example III</vt:lpstr>
      <vt:lpstr>Insert Operation</vt:lpstr>
      <vt:lpstr>Insert Example I</vt:lpstr>
      <vt:lpstr>Insert Example I</vt:lpstr>
      <vt:lpstr>Insert Example I</vt:lpstr>
      <vt:lpstr>Insert Example II</vt:lpstr>
      <vt:lpstr>Insert Example II</vt:lpstr>
      <vt:lpstr>Insert Example II</vt:lpstr>
      <vt:lpstr>Insert Example II</vt:lpstr>
      <vt:lpstr>Insert Example II</vt:lpstr>
      <vt:lpstr>Insert Example II</vt:lpstr>
      <vt:lpstr>Insert Example II</vt:lpstr>
      <vt:lpstr>Delete Operation</vt:lpstr>
      <vt:lpstr>Delete Example I</vt:lpstr>
      <vt:lpstr>Delete Example I</vt:lpstr>
      <vt:lpstr>Delete Example I</vt:lpstr>
      <vt:lpstr>Delete Example I</vt:lpstr>
      <vt:lpstr>Delete Example I</vt:lpstr>
      <vt:lpstr>Delete Example I</vt:lpstr>
      <vt:lpstr>Delete Example II</vt:lpstr>
      <vt:lpstr>Delete Example II</vt:lpstr>
      <vt:lpstr>Delete Example II</vt:lpstr>
      <vt:lpstr>Delete Example II</vt:lpstr>
      <vt:lpstr>Delete Example II</vt:lpstr>
      <vt:lpstr>Delete Example II</vt:lpstr>
      <vt:lpstr>Delete Example II</vt:lpstr>
      <vt:lpstr>Delete Example II</vt:lpstr>
      <vt:lpstr>Delete Example II</vt:lpstr>
      <vt:lpstr>Delete Example II</vt:lpstr>
      <vt:lpstr>Delete Example II</vt:lpstr>
      <vt:lpstr>Why Splaying Helps</vt:lpstr>
      <vt:lpstr>Analysis of Splay Trees</vt:lpstr>
      <vt:lpstr>Measuring Tree Balance</vt:lpstr>
      <vt:lpstr>Calculating Balance Factor</vt:lpstr>
      <vt:lpstr>AVL-Trees</vt:lpstr>
      <vt:lpstr>Unbalanced AVL-Trees</vt:lpstr>
      <vt:lpstr>Unbalanced AVL-Trees</vt:lpstr>
      <vt:lpstr>AVL-Tree Imbalance</vt:lpstr>
      <vt:lpstr>AVL-Tree Imbalances</vt:lpstr>
      <vt:lpstr>AVL-Tree Imbalances</vt:lpstr>
      <vt:lpstr>AVL-Tree Rotation</vt:lpstr>
      <vt:lpstr>Key Idea</vt:lpstr>
      <vt:lpstr>R-Rotations</vt:lpstr>
      <vt:lpstr>Example: R-Rotation</vt:lpstr>
      <vt:lpstr>L-Rotations</vt:lpstr>
      <vt:lpstr>Example: L-Rotation</vt:lpstr>
      <vt:lpstr>LR-Rotations</vt:lpstr>
      <vt:lpstr>Example: LR-Rotation</vt:lpstr>
      <vt:lpstr>Example: LR-Rotation</vt:lpstr>
      <vt:lpstr>RL-Rotations</vt:lpstr>
      <vt:lpstr>Example: RL-Rotation</vt:lpstr>
      <vt:lpstr>Example: RL-Rotation</vt:lpstr>
      <vt:lpstr>AVL-Tree Insertion</vt:lpstr>
      <vt:lpstr>Example: Insertion I</vt:lpstr>
      <vt:lpstr>Example: Insertion I</vt:lpstr>
      <vt:lpstr>Example: Insertion I</vt:lpstr>
      <vt:lpstr>Example: Insertion I</vt:lpstr>
      <vt:lpstr>Example: Insertion II</vt:lpstr>
      <vt:lpstr>Example: Insertion II</vt:lpstr>
      <vt:lpstr>Example: Insertion II</vt:lpstr>
      <vt:lpstr>Example: Insertion II</vt:lpstr>
      <vt:lpstr>AVL-Trees Deletion</vt:lpstr>
      <vt:lpstr>Example: Deletion I</vt:lpstr>
      <vt:lpstr>Example: Deletion I</vt:lpstr>
      <vt:lpstr>Example: Deletion II</vt:lpstr>
      <vt:lpstr>Example: Deletion II</vt:lpstr>
      <vt:lpstr>Example: Deletion II</vt:lpstr>
      <vt:lpstr>Example: Deletion II</vt:lpstr>
      <vt:lpstr>Example: Deletion II</vt:lpstr>
      <vt:lpstr>Example: Deletion III</vt:lpstr>
      <vt:lpstr>Example: Deletion III</vt:lpstr>
      <vt:lpstr>Example: Deletion II</vt:lpstr>
      <vt:lpstr>Example: Deletion III</vt:lpstr>
      <vt:lpstr>Height of AVL-Trees</vt:lpstr>
      <vt:lpstr>Minimum Number of Nodes</vt:lpstr>
      <vt:lpstr>Minimum Number of Nodes</vt:lpstr>
      <vt:lpstr>Height of AVL-Trees</vt:lpstr>
      <vt:lpstr>Disadvantages of AVL-Trees</vt:lpstr>
      <vt:lpstr>Advantages of AVL-Trees</vt:lpstr>
      <vt:lpstr>PowerPoint Presentation</vt:lpstr>
      <vt:lpstr>Balanced Trees Abs(depth(leftChild) – depth(rightChild)) &lt;= 1 Depth of a tree is it’s longest path length</vt:lpstr>
      <vt:lpstr>Conclusion</vt:lpstr>
      <vt:lpstr>Which algorithm is best?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Implementation</vt:lpstr>
    </vt:vector>
  </TitlesOfParts>
  <Company>U of 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Mike Scott</dc:creator>
  <cp:lastModifiedBy>Matt T Laptop</cp:lastModifiedBy>
  <cp:revision>373</cp:revision>
  <dcterms:created xsi:type="dcterms:W3CDTF">2001-06-29T19:12:00Z</dcterms:created>
  <dcterms:modified xsi:type="dcterms:W3CDTF">2018-11-27T20:21:08Z</dcterms:modified>
</cp:coreProperties>
</file>