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01" r:id="rId2"/>
  </p:sldMasterIdLst>
  <p:notesMasterIdLst>
    <p:notesMasterId r:id="rId51"/>
  </p:notesMasterIdLst>
  <p:sldIdLst>
    <p:sldId id="318" r:id="rId3"/>
    <p:sldId id="396" r:id="rId4"/>
    <p:sldId id="295" r:id="rId5"/>
    <p:sldId id="457" r:id="rId6"/>
    <p:sldId id="381" r:id="rId7"/>
    <p:sldId id="401" r:id="rId8"/>
    <p:sldId id="456" r:id="rId9"/>
    <p:sldId id="405" r:id="rId10"/>
    <p:sldId id="437" r:id="rId11"/>
    <p:sldId id="432" r:id="rId12"/>
    <p:sldId id="404" r:id="rId13"/>
    <p:sldId id="408" r:id="rId14"/>
    <p:sldId id="320" r:id="rId15"/>
    <p:sldId id="406" r:id="rId16"/>
    <p:sldId id="344" r:id="rId17"/>
    <p:sldId id="270" r:id="rId18"/>
    <p:sldId id="312" r:id="rId19"/>
    <p:sldId id="292" r:id="rId20"/>
    <p:sldId id="271" r:id="rId21"/>
    <p:sldId id="402" r:id="rId22"/>
    <p:sldId id="403" r:id="rId23"/>
    <p:sldId id="447" r:id="rId24"/>
    <p:sldId id="448" r:id="rId25"/>
    <p:sldId id="416" r:id="rId26"/>
    <p:sldId id="417" r:id="rId27"/>
    <p:sldId id="420" r:id="rId28"/>
    <p:sldId id="421" r:id="rId29"/>
    <p:sldId id="422" r:id="rId30"/>
    <p:sldId id="423" r:id="rId31"/>
    <p:sldId id="424" r:id="rId32"/>
    <p:sldId id="425" r:id="rId33"/>
    <p:sldId id="450" r:id="rId34"/>
    <p:sldId id="426" r:id="rId35"/>
    <p:sldId id="427" r:id="rId36"/>
    <p:sldId id="428" r:id="rId37"/>
    <p:sldId id="433" r:id="rId38"/>
    <p:sldId id="434" r:id="rId39"/>
    <p:sldId id="435" r:id="rId40"/>
    <p:sldId id="451" r:id="rId41"/>
    <p:sldId id="452" r:id="rId42"/>
    <p:sldId id="436" r:id="rId43"/>
    <p:sldId id="453" r:id="rId44"/>
    <p:sldId id="454" r:id="rId45"/>
    <p:sldId id="455" r:id="rId46"/>
    <p:sldId id="415" r:id="rId47"/>
    <p:sldId id="458" r:id="rId48"/>
    <p:sldId id="443" r:id="rId49"/>
    <p:sldId id="444" r:id="rId50"/>
  </p:sldIdLst>
  <p:sldSz cx="9144000" cy="6858000" type="screen4x3"/>
  <p:notesSz cx="6858000" cy="9144000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66"/>
    <a:srgbClr val="990000"/>
    <a:srgbClr val="F8A6EC"/>
    <a:srgbClr val="66FF66"/>
    <a:srgbClr val="00808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530" autoAdjust="0"/>
    <p:restoredTop sz="91857" autoAdjust="0"/>
  </p:normalViewPr>
  <p:slideViewPr>
    <p:cSldViewPr snapToGrid="0">
      <p:cViewPr>
        <p:scale>
          <a:sx n="78" d="100"/>
          <a:sy n="78" d="100"/>
        </p:scale>
        <p:origin x="-114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52A486-D61A-4CFD-9853-D4E166AA7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5391B-8965-491C-9F4E-234D50385A53}" type="slidenum">
              <a:rPr lang="he-IL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FB89F-B39F-4D5B-8316-6DC598840801}" type="slidenum">
              <a:rPr lang="he-IL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01A33-1ECE-4806-80F5-283593F06A24}" type="slidenum">
              <a:rPr lang="he-IL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D9636-4B20-4CAE-87CA-4DE28D70C699}" type="slidenum">
              <a:rPr lang="he-IL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11CB4-0047-4891-9487-C395D1A08F89}" type="slidenum">
              <a:rPr lang="he-IL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F6940B-B216-4171-8D25-E3B03313767A}" type="slidenum">
              <a:rPr lang="he-IL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AA59B-2C2A-4DE6-9EA0-F0C33958D5DC}" type="slidenum">
              <a:rPr lang="he-IL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567FB-F7CC-469C-A4AE-862CFD018896}" type="slidenum">
              <a:rPr lang="he-IL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z="1100" smtClean="0">
              <a:latin typeface="Candara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465EB-FB23-46AC-BB58-54F5FAE2436A}" type="slidenum">
              <a:rPr lang="he-IL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54D1B9-1C52-44F1-BBDB-111CE15B30DB}" type="slidenum">
              <a:rPr lang="he-IL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52197-63AE-470D-AEA0-C17F952884D7}" type="slidenum">
              <a:rPr lang="he-IL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8C070-9E16-4F8A-A38B-FB47FD087F2B}" type="slidenum">
              <a:rPr lang="he-IL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3AA5C-0089-43D6-9588-2B3F2E212E46}" type="slidenum">
              <a:rPr lang="he-IL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3AA2B-EBD8-4E5D-A209-06F5DE44757A}" type="slidenum">
              <a:rPr lang="he-IL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72904-39E2-41C3-825F-F640EA863441}" type="slidenum">
              <a:rPr lang="he-IL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Israel Declaration/Proclamation of Independence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9EC49-9984-47E4-8F7F-5CBA5FC36286}" type="slidenum">
              <a:rPr lang="he-IL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Consider inserting a link in this slide to slide 16 “Main Idea of De-amortization”.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3DFE3-08E8-4B72-8F1C-7503414F9CBD}" type="slidenum">
              <a:rPr lang="he-IL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EBF0D-6F19-4E90-9946-520FF1E15F1C}" type="slidenum">
              <a:rPr lang="he-IL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3D802-B1F0-4706-8B90-4800B9274C12}" type="slidenum">
              <a:rPr lang="he-IL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ADB27-F53C-4828-9781-A2C5A65F56B0}" type="slidenum">
              <a:rPr lang="he-IL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F6940B-B216-4171-8D25-E3B03313767A}" type="slidenum">
              <a:rPr lang="he-IL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FA573-9FD7-4AD4-AF1B-C880D8BFA8E9}" type="slidenum">
              <a:rPr lang="he-IL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8163A-1BA7-40A6-B602-B9FE9CAFCEAB}" type="slidenum">
              <a:rPr lang="he-IL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48DFC-C909-4C06-BB0F-A63C8EAE45F4}" type="slidenum">
              <a:rPr lang="he-IL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8BAA9-E140-42E2-ADD2-44AC21BCD0BD}" type="slidenum">
              <a:rPr lang="he-IL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350B7-13B3-4BC7-B732-EEB13D0F59DD}" type="slidenum">
              <a:rPr lang="he-IL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25639-842B-4B54-9AF4-3D5C12FA30CF}" type="slidenum">
              <a:rPr lang="he-IL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52A486-D61A-4CFD-9853-D4E166AA7CA8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52A486-D61A-4CFD-9853-D4E166AA7CA8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079A8-D212-4015-B7C1-FD0B2AFB21A6}" type="slidenum">
              <a:rPr lang="he-IL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441F7-3115-4119-A700-B459AA0D0CBD}" type="slidenum">
              <a:rPr lang="he-IL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3AA2B-EBD8-4E5D-A209-06F5DE44757A}" type="slidenum">
              <a:rPr lang="he-IL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AA0AE-1D60-4325-B83F-F4E7C25D3AF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F9014-CA0B-4DB1-B94A-55091391B93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469F8-13EB-4664-9926-3D5B527715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A6D55-E420-4CDA-B5CF-83495DDC741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2781C-ABDF-4A52-81C7-4A7D401B92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386D9-59C1-4977-9FD1-1E8744AA3E8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75B1A-B6FF-4252-B87C-4163055630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D6158-42FC-47EE-BB24-163ED70F051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8541-653A-446C-9C4E-11C96207BC7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8DEAC-1CC2-4FA0-9E3D-0C4B39C1EB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18DC1-40FD-4FBF-B598-4462E08280D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7538" y="6462713"/>
            <a:ext cx="2133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17D6CB-2249-47F8-AE3E-F68B2FCB22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Constant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0.png"/><Relationship Id="rId4" Type="http://schemas.openxmlformats.org/officeDocument/2006/relationships/image" Target="../media/image6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459804" y="430848"/>
            <a:ext cx="7452804" cy="69532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 b="1" dirty="0" smtClean="0">
                <a:solidFill>
                  <a:srgbClr val="800000"/>
                </a:solidFill>
                <a:latin typeface="Constantia" pitchFamily="18" charset="0"/>
              </a:rPr>
              <a:t>Backyard Cuckoo Hashing:</a:t>
            </a:r>
            <a:endParaRPr lang="en-US" sz="3600" b="1" dirty="0">
              <a:solidFill>
                <a:srgbClr val="003399"/>
              </a:solidFill>
              <a:latin typeface="Constantia" pitchFamily="18" charset="0"/>
            </a:endParaRP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161162" y="1219327"/>
            <a:ext cx="866584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b="1" dirty="0" smtClean="0">
                <a:solidFill>
                  <a:srgbClr val="003399"/>
                </a:solidFill>
                <a:latin typeface="Constantia" pitchFamily="18" charset="0"/>
              </a:rPr>
              <a:t>Constant Worst-Case Operations with a Succinct Representation</a:t>
            </a:r>
            <a:endParaRPr lang="en-US" sz="4000" b="1" dirty="0">
              <a:solidFill>
                <a:srgbClr val="003399"/>
              </a:solidFill>
              <a:latin typeface="Constantia" pitchFamily="18" charset="0"/>
            </a:endParaRPr>
          </a:p>
        </p:txBody>
      </p:sp>
      <p:pic>
        <p:nvPicPr>
          <p:cNvPr id="12296" name="Picture 12" descr="Weizmann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4383" y="3696018"/>
            <a:ext cx="3670496" cy="9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121920" y="2725865"/>
            <a:ext cx="88710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err="1">
                <a:latin typeface="Verdana" pitchFamily="34" charset="0"/>
              </a:rPr>
              <a:t>Yuriy</a:t>
            </a:r>
            <a:r>
              <a:rPr lang="en-US" sz="3200" b="1" dirty="0">
                <a:latin typeface="Verdana" pitchFamily="34" charset="0"/>
              </a:rPr>
              <a:t> </a:t>
            </a:r>
            <a:r>
              <a:rPr lang="en-US" sz="3200" b="1" dirty="0" err="1" smtClean="0">
                <a:latin typeface="Verdana" pitchFamily="34" charset="0"/>
              </a:rPr>
              <a:t>Arbitman</a:t>
            </a:r>
            <a:r>
              <a:rPr lang="en-US" sz="3200" b="1" dirty="0" smtClean="0">
                <a:latin typeface="Verdana" pitchFamily="34" charset="0"/>
              </a:rPr>
              <a:t>   </a:t>
            </a:r>
            <a:r>
              <a:rPr lang="en-US" sz="3200" b="1" dirty="0" err="1" smtClean="0">
                <a:latin typeface="Verdana" pitchFamily="34" charset="0"/>
              </a:rPr>
              <a:t>Moni</a:t>
            </a:r>
            <a:r>
              <a:rPr lang="en-US" sz="3200" b="1" dirty="0" smtClean="0">
                <a:latin typeface="Verdana" pitchFamily="34" charset="0"/>
              </a:rPr>
              <a:t> Naor  Gil </a:t>
            </a:r>
            <a:r>
              <a:rPr lang="en-US" sz="3200" b="1" dirty="0" err="1">
                <a:latin typeface="Verdana" pitchFamily="34" charset="0"/>
              </a:rPr>
              <a:t>Segev</a:t>
            </a:r>
            <a:endParaRPr lang="en-US" sz="2800" b="1" dirty="0">
              <a:latin typeface="Verdana" pitchFamily="34" charset="0"/>
            </a:endParaRPr>
          </a:p>
        </p:txBody>
      </p:sp>
      <p:pic>
        <p:nvPicPr>
          <p:cNvPr id="7" name="Picture 3" descr="Gocsej_village_house_backy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766" y="5332413"/>
            <a:ext cx="1719294" cy="13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Reed_warbler_cucko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4" y="3533013"/>
            <a:ext cx="22669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B6D283-D80A-4F3D-9D40-BDBE0905F734}" type="slidenum">
              <a:rPr lang="he-IL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7325"/>
            <a:ext cx="9144000" cy="677863"/>
          </a:xfrm>
        </p:spPr>
        <p:txBody>
          <a:bodyPr/>
          <a:lstStyle/>
          <a:p>
            <a:pPr rtl="0" eaLnBrk="1" hangingPunct="1"/>
            <a:r>
              <a:rPr lang="en-US" sz="3500" smtClean="0"/>
              <a:t>Related Work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8913" y="965200"/>
            <a:ext cx="7666037" cy="50895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3000" dirty="0" smtClean="0"/>
              <a:t>Approaching information-theoretic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3000" dirty="0" smtClean="0"/>
              <a:t>space bound: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008080"/>
                </a:solidFill>
              </a:rPr>
              <a:t>[RR03]</a:t>
            </a:r>
          </a:p>
          <a:p>
            <a:pPr lvl="2" eaLnBrk="1" hangingPunct="1">
              <a:buFont typeface="Candara" pitchFamily="34" charset="0"/>
              <a:buChar char="–"/>
            </a:pPr>
            <a:r>
              <a:rPr lang="en-US" sz="2500" b="1" i="1" dirty="0" smtClean="0">
                <a:solidFill>
                  <a:srgbClr val="008000"/>
                </a:solidFill>
              </a:rPr>
              <a:t>(1+o(1))</a:t>
            </a:r>
            <a:r>
              <a:rPr lang="en-US" sz="2500" b="1" dirty="0" smtClean="0">
                <a:solidFill>
                  <a:srgbClr val="008000"/>
                </a:solidFill>
                <a:latin typeface="cmsy10" pitchFamily="34" charset="0"/>
              </a:rPr>
              <a:t>B </a:t>
            </a:r>
            <a:r>
              <a:rPr lang="en-US" sz="2500" dirty="0" smtClean="0"/>
              <a:t>bits </a:t>
            </a:r>
          </a:p>
          <a:p>
            <a:pPr lvl="2" eaLnBrk="1" hangingPunct="1">
              <a:buFont typeface="Candara" pitchFamily="34" charset="0"/>
              <a:buChar char="–"/>
            </a:pPr>
            <a:r>
              <a:rPr lang="en-US" sz="2500" dirty="0" smtClean="0"/>
              <a:t>Amortized -expected</a:t>
            </a:r>
            <a:endParaRPr lang="en-US" sz="2500" dirty="0" smtClean="0">
              <a:solidFill>
                <a:srgbClr val="008080"/>
              </a:solidFill>
            </a:endParaRPr>
          </a:p>
          <a:p>
            <a:pPr lvl="2" eaLnBrk="1" hangingPunct="1">
              <a:buFont typeface="Candara" pitchFamily="34" charset="0"/>
              <a:buChar char="–"/>
            </a:pPr>
            <a:r>
              <a:rPr lang="en-US" sz="2500" dirty="0" smtClean="0"/>
              <a:t>No efficient support for deletions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008080"/>
                </a:solidFill>
              </a:rPr>
              <a:t>[DMadHPP06] - LATIN</a:t>
            </a:r>
          </a:p>
          <a:p>
            <a:pPr lvl="2" eaLnBrk="1" hangingPunct="1">
              <a:buFont typeface="Candara" pitchFamily="34" charset="0"/>
              <a:buChar char="–"/>
            </a:pPr>
            <a:r>
              <a:rPr lang="en-US" sz="2500" b="1" i="1" dirty="0" smtClean="0">
                <a:solidFill>
                  <a:srgbClr val="008000"/>
                </a:solidFill>
              </a:rPr>
              <a:t>O(</a:t>
            </a:r>
            <a:r>
              <a:rPr lang="en-US" sz="2500" b="1" dirty="0" smtClean="0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sz="2500" b="1" i="1" dirty="0" smtClean="0">
                <a:solidFill>
                  <a:srgbClr val="008000"/>
                </a:solidFill>
              </a:rPr>
              <a:t>)</a:t>
            </a:r>
            <a:r>
              <a:rPr lang="en-US" sz="2500" dirty="0" smtClean="0"/>
              <a:t> bits</a:t>
            </a:r>
          </a:p>
          <a:p>
            <a:pPr lvl="2" eaLnBrk="1" hangingPunct="1">
              <a:buFont typeface="Candara" pitchFamily="34" charset="0"/>
              <a:buChar char="–"/>
            </a:pPr>
            <a:r>
              <a:rPr lang="en-US" sz="2500" dirty="0" smtClean="0"/>
              <a:t>Extends </a:t>
            </a:r>
            <a:r>
              <a:rPr lang="en-US" sz="2500" dirty="0" smtClean="0">
                <a:solidFill>
                  <a:srgbClr val="008080"/>
                </a:solidFill>
              </a:rPr>
              <a:t>[DMadH90]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700" dirty="0" smtClean="0"/>
              <a:t>Others: </a:t>
            </a:r>
            <a:r>
              <a:rPr lang="en-US" sz="2700" b="1" i="1" dirty="0" smtClean="0"/>
              <a:t>static</a:t>
            </a:r>
            <a:r>
              <a:rPr lang="en-US" sz="2700" dirty="0" smtClean="0"/>
              <a:t> setting</a:t>
            </a:r>
          </a:p>
        </p:txBody>
      </p:sp>
      <p:pic>
        <p:nvPicPr>
          <p:cNvPr id="55301" name="Picture 7" descr="climb-stack-of-pap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7963" y="28575"/>
            <a:ext cx="216852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52" name="AutoShape 8"/>
          <p:cNvSpPr>
            <a:spLocks noChangeArrowheads="1"/>
          </p:cNvSpPr>
          <p:nvPr/>
        </p:nvSpPr>
        <p:spPr bwMode="auto">
          <a:xfrm>
            <a:off x="2136775" y="1882775"/>
            <a:ext cx="1673225" cy="492125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Raman, Rao</a:t>
            </a:r>
          </a:p>
        </p:txBody>
      </p:sp>
      <p:sp>
        <p:nvSpPr>
          <p:cNvPr id="236554" name="AutoShape 10"/>
          <p:cNvSpPr>
            <a:spLocks noChangeArrowheads="1"/>
          </p:cNvSpPr>
          <p:nvPr/>
        </p:nvSpPr>
        <p:spPr bwMode="auto">
          <a:xfrm>
            <a:off x="5229225" y="3868738"/>
            <a:ext cx="3714750" cy="106045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err="1">
                <a:latin typeface="Candara" pitchFamily="34" charset="0"/>
              </a:rPr>
              <a:t>Demaine</a:t>
            </a:r>
            <a:r>
              <a:rPr lang="en-US" sz="2000" dirty="0">
                <a:latin typeface="Candara" pitchFamily="34" charset="0"/>
              </a:rPr>
              <a:t>, Meyer auf </a:t>
            </a:r>
            <a:r>
              <a:rPr lang="en-US" sz="2000" dirty="0" err="1">
                <a:latin typeface="Candara" pitchFamily="34" charset="0"/>
              </a:rPr>
              <a:t>der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Heide</a:t>
            </a:r>
            <a:r>
              <a:rPr lang="en-US" sz="2000" dirty="0">
                <a:latin typeface="Candara" pitchFamily="34" charset="0"/>
              </a:rPr>
              <a:t>,</a:t>
            </a:r>
          </a:p>
          <a:p>
            <a:r>
              <a:rPr lang="en-US" sz="2000" dirty="0" err="1">
                <a:latin typeface="Candara" pitchFamily="34" charset="0"/>
              </a:rPr>
              <a:t>Pagh</a:t>
            </a:r>
            <a:r>
              <a:rPr lang="en-US" sz="2000" dirty="0">
                <a:latin typeface="Candara" pitchFamily="34" charset="0"/>
              </a:rPr>
              <a:t>, </a:t>
            </a:r>
            <a:r>
              <a:rPr lang="en-US" sz="2000" dirty="0" err="1">
                <a:latin typeface="Candara" pitchFamily="34" charset="0"/>
              </a:rPr>
              <a:t>Pătra</a:t>
            </a:r>
            <a:r>
              <a:rPr lang="en-US" dirty="0" err="1">
                <a:latin typeface="Verdana" pitchFamily="34" charset="0"/>
                <a:cs typeface="Lucida Sans Unicode" pitchFamily="34" charset="0"/>
              </a:rPr>
              <a:t>ş</a:t>
            </a:r>
            <a:r>
              <a:rPr lang="en-US" sz="2000" dirty="0" err="1">
                <a:latin typeface="Candara" pitchFamily="34" charset="0"/>
              </a:rPr>
              <a:t>cu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236555" name="AutoShape 11"/>
          <p:cNvSpPr>
            <a:spLocks noChangeArrowheads="1"/>
          </p:cNvSpPr>
          <p:nvPr/>
        </p:nvSpPr>
        <p:spPr bwMode="auto">
          <a:xfrm>
            <a:off x="4279900" y="5135563"/>
            <a:ext cx="2489200" cy="74930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Dietzfelbinger,</a:t>
            </a:r>
          </a:p>
          <a:p>
            <a:r>
              <a:rPr lang="en-US" sz="2000">
                <a:latin typeface="Candara" pitchFamily="34" charset="0"/>
              </a:rPr>
              <a:t>Meyer auf der Heide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50316" y="5909755"/>
            <a:ext cx="2489200" cy="74930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err="1" smtClean="0">
                <a:latin typeface="Candara" pitchFamily="34" charset="0"/>
              </a:rPr>
              <a:t>Brodnik</a:t>
            </a:r>
            <a:r>
              <a:rPr lang="en-US" sz="2000" dirty="0" smtClean="0">
                <a:latin typeface="Candara" pitchFamily="34" charset="0"/>
              </a:rPr>
              <a:t> Munro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554476" y="6108700"/>
            <a:ext cx="2489200" cy="74930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err="1" smtClean="0">
                <a:latin typeface="Candara" pitchFamily="34" charset="0"/>
              </a:rPr>
              <a:t>Pătra</a:t>
            </a:r>
            <a:r>
              <a:rPr lang="en-US" sz="2000" dirty="0" err="1" smtClean="0">
                <a:latin typeface="Verdana" pitchFamily="34" charset="0"/>
                <a:cs typeface="Lucida Sans Unicode" pitchFamily="34" charset="0"/>
              </a:rPr>
              <a:t>ş</a:t>
            </a:r>
            <a:r>
              <a:rPr lang="en-US" sz="2000" dirty="0" err="1" smtClean="0">
                <a:latin typeface="Candara" pitchFamily="34" charset="0"/>
              </a:rPr>
              <a:t>cu</a:t>
            </a:r>
            <a:endParaRPr lang="en-US" sz="2000" dirty="0">
              <a:latin typeface="Candar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 animBg="1"/>
      <p:bldP spid="236554" grpId="0" animBg="1"/>
      <p:bldP spid="236555" grpId="0" animBg="1"/>
      <p:bldP spid="236555" grpId="1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CBB8E-0DB0-4AF2-8E2D-1BA4DFB4A29C}" type="slidenum">
              <a:rPr lang="he-IL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title"/>
          </p:nvPr>
        </p:nvSpPr>
        <p:spPr>
          <a:xfrm>
            <a:off x="231648" y="246888"/>
            <a:ext cx="8810752" cy="571500"/>
          </a:xfrm>
        </p:spPr>
        <p:txBody>
          <a:bodyPr/>
          <a:lstStyle/>
          <a:p>
            <a:pPr rtl="0" eaLnBrk="1" hangingPunct="1"/>
            <a:r>
              <a:rPr lang="en-US" sz="3600" dirty="0" smtClean="0"/>
              <a:t>Our Approach for Constant Time: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Two-Level Scheme</a:t>
            </a:r>
            <a:endParaRPr lang="en-US" sz="6600" dirty="0" smtClean="0">
              <a:solidFill>
                <a:srgbClr val="C00000"/>
              </a:solidFill>
            </a:endParaRP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6540" y="1115568"/>
            <a:ext cx="8510588" cy="3309938"/>
          </a:xfrm>
        </p:spPr>
        <p:txBody>
          <a:bodyPr/>
          <a:lstStyle/>
          <a:p>
            <a:pPr eaLnBrk="1" hangingPunct="1"/>
            <a:r>
              <a:rPr lang="en-US" sz="3000" dirty="0" smtClean="0"/>
              <a:t>Store </a:t>
            </a:r>
            <a:r>
              <a:rPr lang="en-US" sz="3000" b="1" dirty="0" smtClean="0"/>
              <a:t>most</a:t>
            </a:r>
            <a:r>
              <a:rPr lang="en-US" sz="3000" dirty="0" smtClean="0"/>
              <a:t> of the </a:t>
            </a:r>
            <a:r>
              <a:rPr lang="en-US" sz="3000" b="1" i="1" dirty="0" smtClean="0">
                <a:solidFill>
                  <a:srgbClr val="008000"/>
                </a:solidFill>
              </a:rPr>
              <a:t>n</a:t>
            </a:r>
            <a:r>
              <a:rPr lang="en-US" sz="3000" dirty="0" smtClean="0"/>
              <a:t> elements in </a:t>
            </a:r>
            <a:r>
              <a:rPr lang="en-US" sz="3000" b="1" i="1" dirty="0" smtClean="0">
                <a:solidFill>
                  <a:srgbClr val="008000"/>
                </a:solidFill>
              </a:rPr>
              <a:t>m </a:t>
            </a:r>
            <a:r>
              <a:rPr lang="en-US" sz="3000" dirty="0" smtClean="0"/>
              <a:t>bins</a:t>
            </a:r>
          </a:p>
          <a:p>
            <a:pPr lvl="1" eaLnBrk="1" hangingPunct="1"/>
            <a:r>
              <a:rPr lang="en-US" sz="2600" b="1" dirty="0" smtClean="0"/>
              <a:t>bins should be nearly full to avoid </a:t>
            </a:r>
            <a:r>
              <a:rPr lang="en-US" sz="2400" dirty="0" smtClean="0"/>
              <a:t>T </a:t>
            </a:r>
            <a:r>
              <a:rPr lang="en-US" sz="2400" dirty="0"/>
              <a:t>empty entries</a:t>
            </a:r>
            <a:r>
              <a:rPr lang="en-US" sz="2600" b="1" dirty="0" smtClean="0"/>
              <a:t> </a:t>
            </a:r>
          </a:p>
          <a:p>
            <a:pPr eaLnBrk="1" hangingPunct="1"/>
            <a:r>
              <a:rPr lang="en-US" sz="3000" dirty="0" smtClean="0"/>
              <a:t>Some elements might overflow</a:t>
            </a:r>
          </a:p>
          <a:p>
            <a:pPr lvl="1" eaLnBrk="1" hangingPunct="1"/>
            <a:r>
              <a:rPr lang="en-US" sz="2600" dirty="0" smtClean="0"/>
              <a:t>Stored in the second level</a:t>
            </a:r>
            <a:endParaRPr lang="en-US" sz="2600" b="1" dirty="0" smtClean="0"/>
          </a:p>
          <a:p>
            <a:pPr eaLnBrk="1" hangingPunct="1">
              <a:buNone/>
            </a:pPr>
            <a:r>
              <a:rPr lang="en-US" sz="3000" b="1" dirty="0" smtClean="0"/>
              <a:t> </a:t>
            </a:r>
          </a:p>
          <a:p>
            <a:pPr eaLnBrk="1" hangingPunct="1">
              <a:buNone/>
            </a:pPr>
            <a:endParaRPr lang="en-US" sz="3000" dirty="0" smtClean="0"/>
          </a:p>
          <a:p>
            <a:pPr eaLnBrk="1" hangingPunct="1"/>
            <a:endParaRPr lang="en-US" sz="2600" b="1" dirty="0" smtClean="0"/>
          </a:p>
          <a:p>
            <a:pPr eaLnBrk="1" hangingPunct="1"/>
            <a:r>
              <a:rPr lang="en-US" sz="3000" b="1" dirty="0" smtClean="0"/>
              <a:t>Challenges  </a:t>
            </a:r>
          </a:p>
          <a:p>
            <a:pPr lvl="1" eaLnBrk="1" hangingPunct="1"/>
            <a:r>
              <a:rPr lang="en-US" sz="2600" dirty="0" smtClean="0"/>
              <a:t>Handle the levels in </a:t>
            </a:r>
            <a:r>
              <a:rPr lang="en-US" sz="2600" b="1" dirty="0" smtClean="0">
                <a:solidFill>
                  <a:srgbClr val="008000"/>
                </a:solidFill>
              </a:rPr>
              <a:t>worst-case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008000"/>
                </a:solidFill>
              </a:rPr>
              <a:t>constant time</a:t>
            </a:r>
            <a:endParaRPr lang="en-US" sz="2600" b="1" dirty="0" smtClean="0"/>
          </a:p>
          <a:p>
            <a:pPr lvl="1" eaLnBrk="1" hangingPunct="1"/>
            <a:r>
              <a:rPr lang="en-US" sz="2600" dirty="0" smtClean="0"/>
              <a:t>Move back elements from second level to the bins upon deletions in </a:t>
            </a:r>
            <a:r>
              <a:rPr lang="en-US" sz="2600" b="1" dirty="0" smtClean="0">
                <a:solidFill>
                  <a:srgbClr val="008000"/>
                </a:solidFill>
              </a:rPr>
              <a:t>worst-case constant time</a:t>
            </a:r>
            <a:endParaRPr lang="en-US" sz="2600" dirty="0" smtClean="0"/>
          </a:p>
        </p:txBody>
      </p:sp>
      <p:graphicFrame>
        <p:nvGraphicFramePr>
          <p:cNvPr id="9218" name="Object 30"/>
          <p:cNvGraphicFramePr>
            <a:graphicFrameLocks noChangeAspect="1"/>
          </p:cNvGraphicFramePr>
          <p:nvPr/>
        </p:nvGraphicFramePr>
        <p:xfrm>
          <a:off x="5328857" y="2173034"/>
          <a:ext cx="37306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Visio" r:id="rId4" imgW="2477719" imgH="1482547" progId="">
                  <p:embed/>
                </p:oleObj>
              </mc:Choice>
              <mc:Fallback>
                <p:oleObj name="Visio" r:id="rId4" imgW="2477719" imgH="1482547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857" y="2173034"/>
                        <a:ext cx="37306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ular Callout 8"/>
          <p:cNvSpPr/>
          <p:nvPr/>
        </p:nvSpPr>
        <p:spPr bwMode="auto">
          <a:xfrm>
            <a:off x="3645409" y="3624350"/>
            <a:ext cx="1011936" cy="688109"/>
          </a:xfrm>
          <a:prstGeom prst="wedgeRoundRectCallout">
            <a:avLst>
              <a:gd name="adj1" fmla="val -44918"/>
              <a:gd name="adj2" fmla="val -127622"/>
              <a:gd name="adj3" fmla="val 16667"/>
            </a:avLst>
          </a:prstGeom>
          <a:solidFill>
            <a:srgbClr val="FFC000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/>
          <a:lstStyle/>
          <a:p>
            <a:r>
              <a:rPr lang="en-US" sz="2800" dirty="0" smtClean="0">
                <a:latin typeface="Comic Sans MS" pitchFamily="66" charset="0"/>
                <a:cs typeface="Arial" charset="0"/>
              </a:rPr>
              <a:t>o(n)</a:t>
            </a:r>
            <a:endParaRPr lang="en-US" sz="2800" dirty="0">
              <a:latin typeface="Comic Sans MS" pitchFamily="66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206240" y="4593614"/>
            <a:ext cx="4661461" cy="688109"/>
          </a:xfrm>
          <a:prstGeom prst="wedgeRoundRectCallout">
            <a:avLst>
              <a:gd name="adj1" fmla="val 33555"/>
              <a:gd name="adj2" fmla="val 139921"/>
              <a:gd name="adj3" fmla="val 16667"/>
            </a:avLst>
          </a:prstGeom>
          <a:solidFill>
            <a:srgbClr val="FFC000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/>
          <a:lstStyle/>
          <a:p>
            <a:r>
              <a:rPr lang="en-US" sz="2400" dirty="0" smtClean="0">
                <a:latin typeface="+mn-lt"/>
                <a:cs typeface="Arial" charset="0"/>
              </a:rPr>
              <a:t>Otherwise second level overflows</a:t>
            </a:r>
            <a:endParaRPr lang="en-US" sz="240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31434" y="6462712"/>
            <a:ext cx="484479" cy="230695"/>
          </a:xfrm>
          <a:noFill/>
        </p:spPr>
        <p:txBody>
          <a:bodyPr/>
          <a:lstStyle/>
          <a:p>
            <a:fld id="{32479351-35D4-4D55-BB07-FFEB3AD76FAC}" type="slidenum">
              <a:rPr lang="he-IL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280416" y="251206"/>
            <a:ext cx="9424416" cy="685800"/>
          </a:xfrm>
        </p:spPr>
        <p:txBody>
          <a:bodyPr/>
          <a:lstStyle/>
          <a:p>
            <a:pPr rtl="0" eaLnBrk="1" hangingPunct="1"/>
            <a:r>
              <a:rPr lang="en-US" dirty="0" smtClean="0"/>
              <a:t>Our Approach for Optimal Space: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Permutation-based Hashing</a:t>
            </a:r>
            <a:endParaRPr lang="en-US" sz="6600" dirty="0" smtClean="0">
              <a:solidFill>
                <a:srgbClr val="C00000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124014"/>
            <a:ext cx="8075613" cy="1589087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b="1" dirty="0" smtClean="0">
                <a:cs typeface="Arial" charset="0"/>
              </a:rPr>
              <a:t>Invertible</a:t>
            </a:r>
            <a:r>
              <a:rPr lang="en-US" sz="2800" dirty="0" smtClean="0">
                <a:cs typeface="Arial" charset="0"/>
              </a:rPr>
              <a:t> Permutations </a:t>
            </a:r>
          </a:p>
          <a:p>
            <a:pPr lvl="1">
              <a:defRPr/>
            </a:pPr>
            <a:r>
              <a:rPr lang="en-US" sz="2400" dirty="0" smtClean="0">
                <a:cs typeface="Arial" charset="0"/>
              </a:rPr>
              <a:t> Can use </a:t>
            </a:r>
            <a:r>
              <a:rPr lang="el-GR" sz="2400" b="1" i="1" dirty="0" smtClean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2400" b="1" i="1" dirty="0" smtClean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(x)</a:t>
            </a:r>
            <a:r>
              <a:rPr lang="en-US" sz="2400" b="1" dirty="0" smtClean="0">
                <a:solidFill>
                  <a:srgbClr val="008000"/>
                </a:solidFill>
                <a:latin typeface="Candara" pitchFamily="34" charset="0"/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as “new” identity of </a:t>
            </a:r>
            <a:r>
              <a:rPr lang="en-US" sz="2400" b="1" i="1" dirty="0" smtClean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x</a:t>
            </a:r>
            <a:endParaRPr lang="en-US" sz="3000" dirty="0" smtClean="0">
              <a:latin typeface="Arial Narrow" pitchFamily="34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sz="3000" dirty="0" smtClean="0">
                <a:latin typeface="Arial Narrow" pitchFamily="34" charset="0"/>
              </a:rPr>
              <a:t>Prefix of new name – identity of cell/bin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600" b="1" i="1" dirty="0" smtClean="0"/>
              <a:t>Know the prefix when the cell is probed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1963738" y="3257741"/>
            <a:ext cx="4986337" cy="1622425"/>
            <a:chOff x="1237" y="1599"/>
            <a:chExt cx="3141" cy="1022"/>
          </a:xfrm>
        </p:grpSpPr>
        <p:sp>
          <p:nvSpPr>
            <p:cNvPr id="41031" name="Oval 89"/>
            <p:cNvSpPr>
              <a:spLocks noChangeArrowheads="1"/>
            </p:cNvSpPr>
            <p:nvPr/>
          </p:nvSpPr>
          <p:spPr bwMode="auto">
            <a:xfrm>
              <a:off x="4228" y="2146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2" name="Oval 100"/>
            <p:cNvSpPr>
              <a:spLocks noChangeArrowheads="1"/>
            </p:cNvSpPr>
            <p:nvPr/>
          </p:nvSpPr>
          <p:spPr bwMode="auto">
            <a:xfrm>
              <a:off x="3920" y="2149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3" name="Oval 102"/>
            <p:cNvSpPr>
              <a:spLocks noChangeArrowheads="1"/>
            </p:cNvSpPr>
            <p:nvPr/>
          </p:nvSpPr>
          <p:spPr bwMode="auto">
            <a:xfrm>
              <a:off x="4077" y="2179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Oval 104"/>
            <p:cNvSpPr>
              <a:spLocks noChangeArrowheads="1"/>
            </p:cNvSpPr>
            <p:nvPr/>
          </p:nvSpPr>
          <p:spPr bwMode="auto">
            <a:xfrm>
              <a:off x="4137" y="2043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5" name="Oval 85"/>
            <p:cNvSpPr>
              <a:spLocks noChangeArrowheads="1"/>
            </p:cNvSpPr>
            <p:nvPr/>
          </p:nvSpPr>
          <p:spPr bwMode="auto">
            <a:xfrm>
              <a:off x="2866" y="2148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6" name="Oval 86"/>
            <p:cNvSpPr>
              <a:spLocks noChangeArrowheads="1"/>
            </p:cNvSpPr>
            <p:nvPr/>
          </p:nvSpPr>
          <p:spPr bwMode="auto">
            <a:xfrm>
              <a:off x="2655" y="2172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3B3B3B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Oval 91"/>
            <p:cNvSpPr>
              <a:spLocks noChangeArrowheads="1"/>
            </p:cNvSpPr>
            <p:nvPr/>
          </p:nvSpPr>
          <p:spPr bwMode="auto">
            <a:xfrm>
              <a:off x="2663" y="1937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8" name="Oval 92"/>
            <p:cNvSpPr>
              <a:spLocks noChangeArrowheads="1"/>
            </p:cNvSpPr>
            <p:nvPr/>
          </p:nvSpPr>
          <p:spPr bwMode="auto">
            <a:xfrm>
              <a:off x="2567" y="2051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Oval 94"/>
            <p:cNvSpPr>
              <a:spLocks noChangeArrowheads="1"/>
            </p:cNvSpPr>
            <p:nvPr/>
          </p:nvSpPr>
          <p:spPr bwMode="auto">
            <a:xfrm>
              <a:off x="2744" y="2066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0" name="Oval 103"/>
            <p:cNvSpPr>
              <a:spLocks noChangeArrowheads="1"/>
            </p:cNvSpPr>
            <p:nvPr/>
          </p:nvSpPr>
          <p:spPr bwMode="auto">
            <a:xfrm>
              <a:off x="2878" y="2001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Oval 82"/>
            <p:cNvSpPr>
              <a:spLocks noChangeArrowheads="1"/>
            </p:cNvSpPr>
            <p:nvPr/>
          </p:nvSpPr>
          <p:spPr bwMode="auto">
            <a:xfrm>
              <a:off x="1957" y="2168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2" name="Oval 93"/>
            <p:cNvSpPr>
              <a:spLocks noChangeArrowheads="1"/>
            </p:cNvSpPr>
            <p:nvPr/>
          </p:nvSpPr>
          <p:spPr bwMode="auto">
            <a:xfrm>
              <a:off x="2221" y="2156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Oval 101"/>
            <p:cNvSpPr>
              <a:spLocks noChangeArrowheads="1"/>
            </p:cNvSpPr>
            <p:nvPr/>
          </p:nvSpPr>
          <p:spPr bwMode="auto">
            <a:xfrm>
              <a:off x="2084" y="2090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4" name="Oval 81"/>
            <p:cNvSpPr>
              <a:spLocks noChangeArrowheads="1"/>
            </p:cNvSpPr>
            <p:nvPr/>
          </p:nvSpPr>
          <p:spPr bwMode="auto">
            <a:xfrm>
              <a:off x="1539" y="2144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5" name="Oval 83"/>
            <p:cNvSpPr>
              <a:spLocks noChangeArrowheads="1"/>
            </p:cNvSpPr>
            <p:nvPr/>
          </p:nvSpPr>
          <p:spPr bwMode="auto">
            <a:xfrm>
              <a:off x="1267" y="2117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6" name="Oval 84"/>
            <p:cNvSpPr>
              <a:spLocks noChangeArrowheads="1"/>
            </p:cNvSpPr>
            <p:nvPr/>
          </p:nvSpPr>
          <p:spPr bwMode="auto">
            <a:xfrm>
              <a:off x="1393" y="2180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7" name="Oval 88"/>
            <p:cNvSpPr>
              <a:spLocks noChangeArrowheads="1"/>
            </p:cNvSpPr>
            <p:nvPr/>
          </p:nvSpPr>
          <p:spPr bwMode="auto">
            <a:xfrm>
              <a:off x="1265" y="1963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76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8" name="Oval 90"/>
            <p:cNvSpPr>
              <a:spLocks noChangeArrowheads="1"/>
            </p:cNvSpPr>
            <p:nvPr/>
          </p:nvSpPr>
          <p:spPr bwMode="auto">
            <a:xfrm>
              <a:off x="1404" y="2031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76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9" name="AutoShape 77"/>
            <p:cNvSpPr>
              <a:spLocks noChangeArrowheads="1"/>
            </p:cNvSpPr>
            <p:nvPr/>
          </p:nvSpPr>
          <p:spPr bwMode="auto">
            <a:xfrm>
              <a:off x="1237" y="1599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0" name="AutoShape 78"/>
            <p:cNvSpPr>
              <a:spLocks noChangeArrowheads="1"/>
            </p:cNvSpPr>
            <p:nvPr/>
          </p:nvSpPr>
          <p:spPr bwMode="auto">
            <a:xfrm>
              <a:off x="1890" y="1599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1" name="AutoShape 79"/>
            <p:cNvSpPr>
              <a:spLocks noChangeArrowheads="1"/>
            </p:cNvSpPr>
            <p:nvPr/>
          </p:nvSpPr>
          <p:spPr bwMode="auto">
            <a:xfrm>
              <a:off x="2543" y="1599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2" name="AutoShape 80"/>
            <p:cNvSpPr>
              <a:spLocks noChangeArrowheads="1"/>
            </p:cNvSpPr>
            <p:nvPr/>
          </p:nvSpPr>
          <p:spPr bwMode="auto">
            <a:xfrm>
              <a:off x="3892" y="1599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3" name="Text Box 95"/>
            <p:cNvSpPr txBox="1">
              <a:spLocks noChangeArrowheads="1"/>
            </p:cNvSpPr>
            <p:nvPr/>
          </p:nvSpPr>
          <p:spPr bwMode="auto">
            <a:xfrm>
              <a:off x="3218" y="1809"/>
              <a:ext cx="428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>
                  <a:latin typeface="Candara" pitchFamily="34" charset="0"/>
                </a:rPr>
                <a:t>...</a:t>
              </a:r>
            </a:p>
          </p:txBody>
        </p:sp>
        <p:sp>
          <p:nvSpPr>
            <p:cNvPr id="41054" name="Text Box 96"/>
            <p:cNvSpPr txBox="1">
              <a:spLocks noChangeArrowheads="1"/>
            </p:cNvSpPr>
            <p:nvPr/>
          </p:nvSpPr>
          <p:spPr bwMode="auto">
            <a:xfrm>
              <a:off x="1360" y="2275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 dirty="0">
                  <a:latin typeface="Candara" pitchFamily="34" charset="0"/>
                </a:rPr>
                <a:t>1</a:t>
              </a:r>
            </a:p>
          </p:txBody>
        </p:sp>
        <p:sp>
          <p:nvSpPr>
            <p:cNvPr id="41055" name="Text Box 97"/>
            <p:cNvSpPr txBox="1">
              <a:spLocks noChangeArrowheads="1"/>
            </p:cNvSpPr>
            <p:nvPr/>
          </p:nvSpPr>
          <p:spPr bwMode="auto">
            <a:xfrm>
              <a:off x="3997" y="2275"/>
              <a:ext cx="292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m</a:t>
              </a:r>
            </a:p>
          </p:txBody>
        </p:sp>
        <p:sp>
          <p:nvSpPr>
            <p:cNvPr id="41056" name="Text Box 98"/>
            <p:cNvSpPr txBox="1">
              <a:spLocks noChangeArrowheads="1"/>
            </p:cNvSpPr>
            <p:nvPr/>
          </p:nvSpPr>
          <p:spPr bwMode="auto">
            <a:xfrm>
              <a:off x="2698" y="2275"/>
              <a:ext cx="204" cy="327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Candara" pitchFamily="34" charset="0"/>
                </a:rPr>
                <a:t>3</a:t>
              </a:r>
            </a:p>
          </p:txBody>
        </p:sp>
        <p:sp>
          <p:nvSpPr>
            <p:cNvPr id="41057" name="Text Box 99"/>
            <p:cNvSpPr txBox="1">
              <a:spLocks noChangeArrowheads="1"/>
            </p:cNvSpPr>
            <p:nvPr/>
          </p:nvSpPr>
          <p:spPr bwMode="auto">
            <a:xfrm>
              <a:off x="2039" y="2275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2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1963738" y="5345621"/>
            <a:ext cx="4986337" cy="1622425"/>
            <a:chOff x="1237" y="3183"/>
            <a:chExt cx="3141" cy="1022"/>
          </a:xfrm>
        </p:grpSpPr>
        <p:grpSp>
          <p:nvGrpSpPr>
            <p:cNvPr id="4" name="Group 108"/>
            <p:cNvGrpSpPr>
              <a:grpSpLocks/>
            </p:cNvGrpSpPr>
            <p:nvPr/>
          </p:nvGrpSpPr>
          <p:grpSpPr bwMode="auto">
            <a:xfrm>
              <a:off x="4129" y="3641"/>
              <a:ext cx="127" cy="127"/>
              <a:chOff x="4221" y="3573"/>
              <a:chExt cx="127" cy="127"/>
            </a:xfrm>
          </p:grpSpPr>
          <p:sp>
            <p:nvSpPr>
              <p:cNvPr id="41029" name="Oval 131"/>
              <p:cNvSpPr>
                <a:spLocks noChangeArrowheads="1"/>
              </p:cNvSpPr>
              <p:nvPr/>
            </p:nvSpPr>
            <p:spPr bwMode="auto">
              <a:xfrm rot="6903457">
                <a:off x="4221" y="357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30" name="Oval 132"/>
              <p:cNvSpPr>
                <a:spLocks noChangeArrowheads="1"/>
              </p:cNvSpPr>
              <p:nvPr/>
            </p:nvSpPr>
            <p:spPr bwMode="auto">
              <a:xfrm rot="6903457">
                <a:off x="4269" y="355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6"/>
            <p:cNvGrpSpPr>
              <a:grpSpLocks/>
            </p:cNvGrpSpPr>
            <p:nvPr/>
          </p:nvGrpSpPr>
          <p:grpSpPr bwMode="auto">
            <a:xfrm>
              <a:off x="4233" y="3723"/>
              <a:ext cx="124" cy="134"/>
              <a:chOff x="3333" y="2719"/>
              <a:chExt cx="124" cy="134"/>
            </a:xfrm>
          </p:grpSpPr>
          <p:sp>
            <p:nvSpPr>
              <p:cNvPr id="41027" name="Oval 110"/>
              <p:cNvSpPr>
                <a:spLocks noChangeArrowheads="1"/>
              </p:cNvSpPr>
              <p:nvPr/>
            </p:nvSpPr>
            <p:spPr bwMode="auto">
              <a:xfrm rot="2209160">
                <a:off x="3333" y="272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475E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8" name="Oval 111"/>
              <p:cNvSpPr>
                <a:spLocks noChangeArrowheads="1"/>
              </p:cNvSpPr>
              <p:nvPr/>
            </p:nvSpPr>
            <p:spPr bwMode="auto">
              <a:xfrm rot="2209160">
                <a:off x="3333" y="2719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077" y="3771"/>
              <a:ext cx="124" cy="129"/>
              <a:chOff x="3401" y="3211"/>
              <a:chExt cx="124" cy="129"/>
            </a:xfrm>
          </p:grpSpPr>
          <p:sp>
            <p:nvSpPr>
              <p:cNvPr id="41025" name="Oval 107"/>
              <p:cNvSpPr>
                <a:spLocks noChangeArrowheads="1"/>
              </p:cNvSpPr>
              <p:nvPr/>
            </p:nvSpPr>
            <p:spPr bwMode="auto">
              <a:xfrm rot="5205220">
                <a:off x="3401" y="321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26" name="Oval 108"/>
              <p:cNvSpPr>
                <a:spLocks noChangeArrowheads="1"/>
              </p:cNvSpPr>
              <p:nvPr/>
            </p:nvSpPr>
            <p:spPr bwMode="auto">
              <a:xfrm rot="5205220">
                <a:off x="3429" y="3188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3903" y="3726"/>
              <a:ext cx="136" cy="124"/>
              <a:chOff x="1574" y="3701"/>
              <a:chExt cx="136" cy="124"/>
            </a:xfrm>
          </p:grpSpPr>
          <p:sp>
            <p:nvSpPr>
              <p:cNvPr id="41023" name="Oval 128"/>
              <p:cNvSpPr>
                <a:spLocks noChangeArrowheads="1"/>
              </p:cNvSpPr>
              <p:nvPr/>
            </p:nvSpPr>
            <p:spPr bwMode="auto">
              <a:xfrm rot="7858304">
                <a:off x="1574" y="370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24" name="Oval 129"/>
              <p:cNvSpPr>
                <a:spLocks noChangeArrowheads="1"/>
              </p:cNvSpPr>
              <p:nvPr/>
            </p:nvSpPr>
            <p:spPr bwMode="auto">
              <a:xfrm rot="7858304">
                <a:off x="1631" y="368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 rot="7226624">
              <a:off x="2721" y="3645"/>
              <a:ext cx="130" cy="124"/>
              <a:chOff x="2229" y="2708"/>
              <a:chExt cx="130" cy="124"/>
            </a:xfrm>
          </p:grpSpPr>
          <p:sp>
            <p:nvSpPr>
              <p:cNvPr id="41021" name="Oval 107"/>
              <p:cNvSpPr>
                <a:spLocks noChangeArrowheads="1"/>
              </p:cNvSpPr>
              <p:nvPr/>
            </p:nvSpPr>
            <p:spPr bwMode="auto">
              <a:xfrm>
                <a:off x="2235" y="2708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22" name="Oval 108"/>
              <p:cNvSpPr>
                <a:spLocks noChangeArrowheads="1"/>
              </p:cNvSpPr>
              <p:nvPr/>
            </p:nvSpPr>
            <p:spPr bwMode="auto">
              <a:xfrm>
                <a:off x="2229" y="2722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33"/>
            <p:cNvGrpSpPr>
              <a:grpSpLocks/>
            </p:cNvGrpSpPr>
            <p:nvPr/>
          </p:nvGrpSpPr>
          <p:grpSpPr bwMode="auto">
            <a:xfrm rot="-3902529">
              <a:off x="2879" y="3639"/>
              <a:ext cx="130" cy="124"/>
              <a:chOff x="2229" y="2708"/>
              <a:chExt cx="130" cy="124"/>
            </a:xfrm>
          </p:grpSpPr>
          <p:sp>
            <p:nvSpPr>
              <p:cNvPr id="41019" name="Oval 134"/>
              <p:cNvSpPr>
                <a:spLocks noChangeArrowheads="1"/>
              </p:cNvSpPr>
              <p:nvPr/>
            </p:nvSpPr>
            <p:spPr bwMode="auto">
              <a:xfrm>
                <a:off x="2235" y="2708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3B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1020" name="Oval 135"/>
              <p:cNvSpPr>
                <a:spLocks noChangeArrowheads="1"/>
              </p:cNvSpPr>
              <p:nvPr/>
            </p:nvSpPr>
            <p:spPr bwMode="auto">
              <a:xfrm>
                <a:off x="2229" y="2722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2643" y="3511"/>
              <a:ext cx="124" cy="129"/>
              <a:chOff x="3418" y="3064"/>
              <a:chExt cx="124" cy="129"/>
            </a:xfrm>
          </p:grpSpPr>
          <p:sp>
            <p:nvSpPr>
              <p:cNvPr id="41017" name="Oval 113"/>
              <p:cNvSpPr>
                <a:spLocks noChangeArrowheads="1"/>
              </p:cNvSpPr>
              <p:nvPr/>
            </p:nvSpPr>
            <p:spPr bwMode="auto">
              <a:xfrm rot="5205220">
                <a:off x="3418" y="306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0000"/>
                  </a:gs>
                  <a:gs pos="100000">
                    <a:srgbClr val="3B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18" name="Oval 114"/>
              <p:cNvSpPr>
                <a:spLocks noChangeArrowheads="1"/>
              </p:cNvSpPr>
              <p:nvPr/>
            </p:nvSpPr>
            <p:spPr bwMode="auto">
              <a:xfrm rot="5205220">
                <a:off x="3446" y="304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01"/>
            <p:cNvGrpSpPr>
              <a:grpSpLocks/>
            </p:cNvGrpSpPr>
            <p:nvPr/>
          </p:nvGrpSpPr>
          <p:grpSpPr bwMode="auto">
            <a:xfrm>
              <a:off x="2563" y="3633"/>
              <a:ext cx="124" cy="134"/>
              <a:chOff x="3267" y="3077"/>
              <a:chExt cx="124" cy="134"/>
            </a:xfrm>
          </p:grpSpPr>
          <p:sp>
            <p:nvSpPr>
              <p:cNvPr id="41015" name="Oval 110"/>
              <p:cNvSpPr>
                <a:spLocks noChangeArrowheads="1"/>
              </p:cNvSpPr>
              <p:nvPr/>
            </p:nvSpPr>
            <p:spPr bwMode="auto">
              <a:xfrm rot="2209160">
                <a:off x="3267" y="3087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8000"/>
                  </a:gs>
                  <a:gs pos="100000">
                    <a:srgbClr val="3B3B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6" name="Oval 111"/>
              <p:cNvSpPr>
                <a:spLocks noChangeArrowheads="1"/>
              </p:cNvSpPr>
              <p:nvPr/>
            </p:nvSpPr>
            <p:spPr bwMode="auto">
              <a:xfrm rot="2209160">
                <a:off x="3267" y="3077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00"/>
            <p:cNvGrpSpPr>
              <a:grpSpLocks/>
            </p:cNvGrpSpPr>
            <p:nvPr/>
          </p:nvGrpSpPr>
          <p:grpSpPr bwMode="auto">
            <a:xfrm>
              <a:off x="2644" y="3750"/>
              <a:ext cx="124" cy="134"/>
              <a:chOff x="3352" y="3206"/>
              <a:chExt cx="124" cy="134"/>
            </a:xfrm>
          </p:grpSpPr>
          <p:sp>
            <p:nvSpPr>
              <p:cNvPr id="41013" name="Oval 110"/>
              <p:cNvSpPr>
                <a:spLocks noChangeArrowheads="1"/>
              </p:cNvSpPr>
              <p:nvPr/>
            </p:nvSpPr>
            <p:spPr bwMode="auto">
              <a:xfrm rot="2209160">
                <a:off x="3352" y="321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4" name="Oval 111"/>
              <p:cNvSpPr>
                <a:spLocks noChangeArrowheads="1"/>
              </p:cNvSpPr>
              <p:nvPr/>
            </p:nvSpPr>
            <p:spPr bwMode="auto">
              <a:xfrm rot="2209160">
                <a:off x="3352" y="3206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 rot="2663815">
              <a:off x="2838" y="3744"/>
              <a:ext cx="124" cy="134"/>
              <a:chOff x="3354" y="2964"/>
              <a:chExt cx="124" cy="134"/>
            </a:xfrm>
          </p:grpSpPr>
          <p:sp>
            <p:nvSpPr>
              <p:cNvPr id="41011" name="Oval 110"/>
              <p:cNvSpPr>
                <a:spLocks noChangeArrowheads="1"/>
              </p:cNvSpPr>
              <p:nvPr/>
            </p:nvSpPr>
            <p:spPr bwMode="auto">
              <a:xfrm rot="2209160">
                <a:off x="3354" y="2974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12" name="Oval 111"/>
              <p:cNvSpPr>
                <a:spLocks noChangeArrowheads="1"/>
              </p:cNvSpPr>
              <p:nvPr/>
            </p:nvSpPr>
            <p:spPr bwMode="auto">
              <a:xfrm rot="2209160">
                <a:off x="3354" y="2964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1262" y="3567"/>
              <a:ext cx="124" cy="138"/>
              <a:chOff x="3506" y="3107"/>
              <a:chExt cx="124" cy="138"/>
            </a:xfrm>
          </p:grpSpPr>
          <p:sp>
            <p:nvSpPr>
              <p:cNvPr id="41009" name="Oval 119"/>
              <p:cNvSpPr>
                <a:spLocks noChangeArrowheads="1"/>
              </p:cNvSpPr>
              <p:nvPr/>
            </p:nvSpPr>
            <p:spPr bwMode="auto">
              <a:xfrm rot="2550518">
                <a:off x="3506" y="312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FF00"/>
                  </a:gs>
                  <a:gs pos="100000">
                    <a:srgbClr val="0076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0" name="Oval 120"/>
              <p:cNvSpPr>
                <a:spLocks noChangeArrowheads="1"/>
              </p:cNvSpPr>
              <p:nvPr/>
            </p:nvSpPr>
            <p:spPr bwMode="auto">
              <a:xfrm rot="2550518">
                <a:off x="3508" y="3107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82"/>
            <p:cNvGrpSpPr>
              <a:grpSpLocks/>
            </p:cNvGrpSpPr>
            <p:nvPr/>
          </p:nvGrpSpPr>
          <p:grpSpPr bwMode="auto">
            <a:xfrm>
              <a:off x="1439" y="3759"/>
              <a:ext cx="133" cy="125"/>
              <a:chOff x="1439" y="3759"/>
              <a:chExt cx="133" cy="125"/>
            </a:xfrm>
          </p:grpSpPr>
          <p:sp>
            <p:nvSpPr>
              <p:cNvPr id="41007" name="Oval 122"/>
              <p:cNvSpPr>
                <a:spLocks noChangeArrowheads="1"/>
              </p:cNvSpPr>
              <p:nvPr/>
            </p:nvSpPr>
            <p:spPr bwMode="auto">
              <a:xfrm rot="3890074">
                <a:off x="1448" y="3760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3B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08" name="Oval 123"/>
              <p:cNvSpPr>
                <a:spLocks noChangeArrowheads="1"/>
              </p:cNvSpPr>
              <p:nvPr/>
            </p:nvSpPr>
            <p:spPr bwMode="auto">
              <a:xfrm rot="3890074">
                <a:off x="1462" y="3736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83"/>
            <p:cNvGrpSpPr>
              <a:grpSpLocks/>
            </p:cNvGrpSpPr>
            <p:nvPr/>
          </p:nvGrpSpPr>
          <p:grpSpPr bwMode="auto">
            <a:xfrm rot="1593189">
              <a:off x="1408" y="3631"/>
              <a:ext cx="124" cy="130"/>
              <a:chOff x="1396" y="3635"/>
              <a:chExt cx="124" cy="130"/>
            </a:xfrm>
          </p:grpSpPr>
          <p:sp>
            <p:nvSpPr>
              <p:cNvPr id="41005" name="Oval 125"/>
              <p:cNvSpPr>
                <a:spLocks noChangeArrowheads="1"/>
              </p:cNvSpPr>
              <p:nvPr/>
            </p:nvSpPr>
            <p:spPr bwMode="auto">
              <a:xfrm rot="5400000">
                <a:off x="1396" y="364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993366"/>
                  </a:gs>
                  <a:gs pos="100000">
                    <a:srgbClr val="47182F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06" name="Oval 126"/>
              <p:cNvSpPr>
                <a:spLocks noChangeArrowheads="1"/>
              </p:cNvSpPr>
              <p:nvPr/>
            </p:nvSpPr>
            <p:spPr bwMode="auto">
              <a:xfrm rot="5400000">
                <a:off x="1427" y="3612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81"/>
            <p:cNvGrpSpPr>
              <a:grpSpLocks/>
            </p:cNvGrpSpPr>
            <p:nvPr/>
          </p:nvGrpSpPr>
          <p:grpSpPr bwMode="auto">
            <a:xfrm>
              <a:off x="1574" y="3701"/>
              <a:ext cx="136" cy="124"/>
              <a:chOff x="1574" y="3701"/>
              <a:chExt cx="136" cy="124"/>
            </a:xfrm>
          </p:grpSpPr>
          <p:sp>
            <p:nvSpPr>
              <p:cNvPr id="41003" name="Oval 128"/>
              <p:cNvSpPr>
                <a:spLocks noChangeArrowheads="1"/>
              </p:cNvSpPr>
              <p:nvPr/>
            </p:nvSpPr>
            <p:spPr bwMode="auto">
              <a:xfrm rot="7858304">
                <a:off x="1574" y="370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04" name="Oval 129"/>
              <p:cNvSpPr>
                <a:spLocks noChangeArrowheads="1"/>
              </p:cNvSpPr>
              <p:nvPr/>
            </p:nvSpPr>
            <p:spPr bwMode="auto">
              <a:xfrm rot="7858304">
                <a:off x="1631" y="368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84"/>
            <p:cNvGrpSpPr>
              <a:grpSpLocks/>
            </p:cNvGrpSpPr>
            <p:nvPr/>
          </p:nvGrpSpPr>
          <p:grpSpPr bwMode="auto">
            <a:xfrm rot="-866287">
              <a:off x="1308" y="3736"/>
              <a:ext cx="127" cy="127"/>
              <a:chOff x="1308" y="3736"/>
              <a:chExt cx="127" cy="127"/>
            </a:xfrm>
          </p:grpSpPr>
          <p:sp>
            <p:nvSpPr>
              <p:cNvPr id="41001" name="Oval 131"/>
              <p:cNvSpPr>
                <a:spLocks noChangeArrowheads="1"/>
              </p:cNvSpPr>
              <p:nvPr/>
            </p:nvSpPr>
            <p:spPr bwMode="auto">
              <a:xfrm rot="6903457">
                <a:off x="1308" y="373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02" name="Oval 132"/>
              <p:cNvSpPr>
                <a:spLocks noChangeArrowheads="1"/>
              </p:cNvSpPr>
              <p:nvPr/>
            </p:nvSpPr>
            <p:spPr bwMode="auto">
              <a:xfrm rot="6903457">
                <a:off x="1356" y="3713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85"/>
            <p:cNvGrpSpPr>
              <a:grpSpLocks/>
            </p:cNvGrpSpPr>
            <p:nvPr/>
          </p:nvGrpSpPr>
          <p:grpSpPr bwMode="auto">
            <a:xfrm rot="-1006958">
              <a:off x="1962" y="3736"/>
              <a:ext cx="124" cy="129"/>
              <a:chOff x="3418" y="3064"/>
              <a:chExt cx="124" cy="129"/>
            </a:xfrm>
          </p:grpSpPr>
          <p:sp>
            <p:nvSpPr>
              <p:cNvPr id="40999" name="Oval 113"/>
              <p:cNvSpPr>
                <a:spLocks noChangeArrowheads="1"/>
              </p:cNvSpPr>
              <p:nvPr/>
            </p:nvSpPr>
            <p:spPr bwMode="auto">
              <a:xfrm rot="5205220">
                <a:off x="3418" y="306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0000"/>
                  </a:gs>
                  <a:gs pos="100000">
                    <a:srgbClr val="3B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41000" name="Oval 114"/>
              <p:cNvSpPr>
                <a:spLocks noChangeArrowheads="1"/>
              </p:cNvSpPr>
              <p:nvPr/>
            </p:nvSpPr>
            <p:spPr bwMode="auto">
              <a:xfrm rot="5205220">
                <a:off x="3446" y="304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6"/>
            <p:cNvGrpSpPr>
              <a:grpSpLocks/>
            </p:cNvGrpSpPr>
            <p:nvPr/>
          </p:nvGrpSpPr>
          <p:grpSpPr bwMode="auto">
            <a:xfrm rot="-9798724">
              <a:off x="2205" y="3743"/>
              <a:ext cx="139" cy="124"/>
              <a:chOff x="3481" y="3139"/>
              <a:chExt cx="139" cy="124"/>
            </a:xfrm>
          </p:grpSpPr>
          <p:sp>
            <p:nvSpPr>
              <p:cNvPr id="40997" name="Oval 116"/>
              <p:cNvSpPr>
                <a:spLocks noChangeArrowheads="1"/>
              </p:cNvSpPr>
              <p:nvPr/>
            </p:nvSpPr>
            <p:spPr bwMode="auto">
              <a:xfrm rot="-2738625">
                <a:off x="3496" y="313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CC99FF"/>
                  </a:gs>
                  <a:gs pos="100000">
                    <a:srgbClr val="5E47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/>
              </a:p>
            </p:txBody>
          </p:sp>
          <p:sp>
            <p:nvSpPr>
              <p:cNvPr id="40998" name="Oval 117"/>
              <p:cNvSpPr>
                <a:spLocks noChangeArrowheads="1"/>
              </p:cNvSpPr>
              <p:nvPr/>
            </p:nvSpPr>
            <p:spPr bwMode="auto">
              <a:xfrm rot="-2738625">
                <a:off x="3504" y="318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 rot="-10088241">
              <a:off x="2077" y="3673"/>
              <a:ext cx="127" cy="127"/>
              <a:chOff x="2097" y="3617"/>
              <a:chExt cx="127" cy="127"/>
            </a:xfrm>
          </p:grpSpPr>
          <p:sp>
            <p:nvSpPr>
              <p:cNvPr id="40995" name="Oval 131"/>
              <p:cNvSpPr>
                <a:spLocks noChangeArrowheads="1"/>
              </p:cNvSpPr>
              <p:nvPr/>
            </p:nvSpPr>
            <p:spPr bwMode="auto">
              <a:xfrm rot="6903457">
                <a:off x="2097" y="3620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996" name="Oval 132"/>
              <p:cNvSpPr>
                <a:spLocks noChangeArrowheads="1"/>
              </p:cNvSpPr>
              <p:nvPr/>
            </p:nvSpPr>
            <p:spPr bwMode="auto">
              <a:xfrm rot="6903457">
                <a:off x="2145" y="3594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986" name="AutoShape 136"/>
            <p:cNvSpPr>
              <a:spLocks noChangeArrowheads="1"/>
            </p:cNvSpPr>
            <p:nvPr/>
          </p:nvSpPr>
          <p:spPr bwMode="auto">
            <a:xfrm>
              <a:off x="1237" y="3183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AutoShape 137"/>
            <p:cNvSpPr>
              <a:spLocks noChangeArrowheads="1"/>
            </p:cNvSpPr>
            <p:nvPr/>
          </p:nvSpPr>
          <p:spPr bwMode="auto">
            <a:xfrm>
              <a:off x="1890" y="3183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AutoShape 138"/>
            <p:cNvSpPr>
              <a:spLocks noChangeArrowheads="1"/>
            </p:cNvSpPr>
            <p:nvPr/>
          </p:nvSpPr>
          <p:spPr bwMode="auto">
            <a:xfrm>
              <a:off x="2543" y="3183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AutoShape 139"/>
            <p:cNvSpPr>
              <a:spLocks noChangeArrowheads="1"/>
            </p:cNvSpPr>
            <p:nvPr/>
          </p:nvSpPr>
          <p:spPr bwMode="auto">
            <a:xfrm>
              <a:off x="3892" y="3183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Text Box 140"/>
            <p:cNvSpPr txBox="1">
              <a:spLocks noChangeArrowheads="1"/>
            </p:cNvSpPr>
            <p:nvPr/>
          </p:nvSpPr>
          <p:spPr bwMode="auto">
            <a:xfrm>
              <a:off x="3218" y="3393"/>
              <a:ext cx="428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>
                  <a:latin typeface="Candara" pitchFamily="34" charset="0"/>
                </a:rPr>
                <a:t>...</a:t>
              </a:r>
            </a:p>
          </p:txBody>
        </p:sp>
        <p:sp>
          <p:nvSpPr>
            <p:cNvPr id="40991" name="Text Box 141"/>
            <p:cNvSpPr txBox="1">
              <a:spLocks noChangeArrowheads="1"/>
            </p:cNvSpPr>
            <p:nvPr/>
          </p:nvSpPr>
          <p:spPr bwMode="auto">
            <a:xfrm>
              <a:off x="1360" y="3859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1</a:t>
              </a:r>
            </a:p>
          </p:txBody>
        </p:sp>
        <p:sp>
          <p:nvSpPr>
            <p:cNvPr id="40992" name="Text Box 142"/>
            <p:cNvSpPr txBox="1">
              <a:spLocks noChangeArrowheads="1"/>
            </p:cNvSpPr>
            <p:nvPr/>
          </p:nvSpPr>
          <p:spPr bwMode="auto">
            <a:xfrm>
              <a:off x="3997" y="3859"/>
              <a:ext cx="292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m</a:t>
              </a:r>
            </a:p>
          </p:txBody>
        </p:sp>
        <p:sp>
          <p:nvSpPr>
            <p:cNvPr id="40993" name="Text Box 143"/>
            <p:cNvSpPr txBox="1">
              <a:spLocks noChangeArrowheads="1"/>
            </p:cNvSpPr>
            <p:nvPr/>
          </p:nvSpPr>
          <p:spPr bwMode="auto">
            <a:xfrm>
              <a:off x="2698" y="3859"/>
              <a:ext cx="204" cy="327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Candara" pitchFamily="34" charset="0"/>
                </a:rPr>
                <a:t>3</a:t>
              </a:r>
            </a:p>
          </p:txBody>
        </p:sp>
        <p:sp>
          <p:nvSpPr>
            <p:cNvPr id="40994" name="Text Box 144"/>
            <p:cNvSpPr txBox="1">
              <a:spLocks noChangeArrowheads="1"/>
            </p:cNvSpPr>
            <p:nvPr/>
          </p:nvSpPr>
          <p:spPr bwMode="auto">
            <a:xfrm>
              <a:off x="2039" y="3859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2</a:t>
              </a:r>
            </a:p>
          </p:txBody>
        </p:sp>
      </p:grpSp>
      <p:sp>
        <p:nvSpPr>
          <p:cNvPr id="369809" name="AutoShape 145"/>
          <p:cNvSpPr>
            <a:spLocks noChangeArrowheads="1"/>
          </p:cNvSpPr>
          <p:nvPr/>
        </p:nvSpPr>
        <p:spPr bwMode="auto">
          <a:xfrm rot="5400000">
            <a:off x="3634201" y="4679791"/>
            <a:ext cx="598488" cy="4794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0" name="Picture 6" descr="green_apple_mirro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96120">
            <a:off x="7806372" y="1539431"/>
            <a:ext cx="81121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8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4254" y="6378893"/>
            <a:ext cx="2133600" cy="258762"/>
          </a:xfrm>
          <a:noFill/>
        </p:spPr>
        <p:txBody>
          <a:bodyPr/>
          <a:lstStyle/>
          <a:p>
            <a:fld id="{358B5BB2-BEE0-4BBE-800A-DDD8C1B83F24}" type="slidenum">
              <a:rPr lang="he-IL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7938"/>
            <a:ext cx="8229600" cy="568325"/>
          </a:xfrm>
        </p:spPr>
        <p:txBody>
          <a:bodyPr/>
          <a:lstStyle/>
          <a:p>
            <a:pPr rtl="0" eaLnBrk="1" hangingPunct="1"/>
            <a:r>
              <a:rPr lang="en-US" sz="3800" smtClean="0"/>
              <a:t>The Schemes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15950"/>
            <a:ext cx="8661400" cy="15335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900" b="1" dirty="0" smtClean="0">
                <a:solidFill>
                  <a:srgbClr val="0033CC"/>
                </a:solidFill>
              </a:rPr>
              <a:t>Scheme I: </a:t>
            </a:r>
            <a:r>
              <a:rPr lang="en-US" sz="2900" b="1" i="1" dirty="0" smtClean="0">
                <a:solidFill>
                  <a:srgbClr val="FF0000"/>
                </a:solidFill>
              </a:rPr>
              <a:t>De-amortized cuckoo hashing</a:t>
            </a:r>
          </a:p>
          <a:p>
            <a:pPr lvl="1" eaLnBrk="1" hangingPunct="1">
              <a:buFontTx/>
              <a:buChar char="•"/>
            </a:pPr>
            <a:r>
              <a:rPr lang="en-US" sz="2700" dirty="0" smtClean="0"/>
              <a:t>Store </a:t>
            </a:r>
            <a:r>
              <a:rPr lang="en-US" sz="2700" b="1" i="1" dirty="0" smtClean="0">
                <a:solidFill>
                  <a:srgbClr val="008000"/>
                </a:solidFill>
              </a:rPr>
              <a:t>n</a:t>
            </a:r>
            <a:r>
              <a:rPr lang="en-US" sz="2700" dirty="0" smtClean="0"/>
              <a:t> elements using </a:t>
            </a:r>
            <a:r>
              <a:rPr lang="en-US" sz="2700" b="1" i="1" dirty="0" smtClean="0">
                <a:solidFill>
                  <a:srgbClr val="008000"/>
                </a:solidFill>
              </a:rPr>
              <a:t>(2+</a:t>
            </a:r>
            <a:r>
              <a:rPr lang="el-GR" sz="2500" b="1" i="1" dirty="0" smtClean="0">
                <a:solidFill>
                  <a:srgbClr val="008000"/>
                </a:solidFill>
              </a:rPr>
              <a:t>ε</a:t>
            </a:r>
            <a:r>
              <a:rPr lang="en-US" sz="2700" b="1" i="1" dirty="0" smtClean="0">
                <a:solidFill>
                  <a:srgbClr val="008000"/>
                </a:solidFill>
              </a:rPr>
              <a:t>)n</a:t>
            </a:r>
            <a:r>
              <a:rPr lang="en-US" sz="2700" dirty="0" smtClean="0"/>
              <a:t> memory words</a:t>
            </a:r>
          </a:p>
          <a:p>
            <a:pPr lvl="1" eaLnBrk="1" hangingPunct="1">
              <a:buFontTx/>
              <a:buChar char="•"/>
            </a:pPr>
            <a:r>
              <a:rPr lang="en-US" sz="2700" dirty="0" smtClean="0"/>
              <a:t>Constant worst-case operations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0" y="2154238"/>
            <a:ext cx="8864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900" b="1" dirty="0">
                <a:solidFill>
                  <a:srgbClr val="0033CC"/>
                </a:solidFill>
                <a:latin typeface="Candara" pitchFamily="34" charset="0"/>
              </a:rPr>
              <a:t>Scheme II: </a:t>
            </a:r>
            <a:r>
              <a:rPr lang="en-US" sz="2900" b="1" i="1" dirty="0">
                <a:solidFill>
                  <a:srgbClr val="FF0000"/>
                </a:solidFill>
                <a:latin typeface="Candara" pitchFamily="34" charset="0"/>
              </a:rPr>
              <a:t>Backyard cuckoo hashing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Candara" pitchFamily="34" charset="0"/>
              </a:rPr>
              <a:t>Store </a:t>
            </a:r>
            <a:r>
              <a:rPr lang="en-US" sz="2700" b="1" i="1" dirty="0">
                <a:solidFill>
                  <a:srgbClr val="008000"/>
                </a:solidFill>
                <a:latin typeface="Candara" pitchFamily="34" charset="0"/>
              </a:rPr>
              <a:t>n</a:t>
            </a:r>
            <a:r>
              <a:rPr lang="en-US" sz="2700" dirty="0">
                <a:latin typeface="Candara" pitchFamily="34" charset="0"/>
              </a:rPr>
              <a:t> elements using </a:t>
            </a:r>
            <a:r>
              <a:rPr lang="en-US" sz="2700" b="1" i="1" dirty="0">
                <a:solidFill>
                  <a:srgbClr val="008000"/>
                </a:solidFill>
                <a:latin typeface="Candara" pitchFamily="34" charset="0"/>
              </a:rPr>
              <a:t>(1+</a:t>
            </a:r>
            <a:r>
              <a:rPr lang="el-GR" sz="2500" b="1" i="1" dirty="0">
                <a:solidFill>
                  <a:srgbClr val="008000"/>
                </a:solidFill>
                <a:latin typeface="Candara" pitchFamily="34" charset="0"/>
              </a:rPr>
              <a:t>ε</a:t>
            </a:r>
            <a:r>
              <a:rPr lang="en-US" sz="2700" b="1" i="1" dirty="0">
                <a:solidFill>
                  <a:srgbClr val="008000"/>
                </a:solidFill>
                <a:latin typeface="Candara" pitchFamily="34" charset="0"/>
              </a:rPr>
              <a:t>)n</a:t>
            </a:r>
            <a:r>
              <a:rPr lang="en-US" sz="2700" dirty="0">
                <a:latin typeface="Candara" pitchFamily="34" charset="0"/>
              </a:rPr>
              <a:t> memory words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Candara" pitchFamily="34" charset="0"/>
              </a:rPr>
              <a:t>Constant worst-case operations</a:t>
            </a:r>
            <a:endParaRPr lang="en-US" sz="2600" dirty="0">
              <a:latin typeface="Candara" pitchFamily="34" charset="0"/>
            </a:endParaRP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0" y="45974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900" b="1">
                <a:solidFill>
                  <a:srgbClr val="0033CC"/>
                </a:solidFill>
                <a:latin typeface="Candara" pitchFamily="34" charset="0"/>
              </a:rPr>
              <a:t>Scheme III: </a:t>
            </a:r>
            <a:r>
              <a:rPr lang="en-US" sz="2900" b="1" i="1">
                <a:solidFill>
                  <a:srgbClr val="FF0000"/>
                </a:solidFill>
                <a:latin typeface="Candara" pitchFamily="34" charset="0"/>
              </a:rPr>
              <a:t>Permutations-based backyard cuckoo hashing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•"/>
            </a:pPr>
            <a:r>
              <a:rPr lang="en-US" sz="2700">
                <a:latin typeface="Candara" pitchFamily="34" charset="0"/>
              </a:rPr>
              <a:t>Store </a:t>
            </a:r>
            <a:r>
              <a:rPr lang="en-US" sz="2700" b="1" i="1">
                <a:solidFill>
                  <a:srgbClr val="008000"/>
                </a:solidFill>
                <a:latin typeface="Candara" pitchFamily="34" charset="0"/>
              </a:rPr>
              <a:t>n</a:t>
            </a:r>
            <a:r>
              <a:rPr lang="en-US" sz="2700">
                <a:latin typeface="Candara" pitchFamily="34" charset="0"/>
              </a:rPr>
              <a:t> elements using </a:t>
            </a:r>
            <a:r>
              <a:rPr lang="en-US" sz="2700" b="1" i="1">
                <a:solidFill>
                  <a:srgbClr val="008000"/>
                </a:solidFill>
                <a:latin typeface="Candara" pitchFamily="34" charset="0"/>
              </a:rPr>
              <a:t>(1+o(1))</a:t>
            </a:r>
            <a:r>
              <a:rPr lang="en-US" sz="2700" b="1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sz="2700">
                <a:latin typeface="Candara" pitchFamily="34" charset="0"/>
              </a:rPr>
              <a:t> bits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•"/>
            </a:pPr>
            <a:r>
              <a:rPr lang="en-US" sz="2700">
                <a:latin typeface="Candara" pitchFamily="34" charset="0"/>
              </a:rPr>
              <a:t>Constant worst-case operations</a:t>
            </a: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88975" y="2168525"/>
            <a:ext cx="3860800" cy="962025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10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600" dirty="0">
                <a:latin typeface="Candara" pitchFamily="34" charset="0"/>
              </a:rPr>
              <a:t>Universe of size </a:t>
            </a:r>
            <a:r>
              <a:rPr lang="en-US" sz="2600" b="1" i="1" dirty="0">
                <a:solidFill>
                  <a:srgbClr val="008000"/>
                </a:solidFill>
                <a:latin typeface="Candara" pitchFamily="34" charset="0"/>
              </a:rPr>
              <a:t>u</a:t>
            </a:r>
          </a:p>
          <a:p>
            <a:pPr algn="l"/>
            <a:r>
              <a:rPr lang="en-US" sz="2600" dirty="0">
                <a:latin typeface="Candara" pitchFamily="34" charset="0"/>
              </a:rPr>
              <a:t>Memory word is </a:t>
            </a:r>
            <a:r>
              <a:rPr lang="en-US" sz="2600" b="1" dirty="0">
                <a:solidFill>
                  <a:srgbClr val="008000"/>
                </a:solidFill>
                <a:latin typeface="Candara" pitchFamily="34" charset="0"/>
              </a:rPr>
              <a:t>log</a:t>
            </a:r>
            <a:r>
              <a:rPr lang="en-US" sz="2600" b="1" i="1" dirty="0">
                <a:solidFill>
                  <a:srgbClr val="008000"/>
                </a:solidFill>
                <a:latin typeface="Candara" pitchFamily="34" charset="0"/>
              </a:rPr>
              <a:t> u</a:t>
            </a:r>
            <a:r>
              <a:rPr lang="en-US" sz="2600" dirty="0">
                <a:latin typeface="Candara" pitchFamily="34" charset="0"/>
              </a:rPr>
              <a:t> bits</a:t>
            </a:r>
            <a:r>
              <a:rPr lang="en-US" sz="3000" dirty="0">
                <a:latin typeface="Candara" pitchFamily="34" charset="0"/>
              </a:rPr>
              <a:t> </a:t>
            </a:r>
          </a:p>
        </p:txBody>
      </p:sp>
      <p:sp>
        <p:nvSpPr>
          <p:cNvPr id="222248" name="AutoShape 40"/>
          <p:cNvSpPr>
            <a:spLocks noChangeArrowheads="1"/>
          </p:cNvSpPr>
          <p:nvPr/>
        </p:nvSpPr>
        <p:spPr bwMode="auto">
          <a:xfrm>
            <a:off x="688975" y="6140450"/>
            <a:ext cx="6188075" cy="595313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10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600" b="1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sz="2600">
                <a:latin typeface="Candara" pitchFamily="34" charset="0"/>
              </a:rPr>
              <a:t> is the information-theoretic lower bound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614988" y="3286125"/>
            <a:ext cx="2924175" cy="1166813"/>
            <a:chOff x="3537" y="1863"/>
            <a:chExt cx="1842" cy="735"/>
          </a:xfrm>
        </p:grpSpPr>
        <p:sp>
          <p:nvSpPr>
            <p:cNvPr id="15378" name="AutoShape 42"/>
            <p:cNvSpPr>
              <a:spLocks noChangeArrowheads="1"/>
            </p:cNvSpPr>
            <p:nvPr/>
          </p:nvSpPr>
          <p:spPr bwMode="auto">
            <a:xfrm>
              <a:off x="3537" y="1863"/>
              <a:ext cx="1842" cy="735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0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600">
                  <a:latin typeface="Candara" pitchFamily="34" charset="0"/>
                </a:rPr>
                <a:t>Independent of </a:t>
              </a:r>
              <a:r>
                <a:rPr lang="el-GR" sz="2400" b="1" i="1">
                  <a:solidFill>
                    <a:srgbClr val="008000"/>
                  </a:solidFill>
                </a:rPr>
                <a:t>ε</a:t>
              </a:r>
              <a:r>
                <a:rPr lang="en-US" sz="2600">
                  <a:latin typeface="Candara" pitchFamily="34" charset="0"/>
                </a:rPr>
                <a:t>,</a:t>
              </a:r>
            </a:p>
            <a:p>
              <a:pPr algn="l"/>
              <a:r>
                <a:rPr lang="en-US" sz="2600">
                  <a:latin typeface="Candara" pitchFamily="34" charset="0"/>
                </a:rPr>
                <a:t>for any </a:t>
              </a:r>
              <a:r>
                <a:rPr lang="el-GR" sz="2400" b="1" i="1">
                  <a:solidFill>
                    <a:srgbClr val="008000"/>
                  </a:solidFill>
                </a:rPr>
                <a:t>ε</a:t>
              </a:r>
              <a:r>
                <a:rPr lang="en-US" sz="2400" b="1" i="1">
                  <a:solidFill>
                    <a:srgbClr val="008000"/>
                  </a:solidFill>
                </a:rPr>
                <a:t> </a:t>
              </a:r>
            </a:p>
          </p:txBody>
        </p:sp>
        <p:grpSp>
          <p:nvGrpSpPr>
            <p:cNvPr id="15379" name="Group 43"/>
            <p:cNvGrpSpPr>
              <a:grpSpLocks/>
            </p:cNvGrpSpPr>
            <p:nvPr/>
          </p:nvGrpSpPr>
          <p:grpSpPr bwMode="auto">
            <a:xfrm>
              <a:off x="4336" y="2078"/>
              <a:ext cx="802" cy="507"/>
              <a:chOff x="1768" y="1238"/>
              <a:chExt cx="802" cy="507"/>
            </a:xfrm>
          </p:grpSpPr>
          <p:sp>
            <p:nvSpPr>
              <p:cNvPr id="15380" name="Rectangle 44"/>
              <p:cNvSpPr>
                <a:spLocks noChangeArrowheads="1"/>
              </p:cNvSpPr>
              <p:nvPr/>
            </p:nvSpPr>
            <p:spPr bwMode="auto">
              <a:xfrm>
                <a:off x="1768" y="1325"/>
                <a:ext cx="228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en-US" sz="2600" b="1">
                    <a:solidFill>
                      <a:srgbClr val="008000"/>
                    </a:solidFill>
                    <a:latin typeface="Candara" pitchFamily="34" charset="0"/>
                  </a:rPr>
                  <a:t>&gt;</a:t>
                </a:r>
              </a:p>
            </p:txBody>
          </p:sp>
          <p:sp>
            <p:nvSpPr>
              <p:cNvPr id="15381" name="Rectangle 45"/>
              <p:cNvSpPr>
                <a:spLocks noChangeArrowheads="1"/>
              </p:cNvSpPr>
              <p:nvPr/>
            </p:nvSpPr>
            <p:spPr bwMode="auto">
              <a:xfrm rot="672047">
                <a:off x="1793" y="1238"/>
                <a:ext cx="208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en-US" sz="2600" i="1">
                    <a:solidFill>
                      <a:srgbClr val="008000"/>
                    </a:solidFill>
                    <a:latin typeface="Candara" pitchFamily="34" charset="0"/>
                  </a:rPr>
                  <a:t>~</a:t>
                </a:r>
              </a:p>
            </p:txBody>
          </p:sp>
          <p:sp>
            <p:nvSpPr>
              <p:cNvPr id="15382" name="Rectangle 46"/>
              <p:cNvSpPr>
                <a:spLocks noChangeArrowheads="1"/>
              </p:cNvSpPr>
              <p:nvPr/>
            </p:nvSpPr>
            <p:spPr bwMode="auto">
              <a:xfrm>
                <a:off x="2129" y="1248"/>
                <a:ext cx="228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en-US" sz="2400" b="1" i="1">
                    <a:solidFill>
                      <a:srgbClr val="008000"/>
                    </a:solidFill>
                    <a:latin typeface="Candara" pitchFamily="34" charset="0"/>
                  </a:rPr>
                  <a:t>1</a:t>
                </a:r>
              </a:p>
            </p:txBody>
          </p:sp>
          <p:sp>
            <p:nvSpPr>
              <p:cNvPr id="15383" name="Rectangle 47"/>
              <p:cNvSpPr>
                <a:spLocks noChangeArrowheads="1"/>
              </p:cNvSpPr>
              <p:nvPr/>
            </p:nvSpPr>
            <p:spPr bwMode="auto">
              <a:xfrm>
                <a:off x="1994" y="1477"/>
                <a:ext cx="57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en-US" sz="2400" b="1">
                    <a:solidFill>
                      <a:srgbClr val="008000"/>
                    </a:solidFill>
                    <a:latin typeface="Candara" pitchFamily="34" charset="0"/>
                  </a:rPr>
                  <a:t>log </a:t>
                </a:r>
                <a:r>
                  <a:rPr lang="en-US" sz="2400" b="1" i="1">
                    <a:solidFill>
                      <a:srgbClr val="008000"/>
                    </a:solidFill>
                    <a:latin typeface="Candara" pitchFamily="34" charset="0"/>
                  </a:rPr>
                  <a:t>n</a:t>
                </a:r>
              </a:p>
            </p:txBody>
          </p:sp>
          <p:sp>
            <p:nvSpPr>
              <p:cNvPr id="15384" name="Line 48"/>
              <p:cNvSpPr>
                <a:spLocks noChangeShapeType="1"/>
              </p:cNvSpPr>
              <p:nvPr/>
            </p:nvSpPr>
            <p:spPr bwMode="auto">
              <a:xfrm>
                <a:off x="1978" y="1490"/>
                <a:ext cx="500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49"/>
              <p:cNvSpPr>
                <a:spLocks noChangeShapeType="1"/>
              </p:cNvSpPr>
              <p:nvPr/>
            </p:nvSpPr>
            <p:spPr bwMode="auto">
              <a:xfrm>
                <a:off x="1966" y="1594"/>
                <a:ext cx="38" cy="92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Line 50"/>
              <p:cNvSpPr>
                <a:spLocks noChangeShapeType="1"/>
              </p:cNvSpPr>
              <p:nvPr/>
            </p:nvSpPr>
            <p:spPr bwMode="auto">
              <a:xfrm flipV="1">
                <a:off x="2000" y="1524"/>
                <a:ext cx="36" cy="164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51"/>
              <p:cNvSpPr>
                <a:spLocks noChangeShapeType="1"/>
              </p:cNvSpPr>
              <p:nvPr/>
            </p:nvSpPr>
            <p:spPr bwMode="auto">
              <a:xfrm>
                <a:off x="2032" y="152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" name="Rounded Rectangular Callout 21"/>
          <p:cNvSpPr>
            <a:spLocks noChangeArrowheads="1"/>
          </p:cNvSpPr>
          <p:nvPr/>
        </p:nvSpPr>
        <p:spPr bwMode="auto">
          <a:xfrm>
            <a:off x="6591300" y="5130800"/>
            <a:ext cx="2463800" cy="927100"/>
          </a:xfrm>
          <a:prstGeom prst="wedgeRoundRectCallout">
            <a:avLst>
              <a:gd name="adj1" fmla="val -38282"/>
              <a:gd name="adj2" fmla="val 76199"/>
              <a:gd name="adj3" fmla="val 16667"/>
            </a:avLst>
          </a:prstGeom>
          <a:solidFill>
            <a:schemeClr val="accent1"/>
          </a:solidFill>
          <a:ln w="1270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200" b="1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/>
              <a:t> </a:t>
            </a:r>
            <a:r>
              <a:rPr lang="en-US" sz="3200">
                <a:solidFill>
                  <a:srgbClr val="008000"/>
                </a:solidFill>
              </a:rPr>
              <a:t>= log      </a:t>
            </a:r>
            <a:endParaRPr 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078788" y="5103813"/>
            <a:ext cx="615950" cy="928687"/>
            <a:chOff x="7558088" y="5370513"/>
            <a:chExt cx="615951" cy="928686"/>
          </a:xfrm>
        </p:grpSpPr>
        <p:sp>
          <p:nvSpPr>
            <p:cNvPr id="15375" name="Rectangle 46"/>
            <p:cNvSpPr>
              <a:spLocks noChangeArrowheads="1"/>
            </p:cNvSpPr>
            <p:nvPr/>
          </p:nvSpPr>
          <p:spPr bwMode="auto">
            <a:xfrm>
              <a:off x="7812089" y="5370513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2400" b="1" i="1">
                  <a:solidFill>
                    <a:srgbClr val="008000"/>
                  </a:solidFill>
                  <a:latin typeface="Candara" pitchFamily="34" charset="0"/>
                </a:rPr>
                <a:t>u</a:t>
              </a:r>
              <a:r>
                <a:rPr lang="en-US" sz="2400" b="1">
                  <a:solidFill>
                    <a:srgbClr val="008000"/>
                  </a:solidFill>
                  <a:latin typeface="cmsy10" pitchFamily="34" charset="0"/>
                </a:rPr>
                <a:t> </a:t>
              </a:r>
              <a:endParaRPr lang="en-US" sz="2400" b="1" i="1">
                <a:solidFill>
                  <a:srgbClr val="008000"/>
                </a:solidFill>
                <a:latin typeface="Candara" pitchFamily="34" charset="0"/>
              </a:endParaRPr>
            </a:p>
          </p:txBody>
        </p:sp>
        <p:sp>
          <p:nvSpPr>
            <p:cNvPr id="15376" name="Rectangle 46"/>
            <p:cNvSpPr>
              <a:spLocks noChangeArrowheads="1"/>
            </p:cNvSpPr>
            <p:nvPr/>
          </p:nvSpPr>
          <p:spPr bwMode="auto">
            <a:xfrm>
              <a:off x="7799389" y="5751513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2400" b="1" i="1">
                  <a:solidFill>
                    <a:srgbClr val="008000"/>
                  </a:solidFill>
                  <a:latin typeface="Candara" pitchFamily="34" charset="0"/>
                </a:rPr>
                <a:t>n</a:t>
              </a:r>
            </a:p>
          </p:txBody>
        </p:sp>
        <p:sp>
          <p:nvSpPr>
            <p:cNvPr id="15377" name="Rectangle 46"/>
            <p:cNvSpPr>
              <a:spLocks noChangeArrowheads="1"/>
            </p:cNvSpPr>
            <p:nvPr/>
          </p:nvSpPr>
          <p:spPr bwMode="auto">
            <a:xfrm>
              <a:off x="7558088" y="5484812"/>
              <a:ext cx="366711" cy="814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3600">
                  <a:solidFill>
                    <a:srgbClr val="008000"/>
                  </a:solidFill>
                  <a:latin typeface="Candara" pitchFamily="34" charset="0"/>
                </a:rPr>
                <a:t>(</a:t>
              </a:r>
              <a:r>
                <a:rPr lang="en-US" sz="3600">
                  <a:solidFill>
                    <a:srgbClr val="008000"/>
                  </a:solidFill>
                  <a:latin typeface="cmsy10" pitchFamily="34" charset="0"/>
                </a:rPr>
                <a:t> </a:t>
              </a:r>
              <a:endParaRPr lang="en-US" sz="3600">
                <a:solidFill>
                  <a:srgbClr val="008000"/>
                </a:solidFill>
                <a:latin typeface="Candara" pitchFamily="34" charset="0"/>
              </a:endParaRPr>
            </a:p>
          </p:txBody>
        </p:sp>
      </p:grp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8586788" y="5230813"/>
            <a:ext cx="366712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rgbClr val="008000"/>
                </a:solidFill>
                <a:latin typeface="Candara" pitchFamily="34" charset="0"/>
              </a:rPr>
              <a:t>)</a:t>
            </a:r>
            <a:r>
              <a:rPr lang="en-US" sz="3600">
                <a:solidFill>
                  <a:srgbClr val="008000"/>
                </a:solidFill>
                <a:latin typeface="cmsy10" pitchFamily="34" charset="0"/>
              </a:rPr>
              <a:t> </a:t>
            </a:r>
            <a:endParaRPr lang="en-US" sz="3600">
              <a:solidFill>
                <a:srgbClr val="008000"/>
              </a:solidFill>
              <a:latin typeface="Candara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6803136" y="341376"/>
            <a:ext cx="1658112" cy="707136"/>
          </a:xfrm>
          <a:prstGeom prst="wedgeRoundRectCallout">
            <a:avLst>
              <a:gd name="adj1" fmla="val -81127"/>
              <a:gd name="adj2" fmla="val 1767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That’s so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last year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5" grpId="0" animBg="1"/>
      <p:bldP spid="222245" grpId="1" animBg="1"/>
      <p:bldP spid="222248" grpId="0" animBg="1"/>
      <p:bldP spid="222248" grpId="1" animBg="1"/>
      <p:bldP spid="22" grpId="0" animBg="1"/>
      <p:bldP spid="28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and Almost Random Permutations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analyze </a:t>
            </a:r>
            <a:r>
              <a:rPr lang="en-US" b="1" dirty="0" smtClean="0"/>
              <a:t>assuming true random  functions and permutations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Show how to implement with functions and permutations that:</a:t>
            </a:r>
          </a:p>
          <a:p>
            <a:pPr lvl="1"/>
            <a:r>
              <a:rPr lang="en-US" dirty="0" smtClean="0"/>
              <a:t>Have succinct representation </a:t>
            </a:r>
          </a:p>
          <a:p>
            <a:pPr lvl="1"/>
            <a:r>
              <a:rPr lang="en-US" dirty="0" smtClean="0"/>
              <a:t>Can be computed efficiently </a:t>
            </a:r>
          </a:p>
          <a:p>
            <a:pPr lvl="1"/>
            <a:r>
              <a:rPr lang="en-US" dirty="0" smtClean="0"/>
              <a:t>sufficiently close to random</a:t>
            </a:r>
          </a:p>
          <a:p>
            <a:pPr>
              <a:buNone/>
            </a:pPr>
            <a:r>
              <a:rPr lang="en-US" dirty="0" smtClean="0"/>
              <a:t>Need to adjust scheme to allow this case where only </a:t>
            </a:r>
            <a:r>
              <a:rPr lang="en-US" dirty="0" smtClean="0">
                <a:latin typeface="Comic Sans MS" pitchFamily="66" charset="0"/>
              </a:rPr>
              <a:t>k</a:t>
            </a:r>
            <a:r>
              <a:rPr lang="en-US" dirty="0" smtClean="0"/>
              <a:t>-</a:t>
            </a:r>
            <a:r>
              <a:rPr lang="en-US" b="1" dirty="0" smtClean="0"/>
              <a:t>wise</a:t>
            </a:r>
            <a:r>
              <a:rPr lang="en-US" dirty="0" smtClean="0"/>
              <a:t> </a:t>
            </a:r>
            <a:r>
              <a:rPr lang="en-US" b="1" dirty="0" smtClean="0"/>
              <a:t>almost independent permutations </a:t>
            </a:r>
            <a:r>
              <a:rPr lang="en-US" dirty="0" smtClean="0"/>
              <a:t>are available 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78BAA1-9E76-4700-AE05-93E3C5A923DF}" type="slidenum">
              <a:rPr lang="he-IL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9813" y="1928876"/>
            <a:ext cx="1404937" cy="522288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cs typeface="Arial" charset="0"/>
              </a:rPr>
              <a:t>Step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0367" y="3754438"/>
            <a:ext cx="1404937" cy="522287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cs typeface="Arial" charset="0"/>
              </a:rPr>
              <a:t>Step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21C9B-465F-4DDF-8BC8-7CD15F00969A}" type="slidenum">
              <a:rPr lang="he-IL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919163"/>
            <a:ext cx="8616950" cy="1539875"/>
          </a:xfrm>
        </p:spPr>
        <p:txBody>
          <a:bodyPr/>
          <a:lstStyle/>
          <a:p>
            <a:pPr rtl="0" eaLnBrk="1" hangingPunct="1"/>
            <a:r>
              <a:rPr lang="en-US" sz="5000" smtClean="0"/>
              <a:t>Scheme I:</a:t>
            </a:r>
            <a:br>
              <a:rPr lang="en-US" sz="5000" smtClean="0"/>
            </a:br>
            <a:r>
              <a:rPr lang="en-US" sz="4500" smtClean="0">
                <a:solidFill>
                  <a:srgbClr val="FF0000"/>
                </a:solidFill>
              </a:rPr>
              <a:t>De-amortized Cuckoo Hashing</a:t>
            </a:r>
          </a:p>
        </p:txBody>
      </p: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2479675" y="2774950"/>
            <a:ext cx="4114800" cy="2955925"/>
            <a:chOff x="408" y="1698"/>
            <a:chExt cx="2592" cy="1862"/>
          </a:xfrm>
        </p:grpSpPr>
        <p:pic>
          <p:nvPicPr>
            <p:cNvPr id="16389" name="Picture 7" descr="queue_4cucko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8" y="2036"/>
              <a:ext cx="2032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0" name="Picture 8" descr="cuckoo_cleaned_rotated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88" y="1698"/>
              <a:ext cx="1312" cy="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9517E-3892-4CD0-8DCE-79A32D04B948}" type="slidenum">
              <a:rPr lang="he-IL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1600"/>
            <a:ext cx="8229600" cy="660400"/>
          </a:xfrm>
        </p:spPr>
        <p:txBody>
          <a:bodyPr/>
          <a:lstStyle/>
          <a:p>
            <a:pPr rtl="0" eaLnBrk="1" hangingPunct="1"/>
            <a:r>
              <a:rPr lang="en-US" smtClean="0"/>
              <a:t>Cuckoo Hashing: Basics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09700"/>
            <a:ext cx="6616700" cy="43561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Introduced by </a:t>
            </a:r>
            <a:r>
              <a:rPr lang="en-US" sz="3000" dirty="0" err="1" smtClean="0"/>
              <a:t>Pagh</a:t>
            </a:r>
            <a:r>
              <a:rPr lang="en-US" sz="3000" dirty="0" smtClean="0"/>
              <a:t> and </a:t>
            </a:r>
            <a:r>
              <a:rPr lang="en-US" sz="3000" dirty="0" err="1" smtClean="0"/>
              <a:t>Rodler</a:t>
            </a:r>
            <a:r>
              <a:rPr lang="en-US" sz="3000" dirty="0" smtClean="0"/>
              <a:t> (2001)</a:t>
            </a:r>
            <a:endParaRPr lang="en-US" sz="3000" dirty="0" smtClean="0">
              <a:solidFill>
                <a:srgbClr val="008080"/>
              </a:solidFill>
            </a:endParaRPr>
          </a:p>
          <a:p>
            <a:pPr eaLnBrk="1" hangingPunct="1"/>
            <a:r>
              <a:rPr lang="en-US" sz="3000" dirty="0" smtClean="0"/>
              <a:t>Extremely simple: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 tables: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</a:p>
          <a:p>
            <a:pPr lvl="2" eaLnBrk="1" hangingPunct="1"/>
            <a:r>
              <a:rPr lang="en-US" sz="2800" dirty="0" smtClean="0"/>
              <a:t>Each of size </a:t>
            </a:r>
            <a:r>
              <a:rPr lang="en-US" sz="2800" i="1" dirty="0" smtClean="0">
                <a:solidFill>
                  <a:srgbClr val="008000"/>
                </a:solidFill>
              </a:rPr>
              <a:t>r = (1+</a:t>
            </a:r>
            <a:r>
              <a:rPr lang="el-GR" sz="2800" i="1" dirty="0" smtClean="0">
                <a:solidFill>
                  <a:srgbClr val="008000"/>
                </a:solidFill>
              </a:rPr>
              <a:t>ε</a:t>
            </a:r>
            <a:r>
              <a:rPr lang="en-US" sz="2800" i="1" dirty="0" smtClean="0">
                <a:solidFill>
                  <a:srgbClr val="008000"/>
                </a:solidFill>
              </a:rPr>
              <a:t>)n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 hash functions: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endParaRPr lang="en-US" sz="2600" i="1" baseline="-15000" dirty="0" smtClean="0">
              <a:solidFill>
                <a:srgbClr val="FF0000"/>
              </a:solidFill>
            </a:endParaRPr>
          </a:p>
          <a:p>
            <a:pPr eaLnBrk="1" hangingPunct="1">
              <a:buClr>
                <a:schemeClr val="tx1"/>
              </a:buClr>
            </a:pPr>
            <a:r>
              <a:rPr lang="en-US" sz="3000" b="1" dirty="0" smtClean="0"/>
              <a:t>Lookup</a:t>
            </a:r>
            <a:r>
              <a:rPr lang="en-US" sz="3000" dirty="0" smtClean="0"/>
              <a:t>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Check in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645147" y="2822576"/>
            <a:ext cx="555625" cy="3074988"/>
            <a:chOff x="2140" y="2098"/>
            <a:chExt cx="350" cy="1937"/>
          </a:xfrm>
        </p:grpSpPr>
        <p:grpSp>
          <p:nvGrpSpPr>
            <p:cNvPr id="17440" name="Group 23"/>
            <p:cNvGrpSpPr>
              <a:grpSpLocks/>
            </p:cNvGrpSpPr>
            <p:nvPr/>
          </p:nvGrpSpPr>
          <p:grpSpPr bwMode="auto">
            <a:xfrm>
              <a:off x="2210" y="2098"/>
              <a:ext cx="249" cy="1704"/>
              <a:chOff x="2210" y="2214"/>
              <a:chExt cx="249" cy="1704"/>
            </a:xfrm>
          </p:grpSpPr>
          <p:grpSp>
            <p:nvGrpSpPr>
              <p:cNvPr id="17442" name="Group 12"/>
              <p:cNvGrpSpPr>
                <a:grpSpLocks/>
              </p:cNvGrpSpPr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7444" name="Rectangle 5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17445" name="Rectangle 6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17446" name="Rectangle 7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17447" name="Rectangle 8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17448" name="Rectangle 9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17449" name="Rectangle 10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17450" name="Rectangle 11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7443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mic Sans MS" pitchFamily="66" charset="0"/>
                  </a:rPr>
                  <a:t>...</a:t>
                </a:r>
              </a:p>
            </p:txBody>
          </p:sp>
        </p:grpSp>
        <p:sp>
          <p:nvSpPr>
            <p:cNvPr id="17441" name="Text Box 35"/>
            <p:cNvSpPr txBox="1">
              <a:spLocks noChangeArrowheads="1"/>
            </p:cNvSpPr>
            <p:nvPr/>
          </p:nvSpPr>
          <p:spPr bwMode="auto">
            <a:xfrm>
              <a:off x="2140" y="3783"/>
              <a:ext cx="35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omic Sans MS" pitchFamily="66" charset="0"/>
                </a:rPr>
                <a:t>T</a:t>
              </a:r>
              <a:r>
                <a:rPr lang="en-US" sz="2000" baseline="-15000" dirty="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7042150" y="2822576"/>
            <a:ext cx="646113" cy="3094038"/>
            <a:chOff x="3020" y="2098"/>
            <a:chExt cx="407" cy="1949"/>
          </a:xfrm>
        </p:grpSpPr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3020" y="2098"/>
              <a:ext cx="407" cy="1704"/>
              <a:chOff x="2140" y="2214"/>
              <a:chExt cx="407" cy="1704"/>
            </a:xfrm>
          </p:grpSpPr>
          <p:grpSp>
            <p:nvGrpSpPr>
              <p:cNvPr id="17431" name="Group 25"/>
              <p:cNvGrpSpPr>
                <a:grpSpLocks/>
              </p:cNvGrpSpPr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7433" name="Rectangle 26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latin typeface="Comic Sans MS" pitchFamily="66" charset="0"/>
                  </a:endParaRPr>
                </a:p>
              </p:txBody>
            </p:sp>
            <p:sp>
              <p:nvSpPr>
                <p:cNvPr id="17434" name="Rectangle 27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latin typeface="Comic Sans MS" pitchFamily="66" charset="0"/>
                  </a:endParaRPr>
                </a:p>
              </p:txBody>
            </p:sp>
            <p:sp>
              <p:nvSpPr>
                <p:cNvPr id="17435" name="Rectangle 28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latin typeface="Comic Sans MS" pitchFamily="66" charset="0"/>
                  </a:endParaRPr>
                </a:p>
              </p:txBody>
            </p:sp>
            <p:sp>
              <p:nvSpPr>
                <p:cNvPr id="17436" name="Rectangle 29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latin typeface="Comic Sans MS" pitchFamily="66" charset="0"/>
                  </a:endParaRPr>
                </a:p>
              </p:txBody>
            </p:sp>
            <p:sp>
              <p:nvSpPr>
                <p:cNvPr id="17437" name="Rectangle 30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latin typeface="Comic Sans MS" pitchFamily="66" charset="0"/>
                  </a:endParaRPr>
                </a:p>
              </p:txBody>
            </p:sp>
            <p:sp>
              <p:nvSpPr>
                <p:cNvPr id="17438" name="Rectangle 31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latin typeface="Comic Sans MS" pitchFamily="66" charset="0"/>
                  </a:endParaRPr>
                </a:p>
              </p:txBody>
            </p:sp>
            <p:sp>
              <p:nvSpPr>
                <p:cNvPr id="17439" name="Rectangle 32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7432" name="Text Box 33"/>
              <p:cNvSpPr txBox="1">
                <a:spLocks noChangeArrowheads="1"/>
              </p:cNvSpPr>
              <p:nvPr/>
            </p:nvSpPr>
            <p:spPr bwMode="auto">
              <a:xfrm rot="5400000">
                <a:off x="2220" y="3200"/>
                <a:ext cx="248" cy="4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Comic Sans MS" pitchFamily="66" charset="0"/>
                  </a:rPr>
                  <a:t>...</a:t>
                </a:r>
              </a:p>
            </p:txBody>
          </p:sp>
        </p:grpSp>
        <p:sp>
          <p:nvSpPr>
            <p:cNvPr id="17430" name="Text Box 36"/>
            <p:cNvSpPr txBox="1">
              <a:spLocks noChangeArrowheads="1"/>
            </p:cNvSpPr>
            <p:nvPr/>
          </p:nvSpPr>
          <p:spPr bwMode="auto">
            <a:xfrm>
              <a:off x="3031" y="3795"/>
              <a:ext cx="33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Comic Sans MS" pitchFamily="66" charset="0"/>
                </a:rPr>
                <a:t>T</a:t>
              </a:r>
              <a:r>
                <a:rPr lang="en-US" sz="2000" b="1" baseline="-15000" dirty="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4673600" y="3536950"/>
            <a:ext cx="8572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  <a:cs typeface="David" pitchFamily="2" charset="-79"/>
              </a:rPr>
              <a:t>h</a:t>
            </a:r>
            <a:r>
              <a:rPr lang="en-US" sz="2400" baseline="-25000" dirty="0">
                <a:latin typeface="Comic Sans MS" pitchFamily="66" charset="0"/>
                <a:cs typeface="David" pitchFamily="2" charset="-79"/>
              </a:rPr>
              <a:t>1</a:t>
            </a:r>
            <a:r>
              <a:rPr lang="en-US" sz="2400" dirty="0">
                <a:latin typeface="Comic Sans MS" pitchFamily="66" charset="0"/>
                <a:cs typeface="David" pitchFamily="2" charset="-79"/>
              </a:rPr>
              <a:t>(x)</a:t>
            </a:r>
          </a:p>
        </p:txBody>
      </p:sp>
      <p:sp>
        <p:nvSpPr>
          <p:cNvPr id="81961" name="Text Box 41"/>
          <p:cNvSpPr txBox="1">
            <a:spLocks noChangeArrowheads="1"/>
          </p:cNvSpPr>
          <p:nvPr/>
        </p:nvSpPr>
        <p:spPr bwMode="auto">
          <a:xfrm>
            <a:off x="7715250" y="3019425"/>
            <a:ext cx="923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  <a:cs typeface="David" pitchFamily="2" charset="-79"/>
              </a:rPr>
              <a:t>h</a:t>
            </a:r>
            <a:r>
              <a:rPr lang="en-US" sz="2400" baseline="-25000" dirty="0">
                <a:latin typeface="Comic Sans MS" pitchFamily="66" charset="0"/>
                <a:cs typeface="David" pitchFamily="2" charset="-79"/>
              </a:rPr>
              <a:t>2</a:t>
            </a:r>
            <a:r>
              <a:rPr lang="en-US" sz="2400" dirty="0">
                <a:latin typeface="Comic Sans MS" pitchFamily="66" charset="0"/>
                <a:cs typeface="David" pitchFamily="2" charset="-79"/>
              </a:rPr>
              <a:t>(x)</a:t>
            </a:r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>
            <a:off x="5480050" y="37909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 flipH="1">
            <a:off x="7543800" y="3257550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1968" name="Text Box 48"/>
          <p:cNvSpPr txBox="1">
            <a:spLocks noChangeArrowheads="1"/>
          </p:cNvSpPr>
          <p:nvPr/>
        </p:nvSpPr>
        <p:spPr bwMode="auto">
          <a:xfrm>
            <a:off x="5734050" y="352742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</a:t>
            </a:r>
          </a:p>
        </p:txBody>
      </p:sp>
      <p:sp>
        <p:nvSpPr>
          <p:cNvPr id="81971" name="Text Box 51"/>
          <p:cNvSpPr txBox="1">
            <a:spLocks noChangeArrowheads="1"/>
          </p:cNvSpPr>
          <p:nvPr/>
        </p:nvSpPr>
        <p:spPr bwMode="auto">
          <a:xfrm>
            <a:off x="5722938" y="3805238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</p:txBody>
      </p:sp>
      <p:sp>
        <p:nvSpPr>
          <p:cNvPr id="81972" name="Text Box 52"/>
          <p:cNvSpPr txBox="1">
            <a:spLocks noChangeArrowheads="1"/>
          </p:cNvSpPr>
          <p:nvPr/>
        </p:nvSpPr>
        <p:spPr bwMode="auto">
          <a:xfrm>
            <a:off x="5737225" y="32543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c</a:t>
            </a:r>
          </a:p>
        </p:txBody>
      </p:sp>
      <p:sp>
        <p:nvSpPr>
          <p:cNvPr id="81973" name="Text Box 53"/>
          <p:cNvSpPr txBox="1">
            <a:spLocks noChangeArrowheads="1"/>
          </p:cNvSpPr>
          <p:nvPr/>
        </p:nvSpPr>
        <p:spPr bwMode="auto">
          <a:xfrm>
            <a:off x="5732463" y="271621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d</a:t>
            </a:r>
          </a:p>
        </p:txBody>
      </p: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7132638" y="3573526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b</a:t>
            </a:r>
          </a:p>
        </p:txBody>
      </p:sp>
      <p:sp>
        <p:nvSpPr>
          <p:cNvPr id="81975" name="Text Box 55"/>
          <p:cNvSpPr txBox="1">
            <a:spLocks noChangeArrowheads="1"/>
          </p:cNvSpPr>
          <p:nvPr/>
        </p:nvSpPr>
        <p:spPr bwMode="auto">
          <a:xfrm>
            <a:off x="7132638" y="2986088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t</a:t>
            </a:r>
          </a:p>
        </p:txBody>
      </p:sp>
      <p:sp>
        <p:nvSpPr>
          <p:cNvPr id="81976" name="Text Box 56"/>
          <p:cNvSpPr txBox="1">
            <a:spLocks noChangeArrowheads="1"/>
          </p:cNvSpPr>
          <p:nvPr/>
        </p:nvSpPr>
        <p:spPr bwMode="auto">
          <a:xfrm>
            <a:off x="7132638" y="32289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y</a:t>
            </a:r>
          </a:p>
        </p:txBody>
      </p:sp>
      <p:sp>
        <p:nvSpPr>
          <p:cNvPr id="81977" name="Text Box 57"/>
          <p:cNvSpPr txBox="1">
            <a:spLocks noChangeArrowheads="1"/>
          </p:cNvSpPr>
          <p:nvPr/>
        </p:nvSpPr>
        <p:spPr bwMode="auto">
          <a:xfrm>
            <a:off x="7135813" y="511651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z</a:t>
            </a:r>
          </a:p>
        </p:txBody>
      </p:sp>
      <p:sp>
        <p:nvSpPr>
          <p:cNvPr id="81978" name="Text Box 58"/>
          <p:cNvSpPr txBox="1">
            <a:spLocks noChangeArrowheads="1"/>
          </p:cNvSpPr>
          <p:nvPr/>
        </p:nvSpPr>
        <p:spPr bwMode="auto">
          <a:xfrm>
            <a:off x="5737225" y="35337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x</a:t>
            </a:r>
          </a:p>
        </p:txBody>
      </p:sp>
      <p:sp>
        <p:nvSpPr>
          <p:cNvPr id="81979" name="Text Box 59"/>
          <p:cNvSpPr txBox="1">
            <a:spLocks noChangeArrowheads="1"/>
          </p:cNvSpPr>
          <p:nvPr/>
        </p:nvSpPr>
        <p:spPr bwMode="auto">
          <a:xfrm>
            <a:off x="6096117" y="3871913"/>
            <a:ext cx="11049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ndara" pitchFamily="34" charset="0"/>
                <a:cs typeface="Times New Roman" pitchFamily="18" charset="0"/>
              </a:rPr>
              <a:t>Where is</a:t>
            </a:r>
            <a:r>
              <a:rPr lang="en-US" sz="2400" b="1" i="1" dirty="0">
                <a:latin typeface="Candara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i="1" dirty="0">
                <a:latin typeface="Candara" pitchFamily="34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0" grpId="0"/>
      <p:bldP spid="81961" grpId="0"/>
      <p:bldP spid="81964" grpId="0" animBg="1"/>
      <p:bldP spid="81965" grpId="0" animBg="1"/>
      <p:bldP spid="81968" grpId="0"/>
      <p:bldP spid="81968" grpId="1"/>
      <p:bldP spid="81971" grpId="0"/>
      <p:bldP spid="81972" grpId="0"/>
      <p:bldP spid="81973" grpId="0"/>
      <p:bldP spid="81974" grpId="0"/>
      <p:bldP spid="81975" grpId="0"/>
      <p:bldP spid="81976" grpId="0"/>
      <p:bldP spid="81977" grpId="0"/>
      <p:bldP spid="81978" grpId="0"/>
      <p:bldP spid="81978" grpId="1"/>
      <p:bldP spid="81979" grpId="0"/>
      <p:bldP spid="81979" grpId="1"/>
      <p:bldP spid="8197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44080-5EED-4248-88F7-D1D2C99F666E}" type="slidenum">
              <a:rPr lang="he-IL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600"/>
            <a:ext cx="9144000" cy="546100"/>
          </a:xfrm>
        </p:spPr>
        <p:txBody>
          <a:bodyPr/>
          <a:lstStyle/>
          <a:p>
            <a:pPr rtl="0" eaLnBrk="1" hangingPunct="1"/>
            <a:r>
              <a:rPr lang="en-US" sz="3900" smtClean="0"/>
              <a:t>Cuckoo Hashing: Insertion Algorithm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23900"/>
            <a:ext cx="7340600" cy="41275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600" dirty="0" smtClean="0"/>
              <a:t>To insert element </a:t>
            </a:r>
            <a:r>
              <a:rPr lang="en-US" sz="2600" b="1" i="1" dirty="0" smtClean="0">
                <a:solidFill>
                  <a:srgbClr val="008000"/>
                </a:solidFill>
              </a:rPr>
              <a:t>x</a:t>
            </a:r>
            <a:r>
              <a:rPr lang="en-US" sz="2600" dirty="0" smtClean="0"/>
              <a:t>, call </a:t>
            </a:r>
            <a:r>
              <a:rPr lang="en-US" sz="2600" b="1" dirty="0" smtClean="0">
                <a:solidFill>
                  <a:srgbClr val="FF0000"/>
                </a:solidFill>
              </a:rPr>
              <a:t>Insert</a:t>
            </a:r>
            <a:r>
              <a:rPr lang="en-US" sz="2600" b="1" dirty="0" smtClean="0"/>
              <a:t>(</a:t>
            </a:r>
            <a:r>
              <a:rPr lang="en-US" sz="2600" b="1" i="1" dirty="0" smtClean="0">
                <a:solidFill>
                  <a:srgbClr val="008000"/>
                </a:solidFill>
              </a:rPr>
              <a:t>x</a:t>
            </a:r>
            <a:r>
              <a:rPr lang="en-US" sz="2600" b="1" dirty="0" smtClean="0"/>
              <a:t>, </a:t>
            </a:r>
            <a:r>
              <a:rPr lang="en-US" sz="2600" b="1" i="1" dirty="0" smtClean="0">
                <a:solidFill>
                  <a:srgbClr val="008000"/>
                </a:solidFill>
              </a:rPr>
              <a:t>1</a:t>
            </a:r>
            <a:r>
              <a:rPr lang="en-US" sz="2600" b="1" dirty="0" smtClean="0"/>
              <a:t>)</a:t>
            </a:r>
          </a:p>
          <a:p>
            <a:pPr marL="609600" indent="-609600" eaLnBrk="1" hangingPunct="1">
              <a:buFontTx/>
              <a:buNone/>
            </a:pPr>
            <a:endParaRPr lang="en-US" sz="1200" b="1" dirty="0" smtClean="0"/>
          </a:p>
          <a:p>
            <a:pPr marL="609600" indent="-609600" eaLnBrk="1" hangingPunct="1">
              <a:buFontTx/>
              <a:buNone/>
            </a:pPr>
            <a:r>
              <a:rPr lang="en-US" sz="2600" b="1" u="sng" dirty="0" smtClean="0">
                <a:solidFill>
                  <a:srgbClr val="FF0000"/>
                </a:solidFill>
              </a:rPr>
              <a:t>Insert</a:t>
            </a:r>
            <a:r>
              <a:rPr lang="en-US" sz="2600" b="1" u="sng" dirty="0" smtClean="0"/>
              <a:t>(</a:t>
            </a:r>
            <a:r>
              <a:rPr lang="en-US" sz="2600" b="1" i="1" u="sng" dirty="0" smtClean="0">
                <a:solidFill>
                  <a:srgbClr val="008000"/>
                </a:solidFill>
              </a:rPr>
              <a:t>x</a:t>
            </a:r>
            <a:r>
              <a:rPr lang="en-US" sz="2600" b="1" u="sng" dirty="0" smtClean="0"/>
              <a:t>, </a:t>
            </a:r>
            <a:r>
              <a:rPr lang="en-US" sz="2600" b="1" i="1" u="sng" dirty="0" err="1" smtClean="0">
                <a:solidFill>
                  <a:srgbClr val="008000"/>
                </a:solidFill>
              </a:rPr>
              <a:t>i</a:t>
            </a:r>
            <a:r>
              <a:rPr lang="en-US" sz="2600" b="1" u="sng" dirty="0" smtClean="0"/>
              <a:t>):</a:t>
            </a:r>
          </a:p>
          <a:p>
            <a:pPr marL="609600" indent="-609600" eaLnBrk="1" hangingPunct="1">
              <a:buFontTx/>
              <a:buNone/>
            </a:pPr>
            <a:r>
              <a:rPr lang="en-US" sz="2600" dirty="0" smtClean="0"/>
              <a:t>1. Put </a:t>
            </a:r>
            <a:r>
              <a:rPr lang="en-US" sz="2600" b="1" i="1" dirty="0" smtClean="0">
                <a:solidFill>
                  <a:srgbClr val="008000"/>
                </a:solidFill>
              </a:rPr>
              <a:t>x</a:t>
            </a:r>
            <a:r>
              <a:rPr lang="en-US" sz="2600" dirty="0" smtClean="0"/>
              <a:t> into location </a:t>
            </a:r>
            <a:r>
              <a:rPr lang="en-US" sz="2600" b="1" i="1" dirty="0" smtClean="0">
                <a:solidFill>
                  <a:srgbClr val="008000"/>
                </a:solidFill>
              </a:rPr>
              <a:t>h</a:t>
            </a:r>
            <a:r>
              <a:rPr lang="en-US" sz="2600" b="1" i="1" baseline="-25000" dirty="0" smtClean="0">
                <a:solidFill>
                  <a:srgbClr val="008000"/>
                </a:solidFill>
              </a:rPr>
              <a:t>i</a:t>
            </a:r>
            <a:r>
              <a:rPr lang="en-US" sz="2600" b="1" i="1" dirty="0" smtClean="0">
                <a:solidFill>
                  <a:srgbClr val="008000"/>
                </a:solidFill>
              </a:rPr>
              <a:t>(x)</a:t>
            </a:r>
            <a:r>
              <a:rPr lang="en-US" sz="2600" i="1" dirty="0" smtClean="0"/>
              <a:t> </a:t>
            </a:r>
            <a:r>
              <a:rPr lang="en-US" sz="2600" dirty="0" smtClean="0"/>
              <a:t>in </a:t>
            </a:r>
            <a:r>
              <a:rPr lang="en-US" sz="2600" b="1" i="1" dirty="0" smtClean="0">
                <a:solidFill>
                  <a:srgbClr val="008000"/>
                </a:solidFill>
              </a:rPr>
              <a:t>T</a:t>
            </a:r>
            <a:r>
              <a:rPr lang="en-US" sz="2600" b="1" i="1" baseline="-25000" dirty="0" smtClean="0">
                <a:solidFill>
                  <a:srgbClr val="008000"/>
                </a:solidFill>
              </a:rPr>
              <a:t>i</a:t>
            </a:r>
          </a:p>
          <a:p>
            <a:pPr marL="609600" indent="-609600" eaLnBrk="1" hangingPunct="1">
              <a:buFontTx/>
              <a:buNone/>
            </a:pPr>
            <a:r>
              <a:rPr lang="en-US" sz="2600" dirty="0" smtClean="0"/>
              <a:t>2. If </a:t>
            </a:r>
            <a:r>
              <a:rPr lang="en-US" sz="2600" b="1" i="1" dirty="0" smtClean="0">
                <a:solidFill>
                  <a:srgbClr val="008000"/>
                </a:solidFill>
              </a:rPr>
              <a:t>T</a:t>
            </a:r>
            <a:r>
              <a:rPr lang="en-US" sz="2600" b="1" i="1" baseline="-25000" dirty="0" smtClean="0">
                <a:solidFill>
                  <a:srgbClr val="008000"/>
                </a:solidFill>
              </a:rPr>
              <a:t>i</a:t>
            </a:r>
            <a:r>
              <a:rPr lang="en-US" sz="2600" b="1" i="1" dirty="0" smtClean="0">
                <a:solidFill>
                  <a:srgbClr val="008000"/>
                </a:solidFill>
              </a:rPr>
              <a:t>[h</a:t>
            </a:r>
            <a:r>
              <a:rPr lang="en-US" sz="2600" b="1" i="1" baseline="-25000" dirty="0" smtClean="0">
                <a:solidFill>
                  <a:srgbClr val="008000"/>
                </a:solidFill>
              </a:rPr>
              <a:t>i</a:t>
            </a:r>
            <a:r>
              <a:rPr lang="en-US" sz="2600" b="1" i="1" dirty="0" smtClean="0">
                <a:solidFill>
                  <a:srgbClr val="008000"/>
                </a:solidFill>
              </a:rPr>
              <a:t>(x)]</a:t>
            </a:r>
            <a:r>
              <a:rPr lang="en-US" sz="2600" dirty="0" smtClean="0"/>
              <a:t> was empty, return</a:t>
            </a:r>
          </a:p>
          <a:p>
            <a:pPr marL="609600" indent="-609600" eaLnBrk="1" hangingPunct="1">
              <a:buFontTx/>
              <a:buNone/>
            </a:pPr>
            <a:r>
              <a:rPr lang="en-US" sz="2600" dirty="0" smtClean="0"/>
              <a:t>3. If </a:t>
            </a:r>
            <a:r>
              <a:rPr lang="en-US" sz="2600" b="1" i="1" dirty="0" smtClean="0">
                <a:solidFill>
                  <a:srgbClr val="008000"/>
                </a:solidFill>
              </a:rPr>
              <a:t>T</a:t>
            </a:r>
            <a:r>
              <a:rPr lang="en-US" sz="2600" b="1" i="1" baseline="-25000" dirty="0" smtClean="0">
                <a:solidFill>
                  <a:srgbClr val="008000"/>
                </a:solidFill>
              </a:rPr>
              <a:t>i</a:t>
            </a:r>
            <a:r>
              <a:rPr lang="en-US" sz="2600" b="1" i="1" dirty="0" smtClean="0">
                <a:solidFill>
                  <a:srgbClr val="008000"/>
                </a:solidFill>
              </a:rPr>
              <a:t>[h</a:t>
            </a:r>
            <a:r>
              <a:rPr lang="en-US" sz="2600" b="1" i="1" baseline="-25000" dirty="0" smtClean="0">
                <a:solidFill>
                  <a:srgbClr val="008000"/>
                </a:solidFill>
              </a:rPr>
              <a:t>i</a:t>
            </a:r>
            <a:r>
              <a:rPr lang="en-US" sz="2600" b="1" i="1" dirty="0" smtClean="0">
                <a:solidFill>
                  <a:srgbClr val="008000"/>
                </a:solidFill>
              </a:rPr>
              <a:t>(x)]</a:t>
            </a:r>
            <a:r>
              <a:rPr lang="en-US" sz="2600" dirty="0" smtClean="0"/>
              <a:t> contained element </a:t>
            </a:r>
            <a:r>
              <a:rPr lang="en-US" sz="2600" b="1" i="1" dirty="0" smtClean="0">
                <a:solidFill>
                  <a:srgbClr val="008000"/>
                </a:solidFill>
              </a:rPr>
              <a:t>y</a:t>
            </a:r>
            <a:r>
              <a:rPr lang="en-US" sz="2600" dirty="0" smtClean="0"/>
              <a:t>, do </a:t>
            </a:r>
            <a:r>
              <a:rPr lang="en-US" sz="2600" b="1" dirty="0" smtClean="0">
                <a:solidFill>
                  <a:srgbClr val="FF0000"/>
                </a:solidFill>
              </a:rPr>
              <a:t>Insert</a:t>
            </a:r>
            <a:r>
              <a:rPr lang="en-US" sz="2600" b="1" dirty="0" smtClean="0"/>
              <a:t>(</a:t>
            </a:r>
            <a:r>
              <a:rPr lang="en-US" sz="2600" b="1" i="1" dirty="0" smtClean="0">
                <a:solidFill>
                  <a:srgbClr val="008000"/>
                </a:solidFill>
              </a:rPr>
              <a:t>y</a:t>
            </a:r>
            <a:r>
              <a:rPr lang="en-US" sz="2600" b="1" dirty="0" smtClean="0"/>
              <a:t>, </a:t>
            </a:r>
            <a:r>
              <a:rPr lang="en-US" sz="2600" b="1" i="1" dirty="0" smtClean="0">
                <a:solidFill>
                  <a:srgbClr val="008000"/>
                </a:solidFill>
              </a:rPr>
              <a:t>3–i</a:t>
            </a:r>
            <a:r>
              <a:rPr lang="en-US" sz="2600" b="1" dirty="0" smtClean="0"/>
              <a:t>)</a:t>
            </a:r>
          </a:p>
          <a:p>
            <a:pPr marL="609600" indent="-609600" eaLnBrk="1" hangingPunct="1">
              <a:buFontTx/>
              <a:buNone/>
            </a:pPr>
            <a:endParaRPr lang="en-US" sz="2600" b="1" dirty="0" smtClean="0"/>
          </a:p>
          <a:p>
            <a:pPr marL="609600" indent="-609600" eaLnBrk="1" hangingPunct="1">
              <a:buFontTx/>
              <a:buNone/>
            </a:pPr>
            <a:r>
              <a:rPr lang="en-US" sz="2600" i="1" dirty="0" smtClean="0"/>
              <a:t>Example:</a:t>
            </a:r>
            <a:endParaRPr lang="en-US" sz="2600" dirty="0" smtClean="0">
              <a:latin typeface="Lucida Console" pitchFamily="49" charset="0"/>
            </a:endParaRP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103688" y="3611563"/>
            <a:ext cx="449262" cy="3048000"/>
            <a:chOff x="2176" y="2098"/>
            <a:chExt cx="283" cy="1920"/>
          </a:xfrm>
        </p:grpSpPr>
        <p:grpSp>
          <p:nvGrpSpPr>
            <p:cNvPr id="18468" name="Group 73"/>
            <p:cNvGrpSpPr>
              <a:grpSpLocks/>
            </p:cNvGrpSpPr>
            <p:nvPr/>
          </p:nvGrpSpPr>
          <p:grpSpPr bwMode="auto">
            <a:xfrm>
              <a:off x="2210" y="2098"/>
              <a:ext cx="249" cy="1704"/>
              <a:chOff x="2210" y="2214"/>
              <a:chExt cx="249" cy="1704"/>
            </a:xfrm>
          </p:grpSpPr>
          <p:grpSp>
            <p:nvGrpSpPr>
              <p:cNvPr id="18470" name="Group 74"/>
              <p:cNvGrpSpPr>
                <a:grpSpLocks/>
              </p:cNvGrpSpPr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8472" name="Rectangle 75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3" name="Rectangle 76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4" name="Rectangle 77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5" name="Rectangle 78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6" name="Rectangle 79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71" name="Text Box 82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ndara" pitchFamily="34" charset="0"/>
                  </a:rPr>
                  <a:t>...</a:t>
                </a:r>
              </a:p>
            </p:txBody>
          </p:sp>
        </p:grpSp>
        <p:sp>
          <p:nvSpPr>
            <p:cNvPr id="18469" name="Text Box 83"/>
            <p:cNvSpPr txBox="1">
              <a:spLocks noChangeArrowheads="1"/>
            </p:cNvSpPr>
            <p:nvPr/>
          </p:nvSpPr>
          <p:spPr bwMode="auto">
            <a:xfrm>
              <a:off x="2176" y="3768"/>
              <a:ext cx="26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ndara" pitchFamily="34" charset="0"/>
                </a:rPr>
                <a:t>T</a:t>
              </a:r>
              <a:r>
                <a:rPr lang="en-US" sz="2000" i="1" baseline="-15000">
                  <a:latin typeface="Candara" pitchFamily="34" charset="0"/>
                </a:rPr>
                <a:t>1</a:t>
              </a:r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5500688" y="3611563"/>
            <a:ext cx="449262" cy="3041650"/>
            <a:chOff x="3056" y="2098"/>
            <a:chExt cx="283" cy="1916"/>
          </a:xfrm>
        </p:grpSpPr>
        <p:grpSp>
          <p:nvGrpSpPr>
            <p:cNvPr id="18457" name="Group 85"/>
            <p:cNvGrpSpPr>
              <a:grpSpLocks/>
            </p:cNvGrpSpPr>
            <p:nvPr/>
          </p:nvGrpSpPr>
          <p:grpSpPr bwMode="auto">
            <a:xfrm>
              <a:off x="3090" y="2098"/>
              <a:ext cx="249" cy="1704"/>
              <a:chOff x="2210" y="2214"/>
              <a:chExt cx="249" cy="1704"/>
            </a:xfrm>
          </p:grpSpPr>
          <p:grpSp>
            <p:nvGrpSpPr>
              <p:cNvPr id="18459" name="Group 86"/>
              <p:cNvGrpSpPr>
                <a:grpSpLocks/>
              </p:cNvGrpSpPr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8461" name="Rectangle 87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2" name="Rectangle 88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3" name="Rectangle 89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4" name="Rectangle 90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5" name="Rectangle 91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6" name="Rectangle 92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7" name="Rectangle 93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60" name="Text Box 94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ndara" pitchFamily="34" charset="0"/>
                  </a:rPr>
                  <a:t>...</a:t>
                </a:r>
              </a:p>
            </p:txBody>
          </p:sp>
        </p:grpSp>
        <p:sp>
          <p:nvSpPr>
            <p:cNvPr id="18458" name="Text Box 95"/>
            <p:cNvSpPr txBox="1">
              <a:spLocks noChangeArrowheads="1"/>
            </p:cNvSpPr>
            <p:nvPr/>
          </p:nvSpPr>
          <p:spPr bwMode="auto">
            <a:xfrm>
              <a:off x="3056" y="3764"/>
              <a:ext cx="26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ndara" pitchFamily="34" charset="0"/>
                </a:rPr>
                <a:t>T</a:t>
              </a:r>
              <a:r>
                <a:rPr lang="en-US" sz="2000" i="1" baseline="-15000">
                  <a:latin typeface="Candara" pitchFamily="34" charset="0"/>
                </a:rPr>
                <a:t>2</a:t>
              </a:r>
            </a:p>
          </p:txBody>
        </p:sp>
      </p:grpSp>
      <p:grpSp>
        <p:nvGrpSpPr>
          <p:cNvPr id="8" name="Group 113"/>
          <p:cNvGrpSpPr>
            <a:grpSpLocks/>
          </p:cNvGrpSpPr>
          <p:nvPr/>
        </p:nvGrpSpPr>
        <p:grpSpPr bwMode="auto">
          <a:xfrm>
            <a:off x="1810765" y="4589466"/>
            <a:ext cx="2370423" cy="830263"/>
            <a:chOff x="1348" y="2891"/>
            <a:chExt cx="1232" cy="523"/>
          </a:xfrm>
        </p:grpSpPr>
        <p:sp>
          <p:nvSpPr>
            <p:cNvPr id="18455" name="Text Box 96"/>
            <p:cNvSpPr txBox="1">
              <a:spLocks noChangeArrowheads="1"/>
            </p:cNvSpPr>
            <p:nvPr/>
          </p:nvSpPr>
          <p:spPr bwMode="auto">
            <a:xfrm>
              <a:off x="1348" y="2891"/>
              <a:ext cx="1132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mic Sans MS" pitchFamily="66" charset="0"/>
                  <a:cs typeface="David" pitchFamily="2" charset="-79"/>
                </a:rPr>
                <a:t>h</a:t>
              </a:r>
              <a:r>
                <a:rPr lang="en-US" sz="2400" baseline="-25000" dirty="0">
                  <a:latin typeface="Comic Sans MS" pitchFamily="66" charset="0"/>
                  <a:cs typeface="David" pitchFamily="2" charset="-79"/>
                </a:rPr>
                <a:t>1</a:t>
              </a:r>
              <a:r>
                <a:rPr lang="en-US" sz="2400" dirty="0">
                  <a:latin typeface="Comic Sans MS" pitchFamily="66" charset="0"/>
                  <a:cs typeface="David" pitchFamily="2" charset="-79"/>
                </a:rPr>
                <a:t>(e) = h</a:t>
              </a:r>
              <a:r>
                <a:rPr lang="en-US" sz="2400" baseline="-25000" dirty="0">
                  <a:latin typeface="Comic Sans MS" pitchFamily="66" charset="0"/>
                  <a:cs typeface="David" pitchFamily="2" charset="-79"/>
                </a:rPr>
                <a:t>1</a:t>
              </a:r>
              <a:r>
                <a:rPr lang="en-US" sz="2400" dirty="0">
                  <a:latin typeface="Comic Sans MS" pitchFamily="66" charset="0"/>
                  <a:cs typeface="David" pitchFamily="2" charset="-79"/>
                </a:rPr>
                <a:t>(a)</a:t>
              </a:r>
            </a:p>
          </p:txBody>
        </p:sp>
        <p:sp>
          <p:nvSpPr>
            <p:cNvPr id="18456" name="Line 98"/>
            <p:cNvSpPr>
              <a:spLocks noChangeShapeType="1"/>
            </p:cNvSpPr>
            <p:nvPr/>
          </p:nvSpPr>
          <p:spPr bwMode="auto">
            <a:xfrm>
              <a:off x="2415" y="3053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5945188" y="4071940"/>
            <a:ext cx="2418524" cy="830263"/>
            <a:chOff x="3745" y="2565"/>
            <a:chExt cx="1257" cy="523"/>
          </a:xfrm>
        </p:grpSpPr>
        <p:sp>
          <p:nvSpPr>
            <p:cNvPr id="18453" name="Text Box 97"/>
            <p:cNvSpPr txBox="1">
              <a:spLocks noChangeArrowheads="1"/>
            </p:cNvSpPr>
            <p:nvPr/>
          </p:nvSpPr>
          <p:spPr bwMode="auto">
            <a:xfrm>
              <a:off x="3853" y="2565"/>
              <a:ext cx="114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  <a:cs typeface="David" pitchFamily="2" charset="-79"/>
                </a:rPr>
                <a:t>h</a:t>
              </a:r>
              <a:r>
                <a:rPr lang="en-US" sz="2400" baseline="-25000">
                  <a:latin typeface="Comic Sans MS" pitchFamily="66" charset="0"/>
                  <a:cs typeface="David" pitchFamily="2" charset="-79"/>
                </a:rPr>
                <a:t>2</a:t>
              </a:r>
              <a:r>
                <a:rPr lang="en-US" sz="2400">
                  <a:latin typeface="Comic Sans MS" pitchFamily="66" charset="0"/>
                  <a:cs typeface="David" pitchFamily="2" charset="-79"/>
                </a:rPr>
                <a:t>(y) = h</a:t>
              </a:r>
              <a:r>
                <a:rPr lang="en-US" sz="2400" baseline="-25000">
                  <a:latin typeface="Comic Sans MS" pitchFamily="66" charset="0"/>
                  <a:cs typeface="David" pitchFamily="2" charset="-79"/>
                </a:rPr>
                <a:t>2</a:t>
              </a:r>
              <a:r>
                <a:rPr lang="en-US" sz="2400">
                  <a:latin typeface="Comic Sans MS" pitchFamily="66" charset="0"/>
                  <a:cs typeface="David" pitchFamily="2" charset="-79"/>
                </a:rPr>
                <a:t>(a)</a:t>
              </a:r>
            </a:p>
          </p:txBody>
        </p:sp>
        <p:sp>
          <p:nvSpPr>
            <p:cNvPr id="18454" name="Line 99"/>
            <p:cNvSpPr>
              <a:spLocks noChangeShapeType="1"/>
            </p:cNvSpPr>
            <p:nvPr/>
          </p:nvSpPr>
          <p:spPr bwMode="auto">
            <a:xfrm flipH="1">
              <a:off x="3745" y="2715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95684" name="Text Box 100"/>
          <p:cNvSpPr txBox="1">
            <a:spLocks noChangeArrowheads="1"/>
          </p:cNvSpPr>
          <p:nvPr/>
        </p:nvSpPr>
        <p:spPr bwMode="auto">
          <a:xfrm>
            <a:off x="4846637" y="5065713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</a:t>
            </a:r>
          </a:p>
        </p:txBody>
      </p:sp>
      <p:sp>
        <p:nvSpPr>
          <p:cNvPr id="195685" name="Text Box 101"/>
          <p:cNvSpPr txBox="1">
            <a:spLocks noChangeArrowheads="1"/>
          </p:cNvSpPr>
          <p:nvPr/>
        </p:nvSpPr>
        <p:spPr bwMode="auto">
          <a:xfrm>
            <a:off x="4124324" y="4594225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</p:txBody>
      </p:sp>
      <p:sp>
        <p:nvSpPr>
          <p:cNvPr id="195686" name="Text Box 102"/>
          <p:cNvSpPr txBox="1">
            <a:spLocks noChangeArrowheads="1"/>
          </p:cNvSpPr>
          <p:nvPr/>
        </p:nvSpPr>
        <p:spPr bwMode="auto">
          <a:xfrm>
            <a:off x="4138612" y="4043363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c</a:t>
            </a:r>
          </a:p>
        </p:txBody>
      </p:sp>
      <p:sp>
        <p:nvSpPr>
          <p:cNvPr id="195687" name="Text Box 103"/>
          <p:cNvSpPr txBox="1">
            <a:spLocks noChangeArrowheads="1"/>
          </p:cNvSpPr>
          <p:nvPr/>
        </p:nvSpPr>
        <p:spPr bwMode="auto">
          <a:xfrm>
            <a:off x="4133849" y="3505200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d</a:t>
            </a:r>
          </a:p>
        </p:txBody>
      </p:sp>
      <p:sp>
        <p:nvSpPr>
          <p:cNvPr id="195688" name="Text Box 104"/>
          <p:cNvSpPr txBox="1">
            <a:spLocks noChangeArrowheads="1"/>
          </p:cNvSpPr>
          <p:nvPr/>
        </p:nvSpPr>
        <p:spPr bwMode="auto">
          <a:xfrm>
            <a:off x="5534024" y="4325938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b</a:t>
            </a:r>
          </a:p>
        </p:txBody>
      </p:sp>
      <p:sp>
        <p:nvSpPr>
          <p:cNvPr id="195689" name="Text Box 105"/>
          <p:cNvSpPr txBox="1">
            <a:spLocks noChangeArrowheads="1"/>
          </p:cNvSpPr>
          <p:nvPr/>
        </p:nvSpPr>
        <p:spPr bwMode="auto">
          <a:xfrm>
            <a:off x="5534024" y="3775075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t</a:t>
            </a:r>
          </a:p>
        </p:txBody>
      </p:sp>
      <p:sp>
        <p:nvSpPr>
          <p:cNvPr id="195690" name="Text Box 106"/>
          <p:cNvSpPr txBox="1">
            <a:spLocks noChangeArrowheads="1"/>
          </p:cNvSpPr>
          <p:nvPr/>
        </p:nvSpPr>
        <p:spPr bwMode="auto">
          <a:xfrm>
            <a:off x="5534024" y="4017963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y</a:t>
            </a:r>
          </a:p>
        </p:txBody>
      </p:sp>
      <p:sp>
        <p:nvSpPr>
          <p:cNvPr id="195691" name="Text Box 107"/>
          <p:cNvSpPr txBox="1">
            <a:spLocks noChangeArrowheads="1"/>
          </p:cNvSpPr>
          <p:nvPr/>
        </p:nvSpPr>
        <p:spPr bwMode="auto">
          <a:xfrm>
            <a:off x="5537199" y="5905500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z</a:t>
            </a:r>
          </a:p>
        </p:txBody>
      </p:sp>
      <p:sp>
        <p:nvSpPr>
          <p:cNvPr id="195692" name="Text Box 108"/>
          <p:cNvSpPr txBox="1">
            <a:spLocks noChangeArrowheads="1"/>
          </p:cNvSpPr>
          <p:nvPr/>
        </p:nvSpPr>
        <p:spPr bwMode="auto">
          <a:xfrm>
            <a:off x="4138612" y="4322763"/>
            <a:ext cx="40020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x</a:t>
            </a:r>
          </a:p>
        </p:txBody>
      </p: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2709355" y="5945188"/>
            <a:ext cx="1350680" cy="457200"/>
            <a:chOff x="1891" y="3745"/>
            <a:chExt cx="702" cy="288"/>
          </a:xfrm>
        </p:grpSpPr>
        <p:sp>
          <p:nvSpPr>
            <p:cNvPr id="18451" name="Text Box 116"/>
            <p:cNvSpPr txBox="1">
              <a:spLocks noChangeArrowheads="1"/>
            </p:cNvSpPr>
            <p:nvPr/>
          </p:nvSpPr>
          <p:spPr bwMode="auto">
            <a:xfrm>
              <a:off x="1891" y="3745"/>
              <a:ext cx="60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mic Sans MS" pitchFamily="66" charset="0"/>
                  <a:cs typeface="David" pitchFamily="2" charset="-79"/>
                </a:rPr>
                <a:t>h</a:t>
              </a:r>
              <a:r>
                <a:rPr lang="en-US" sz="2400" baseline="-25000" dirty="0">
                  <a:latin typeface="Comic Sans MS" pitchFamily="66" charset="0"/>
                  <a:cs typeface="David" pitchFamily="2" charset="-79"/>
                </a:rPr>
                <a:t>1</a:t>
              </a:r>
              <a:r>
                <a:rPr lang="en-US" sz="2400" dirty="0">
                  <a:latin typeface="Comic Sans MS" pitchFamily="66" charset="0"/>
                  <a:cs typeface="David" pitchFamily="2" charset="-79"/>
                </a:rPr>
                <a:t>(y)</a:t>
              </a:r>
            </a:p>
          </p:txBody>
        </p:sp>
        <p:sp>
          <p:nvSpPr>
            <p:cNvPr id="18452" name="Line 117"/>
            <p:cNvSpPr>
              <a:spLocks noChangeShapeType="1"/>
            </p:cNvSpPr>
            <p:nvPr/>
          </p:nvSpPr>
          <p:spPr bwMode="auto">
            <a:xfrm>
              <a:off x="2428" y="3907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5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778 -0.06543 " pathEditMode="relative" ptsTypes="AA">
                                      <p:cBhvr>
                                        <p:cTn id="89" dur="10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324 L 0.07483 -0.03727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-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2 -0.03727 L 0.15139 -0.0784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210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979 -0.06775 " pathEditMode="relative" ptsTypes="AA">
                                      <p:cBhvr>
                                        <p:cTn id="101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79 -0.06782 L -0.15382 0.2754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1720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4" grpId="0"/>
      <p:bldP spid="195684" grpId="1"/>
      <p:bldP spid="195685" grpId="0"/>
      <p:bldP spid="195685" grpId="1"/>
      <p:bldP spid="195685" grpId="2"/>
      <p:bldP spid="195686" grpId="0"/>
      <p:bldP spid="195687" grpId="0"/>
      <p:bldP spid="195688" grpId="0"/>
      <p:bldP spid="195689" grpId="0"/>
      <p:bldP spid="195690" grpId="0"/>
      <p:bldP spid="195690" grpId="1"/>
      <p:bldP spid="195690" grpId="2"/>
      <p:bldP spid="195691" grpId="0"/>
      <p:bldP spid="1956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ular Callout 69"/>
          <p:cNvSpPr>
            <a:spLocks noChangeArrowheads="1"/>
          </p:cNvSpPr>
          <p:nvPr/>
        </p:nvSpPr>
        <p:spPr bwMode="auto">
          <a:xfrm>
            <a:off x="177800" y="5683250"/>
            <a:ext cx="2387600" cy="971550"/>
          </a:xfrm>
          <a:prstGeom prst="wedgeRoundRectCallout">
            <a:avLst>
              <a:gd name="adj1" fmla="val 19537"/>
              <a:gd name="adj2" fmla="val -63935"/>
              <a:gd name="adj3" fmla="val 16667"/>
            </a:avLst>
          </a:prstGeom>
          <a:solidFill>
            <a:schemeClr val="accent1"/>
          </a:solidFill>
          <a:ln w="1270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2000" b="1">
              <a:solidFill>
                <a:srgbClr val="003399"/>
              </a:solidFill>
              <a:latin typeface="Candara" pitchFamily="34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ED6EF-511D-428B-B979-1B5D396BDBE5}" type="slidenum">
              <a:rPr lang="he-IL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9144000" cy="762000"/>
          </a:xfrm>
        </p:spPr>
        <p:txBody>
          <a:bodyPr/>
          <a:lstStyle/>
          <a:p>
            <a:pPr rtl="0" eaLnBrk="1" hangingPunct="1"/>
            <a:r>
              <a:rPr lang="en-US" sz="3800" dirty="0" smtClean="0"/>
              <a:t>The Cuckoo Graph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5682" y="920750"/>
            <a:ext cx="5207000" cy="111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dirty="0" smtClean="0"/>
              <a:t>Set </a:t>
            </a:r>
            <a:r>
              <a:rPr lang="en-US" sz="26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1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mic Sans MS" pitchFamily="66" charset="0"/>
                <a:ea typeface="Batang" pitchFamily="18" charset="-127"/>
              </a:rPr>
              <a:t>⊂</a:t>
            </a:r>
            <a:r>
              <a:rPr lang="en-US" sz="1000" dirty="0" smtClean="0">
                <a:solidFill>
                  <a:srgbClr val="008000"/>
                </a:solidFill>
                <a:latin typeface="Comic Sans MS" pitchFamily="66" charset="0"/>
                <a:ea typeface="Batang" pitchFamily="18" charset="-127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mic Sans MS" pitchFamily="66" charset="0"/>
              </a:rPr>
              <a:t>U</a:t>
            </a:r>
            <a:r>
              <a:rPr lang="en-US" sz="2600" dirty="0" smtClean="0">
                <a:latin typeface="Comic Sans MS" pitchFamily="66" charset="0"/>
              </a:rPr>
              <a:t> </a:t>
            </a:r>
            <a:r>
              <a:rPr lang="en-US" sz="2600" dirty="0" smtClean="0"/>
              <a:t>containing </a:t>
            </a:r>
            <a:r>
              <a:rPr lang="en-US" sz="26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600" dirty="0" smtClean="0"/>
              <a:t> elements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600" dirty="0" smtClean="0">
                <a:solidFill>
                  <a:srgbClr val="7030A0"/>
                </a:solidFill>
                <a:latin typeface="Comic Sans MS" pitchFamily="66" charset="0"/>
              </a:rPr>
              <a:t>h</a:t>
            </a:r>
            <a:r>
              <a:rPr lang="en-US" sz="2600" baseline="-15000" dirty="0" smtClean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26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2600" dirty="0" smtClean="0">
                <a:solidFill>
                  <a:srgbClr val="00B0F0"/>
                </a:solidFill>
                <a:latin typeface="Comic Sans MS" pitchFamily="66" charset="0"/>
              </a:rPr>
              <a:t>h</a:t>
            </a:r>
            <a:r>
              <a:rPr lang="en-US" sz="2600" baseline="-15000" dirty="0" smtClean="0">
                <a:solidFill>
                  <a:srgbClr val="00B0F0"/>
                </a:solidFill>
                <a:latin typeface="Comic Sans MS" pitchFamily="66" charset="0"/>
              </a:rPr>
              <a:t>2</a:t>
            </a:r>
            <a:r>
              <a:rPr lang="en-US" sz="2600" dirty="0" smtClean="0">
                <a:solidFill>
                  <a:srgbClr val="008000"/>
                </a:solidFill>
                <a:latin typeface="Comic Sans MS" pitchFamily="66" charset="0"/>
              </a:rPr>
              <a:t> : </a:t>
            </a:r>
            <a:r>
              <a:rPr lang="en-US" sz="2600" b="1" dirty="0" smtClean="0">
                <a:solidFill>
                  <a:srgbClr val="008000"/>
                </a:solidFill>
                <a:latin typeface="Comic Sans MS" pitchFamily="66" charset="0"/>
              </a:rPr>
              <a:t>U</a:t>
            </a:r>
            <a:r>
              <a:rPr lang="en-US" sz="2600" dirty="0" smtClean="0">
                <a:solidFill>
                  <a:srgbClr val="008000"/>
                </a:solidFill>
                <a:latin typeface="Comic Sans MS" pitchFamily="66" charset="0"/>
                <a:sym typeface="Wingdings 3" pitchFamily="18" charset="2"/>
              </a:rPr>
              <a:t></a:t>
            </a:r>
            <a:r>
              <a:rPr lang="en-US" sz="2600" dirty="0" smtClean="0">
                <a:solidFill>
                  <a:srgbClr val="008000"/>
                </a:solidFill>
                <a:latin typeface="Comic Sans MS" pitchFamily="66" charset="0"/>
              </a:rPr>
              <a:t> {0,...,r-1}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527300" y="3498850"/>
            <a:ext cx="6024563" cy="1970088"/>
            <a:chOff x="1563" y="2636"/>
            <a:chExt cx="3795" cy="1241"/>
          </a:xfrm>
        </p:grpSpPr>
        <p:sp>
          <p:nvSpPr>
            <p:cNvPr id="19522" name="Rectangle 69"/>
            <p:cNvSpPr>
              <a:spLocks noChangeArrowheads="1"/>
            </p:cNvSpPr>
            <p:nvPr/>
          </p:nvSpPr>
          <p:spPr bwMode="auto">
            <a:xfrm>
              <a:off x="1675" y="2636"/>
              <a:ext cx="3560" cy="1241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Text Box 43"/>
            <p:cNvSpPr txBox="1">
              <a:spLocks noChangeArrowheads="1"/>
            </p:cNvSpPr>
            <p:nvPr/>
          </p:nvSpPr>
          <p:spPr bwMode="auto">
            <a:xfrm>
              <a:off x="1563" y="2663"/>
              <a:ext cx="3783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 b="1" dirty="0">
                  <a:solidFill>
                    <a:srgbClr val="008000"/>
                  </a:solidFill>
                  <a:latin typeface="Comic Sans MS" pitchFamily="66" charset="0"/>
                </a:rPr>
                <a:t>S</a:t>
              </a:r>
              <a:r>
                <a:rPr lang="en-US" sz="2600" dirty="0">
                  <a:latin typeface="Candara" pitchFamily="34" charset="0"/>
                </a:rPr>
                <a:t> is successfully stored</a:t>
              </a:r>
              <a:r>
                <a:rPr lang="en-US" sz="24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19524" name="Text Box 44"/>
            <p:cNvSpPr txBox="1">
              <a:spLocks noChangeArrowheads="1"/>
            </p:cNvSpPr>
            <p:nvPr/>
          </p:nvSpPr>
          <p:spPr bwMode="auto">
            <a:xfrm>
              <a:off x="1575" y="3303"/>
              <a:ext cx="3783" cy="5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 dirty="0">
                  <a:latin typeface="Candara" pitchFamily="34" charset="0"/>
                </a:rPr>
                <a:t>Every connected component in the cuckoo graph has at most </a:t>
              </a:r>
              <a:r>
                <a:rPr lang="en-US" sz="2600" b="1" i="1" dirty="0">
                  <a:solidFill>
                    <a:srgbClr val="008000"/>
                  </a:solidFill>
                  <a:latin typeface="Candara" pitchFamily="34" charset="0"/>
                </a:rPr>
                <a:t>one</a:t>
              </a:r>
              <a:r>
                <a:rPr lang="en-US" sz="2600" dirty="0">
                  <a:latin typeface="Candara" pitchFamily="34" charset="0"/>
                </a:rPr>
                <a:t> cycle</a:t>
              </a:r>
            </a:p>
          </p:txBody>
        </p:sp>
        <p:sp>
          <p:nvSpPr>
            <p:cNvPr id="19525" name="AutoShape 45"/>
            <p:cNvSpPr>
              <a:spLocks noChangeArrowheads="1"/>
            </p:cNvSpPr>
            <p:nvPr/>
          </p:nvSpPr>
          <p:spPr bwMode="auto">
            <a:xfrm>
              <a:off x="3268" y="3016"/>
              <a:ext cx="269" cy="280"/>
            </a:xfrm>
            <a:prstGeom prst="upDownArrow">
              <a:avLst>
                <a:gd name="adj1" fmla="val 50000"/>
                <a:gd name="adj2" fmla="val 20818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/>
            </a:p>
          </p:txBody>
        </p:sp>
      </p:grpSp>
      <p:sp>
        <p:nvSpPr>
          <p:cNvPr id="127043" name="Rectangle 67"/>
          <p:cNvSpPr>
            <a:spLocks noChangeArrowheads="1"/>
          </p:cNvSpPr>
          <p:nvPr/>
        </p:nvSpPr>
        <p:spPr bwMode="auto">
          <a:xfrm>
            <a:off x="2474722" y="1920875"/>
            <a:ext cx="5291582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sz="2800" dirty="0">
                <a:latin typeface="Candara" pitchFamily="34" charset="0"/>
              </a:rPr>
              <a:t>Bipartite graph with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|L|=|R|=r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800" b="1" dirty="0">
                <a:latin typeface="Candara" pitchFamily="34" charset="0"/>
              </a:rPr>
              <a:t>Edge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mic Sans MS" pitchFamily="66" charset="0"/>
              </a:rPr>
              <a:t>h</a:t>
            </a:r>
            <a:r>
              <a:rPr lang="en-US" sz="2800" baseline="-1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), </a:t>
            </a:r>
            <a:r>
              <a:rPr lang="en-US" sz="2800" dirty="0">
                <a:solidFill>
                  <a:srgbClr val="00B0F0"/>
                </a:solidFill>
                <a:latin typeface="Comic Sans MS" pitchFamily="66" charset="0"/>
              </a:rPr>
              <a:t>h</a:t>
            </a:r>
            <a:r>
              <a:rPr lang="en-US" sz="2800" baseline="-15000" dirty="0">
                <a:solidFill>
                  <a:srgbClr val="00B0F0"/>
                </a:solidFill>
                <a:latin typeface="Comic Sans MS" pitchFamily="66" charset="0"/>
              </a:rPr>
              <a:t>2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))</a:t>
            </a:r>
            <a:r>
              <a:rPr lang="en-US" sz="2800" i="1" dirty="0">
                <a:latin typeface="Candara" pitchFamily="34" charset="0"/>
              </a:rPr>
              <a:t> </a:t>
            </a:r>
            <a:r>
              <a:rPr lang="en-US" sz="2800" dirty="0">
                <a:latin typeface="Candara" pitchFamily="34" charset="0"/>
              </a:rPr>
              <a:t>for every </a:t>
            </a:r>
            <a:r>
              <a:rPr lang="en-US" sz="28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400" dirty="0" err="1">
                <a:solidFill>
                  <a:srgbClr val="008000"/>
                </a:solidFill>
                <a:latin typeface="Comic Sans MS" pitchFamily="66" charset="0"/>
                <a:ea typeface="SimSun" pitchFamily="2" charset="-122"/>
                <a:sym typeface="Wingdings 3" pitchFamily="18" charset="2"/>
              </a:rPr>
              <a:t>∈</a:t>
            </a:r>
            <a:r>
              <a:rPr lang="en-US" sz="2800" dirty="0" err="1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2800" dirty="0">
                <a:latin typeface="Candara" pitchFamily="34" charset="0"/>
              </a:rPr>
              <a:t> </a:t>
            </a: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1652588" y="1765300"/>
            <a:ext cx="457200" cy="3743325"/>
            <a:chOff x="3355" y="863"/>
            <a:chExt cx="288" cy="2358"/>
          </a:xfrm>
        </p:grpSpPr>
        <p:sp>
          <p:nvSpPr>
            <p:cNvPr id="19507" name="Oval 75"/>
            <p:cNvSpPr>
              <a:spLocks noChangeArrowheads="1"/>
            </p:cNvSpPr>
            <p:nvPr/>
          </p:nvSpPr>
          <p:spPr bwMode="auto">
            <a:xfrm>
              <a:off x="3355" y="863"/>
              <a:ext cx="288" cy="2358"/>
            </a:xfrm>
            <a:prstGeom prst="ellipse">
              <a:avLst/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Oval 76"/>
            <p:cNvSpPr>
              <a:spLocks noChangeArrowheads="1"/>
            </p:cNvSpPr>
            <p:nvPr/>
          </p:nvSpPr>
          <p:spPr bwMode="auto">
            <a:xfrm>
              <a:off x="3469" y="104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Oval 77"/>
            <p:cNvSpPr>
              <a:spLocks noChangeArrowheads="1"/>
            </p:cNvSpPr>
            <p:nvPr/>
          </p:nvSpPr>
          <p:spPr bwMode="auto">
            <a:xfrm>
              <a:off x="3469" y="1196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Oval 78"/>
            <p:cNvSpPr>
              <a:spLocks noChangeArrowheads="1"/>
            </p:cNvSpPr>
            <p:nvPr/>
          </p:nvSpPr>
          <p:spPr bwMode="auto">
            <a:xfrm>
              <a:off x="3469" y="1344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79"/>
            <p:cNvSpPr>
              <a:spLocks noChangeArrowheads="1"/>
            </p:cNvSpPr>
            <p:nvPr/>
          </p:nvSpPr>
          <p:spPr bwMode="auto">
            <a:xfrm>
              <a:off x="3469" y="149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Oval 80"/>
            <p:cNvSpPr>
              <a:spLocks noChangeArrowheads="1"/>
            </p:cNvSpPr>
            <p:nvPr/>
          </p:nvSpPr>
          <p:spPr bwMode="auto">
            <a:xfrm>
              <a:off x="3469" y="163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Oval 81"/>
            <p:cNvSpPr>
              <a:spLocks noChangeArrowheads="1"/>
            </p:cNvSpPr>
            <p:nvPr/>
          </p:nvSpPr>
          <p:spPr bwMode="auto">
            <a:xfrm>
              <a:off x="3469" y="1787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Oval 82"/>
            <p:cNvSpPr>
              <a:spLocks noChangeArrowheads="1"/>
            </p:cNvSpPr>
            <p:nvPr/>
          </p:nvSpPr>
          <p:spPr bwMode="auto">
            <a:xfrm>
              <a:off x="3469" y="193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Oval 83"/>
            <p:cNvSpPr>
              <a:spLocks noChangeArrowheads="1"/>
            </p:cNvSpPr>
            <p:nvPr/>
          </p:nvSpPr>
          <p:spPr bwMode="auto">
            <a:xfrm>
              <a:off x="3469" y="208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Oval 84"/>
            <p:cNvSpPr>
              <a:spLocks noChangeArrowheads="1"/>
            </p:cNvSpPr>
            <p:nvPr/>
          </p:nvSpPr>
          <p:spPr bwMode="auto">
            <a:xfrm>
              <a:off x="3469" y="2230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Oval 85"/>
            <p:cNvSpPr>
              <a:spLocks noChangeArrowheads="1"/>
            </p:cNvSpPr>
            <p:nvPr/>
          </p:nvSpPr>
          <p:spPr bwMode="auto">
            <a:xfrm>
              <a:off x="3469" y="2378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Oval 86"/>
            <p:cNvSpPr>
              <a:spLocks noChangeArrowheads="1"/>
            </p:cNvSpPr>
            <p:nvPr/>
          </p:nvSpPr>
          <p:spPr bwMode="auto">
            <a:xfrm>
              <a:off x="3469" y="252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Oval 87"/>
            <p:cNvSpPr>
              <a:spLocks noChangeArrowheads="1"/>
            </p:cNvSpPr>
            <p:nvPr/>
          </p:nvSpPr>
          <p:spPr bwMode="auto">
            <a:xfrm>
              <a:off x="3469" y="2673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Oval 88"/>
            <p:cNvSpPr>
              <a:spLocks noChangeArrowheads="1"/>
            </p:cNvSpPr>
            <p:nvPr/>
          </p:nvSpPr>
          <p:spPr bwMode="auto">
            <a:xfrm>
              <a:off x="3469" y="2821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Oval 89"/>
            <p:cNvSpPr>
              <a:spLocks noChangeArrowheads="1"/>
            </p:cNvSpPr>
            <p:nvPr/>
          </p:nvSpPr>
          <p:spPr bwMode="auto">
            <a:xfrm>
              <a:off x="3469" y="296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557213" y="1765300"/>
            <a:ext cx="457200" cy="3743325"/>
            <a:chOff x="3355" y="863"/>
            <a:chExt cx="288" cy="2358"/>
          </a:xfrm>
        </p:grpSpPr>
        <p:sp>
          <p:nvSpPr>
            <p:cNvPr id="19492" name="Oval 91"/>
            <p:cNvSpPr>
              <a:spLocks noChangeArrowheads="1"/>
            </p:cNvSpPr>
            <p:nvPr/>
          </p:nvSpPr>
          <p:spPr bwMode="auto">
            <a:xfrm>
              <a:off x="3355" y="863"/>
              <a:ext cx="288" cy="2358"/>
            </a:xfrm>
            <a:prstGeom prst="ellipse">
              <a:avLst/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92"/>
            <p:cNvSpPr>
              <a:spLocks noChangeArrowheads="1"/>
            </p:cNvSpPr>
            <p:nvPr/>
          </p:nvSpPr>
          <p:spPr bwMode="auto">
            <a:xfrm>
              <a:off x="3469" y="104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93"/>
            <p:cNvSpPr>
              <a:spLocks noChangeArrowheads="1"/>
            </p:cNvSpPr>
            <p:nvPr/>
          </p:nvSpPr>
          <p:spPr bwMode="auto">
            <a:xfrm>
              <a:off x="3469" y="1196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94"/>
            <p:cNvSpPr>
              <a:spLocks noChangeArrowheads="1"/>
            </p:cNvSpPr>
            <p:nvPr/>
          </p:nvSpPr>
          <p:spPr bwMode="auto">
            <a:xfrm>
              <a:off x="3469" y="1344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95"/>
            <p:cNvSpPr>
              <a:spLocks noChangeArrowheads="1"/>
            </p:cNvSpPr>
            <p:nvPr/>
          </p:nvSpPr>
          <p:spPr bwMode="auto">
            <a:xfrm>
              <a:off x="3469" y="149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96"/>
            <p:cNvSpPr>
              <a:spLocks noChangeArrowheads="1"/>
            </p:cNvSpPr>
            <p:nvPr/>
          </p:nvSpPr>
          <p:spPr bwMode="auto">
            <a:xfrm>
              <a:off x="3469" y="163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Oval 97"/>
            <p:cNvSpPr>
              <a:spLocks noChangeArrowheads="1"/>
            </p:cNvSpPr>
            <p:nvPr/>
          </p:nvSpPr>
          <p:spPr bwMode="auto">
            <a:xfrm>
              <a:off x="3469" y="1787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Oval 98"/>
            <p:cNvSpPr>
              <a:spLocks noChangeArrowheads="1"/>
            </p:cNvSpPr>
            <p:nvPr/>
          </p:nvSpPr>
          <p:spPr bwMode="auto">
            <a:xfrm>
              <a:off x="3469" y="193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Oval 99"/>
            <p:cNvSpPr>
              <a:spLocks noChangeArrowheads="1"/>
            </p:cNvSpPr>
            <p:nvPr/>
          </p:nvSpPr>
          <p:spPr bwMode="auto">
            <a:xfrm>
              <a:off x="3469" y="208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Oval 100"/>
            <p:cNvSpPr>
              <a:spLocks noChangeArrowheads="1"/>
            </p:cNvSpPr>
            <p:nvPr/>
          </p:nvSpPr>
          <p:spPr bwMode="auto">
            <a:xfrm>
              <a:off x="3469" y="2230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Oval 101"/>
            <p:cNvSpPr>
              <a:spLocks noChangeArrowheads="1"/>
            </p:cNvSpPr>
            <p:nvPr/>
          </p:nvSpPr>
          <p:spPr bwMode="auto">
            <a:xfrm>
              <a:off x="3469" y="2378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Oval 102"/>
            <p:cNvSpPr>
              <a:spLocks noChangeArrowheads="1"/>
            </p:cNvSpPr>
            <p:nvPr/>
          </p:nvSpPr>
          <p:spPr bwMode="auto">
            <a:xfrm>
              <a:off x="3469" y="252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Oval 103"/>
            <p:cNvSpPr>
              <a:spLocks noChangeArrowheads="1"/>
            </p:cNvSpPr>
            <p:nvPr/>
          </p:nvSpPr>
          <p:spPr bwMode="auto">
            <a:xfrm>
              <a:off x="3469" y="2673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Oval 104"/>
            <p:cNvSpPr>
              <a:spLocks noChangeArrowheads="1"/>
            </p:cNvSpPr>
            <p:nvPr/>
          </p:nvSpPr>
          <p:spPr bwMode="auto">
            <a:xfrm>
              <a:off x="3469" y="2821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Oval 105"/>
            <p:cNvSpPr>
              <a:spLocks noChangeArrowheads="1"/>
            </p:cNvSpPr>
            <p:nvPr/>
          </p:nvSpPr>
          <p:spPr bwMode="auto">
            <a:xfrm>
              <a:off x="3469" y="296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082" name="Oval 106"/>
          <p:cNvSpPr>
            <a:spLocks noChangeAspect="1" noChangeArrowheads="1"/>
          </p:cNvSpPr>
          <p:nvPr/>
        </p:nvSpPr>
        <p:spPr bwMode="auto">
          <a:xfrm>
            <a:off x="728663" y="4156075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3" name="Oval 107"/>
          <p:cNvSpPr>
            <a:spLocks noChangeAspect="1" noChangeArrowheads="1"/>
          </p:cNvSpPr>
          <p:nvPr/>
        </p:nvSpPr>
        <p:spPr bwMode="auto">
          <a:xfrm>
            <a:off x="728663" y="345598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4" name="Oval 108"/>
          <p:cNvSpPr>
            <a:spLocks noChangeAspect="1" noChangeArrowheads="1"/>
          </p:cNvSpPr>
          <p:nvPr/>
        </p:nvSpPr>
        <p:spPr bwMode="auto">
          <a:xfrm>
            <a:off x="728663" y="298450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5" name="Oval 109"/>
          <p:cNvSpPr>
            <a:spLocks noChangeAspect="1" noChangeArrowheads="1"/>
          </p:cNvSpPr>
          <p:nvPr/>
        </p:nvSpPr>
        <p:spPr bwMode="auto">
          <a:xfrm>
            <a:off x="728663" y="509428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6" name="Oval 110"/>
          <p:cNvSpPr>
            <a:spLocks noChangeAspect="1" noChangeArrowheads="1"/>
          </p:cNvSpPr>
          <p:nvPr/>
        </p:nvSpPr>
        <p:spPr bwMode="auto">
          <a:xfrm>
            <a:off x="723900" y="2284413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7" name="Oval 111"/>
          <p:cNvSpPr>
            <a:spLocks noChangeAspect="1" noChangeArrowheads="1"/>
          </p:cNvSpPr>
          <p:nvPr/>
        </p:nvSpPr>
        <p:spPr bwMode="auto">
          <a:xfrm>
            <a:off x="1819275" y="275113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8" name="Oval 112"/>
          <p:cNvSpPr>
            <a:spLocks noChangeAspect="1" noChangeArrowheads="1"/>
          </p:cNvSpPr>
          <p:nvPr/>
        </p:nvSpPr>
        <p:spPr bwMode="auto">
          <a:xfrm>
            <a:off x="1819275" y="368935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9" name="Oval 113"/>
          <p:cNvSpPr>
            <a:spLocks noChangeAspect="1" noChangeArrowheads="1"/>
          </p:cNvSpPr>
          <p:nvPr/>
        </p:nvSpPr>
        <p:spPr bwMode="auto">
          <a:xfrm>
            <a:off x="1819275" y="439420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0" name="Oval 114"/>
          <p:cNvSpPr>
            <a:spLocks noChangeAspect="1" noChangeArrowheads="1"/>
          </p:cNvSpPr>
          <p:nvPr/>
        </p:nvSpPr>
        <p:spPr bwMode="auto">
          <a:xfrm>
            <a:off x="1824038" y="4627563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1" name="Line 115"/>
          <p:cNvSpPr>
            <a:spLocks noChangeShapeType="1"/>
          </p:cNvSpPr>
          <p:nvPr/>
        </p:nvSpPr>
        <p:spPr bwMode="auto">
          <a:xfrm flipV="1">
            <a:off x="773113" y="2114550"/>
            <a:ext cx="107315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2" name="Line 116"/>
          <p:cNvSpPr>
            <a:spLocks noChangeShapeType="1"/>
          </p:cNvSpPr>
          <p:nvPr/>
        </p:nvSpPr>
        <p:spPr bwMode="auto">
          <a:xfrm flipH="1" flipV="1">
            <a:off x="823913" y="2578100"/>
            <a:ext cx="10414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3" name="Line 117"/>
          <p:cNvSpPr>
            <a:spLocks noChangeShapeType="1"/>
          </p:cNvSpPr>
          <p:nvPr/>
        </p:nvSpPr>
        <p:spPr bwMode="auto">
          <a:xfrm flipV="1">
            <a:off x="811213" y="2800350"/>
            <a:ext cx="1054100" cy="228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4" name="Line 118"/>
          <p:cNvSpPr>
            <a:spLocks noChangeShapeType="1"/>
          </p:cNvSpPr>
          <p:nvPr/>
        </p:nvSpPr>
        <p:spPr bwMode="auto">
          <a:xfrm>
            <a:off x="792163" y="3511550"/>
            <a:ext cx="1054100" cy="1619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5" name="Line 119"/>
          <p:cNvSpPr>
            <a:spLocks noChangeShapeType="1"/>
          </p:cNvSpPr>
          <p:nvPr/>
        </p:nvSpPr>
        <p:spPr bwMode="auto">
          <a:xfrm flipH="1">
            <a:off x="773113" y="3746500"/>
            <a:ext cx="1085850" cy="4635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6" name="Line 120"/>
          <p:cNvSpPr>
            <a:spLocks noChangeShapeType="1"/>
          </p:cNvSpPr>
          <p:nvPr/>
        </p:nvSpPr>
        <p:spPr bwMode="auto">
          <a:xfrm flipV="1">
            <a:off x="804863" y="3987800"/>
            <a:ext cx="1028700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7" name="Line 121"/>
          <p:cNvSpPr>
            <a:spLocks noChangeShapeType="1"/>
          </p:cNvSpPr>
          <p:nvPr/>
        </p:nvSpPr>
        <p:spPr bwMode="auto">
          <a:xfrm flipV="1">
            <a:off x="817563" y="4451350"/>
            <a:ext cx="1028700" cy="215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8" name="Line 122"/>
          <p:cNvSpPr>
            <a:spLocks noChangeShapeType="1"/>
          </p:cNvSpPr>
          <p:nvPr/>
        </p:nvSpPr>
        <p:spPr bwMode="auto">
          <a:xfrm flipH="1" flipV="1">
            <a:off x="823913" y="4667250"/>
            <a:ext cx="1041400" cy="190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9" name="Line 123"/>
          <p:cNvSpPr>
            <a:spLocks noChangeShapeType="1"/>
          </p:cNvSpPr>
          <p:nvPr/>
        </p:nvSpPr>
        <p:spPr bwMode="auto">
          <a:xfrm flipV="1">
            <a:off x="785813" y="4686300"/>
            <a:ext cx="1092200" cy="457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100" name="Line 124"/>
          <p:cNvSpPr>
            <a:spLocks noChangeShapeType="1"/>
          </p:cNvSpPr>
          <p:nvPr/>
        </p:nvSpPr>
        <p:spPr bwMode="auto">
          <a:xfrm flipV="1">
            <a:off x="754063" y="4464050"/>
            <a:ext cx="1120775" cy="6762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101" name="Oval 125"/>
          <p:cNvSpPr>
            <a:spLocks noChangeAspect="1" noChangeArrowheads="1"/>
          </p:cNvSpPr>
          <p:nvPr/>
        </p:nvSpPr>
        <p:spPr bwMode="auto">
          <a:xfrm>
            <a:off x="728663" y="462280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2709863" y="5670550"/>
            <a:ext cx="4999037" cy="692150"/>
            <a:chOff x="848" y="1668"/>
            <a:chExt cx="3149" cy="436"/>
          </a:xfrm>
        </p:grpSpPr>
        <p:sp>
          <p:nvSpPr>
            <p:cNvPr id="19490" name="Rectangle 132"/>
            <p:cNvSpPr>
              <a:spLocks noChangeArrowheads="1"/>
            </p:cNvSpPr>
            <p:nvPr/>
          </p:nvSpPr>
          <p:spPr bwMode="auto">
            <a:xfrm>
              <a:off x="848" y="1668"/>
              <a:ext cx="3149" cy="436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Text Box 43"/>
            <p:cNvSpPr txBox="1">
              <a:spLocks noChangeArrowheads="1"/>
            </p:cNvSpPr>
            <p:nvPr/>
          </p:nvSpPr>
          <p:spPr bwMode="auto">
            <a:xfrm>
              <a:off x="957" y="1723"/>
              <a:ext cx="2941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 dirty="0">
                  <a:latin typeface="Candara" pitchFamily="34" charset="0"/>
                </a:rPr>
                <a:t>Expected insertion time: </a:t>
              </a:r>
              <a:r>
                <a:rPr lang="en-US" sz="2600" b="1" dirty="0">
                  <a:solidFill>
                    <a:srgbClr val="008000"/>
                  </a:solidFill>
                  <a:latin typeface="Comic Sans MS" pitchFamily="66" charset="0"/>
                </a:rPr>
                <a:t>O(1)</a:t>
              </a:r>
              <a:r>
                <a:rPr lang="en-US" sz="2400" dirty="0">
                  <a:latin typeface="Comic Sans MS" pitchFamily="66" charset="0"/>
                </a:rPr>
                <a:t> </a:t>
              </a:r>
            </a:p>
          </p:txBody>
        </p:sp>
      </p:grpSp>
      <p:sp>
        <p:nvSpPr>
          <p:cNvPr id="127110" name="Rectangle 134"/>
          <p:cNvSpPr>
            <a:spLocks noChangeArrowheads="1"/>
          </p:cNvSpPr>
          <p:nvPr/>
        </p:nvSpPr>
        <p:spPr bwMode="auto">
          <a:xfrm>
            <a:off x="2592388" y="3013075"/>
            <a:ext cx="13033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andara" pitchFamily="34" charset="0"/>
              </a:rPr>
              <a:t>Fact</a:t>
            </a:r>
            <a:r>
              <a:rPr lang="en-US" sz="2400" b="1" i="1" dirty="0" smtClean="0">
                <a:solidFill>
                  <a:srgbClr val="FF0000"/>
                </a:solidFill>
                <a:latin typeface="Candara" pitchFamily="34" charset="0"/>
              </a:rPr>
              <a:t>:</a:t>
            </a:r>
            <a:endParaRPr lang="en-US" sz="2400" b="1" i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127111" name="AutoShape 135"/>
          <p:cNvSpPr>
            <a:spLocks noChangeArrowheads="1"/>
          </p:cNvSpPr>
          <p:nvPr/>
        </p:nvSpPr>
        <p:spPr bwMode="auto">
          <a:xfrm>
            <a:off x="7126288" y="182880"/>
            <a:ext cx="2017712" cy="1841691"/>
          </a:xfrm>
          <a:prstGeom prst="cloudCallout">
            <a:avLst>
              <a:gd name="adj1" fmla="val -16977"/>
              <a:gd name="adj2" fmla="val 187006"/>
            </a:avLst>
          </a:prstGeom>
          <a:gradFill rotWithShape="1">
            <a:gsLst>
              <a:gs pos="0">
                <a:srgbClr val="5E7676">
                  <a:alpha val="70000"/>
                </a:srgbClr>
              </a:gs>
              <a:gs pos="100000">
                <a:srgbClr val="CCFFFF"/>
              </a:gs>
            </a:gsLst>
            <a:lin ang="5400000" scaled="1"/>
          </a:gradFill>
          <a:ln w="63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l"/>
            <a:r>
              <a:rPr lang="en-US" sz="2400" b="1" dirty="0">
                <a:solidFill>
                  <a:srgbClr val="003399"/>
                </a:solidFill>
                <a:latin typeface="Arial Narrow" pitchFamily="34" charset="0"/>
              </a:rPr>
              <a:t>Insertion algorithm achieves this</a:t>
            </a:r>
          </a:p>
        </p:txBody>
      </p:sp>
      <p:sp>
        <p:nvSpPr>
          <p:cNvPr id="69" name="Rounded Rectangular Callout 68"/>
          <p:cNvSpPr>
            <a:spLocks noChangeArrowheads="1"/>
          </p:cNvSpPr>
          <p:nvPr/>
        </p:nvSpPr>
        <p:spPr bwMode="auto">
          <a:xfrm>
            <a:off x="188913" y="5675313"/>
            <a:ext cx="2387600" cy="971550"/>
          </a:xfrm>
          <a:prstGeom prst="wedgeRoundRectCallout">
            <a:avLst>
              <a:gd name="adj1" fmla="val -26713"/>
              <a:gd name="adj2" fmla="val -62787"/>
              <a:gd name="adj3" fmla="val 16667"/>
            </a:avLst>
          </a:prstGeom>
          <a:solidFill>
            <a:schemeClr val="accent1"/>
          </a:solidFill>
          <a:ln w="1270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400" b="1" dirty="0">
                <a:solidFill>
                  <a:srgbClr val="003399"/>
                </a:solidFill>
                <a:latin typeface="Candara" pitchFamily="34" charset="0"/>
              </a:rPr>
              <a:t>Nodes: </a:t>
            </a:r>
          </a:p>
          <a:p>
            <a:pPr algn="l"/>
            <a:r>
              <a:rPr lang="en-US" sz="2000" b="1" dirty="0">
                <a:solidFill>
                  <a:srgbClr val="003399"/>
                </a:solidFill>
                <a:latin typeface="Candara" pitchFamily="34" charset="0"/>
              </a:rPr>
              <a:t>locations 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2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2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2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2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12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27082" grpId="0" animBg="1"/>
      <p:bldP spid="127083" grpId="0" animBg="1"/>
      <p:bldP spid="127084" grpId="0" animBg="1"/>
      <p:bldP spid="127085" grpId="0" animBg="1"/>
      <p:bldP spid="127086" grpId="0" animBg="1"/>
      <p:bldP spid="127087" grpId="0" animBg="1"/>
      <p:bldP spid="127088" grpId="0" animBg="1"/>
      <p:bldP spid="127089" grpId="0" animBg="1"/>
      <p:bldP spid="127090" grpId="0" animBg="1"/>
      <p:bldP spid="127091" grpId="0" animBg="1"/>
      <p:bldP spid="127092" grpId="0" animBg="1"/>
      <p:bldP spid="127093" grpId="0" animBg="1"/>
      <p:bldP spid="127094" grpId="0" animBg="1"/>
      <p:bldP spid="127095" grpId="0" animBg="1"/>
      <p:bldP spid="127096" grpId="0" animBg="1"/>
      <p:bldP spid="127097" grpId="0" animBg="1"/>
      <p:bldP spid="127098" grpId="0" animBg="1"/>
      <p:bldP spid="127099" grpId="0" animBg="1"/>
      <p:bldP spid="127100" grpId="0" animBg="1"/>
      <p:bldP spid="127101" grpId="0" animBg="1"/>
      <p:bldP spid="127111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A7806-C32C-4FDA-8C69-FDBE0BC515B4}" type="slidenum">
              <a:rPr lang="he-IL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152400"/>
            <a:ext cx="8229600" cy="571500"/>
          </a:xfrm>
        </p:spPr>
        <p:txBody>
          <a:bodyPr/>
          <a:lstStyle/>
          <a:p>
            <a:pPr rtl="0" eaLnBrk="1" hangingPunct="1"/>
            <a:r>
              <a:rPr lang="en-US" smtClean="0"/>
              <a:t>Cuckoo Hashing: Properties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11238"/>
            <a:ext cx="8432800" cy="48895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Many attractive properties: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600" dirty="0" smtClean="0">
                <a:solidFill>
                  <a:srgbClr val="008000"/>
                </a:solidFill>
              </a:rPr>
              <a:t>Lookup and deletion</a:t>
            </a:r>
            <a:r>
              <a:rPr lang="en-US" sz="2600" dirty="0" smtClean="0"/>
              <a:t> in </a:t>
            </a:r>
            <a:r>
              <a:rPr lang="en-US" sz="2600" dirty="0" smtClean="0">
                <a:solidFill>
                  <a:srgbClr val="FF0000"/>
                </a:solidFill>
              </a:rPr>
              <a:t>2 accesses</a:t>
            </a:r>
            <a:r>
              <a:rPr lang="en-US" sz="2600" dirty="0" smtClean="0"/>
              <a:t> </a:t>
            </a:r>
            <a:r>
              <a:rPr lang="en-US" sz="2600" b="1" i="1" dirty="0" smtClean="0"/>
              <a:t>in the worst case</a:t>
            </a:r>
          </a:p>
          <a:p>
            <a:pPr lvl="2" eaLnBrk="1" hangingPunct="1"/>
            <a:r>
              <a:rPr lang="en-US" sz="2200" dirty="0" smtClean="0"/>
              <a:t>May be done in parallel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600" dirty="0" smtClean="0">
                <a:solidFill>
                  <a:srgbClr val="008000"/>
                </a:solidFill>
              </a:rPr>
              <a:t>Insertion</a:t>
            </a:r>
            <a:r>
              <a:rPr lang="en-US" sz="2600" dirty="0" smtClean="0"/>
              <a:t> takes </a:t>
            </a:r>
            <a:r>
              <a:rPr lang="en-US" sz="2600" b="1" i="1" dirty="0" smtClean="0"/>
              <a:t>amortized</a:t>
            </a:r>
            <a:r>
              <a:rPr lang="en-US" sz="2600" dirty="0" smtClean="0"/>
              <a:t> constant time</a:t>
            </a:r>
          </a:p>
          <a:p>
            <a:pPr lvl="1" eaLnBrk="1" hangingPunct="1"/>
            <a:r>
              <a:rPr lang="en-US" sz="2600" dirty="0" smtClean="0"/>
              <a:t>Reasonable memory utilization</a:t>
            </a:r>
          </a:p>
          <a:p>
            <a:pPr lvl="1" eaLnBrk="1" hangingPunct="1"/>
            <a:r>
              <a:rPr lang="en-US" sz="2600" dirty="0" smtClean="0"/>
              <a:t>No dynamic memory allocation</a:t>
            </a:r>
          </a:p>
          <a:p>
            <a:pPr lvl="1" eaLnBrk="1" hangingPunct="1"/>
            <a:r>
              <a:rPr lang="en-US" sz="2600" dirty="0" smtClean="0"/>
              <a:t>Many extensions with better memory utilization</a:t>
            </a:r>
          </a:p>
          <a:p>
            <a:pPr lvl="1" eaLnBrk="1" hangingPunct="1"/>
            <a:endParaRPr lang="en-US" sz="2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34962" y="5899150"/>
            <a:ext cx="5870766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err="1">
                <a:latin typeface="+mn-lt"/>
                <a:cs typeface="Arial" charset="0"/>
              </a:rPr>
              <a:t>Mitzenmacher’s</a:t>
            </a:r>
            <a:r>
              <a:rPr lang="en-US" sz="2800" dirty="0">
                <a:latin typeface="+mn-lt"/>
                <a:cs typeface="Arial" charset="0"/>
              </a:rPr>
              <a:t> survey ESA 2009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1927924" y="4431856"/>
            <a:ext cx="2133600" cy="727075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Fotakis, Pagh, </a:t>
            </a:r>
          </a:p>
          <a:p>
            <a:r>
              <a:rPr lang="en-US" sz="2000">
                <a:latin typeface="Candara" pitchFamily="34" charset="0"/>
              </a:rPr>
              <a:t>Sanders, Spirakis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870575" y="4328859"/>
            <a:ext cx="2836863" cy="401637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Dietzfelbinger, Weidling</a:t>
            </a: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4302697" y="4474274"/>
            <a:ext cx="1343025" cy="41275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err="1" smtClean="0">
                <a:latin typeface="Candara" pitchFamily="34" charset="0"/>
              </a:rPr>
              <a:t>Panigrahy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4442905" y="5163122"/>
            <a:ext cx="2396807" cy="41275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smtClean="0">
                <a:latin typeface="Candara" pitchFamily="34" charset="0"/>
              </a:rPr>
              <a:t>Lehman-</a:t>
            </a:r>
            <a:r>
              <a:rPr lang="en-US" sz="2000" dirty="0" err="1" smtClean="0">
                <a:latin typeface="Candara" pitchFamily="34" charset="0"/>
              </a:rPr>
              <a:t>Panigrahy</a:t>
            </a:r>
            <a:endParaRPr lang="en-US" sz="2000" dirty="0">
              <a:latin typeface="Candar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Dynamic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824"/>
            <a:ext cx="8229600" cy="4525963"/>
          </a:xfrm>
        </p:spPr>
        <p:txBody>
          <a:bodyPr/>
          <a:lstStyle/>
          <a:p>
            <a:r>
              <a:rPr lang="en-US" dirty="0" smtClean="0"/>
              <a:t>Data structure representing a set of words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From a Universe 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</a:rPr>
              <a:t>U</a:t>
            </a:r>
            <a:endParaRPr lang="en-US" dirty="0" smtClean="0"/>
          </a:p>
          <a:p>
            <a:r>
              <a:rPr lang="en-US" b="1" dirty="0" smtClean="0"/>
              <a:t>Operations:</a:t>
            </a:r>
          </a:p>
          <a:p>
            <a:pPr lvl="1"/>
            <a:r>
              <a:rPr lang="en-US" b="1" dirty="0" smtClean="0"/>
              <a:t>Lookup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Insert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Delete</a:t>
            </a:r>
          </a:p>
          <a:p>
            <a:pPr eaLnBrk="1" hangingPunct="1"/>
            <a:r>
              <a:rPr lang="en-US" dirty="0" smtClean="0"/>
              <a:t>Performance:</a:t>
            </a:r>
          </a:p>
          <a:p>
            <a:pPr lvl="1" eaLnBrk="1" hangingPunct="1">
              <a:buClr>
                <a:schemeClr val="tx1"/>
              </a:buClr>
              <a:buFont typeface="Candara" pitchFamily="34" charset="0"/>
              <a:buChar char="–"/>
            </a:pPr>
            <a:r>
              <a:rPr lang="en-US" dirty="0" smtClean="0"/>
              <a:t>Lookup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and update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</a:p>
          <a:p>
            <a:pPr lvl="1" eaLnBrk="1" hangingPunct="1">
              <a:buFont typeface="Candara" pitchFamily="34" charset="0"/>
              <a:buChar char="–"/>
            </a:pPr>
            <a:r>
              <a:rPr lang="en-US" dirty="0" smtClean="0"/>
              <a:t>Memory consumption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88992" y="2137410"/>
            <a:ext cx="3816096" cy="138499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1"/>
            <a:r>
              <a:rPr lang="en-US" sz="2800" dirty="0" smtClean="0"/>
              <a:t>Size of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n</a:t>
            </a:r>
          </a:p>
          <a:p>
            <a:pPr algn="l" rtl="1"/>
            <a:endParaRPr lang="en-US" sz="28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 algn="l" rtl="1"/>
            <a:r>
              <a:rPr lang="en-US" sz="2800" dirty="0" smtClean="0"/>
              <a:t>Size of universe 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U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u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0701" y="5076825"/>
            <a:ext cx="25717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stopwatch_with_ha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341346">
            <a:off x="3923284" y="4229799"/>
            <a:ext cx="930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DAA9B2-D016-4D18-996A-BD15C43E41B2}" type="slidenum">
              <a:rPr lang="he-IL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8382000" cy="609600"/>
          </a:xfrm>
        </p:spPr>
        <p:txBody>
          <a:bodyPr/>
          <a:lstStyle/>
          <a:p>
            <a:pPr rtl="0" eaLnBrk="1" hangingPunct="1"/>
            <a:r>
              <a:rPr lang="en-US" dirty="0" err="1" smtClean="0"/>
              <a:t>Deamortized</a:t>
            </a:r>
            <a:r>
              <a:rPr lang="en-US" dirty="0" smtClean="0"/>
              <a:t>  Scheme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143000"/>
            <a:ext cx="8574088" cy="4705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000" dirty="0" smtClean="0"/>
              <a:t>A dynamic dictionary that </a:t>
            </a:r>
            <a:r>
              <a:rPr lang="en-US" sz="3000" b="1" dirty="0" smtClean="0">
                <a:solidFill>
                  <a:srgbClr val="008000"/>
                </a:solidFill>
              </a:rPr>
              <a:t>provably </a:t>
            </a:r>
            <a:r>
              <a:rPr lang="en-US" sz="3000" dirty="0" smtClean="0"/>
              <a:t>supports constant worst-case operations:</a:t>
            </a:r>
          </a:p>
          <a:p>
            <a:pPr lvl="1" eaLnBrk="1" hangingPunct="1"/>
            <a:r>
              <a:rPr lang="en-US" sz="2600" dirty="0" smtClean="0"/>
              <a:t>Supports any poly sequence of operations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600" b="1" dirty="0" smtClean="0">
                <a:solidFill>
                  <a:srgbClr val="008000"/>
                </a:solidFill>
              </a:rPr>
              <a:t>Every</a:t>
            </a:r>
            <a:r>
              <a:rPr lang="en-US" sz="2600" dirty="0" smtClean="0"/>
              <a:t> operation takes </a:t>
            </a:r>
            <a:r>
              <a:rPr lang="en-US" sz="2600" b="1" dirty="0" smtClean="0">
                <a:solidFill>
                  <a:srgbClr val="FF0000"/>
                </a:solidFill>
                <a:latin typeface="Comic Sans MS" pitchFamily="66" charset="0"/>
              </a:rPr>
              <a:t>O(1)</a:t>
            </a:r>
            <a:r>
              <a:rPr lang="en-US" sz="2600" dirty="0" smtClean="0">
                <a:latin typeface="Comic Sans MS" pitchFamily="66" charset="0"/>
              </a:rPr>
              <a:t> </a:t>
            </a:r>
            <a:r>
              <a:rPr lang="en-US" sz="2600" dirty="0" smtClean="0"/>
              <a:t>in the </a:t>
            </a:r>
            <a:r>
              <a:rPr lang="en-US" sz="2600" b="1" i="1" dirty="0" smtClean="0"/>
              <a:t>worst case</a:t>
            </a:r>
            <a:r>
              <a:rPr lang="en-US" sz="2600" dirty="0" smtClean="0"/>
              <a:t> </a:t>
            </a:r>
            <a:r>
              <a:rPr lang="en-US" sz="2600" dirty="0" err="1" smtClean="0"/>
              <a:t>w.h.p</a:t>
            </a:r>
            <a:r>
              <a:rPr lang="en-US" sz="2600" dirty="0" smtClean="0"/>
              <a:t>.</a:t>
            </a:r>
          </a:p>
          <a:p>
            <a:pPr lvl="1" eaLnBrk="1" hangingPunct="1"/>
            <a:r>
              <a:rPr lang="en-US" sz="2600" dirty="0" smtClean="0"/>
              <a:t>Memory consumption is </a:t>
            </a:r>
            <a:r>
              <a:rPr lang="en-US" sz="2600" b="1" dirty="0" smtClean="0">
                <a:solidFill>
                  <a:srgbClr val="FF0000"/>
                </a:solidFill>
                <a:latin typeface="Comic Sans MS" pitchFamily="66" charset="0"/>
              </a:rPr>
              <a:t>(2+</a:t>
            </a:r>
            <a:r>
              <a:rPr lang="el-GR" sz="2400" b="1" dirty="0" smtClean="0">
                <a:solidFill>
                  <a:srgbClr val="FF0000"/>
                </a:solidFill>
                <a:latin typeface="Comic Sans MS" pitchFamily="66" charset="0"/>
              </a:rPr>
              <a:t>ε</a:t>
            </a:r>
            <a:r>
              <a:rPr lang="en-US" sz="2600" b="1" dirty="0" smtClean="0">
                <a:solidFill>
                  <a:srgbClr val="FF0000"/>
                </a:solidFill>
                <a:latin typeface="Comic Sans MS" pitchFamily="66" charset="0"/>
              </a:rPr>
              <a:t>)n</a:t>
            </a:r>
            <a:r>
              <a:rPr lang="en-US" sz="2600" dirty="0" smtClean="0">
                <a:latin typeface="Comic Sans MS" pitchFamily="66" charset="0"/>
              </a:rPr>
              <a:t> </a:t>
            </a:r>
            <a:r>
              <a:rPr lang="en-US" sz="2600" dirty="0" smtClean="0"/>
              <a:t>words </a:t>
            </a:r>
          </a:p>
          <a:p>
            <a:pPr lvl="1" eaLnBrk="1" hangingPunct="1"/>
            <a:r>
              <a:rPr lang="en-US" sz="2600" dirty="0" smtClean="0"/>
              <a:t>Favorable experimental results</a:t>
            </a:r>
          </a:p>
          <a:p>
            <a:pPr lvl="1" eaLnBrk="1" hangingPunct="1"/>
            <a:r>
              <a:rPr lang="en-US" sz="2600" dirty="0" smtClean="0"/>
              <a:t>Need only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polylog</a:t>
            </a:r>
            <a:r>
              <a:rPr lang="en-US" sz="2600" b="1" i="1" dirty="0" smtClean="0">
                <a:solidFill>
                  <a:srgbClr val="FF0000"/>
                </a:solidFill>
              </a:rPr>
              <a:t>(n)</a:t>
            </a:r>
            <a:r>
              <a:rPr lang="en-US" sz="2600" dirty="0" smtClean="0"/>
              <a:t>-wise independent hash functions</a:t>
            </a:r>
          </a:p>
          <a:p>
            <a:pPr lvl="2" eaLnBrk="1" hangingPunct="1"/>
            <a:r>
              <a:rPr lang="en-US" sz="2800" dirty="0" smtClean="0"/>
              <a:t>Allows very efficient instantiations</a:t>
            </a:r>
          </a:p>
          <a:p>
            <a:pPr lvl="2" eaLnBrk="1" hangingPunct="1"/>
            <a:r>
              <a:rPr lang="en-US" sz="2800" dirty="0" smtClean="0"/>
              <a:t>via </a:t>
            </a:r>
            <a:r>
              <a:rPr lang="en-US" sz="2800" dirty="0" smtClean="0">
                <a:solidFill>
                  <a:srgbClr val="008080"/>
                </a:solidFill>
              </a:rPr>
              <a:t>[</a:t>
            </a:r>
            <a:r>
              <a:rPr lang="en-US" sz="2800" dirty="0" err="1" smtClean="0">
                <a:solidFill>
                  <a:srgbClr val="008080"/>
                </a:solidFill>
              </a:rPr>
              <a:t>Braverman</a:t>
            </a:r>
            <a:r>
              <a:rPr lang="en-US" sz="2800" dirty="0" smtClean="0">
                <a:solidFill>
                  <a:srgbClr val="008080"/>
                </a:solidFill>
              </a:rPr>
              <a:t>  09]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5EC565-C5A5-42F3-A53E-18112F96BB51}" type="slidenum">
              <a:rPr lang="he-IL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848"/>
            <a:ext cx="9144000" cy="762000"/>
          </a:xfrm>
        </p:spPr>
        <p:txBody>
          <a:bodyPr/>
          <a:lstStyle/>
          <a:p>
            <a:pPr rtl="0" eaLnBrk="1" hangingPunct="1"/>
            <a:r>
              <a:rPr lang="en-US" dirty="0" smtClean="0"/>
              <a:t>Ingredients of the </a:t>
            </a:r>
            <a:r>
              <a:rPr lang="en-US" dirty="0" err="1" smtClean="0"/>
              <a:t>Deamortized</a:t>
            </a:r>
            <a:r>
              <a:rPr lang="en-US" dirty="0" smtClean="0"/>
              <a:t> Scheme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30300"/>
            <a:ext cx="4645025" cy="4749800"/>
          </a:xfrm>
        </p:spPr>
        <p:txBody>
          <a:bodyPr/>
          <a:lstStyle/>
          <a:p>
            <a:pPr eaLnBrk="1" hangingPunct="1"/>
            <a:r>
              <a:rPr lang="en-US" sz="3000" smtClean="0"/>
              <a:t>Main tables </a:t>
            </a:r>
            <a:r>
              <a:rPr lang="en-US" sz="3000" i="1" smtClean="0">
                <a:solidFill>
                  <a:srgbClr val="FF0000"/>
                </a:solidFill>
              </a:rPr>
              <a:t>T</a:t>
            </a:r>
            <a:r>
              <a:rPr lang="en-US" sz="3000" i="1" baseline="-15000" smtClean="0">
                <a:solidFill>
                  <a:srgbClr val="FF0000"/>
                </a:solidFill>
              </a:rPr>
              <a:t>1</a:t>
            </a:r>
            <a:r>
              <a:rPr lang="en-US" sz="3000" smtClean="0"/>
              <a:t> and </a:t>
            </a:r>
            <a:r>
              <a:rPr lang="en-US" sz="3000" i="1" smtClean="0">
                <a:solidFill>
                  <a:srgbClr val="FF0000"/>
                </a:solidFill>
              </a:rPr>
              <a:t>T</a:t>
            </a:r>
            <a:r>
              <a:rPr lang="en-US" sz="3000" i="1" baseline="-15000" smtClean="0">
                <a:solidFill>
                  <a:srgbClr val="FF0000"/>
                </a:solidFill>
              </a:rPr>
              <a:t>2</a:t>
            </a:r>
            <a:r>
              <a:rPr lang="en-US" sz="3000" smtClean="0"/>
              <a:t>, each of size </a:t>
            </a:r>
            <a:r>
              <a:rPr lang="en-US" sz="3000" i="1" smtClean="0">
                <a:solidFill>
                  <a:srgbClr val="008000"/>
                </a:solidFill>
              </a:rPr>
              <a:t>(1+</a:t>
            </a:r>
            <a:r>
              <a:rPr lang="el-GR" sz="2800" i="1" smtClean="0">
                <a:solidFill>
                  <a:srgbClr val="008000"/>
                </a:solidFill>
              </a:rPr>
              <a:t>ε</a:t>
            </a:r>
            <a:r>
              <a:rPr lang="en-US" sz="3000" i="1" smtClean="0">
                <a:solidFill>
                  <a:srgbClr val="008000"/>
                </a:solidFill>
              </a:rPr>
              <a:t>)n</a:t>
            </a:r>
          </a:p>
          <a:p>
            <a:pPr eaLnBrk="1" hangingPunct="1">
              <a:buClr>
                <a:schemeClr val="tx1"/>
              </a:buClr>
            </a:pPr>
            <a:r>
              <a:rPr lang="en-US" sz="3000" b="1" i="1" smtClean="0">
                <a:solidFill>
                  <a:srgbClr val="990000"/>
                </a:solidFill>
              </a:rPr>
              <a:t>Queue</a:t>
            </a:r>
            <a:r>
              <a:rPr lang="en-US" sz="3000" smtClean="0"/>
              <a:t> for </a:t>
            </a:r>
            <a:r>
              <a:rPr lang="en-US" sz="3000" smtClean="0">
                <a:solidFill>
                  <a:srgbClr val="008000"/>
                </a:solidFill>
              </a:rPr>
              <a:t>log</a:t>
            </a:r>
            <a:r>
              <a:rPr lang="en-US" sz="3000" smtClean="0"/>
              <a:t> </a:t>
            </a:r>
            <a:r>
              <a:rPr lang="en-US" sz="3000" i="1" smtClean="0">
                <a:solidFill>
                  <a:srgbClr val="008000"/>
                </a:solidFill>
              </a:rPr>
              <a:t>n </a:t>
            </a:r>
            <a:r>
              <a:rPr lang="en-US" sz="3000" smtClean="0"/>
              <a:t>elements,</a:t>
            </a:r>
            <a:r>
              <a:rPr lang="en-US" sz="3000" i="1" smtClean="0"/>
              <a:t> </a:t>
            </a:r>
            <a:r>
              <a:rPr lang="en-US" sz="3000" smtClean="0"/>
              <a:t>supporting</a:t>
            </a:r>
            <a:r>
              <a:rPr lang="en-US" sz="3000" i="1" smtClean="0"/>
              <a:t> </a:t>
            </a:r>
            <a:r>
              <a:rPr lang="en-US" sz="3000" i="1" smtClean="0">
                <a:solidFill>
                  <a:srgbClr val="008000"/>
                </a:solidFill>
              </a:rPr>
              <a:t>O(1)</a:t>
            </a:r>
            <a:r>
              <a:rPr lang="en-US" sz="3000" i="1" smtClean="0"/>
              <a:t> </a:t>
            </a:r>
            <a:r>
              <a:rPr lang="en-US" sz="3000" smtClean="0"/>
              <a:t>lookups</a:t>
            </a:r>
          </a:p>
          <a:p>
            <a:pPr lvl="1" eaLnBrk="1" hangingPunct="1"/>
            <a:r>
              <a:rPr lang="en-US" sz="2600" smtClean="0"/>
              <a:t>Stored separately from</a:t>
            </a:r>
            <a:br>
              <a:rPr lang="en-US" sz="2600" smtClean="0"/>
            </a:br>
            <a:r>
              <a:rPr lang="en-US" sz="2600" i="1" smtClean="0">
                <a:solidFill>
                  <a:srgbClr val="FF0000"/>
                </a:solidFill>
              </a:rPr>
              <a:t>T</a:t>
            </a:r>
            <a:r>
              <a:rPr lang="en-US" sz="2600" i="1" baseline="-15000" smtClean="0">
                <a:solidFill>
                  <a:srgbClr val="FF0000"/>
                </a:solidFill>
              </a:rPr>
              <a:t>1</a:t>
            </a:r>
            <a:r>
              <a:rPr lang="en-US" sz="2600" smtClean="0"/>
              <a:t> and </a:t>
            </a:r>
            <a:r>
              <a:rPr lang="en-US" sz="2600" i="1" smtClean="0">
                <a:solidFill>
                  <a:srgbClr val="FF0000"/>
                </a:solidFill>
              </a:rPr>
              <a:t>T</a:t>
            </a:r>
            <a:r>
              <a:rPr lang="en-US" sz="2600" i="1" baseline="-15000" smtClean="0">
                <a:solidFill>
                  <a:srgbClr val="FF0000"/>
                </a:solidFill>
              </a:rPr>
              <a:t>2</a:t>
            </a:r>
            <a:endParaRPr lang="en-US" sz="260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9400" y="2624138"/>
            <a:ext cx="5006975" cy="3554412"/>
            <a:chOff x="176" y="1653"/>
            <a:chExt cx="3154" cy="2239"/>
          </a:xfrm>
        </p:grpSpPr>
        <p:sp>
          <p:nvSpPr>
            <p:cNvPr id="1032" name="AutoShape 5"/>
            <p:cNvSpPr>
              <a:spLocks noChangeArrowheads="1"/>
            </p:cNvSpPr>
            <p:nvPr/>
          </p:nvSpPr>
          <p:spPr bwMode="auto">
            <a:xfrm>
              <a:off x="176" y="2452"/>
              <a:ext cx="3154" cy="1440"/>
            </a:xfrm>
            <a:prstGeom prst="cloudCallout">
              <a:avLst>
                <a:gd name="adj1" fmla="val 58505"/>
                <a:gd name="adj2" fmla="val 76310"/>
              </a:avLst>
            </a:prstGeom>
            <a:solidFill>
              <a:srgbClr val="800080">
                <a:alpha val="30196"/>
              </a:srgbClr>
            </a:solidFill>
            <a:ln w="1524">
              <a:noFill/>
              <a:round/>
              <a:headEnd/>
              <a:tailEnd/>
            </a:ln>
          </p:spPr>
          <p:txBody>
            <a:bodyPr lIns="144000" tIns="0" rIns="0" bIns="0" anchor="ctr"/>
            <a:lstStyle/>
            <a:p>
              <a:pPr algn="l">
                <a:buSzPct val="70000"/>
                <a:buFont typeface="Wingdings" pitchFamily="2" charset="2"/>
                <a:buNone/>
              </a:pPr>
              <a:r>
                <a:rPr lang="en-US" sz="2400" dirty="0">
                  <a:latin typeface="Candara" pitchFamily="34" charset="0"/>
                </a:rPr>
                <a:t>The approach of </a:t>
              </a:r>
              <a:br>
                <a:rPr lang="en-US" sz="2400" dirty="0">
                  <a:latin typeface="Candara" pitchFamily="34" charset="0"/>
                </a:rPr>
              </a:br>
              <a:r>
                <a:rPr lang="en-US" sz="2400" dirty="0">
                  <a:latin typeface="Candara" pitchFamily="34" charset="0"/>
                </a:rPr>
                <a:t>de-amortizing Cuckoo Hashing with queue suggested by </a:t>
              </a:r>
              <a:r>
                <a:rPr lang="en-US" sz="2400" dirty="0">
                  <a:solidFill>
                    <a:schemeClr val="hlink"/>
                  </a:solidFill>
                  <a:latin typeface="Candara" pitchFamily="34" charset="0"/>
                </a:rPr>
                <a:t>[</a:t>
              </a:r>
              <a:r>
                <a:rPr lang="en-US" sz="2400" dirty="0" err="1">
                  <a:solidFill>
                    <a:schemeClr val="hlink"/>
                  </a:solidFill>
                  <a:latin typeface="Candara" pitchFamily="34" charset="0"/>
                </a:rPr>
                <a:t>Kirsh</a:t>
              </a:r>
              <a:r>
                <a:rPr lang="en-US" sz="2400" dirty="0">
                  <a:solidFill>
                    <a:schemeClr val="hlink"/>
                  </a:solidFill>
                  <a:latin typeface="Candara" pitchFamily="34" charset="0"/>
                </a:rPr>
                <a:t> </a:t>
              </a:r>
              <a:r>
                <a:rPr lang="en-US" sz="2400" dirty="0" err="1">
                  <a:solidFill>
                    <a:schemeClr val="hlink"/>
                  </a:solidFill>
                  <a:latin typeface="Candara" pitchFamily="34" charset="0"/>
                </a:rPr>
                <a:t>Mitzenmacher</a:t>
              </a:r>
              <a:r>
                <a:rPr lang="en-US" sz="2400" dirty="0">
                  <a:solidFill>
                    <a:schemeClr val="hlink"/>
                  </a:solidFill>
                  <a:latin typeface="Candara" pitchFamily="34" charset="0"/>
                </a:rPr>
                <a:t> 07]</a:t>
              </a:r>
            </a:p>
          </p:txBody>
        </p:sp>
        <p:sp>
          <p:nvSpPr>
            <p:cNvPr id="1033" name="Oval 8"/>
            <p:cNvSpPr>
              <a:spLocks noChangeArrowheads="1"/>
            </p:cNvSpPr>
            <p:nvPr/>
          </p:nvSpPr>
          <p:spPr bwMode="auto">
            <a:xfrm>
              <a:off x="201" y="1938"/>
              <a:ext cx="267" cy="119"/>
            </a:xfrm>
            <a:prstGeom prst="ellipse">
              <a:avLst/>
            </a:prstGeom>
            <a:solidFill>
              <a:srgbClr val="800080">
                <a:alpha val="30196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222" y="2261"/>
              <a:ext cx="412" cy="183"/>
            </a:xfrm>
            <a:prstGeom prst="ellipse">
              <a:avLst/>
            </a:prstGeom>
            <a:solidFill>
              <a:srgbClr val="800080">
                <a:alpha val="30196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421" y="1653"/>
              <a:ext cx="165" cy="66"/>
            </a:xfrm>
            <a:prstGeom prst="ellipse">
              <a:avLst/>
            </a:prstGeom>
            <a:solidFill>
              <a:srgbClr val="800080">
                <a:alpha val="30196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76650" y="5815013"/>
            <a:ext cx="1800225" cy="86995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408613" y="1398588"/>
          <a:ext cx="321945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Visio" r:id="rId4" imgW="3489046" imgH="5268163" progId="">
                  <p:embed/>
                </p:oleObj>
              </mc:Choice>
              <mc:Fallback>
                <p:oleObj name="Visio" r:id="rId4" imgW="3489046" imgH="526816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1398588"/>
                        <a:ext cx="3219450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0"/>
            <a:ext cx="8863584" cy="1143000"/>
          </a:xfrm>
        </p:spPr>
        <p:txBody>
          <a:bodyPr/>
          <a:lstStyle/>
          <a:p>
            <a:r>
              <a:rPr lang="en-US" dirty="0" smtClean="0"/>
              <a:t>What do we need from the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04" y="111252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6042" y="6450521"/>
            <a:ext cx="2133600" cy="258762"/>
          </a:xfrm>
        </p:spPr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46304" y="5195570"/>
            <a:ext cx="2387600" cy="971550"/>
          </a:xfrm>
          <a:prstGeom prst="wedgeRoundRectCallout">
            <a:avLst>
              <a:gd name="adj1" fmla="val 19537"/>
              <a:gd name="adj2" fmla="val -63935"/>
              <a:gd name="adj3" fmla="val 16667"/>
            </a:avLst>
          </a:prstGeom>
          <a:solidFill>
            <a:schemeClr val="accent1"/>
          </a:solidFill>
          <a:ln w="1270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2000" b="1">
              <a:solidFill>
                <a:srgbClr val="003399"/>
              </a:solidFill>
              <a:latin typeface="Candar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42434" y="591566"/>
            <a:ext cx="5207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447036" y="2169922"/>
            <a:ext cx="6024563" cy="1970088"/>
            <a:chOff x="1563" y="2636"/>
            <a:chExt cx="3795" cy="1241"/>
          </a:xfrm>
        </p:grpSpPr>
        <p:sp>
          <p:nvSpPr>
            <p:cNvPr id="8" name="Rectangle 69"/>
            <p:cNvSpPr>
              <a:spLocks noChangeArrowheads="1"/>
            </p:cNvSpPr>
            <p:nvPr/>
          </p:nvSpPr>
          <p:spPr bwMode="auto">
            <a:xfrm>
              <a:off x="1675" y="2636"/>
              <a:ext cx="3560" cy="1241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1563" y="2663"/>
              <a:ext cx="3783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 b="1" dirty="0">
                  <a:solidFill>
                    <a:srgbClr val="008000"/>
                  </a:solidFill>
                  <a:latin typeface="Comic Sans MS" pitchFamily="66" charset="0"/>
                </a:rPr>
                <a:t>S</a:t>
              </a:r>
              <a:r>
                <a:rPr lang="en-US" sz="2600" dirty="0">
                  <a:latin typeface="Candara" pitchFamily="34" charset="0"/>
                </a:rPr>
                <a:t> is successfully stored</a:t>
              </a:r>
              <a:r>
                <a:rPr lang="en-US" sz="24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1575" y="3303"/>
              <a:ext cx="3783" cy="5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 dirty="0">
                  <a:latin typeface="Candara" pitchFamily="34" charset="0"/>
                </a:rPr>
                <a:t>Every connected component in the cuckoo graph has at most </a:t>
              </a:r>
              <a:r>
                <a:rPr lang="en-US" sz="2600" b="1" i="1" dirty="0">
                  <a:solidFill>
                    <a:srgbClr val="008000"/>
                  </a:solidFill>
                  <a:latin typeface="Candara" pitchFamily="34" charset="0"/>
                </a:rPr>
                <a:t>one</a:t>
              </a:r>
              <a:r>
                <a:rPr lang="en-US" sz="2600" dirty="0">
                  <a:latin typeface="Candara" pitchFamily="34" charset="0"/>
                </a:rPr>
                <a:t> cycle</a:t>
              </a:r>
            </a:p>
          </p:txBody>
        </p:sp>
        <p:sp>
          <p:nvSpPr>
            <p:cNvPr id="11" name="AutoShape 45"/>
            <p:cNvSpPr>
              <a:spLocks noChangeArrowheads="1"/>
            </p:cNvSpPr>
            <p:nvPr/>
          </p:nvSpPr>
          <p:spPr bwMode="auto">
            <a:xfrm>
              <a:off x="3268" y="3016"/>
              <a:ext cx="269" cy="280"/>
            </a:xfrm>
            <a:prstGeom prst="upDownArrow">
              <a:avLst>
                <a:gd name="adj1" fmla="val 50000"/>
                <a:gd name="adj2" fmla="val 20818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en-US"/>
            </a:p>
          </p:txBody>
        </p:sp>
      </p:grpSp>
      <p:sp>
        <p:nvSpPr>
          <p:cNvPr id="12" name="Rectangle 67"/>
          <p:cNvSpPr>
            <a:spLocks noChangeArrowheads="1"/>
          </p:cNvSpPr>
          <p:nvPr/>
        </p:nvSpPr>
        <p:spPr bwMode="auto">
          <a:xfrm>
            <a:off x="2370074" y="1079627"/>
            <a:ext cx="6413246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 eaLnBrk="1" hangingPunct="1">
              <a:spcBef>
                <a:spcPct val="20000"/>
              </a:spcBef>
            </a:pPr>
            <a:r>
              <a:rPr lang="en-US" sz="2800" dirty="0" smtClean="0">
                <a:latin typeface="Candara" pitchFamily="34" charset="0"/>
              </a:rPr>
              <a:t>Cuckoo </a:t>
            </a:r>
            <a:r>
              <a:rPr lang="en-US" sz="2800" dirty="0">
                <a:latin typeface="Candara" pitchFamily="34" charset="0"/>
              </a:rPr>
              <a:t>graph </a:t>
            </a:r>
            <a:r>
              <a:rPr lang="en-US" sz="2800" dirty="0" smtClean="0">
                <a:latin typeface="Candara" pitchFamily="34" charset="0"/>
              </a:rPr>
              <a:t>for </a:t>
            </a:r>
            <a:r>
              <a:rPr lang="en-US" sz="2800" kern="0" dirty="0" smtClean="0">
                <a:solidFill>
                  <a:srgbClr val="7030A0"/>
                </a:solidFill>
                <a:latin typeface="Comic Sans MS" pitchFamily="66" charset="0"/>
              </a:rPr>
              <a:t>h</a:t>
            </a:r>
            <a:r>
              <a:rPr lang="en-US" sz="2800" kern="0" baseline="-15000" dirty="0" smtClean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2800" kern="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2800" kern="0" dirty="0" smtClean="0">
                <a:solidFill>
                  <a:srgbClr val="00B0F0"/>
                </a:solidFill>
                <a:latin typeface="Comic Sans MS" pitchFamily="66" charset="0"/>
              </a:rPr>
              <a:t>h</a:t>
            </a:r>
            <a:r>
              <a:rPr lang="en-US" sz="2800" kern="0" baseline="-15000" dirty="0" smtClean="0">
                <a:solidFill>
                  <a:srgbClr val="00B0F0"/>
                </a:solidFill>
                <a:latin typeface="Comic Sans MS" pitchFamily="66" charset="0"/>
              </a:rPr>
              <a:t>2</a:t>
            </a:r>
            <a:r>
              <a:rPr lang="en-US" sz="2800" kern="0" dirty="0" smtClean="0">
                <a:solidFill>
                  <a:srgbClr val="008000"/>
                </a:solidFill>
                <a:latin typeface="Comic Sans MS" pitchFamily="66" charset="0"/>
              </a:rPr>
              <a:t> : </a:t>
            </a:r>
            <a:r>
              <a:rPr lang="en-US" sz="2800" b="1" kern="0" dirty="0" smtClean="0">
                <a:solidFill>
                  <a:srgbClr val="008000"/>
                </a:solidFill>
                <a:latin typeface="Comic Sans MS" pitchFamily="66" charset="0"/>
              </a:rPr>
              <a:t>U</a:t>
            </a:r>
            <a:r>
              <a:rPr lang="en-US" sz="2800" kern="0" dirty="0" smtClean="0">
                <a:solidFill>
                  <a:srgbClr val="008000"/>
                </a:solidFill>
                <a:latin typeface="Comic Sans MS" pitchFamily="66" charset="0"/>
                <a:sym typeface="Wingdings 3" pitchFamily="18" charset="2"/>
              </a:rPr>
              <a:t></a:t>
            </a:r>
            <a:r>
              <a:rPr lang="en-US" sz="2800" kern="0" dirty="0" smtClean="0">
                <a:solidFill>
                  <a:srgbClr val="008000"/>
                </a:solidFill>
                <a:latin typeface="Comic Sans MS" pitchFamily="66" charset="0"/>
              </a:rPr>
              <a:t> {0,...,r-1}</a:t>
            </a:r>
            <a:endParaRPr lang="en-US" sz="2800" dirty="0">
              <a:solidFill>
                <a:srgbClr val="008000"/>
              </a:solidFill>
              <a:latin typeface="Comic Sans MS" pitchFamily="66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800" b="1" dirty="0">
                <a:latin typeface="Candara" pitchFamily="34" charset="0"/>
              </a:rPr>
              <a:t>Edge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mic Sans MS" pitchFamily="66" charset="0"/>
              </a:rPr>
              <a:t>h</a:t>
            </a:r>
            <a:r>
              <a:rPr lang="en-US" sz="2800" baseline="-1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), </a:t>
            </a:r>
            <a:r>
              <a:rPr lang="en-US" sz="2800" dirty="0">
                <a:solidFill>
                  <a:srgbClr val="00B0F0"/>
                </a:solidFill>
                <a:latin typeface="Comic Sans MS" pitchFamily="66" charset="0"/>
              </a:rPr>
              <a:t>h</a:t>
            </a:r>
            <a:r>
              <a:rPr lang="en-US" sz="2800" baseline="-15000" dirty="0">
                <a:solidFill>
                  <a:srgbClr val="00B0F0"/>
                </a:solidFill>
                <a:latin typeface="Comic Sans MS" pitchFamily="66" charset="0"/>
              </a:rPr>
              <a:t>2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))</a:t>
            </a:r>
            <a:r>
              <a:rPr lang="en-US" sz="2800" i="1" dirty="0">
                <a:latin typeface="Candara" pitchFamily="34" charset="0"/>
              </a:rPr>
              <a:t> </a:t>
            </a:r>
            <a:r>
              <a:rPr lang="en-US" sz="2800" dirty="0">
                <a:latin typeface="Candara" pitchFamily="34" charset="0"/>
              </a:rPr>
              <a:t>for every </a:t>
            </a:r>
            <a:r>
              <a:rPr lang="en-US" sz="28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400" dirty="0" err="1">
                <a:solidFill>
                  <a:srgbClr val="008000"/>
                </a:solidFill>
                <a:latin typeface="Comic Sans MS" pitchFamily="66" charset="0"/>
                <a:ea typeface="SimSun" pitchFamily="2" charset="-122"/>
                <a:sym typeface="Wingdings 3" pitchFamily="18" charset="2"/>
              </a:rPr>
              <a:t>∈</a:t>
            </a:r>
            <a:r>
              <a:rPr lang="en-US" sz="2800" dirty="0" err="1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2800" dirty="0">
                <a:latin typeface="Candara" pitchFamily="34" charset="0"/>
              </a:rPr>
              <a:t> </a:t>
            </a:r>
          </a:p>
        </p:txBody>
      </p: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1621092" y="1277620"/>
            <a:ext cx="457200" cy="3743325"/>
            <a:chOff x="3355" y="863"/>
            <a:chExt cx="288" cy="2358"/>
          </a:xfrm>
        </p:grpSpPr>
        <p:sp>
          <p:nvSpPr>
            <p:cNvPr id="14" name="Oval 75"/>
            <p:cNvSpPr>
              <a:spLocks noChangeArrowheads="1"/>
            </p:cNvSpPr>
            <p:nvPr/>
          </p:nvSpPr>
          <p:spPr bwMode="auto">
            <a:xfrm>
              <a:off x="3355" y="863"/>
              <a:ext cx="288" cy="2358"/>
            </a:xfrm>
            <a:prstGeom prst="ellipse">
              <a:avLst/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76"/>
            <p:cNvSpPr>
              <a:spLocks noChangeArrowheads="1"/>
            </p:cNvSpPr>
            <p:nvPr/>
          </p:nvSpPr>
          <p:spPr bwMode="auto">
            <a:xfrm>
              <a:off x="3469" y="104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77"/>
            <p:cNvSpPr>
              <a:spLocks noChangeArrowheads="1"/>
            </p:cNvSpPr>
            <p:nvPr/>
          </p:nvSpPr>
          <p:spPr bwMode="auto">
            <a:xfrm>
              <a:off x="3469" y="1196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78"/>
            <p:cNvSpPr>
              <a:spLocks noChangeArrowheads="1"/>
            </p:cNvSpPr>
            <p:nvPr/>
          </p:nvSpPr>
          <p:spPr bwMode="auto">
            <a:xfrm>
              <a:off x="3469" y="1344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79"/>
            <p:cNvSpPr>
              <a:spLocks noChangeArrowheads="1"/>
            </p:cNvSpPr>
            <p:nvPr/>
          </p:nvSpPr>
          <p:spPr bwMode="auto">
            <a:xfrm>
              <a:off x="3469" y="149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80"/>
            <p:cNvSpPr>
              <a:spLocks noChangeArrowheads="1"/>
            </p:cNvSpPr>
            <p:nvPr/>
          </p:nvSpPr>
          <p:spPr bwMode="auto">
            <a:xfrm>
              <a:off x="3469" y="163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81"/>
            <p:cNvSpPr>
              <a:spLocks noChangeArrowheads="1"/>
            </p:cNvSpPr>
            <p:nvPr/>
          </p:nvSpPr>
          <p:spPr bwMode="auto">
            <a:xfrm>
              <a:off x="3469" y="1787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82"/>
            <p:cNvSpPr>
              <a:spLocks noChangeArrowheads="1"/>
            </p:cNvSpPr>
            <p:nvPr/>
          </p:nvSpPr>
          <p:spPr bwMode="auto">
            <a:xfrm>
              <a:off x="3469" y="193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83"/>
            <p:cNvSpPr>
              <a:spLocks noChangeArrowheads="1"/>
            </p:cNvSpPr>
            <p:nvPr/>
          </p:nvSpPr>
          <p:spPr bwMode="auto">
            <a:xfrm>
              <a:off x="3469" y="208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469" y="2230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3469" y="2378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3469" y="252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87"/>
            <p:cNvSpPr>
              <a:spLocks noChangeArrowheads="1"/>
            </p:cNvSpPr>
            <p:nvPr/>
          </p:nvSpPr>
          <p:spPr bwMode="auto">
            <a:xfrm>
              <a:off x="3469" y="2673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88"/>
            <p:cNvSpPr>
              <a:spLocks noChangeArrowheads="1"/>
            </p:cNvSpPr>
            <p:nvPr/>
          </p:nvSpPr>
          <p:spPr bwMode="auto">
            <a:xfrm>
              <a:off x="3469" y="2821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89"/>
            <p:cNvSpPr>
              <a:spLocks noChangeArrowheads="1"/>
            </p:cNvSpPr>
            <p:nvPr/>
          </p:nvSpPr>
          <p:spPr bwMode="auto">
            <a:xfrm>
              <a:off x="3469" y="296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25717" y="1277620"/>
            <a:ext cx="457200" cy="3743325"/>
            <a:chOff x="3355" y="863"/>
            <a:chExt cx="288" cy="2358"/>
          </a:xfrm>
        </p:grpSpPr>
        <p:sp>
          <p:nvSpPr>
            <p:cNvPr id="30" name="Oval 91"/>
            <p:cNvSpPr>
              <a:spLocks noChangeArrowheads="1"/>
            </p:cNvSpPr>
            <p:nvPr/>
          </p:nvSpPr>
          <p:spPr bwMode="auto">
            <a:xfrm>
              <a:off x="3355" y="863"/>
              <a:ext cx="288" cy="2358"/>
            </a:xfrm>
            <a:prstGeom prst="ellipse">
              <a:avLst/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92"/>
            <p:cNvSpPr>
              <a:spLocks noChangeArrowheads="1"/>
            </p:cNvSpPr>
            <p:nvPr/>
          </p:nvSpPr>
          <p:spPr bwMode="auto">
            <a:xfrm>
              <a:off x="3469" y="104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93"/>
            <p:cNvSpPr>
              <a:spLocks noChangeArrowheads="1"/>
            </p:cNvSpPr>
            <p:nvPr/>
          </p:nvSpPr>
          <p:spPr bwMode="auto">
            <a:xfrm>
              <a:off x="3469" y="1196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94"/>
            <p:cNvSpPr>
              <a:spLocks noChangeArrowheads="1"/>
            </p:cNvSpPr>
            <p:nvPr/>
          </p:nvSpPr>
          <p:spPr bwMode="auto">
            <a:xfrm>
              <a:off x="3469" y="1344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95"/>
            <p:cNvSpPr>
              <a:spLocks noChangeArrowheads="1"/>
            </p:cNvSpPr>
            <p:nvPr/>
          </p:nvSpPr>
          <p:spPr bwMode="auto">
            <a:xfrm>
              <a:off x="3469" y="149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96"/>
            <p:cNvSpPr>
              <a:spLocks noChangeArrowheads="1"/>
            </p:cNvSpPr>
            <p:nvPr/>
          </p:nvSpPr>
          <p:spPr bwMode="auto">
            <a:xfrm>
              <a:off x="3469" y="163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97"/>
            <p:cNvSpPr>
              <a:spLocks noChangeArrowheads="1"/>
            </p:cNvSpPr>
            <p:nvPr/>
          </p:nvSpPr>
          <p:spPr bwMode="auto">
            <a:xfrm>
              <a:off x="3469" y="1787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98"/>
            <p:cNvSpPr>
              <a:spLocks noChangeArrowheads="1"/>
            </p:cNvSpPr>
            <p:nvPr/>
          </p:nvSpPr>
          <p:spPr bwMode="auto">
            <a:xfrm>
              <a:off x="3469" y="193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99"/>
            <p:cNvSpPr>
              <a:spLocks noChangeArrowheads="1"/>
            </p:cNvSpPr>
            <p:nvPr/>
          </p:nvSpPr>
          <p:spPr bwMode="auto">
            <a:xfrm>
              <a:off x="3469" y="208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00"/>
            <p:cNvSpPr>
              <a:spLocks noChangeArrowheads="1"/>
            </p:cNvSpPr>
            <p:nvPr/>
          </p:nvSpPr>
          <p:spPr bwMode="auto">
            <a:xfrm>
              <a:off x="3469" y="2230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01"/>
            <p:cNvSpPr>
              <a:spLocks noChangeArrowheads="1"/>
            </p:cNvSpPr>
            <p:nvPr/>
          </p:nvSpPr>
          <p:spPr bwMode="auto">
            <a:xfrm>
              <a:off x="3469" y="2378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02"/>
            <p:cNvSpPr>
              <a:spLocks noChangeArrowheads="1"/>
            </p:cNvSpPr>
            <p:nvPr/>
          </p:nvSpPr>
          <p:spPr bwMode="auto">
            <a:xfrm>
              <a:off x="3469" y="252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03"/>
            <p:cNvSpPr>
              <a:spLocks noChangeArrowheads="1"/>
            </p:cNvSpPr>
            <p:nvPr/>
          </p:nvSpPr>
          <p:spPr bwMode="auto">
            <a:xfrm>
              <a:off x="3469" y="2673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4"/>
            <p:cNvSpPr>
              <a:spLocks noChangeArrowheads="1"/>
            </p:cNvSpPr>
            <p:nvPr/>
          </p:nvSpPr>
          <p:spPr bwMode="auto">
            <a:xfrm>
              <a:off x="3469" y="2821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05"/>
            <p:cNvSpPr>
              <a:spLocks noChangeArrowheads="1"/>
            </p:cNvSpPr>
            <p:nvPr/>
          </p:nvSpPr>
          <p:spPr bwMode="auto">
            <a:xfrm>
              <a:off x="3469" y="296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Oval 106"/>
          <p:cNvSpPr>
            <a:spLocks noChangeAspect="1" noChangeArrowheads="1"/>
          </p:cNvSpPr>
          <p:nvPr/>
        </p:nvSpPr>
        <p:spPr bwMode="auto">
          <a:xfrm>
            <a:off x="697167" y="3668395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07"/>
          <p:cNvSpPr>
            <a:spLocks noChangeAspect="1" noChangeArrowheads="1"/>
          </p:cNvSpPr>
          <p:nvPr/>
        </p:nvSpPr>
        <p:spPr bwMode="auto">
          <a:xfrm>
            <a:off x="697167" y="296830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08"/>
          <p:cNvSpPr>
            <a:spLocks noChangeAspect="1" noChangeArrowheads="1"/>
          </p:cNvSpPr>
          <p:nvPr/>
        </p:nvSpPr>
        <p:spPr bwMode="auto">
          <a:xfrm>
            <a:off x="697167" y="249682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09"/>
          <p:cNvSpPr>
            <a:spLocks noChangeAspect="1" noChangeArrowheads="1"/>
          </p:cNvSpPr>
          <p:nvPr/>
        </p:nvSpPr>
        <p:spPr bwMode="auto">
          <a:xfrm>
            <a:off x="697167" y="460660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10"/>
          <p:cNvSpPr>
            <a:spLocks noChangeAspect="1" noChangeArrowheads="1"/>
          </p:cNvSpPr>
          <p:nvPr/>
        </p:nvSpPr>
        <p:spPr bwMode="auto">
          <a:xfrm>
            <a:off x="692404" y="1796733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11"/>
          <p:cNvSpPr>
            <a:spLocks noChangeAspect="1" noChangeArrowheads="1"/>
          </p:cNvSpPr>
          <p:nvPr/>
        </p:nvSpPr>
        <p:spPr bwMode="auto">
          <a:xfrm>
            <a:off x="1787779" y="226345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112"/>
          <p:cNvSpPr>
            <a:spLocks noChangeAspect="1" noChangeArrowheads="1"/>
          </p:cNvSpPr>
          <p:nvPr/>
        </p:nvSpPr>
        <p:spPr bwMode="auto">
          <a:xfrm>
            <a:off x="1787779" y="320167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113"/>
          <p:cNvSpPr>
            <a:spLocks noChangeAspect="1" noChangeArrowheads="1"/>
          </p:cNvSpPr>
          <p:nvPr/>
        </p:nvSpPr>
        <p:spPr bwMode="auto">
          <a:xfrm>
            <a:off x="1787779" y="390652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14"/>
          <p:cNvSpPr>
            <a:spLocks noChangeAspect="1" noChangeArrowheads="1"/>
          </p:cNvSpPr>
          <p:nvPr/>
        </p:nvSpPr>
        <p:spPr bwMode="auto">
          <a:xfrm>
            <a:off x="1792542" y="4139883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15"/>
          <p:cNvSpPr>
            <a:spLocks noChangeShapeType="1"/>
          </p:cNvSpPr>
          <p:nvPr/>
        </p:nvSpPr>
        <p:spPr bwMode="auto">
          <a:xfrm flipV="1">
            <a:off x="741617" y="1626870"/>
            <a:ext cx="107315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16"/>
          <p:cNvSpPr>
            <a:spLocks noChangeShapeType="1"/>
          </p:cNvSpPr>
          <p:nvPr/>
        </p:nvSpPr>
        <p:spPr bwMode="auto">
          <a:xfrm flipH="1" flipV="1">
            <a:off x="792417" y="2090420"/>
            <a:ext cx="10414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17"/>
          <p:cNvSpPr>
            <a:spLocks noChangeShapeType="1"/>
          </p:cNvSpPr>
          <p:nvPr/>
        </p:nvSpPr>
        <p:spPr bwMode="auto">
          <a:xfrm flipV="1">
            <a:off x="779717" y="2312670"/>
            <a:ext cx="1054100" cy="228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18"/>
          <p:cNvSpPr>
            <a:spLocks noChangeShapeType="1"/>
          </p:cNvSpPr>
          <p:nvPr/>
        </p:nvSpPr>
        <p:spPr bwMode="auto">
          <a:xfrm>
            <a:off x="760667" y="3023870"/>
            <a:ext cx="1054100" cy="1619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19"/>
          <p:cNvSpPr>
            <a:spLocks noChangeShapeType="1"/>
          </p:cNvSpPr>
          <p:nvPr/>
        </p:nvSpPr>
        <p:spPr bwMode="auto">
          <a:xfrm flipH="1">
            <a:off x="741617" y="3258820"/>
            <a:ext cx="1085850" cy="4635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20"/>
          <p:cNvSpPr>
            <a:spLocks noChangeShapeType="1"/>
          </p:cNvSpPr>
          <p:nvPr/>
        </p:nvSpPr>
        <p:spPr bwMode="auto">
          <a:xfrm flipV="1">
            <a:off x="773367" y="3500120"/>
            <a:ext cx="1028700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1"/>
          <p:cNvSpPr>
            <a:spLocks noChangeShapeType="1"/>
          </p:cNvSpPr>
          <p:nvPr/>
        </p:nvSpPr>
        <p:spPr bwMode="auto">
          <a:xfrm flipV="1">
            <a:off x="786067" y="3963670"/>
            <a:ext cx="1028700" cy="215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2"/>
          <p:cNvSpPr>
            <a:spLocks noChangeShapeType="1"/>
          </p:cNvSpPr>
          <p:nvPr/>
        </p:nvSpPr>
        <p:spPr bwMode="auto">
          <a:xfrm flipH="1" flipV="1">
            <a:off x="792417" y="4179570"/>
            <a:ext cx="1041400" cy="190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23"/>
          <p:cNvSpPr>
            <a:spLocks noChangeShapeType="1"/>
          </p:cNvSpPr>
          <p:nvPr/>
        </p:nvSpPr>
        <p:spPr bwMode="auto">
          <a:xfrm flipV="1">
            <a:off x="754317" y="4198620"/>
            <a:ext cx="1092200" cy="457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24"/>
          <p:cNvSpPr>
            <a:spLocks noChangeShapeType="1"/>
          </p:cNvSpPr>
          <p:nvPr/>
        </p:nvSpPr>
        <p:spPr bwMode="auto">
          <a:xfrm flipV="1">
            <a:off x="722567" y="3976370"/>
            <a:ext cx="1120775" cy="6762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125"/>
          <p:cNvSpPr>
            <a:spLocks noChangeAspect="1" noChangeArrowheads="1"/>
          </p:cNvSpPr>
          <p:nvPr/>
        </p:nvSpPr>
        <p:spPr bwMode="auto">
          <a:xfrm>
            <a:off x="697167" y="413512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ounded Rectangular Callout 68"/>
          <p:cNvSpPr>
            <a:spLocks noChangeArrowheads="1"/>
          </p:cNvSpPr>
          <p:nvPr/>
        </p:nvSpPr>
        <p:spPr bwMode="auto">
          <a:xfrm>
            <a:off x="157417" y="5187633"/>
            <a:ext cx="2387600" cy="971550"/>
          </a:xfrm>
          <a:prstGeom prst="wedgeRoundRectCallout">
            <a:avLst>
              <a:gd name="adj1" fmla="val -26713"/>
              <a:gd name="adj2" fmla="val -62787"/>
              <a:gd name="adj3" fmla="val 16667"/>
            </a:avLst>
          </a:prstGeom>
          <a:solidFill>
            <a:schemeClr val="accent1"/>
          </a:solidFill>
          <a:ln w="1270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400" b="1" dirty="0">
                <a:solidFill>
                  <a:srgbClr val="003399"/>
                </a:solidFill>
                <a:latin typeface="Candara" pitchFamily="34" charset="0"/>
              </a:rPr>
              <a:t>Nodes: </a:t>
            </a:r>
          </a:p>
          <a:p>
            <a:pPr algn="l"/>
            <a:r>
              <a:rPr lang="en-US" sz="2000" b="1" dirty="0">
                <a:solidFill>
                  <a:srgbClr val="003399"/>
                </a:solidFill>
                <a:latin typeface="Candara" pitchFamily="34" charset="0"/>
              </a:rPr>
              <a:t>locations in memory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728" y="5064240"/>
            <a:ext cx="8400288" cy="20497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742950" lvl="1" indent="-285750" algn="l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2600" b="1" kern="0" dirty="0" smtClean="0">
                <a:solidFill>
                  <a:srgbClr val="FF0000"/>
                </a:solidFill>
                <a:latin typeface="Candara"/>
                <a:cs typeface="Arial"/>
              </a:rPr>
              <a:t>Bad event1</a:t>
            </a:r>
            <a:r>
              <a:rPr lang="en-US" sz="2600" kern="0" dirty="0" smtClean="0">
                <a:solidFill>
                  <a:srgbClr val="000000"/>
                </a:solidFill>
                <a:latin typeface="Candara"/>
                <a:cs typeface="Arial"/>
              </a:rPr>
              <a:t>: sum of sizes of </a:t>
            </a:r>
            <a:r>
              <a:rPr lang="en-US" sz="2600" kern="0" dirty="0" smtClean="0">
                <a:solidFill>
                  <a:srgbClr val="008000"/>
                </a:solidFill>
                <a:latin typeface="Comic Sans MS" pitchFamily="66" charset="0"/>
                <a:cs typeface="Arial"/>
              </a:rPr>
              <a:t>log n</a:t>
            </a:r>
            <a:r>
              <a:rPr lang="en-US" sz="2600" kern="0" dirty="0" smtClean="0">
                <a:solidFill>
                  <a:srgbClr val="000000"/>
                </a:solidFill>
                <a:latin typeface="Candara"/>
                <a:cs typeface="Arial"/>
              </a:rPr>
              <a:t> connected components is larger than  </a:t>
            </a:r>
            <a:r>
              <a:rPr lang="en-US" sz="2600" kern="0" dirty="0" smtClean="0">
                <a:solidFill>
                  <a:srgbClr val="008000"/>
                </a:solidFill>
                <a:latin typeface="Comic Sans MS" pitchFamily="66" charset="0"/>
                <a:cs typeface="Arial"/>
              </a:rPr>
              <a:t>c log n 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2600" b="1" kern="0" dirty="0" smtClean="0">
                <a:solidFill>
                  <a:srgbClr val="FF0000"/>
                </a:solidFill>
                <a:latin typeface="Candara"/>
                <a:cs typeface="Arial"/>
              </a:rPr>
              <a:t>Bad event2</a:t>
            </a:r>
            <a:r>
              <a:rPr lang="en-US" sz="2600" kern="0" dirty="0" smtClean="0">
                <a:solidFill>
                  <a:srgbClr val="000000"/>
                </a:solidFill>
                <a:latin typeface="Candara"/>
                <a:cs typeface="Arial"/>
              </a:rPr>
              <a:t>: number of edges </a:t>
            </a:r>
            <a:r>
              <a:rPr lang="en-US" sz="2600" b="1" kern="0" dirty="0" smtClean="0">
                <a:solidFill>
                  <a:srgbClr val="000000"/>
                </a:solidFill>
                <a:latin typeface="Candara"/>
                <a:cs typeface="Arial"/>
              </a:rPr>
              <a:t>closing a second cycle </a:t>
            </a:r>
            <a:r>
              <a:rPr lang="en-US" sz="2600" kern="0" dirty="0" smtClean="0">
                <a:solidFill>
                  <a:srgbClr val="000000"/>
                </a:solidFill>
                <a:latin typeface="Candara"/>
                <a:cs typeface="Arial"/>
              </a:rPr>
              <a:t>in a component is larger than a threshold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9" grpId="0" animBg="1"/>
      <p:bldP spid="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274638"/>
            <a:ext cx="9119616" cy="1143000"/>
          </a:xfrm>
        </p:spPr>
        <p:txBody>
          <a:bodyPr/>
          <a:lstStyle/>
          <a:p>
            <a:pPr rtl="0"/>
            <a:r>
              <a:rPr lang="en-US" dirty="0" smtClean="0"/>
              <a:t>Useful feature of  the insertion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74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During an insertion operation: </a:t>
            </a:r>
            <a:r>
              <a:rPr lang="en-US" b="1" dirty="0" smtClean="0"/>
              <a:t>when a vacant slot is reached the insertion is </a:t>
            </a:r>
            <a:r>
              <a:rPr lang="en-US" b="1" dirty="0" smtClean="0">
                <a:solidFill>
                  <a:srgbClr val="0070C0"/>
                </a:solidFill>
              </a:rPr>
              <a:t>over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If we can remove elements that should not be in the table – can postpone the removal</a:t>
            </a:r>
          </a:p>
          <a:p>
            <a:pPr lvl="1"/>
            <a:r>
              <a:rPr lang="en-US" dirty="0" smtClean="0"/>
              <a:t>Provided we can identify the removed elements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9872" y="1463040"/>
            <a:ext cx="5730240" cy="28500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609600" lvl="0" indent="-609600" algn="l" eaLnBrk="1" hangingPunct="1">
              <a:spcBef>
                <a:spcPct val="20000"/>
              </a:spcBef>
            </a:pPr>
            <a:r>
              <a:rPr lang="en-US" sz="3200" b="1" u="sng" kern="0" dirty="0" smtClean="0">
                <a:solidFill>
                  <a:srgbClr val="FF0000"/>
                </a:solidFill>
                <a:latin typeface="Candara"/>
                <a:cs typeface="Arial"/>
              </a:rPr>
              <a:t>Insert</a:t>
            </a:r>
            <a:r>
              <a:rPr lang="en-US" sz="3200" b="1" u="sng" kern="0" dirty="0" smtClean="0">
                <a:solidFill>
                  <a:srgbClr val="000000"/>
                </a:solidFill>
                <a:latin typeface="Candara"/>
                <a:cs typeface="Arial"/>
              </a:rPr>
              <a:t>(</a:t>
            </a:r>
            <a:r>
              <a:rPr lang="en-US" sz="3200" b="1" i="1" u="sng" kern="0" dirty="0" smtClean="0">
                <a:solidFill>
                  <a:srgbClr val="008000"/>
                </a:solidFill>
                <a:latin typeface="Candara"/>
                <a:cs typeface="Arial"/>
              </a:rPr>
              <a:t>x</a:t>
            </a:r>
            <a:r>
              <a:rPr lang="en-US" sz="3200" b="1" u="sng" kern="0" dirty="0" smtClean="0">
                <a:solidFill>
                  <a:srgbClr val="000000"/>
                </a:solidFill>
                <a:latin typeface="Candara"/>
                <a:cs typeface="Arial"/>
              </a:rPr>
              <a:t>, </a:t>
            </a:r>
            <a:r>
              <a:rPr lang="en-US" sz="3200" b="1" i="1" u="sng" kern="0" dirty="0" err="1" smtClean="0">
                <a:solidFill>
                  <a:srgbClr val="008000"/>
                </a:solidFill>
                <a:latin typeface="Candara"/>
                <a:cs typeface="Arial"/>
              </a:rPr>
              <a:t>i</a:t>
            </a:r>
            <a:r>
              <a:rPr lang="en-US" sz="3200" b="1" u="sng" kern="0" dirty="0" smtClean="0">
                <a:solidFill>
                  <a:srgbClr val="000000"/>
                </a:solidFill>
                <a:latin typeface="Candara"/>
                <a:cs typeface="Arial"/>
              </a:rPr>
              <a:t>):</a:t>
            </a:r>
          </a:p>
          <a:p>
            <a:pPr marL="609600" lvl="0" indent="-609600" algn="l" eaLnBrk="1" hangingPunct="1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andara"/>
                <a:cs typeface="Arial"/>
              </a:rPr>
              <a:t>1. Put 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x</a:t>
            </a:r>
            <a:r>
              <a:rPr lang="en-US" sz="3200" kern="0" dirty="0" smtClean="0">
                <a:solidFill>
                  <a:srgbClr val="000000"/>
                </a:solidFill>
                <a:latin typeface="Candara"/>
                <a:cs typeface="Arial"/>
              </a:rPr>
              <a:t> into location 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h</a:t>
            </a:r>
            <a:r>
              <a:rPr lang="en-US" sz="3200" b="1" i="1" kern="0" baseline="-25000" dirty="0" smtClean="0">
                <a:solidFill>
                  <a:srgbClr val="008000"/>
                </a:solidFill>
                <a:latin typeface="Candara"/>
                <a:cs typeface="Arial"/>
              </a:rPr>
              <a:t>i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(x)</a:t>
            </a:r>
            <a:r>
              <a:rPr lang="en-US" sz="3200" i="1" kern="0" dirty="0" smtClean="0">
                <a:solidFill>
                  <a:srgbClr val="000000"/>
                </a:solidFill>
                <a:latin typeface="Candara"/>
                <a:cs typeface="Arial"/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  <a:latin typeface="Candara"/>
                <a:cs typeface="Arial"/>
              </a:rPr>
              <a:t>in 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T</a:t>
            </a:r>
            <a:r>
              <a:rPr lang="en-US" sz="3200" b="1" i="1" kern="0" baseline="-25000" dirty="0" smtClean="0">
                <a:solidFill>
                  <a:srgbClr val="008000"/>
                </a:solidFill>
                <a:latin typeface="Candara"/>
                <a:cs typeface="Arial"/>
              </a:rPr>
              <a:t>i</a:t>
            </a:r>
          </a:p>
          <a:p>
            <a:pPr marL="609600" lvl="0" indent="-609600" algn="l" eaLnBrk="1" hangingPunct="1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andara"/>
                <a:cs typeface="Arial"/>
              </a:rPr>
              <a:t>2. If 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T</a:t>
            </a:r>
            <a:r>
              <a:rPr lang="en-US" sz="3200" b="1" i="1" kern="0" baseline="-25000" dirty="0" smtClean="0">
                <a:solidFill>
                  <a:srgbClr val="008000"/>
                </a:solidFill>
                <a:latin typeface="Candara"/>
                <a:cs typeface="Arial"/>
              </a:rPr>
              <a:t>i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[h</a:t>
            </a:r>
            <a:r>
              <a:rPr lang="en-US" sz="3200" b="1" i="1" kern="0" baseline="-25000" dirty="0" smtClean="0">
                <a:solidFill>
                  <a:srgbClr val="008000"/>
                </a:solidFill>
                <a:latin typeface="Candara"/>
                <a:cs typeface="Arial"/>
              </a:rPr>
              <a:t>i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(x)]</a:t>
            </a:r>
            <a:r>
              <a:rPr lang="en-US" sz="3200" kern="0" dirty="0" smtClean="0">
                <a:solidFill>
                  <a:srgbClr val="000000"/>
                </a:solidFill>
                <a:latin typeface="Candara"/>
                <a:cs typeface="Arial"/>
              </a:rPr>
              <a:t> was empty, </a:t>
            </a:r>
            <a:r>
              <a:rPr lang="en-US" sz="3200" b="1" kern="0" dirty="0" smtClean="0">
                <a:solidFill>
                  <a:srgbClr val="0070C0"/>
                </a:solidFill>
                <a:latin typeface="Candara"/>
                <a:cs typeface="Arial"/>
              </a:rPr>
              <a:t>return</a:t>
            </a:r>
          </a:p>
          <a:p>
            <a:pPr marL="609600" lvl="0" indent="-609600" algn="l" eaLnBrk="1" hangingPunct="1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andara"/>
                <a:cs typeface="Arial"/>
              </a:rPr>
              <a:t>3. If 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T</a:t>
            </a:r>
            <a:r>
              <a:rPr lang="en-US" sz="3200" b="1" i="1" kern="0" baseline="-25000" dirty="0" smtClean="0">
                <a:solidFill>
                  <a:srgbClr val="008000"/>
                </a:solidFill>
                <a:latin typeface="Candara"/>
                <a:cs typeface="Arial"/>
              </a:rPr>
              <a:t>i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[h</a:t>
            </a:r>
            <a:r>
              <a:rPr lang="en-US" sz="3200" b="1" i="1" kern="0" baseline="-25000" dirty="0" smtClean="0">
                <a:solidFill>
                  <a:srgbClr val="008000"/>
                </a:solidFill>
                <a:latin typeface="Candara"/>
                <a:cs typeface="Arial"/>
              </a:rPr>
              <a:t>i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(x)]</a:t>
            </a:r>
            <a:r>
              <a:rPr lang="en-US" sz="3200" kern="0" dirty="0" smtClean="0">
                <a:solidFill>
                  <a:srgbClr val="000000"/>
                </a:solidFill>
                <a:latin typeface="Candara"/>
                <a:cs typeface="Arial"/>
              </a:rPr>
              <a:t> contained element 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y</a:t>
            </a:r>
            <a:r>
              <a:rPr lang="en-US" sz="3200" kern="0" dirty="0" smtClean="0">
                <a:solidFill>
                  <a:srgbClr val="000000"/>
                </a:solidFill>
                <a:latin typeface="Candara"/>
                <a:cs typeface="Arial"/>
              </a:rPr>
              <a:t>, do </a:t>
            </a:r>
            <a:r>
              <a:rPr lang="en-US" sz="3200" b="1" kern="0" dirty="0" smtClean="0">
                <a:solidFill>
                  <a:srgbClr val="FF0000"/>
                </a:solidFill>
                <a:latin typeface="Candara"/>
                <a:cs typeface="Arial"/>
              </a:rPr>
              <a:t>Insert</a:t>
            </a:r>
            <a:r>
              <a:rPr lang="en-US" sz="3200" b="1" kern="0" dirty="0" smtClean="0">
                <a:solidFill>
                  <a:srgbClr val="000000"/>
                </a:solidFill>
                <a:latin typeface="Candara"/>
                <a:cs typeface="Arial"/>
              </a:rPr>
              <a:t>(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y</a:t>
            </a:r>
            <a:r>
              <a:rPr lang="en-US" sz="3200" b="1" kern="0" dirty="0" smtClean="0">
                <a:solidFill>
                  <a:srgbClr val="000000"/>
                </a:solidFill>
                <a:latin typeface="Candara"/>
                <a:cs typeface="Arial"/>
              </a:rPr>
              <a:t>, </a:t>
            </a:r>
            <a:r>
              <a:rPr lang="en-US" sz="3200" b="1" i="1" kern="0" dirty="0" smtClean="0">
                <a:solidFill>
                  <a:srgbClr val="008000"/>
                </a:solidFill>
                <a:latin typeface="Candara"/>
                <a:cs typeface="Arial"/>
              </a:rPr>
              <a:t>3–i</a:t>
            </a:r>
            <a:r>
              <a:rPr lang="en-US" sz="3200" b="1" kern="0" dirty="0" smtClean="0">
                <a:solidFill>
                  <a:srgbClr val="000000"/>
                </a:solidFill>
                <a:latin typeface="Candara"/>
                <a:cs typeface="Arial"/>
              </a:rPr>
              <a:t>)</a:t>
            </a:r>
            <a:endParaRPr lang="en-US" sz="3200" kern="0" dirty="0" smtClean="0">
              <a:solidFill>
                <a:srgbClr val="000000"/>
              </a:solidFill>
              <a:latin typeface="Candar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E93A9-FCBB-4BF8-B2BE-F9A9D9622B5A}" type="slidenum">
              <a:rPr lang="he-IL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347663"/>
            <a:ext cx="8570912" cy="1666875"/>
          </a:xfrm>
        </p:spPr>
        <p:txBody>
          <a:bodyPr/>
          <a:lstStyle/>
          <a:p>
            <a:pPr rtl="0" eaLnBrk="1" hangingPunct="1"/>
            <a:r>
              <a:rPr lang="en-US" sz="5000" smtClean="0"/>
              <a:t>Scheme II:</a:t>
            </a:r>
            <a:br>
              <a:rPr lang="en-US" sz="5000" smtClean="0"/>
            </a:br>
            <a:r>
              <a:rPr lang="en-US" sz="5000" smtClean="0">
                <a:solidFill>
                  <a:srgbClr val="FF0000"/>
                </a:solidFill>
              </a:rPr>
              <a:t>Backyard Cuckoo Hashing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804988" y="2058988"/>
            <a:ext cx="5765800" cy="4324350"/>
            <a:chOff x="1145" y="1473"/>
            <a:chExt cx="3632" cy="2724"/>
          </a:xfrm>
        </p:grpSpPr>
        <p:pic>
          <p:nvPicPr>
            <p:cNvPr id="43013" name="Picture 21" descr="Gocsej_village_house_backy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5" y="1473"/>
              <a:ext cx="3632" cy="2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101" y="2525"/>
              <a:ext cx="864" cy="1058"/>
              <a:chOff x="3812" y="1314"/>
              <a:chExt cx="864" cy="1058"/>
            </a:xfrm>
          </p:grpSpPr>
          <p:pic>
            <p:nvPicPr>
              <p:cNvPr id="43016" name="Picture 23" descr="Copy of HWWJ-026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44" y="1740"/>
                <a:ext cx="632" cy="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017" name="Picture 24" descr="cuckoo300_tcm9-166867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12" y="1314"/>
                <a:ext cx="760" cy="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3015" name="Picture 25" descr="mcolored-bingo-balls_Trial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00FE"/>
                </a:clrFrom>
                <a:clrTo>
                  <a:srgbClr val="FF00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47" y="3179"/>
              <a:ext cx="1246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572E55-28DB-46B7-AFEF-86C6D1DDC676}" type="slidenum">
              <a:rPr lang="he-IL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9400"/>
            <a:ext cx="9144000" cy="762000"/>
          </a:xfrm>
        </p:spPr>
        <p:txBody>
          <a:bodyPr/>
          <a:lstStyle/>
          <a:p>
            <a:pPr rtl="0" eaLnBrk="1" hangingPunct="1"/>
            <a:r>
              <a:rPr lang="en-US" dirty="0" smtClean="0"/>
              <a:t>This Scheme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70000"/>
            <a:ext cx="8294688" cy="37973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Full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memory utilization: </a:t>
            </a:r>
            <a:br>
              <a:rPr lang="en-US" dirty="0" smtClean="0"/>
            </a:br>
            <a:r>
              <a:rPr lang="en-US" b="1" i="1" dirty="0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 elements stored using </a:t>
            </a: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(1+</a:t>
            </a:r>
            <a:r>
              <a:rPr lang="el-GR" b="1" dirty="0" smtClean="0">
                <a:solidFill>
                  <a:srgbClr val="008000"/>
                </a:solidFill>
                <a:latin typeface="Comic Sans MS" pitchFamily="66" charset="0"/>
              </a:rPr>
              <a:t>ε</a:t>
            </a: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)n </a:t>
            </a:r>
            <a:r>
              <a:rPr lang="en-US" dirty="0" smtClean="0"/>
              <a:t>memory words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/>
              <a:t>Constant worst-case operations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Independent of</a:t>
            </a:r>
            <a:r>
              <a:rPr lang="en-US" b="1" dirty="0" smtClean="0"/>
              <a:t> </a:t>
            </a:r>
            <a:r>
              <a:rPr lang="el-GR" b="1" dirty="0" smtClean="0">
                <a:solidFill>
                  <a:srgbClr val="008000"/>
                </a:solidFill>
              </a:rPr>
              <a:t>ε</a:t>
            </a:r>
            <a:r>
              <a:rPr lang="en-US" b="1" dirty="0" smtClean="0">
                <a:solidFill>
                  <a:srgbClr val="008000"/>
                </a:solidFill>
              </a:rPr>
              <a:t>:  </a:t>
            </a:r>
            <a:r>
              <a:rPr lang="en-US" b="1" dirty="0" smtClean="0"/>
              <a:t>for any </a:t>
            </a:r>
            <a:r>
              <a:rPr lang="el-GR" b="1" dirty="0" smtClean="0">
                <a:solidFill>
                  <a:srgbClr val="008000"/>
                </a:solidFill>
              </a:rPr>
              <a:t>ε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</a:rPr>
              <a:t>=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81472" y="3370834"/>
            <a:ext cx="2370138" cy="823913"/>
            <a:chOff x="3936" y="2221"/>
            <a:chExt cx="1493" cy="51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4290" y="2242"/>
              <a:ext cx="946" cy="497"/>
              <a:chOff x="4290" y="2242"/>
              <a:chExt cx="946" cy="497"/>
            </a:xfrm>
          </p:grpSpPr>
          <p:sp>
            <p:nvSpPr>
              <p:cNvPr id="44041" name="Rectangle 19"/>
              <p:cNvSpPr>
                <a:spLocks noChangeArrowheads="1"/>
              </p:cNvSpPr>
              <p:nvPr/>
            </p:nvSpPr>
            <p:spPr bwMode="auto">
              <a:xfrm>
                <a:off x="4531" y="2485"/>
                <a:ext cx="55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en-US" sz="2400" b="1">
                    <a:solidFill>
                      <a:srgbClr val="008000"/>
                    </a:solidFill>
                    <a:latin typeface="Candara" pitchFamily="34" charset="0"/>
                  </a:rPr>
                  <a:t>log</a:t>
                </a:r>
                <a:r>
                  <a:rPr lang="en-US" sz="2400" b="1" i="1">
                    <a:solidFill>
                      <a:srgbClr val="008000"/>
                    </a:solidFill>
                    <a:latin typeface="Candara" pitchFamily="34" charset="0"/>
                  </a:rPr>
                  <a:t> n</a:t>
                </a:r>
              </a:p>
            </p:txBody>
          </p:sp>
          <p:sp>
            <p:nvSpPr>
              <p:cNvPr id="44042" name="Rectangle 20"/>
              <p:cNvSpPr>
                <a:spLocks noChangeArrowheads="1"/>
              </p:cNvSpPr>
              <p:nvPr/>
            </p:nvSpPr>
            <p:spPr bwMode="auto">
              <a:xfrm>
                <a:off x="4410" y="2242"/>
                <a:ext cx="82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en-US" sz="2400" b="1">
                    <a:solidFill>
                      <a:srgbClr val="008000"/>
                    </a:solidFill>
                    <a:latin typeface="Candara" pitchFamily="34" charset="0"/>
                  </a:rPr>
                  <a:t>loglog </a:t>
                </a:r>
                <a:r>
                  <a:rPr lang="en-US" sz="2400" b="1" i="1">
                    <a:solidFill>
                      <a:srgbClr val="008000"/>
                    </a:solidFill>
                    <a:latin typeface="Candara" pitchFamily="34" charset="0"/>
                  </a:rPr>
                  <a:t>n</a:t>
                </a:r>
              </a:p>
            </p:txBody>
          </p:sp>
          <p:sp>
            <p:nvSpPr>
              <p:cNvPr id="44043" name="Line 22"/>
              <p:cNvSpPr>
                <a:spLocks noChangeShapeType="1"/>
              </p:cNvSpPr>
              <p:nvPr/>
            </p:nvSpPr>
            <p:spPr bwMode="auto">
              <a:xfrm>
                <a:off x="4290" y="2509"/>
                <a:ext cx="76" cy="20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4" name="Line 23"/>
              <p:cNvSpPr>
                <a:spLocks noChangeShapeType="1"/>
              </p:cNvSpPr>
              <p:nvPr/>
            </p:nvSpPr>
            <p:spPr bwMode="auto">
              <a:xfrm flipV="1">
                <a:off x="4366" y="2249"/>
                <a:ext cx="76" cy="46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5" name="Line 24"/>
              <p:cNvSpPr>
                <a:spLocks noChangeShapeType="1"/>
              </p:cNvSpPr>
              <p:nvPr/>
            </p:nvSpPr>
            <p:spPr bwMode="auto">
              <a:xfrm>
                <a:off x="4436" y="2253"/>
                <a:ext cx="728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Line 25"/>
              <p:cNvSpPr>
                <a:spLocks noChangeShapeType="1"/>
              </p:cNvSpPr>
              <p:nvPr/>
            </p:nvSpPr>
            <p:spPr bwMode="auto">
              <a:xfrm>
                <a:off x="4452" y="2528"/>
                <a:ext cx="72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39" name="Text Box 27"/>
            <p:cNvSpPr txBox="1">
              <a:spLocks noChangeArrowheads="1"/>
            </p:cNvSpPr>
            <p:nvPr/>
          </p:nvSpPr>
          <p:spPr bwMode="auto">
            <a:xfrm>
              <a:off x="3936" y="2360"/>
              <a:ext cx="276" cy="3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 b="1">
                  <a:solidFill>
                    <a:srgbClr val="008000"/>
                  </a:solidFill>
                  <a:latin typeface="Candara" pitchFamily="34" charset="0"/>
                </a:rPr>
                <a:t>Ω</a:t>
              </a:r>
            </a:p>
          </p:txBody>
        </p:sp>
        <p:sp>
          <p:nvSpPr>
            <p:cNvPr id="44040" name="Text Box 28"/>
            <p:cNvSpPr txBox="1">
              <a:spLocks noChangeArrowheads="1"/>
            </p:cNvSpPr>
            <p:nvPr/>
          </p:nvSpPr>
          <p:spPr bwMode="auto">
            <a:xfrm>
              <a:off x="4065" y="2221"/>
              <a:ext cx="1364" cy="51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i="1" dirty="0">
                  <a:solidFill>
                    <a:srgbClr val="008000"/>
                  </a:solidFill>
                  <a:latin typeface="Candara" pitchFamily="34" charset="0"/>
                </a:rPr>
                <a:t>(           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2643188" y="2732088"/>
            <a:ext cx="4560887" cy="668337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6195219" y="1399381"/>
            <a:ext cx="1158875" cy="792163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round/>
            <a:headEnd/>
            <a:tailEnd type="arrow" w="med" len="med"/>
          </a:ln>
        </p:spPr>
      </p:cxn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CBB8E-0DB0-4AF2-8E2D-1BA4DFB4A29C}" type="slidenum">
              <a:rPr lang="he-IL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title"/>
          </p:nvPr>
        </p:nvSpPr>
        <p:spPr>
          <a:xfrm>
            <a:off x="101600" y="76200"/>
            <a:ext cx="8940800" cy="571500"/>
          </a:xfrm>
        </p:spPr>
        <p:txBody>
          <a:bodyPr/>
          <a:lstStyle/>
          <a:p>
            <a:pPr rtl="0" eaLnBrk="1" hangingPunct="1"/>
            <a:r>
              <a:rPr lang="en-US" sz="3700" dirty="0" smtClean="0"/>
              <a:t>The Two-Level Construction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7500" y="762000"/>
            <a:ext cx="8631428" cy="3309938"/>
          </a:xfrm>
        </p:spPr>
        <p:txBody>
          <a:bodyPr/>
          <a:lstStyle/>
          <a:p>
            <a:pPr eaLnBrk="1" hangingPunct="1"/>
            <a:r>
              <a:rPr lang="en-US" sz="3000" dirty="0" smtClean="0"/>
              <a:t>Store most of </a:t>
            </a:r>
            <a:r>
              <a:rPr lang="en-US" sz="3000" b="1" i="1" dirty="0" smtClean="0">
                <a:solidFill>
                  <a:srgbClr val="008000"/>
                </a:solidFill>
              </a:rPr>
              <a:t>n</a:t>
            </a:r>
            <a:r>
              <a:rPr lang="en-US" sz="3000" dirty="0" smtClean="0"/>
              <a:t> elements in </a:t>
            </a:r>
            <a:r>
              <a:rPr lang="en-US" sz="3000" b="1" i="1" dirty="0" smtClean="0">
                <a:solidFill>
                  <a:srgbClr val="008000"/>
                </a:solidFill>
              </a:rPr>
              <a:t>m =</a:t>
            </a:r>
            <a:r>
              <a:rPr lang="en-US" sz="3000" dirty="0" smtClean="0"/>
              <a:t>               bins</a:t>
            </a:r>
          </a:p>
          <a:p>
            <a:pPr lvl="1" eaLnBrk="1" hangingPunct="1">
              <a:buFont typeface="Candara" pitchFamily="34" charset="0"/>
              <a:buChar char="–"/>
            </a:pPr>
            <a:r>
              <a:rPr lang="en-US" sz="2700" dirty="0" smtClean="0"/>
              <a:t>Each bin of size </a:t>
            </a:r>
            <a:r>
              <a:rPr lang="en-US" sz="2700" b="1" i="1" dirty="0" smtClean="0">
                <a:solidFill>
                  <a:srgbClr val="008000"/>
                </a:solidFill>
              </a:rPr>
              <a:t>d </a:t>
            </a:r>
            <a:r>
              <a:rPr lang="en-US" sz="2500" b="1" i="1" dirty="0" smtClean="0">
                <a:solidFill>
                  <a:srgbClr val="008000"/>
                </a:solidFill>
              </a:rPr>
              <a:t>    </a:t>
            </a:r>
            <a:r>
              <a:rPr lang="en-US" sz="2700" b="1" i="1" dirty="0" smtClean="0">
                <a:solidFill>
                  <a:srgbClr val="008000"/>
                </a:solidFill>
              </a:rPr>
              <a:t>1/</a:t>
            </a:r>
            <a:r>
              <a:rPr lang="en-US" sz="2500" b="1" i="1" dirty="0" smtClean="0">
                <a:solidFill>
                  <a:srgbClr val="008000"/>
                </a:solidFill>
              </a:rPr>
              <a:t>ε</a:t>
            </a:r>
            <a:r>
              <a:rPr lang="en-US" sz="2700" b="1" i="1" baseline="30000" dirty="0" smtClean="0">
                <a:solidFill>
                  <a:srgbClr val="008000"/>
                </a:solidFill>
              </a:rPr>
              <a:t>2</a:t>
            </a:r>
            <a:endParaRPr lang="en-US" sz="2700" b="1" dirty="0" smtClean="0">
              <a:solidFill>
                <a:srgbClr val="008000"/>
              </a:solidFill>
              <a:sym typeface="Math B" pitchFamily="2" charset="2"/>
            </a:endParaRPr>
          </a:p>
          <a:p>
            <a:pPr eaLnBrk="1" hangingPunct="1"/>
            <a:r>
              <a:rPr lang="en-US" sz="3000" dirty="0" smtClean="0"/>
              <a:t>Overflowing elements stored in the second level using </a:t>
            </a:r>
            <a:r>
              <a:rPr lang="en-US" sz="3000" b="1" dirty="0" smtClean="0"/>
              <a:t>de-amortized cuckoo hashing </a:t>
            </a:r>
          </a:p>
          <a:p>
            <a:pPr eaLnBrk="1" hangingPunct="1"/>
            <a:r>
              <a:rPr lang="en-US" sz="3000" dirty="0" smtClean="0"/>
              <a:t>When using </a:t>
            </a:r>
            <a:r>
              <a:rPr lang="en-US" sz="3000" b="1" i="1" dirty="0" smtClean="0">
                <a:solidFill>
                  <a:srgbClr val="008000"/>
                </a:solidFill>
              </a:rPr>
              <a:t>truly random </a:t>
            </a:r>
            <a:r>
              <a:rPr lang="en-US" sz="3000" dirty="0" smtClean="0"/>
              <a:t>hash functions </a:t>
            </a:r>
          </a:p>
          <a:p>
            <a:pPr lvl="1" eaLnBrk="1" hangingPunct="1"/>
            <a:r>
              <a:rPr lang="en-US" b="1" i="1" dirty="0" smtClean="0">
                <a:solidFill>
                  <a:srgbClr val="FF0000"/>
                </a:solidFill>
              </a:rPr>
              <a:t>overflow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≤</a:t>
            </a:r>
            <a:r>
              <a:rPr lang="en-US" i="1" dirty="0" smtClean="0">
                <a:solidFill>
                  <a:srgbClr val="008000"/>
                </a:solidFill>
              </a:rPr>
              <a:t> </a:t>
            </a:r>
            <a:r>
              <a:rPr lang="el-GR" b="1" i="1" dirty="0" smtClean="0">
                <a:solidFill>
                  <a:srgbClr val="008000"/>
                </a:solidFill>
              </a:rPr>
              <a:t>ε</a:t>
            </a:r>
            <a:r>
              <a:rPr lang="en-US" b="1" i="1" dirty="0" smtClean="0">
                <a:solidFill>
                  <a:srgbClr val="008000"/>
                </a:solidFill>
                <a:cs typeface="FrankRuehl" pitchFamily="2" charset="-79"/>
              </a:rPr>
              <a:t>n</a:t>
            </a:r>
            <a:r>
              <a:rPr lang="en-US" i="1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/>
              <a:t>whp</a:t>
            </a:r>
            <a:endParaRPr lang="en-US" dirty="0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764213" y="673100"/>
            <a:ext cx="1235075" cy="725488"/>
            <a:chOff x="2887" y="888"/>
            <a:chExt cx="778" cy="457"/>
          </a:xfrm>
        </p:grpSpPr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2887" y="950"/>
              <a:ext cx="73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</a:pPr>
              <a:r>
                <a:rPr lang="en-US" sz="3000" b="1" i="1" dirty="0">
                  <a:solidFill>
                    <a:srgbClr val="008000"/>
                  </a:solidFill>
                  <a:latin typeface="Candara" pitchFamily="34" charset="0"/>
                </a:rPr>
                <a:t>(1+</a:t>
              </a:r>
              <a:r>
                <a:rPr lang="el-GR" sz="2800" b="1" i="1" dirty="0">
                  <a:solidFill>
                    <a:srgbClr val="008000"/>
                  </a:solidFill>
                  <a:latin typeface="Candara" pitchFamily="34" charset="0"/>
                </a:rPr>
                <a:t>ε</a:t>
              </a:r>
              <a:r>
                <a:rPr lang="en-US" sz="3000" b="1" i="1" dirty="0">
                  <a:solidFill>
                    <a:srgbClr val="008000"/>
                  </a:solidFill>
                  <a:latin typeface="Candara" pitchFamily="34" charset="0"/>
                </a:rPr>
                <a:t>)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421" y="888"/>
              <a:ext cx="244" cy="457"/>
              <a:chOff x="3488" y="2915"/>
              <a:chExt cx="244" cy="457"/>
            </a:xfrm>
          </p:grpSpPr>
          <p:sp>
            <p:nvSpPr>
              <p:cNvPr id="9233" name="Rectangle 17"/>
              <p:cNvSpPr>
                <a:spLocks noChangeArrowheads="1"/>
              </p:cNvSpPr>
              <p:nvPr/>
            </p:nvSpPr>
            <p:spPr bwMode="auto">
              <a:xfrm>
                <a:off x="3507" y="2915"/>
                <a:ext cx="225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</a:pPr>
                <a:r>
                  <a:rPr lang="en-US" sz="2400" b="1" i="1">
                    <a:solidFill>
                      <a:srgbClr val="008000"/>
                    </a:solidFill>
                    <a:latin typeface="Candara" pitchFamily="34" charset="0"/>
                  </a:rPr>
                  <a:t>n</a:t>
                </a:r>
              </a:p>
            </p:txBody>
          </p:sp>
          <p:sp>
            <p:nvSpPr>
              <p:cNvPr id="9234" name="Rectangle 18"/>
              <p:cNvSpPr>
                <a:spLocks noChangeArrowheads="1"/>
              </p:cNvSpPr>
              <p:nvPr/>
            </p:nvSpPr>
            <p:spPr bwMode="auto">
              <a:xfrm>
                <a:off x="3488" y="3116"/>
                <a:ext cx="225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</a:pPr>
                <a:r>
                  <a:rPr lang="en-US" sz="2400" b="1" i="1">
                    <a:solidFill>
                      <a:srgbClr val="008000"/>
                    </a:solidFill>
                    <a:latin typeface="Candara" pitchFamily="34" charset="0"/>
                  </a:rPr>
                  <a:t>d</a:t>
                </a:r>
              </a:p>
            </p:txBody>
          </p:sp>
          <p:sp>
            <p:nvSpPr>
              <p:cNvPr id="9235" name="Line 19"/>
              <p:cNvSpPr>
                <a:spLocks noChangeShapeType="1"/>
              </p:cNvSpPr>
              <p:nvPr/>
            </p:nvSpPr>
            <p:spPr bwMode="auto">
              <a:xfrm>
                <a:off x="3525" y="3157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4152" name="Text Box 24"/>
          <p:cNvSpPr txBox="1">
            <a:spLocks noChangeArrowheads="1"/>
          </p:cNvSpPr>
          <p:nvPr/>
        </p:nvSpPr>
        <p:spPr bwMode="auto">
          <a:xfrm>
            <a:off x="3606800" y="1308100"/>
            <a:ext cx="444500" cy="5334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900">
                <a:solidFill>
                  <a:srgbClr val="008000"/>
                </a:solidFill>
              </a:rPr>
              <a:t>≈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073849" y="3705225"/>
            <a:ext cx="7666037" cy="3152775"/>
            <a:chOff x="615" y="2120"/>
            <a:chExt cx="4829" cy="1986"/>
          </a:xfrm>
        </p:grpSpPr>
        <p:graphicFrame>
          <p:nvGraphicFramePr>
            <p:cNvPr id="9218" name="Object 30"/>
            <p:cNvGraphicFramePr>
              <a:graphicFrameLocks noChangeAspect="1"/>
            </p:cNvGraphicFramePr>
            <p:nvPr/>
          </p:nvGraphicFramePr>
          <p:xfrm>
            <a:off x="615" y="2613"/>
            <a:ext cx="2350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56" name="Visio" r:id="rId4" imgW="2477719" imgH="1482547" progId="">
                    <p:embed/>
                  </p:oleObj>
                </mc:Choice>
                <mc:Fallback>
                  <p:oleObj name="Visio" r:id="rId4" imgW="2477719" imgH="1482547" progId="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613"/>
                          <a:ext cx="2350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31"/>
            <p:cNvGraphicFramePr>
              <a:graphicFrameLocks noChangeAspect="1"/>
            </p:cNvGraphicFramePr>
            <p:nvPr/>
          </p:nvGraphicFramePr>
          <p:xfrm>
            <a:off x="3585" y="2243"/>
            <a:ext cx="1406" cy="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57" name="Visio" r:id="rId6" imgW="1825142" imgH="2419502" progId="">
                    <p:embed/>
                  </p:oleObj>
                </mc:Choice>
                <mc:Fallback>
                  <p:oleObj name="Visio" r:id="rId6" imgW="1825142" imgH="2419502" progId="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" y="2243"/>
                          <a:ext cx="1406" cy="1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29" name="Picture 34" descr="Copy of cuckoo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-419516">
              <a:off x="4804" y="2120"/>
              <a:ext cx="64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0" name="Freeform 35"/>
            <p:cNvSpPr>
              <a:spLocks/>
            </p:cNvSpPr>
            <p:nvPr/>
          </p:nvSpPr>
          <p:spPr bwMode="auto">
            <a:xfrm rot="-388047">
              <a:off x="1984" y="2504"/>
              <a:ext cx="1656" cy="496"/>
            </a:xfrm>
            <a:custGeom>
              <a:avLst/>
              <a:gdLst>
                <a:gd name="T0" fmla="*/ 0 w 1656"/>
                <a:gd name="T1" fmla="*/ 603 h 408"/>
                <a:gd name="T2" fmla="*/ 672 w 1656"/>
                <a:gd name="T3" fmla="*/ 60 h 408"/>
                <a:gd name="T4" fmla="*/ 1656 w 1656"/>
                <a:gd name="T5" fmla="*/ 248 h 408"/>
                <a:gd name="T6" fmla="*/ 0 60000 65536"/>
                <a:gd name="T7" fmla="*/ 0 60000 65536"/>
                <a:gd name="T8" fmla="*/ 0 60000 65536"/>
                <a:gd name="T9" fmla="*/ 0 w 1656"/>
                <a:gd name="T10" fmla="*/ 0 h 408"/>
                <a:gd name="T11" fmla="*/ 1656 w 1656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6" h="408">
                  <a:moveTo>
                    <a:pt x="0" y="408"/>
                  </a:moveTo>
                  <a:cubicBezTo>
                    <a:pt x="198" y="244"/>
                    <a:pt x="396" y="80"/>
                    <a:pt x="672" y="40"/>
                  </a:cubicBezTo>
                  <a:cubicBezTo>
                    <a:pt x="948" y="0"/>
                    <a:pt x="1302" y="84"/>
                    <a:pt x="1656" y="16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58000" y="2374900"/>
            <a:ext cx="2152650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Arial Narrow" pitchFamily="34" charset="0"/>
              </a:rPr>
              <a:t>Represent waste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707136" y="4267200"/>
            <a:ext cx="3779520" cy="1499616"/>
          </a:xfrm>
          <a:prstGeom prst="wedgeRoundRectCallout">
            <a:avLst>
              <a:gd name="adj1" fmla="val 11102"/>
              <a:gd name="adj2" fmla="val -77500"/>
              <a:gd name="adj3" fmla="val 16667"/>
            </a:avLst>
          </a:prstGeom>
          <a:solidFill>
            <a:srgbClr val="FFC000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lvl="1" indent="-285750" algn="l" eaLnBrk="1" hangingPunct="1">
              <a:spcBef>
                <a:spcPct val="20000"/>
              </a:spcBef>
            </a:pPr>
            <a:r>
              <a:rPr lang="en-US" sz="2600" kern="0" dirty="0" smtClean="0">
                <a:solidFill>
                  <a:srgbClr val="000000"/>
                </a:solidFill>
                <a:latin typeface="Candara"/>
                <a:cs typeface="Arial"/>
              </a:rPr>
              <a:t>Sufficient to have 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sz="2600" b="1" i="1" kern="0" dirty="0" err="1" smtClean="0">
                <a:solidFill>
                  <a:srgbClr val="008000"/>
                </a:solidFill>
                <a:latin typeface="Candara"/>
                <a:cs typeface="Arial"/>
              </a:rPr>
              <a:t>n</a:t>
            </a:r>
            <a:r>
              <a:rPr lang="en-US" sz="2600" b="1" i="1" kern="0" baseline="30000" dirty="0" err="1" smtClean="0">
                <a:solidFill>
                  <a:srgbClr val="008000"/>
                </a:solidFill>
                <a:latin typeface="Candara"/>
                <a:cs typeface="Times New Roman" pitchFamily="18" charset="0"/>
              </a:rPr>
              <a:t>α</a:t>
            </a:r>
            <a:r>
              <a:rPr lang="en-US" sz="2600" kern="0" dirty="0" smtClean="0">
                <a:solidFill>
                  <a:srgbClr val="000000"/>
                </a:solidFill>
                <a:latin typeface="Candara"/>
                <a:cs typeface="Arial"/>
              </a:rPr>
              <a:t>-wise independent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sz="2600" kern="0" dirty="0" smtClean="0">
                <a:solidFill>
                  <a:srgbClr val="000000"/>
                </a:solidFill>
                <a:latin typeface="Candara"/>
                <a:cs typeface="Arial"/>
              </a:rPr>
              <a:t> hash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52" grpId="0"/>
      <p:bldP spid="1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9095A9-DDA1-4023-AACE-DE8D699B047E}" type="slidenum">
              <a:rPr lang="he-IL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128588"/>
            <a:ext cx="7032625" cy="1143000"/>
          </a:xfrm>
        </p:spPr>
        <p:txBody>
          <a:bodyPr/>
          <a:lstStyle/>
          <a:p>
            <a:pPr eaLnBrk="1" hangingPunct="1"/>
            <a:r>
              <a:rPr lang="en-US" sz="3900" dirty="0" smtClean="0"/>
              <a:t>Efficient Interplay </a:t>
            </a:r>
            <a:br>
              <a:rPr lang="en-US" sz="3900" dirty="0" smtClean="0"/>
            </a:br>
            <a:r>
              <a:rPr lang="en-US" sz="3000" dirty="0" smtClean="0"/>
              <a:t>Between Bins and Cuckoo Hashing</a:t>
            </a:r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19075" y="2114550"/>
            <a:ext cx="8612188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Candara" pitchFamily="34" charset="0"/>
              </a:rPr>
              <a:t>Due to deletions, should move elements from </a:t>
            </a:r>
            <a:r>
              <a:rPr lang="en-US" sz="3000" b="1" i="1" dirty="0">
                <a:latin typeface="Candara" pitchFamily="34" charset="0"/>
              </a:rPr>
              <a:t>second</a:t>
            </a:r>
            <a:r>
              <a:rPr lang="en-US" sz="3000" dirty="0">
                <a:latin typeface="Candara" pitchFamily="34" charset="0"/>
              </a:rPr>
              <a:t> to </a:t>
            </a:r>
            <a:r>
              <a:rPr lang="en-US" sz="3000" b="1" i="1" dirty="0">
                <a:latin typeface="Candara" pitchFamily="34" charset="0"/>
              </a:rPr>
              <a:t>first</a:t>
            </a:r>
            <a:r>
              <a:rPr lang="en-US" sz="3000" dirty="0">
                <a:latin typeface="Candara" pitchFamily="34" charset="0"/>
              </a:rPr>
              <a:t> level, </a:t>
            </a:r>
            <a:r>
              <a:rPr lang="en-US" sz="3000" b="1" dirty="0">
                <a:latin typeface="Candara" pitchFamily="34" charset="0"/>
              </a:rPr>
              <a:t>when space is available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700" dirty="0">
                <a:latin typeface="Candara" pitchFamily="34" charset="0"/>
              </a:rPr>
              <a:t>Without moving back, </a:t>
            </a:r>
            <a:r>
              <a:rPr lang="en-US" sz="2700" b="1" dirty="0">
                <a:solidFill>
                  <a:srgbClr val="990000"/>
                </a:solidFill>
                <a:latin typeface="Candara" pitchFamily="34" charset="0"/>
              </a:rPr>
              <a:t>second level may contain too many elements</a:t>
            </a:r>
            <a:endParaRPr lang="en-US" sz="2600" b="1" dirty="0">
              <a:solidFill>
                <a:srgbClr val="990000"/>
              </a:solidFill>
              <a:latin typeface="Candara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000" b="1" i="1" dirty="0">
                <a:solidFill>
                  <a:srgbClr val="008000"/>
                </a:solidFill>
                <a:latin typeface="Candara" pitchFamily="34" charset="0"/>
              </a:rPr>
              <a:t>Key point:</a:t>
            </a:r>
            <a:r>
              <a:rPr lang="en-US" sz="3000" dirty="0">
                <a:latin typeface="Candara" pitchFamily="34" charset="0"/>
              </a:rPr>
              <a:t> cuckoo hashing allows this feature!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700" dirty="0">
                <a:latin typeface="Candara" pitchFamily="34" charset="0"/>
              </a:rPr>
              <a:t>While traversing cuckoo tables, </a:t>
            </a:r>
            <a:r>
              <a:rPr lang="en-US" sz="2700" b="1" dirty="0">
                <a:latin typeface="Candara" pitchFamily="34" charset="0"/>
              </a:rPr>
              <a:t>for any encountered element</a:t>
            </a:r>
            <a:r>
              <a:rPr lang="en-US" sz="2700" dirty="0">
                <a:latin typeface="Candara" pitchFamily="34" charset="0"/>
              </a:rPr>
              <a:t>, check if its </a:t>
            </a:r>
            <a:r>
              <a:rPr lang="en-US" sz="2700" b="1" i="1" dirty="0">
                <a:latin typeface="Candara" pitchFamily="34" charset="0"/>
              </a:rPr>
              <a:t>first-level bin</a:t>
            </a:r>
            <a:r>
              <a:rPr lang="en-US" sz="2700" dirty="0">
                <a:latin typeface="Candara" pitchFamily="34" charset="0"/>
              </a:rPr>
              <a:t> has available </a:t>
            </a:r>
            <a:r>
              <a:rPr lang="en-US" sz="2700" dirty="0" smtClean="0">
                <a:latin typeface="Candara" pitchFamily="34" charset="0"/>
              </a:rPr>
              <a:t>space</a:t>
            </a:r>
            <a:endParaRPr lang="en-US" sz="2700" dirty="0">
              <a:latin typeface="Candara" pitchFamily="34" charset="0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700" b="1" dirty="0">
                <a:solidFill>
                  <a:schemeClr val="accent2"/>
                </a:solidFill>
                <a:latin typeface="Candara" pitchFamily="34" charset="0"/>
              </a:rPr>
              <a:t>Once an element is moved back to its first level, </a:t>
            </a:r>
            <a:br>
              <a:rPr lang="en-US" sz="2700" b="1" dirty="0">
                <a:solidFill>
                  <a:schemeClr val="accent2"/>
                </a:solidFill>
                <a:latin typeface="Candara" pitchFamily="34" charset="0"/>
              </a:rPr>
            </a:br>
            <a:r>
              <a:rPr lang="en-US" sz="2700" b="1" dirty="0">
                <a:solidFill>
                  <a:schemeClr val="accent2"/>
                </a:solidFill>
                <a:latin typeface="Candara" pitchFamily="34" charset="0"/>
              </a:rPr>
              <a:t>cuckoo insertion </a:t>
            </a:r>
            <a:r>
              <a:rPr lang="en-US" sz="27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ends!</a:t>
            </a:r>
            <a:endParaRPr lang="en-US" sz="27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1928813" y="1284288"/>
            <a:ext cx="5256212" cy="744537"/>
          </a:xfrm>
          <a:prstGeom prst="cloudCallout">
            <a:avLst>
              <a:gd name="adj1" fmla="val -42690"/>
              <a:gd name="adj2" fmla="val 79829"/>
            </a:avLst>
          </a:prstGeom>
          <a:solidFill>
            <a:srgbClr val="FFC0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ndara" pitchFamily="34" charset="0"/>
              </a:rPr>
              <a:t>Can have any poly sequence</a:t>
            </a:r>
            <a:endParaRPr lang="en-US" sz="2400" b="1" i="1" dirty="0">
              <a:solidFill>
                <a:srgbClr val="0070C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3171825" y="1046163"/>
            <a:ext cx="1495425" cy="4933950"/>
            <a:chOff x="1998" y="499"/>
            <a:chExt cx="942" cy="3108"/>
          </a:xfrm>
        </p:grpSpPr>
        <p:sp>
          <p:nvSpPr>
            <p:cNvPr id="47170" name="Text Box 60"/>
            <p:cNvSpPr txBox="1">
              <a:spLocks noChangeArrowheads="1"/>
            </p:cNvSpPr>
            <p:nvPr/>
          </p:nvSpPr>
          <p:spPr bwMode="auto">
            <a:xfrm>
              <a:off x="2107" y="499"/>
              <a:ext cx="732" cy="4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800" i="1">
                  <a:latin typeface="Candara" pitchFamily="34" charset="0"/>
                </a:rPr>
                <a:t>T</a:t>
              </a:r>
              <a:r>
                <a:rPr lang="en-US" sz="3800" i="1" baseline="-15000">
                  <a:latin typeface="Candara" pitchFamily="34" charset="0"/>
                </a:rPr>
                <a:t>0</a:t>
              </a:r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998" y="912"/>
              <a:ext cx="291" cy="2695"/>
              <a:chOff x="1718" y="744"/>
              <a:chExt cx="291" cy="2695"/>
            </a:xfrm>
          </p:grpSpPr>
          <p:sp>
            <p:nvSpPr>
              <p:cNvPr id="47211" name="AutoShape 23"/>
              <p:cNvSpPr>
                <a:spLocks noChangeAspect="1" noChangeArrowheads="1"/>
              </p:cNvSpPr>
              <p:nvPr/>
            </p:nvSpPr>
            <p:spPr bwMode="auto">
              <a:xfrm>
                <a:off x="1718" y="314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2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718" y="292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1718" y="270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718" y="2492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1718" y="227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1718" y="205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7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1718" y="183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8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718" y="161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9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1718" y="139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0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1718" y="1180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1" name="AutoShape 12"/>
              <p:cNvSpPr>
                <a:spLocks noChangeAspect="1" noChangeArrowheads="1"/>
              </p:cNvSpPr>
              <p:nvPr/>
            </p:nvSpPr>
            <p:spPr bwMode="auto">
              <a:xfrm>
                <a:off x="1718" y="963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2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1718" y="74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217" y="912"/>
              <a:ext cx="291" cy="2695"/>
              <a:chOff x="1718" y="744"/>
              <a:chExt cx="291" cy="2695"/>
            </a:xfrm>
          </p:grpSpPr>
          <p:sp>
            <p:nvSpPr>
              <p:cNvPr id="47199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1718" y="314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0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1718" y="292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1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1718" y="270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2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1718" y="2492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3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1718" y="227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4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1718" y="205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5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1718" y="183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6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1718" y="161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7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1718" y="139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8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1718" y="1180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9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1718" y="963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0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1718" y="74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432" y="912"/>
              <a:ext cx="291" cy="2695"/>
              <a:chOff x="1718" y="744"/>
              <a:chExt cx="291" cy="2695"/>
            </a:xfrm>
          </p:grpSpPr>
          <p:sp>
            <p:nvSpPr>
              <p:cNvPr id="47187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1718" y="314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8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1718" y="292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9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1718" y="270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0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1718" y="2492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1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1718" y="227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2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1718" y="205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3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1718" y="183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4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1718" y="161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5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1718" y="139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6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1718" y="1180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7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1718" y="963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8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1718" y="74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649" y="912"/>
              <a:ext cx="291" cy="2695"/>
              <a:chOff x="1718" y="744"/>
              <a:chExt cx="291" cy="2695"/>
            </a:xfrm>
          </p:grpSpPr>
          <p:sp>
            <p:nvSpPr>
              <p:cNvPr id="4717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1718" y="314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6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1718" y="292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7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1718" y="270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8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1718" y="2492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9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1718" y="227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0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1718" y="205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1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1718" y="183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2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1718" y="161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3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1718" y="139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4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1718" y="1180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5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1718" y="963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6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1718" y="74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224"/>
          <p:cNvGrpSpPr>
            <a:grpSpLocks/>
          </p:cNvGrpSpPr>
          <p:nvPr/>
        </p:nvGrpSpPr>
        <p:grpSpPr bwMode="auto">
          <a:xfrm>
            <a:off x="3546475" y="1838325"/>
            <a:ext cx="987425" cy="4110038"/>
            <a:chOff x="2444" y="998"/>
            <a:chExt cx="622" cy="2589"/>
          </a:xfrm>
        </p:grpSpPr>
        <p:sp>
          <p:nvSpPr>
            <p:cNvPr id="47152" name="Oval 52"/>
            <p:cNvSpPr>
              <a:spLocks noChangeAspect="1" noChangeArrowheads="1"/>
            </p:cNvSpPr>
            <p:nvPr/>
          </p:nvSpPr>
          <p:spPr bwMode="auto">
            <a:xfrm flipH="1">
              <a:off x="2444" y="318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993366"/>
                </a:gs>
                <a:gs pos="100000">
                  <a:srgbClr val="47182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Oval 53"/>
            <p:cNvSpPr>
              <a:spLocks noChangeAspect="1" noChangeArrowheads="1"/>
            </p:cNvSpPr>
            <p:nvPr/>
          </p:nvSpPr>
          <p:spPr bwMode="auto">
            <a:xfrm flipH="1">
              <a:off x="2671" y="318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4" name="Oval 57"/>
            <p:cNvSpPr>
              <a:spLocks noChangeAspect="1" noChangeArrowheads="1"/>
            </p:cNvSpPr>
            <p:nvPr/>
          </p:nvSpPr>
          <p:spPr bwMode="auto">
            <a:xfrm flipH="1">
              <a:off x="2885" y="187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5" name="Oval 55"/>
            <p:cNvSpPr>
              <a:spLocks noChangeAspect="1" noChangeArrowheads="1"/>
            </p:cNvSpPr>
            <p:nvPr/>
          </p:nvSpPr>
          <p:spPr bwMode="auto">
            <a:xfrm flipH="1">
              <a:off x="2444" y="187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3B3B3B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6" name="Oval 51"/>
            <p:cNvSpPr>
              <a:spLocks noChangeAspect="1" noChangeArrowheads="1"/>
            </p:cNvSpPr>
            <p:nvPr/>
          </p:nvSpPr>
          <p:spPr bwMode="auto">
            <a:xfrm flipH="1">
              <a:off x="2671" y="143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Oval 59"/>
            <p:cNvSpPr>
              <a:spLocks noChangeAspect="1" noChangeArrowheads="1"/>
            </p:cNvSpPr>
            <p:nvPr/>
          </p:nvSpPr>
          <p:spPr bwMode="auto">
            <a:xfrm flipH="1">
              <a:off x="2671" y="2316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8" name="Oval 58"/>
            <p:cNvSpPr>
              <a:spLocks noChangeAspect="1" noChangeArrowheads="1"/>
            </p:cNvSpPr>
            <p:nvPr/>
          </p:nvSpPr>
          <p:spPr bwMode="auto">
            <a:xfrm flipH="1">
              <a:off x="2885" y="143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000080"/>
                </a:gs>
                <a:gs pos="100000">
                  <a:srgbClr val="00003B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Oval 53"/>
            <p:cNvSpPr>
              <a:spLocks noChangeAspect="1" noChangeArrowheads="1"/>
            </p:cNvSpPr>
            <p:nvPr/>
          </p:nvSpPr>
          <p:spPr bwMode="auto">
            <a:xfrm flipH="1">
              <a:off x="2444" y="1656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0" name="Oval 57"/>
            <p:cNvSpPr>
              <a:spLocks noChangeAspect="1" noChangeArrowheads="1"/>
            </p:cNvSpPr>
            <p:nvPr/>
          </p:nvSpPr>
          <p:spPr bwMode="auto">
            <a:xfrm flipH="1">
              <a:off x="2444" y="998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52"/>
            <p:cNvSpPr>
              <a:spLocks noChangeAspect="1" noChangeArrowheads="1"/>
            </p:cNvSpPr>
            <p:nvPr/>
          </p:nvSpPr>
          <p:spPr bwMode="auto">
            <a:xfrm flipH="1">
              <a:off x="2671" y="2751"/>
              <a:ext cx="181" cy="18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7162" name="Oval 57"/>
            <p:cNvSpPr>
              <a:spLocks noChangeAspect="1" noChangeArrowheads="1"/>
            </p:cNvSpPr>
            <p:nvPr/>
          </p:nvSpPr>
          <p:spPr bwMode="auto">
            <a:xfrm flipH="1">
              <a:off x="2671" y="998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3" name="Oval 14"/>
            <p:cNvSpPr>
              <a:spLocks noChangeAspect="1" noChangeArrowheads="1"/>
            </p:cNvSpPr>
            <p:nvPr/>
          </p:nvSpPr>
          <p:spPr bwMode="auto">
            <a:xfrm flipH="1">
              <a:off x="2885" y="318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4" name="Oval 58"/>
            <p:cNvSpPr>
              <a:spLocks noChangeAspect="1" noChangeArrowheads="1"/>
            </p:cNvSpPr>
            <p:nvPr/>
          </p:nvSpPr>
          <p:spPr bwMode="auto">
            <a:xfrm flipH="1">
              <a:off x="2444" y="2316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000080"/>
                </a:gs>
                <a:gs pos="100000">
                  <a:srgbClr val="00003B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2"/>
            <p:cNvSpPr>
              <a:spLocks noChangeAspect="1" noChangeArrowheads="1"/>
            </p:cNvSpPr>
            <p:nvPr/>
          </p:nvSpPr>
          <p:spPr bwMode="auto">
            <a:xfrm flipH="1">
              <a:off x="2671" y="3401"/>
              <a:ext cx="181" cy="18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7166" name="Oval 55"/>
            <p:cNvSpPr>
              <a:spLocks noChangeAspect="1" noChangeArrowheads="1"/>
            </p:cNvSpPr>
            <p:nvPr/>
          </p:nvSpPr>
          <p:spPr bwMode="auto">
            <a:xfrm flipH="1">
              <a:off x="2885" y="275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76007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7" name="Oval 53"/>
            <p:cNvSpPr>
              <a:spLocks noChangeAspect="1" noChangeArrowheads="1"/>
            </p:cNvSpPr>
            <p:nvPr/>
          </p:nvSpPr>
          <p:spPr bwMode="auto">
            <a:xfrm flipH="1">
              <a:off x="2885" y="998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8" name="Oval 54"/>
            <p:cNvSpPr>
              <a:spLocks noChangeAspect="1" noChangeArrowheads="1"/>
            </p:cNvSpPr>
            <p:nvPr/>
          </p:nvSpPr>
          <p:spPr bwMode="auto">
            <a:xfrm flipH="1">
              <a:off x="2671" y="1871"/>
              <a:ext cx="181" cy="186"/>
            </a:xfrm>
            <a:prstGeom prst="ellipse">
              <a:avLst/>
            </a:prstGeom>
            <a:solidFill>
              <a:srgbClr val="0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9" name="Oval 14"/>
            <p:cNvSpPr>
              <a:spLocks noChangeAspect="1" noChangeArrowheads="1"/>
            </p:cNvSpPr>
            <p:nvPr/>
          </p:nvSpPr>
          <p:spPr bwMode="auto">
            <a:xfrm flipH="1">
              <a:off x="2885" y="2316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538" y="6526213"/>
            <a:ext cx="2133600" cy="258762"/>
          </a:xfrm>
          <a:noFill/>
        </p:spPr>
        <p:txBody>
          <a:bodyPr/>
          <a:lstStyle/>
          <a:p>
            <a:fld id="{F1C71932-50B7-43C5-88B3-57D01A827D6C}" type="slidenum">
              <a:rPr lang="he-IL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241300"/>
            <a:ext cx="8686800" cy="508000"/>
          </a:xfrm>
        </p:spPr>
        <p:txBody>
          <a:bodyPr/>
          <a:lstStyle/>
          <a:p>
            <a:pPr rtl="0" eaLnBrk="1" hangingPunct="1"/>
            <a:r>
              <a:rPr lang="en-US" sz="3900" dirty="0" smtClean="0"/>
              <a:t>Snapshot of the Scheme</a:t>
            </a:r>
          </a:p>
        </p:txBody>
      </p:sp>
      <p:grpSp>
        <p:nvGrpSpPr>
          <p:cNvPr id="8" name="Group 223"/>
          <p:cNvGrpSpPr>
            <a:grpSpLocks/>
          </p:cNvGrpSpPr>
          <p:nvPr/>
        </p:nvGrpSpPr>
        <p:grpSpPr bwMode="auto">
          <a:xfrm>
            <a:off x="5416550" y="2260600"/>
            <a:ext cx="1552575" cy="3063875"/>
            <a:chOff x="3412" y="1264"/>
            <a:chExt cx="978" cy="1930"/>
          </a:xfrm>
        </p:grpSpPr>
        <p:grpSp>
          <p:nvGrpSpPr>
            <p:cNvPr id="9" name="Group 188"/>
            <p:cNvGrpSpPr>
              <a:grpSpLocks/>
            </p:cNvGrpSpPr>
            <p:nvPr/>
          </p:nvGrpSpPr>
          <p:grpSpPr bwMode="auto">
            <a:xfrm>
              <a:off x="3767" y="2901"/>
              <a:ext cx="507" cy="293"/>
              <a:chOff x="4337" y="1101"/>
              <a:chExt cx="507" cy="293"/>
            </a:xfrm>
          </p:grpSpPr>
          <p:sp>
            <p:nvSpPr>
              <p:cNvPr id="47150" name="AutoShape 22"/>
              <p:cNvSpPr>
                <a:spLocks noChangeAspect="1" noChangeArrowheads="1"/>
              </p:cNvSpPr>
              <p:nvPr/>
            </p:nvSpPr>
            <p:spPr bwMode="auto">
              <a:xfrm>
                <a:off x="4337" y="1101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1" name="AutoShape 43"/>
              <p:cNvSpPr>
                <a:spLocks noChangeAspect="1" noChangeArrowheads="1"/>
              </p:cNvSpPr>
              <p:nvPr/>
            </p:nvSpPr>
            <p:spPr bwMode="auto">
              <a:xfrm>
                <a:off x="4553" y="1101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37" name="Text Box 60"/>
            <p:cNvSpPr txBox="1">
              <a:spLocks noChangeArrowheads="1"/>
            </p:cNvSpPr>
            <p:nvPr/>
          </p:nvSpPr>
          <p:spPr bwMode="auto">
            <a:xfrm>
              <a:off x="3412" y="1264"/>
              <a:ext cx="456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T</a:t>
              </a:r>
              <a:r>
                <a:rPr lang="en-US" sz="3000" i="1" baseline="-15000">
                  <a:latin typeface="Candara" pitchFamily="34" charset="0"/>
                </a:rPr>
                <a:t>1</a:t>
              </a:r>
            </a:p>
          </p:txBody>
        </p:sp>
        <p:sp>
          <p:nvSpPr>
            <p:cNvPr id="47138" name="Text Box 61"/>
            <p:cNvSpPr txBox="1">
              <a:spLocks noChangeArrowheads="1"/>
            </p:cNvSpPr>
            <p:nvPr/>
          </p:nvSpPr>
          <p:spPr bwMode="auto">
            <a:xfrm>
              <a:off x="3934" y="1264"/>
              <a:ext cx="456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T</a:t>
              </a:r>
              <a:r>
                <a:rPr lang="en-US" sz="3000" i="1" baseline="-15000">
                  <a:latin typeface="Candara" pitchFamily="34" charset="0"/>
                </a:rPr>
                <a:t>2</a:t>
              </a:r>
            </a:p>
          </p:txBody>
        </p:sp>
        <p:sp>
          <p:nvSpPr>
            <p:cNvPr id="47139" name="Text Box 64"/>
            <p:cNvSpPr txBox="1">
              <a:spLocks noChangeArrowheads="1"/>
            </p:cNvSpPr>
            <p:nvPr/>
          </p:nvSpPr>
          <p:spPr bwMode="auto">
            <a:xfrm>
              <a:off x="3596" y="2656"/>
              <a:ext cx="728" cy="2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Candara" pitchFamily="34" charset="0"/>
                </a:rPr>
                <a:t>Queue</a:t>
              </a:r>
              <a:endParaRPr lang="en-US" sz="2500" i="1" baseline="-15000">
                <a:latin typeface="Candara" pitchFamily="34" charset="0"/>
              </a:endParaRPr>
            </a:p>
          </p:txBody>
        </p:sp>
        <p:grpSp>
          <p:nvGrpSpPr>
            <p:cNvPr id="10" name="Group 186"/>
            <p:cNvGrpSpPr>
              <a:grpSpLocks/>
            </p:cNvGrpSpPr>
            <p:nvPr/>
          </p:nvGrpSpPr>
          <p:grpSpPr bwMode="auto">
            <a:xfrm>
              <a:off x="3972" y="1604"/>
              <a:ext cx="291" cy="947"/>
              <a:chOff x="3348" y="2245"/>
              <a:chExt cx="291" cy="947"/>
            </a:xfrm>
          </p:grpSpPr>
          <p:sp>
            <p:nvSpPr>
              <p:cNvPr id="47146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3348" y="2899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7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3348" y="2679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8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3348" y="2459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9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3348" y="224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87"/>
            <p:cNvGrpSpPr>
              <a:grpSpLocks/>
            </p:cNvGrpSpPr>
            <p:nvPr/>
          </p:nvGrpSpPr>
          <p:grpSpPr bwMode="auto">
            <a:xfrm>
              <a:off x="3462" y="1604"/>
              <a:ext cx="291" cy="944"/>
              <a:chOff x="4170" y="1964"/>
              <a:chExt cx="291" cy="944"/>
            </a:xfrm>
          </p:grpSpPr>
          <p:sp>
            <p:nvSpPr>
              <p:cNvPr id="47142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4170" y="261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3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4170" y="239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4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4170" y="2181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5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4170" y="196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rgbClr val="CCFFCC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219"/>
          <p:cNvGrpSpPr>
            <a:grpSpLocks/>
          </p:cNvGrpSpPr>
          <p:nvPr/>
        </p:nvGrpSpPr>
        <p:grpSpPr bwMode="auto">
          <a:xfrm>
            <a:off x="5529263" y="2927350"/>
            <a:ext cx="1117600" cy="2354263"/>
            <a:chOff x="3483" y="1684"/>
            <a:chExt cx="704" cy="1483"/>
          </a:xfrm>
        </p:grpSpPr>
        <p:sp>
          <p:nvSpPr>
            <p:cNvPr id="47133" name="Oval 57"/>
            <p:cNvSpPr>
              <a:spLocks noChangeAspect="1" noChangeArrowheads="1"/>
            </p:cNvSpPr>
            <p:nvPr/>
          </p:nvSpPr>
          <p:spPr bwMode="auto">
            <a:xfrm flipH="1">
              <a:off x="3483" y="2126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55"/>
            <p:cNvSpPr>
              <a:spLocks noChangeAspect="1" noChangeArrowheads="1"/>
            </p:cNvSpPr>
            <p:nvPr/>
          </p:nvSpPr>
          <p:spPr bwMode="auto">
            <a:xfrm flipH="1">
              <a:off x="3992" y="1684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3B3B3B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14"/>
            <p:cNvSpPr>
              <a:spLocks noChangeAspect="1" noChangeArrowheads="1"/>
            </p:cNvSpPr>
            <p:nvPr/>
          </p:nvSpPr>
          <p:spPr bwMode="auto">
            <a:xfrm flipH="1">
              <a:off x="4006" y="298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20"/>
          <p:cNvGrpSpPr>
            <a:grpSpLocks/>
          </p:cNvGrpSpPr>
          <p:nvPr/>
        </p:nvGrpSpPr>
        <p:grpSpPr bwMode="auto">
          <a:xfrm>
            <a:off x="3190875" y="1838325"/>
            <a:ext cx="1009650" cy="4110038"/>
            <a:chOff x="2008" y="998"/>
            <a:chExt cx="636" cy="2589"/>
          </a:xfrm>
        </p:grpSpPr>
        <p:sp>
          <p:nvSpPr>
            <p:cNvPr id="47115" name="Oval 55"/>
            <p:cNvSpPr>
              <a:spLocks noChangeAspect="1" noChangeArrowheads="1"/>
            </p:cNvSpPr>
            <p:nvPr/>
          </p:nvSpPr>
          <p:spPr bwMode="auto">
            <a:xfrm flipH="1">
              <a:off x="2008" y="143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76007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54"/>
            <p:cNvSpPr>
              <a:spLocks noChangeAspect="1" noChangeArrowheads="1"/>
            </p:cNvSpPr>
            <p:nvPr/>
          </p:nvSpPr>
          <p:spPr bwMode="auto">
            <a:xfrm flipH="1">
              <a:off x="2236" y="2532"/>
              <a:ext cx="181" cy="186"/>
            </a:xfrm>
            <a:prstGeom prst="ellipse">
              <a:avLst/>
            </a:prstGeom>
            <a:solidFill>
              <a:srgbClr val="0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56"/>
            <p:cNvSpPr>
              <a:spLocks noChangeAspect="1" noChangeArrowheads="1"/>
            </p:cNvSpPr>
            <p:nvPr/>
          </p:nvSpPr>
          <p:spPr bwMode="auto">
            <a:xfrm flipH="1">
              <a:off x="2008" y="275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59"/>
            <p:cNvSpPr>
              <a:spLocks noChangeAspect="1" noChangeArrowheads="1"/>
            </p:cNvSpPr>
            <p:nvPr/>
          </p:nvSpPr>
          <p:spPr bwMode="auto">
            <a:xfrm flipH="1">
              <a:off x="2008" y="2966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55"/>
            <p:cNvSpPr>
              <a:spLocks noChangeAspect="1" noChangeArrowheads="1"/>
            </p:cNvSpPr>
            <p:nvPr/>
          </p:nvSpPr>
          <p:spPr bwMode="auto">
            <a:xfrm flipH="1">
              <a:off x="2008" y="340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76007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4"/>
            <p:cNvSpPr>
              <a:spLocks noChangeAspect="1" noChangeArrowheads="1"/>
            </p:cNvSpPr>
            <p:nvPr/>
          </p:nvSpPr>
          <p:spPr bwMode="auto">
            <a:xfrm flipH="1">
              <a:off x="2236" y="275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52"/>
            <p:cNvSpPr>
              <a:spLocks noChangeAspect="1" noChangeArrowheads="1"/>
            </p:cNvSpPr>
            <p:nvPr/>
          </p:nvSpPr>
          <p:spPr bwMode="auto">
            <a:xfrm flipH="1">
              <a:off x="2008" y="318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56"/>
            <p:cNvSpPr>
              <a:spLocks noChangeAspect="1" noChangeArrowheads="1"/>
            </p:cNvSpPr>
            <p:nvPr/>
          </p:nvSpPr>
          <p:spPr bwMode="auto">
            <a:xfrm flipH="1">
              <a:off x="2236" y="143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52"/>
            <p:cNvSpPr>
              <a:spLocks noChangeAspect="1" noChangeArrowheads="1"/>
            </p:cNvSpPr>
            <p:nvPr/>
          </p:nvSpPr>
          <p:spPr bwMode="auto">
            <a:xfrm flipH="1">
              <a:off x="2008" y="2316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993366"/>
                </a:gs>
                <a:gs pos="100000">
                  <a:srgbClr val="47182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54"/>
            <p:cNvSpPr>
              <a:spLocks noChangeAspect="1" noChangeArrowheads="1"/>
            </p:cNvSpPr>
            <p:nvPr/>
          </p:nvSpPr>
          <p:spPr bwMode="auto">
            <a:xfrm flipH="1">
              <a:off x="2008" y="1656"/>
              <a:ext cx="181" cy="186"/>
            </a:xfrm>
            <a:prstGeom prst="ellipse">
              <a:avLst/>
            </a:prstGeom>
            <a:solidFill>
              <a:srgbClr val="0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14"/>
            <p:cNvSpPr>
              <a:spLocks noChangeAspect="1" noChangeArrowheads="1"/>
            </p:cNvSpPr>
            <p:nvPr/>
          </p:nvSpPr>
          <p:spPr bwMode="auto">
            <a:xfrm flipH="1">
              <a:off x="2008" y="187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14"/>
            <p:cNvSpPr>
              <a:spLocks noChangeAspect="1" noChangeArrowheads="1"/>
            </p:cNvSpPr>
            <p:nvPr/>
          </p:nvSpPr>
          <p:spPr bwMode="auto">
            <a:xfrm flipH="1">
              <a:off x="2008" y="998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52"/>
            <p:cNvSpPr>
              <a:spLocks noChangeAspect="1" noChangeArrowheads="1"/>
            </p:cNvSpPr>
            <p:nvPr/>
          </p:nvSpPr>
          <p:spPr bwMode="auto">
            <a:xfrm flipH="1">
              <a:off x="2236" y="1217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55"/>
            <p:cNvSpPr>
              <a:spLocks noChangeAspect="1" noChangeArrowheads="1"/>
            </p:cNvSpPr>
            <p:nvPr/>
          </p:nvSpPr>
          <p:spPr bwMode="auto">
            <a:xfrm flipH="1">
              <a:off x="2008" y="2532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3B3B3B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51"/>
            <p:cNvSpPr>
              <a:spLocks noChangeAspect="1" noChangeArrowheads="1"/>
            </p:cNvSpPr>
            <p:nvPr/>
          </p:nvSpPr>
          <p:spPr bwMode="auto">
            <a:xfrm flipH="1">
              <a:off x="2236" y="340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57"/>
            <p:cNvSpPr>
              <a:spLocks noChangeAspect="1" noChangeArrowheads="1"/>
            </p:cNvSpPr>
            <p:nvPr/>
          </p:nvSpPr>
          <p:spPr bwMode="auto">
            <a:xfrm flipH="1">
              <a:off x="2008" y="1217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58"/>
            <p:cNvSpPr>
              <a:spLocks noChangeAspect="1" noChangeArrowheads="1"/>
            </p:cNvSpPr>
            <p:nvPr/>
          </p:nvSpPr>
          <p:spPr bwMode="auto">
            <a:xfrm flipH="1">
              <a:off x="2463" y="1217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000080"/>
                </a:gs>
                <a:gs pos="100000">
                  <a:srgbClr val="00003B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51"/>
            <p:cNvSpPr>
              <a:spLocks noChangeAspect="1" noChangeArrowheads="1"/>
            </p:cNvSpPr>
            <p:nvPr/>
          </p:nvSpPr>
          <p:spPr bwMode="auto">
            <a:xfrm flipH="1">
              <a:off x="2463" y="2532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144838" y="6311900"/>
            <a:ext cx="1504950" cy="461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Arial" charset="0"/>
              </a:rPr>
              <a:t>Bins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483225" y="1601788"/>
            <a:ext cx="2155825" cy="461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Arial" charset="0"/>
              </a:rPr>
              <a:t>Cuckoo Tables</a:t>
            </a:r>
          </a:p>
        </p:txBody>
      </p:sp>
      <p:sp>
        <p:nvSpPr>
          <p:cNvPr id="119" name="Rounded Rectangular Callout 118"/>
          <p:cNvSpPr/>
          <p:nvPr/>
        </p:nvSpPr>
        <p:spPr bwMode="auto">
          <a:xfrm>
            <a:off x="577484" y="3498560"/>
            <a:ext cx="1193181" cy="556204"/>
          </a:xfrm>
          <a:prstGeom prst="wedgeRoundRectCallout">
            <a:avLst>
              <a:gd name="adj1" fmla="val -50354"/>
              <a:gd name="adj2" fmla="val 29340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i="1" dirty="0" smtClean="0">
                <a:solidFill>
                  <a:srgbClr val="008000"/>
                </a:solidFill>
                <a:latin typeface="+mn-lt"/>
                <a:cs typeface="Arial" charset="0"/>
              </a:rPr>
              <a:t>h</a:t>
            </a:r>
            <a:r>
              <a:rPr lang="en-US" sz="2400" b="1" i="1" baseline="-25000" dirty="0" smtClean="0">
                <a:solidFill>
                  <a:srgbClr val="008000"/>
                </a:solidFill>
                <a:latin typeface="Candara"/>
                <a:cs typeface="Arial" charset="0"/>
              </a:rPr>
              <a:t>0</a:t>
            </a:r>
            <a:r>
              <a:rPr lang="en-US" sz="2400" b="1" i="1" dirty="0" smtClean="0">
                <a:solidFill>
                  <a:srgbClr val="008000"/>
                </a:solidFill>
                <a:latin typeface="+mn-lt"/>
                <a:cs typeface="Arial" charset="0"/>
              </a:rPr>
              <a:t>, h</a:t>
            </a:r>
            <a:r>
              <a:rPr lang="en-US" sz="2400" b="1" i="1" baseline="-25000" dirty="0" smtClean="0">
                <a:solidFill>
                  <a:srgbClr val="008000"/>
                </a:solidFill>
                <a:latin typeface="Candara"/>
                <a:cs typeface="Arial" charset="0"/>
              </a:rPr>
              <a:t>1</a:t>
            </a:r>
            <a:r>
              <a:rPr lang="en-US" sz="2400" b="1" i="1" dirty="0" smtClean="0">
                <a:solidFill>
                  <a:srgbClr val="008000"/>
                </a:solidFill>
                <a:latin typeface="+mn-lt"/>
                <a:cs typeface="Arial" charset="0"/>
              </a:rPr>
              <a:t>, h</a:t>
            </a:r>
            <a:r>
              <a:rPr lang="en-US" sz="2400" b="1" i="1" baseline="-25000" dirty="0" smtClean="0">
                <a:solidFill>
                  <a:srgbClr val="008000"/>
                </a:solidFill>
                <a:latin typeface="Candara"/>
                <a:cs typeface="Arial" charset="0"/>
              </a:rPr>
              <a:t>2</a:t>
            </a:r>
            <a:endParaRPr lang="en-US" sz="2000" b="1" i="1" baseline="-25000" dirty="0">
              <a:latin typeface="Candara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7993" y="2362201"/>
            <a:ext cx="2155825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  <a:cs typeface="Arial" charset="0"/>
              </a:rPr>
              <a:t>Three Hash Functions</a:t>
            </a:r>
            <a:endParaRPr lang="en-US" sz="240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857E61-6CDC-431F-BBEE-BE27EF49CCA5}" type="slidenum">
              <a:rPr lang="he-IL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95250"/>
            <a:ext cx="7786688" cy="1100138"/>
          </a:xfrm>
        </p:spPr>
        <p:txBody>
          <a:bodyPr/>
          <a:lstStyle/>
          <a:p>
            <a:pPr rtl="0" eaLnBrk="1" hangingPunct="1"/>
            <a:r>
              <a:rPr lang="en-US" sz="3700" dirty="0" smtClean="0"/>
              <a:t>Eliminating the Dependency on </a:t>
            </a:r>
            <a:r>
              <a:rPr lang="el-GR" sz="3500" i="1" dirty="0" smtClean="0">
                <a:solidFill>
                  <a:srgbClr val="FF0000"/>
                </a:solidFill>
              </a:rPr>
              <a:t>ε</a:t>
            </a:r>
            <a:r>
              <a:rPr lang="en-US" sz="3700" b="0" i="1" dirty="0" smtClean="0"/>
              <a:t/>
            </a:r>
            <a:br>
              <a:rPr lang="en-US" sz="3700" b="0" i="1" dirty="0" smtClean="0"/>
            </a:br>
            <a:r>
              <a:rPr lang="en-US" sz="3700" dirty="0" smtClean="0"/>
              <a:t>Inside the First-Level Bins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54125"/>
            <a:ext cx="8543925" cy="5603875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3000" dirty="0" smtClean="0"/>
              <a:t>Naive implementation: each operation takes time linear in bin size </a:t>
            </a:r>
            <a:r>
              <a:rPr lang="en-US" sz="3000" b="1" i="1" dirty="0" smtClean="0">
                <a:solidFill>
                  <a:srgbClr val="FF0000"/>
                </a:solidFill>
              </a:rPr>
              <a:t>d    </a:t>
            </a:r>
            <a:r>
              <a:rPr lang="en-US" b="1" i="1" dirty="0" smtClean="0">
                <a:solidFill>
                  <a:srgbClr val="FF0000"/>
                </a:solidFill>
              </a:rPr>
              <a:t>1/</a:t>
            </a:r>
            <a:r>
              <a:rPr lang="el-GR" sz="2800" b="1" i="1" dirty="0" smtClean="0">
                <a:solidFill>
                  <a:srgbClr val="FF0000"/>
                </a:solidFill>
              </a:rPr>
              <a:t>ε</a:t>
            </a:r>
            <a:r>
              <a:rPr lang="en-US" b="1" i="1" baseline="30000" dirty="0" smtClean="0">
                <a:solidFill>
                  <a:srgbClr val="FF0000"/>
                </a:solidFill>
              </a:rPr>
              <a:t>2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sz="2700" dirty="0" smtClean="0"/>
              <a:t>Can we do better?</a:t>
            </a:r>
          </a:p>
          <a:p>
            <a:pPr eaLnBrk="1" hangingPunct="1">
              <a:buClr>
                <a:schemeClr val="tx1"/>
              </a:buClr>
            </a:pPr>
            <a:r>
              <a:rPr lang="en-US" sz="3000" dirty="0" smtClean="0"/>
              <a:t>First attempt: </a:t>
            </a:r>
            <a:r>
              <a:rPr lang="en-US" sz="3000" b="1" i="1" dirty="0" smtClean="0"/>
              <a:t>static</a:t>
            </a:r>
            <a:r>
              <a:rPr lang="en-US" sz="3000" dirty="0" smtClean="0"/>
              <a:t> perfect hashing inside bins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700" b="1" i="1" dirty="0" smtClean="0">
                <a:solidFill>
                  <a:srgbClr val="990000"/>
                </a:solidFill>
              </a:rPr>
              <a:t>Lookup</a:t>
            </a:r>
            <a:r>
              <a:rPr lang="en-US" sz="2700" dirty="0" smtClean="0"/>
              <a:t> and </a:t>
            </a:r>
            <a:r>
              <a:rPr lang="en-US" sz="2700" b="1" i="1" dirty="0" smtClean="0">
                <a:solidFill>
                  <a:srgbClr val="990000"/>
                </a:solidFill>
              </a:rPr>
              <a:t>Deletion</a:t>
            </a:r>
            <a:r>
              <a:rPr lang="en-US" sz="2700" dirty="0" smtClean="0"/>
              <a:t> take now </a:t>
            </a:r>
            <a:r>
              <a:rPr lang="en-US" sz="2700" b="1" i="1" dirty="0" smtClean="0">
                <a:solidFill>
                  <a:srgbClr val="008000"/>
                </a:solidFill>
              </a:rPr>
              <a:t>O(1)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700" b="1" i="1" dirty="0" smtClean="0">
                <a:solidFill>
                  <a:srgbClr val="990000"/>
                </a:solidFill>
              </a:rPr>
              <a:t>Insertion</a:t>
            </a:r>
            <a:r>
              <a:rPr lang="en-US" sz="2700" dirty="0" smtClean="0"/>
              <a:t> is still </a:t>
            </a:r>
            <a:r>
              <a:rPr lang="en-US" b="1" i="1" dirty="0" smtClean="0">
                <a:solidFill>
                  <a:srgbClr val="FF0000"/>
                </a:solidFill>
              </a:rPr>
              <a:t>1/</a:t>
            </a:r>
            <a:r>
              <a:rPr lang="en-US" sz="2500" b="1" i="1" dirty="0" smtClean="0">
                <a:solidFill>
                  <a:srgbClr val="FF0000"/>
                </a:solidFill>
              </a:rPr>
              <a:t>ε</a:t>
            </a:r>
            <a:r>
              <a:rPr lang="en-US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- requires rehashing</a:t>
            </a:r>
            <a:endParaRPr lang="en-US" b="1" i="1" baseline="30000" dirty="0" smtClean="0">
              <a:solidFill>
                <a:srgbClr val="FF0000"/>
              </a:solidFill>
            </a:endParaRPr>
          </a:p>
          <a:p>
            <a:pPr eaLnBrk="1" hangingPunct="1">
              <a:buClr>
                <a:schemeClr val="tx1"/>
              </a:buClr>
            </a:pPr>
            <a:r>
              <a:rPr lang="en-US" sz="3000" dirty="0" smtClean="0"/>
              <a:t>Our solution: </a:t>
            </a:r>
            <a:r>
              <a:rPr lang="en-US" sz="3000" b="1" i="1" dirty="0" smtClean="0">
                <a:solidFill>
                  <a:srgbClr val="008000"/>
                </a:solidFill>
              </a:rPr>
              <a:t>de-amortized</a:t>
            </a:r>
            <a:r>
              <a:rPr lang="en-US" sz="3000" b="1" dirty="0" smtClean="0"/>
              <a:t> perfect hashing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700" dirty="0" smtClean="0"/>
              <a:t>Can be applied to any scheme with two natural properties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3327400" y="1728788"/>
            <a:ext cx="44450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3200">
                <a:solidFill>
                  <a:srgbClr val="FF0000"/>
                </a:solidFill>
              </a:rPr>
              <a:t>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6C53A6-961B-40F2-B379-9EA0804E7DB3}" type="slidenum">
              <a:rPr lang="he-IL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77800"/>
            <a:ext cx="8229600" cy="698500"/>
          </a:xfrm>
        </p:spPr>
        <p:txBody>
          <a:bodyPr/>
          <a:lstStyle/>
          <a:p>
            <a:pPr rtl="0" eaLnBrk="1" hangingPunct="1"/>
            <a:r>
              <a:rPr lang="en-US" smtClean="0"/>
              <a:t>The Setting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50900"/>
            <a:ext cx="7446963" cy="5130800"/>
          </a:xfrm>
        </p:spPr>
        <p:txBody>
          <a:bodyPr/>
          <a:lstStyle/>
          <a:p>
            <a:pPr eaLnBrk="1" hangingPunct="1"/>
            <a:r>
              <a:rPr lang="en-US" dirty="0" smtClean="0"/>
              <a:t>Dynamic dictionary:</a:t>
            </a:r>
          </a:p>
          <a:p>
            <a:pPr lvl="1" eaLnBrk="1" hangingPunct="1">
              <a:buClr>
                <a:schemeClr val="tx1"/>
              </a:buClr>
              <a:buFont typeface="Candara" pitchFamily="34" charset="0"/>
              <a:buChar char="–"/>
            </a:pPr>
            <a:r>
              <a:rPr lang="en-US" b="1" dirty="0" smtClean="0"/>
              <a:t>Lookups</a:t>
            </a:r>
            <a:r>
              <a:rPr lang="en-US" dirty="0" smtClean="0"/>
              <a:t>, </a:t>
            </a:r>
            <a:r>
              <a:rPr lang="en-US" b="1" dirty="0" smtClean="0"/>
              <a:t>insertions</a:t>
            </a:r>
            <a:r>
              <a:rPr lang="en-US" dirty="0" smtClean="0"/>
              <a:t> and </a:t>
            </a:r>
            <a:r>
              <a:rPr lang="en-US" b="1" dirty="0" smtClean="0"/>
              <a:t>deletions</a:t>
            </a:r>
          </a:p>
          <a:p>
            <a:pPr eaLnBrk="1" hangingPunct="1"/>
            <a:r>
              <a:rPr lang="en-US" dirty="0" smtClean="0"/>
              <a:t>Performance:</a:t>
            </a:r>
          </a:p>
          <a:p>
            <a:pPr lvl="1" eaLnBrk="1" hangingPunct="1">
              <a:buClr>
                <a:schemeClr val="tx1"/>
              </a:buClr>
              <a:buFont typeface="Candara" pitchFamily="34" charset="0"/>
              <a:buChar char="–"/>
            </a:pPr>
            <a:r>
              <a:rPr lang="en-US" dirty="0" smtClean="0"/>
              <a:t>Lookup time and update time</a:t>
            </a:r>
          </a:p>
          <a:p>
            <a:pPr lvl="1" eaLnBrk="1" hangingPunct="1">
              <a:buFont typeface="Candara" pitchFamily="34" charset="0"/>
              <a:buChar char="–"/>
            </a:pPr>
            <a:r>
              <a:rPr lang="en-US" dirty="0" smtClean="0"/>
              <a:t>Space consumption</a:t>
            </a:r>
          </a:p>
          <a:p>
            <a:pPr eaLnBrk="1" hangingPunct="1">
              <a:buClr>
                <a:schemeClr val="tx1"/>
              </a:buClr>
            </a:pPr>
            <a:r>
              <a:rPr lang="en-US" b="1" i="1" dirty="0" smtClean="0">
                <a:solidFill>
                  <a:srgbClr val="FF0000"/>
                </a:solidFill>
              </a:rPr>
              <a:t>Desiderata</a:t>
            </a:r>
            <a:r>
              <a:rPr lang="en-US" dirty="0" smtClean="0"/>
              <a:t>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i="1" dirty="0" smtClean="0">
                <a:solidFill>
                  <a:srgbClr val="008000"/>
                </a:solidFill>
              </a:rPr>
              <a:t>Constant-time operations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i="1" dirty="0" smtClean="0">
                <a:solidFill>
                  <a:srgbClr val="008000"/>
                </a:solidFill>
              </a:rPr>
              <a:t>Minimal space consumption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dirty="0" smtClean="0"/>
              <a:t>First analysis: </a:t>
            </a:r>
            <a:r>
              <a:rPr lang="en-US" b="1" dirty="0" smtClean="0"/>
              <a:t>linear probing </a:t>
            </a:r>
            <a:r>
              <a:rPr lang="en-US" dirty="0" smtClean="0">
                <a:solidFill>
                  <a:srgbClr val="008080"/>
                </a:solidFill>
              </a:rPr>
              <a:t>[Knuth 63]</a:t>
            </a:r>
            <a:endParaRPr lang="en-US" b="1" i="1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Tradeoffs not fully understood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0862" y="3166110"/>
            <a:ext cx="1676400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4013" y="6370955"/>
            <a:ext cx="2133600" cy="258763"/>
          </a:xfrm>
          <a:noFill/>
        </p:spPr>
        <p:txBody>
          <a:bodyPr/>
          <a:lstStyle/>
          <a:p>
            <a:fld id="{840ED892-6FC9-4994-98DE-72D903481A85}" type="slidenum">
              <a:rPr lang="he-IL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163513"/>
            <a:ext cx="8712200" cy="596900"/>
          </a:xfrm>
        </p:spPr>
        <p:txBody>
          <a:bodyPr/>
          <a:lstStyle/>
          <a:p>
            <a:pPr rtl="0" eaLnBrk="1" hangingPunct="1"/>
            <a:r>
              <a:rPr lang="en-US" sz="3900" smtClean="0"/>
              <a:t>The Properties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955675"/>
            <a:ext cx="8788400" cy="4810125"/>
          </a:xfrm>
          <a:noFill/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sz="2900" dirty="0" smtClean="0"/>
              <a:t>For any history, at any point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Property 1</a:t>
            </a:r>
            <a:r>
              <a:rPr lang="en-US" sz="2900" dirty="0" smtClean="0"/>
              <a:t>: adjustment time for a new element is constant </a:t>
            </a:r>
            <a:r>
              <a:rPr lang="en-US" sz="2900" dirty="0" err="1" smtClean="0"/>
              <a:t>wp</a:t>
            </a:r>
            <a:r>
              <a:rPr lang="en-US" sz="2900" dirty="0" smtClean="0"/>
              <a:t> </a:t>
            </a:r>
            <a:r>
              <a:rPr lang="en-US" sz="2900" b="1" i="1" dirty="0" smtClean="0">
                <a:solidFill>
                  <a:srgbClr val="008000"/>
                </a:solidFill>
              </a:rPr>
              <a:t>1–O(1/d)</a:t>
            </a:r>
            <a:r>
              <a:rPr lang="en-US" sz="2900" dirty="0" smtClean="0"/>
              <a:t>, and </a:t>
            </a:r>
            <a:r>
              <a:rPr lang="en-US" sz="2900" b="1" i="1" dirty="0" smtClean="0">
                <a:solidFill>
                  <a:srgbClr val="008000"/>
                </a:solidFill>
              </a:rPr>
              <a:t>O(d)</a:t>
            </a:r>
            <a:r>
              <a:rPr lang="en-US" sz="2900" dirty="0" smtClean="0"/>
              <a:t> in the worst case</a:t>
            </a:r>
          </a:p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Property 2</a:t>
            </a:r>
            <a:r>
              <a:rPr lang="en-US" sz="2900" dirty="0" smtClean="0"/>
              <a:t>: need rehash </a:t>
            </a:r>
            <a:r>
              <a:rPr lang="en-US" sz="2900" dirty="0" err="1" smtClean="0"/>
              <a:t>wp</a:t>
            </a:r>
            <a:r>
              <a:rPr lang="en-US" sz="2900" dirty="0" smtClean="0"/>
              <a:t> </a:t>
            </a:r>
            <a:r>
              <a:rPr lang="en-US" sz="2900" b="1" i="1" dirty="0" smtClean="0">
                <a:solidFill>
                  <a:srgbClr val="008000"/>
                </a:solidFill>
              </a:rPr>
              <a:t>O(1/d)</a:t>
            </a:r>
            <a:r>
              <a:rPr lang="en-US" sz="2900" dirty="0" smtClean="0"/>
              <a:t>, </a:t>
            </a:r>
            <a:br>
              <a:rPr lang="en-US" sz="2900" dirty="0" smtClean="0"/>
            </a:br>
            <a:r>
              <a:rPr lang="en-US" sz="2900" dirty="0" smtClean="0"/>
              <a:t>rehash dominated by </a:t>
            </a:r>
            <a:r>
              <a:rPr lang="en-US" sz="2900" b="1" i="1" dirty="0" smtClean="0">
                <a:solidFill>
                  <a:srgbClr val="008000"/>
                </a:solidFill>
              </a:rPr>
              <a:t>O(d)</a:t>
            </a:r>
            <a:r>
              <a:rPr lang="en-US" b="1" i="1" dirty="0" smtClean="0">
                <a:solidFill>
                  <a:srgbClr val="008000"/>
                </a:solidFill>
                <a:cs typeface="Times New Roman" pitchFamily="18" charset="0"/>
              </a:rPr>
              <a:t>∙</a:t>
            </a:r>
            <a:r>
              <a:rPr lang="en-US" sz="2900" b="1" i="1" dirty="0" smtClean="0">
                <a:solidFill>
                  <a:srgbClr val="008000"/>
                </a:solidFill>
              </a:rPr>
              <a:t>Z</a:t>
            </a:r>
            <a:r>
              <a:rPr lang="en-US" sz="2900" dirty="0" smtClean="0"/>
              <a:t>, </a:t>
            </a:r>
          </a:p>
          <a:p>
            <a:pPr marL="1009650" lvl="1" indent="-609600" eaLnBrk="1" hangingPunct="1">
              <a:buClr>
                <a:schemeClr val="tx1"/>
              </a:buClr>
            </a:pPr>
            <a:r>
              <a:rPr lang="en-US" b="1" i="1" dirty="0" smtClean="0">
                <a:solidFill>
                  <a:srgbClr val="008000"/>
                </a:solidFill>
              </a:rPr>
              <a:t>Z</a:t>
            </a:r>
            <a:r>
              <a:rPr lang="en-US" dirty="0" smtClean="0"/>
              <a:t> geometric </a:t>
            </a:r>
            <a:r>
              <a:rPr lang="en-US" dirty="0" err="1" smtClean="0"/>
              <a:t>r.v</a:t>
            </a:r>
            <a:r>
              <a:rPr lang="en-US" dirty="0" smtClean="0"/>
              <a:t>. with constant expectation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endParaRPr lang="en-US" sz="1300" dirty="0" smtClean="0"/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sz="2900" dirty="0" smtClean="0"/>
              <a:t>Need scheme amenable to such de-amortization: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endParaRPr 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4EEA6-4C1D-4E60-ACA3-37860472E50C}" type="slidenum">
              <a:rPr lang="he-IL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60338"/>
            <a:ext cx="8229600" cy="685800"/>
          </a:xfrm>
        </p:spPr>
        <p:txBody>
          <a:bodyPr/>
          <a:lstStyle/>
          <a:p>
            <a:pPr rtl="0" eaLnBrk="1" hangingPunct="1"/>
            <a:r>
              <a:rPr lang="en-US" sz="3900" smtClean="0"/>
              <a:t>The De-amortization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" y="1049338"/>
            <a:ext cx="8064500" cy="5440362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 smtClean="0"/>
              <a:t>Key point: same scheme used in all bins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80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990000"/>
                </a:solidFill>
              </a:rPr>
              <a:t>queue</a:t>
            </a:r>
            <a:r>
              <a:rPr lang="en-US" dirty="0" smtClean="0"/>
              <a:t> to de-amortize over </a:t>
            </a:r>
            <a:r>
              <a:rPr lang="en-US" b="1" i="1" dirty="0" smtClean="0">
                <a:solidFill>
                  <a:srgbClr val="008000"/>
                </a:solidFill>
              </a:rPr>
              <a:t>all</a:t>
            </a:r>
            <a:r>
              <a:rPr lang="en-US" dirty="0" smtClean="0"/>
              <a:t> bins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/>
              <a:t>Modified insertion procedure (for any bin):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New element goes to </a:t>
            </a:r>
            <a:r>
              <a:rPr lang="en-US" b="1" dirty="0" smtClean="0"/>
              <a:t>back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990000"/>
                </a:solidFill>
              </a:rPr>
              <a:t>queue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While </a:t>
            </a:r>
            <a:r>
              <a:rPr lang="en-US" b="1" i="1" dirty="0" smtClean="0">
                <a:solidFill>
                  <a:srgbClr val="008000"/>
                </a:solidFill>
              </a:rPr>
              <a:t>L</a:t>
            </a:r>
            <a:r>
              <a:rPr lang="en-US" dirty="0" smtClean="0"/>
              <a:t> moves were not done:</a:t>
            </a:r>
          </a:p>
          <a:p>
            <a:pPr lvl="2" eaLnBrk="1" hangingPunct="1"/>
            <a:r>
              <a:rPr lang="en-US" sz="2800" b="1" dirty="0" smtClean="0"/>
              <a:t>Fetch </a:t>
            </a:r>
            <a:r>
              <a:rPr lang="en-US" sz="2800" dirty="0" smtClean="0"/>
              <a:t>from head of </a:t>
            </a:r>
            <a:r>
              <a:rPr lang="en-US" sz="2800" b="1" i="1" dirty="0" smtClean="0">
                <a:solidFill>
                  <a:srgbClr val="990000"/>
                </a:solidFill>
              </a:rPr>
              <a:t>queue</a:t>
            </a:r>
            <a:endParaRPr lang="en-US" sz="2800" dirty="0" smtClean="0"/>
          </a:p>
          <a:p>
            <a:pPr lvl="2" eaLnBrk="1" hangingPunct="1"/>
            <a:r>
              <a:rPr lang="en-US" sz="2800" dirty="0" smtClean="0"/>
              <a:t>Execute operations to </a:t>
            </a:r>
            <a:r>
              <a:rPr lang="en-US" sz="2800" b="1" dirty="0" smtClean="0"/>
              <a:t>adjust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perfect hash function or to rehash</a:t>
            </a:r>
          </a:p>
          <a:p>
            <a:pPr lvl="1" eaLnBrk="1" hangingPunct="1">
              <a:buFont typeface="Candara" pitchFamily="34" charset="0"/>
              <a:buChar char="–"/>
            </a:pPr>
            <a:r>
              <a:rPr lang="en-US" dirty="0" err="1" smtClean="0"/>
              <a:t>Unaccommodated</a:t>
            </a:r>
            <a:r>
              <a:rPr lang="en-US" dirty="0" smtClean="0"/>
              <a:t> element after </a:t>
            </a:r>
            <a:r>
              <a:rPr lang="en-US" b="1" i="1" dirty="0" smtClean="0">
                <a:solidFill>
                  <a:srgbClr val="008000"/>
                </a:solidFill>
              </a:rPr>
              <a:t>L</a:t>
            </a:r>
            <a:r>
              <a:rPr lang="en-US" dirty="0" smtClean="0"/>
              <a:t> steps?</a:t>
            </a:r>
          </a:p>
          <a:p>
            <a:pPr lvl="1" eaLnBrk="1" hangingPunct="1">
              <a:buFont typeface="Candara" pitchFamily="34" charset="0"/>
              <a:buChar char="–"/>
            </a:pPr>
            <a:r>
              <a:rPr lang="en-US" dirty="0" smtClean="0"/>
              <a:t>Put in </a:t>
            </a:r>
            <a:r>
              <a:rPr lang="en-US" b="1" dirty="0" smtClean="0"/>
              <a:t>head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990000"/>
                </a:solidFill>
              </a:rPr>
              <a:t>queue</a:t>
            </a:r>
            <a:endParaRPr lang="en-US" dirty="0" smtClean="0"/>
          </a:p>
        </p:txBody>
      </p:sp>
      <p:pic>
        <p:nvPicPr>
          <p:cNvPr id="314376" name="Picture 8" descr="queu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2500" y="2276475"/>
            <a:ext cx="30607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301E3-CCD5-4E64-A33E-E681AA3AA1AB}" type="slidenum">
              <a:rPr lang="he-IL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522288"/>
          </a:xfrm>
        </p:spPr>
        <p:txBody>
          <a:bodyPr/>
          <a:lstStyle/>
          <a:p>
            <a:pPr rtl="0" eaLnBrk="1" hangingPunct="1"/>
            <a:r>
              <a:rPr lang="en-US" smtClean="0"/>
              <a:t>Analysis: Intuition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79400" y="379413"/>
            <a:ext cx="8978900" cy="3140075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lvl="1" eaLnBrk="1" hangingPunct="1"/>
            <a:r>
              <a:rPr lang="en-US" sz="2500" dirty="0" smtClean="0"/>
              <a:t>Most jobs are of constant size</a:t>
            </a:r>
          </a:p>
          <a:p>
            <a:pPr lvl="1" eaLnBrk="1" hangingPunct="1"/>
            <a:r>
              <a:rPr lang="en-US" sz="2500" dirty="0" smtClean="0"/>
              <a:t>Small ones compensate for large ones</a:t>
            </a:r>
          </a:p>
          <a:p>
            <a:pPr lvl="1" eaLnBrk="1" hangingPunct="1"/>
            <a:r>
              <a:rPr lang="en-US" sz="2500" dirty="0" smtClean="0"/>
              <a:t>Thus: expect queue to </a:t>
            </a:r>
            <a:r>
              <a:rPr lang="en-US" sz="2500" b="1" dirty="0" smtClean="0"/>
              <a:t>shrink</a:t>
            </a:r>
            <a:r>
              <a:rPr lang="en-US" sz="2500" dirty="0" smtClean="0"/>
              <a:t> when performing </a:t>
            </a:r>
            <a:r>
              <a:rPr lang="en-US" sz="2500" b="1" dirty="0" smtClean="0"/>
              <a:t>more </a:t>
            </a:r>
            <a:r>
              <a:rPr lang="en-US" sz="2500" dirty="0" smtClean="0"/>
              <a:t>operations per step than the </a:t>
            </a:r>
            <a:r>
              <a:rPr lang="en-US" sz="2500" b="1" dirty="0" smtClean="0"/>
              <a:t>expected</a:t>
            </a:r>
            <a:r>
              <a:rPr lang="en-US" sz="2500" dirty="0" smtClean="0"/>
              <a:t> size of a component</a:t>
            </a:r>
          </a:p>
          <a:p>
            <a:pPr lvl="2" eaLnBrk="1" hangingPunct="1"/>
            <a:r>
              <a:rPr lang="en-US" dirty="0" smtClean="0"/>
              <a:t>By looking at </a:t>
            </a:r>
            <a:r>
              <a:rPr lang="en-US" b="1" dirty="0" smtClean="0"/>
              <a:t>chunks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log n</a:t>
            </a:r>
            <a:r>
              <a:rPr lang="en-US" dirty="0" smtClean="0"/>
              <a:t> operations,  show that each chunk requires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c log 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/>
              <a:t>work </a:t>
            </a:r>
            <a:r>
              <a:rPr lang="en-US" dirty="0" err="1" smtClean="0"/>
              <a:t>whp</a:t>
            </a:r>
            <a:endParaRPr lang="en-US" dirty="0" smtClean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30225" y="3924300"/>
            <a:ext cx="1177925" cy="144463"/>
            <a:chOff x="958" y="2472"/>
            <a:chExt cx="742" cy="91"/>
          </a:xfrm>
        </p:grpSpPr>
        <p:sp>
          <p:nvSpPr>
            <p:cNvPr id="32827" name="Rectangle 5"/>
            <p:cNvSpPr>
              <a:spLocks noChangeArrowheads="1"/>
            </p:cNvSpPr>
            <p:nvPr/>
          </p:nvSpPr>
          <p:spPr bwMode="auto">
            <a:xfrm>
              <a:off x="95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Rectangle 33"/>
            <p:cNvSpPr>
              <a:spLocks noChangeArrowheads="1"/>
            </p:cNvSpPr>
            <p:nvPr/>
          </p:nvSpPr>
          <p:spPr bwMode="auto">
            <a:xfrm>
              <a:off x="106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9" name="Rectangle 34"/>
            <p:cNvSpPr>
              <a:spLocks noChangeArrowheads="1"/>
            </p:cNvSpPr>
            <p:nvPr/>
          </p:nvSpPr>
          <p:spPr bwMode="auto">
            <a:xfrm>
              <a:off x="1170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Rectangle 35"/>
            <p:cNvSpPr>
              <a:spLocks noChangeArrowheads="1"/>
            </p:cNvSpPr>
            <p:nvPr/>
          </p:nvSpPr>
          <p:spPr bwMode="auto">
            <a:xfrm>
              <a:off x="1276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1" name="Rectangle 36"/>
            <p:cNvSpPr>
              <a:spLocks noChangeArrowheads="1"/>
            </p:cNvSpPr>
            <p:nvPr/>
          </p:nvSpPr>
          <p:spPr bwMode="auto">
            <a:xfrm>
              <a:off x="1382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Rectangle 37"/>
            <p:cNvSpPr>
              <a:spLocks noChangeArrowheads="1"/>
            </p:cNvSpPr>
            <p:nvPr/>
          </p:nvSpPr>
          <p:spPr bwMode="auto">
            <a:xfrm>
              <a:off x="148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3" name="Rectangle 38"/>
            <p:cNvSpPr>
              <a:spLocks noChangeArrowheads="1"/>
            </p:cNvSpPr>
            <p:nvPr/>
          </p:nvSpPr>
          <p:spPr bwMode="auto">
            <a:xfrm>
              <a:off x="159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708150" y="3924300"/>
            <a:ext cx="1177925" cy="144463"/>
            <a:chOff x="958" y="2472"/>
            <a:chExt cx="742" cy="91"/>
          </a:xfrm>
        </p:grpSpPr>
        <p:sp>
          <p:nvSpPr>
            <p:cNvPr id="32820" name="Rectangle 41"/>
            <p:cNvSpPr>
              <a:spLocks noChangeArrowheads="1"/>
            </p:cNvSpPr>
            <p:nvPr/>
          </p:nvSpPr>
          <p:spPr bwMode="auto">
            <a:xfrm>
              <a:off x="95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1" name="Rectangle 42"/>
            <p:cNvSpPr>
              <a:spLocks noChangeArrowheads="1"/>
            </p:cNvSpPr>
            <p:nvPr/>
          </p:nvSpPr>
          <p:spPr bwMode="auto">
            <a:xfrm>
              <a:off x="106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Rectangle 43"/>
            <p:cNvSpPr>
              <a:spLocks noChangeArrowheads="1"/>
            </p:cNvSpPr>
            <p:nvPr/>
          </p:nvSpPr>
          <p:spPr bwMode="auto">
            <a:xfrm>
              <a:off x="1170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3" name="Rectangle 44"/>
            <p:cNvSpPr>
              <a:spLocks noChangeArrowheads="1"/>
            </p:cNvSpPr>
            <p:nvPr/>
          </p:nvSpPr>
          <p:spPr bwMode="auto">
            <a:xfrm>
              <a:off x="1276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Rectangle 45"/>
            <p:cNvSpPr>
              <a:spLocks noChangeArrowheads="1"/>
            </p:cNvSpPr>
            <p:nvPr/>
          </p:nvSpPr>
          <p:spPr bwMode="auto">
            <a:xfrm>
              <a:off x="1382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Rectangle 46"/>
            <p:cNvSpPr>
              <a:spLocks noChangeArrowheads="1"/>
            </p:cNvSpPr>
            <p:nvPr/>
          </p:nvSpPr>
          <p:spPr bwMode="auto">
            <a:xfrm>
              <a:off x="148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6" name="Rectangle 47"/>
            <p:cNvSpPr>
              <a:spLocks noChangeArrowheads="1"/>
            </p:cNvSpPr>
            <p:nvPr/>
          </p:nvSpPr>
          <p:spPr bwMode="auto">
            <a:xfrm>
              <a:off x="159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886075" y="3924300"/>
            <a:ext cx="1177925" cy="144463"/>
            <a:chOff x="958" y="2472"/>
            <a:chExt cx="742" cy="91"/>
          </a:xfrm>
        </p:grpSpPr>
        <p:sp>
          <p:nvSpPr>
            <p:cNvPr id="32813" name="Rectangle 49"/>
            <p:cNvSpPr>
              <a:spLocks noChangeArrowheads="1"/>
            </p:cNvSpPr>
            <p:nvPr/>
          </p:nvSpPr>
          <p:spPr bwMode="auto">
            <a:xfrm>
              <a:off x="95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Rectangle 50"/>
            <p:cNvSpPr>
              <a:spLocks noChangeArrowheads="1"/>
            </p:cNvSpPr>
            <p:nvPr/>
          </p:nvSpPr>
          <p:spPr bwMode="auto">
            <a:xfrm>
              <a:off x="106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Rectangle 51"/>
            <p:cNvSpPr>
              <a:spLocks noChangeArrowheads="1"/>
            </p:cNvSpPr>
            <p:nvPr/>
          </p:nvSpPr>
          <p:spPr bwMode="auto">
            <a:xfrm>
              <a:off x="1170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Rectangle 52"/>
            <p:cNvSpPr>
              <a:spLocks noChangeArrowheads="1"/>
            </p:cNvSpPr>
            <p:nvPr/>
          </p:nvSpPr>
          <p:spPr bwMode="auto">
            <a:xfrm>
              <a:off x="1276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Rectangle 53"/>
            <p:cNvSpPr>
              <a:spLocks noChangeArrowheads="1"/>
            </p:cNvSpPr>
            <p:nvPr/>
          </p:nvSpPr>
          <p:spPr bwMode="auto">
            <a:xfrm>
              <a:off x="1382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Rectangle 54"/>
            <p:cNvSpPr>
              <a:spLocks noChangeArrowheads="1"/>
            </p:cNvSpPr>
            <p:nvPr/>
          </p:nvSpPr>
          <p:spPr bwMode="auto">
            <a:xfrm>
              <a:off x="148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Rectangle 55"/>
            <p:cNvSpPr>
              <a:spLocks noChangeArrowheads="1"/>
            </p:cNvSpPr>
            <p:nvPr/>
          </p:nvSpPr>
          <p:spPr bwMode="auto">
            <a:xfrm>
              <a:off x="159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6418263" y="3924300"/>
            <a:ext cx="1177925" cy="144463"/>
            <a:chOff x="958" y="2472"/>
            <a:chExt cx="742" cy="91"/>
          </a:xfrm>
        </p:grpSpPr>
        <p:sp>
          <p:nvSpPr>
            <p:cNvPr id="32806" name="Rectangle 57"/>
            <p:cNvSpPr>
              <a:spLocks noChangeArrowheads="1"/>
            </p:cNvSpPr>
            <p:nvPr/>
          </p:nvSpPr>
          <p:spPr bwMode="auto">
            <a:xfrm>
              <a:off x="95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Rectangle 58"/>
            <p:cNvSpPr>
              <a:spLocks noChangeArrowheads="1"/>
            </p:cNvSpPr>
            <p:nvPr/>
          </p:nvSpPr>
          <p:spPr bwMode="auto">
            <a:xfrm>
              <a:off x="106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Rectangle 59"/>
            <p:cNvSpPr>
              <a:spLocks noChangeArrowheads="1"/>
            </p:cNvSpPr>
            <p:nvPr/>
          </p:nvSpPr>
          <p:spPr bwMode="auto">
            <a:xfrm>
              <a:off x="1170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Rectangle 60"/>
            <p:cNvSpPr>
              <a:spLocks noChangeArrowheads="1"/>
            </p:cNvSpPr>
            <p:nvPr/>
          </p:nvSpPr>
          <p:spPr bwMode="auto">
            <a:xfrm>
              <a:off x="1276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0" name="Rectangle 61"/>
            <p:cNvSpPr>
              <a:spLocks noChangeArrowheads="1"/>
            </p:cNvSpPr>
            <p:nvPr/>
          </p:nvSpPr>
          <p:spPr bwMode="auto">
            <a:xfrm>
              <a:off x="1382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Rectangle 62"/>
            <p:cNvSpPr>
              <a:spLocks noChangeArrowheads="1"/>
            </p:cNvSpPr>
            <p:nvPr/>
          </p:nvSpPr>
          <p:spPr bwMode="auto">
            <a:xfrm>
              <a:off x="148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Rectangle 63"/>
            <p:cNvSpPr>
              <a:spLocks noChangeArrowheads="1"/>
            </p:cNvSpPr>
            <p:nvPr/>
          </p:nvSpPr>
          <p:spPr bwMode="auto">
            <a:xfrm>
              <a:off x="159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241925" y="3924300"/>
            <a:ext cx="1184275" cy="144463"/>
            <a:chOff x="958" y="2472"/>
            <a:chExt cx="742" cy="91"/>
          </a:xfrm>
        </p:grpSpPr>
        <p:sp>
          <p:nvSpPr>
            <p:cNvPr id="32799" name="Rectangle 65"/>
            <p:cNvSpPr>
              <a:spLocks noChangeArrowheads="1"/>
            </p:cNvSpPr>
            <p:nvPr/>
          </p:nvSpPr>
          <p:spPr bwMode="auto">
            <a:xfrm>
              <a:off x="95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Rectangle 66"/>
            <p:cNvSpPr>
              <a:spLocks noChangeArrowheads="1"/>
            </p:cNvSpPr>
            <p:nvPr/>
          </p:nvSpPr>
          <p:spPr bwMode="auto">
            <a:xfrm>
              <a:off x="106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Rectangle 67"/>
            <p:cNvSpPr>
              <a:spLocks noChangeArrowheads="1"/>
            </p:cNvSpPr>
            <p:nvPr/>
          </p:nvSpPr>
          <p:spPr bwMode="auto">
            <a:xfrm>
              <a:off x="1170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Rectangle 68"/>
            <p:cNvSpPr>
              <a:spLocks noChangeArrowheads="1"/>
            </p:cNvSpPr>
            <p:nvPr/>
          </p:nvSpPr>
          <p:spPr bwMode="auto">
            <a:xfrm>
              <a:off x="1276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Rectangle 69"/>
            <p:cNvSpPr>
              <a:spLocks noChangeArrowheads="1"/>
            </p:cNvSpPr>
            <p:nvPr/>
          </p:nvSpPr>
          <p:spPr bwMode="auto">
            <a:xfrm>
              <a:off x="1382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Rectangle 70"/>
            <p:cNvSpPr>
              <a:spLocks noChangeArrowheads="1"/>
            </p:cNvSpPr>
            <p:nvPr/>
          </p:nvSpPr>
          <p:spPr bwMode="auto">
            <a:xfrm>
              <a:off x="148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Rectangle 71"/>
            <p:cNvSpPr>
              <a:spLocks noChangeArrowheads="1"/>
            </p:cNvSpPr>
            <p:nvPr/>
          </p:nvSpPr>
          <p:spPr bwMode="auto">
            <a:xfrm>
              <a:off x="159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064000" y="3924300"/>
            <a:ext cx="1177925" cy="144463"/>
            <a:chOff x="958" y="2472"/>
            <a:chExt cx="742" cy="91"/>
          </a:xfrm>
        </p:grpSpPr>
        <p:sp>
          <p:nvSpPr>
            <p:cNvPr id="32792" name="Rectangle 73"/>
            <p:cNvSpPr>
              <a:spLocks noChangeArrowheads="1"/>
            </p:cNvSpPr>
            <p:nvPr/>
          </p:nvSpPr>
          <p:spPr bwMode="auto">
            <a:xfrm>
              <a:off x="95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Rectangle 74"/>
            <p:cNvSpPr>
              <a:spLocks noChangeArrowheads="1"/>
            </p:cNvSpPr>
            <p:nvPr/>
          </p:nvSpPr>
          <p:spPr bwMode="auto">
            <a:xfrm>
              <a:off x="106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Rectangle 75"/>
            <p:cNvSpPr>
              <a:spLocks noChangeArrowheads="1"/>
            </p:cNvSpPr>
            <p:nvPr/>
          </p:nvSpPr>
          <p:spPr bwMode="auto">
            <a:xfrm>
              <a:off x="1170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Rectangle 76"/>
            <p:cNvSpPr>
              <a:spLocks noChangeArrowheads="1"/>
            </p:cNvSpPr>
            <p:nvPr/>
          </p:nvSpPr>
          <p:spPr bwMode="auto">
            <a:xfrm>
              <a:off x="1276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Rectangle 77"/>
            <p:cNvSpPr>
              <a:spLocks noChangeArrowheads="1"/>
            </p:cNvSpPr>
            <p:nvPr/>
          </p:nvSpPr>
          <p:spPr bwMode="auto">
            <a:xfrm>
              <a:off x="1382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Rectangle 78"/>
            <p:cNvSpPr>
              <a:spLocks noChangeArrowheads="1"/>
            </p:cNvSpPr>
            <p:nvPr/>
          </p:nvSpPr>
          <p:spPr bwMode="auto">
            <a:xfrm>
              <a:off x="148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Rectangle 79"/>
            <p:cNvSpPr>
              <a:spLocks noChangeArrowheads="1"/>
            </p:cNvSpPr>
            <p:nvPr/>
          </p:nvSpPr>
          <p:spPr bwMode="auto">
            <a:xfrm>
              <a:off x="159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7596188" y="3924300"/>
            <a:ext cx="1177925" cy="144463"/>
            <a:chOff x="958" y="2472"/>
            <a:chExt cx="742" cy="91"/>
          </a:xfrm>
        </p:grpSpPr>
        <p:sp>
          <p:nvSpPr>
            <p:cNvPr id="32785" name="Rectangle 81"/>
            <p:cNvSpPr>
              <a:spLocks noChangeArrowheads="1"/>
            </p:cNvSpPr>
            <p:nvPr/>
          </p:nvSpPr>
          <p:spPr bwMode="auto">
            <a:xfrm>
              <a:off x="95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Rectangle 82"/>
            <p:cNvSpPr>
              <a:spLocks noChangeArrowheads="1"/>
            </p:cNvSpPr>
            <p:nvPr/>
          </p:nvSpPr>
          <p:spPr bwMode="auto">
            <a:xfrm>
              <a:off x="106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83"/>
            <p:cNvSpPr>
              <a:spLocks noChangeArrowheads="1"/>
            </p:cNvSpPr>
            <p:nvPr/>
          </p:nvSpPr>
          <p:spPr bwMode="auto">
            <a:xfrm>
              <a:off x="1170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Rectangle 84"/>
            <p:cNvSpPr>
              <a:spLocks noChangeArrowheads="1"/>
            </p:cNvSpPr>
            <p:nvPr/>
          </p:nvSpPr>
          <p:spPr bwMode="auto">
            <a:xfrm>
              <a:off x="1276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Rectangle 85"/>
            <p:cNvSpPr>
              <a:spLocks noChangeArrowheads="1"/>
            </p:cNvSpPr>
            <p:nvPr/>
          </p:nvSpPr>
          <p:spPr bwMode="auto">
            <a:xfrm>
              <a:off x="1382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Rectangle 86"/>
            <p:cNvSpPr>
              <a:spLocks noChangeArrowheads="1"/>
            </p:cNvSpPr>
            <p:nvPr/>
          </p:nvSpPr>
          <p:spPr bwMode="auto">
            <a:xfrm>
              <a:off x="1488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Rectangle 87"/>
            <p:cNvSpPr>
              <a:spLocks noChangeArrowheads="1"/>
            </p:cNvSpPr>
            <p:nvPr/>
          </p:nvSpPr>
          <p:spPr bwMode="auto">
            <a:xfrm>
              <a:off x="1594" y="2472"/>
              <a:ext cx="106" cy="91"/>
            </a:xfrm>
            <a:prstGeom prst="rect">
              <a:avLst/>
            </a:prstGeom>
            <a:solidFill>
              <a:srgbClr val="9933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61" name="AutoShape 89"/>
          <p:cNvSpPr>
            <a:spLocks/>
          </p:cNvSpPr>
          <p:nvPr/>
        </p:nvSpPr>
        <p:spPr bwMode="auto">
          <a:xfrm rot="5400000">
            <a:off x="4527550" y="247650"/>
            <a:ext cx="228600" cy="8166100"/>
          </a:xfrm>
          <a:prstGeom prst="rightBrace">
            <a:avLst>
              <a:gd name="adj1" fmla="val 29768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362" name="Text Box 90"/>
          <p:cNvSpPr txBox="1">
            <a:spLocks noChangeArrowheads="1"/>
          </p:cNvSpPr>
          <p:nvPr/>
        </p:nvSpPr>
        <p:spPr bwMode="auto">
          <a:xfrm>
            <a:off x="4140200" y="4457700"/>
            <a:ext cx="990600" cy="4270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solidFill>
                  <a:srgbClr val="008000"/>
                </a:solidFill>
                <a:latin typeface="Candara" pitchFamily="34" charset="0"/>
              </a:rPr>
              <a:t>N</a:t>
            </a:r>
          </a:p>
        </p:txBody>
      </p:sp>
      <p:sp>
        <p:nvSpPr>
          <p:cNvPr id="182363" name="Text Box 91"/>
          <p:cNvSpPr txBox="1">
            <a:spLocks noChangeArrowheads="1"/>
          </p:cNvSpPr>
          <p:nvPr/>
        </p:nvSpPr>
        <p:spPr bwMode="auto">
          <a:xfrm>
            <a:off x="5830888" y="4789488"/>
            <a:ext cx="1231900" cy="427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8000"/>
                </a:solidFill>
                <a:latin typeface="Candara" pitchFamily="34" charset="0"/>
              </a:rPr>
              <a:t>&lt; </a:t>
            </a:r>
            <a:r>
              <a:rPr lang="en-US" sz="2200" b="1" i="1">
                <a:solidFill>
                  <a:srgbClr val="008000"/>
                </a:solidFill>
                <a:latin typeface="Candara" pitchFamily="34" charset="0"/>
              </a:rPr>
              <a:t>c</a:t>
            </a:r>
            <a:r>
              <a:rPr lang="en-US" sz="2200" b="1">
                <a:solidFill>
                  <a:srgbClr val="008000"/>
                </a:solidFill>
                <a:latin typeface="Candara" pitchFamily="34" charset="0"/>
              </a:rPr>
              <a:t> log </a:t>
            </a:r>
            <a:r>
              <a:rPr lang="en-US" sz="2200" b="1" i="1">
                <a:solidFill>
                  <a:srgbClr val="008000"/>
                </a:solidFill>
                <a:latin typeface="Candara" pitchFamily="34" charset="0"/>
              </a:rPr>
              <a:t>n</a:t>
            </a:r>
          </a:p>
        </p:txBody>
      </p:sp>
      <p:sp>
        <p:nvSpPr>
          <p:cNvPr id="182364" name="Text Box 92"/>
          <p:cNvSpPr txBox="1">
            <a:spLocks noChangeArrowheads="1"/>
          </p:cNvSpPr>
          <p:nvPr/>
        </p:nvSpPr>
        <p:spPr bwMode="auto">
          <a:xfrm>
            <a:off x="2670175" y="4789488"/>
            <a:ext cx="4318000" cy="427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solidFill>
                  <a:srgbClr val="FF0000"/>
                </a:solidFill>
                <a:latin typeface="Candara" pitchFamily="34" charset="0"/>
              </a:rPr>
              <a:t>Work(             </a:t>
            </a:r>
            <a:r>
              <a:rPr lang="en-US" sz="2000">
                <a:solidFill>
                  <a:srgbClr val="FF0000"/>
                </a:solidFill>
                <a:latin typeface="Candara" pitchFamily="34" charset="0"/>
              </a:rPr>
              <a:t>   </a:t>
            </a:r>
            <a:r>
              <a:rPr lang="en-US" sz="2200">
                <a:solidFill>
                  <a:srgbClr val="FF0000"/>
                </a:solidFill>
                <a:latin typeface="Candara" pitchFamily="34" charset="0"/>
              </a:rPr>
              <a:t>    )</a:t>
            </a:r>
            <a:endParaRPr lang="en-US" sz="2200" i="1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19713" y="3344863"/>
            <a:ext cx="3478212" cy="461962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Arial" charset="0"/>
              </a:rPr>
              <a:t>Sequence of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0.1055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69 L -0.12848 0.1259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6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069 L -0.25781 0.145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" y="7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69 L -0.38628 0.1650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" y="8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69 L -0.51545 0.1854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9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-0.64323 0.2069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" y="10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69 L -0.77188 0.2268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8611 0.16481 L 0.05191 0.1490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" y="-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18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8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61" grpId="0" animBg="1"/>
      <p:bldP spid="182361" grpId="1" animBg="1"/>
      <p:bldP spid="182362" grpId="0"/>
      <p:bldP spid="182362" grpId="1"/>
      <p:bldP spid="182363" grpId="0"/>
      <p:bldP spid="182364" grpId="0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>
            <a:spLocks noChangeArrowheads="1"/>
          </p:cNvSpPr>
          <p:nvPr/>
        </p:nvSpPr>
        <p:spPr bwMode="auto">
          <a:xfrm>
            <a:off x="5489067" y="3747262"/>
            <a:ext cx="3633216" cy="739394"/>
          </a:xfrm>
          <a:prstGeom prst="wedgeRoundRectCallout">
            <a:avLst>
              <a:gd name="adj1" fmla="val -112565"/>
              <a:gd name="adj2" fmla="val 132630"/>
              <a:gd name="adj3" fmla="val 16667"/>
            </a:avLst>
          </a:prstGeom>
          <a:solidFill>
            <a:srgbClr val="FFC000"/>
          </a:solidFill>
          <a:ln w="1270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+mn-lt"/>
                <a:cs typeface="Arial" charset="0"/>
              </a:rPr>
              <a:t>To allow </a:t>
            </a:r>
            <a:r>
              <a:rPr lang="en-US" sz="2400" dirty="0">
                <a:latin typeface="Comic Sans MS" pitchFamily="66" charset="0"/>
                <a:cs typeface="Arial" charset="0"/>
              </a:rPr>
              <a:t>O(1) </a:t>
            </a:r>
            <a:r>
              <a:rPr lang="en-US" sz="2400" dirty="0">
                <a:latin typeface="+mn-lt"/>
                <a:cs typeface="Arial" charset="0"/>
              </a:rPr>
              <a:t>computation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303FD-2A57-4CD2-BC85-B5EB20A10F34}" type="slidenum">
              <a:rPr lang="he-IL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38" y="71438"/>
            <a:ext cx="4818062" cy="609600"/>
          </a:xfrm>
        </p:spPr>
        <p:txBody>
          <a:bodyPr/>
          <a:lstStyle/>
          <a:p>
            <a:pPr rtl="0" eaLnBrk="1" hangingPunct="1"/>
            <a:r>
              <a:rPr lang="en-US" sz="3900" smtClean="0"/>
              <a:t>A Specific Scheme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1038"/>
            <a:ext cx="8699500" cy="5305425"/>
          </a:xfrm>
          <a:noFill/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</a:pPr>
            <a:r>
              <a:rPr lang="en-US" sz="3000" b="1" i="1" dirty="0" smtClean="0">
                <a:solidFill>
                  <a:srgbClr val="008000"/>
                </a:solidFill>
              </a:rPr>
              <a:t>d</a:t>
            </a:r>
            <a:r>
              <a:rPr lang="en-US" sz="3000" dirty="0" smtClean="0"/>
              <a:t> elements stored in </a:t>
            </a:r>
            <a:r>
              <a:rPr lang="en-US" sz="3000" b="1" i="1" dirty="0" smtClean="0">
                <a:solidFill>
                  <a:srgbClr val="008000"/>
                </a:solidFill>
              </a:rPr>
              <a:t>d</a:t>
            </a:r>
            <a:r>
              <a:rPr lang="en-US" sz="3000" dirty="0" smtClean="0"/>
              <a:t> memory words</a:t>
            </a:r>
          </a:p>
          <a:p>
            <a:pPr marL="533400" indent="-533400" eaLnBrk="1" hangingPunct="1">
              <a:buClr>
                <a:schemeClr val="tx1"/>
              </a:buClr>
            </a:pPr>
            <a:r>
              <a:rPr lang="en-US" sz="3000" dirty="0" smtClean="0"/>
              <a:t>Two-level hashing in every bin:</a:t>
            </a:r>
          </a:p>
          <a:p>
            <a:pPr marL="914400" lvl="1" indent="-457200" eaLnBrk="1" hangingPunct="1">
              <a:buClr>
                <a:schemeClr val="tx1"/>
              </a:buClr>
              <a:buFontTx/>
              <a:buAutoNum type="arabicParenR"/>
            </a:pPr>
            <a:r>
              <a:rPr lang="en-US" sz="2700" dirty="0" smtClean="0"/>
              <a:t>Pair-wise independent </a:t>
            </a:r>
            <a:r>
              <a:rPr lang="en-US" sz="2700" b="1" i="1" dirty="0" smtClean="0">
                <a:solidFill>
                  <a:srgbClr val="008000"/>
                </a:solidFill>
              </a:rPr>
              <a:t>h:  </a:t>
            </a:r>
            <a:r>
              <a:rPr lang="en-US" sz="2700" b="1" dirty="0" smtClean="0">
                <a:solidFill>
                  <a:srgbClr val="008000"/>
                </a:solidFill>
                <a:latin typeface="cmsy10" pitchFamily="34" charset="0"/>
              </a:rPr>
              <a:t>U</a:t>
            </a:r>
            <a:r>
              <a:rPr lang="en-US" sz="2600" b="1" i="1" dirty="0" smtClean="0">
                <a:solidFill>
                  <a:srgbClr val="008000"/>
                </a:solidFill>
                <a:sym typeface="Wingdings 3" pitchFamily="18" charset="2"/>
              </a:rPr>
              <a:t></a:t>
            </a:r>
            <a:r>
              <a:rPr lang="en-US" sz="2700" b="1" i="1" dirty="0" smtClean="0">
                <a:solidFill>
                  <a:srgbClr val="008000"/>
                </a:solidFill>
              </a:rPr>
              <a:t> [d</a:t>
            </a:r>
            <a:r>
              <a:rPr lang="en-US" sz="2700" b="1" i="1" baseline="30000" dirty="0" smtClean="0">
                <a:solidFill>
                  <a:srgbClr val="008000"/>
                </a:solidFill>
              </a:rPr>
              <a:t>2</a:t>
            </a:r>
            <a:r>
              <a:rPr lang="en-US" sz="2700" b="1" i="1" dirty="0" smtClean="0">
                <a:solidFill>
                  <a:srgbClr val="008000"/>
                </a:solidFill>
              </a:rPr>
              <a:t>]</a:t>
            </a:r>
            <a:r>
              <a:rPr lang="en-US" sz="2700" i="1" dirty="0" smtClean="0">
                <a:solidFill>
                  <a:srgbClr val="008000"/>
                </a:solidFill>
              </a:rPr>
              <a:t/>
            </a:r>
            <a:br>
              <a:rPr lang="en-US" sz="2700" i="1" dirty="0" smtClean="0">
                <a:solidFill>
                  <a:srgbClr val="008000"/>
                </a:solidFill>
              </a:rPr>
            </a:br>
            <a:r>
              <a:rPr lang="en-US" sz="2700" dirty="0" smtClean="0"/>
              <a:t>Need </a:t>
            </a:r>
            <a:r>
              <a:rPr lang="en-US" sz="2700" b="1" i="1" dirty="0" smtClean="0">
                <a:solidFill>
                  <a:srgbClr val="008000"/>
                </a:solidFill>
              </a:rPr>
              <a:t>2</a:t>
            </a:r>
            <a:r>
              <a:rPr lang="en-US" sz="2700" dirty="0" smtClean="0"/>
              <a:t> memory words to represent </a:t>
            </a:r>
            <a:r>
              <a:rPr lang="en-US" sz="2700" b="1" i="1" dirty="0" smtClean="0">
                <a:solidFill>
                  <a:srgbClr val="008000"/>
                </a:solidFill>
              </a:rPr>
              <a:t>h</a:t>
            </a:r>
            <a:endParaRPr lang="en-US" sz="2700" b="1" dirty="0" smtClean="0"/>
          </a:p>
          <a:p>
            <a:pPr marL="914400" lvl="1" indent="-457200" eaLnBrk="1" hangingPunct="1">
              <a:buClr>
                <a:schemeClr val="tx1"/>
              </a:buClr>
              <a:buFontTx/>
              <a:buAutoNum type="arabicParenR"/>
            </a:pPr>
            <a:r>
              <a:rPr lang="en-US" sz="2700" b="1" i="1" dirty="0" smtClean="0">
                <a:solidFill>
                  <a:srgbClr val="008000"/>
                </a:solidFill>
              </a:rPr>
              <a:t>g: Image(h)</a:t>
            </a:r>
            <a:r>
              <a:rPr lang="en-US" sz="2600" b="1" i="1" dirty="0" smtClean="0">
                <a:solidFill>
                  <a:srgbClr val="008000"/>
                </a:solidFill>
                <a:sym typeface="Wingdings 3" pitchFamily="18" charset="2"/>
              </a:rPr>
              <a:t> </a:t>
            </a:r>
            <a:r>
              <a:rPr lang="en-US" sz="2700" b="1" i="1" dirty="0" smtClean="0">
                <a:solidFill>
                  <a:srgbClr val="008000"/>
                </a:solidFill>
              </a:rPr>
              <a:t>[d]  </a:t>
            </a:r>
            <a:r>
              <a:rPr lang="en-US" sz="2700" dirty="0" smtClean="0"/>
              <a:t>stored explicitly as a list of pairs </a:t>
            </a:r>
            <a:br>
              <a:rPr lang="en-US" sz="2700" dirty="0" smtClean="0"/>
            </a:br>
            <a:r>
              <a:rPr lang="en-US" sz="2700" dirty="0" smtClean="0"/>
              <a:t>Evaluated and updated in constant time,</a:t>
            </a:r>
            <a:br>
              <a:rPr lang="en-US" sz="2700" dirty="0" smtClean="0"/>
            </a:br>
            <a:r>
              <a:rPr lang="en-US" sz="2700" dirty="0" smtClean="0"/>
              <a:t>using a </a:t>
            </a:r>
            <a:r>
              <a:rPr lang="en-US" sz="2700" b="1" dirty="0" smtClean="0"/>
              <a:t>global lookup table</a:t>
            </a:r>
          </a:p>
          <a:p>
            <a:pPr marL="533400" indent="-533400" eaLnBrk="1" hangingPunct="1">
              <a:buClr>
                <a:schemeClr val="tx1"/>
              </a:buClr>
            </a:pPr>
            <a:r>
              <a:rPr lang="en-US" sz="3000" dirty="0" smtClean="0"/>
              <a:t>Introduces restrictions on </a:t>
            </a:r>
            <a:r>
              <a:rPr lang="en-US" sz="3000" b="1" i="1" dirty="0" smtClean="0">
                <a:solidFill>
                  <a:srgbClr val="008000"/>
                </a:solidFill>
              </a:rPr>
              <a:t>d</a:t>
            </a:r>
            <a:r>
              <a:rPr lang="en-US" sz="3000" dirty="0" smtClean="0"/>
              <a:t>:		</a:t>
            </a:r>
          </a:p>
          <a:p>
            <a:pPr marL="914400" lvl="1" indent="-457200" eaLnBrk="1" hangingPunct="1">
              <a:buClr>
                <a:schemeClr val="tx1"/>
              </a:buClr>
            </a:pPr>
            <a:r>
              <a:rPr lang="en-US" sz="2700" dirty="0" smtClean="0"/>
              <a:t>Description of </a:t>
            </a:r>
            <a:r>
              <a:rPr lang="en-US" sz="2700" b="1" i="1" dirty="0" smtClean="0">
                <a:solidFill>
                  <a:srgbClr val="008000"/>
                </a:solidFill>
              </a:rPr>
              <a:t>g</a:t>
            </a:r>
            <a:r>
              <a:rPr lang="en-US" sz="2700" dirty="0" smtClean="0"/>
              <a:t> should fit into </a:t>
            </a:r>
            <a:r>
              <a:rPr lang="en-US" sz="2700" b="1" i="1" dirty="0" smtClean="0">
                <a:solidFill>
                  <a:srgbClr val="008000"/>
                </a:solidFill>
              </a:rPr>
              <a:t>O(1)</a:t>
            </a:r>
            <a:r>
              <a:rPr lang="en-US" sz="2700" dirty="0" smtClean="0"/>
              <a:t> words</a:t>
            </a:r>
          </a:p>
          <a:p>
            <a:pPr marL="914400" lvl="1" indent="-457200" eaLnBrk="1" hangingPunct="1">
              <a:buClr>
                <a:schemeClr val="tx1"/>
              </a:buClr>
            </a:pPr>
            <a:r>
              <a:rPr lang="en-US" sz="2700" dirty="0" smtClean="0"/>
              <a:t>Description of </a:t>
            </a:r>
            <a:r>
              <a:rPr lang="en-US" sz="2700" b="1" dirty="0" smtClean="0"/>
              <a:t>lookup tables </a:t>
            </a:r>
            <a:r>
              <a:rPr lang="en-US" sz="2700" dirty="0" smtClean="0"/>
              <a:t>should fit into </a:t>
            </a:r>
            <a:br>
              <a:rPr lang="en-US" sz="2700" dirty="0" smtClean="0"/>
            </a:br>
            <a:r>
              <a:rPr lang="en-US" sz="2500" b="1" i="1" dirty="0" err="1" smtClean="0">
                <a:solidFill>
                  <a:srgbClr val="008000"/>
                </a:solidFill>
              </a:rPr>
              <a:t>ε</a:t>
            </a:r>
            <a:r>
              <a:rPr lang="en-US" sz="2700" b="1" i="1" dirty="0" err="1" smtClean="0">
                <a:solidFill>
                  <a:srgbClr val="008000"/>
                </a:solidFill>
              </a:rPr>
              <a:t>n</a:t>
            </a:r>
            <a:r>
              <a:rPr lang="en-US" sz="2700" dirty="0" smtClean="0"/>
              <a:t> words  </a:t>
            </a:r>
          </a:p>
        </p:txBody>
      </p:sp>
      <p:sp>
        <p:nvSpPr>
          <p:cNvPr id="317447" name="AutoShape 7"/>
          <p:cNvSpPr>
            <a:spLocks noChangeArrowheads="1"/>
          </p:cNvSpPr>
          <p:nvPr/>
        </p:nvSpPr>
        <p:spPr bwMode="auto">
          <a:xfrm>
            <a:off x="2851150" y="5632450"/>
            <a:ext cx="4733925" cy="85725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10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700" b="1" i="1">
                <a:solidFill>
                  <a:srgbClr val="008000"/>
                </a:solidFill>
                <a:latin typeface="Candara" pitchFamily="34" charset="0"/>
              </a:rPr>
              <a:t>d &lt;</a:t>
            </a:r>
            <a:endParaRPr lang="en-US" sz="2700">
              <a:latin typeface="Candara" pitchFamily="34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241925" y="5654675"/>
            <a:ext cx="2178050" cy="788988"/>
            <a:chOff x="3332" y="3590"/>
            <a:chExt cx="1372" cy="497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58" y="3590"/>
              <a:ext cx="946" cy="497"/>
              <a:chOff x="4290" y="2242"/>
              <a:chExt cx="946" cy="497"/>
            </a:xfrm>
          </p:grpSpPr>
          <p:sp>
            <p:nvSpPr>
              <p:cNvPr id="51215" name="Rectangle 10"/>
              <p:cNvSpPr>
                <a:spLocks noChangeArrowheads="1"/>
              </p:cNvSpPr>
              <p:nvPr/>
            </p:nvSpPr>
            <p:spPr bwMode="auto">
              <a:xfrm>
                <a:off x="4531" y="2485"/>
                <a:ext cx="55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en-US" sz="2400" b="1">
                    <a:solidFill>
                      <a:srgbClr val="008000"/>
                    </a:solidFill>
                    <a:latin typeface="Candara" pitchFamily="34" charset="0"/>
                  </a:rPr>
                  <a:t>log</a:t>
                </a:r>
                <a:r>
                  <a:rPr lang="en-US" sz="2400" b="1" i="1">
                    <a:solidFill>
                      <a:srgbClr val="008000"/>
                    </a:solidFill>
                    <a:latin typeface="Candara" pitchFamily="34" charset="0"/>
                  </a:rPr>
                  <a:t> n</a:t>
                </a:r>
              </a:p>
            </p:txBody>
          </p:sp>
          <p:sp>
            <p:nvSpPr>
              <p:cNvPr id="51216" name="Rectangle 11"/>
              <p:cNvSpPr>
                <a:spLocks noChangeArrowheads="1"/>
              </p:cNvSpPr>
              <p:nvPr/>
            </p:nvSpPr>
            <p:spPr bwMode="auto">
              <a:xfrm>
                <a:off x="4410" y="2242"/>
                <a:ext cx="82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 eaLnBrk="1" hangingPunct="1"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en-US" sz="2400" b="1">
                    <a:solidFill>
                      <a:srgbClr val="008000"/>
                    </a:solidFill>
                    <a:latin typeface="Candara" pitchFamily="34" charset="0"/>
                  </a:rPr>
                  <a:t>loglog </a:t>
                </a:r>
                <a:r>
                  <a:rPr lang="en-US" sz="2400" b="1" i="1">
                    <a:solidFill>
                      <a:srgbClr val="008000"/>
                    </a:solidFill>
                    <a:latin typeface="Candara" pitchFamily="34" charset="0"/>
                  </a:rPr>
                  <a:t>n</a:t>
                </a:r>
              </a:p>
            </p:txBody>
          </p:sp>
          <p:sp>
            <p:nvSpPr>
              <p:cNvPr id="51217" name="Line 12"/>
              <p:cNvSpPr>
                <a:spLocks noChangeShapeType="1"/>
              </p:cNvSpPr>
              <p:nvPr/>
            </p:nvSpPr>
            <p:spPr bwMode="auto">
              <a:xfrm>
                <a:off x="4290" y="2509"/>
                <a:ext cx="76" cy="20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8" name="Line 13"/>
              <p:cNvSpPr>
                <a:spLocks noChangeShapeType="1"/>
              </p:cNvSpPr>
              <p:nvPr/>
            </p:nvSpPr>
            <p:spPr bwMode="auto">
              <a:xfrm flipV="1">
                <a:off x="4366" y="2249"/>
                <a:ext cx="76" cy="46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9" name="Line 14"/>
              <p:cNvSpPr>
                <a:spLocks noChangeShapeType="1"/>
              </p:cNvSpPr>
              <p:nvPr/>
            </p:nvSpPr>
            <p:spPr bwMode="auto">
              <a:xfrm>
                <a:off x="4436" y="2253"/>
                <a:ext cx="728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0" name="Line 15"/>
              <p:cNvSpPr>
                <a:spLocks noChangeShapeType="1"/>
              </p:cNvSpPr>
              <p:nvPr/>
            </p:nvSpPr>
            <p:spPr bwMode="auto">
              <a:xfrm>
                <a:off x="4452" y="2528"/>
                <a:ext cx="72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4" name="Text Box 16"/>
            <p:cNvSpPr txBox="1">
              <a:spLocks noChangeArrowheads="1"/>
            </p:cNvSpPr>
            <p:nvPr/>
          </p:nvSpPr>
          <p:spPr bwMode="auto">
            <a:xfrm>
              <a:off x="3332" y="3708"/>
              <a:ext cx="452" cy="30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solidFill>
                    <a:srgbClr val="008000"/>
                  </a:solidFill>
                </a:rPr>
                <a:t>ε </a:t>
              </a:r>
              <a:r>
                <a:rPr lang="en-US" sz="2600" b="1">
                  <a:solidFill>
                    <a:srgbClr val="008000"/>
                  </a:solidFill>
                </a:rPr>
                <a:t>&gt;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371850" y="5634038"/>
            <a:ext cx="1311275" cy="820737"/>
            <a:chOff x="3306" y="3525"/>
            <a:chExt cx="826" cy="517"/>
          </a:xfrm>
        </p:grpSpPr>
        <p:sp>
          <p:nvSpPr>
            <p:cNvPr id="51210" name="Rectangle 20"/>
            <p:cNvSpPr>
              <a:spLocks noChangeArrowheads="1"/>
            </p:cNvSpPr>
            <p:nvPr/>
          </p:nvSpPr>
          <p:spPr bwMode="auto">
            <a:xfrm>
              <a:off x="3427" y="3525"/>
              <a:ext cx="55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2400" b="1">
                  <a:solidFill>
                    <a:srgbClr val="008000"/>
                  </a:solidFill>
                  <a:latin typeface="Candara" pitchFamily="34" charset="0"/>
                </a:rPr>
                <a:t>log</a:t>
              </a:r>
              <a:r>
                <a:rPr lang="en-US" sz="2400" b="1" i="1">
                  <a:solidFill>
                    <a:srgbClr val="008000"/>
                  </a:solidFill>
                  <a:latin typeface="Candara" pitchFamily="34" charset="0"/>
                </a:rPr>
                <a:t> n</a:t>
              </a:r>
            </a:p>
          </p:txBody>
        </p:sp>
        <p:sp>
          <p:nvSpPr>
            <p:cNvPr id="51211" name="Rectangle 21"/>
            <p:cNvSpPr>
              <a:spLocks noChangeArrowheads="1"/>
            </p:cNvSpPr>
            <p:nvPr/>
          </p:nvSpPr>
          <p:spPr bwMode="auto">
            <a:xfrm>
              <a:off x="3306" y="3774"/>
              <a:ext cx="82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2400" b="1">
                  <a:solidFill>
                    <a:srgbClr val="008000"/>
                  </a:solidFill>
                  <a:latin typeface="Candara" pitchFamily="34" charset="0"/>
                </a:rPr>
                <a:t>loglog </a:t>
              </a:r>
              <a:r>
                <a:rPr lang="en-US" sz="2400" b="1" i="1">
                  <a:solidFill>
                    <a:srgbClr val="008000"/>
                  </a:solidFill>
                  <a:latin typeface="Candara" pitchFamily="34" charset="0"/>
                </a:rPr>
                <a:t>n</a:t>
              </a:r>
            </a:p>
          </p:txBody>
        </p:sp>
        <p:sp>
          <p:nvSpPr>
            <p:cNvPr id="51212" name="Line 25"/>
            <p:cNvSpPr>
              <a:spLocks noChangeShapeType="1"/>
            </p:cNvSpPr>
            <p:nvPr/>
          </p:nvSpPr>
          <p:spPr bwMode="auto">
            <a:xfrm>
              <a:off x="3348" y="3808"/>
              <a:ext cx="72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9" name="AutoShape 29"/>
          <p:cNvSpPr>
            <a:spLocks noChangeArrowheads="1"/>
          </p:cNvSpPr>
          <p:nvPr/>
        </p:nvSpPr>
        <p:spPr bwMode="auto">
          <a:xfrm>
            <a:off x="4691063" y="5969000"/>
            <a:ext cx="598487" cy="250825"/>
          </a:xfrm>
          <a:custGeom>
            <a:avLst/>
            <a:gdLst>
              <a:gd name="T0" fmla="*/ 325414886 w 21600"/>
              <a:gd name="T1" fmla="*/ 0 h 21600"/>
              <a:gd name="T2" fmla="*/ 0 w 21600"/>
              <a:gd name="T3" fmla="*/ 16911283 h 21600"/>
              <a:gd name="T4" fmla="*/ 325414886 w 21600"/>
              <a:gd name="T5" fmla="*/ 33822427 h 21600"/>
              <a:gd name="T6" fmla="*/ 459469276 w 21600"/>
              <a:gd name="T7" fmla="*/ 1691128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562 h 21600"/>
              <a:gd name="T14" fmla="*/ 19127 w 21600"/>
              <a:gd name="T15" fmla="*/ 1503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298" y="0"/>
                </a:moveTo>
                <a:lnTo>
                  <a:pt x="15298" y="6562"/>
                </a:lnTo>
                <a:lnTo>
                  <a:pt x="3375" y="6562"/>
                </a:lnTo>
                <a:lnTo>
                  <a:pt x="3375" y="15038"/>
                </a:lnTo>
                <a:lnTo>
                  <a:pt x="15298" y="15038"/>
                </a:lnTo>
                <a:lnTo>
                  <a:pt x="15298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562"/>
                </a:moveTo>
                <a:lnTo>
                  <a:pt x="1350" y="15038"/>
                </a:lnTo>
                <a:lnTo>
                  <a:pt x="2700" y="15038"/>
                </a:lnTo>
                <a:lnTo>
                  <a:pt x="2700" y="6562"/>
                </a:lnTo>
                <a:close/>
              </a:path>
              <a:path w="21600" h="21600">
                <a:moveTo>
                  <a:pt x="0" y="6562"/>
                </a:moveTo>
                <a:lnTo>
                  <a:pt x="0" y="15038"/>
                </a:lnTo>
                <a:lnTo>
                  <a:pt x="675" y="15038"/>
                </a:lnTo>
                <a:lnTo>
                  <a:pt x="675" y="6562"/>
                </a:lnTo>
                <a:close/>
              </a:path>
            </a:pathLst>
          </a:custGeom>
          <a:solidFill>
            <a:srgbClr val="008000"/>
          </a:solidFill>
          <a:ln w="1016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74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7447" grpId="0" build="allAtOnce" animBg="1"/>
      <p:bldP spid="3174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2D869-26B7-41FB-A0C9-B6651C87DDCD}" type="slidenum">
              <a:rPr lang="he-IL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80963"/>
            <a:ext cx="7707312" cy="2085975"/>
          </a:xfrm>
        </p:spPr>
        <p:txBody>
          <a:bodyPr/>
          <a:lstStyle/>
          <a:p>
            <a:pPr rtl="0" eaLnBrk="1" hangingPunct="1"/>
            <a:r>
              <a:rPr lang="en-US" sz="5000" smtClean="0"/>
              <a:t>Scheme III:</a:t>
            </a:r>
            <a:br>
              <a:rPr lang="en-US" sz="5000" smtClean="0"/>
            </a:br>
            <a:r>
              <a:rPr lang="en-US" sz="4500" smtClean="0">
                <a:solidFill>
                  <a:srgbClr val="FF0000"/>
                </a:solidFill>
              </a:rPr>
              <a:t>Permutation-based </a:t>
            </a:r>
            <a:br>
              <a:rPr lang="en-US" sz="4500" smtClean="0">
                <a:solidFill>
                  <a:srgbClr val="FF0000"/>
                </a:solidFill>
              </a:rPr>
            </a:br>
            <a:r>
              <a:rPr lang="en-US" sz="4500" smtClean="0">
                <a:solidFill>
                  <a:srgbClr val="FF0000"/>
                </a:solidFill>
              </a:rPr>
              <a:t>Backyard Cuckoo Hashing</a:t>
            </a: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6005513" y="4019550"/>
            <a:ext cx="973137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6000" b="1">
                <a:solidFill>
                  <a:srgbClr val="003399"/>
                </a:solidFill>
                <a:latin typeface="Constantia" pitchFamily="18" charset="0"/>
              </a:rPr>
              <a:t>+</a:t>
            </a:r>
          </a:p>
        </p:txBody>
      </p:sp>
      <p:pic>
        <p:nvPicPr>
          <p:cNvPr id="52229" name="Picture 9" descr="rubiks-cub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5150" y="3492500"/>
            <a:ext cx="197008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8288" y="2389188"/>
            <a:ext cx="5765800" cy="4324350"/>
            <a:chOff x="1145" y="1473"/>
            <a:chExt cx="3632" cy="2724"/>
          </a:xfrm>
        </p:grpSpPr>
        <p:pic>
          <p:nvPicPr>
            <p:cNvPr id="52231" name="Picture 11" descr="Gocsej_village_house_backyar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5" y="1473"/>
              <a:ext cx="3632" cy="2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101" y="2525"/>
              <a:ext cx="864" cy="1058"/>
              <a:chOff x="3812" y="1314"/>
              <a:chExt cx="864" cy="1058"/>
            </a:xfrm>
          </p:grpSpPr>
          <p:pic>
            <p:nvPicPr>
              <p:cNvPr id="52234" name="Picture 13" descr="Copy of HWWJ-026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44" y="1740"/>
                <a:ext cx="632" cy="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35" name="Picture 14" descr="cuckoo300_tcm9-166867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12" y="1314"/>
                <a:ext cx="760" cy="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2233" name="Picture 15" descr="mcolored-bingo-balls_Trial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00FE"/>
                </a:clrFrom>
                <a:clrTo>
                  <a:srgbClr val="FF00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47" y="3179"/>
              <a:ext cx="1246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984500" y="3543300"/>
            <a:ext cx="2463800" cy="838200"/>
          </a:xfrm>
          <a:prstGeom prst="wedgeRoundRectCallout">
            <a:avLst>
              <a:gd name="adj1" fmla="val -56324"/>
              <a:gd name="adj2" fmla="val 116296"/>
              <a:gd name="adj3" fmla="val 16667"/>
            </a:avLst>
          </a:prstGeom>
          <a:solidFill>
            <a:schemeClr val="accent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sz="3200" b="1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/>
              <a:t> </a:t>
            </a:r>
            <a:r>
              <a:rPr lang="en-US" sz="3200">
                <a:solidFill>
                  <a:srgbClr val="008000"/>
                </a:solidFill>
              </a:rPr>
              <a:t>= log      </a:t>
            </a:r>
            <a:endParaRPr lang="en-US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BCD62-132B-4DA4-8F82-B3306367D4D4}" type="slidenum">
              <a:rPr lang="he-IL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685800"/>
          </a:xfrm>
        </p:spPr>
        <p:txBody>
          <a:bodyPr/>
          <a:lstStyle/>
          <a:p>
            <a:pPr rtl="0" eaLnBrk="1" hangingPunct="1"/>
            <a:r>
              <a:rPr lang="en-US" sz="3600" dirty="0" smtClean="0"/>
              <a:t>Information-Theoretic Space Bound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5563"/>
            <a:ext cx="8343900" cy="5037137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3600" dirty="0" smtClean="0"/>
              <a:t>So far: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 smtClean="0"/>
              <a:t> </a:t>
            </a:r>
            <a:r>
              <a:rPr lang="en-US" sz="3600" b="1" dirty="0" smtClean="0"/>
              <a:t>elements</a:t>
            </a:r>
            <a:r>
              <a:rPr lang="en-US" sz="3600" dirty="0" smtClean="0"/>
              <a:t> stored </a:t>
            </a:r>
            <a:br>
              <a:rPr lang="en-US" sz="3600" dirty="0" smtClean="0"/>
            </a:br>
            <a:r>
              <a:rPr lang="en-US" sz="3600" dirty="0" smtClean="0"/>
              <a:t>using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(1+o(1))n</a:t>
            </a:r>
            <a:r>
              <a:rPr lang="en-US" sz="3600" dirty="0" smtClean="0"/>
              <a:t> memory words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3200" dirty="0" smtClean="0"/>
              <a:t>For universe </a:t>
            </a:r>
            <a:r>
              <a:rPr lang="en-US" sz="3200" b="1" dirty="0" smtClean="0">
                <a:solidFill>
                  <a:srgbClr val="008000"/>
                </a:solidFill>
                <a:latin typeface="cmsy10" pitchFamily="34" charset="0"/>
              </a:rPr>
              <a:t>U</a:t>
            </a:r>
            <a:r>
              <a:rPr lang="en-US" sz="3200" dirty="0" smtClean="0"/>
              <a:t> of size </a:t>
            </a:r>
            <a:r>
              <a:rPr lang="en-US" sz="3200" b="1" i="1" dirty="0" smtClean="0">
                <a:solidFill>
                  <a:srgbClr val="008000"/>
                </a:solidFill>
              </a:rPr>
              <a:t>u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this is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(1+o(1))n log u </a:t>
            </a:r>
            <a:r>
              <a:rPr lang="en-US" sz="3200" b="1" dirty="0" smtClean="0">
                <a:solidFill>
                  <a:srgbClr val="FF0000"/>
                </a:solidFill>
              </a:rPr>
              <a:t>bits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n-US" sz="3600" dirty="0" smtClean="0"/>
          </a:p>
          <a:p>
            <a:pPr eaLnBrk="1" hangingPunct="1">
              <a:buClr>
                <a:schemeClr val="tx1"/>
              </a:buClr>
            </a:pPr>
            <a:r>
              <a:rPr lang="en-US" sz="3600" dirty="0" smtClean="0"/>
              <a:t>However, information-theoretically, </a:t>
            </a:r>
            <a:br>
              <a:rPr lang="en-US" sz="3600" dirty="0" smtClean="0"/>
            </a:br>
            <a:r>
              <a:rPr lang="en-US" sz="3600" dirty="0" smtClean="0"/>
              <a:t>need only </a:t>
            </a:r>
            <a:r>
              <a:rPr lang="en-US" sz="3600" b="1" dirty="0" smtClean="0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sz="3600" b="1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≈</a:t>
            </a:r>
            <a:r>
              <a:rPr lang="en-US" sz="3600" b="1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n log(u/n) </a:t>
            </a:r>
            <a:r>
              <a:rPr lang="en-US" sz="3600" b="1" dirty="0" smtClean="0">
                <a:solidFill>
                  <a:srgbClr val="FF0000"/>
                </a:solidFill>
              </a:rPr>
              <a:t>bits!</a:t>
            </a:r>
          </a:p>
          <a:p>
            <a:pPr eaLnBrk="1" hangingPunct="1">
              <a:buClr>
                <a:schemeClr val="tx1"/>
              </a:buClr>
            </a:pPr>
            <a:r>
              <a:rPr lang="en-US" sz="3600" dirty="0" smtClean="0"/>
              <a:t>A significant gap for a poly-size universe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71988" y="3516313"/>
            <a:ext cx="615950" cy="928687"/>
            <a:chOff x="7558088" y="5370513"/>
            <a:chExt cx="615951" cy="928686"/>
          </a:xfrm>
        </p:grpSpPr>
        <p:sp>
          <p:nvSpPr>
            <p:cNvPr id="53261" name="Rectangle 46"/>
            <p:cNvSpPr>
              <a:spLocks noChangeArrowheads="1"/>
            </p:cNvSpPr>
            <p:nvPr/>
          </p:nvSpPr>
          <p:spPr bwMode="auto">
            <a:xfrm>
              <a:off x="7812089" y="5370513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2400" b="1" i="1">
                  <a:solidFill>
                    <a:srgbClr val="008000"/>
                  </a:solidFill>
                  <a:latin typeface="Candara" pitchFamily="34" charset="0"/>
                </a:rPr>
                <a:t>u</a:t>
              </a:r>
              <a:r>
                <a:rPr lang="en-US" sz="2400" b="1">
                  <a:solidFill>
                    <a:srgbClr val="008000"/>
                  </a:solidFill>
                  <a:latin typeface="cmsy10" pitchFamily="34" charset="0"/>
                </a:rPr>
                <a:t> </a:t>
              </a:r>
              <a:endParaRPr lang="en-US" sz="2400" b="1" i="1">
                <a:solidFill>
                  <a:srgbClr val="008000"/>
                </a:solidFill>
                <a:latin typeface="Candara" pitchFamily="34" charset="0"/>
              </a:endParaRPr>
            </a:p>
          </p:txBody>
        </p:sp>
        <p:sp>
          <p:nvSpPr>
            <p:cNvPr id="53262" name="Rectangle 46"/>
            <p:cNvSpPr>
              <a:spLocks noChangeArrowheads="1"/>
            </p:cNvSpPr>
            <p:nvPr/>
          </p:nvSpPr>
          <p:spPr bwMode="auto">
            <a:xfrm>
              <a:off x="7799389" y="5751513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2400" b="1" i="1">
                  <a:solidFill>
                    <a:srgbClr val="008000"/>
                  </a:solidFill>
                  <a:latin typeface="Candara" pitchFamily="34" charset="0"/>
                </a:rPr>
                <a:t>n</a:t>
              </a:r>
            </a:p>
          </p:txBody>
        </p:sp>
        <p:sp>
          <p:nvSpPr>
            <p:cNvPr id="53263" name="Rectangle 46"/>
            <p:cNvSpPr>
              <a:spLocks noChangeArrowheads="1"/>
            </p:cNvSpPr>
            <p:nvPr/>
          </p:nvSpPr>
          <p:spPr bwMode="auto">
            <a:xfrm>
              <a:off x="7558088" y="5484812"/>
              <a:ext cx="366711" cy="814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spcBef>
                  <a:spcPct val="20000"/>
                </a:spcBef>
                <a:buClr>
                  <a:schemeClr val="tx1"/>
                </a:buClr>
              </a:pPr>
              <a:r>
                <a:rPr lang="en-US" sz="3600" dirty="0">
                  <a:solidFill>
                    <a:srgbClr val="008000"/>
                  </a:solidFill>
                  <a:latin typeface="Candara" pitchFamily="34" charset="0"/>
                </a:rPr>
                <a:t>(</a:t>
              </a:r>
              <a:r>
                <a:rPr lang="en-US" sz="3600" dirty="0">
                  <a:solidFill>
                    <a:srgbClr val="008000"/>
                  </a:solidFill>
                  <a:latin typeface="cmsy10" pitchFamily="34" charset="0"/>
                </a:rPr>
                <a:t> </a:t>
              </a:r>
              <a:endParaRPr lang="en-US" sz="3600" dirty="0">
                <a:solidFill>
                  <a:srgbClr val="008000"/>
                </a:solidFill>
                <a:latin typeface="Candara" pitchFamily="34" charset="0"/>
              </a:endParaRPr>
            </a:p>
          </p:txBody>
        </p:sp>
      </p:grp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4979988" y="3643313"/>
            <a:ext cx="366712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rgbClr val="008000"/>
                </a:solidFill>
                <a:latin typeface="Candara" pitchFamily="34" charset="0"/>
              </a:rPr>
              <a:t>)</a:t>
            </a:r>
            <a:r>
              <a:rPr lang="en-US" sz="3600">
                <a:solidFill>
                  <a:srgbClr val="008000"/>
                </a:solidFill>
                <a:latin typeface="cmsy10" pitchFamily="34" charset="0"/>
              </a:rPr>
              <a:t> </a:t>
            </a:r>
            <a:endParaRPr lang="en-US" sz="3600">
              <a:solidFill>
                <a:srgbClr val="008000"/>
              </a:solidFill>
              <a:latin typeface="Candara" pitchFamily="34" charset="0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350000" y="1282700"/>
            <a:ext cx="1371600" cy="2476500"/>
            <a:chOff x="4144" y="1008"/>
            <a:chExt cx="864" cy="1560"/>
          </a:xfrm>
        </p:grpSpPr>
        <p:sp>
          <p:nvSpPr>
            <p:cNvPr id="53259" name="Oval 12"/>
            <p:cNvSpPr>
              <a:spLocks noChangeArrowheads="1"/>
            </p:cNvSpPr>
            <p:nvPr/>
          </p:nvSpPr>
          <p:spPr bwMode="auto">
            <a:xfrm>
              <a:off x="4144" y="1008"/>
              <a:ext cx="864" cy="1560"/>
            </a:xfrm>
            <a:prstGeom prst="ellipse">
              <a:avLst/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Oval 13"/>
            <p:cNvSpPr>
              <a:spLocks noChangeArrowheads="1"/>
            </p:cNvSpPr>
            <p:nvPr/>
          </p:nvSpPr>
          <p:spPr bwMode="auto">
            <a:xfrm>
              <a:off x="4528" y="1512"/>
              <a:ext cx="376" cy="696"/>
            </a:xfrm>
            <a:prstGeom prst="ellipse">
              <a:avLst/>
            </a:prstGeom>
            <a:solidFill>
              <a:srgbClr val="7030A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1" name="AutoShape 17"/>
          <p:cNvSpPr>
            <a:spLocks noChangeArrowheads="1"/>
          </p:cNvSpPr>
          <p:nvPr/>
        </p:nvSpPr>
        <p:spPr bwMode="auto">
          <a:xfrm>
            <a:off x="7112000" y="3587750"/>
            <a:ext cx="1993900" cy="996950"/>
          </a:xfrm>
          <a:prstGeom prst="cloudCallout">
            <a:avLst>
              <a:gd name="adj1" fmla="val -31926"/>
              <a:gd name="adj2" fmla="val -80255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ndara" pitchFamily="34" charset="0"/>
              </a:rPr>
              <a:t>  </a:t>
            </a:r>
            <a:r>
              <a:rPr lang="en-US" sz="2400">
                <a:latin typeface="Candara" pitchFamily="34" charset="0"/>
              </a:rPr>
              <a:t>Universe of</a:t>
            </a:r>
          </a:p>
          <a:p>
            <a:r>
              <a:rPr lang="en-US" sz="2400">
                <a:latin typeface="Candara" pitchFamily="34" charset="0"/>
              </a:rPr>
              <a:t>size u</a:t>
            </a:r>
          </a:p>
        </p:txBody>
      </p:sp>
      <p:sp>
        <p:nvSpPr>
          <p:cNvPr id="52242" name="AutoShape 18"/>
          <p:cNvSpPr>
            <a:spLocks noChangeArrowheads="1"/>
          </p:cNvSpPr>
          <p:nvPr/>
        </p:nvSpPr>
        <p:spPr bwMode="auto">
          <a:xfrm>
            <a:off x="7702550" y="1328738"/>
            <a:ext cx="1441450" cy="996950"/>
          </a:xfrm>
          <a:prstGeom prst="cloudCallout">
            <a:avLst>
              <a:gd name="adj1" fmla="val -71694"/>
              <a:gd name="adj2" fmla="val 40764"/>
            </a:avLst>
          </a:prstGeom>
          <a:solidFill>
            <a:srgbClr val="7030A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>
                <a:solidFill>
                  <a:srgbClr val="FF0000"/>
                </a:solidFill>
                <a:latin typeface="Candara" pitchFamily="34" charset="0"/>
              </a:rPr>
              <a:t> Set of</a:t>
            </a:r>
          </a:p>
          <a:p>
            <a:r>
              <a:rPr lang="en-US" sz="2400">
                <a:solidFill>
                  <a:srgbClr val="FF0000"/>
                </a:solidFill>
                <a:latin typeface="Candara" pitchFamily="34" charset="0"/>
              </a:rPr>
              <a:t>size </a:t>
            </a:r>
            <a:r>
              <a:rPr lang="en-US" sz="2400" b="1" i="1">
                <a:solidFill>
                  <a:srgbClr val="FF0000"/>
                </a:solidFill>
                <a:latin typeface="Candara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52241" grpId="0" animBg="1"/>
      <p:bldP spid="522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and Almost Random Permutations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analyze </a:t>
            </a:r>
            <a:r>
              <a:rPr lang="en-US" b="1" dirty="0" smtClean="0"/>
              <a:t>assuming true random permutations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Show how to adjust to case where only </a:t>
            </a:r>
            <a:r>
              <a:rPr lang="en-US" dirty="0" smtClean="0">
                <a:latin typeface="Comic Sans MS" pitchFamily="66" charset="0"/>
              </a:rPr>
              <a:t>k</a:t>
            </a:r>
            <a:r>
              <a:rPr lang="en-US" dirty="0" smtClean="0"/>
              <a:t>-</a:t>
            </a:r>
            <a:r>
              <a:rPr lang="en-US" b="1" dirty="0" smtClean="0"/>
              <a:t>wise</a:t>
            </a:r>
            <a:r>
              <a:rPr lang="en-US" dirty="0" smtClean="0"/>
              <a:t> </a:t>
            </a:r>
            <a:r>
              <a:rPr lang="en-US" b="1" dirty="0" smtClean="0"/>
              <a:t>almost independent permutations </a:t>
            </a:r>
            <a:r>
              <a:rPr lang="en-US" dirty="0" smtClean="0"/>
              <a:t>are available 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78BAA1-9E76-4700-AE05-93E3C5A923DF}" type="slidenum">
              <a:rPr lang="he-IL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5813" y="2197100"/>
            <a:ext cx="1404937" cy="522288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cs typeface="Arial" charset="0"/>
              </a:rPr>
              <a:t>Step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4863" y="3754438"/>
            <a:ext cx="1404937" cy="522287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cs typeface="Arial" charset="0"/>
              </a:rPr>
              <a:t>Step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7138" y="4829175"/>
            <a:ext cx="6711950" cy="954088"/>
          </a:xfrm>
          <a:prstGeom prst="rect">
            <a:avLst/>
          </a:prstGeom>
          <a:solidFill>
            <a:srgbClr val="F8A6EC"/>
          </a:solidFill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Arial" charset="0"/>
              </a:rPr>
              <a:t>Invertible Permutations </a:t>
            </a:r>
          </a:p>
          <a:p>
            <a:pPr>
              <a:defRPr/>
            </a:pPr>
            <a:r>
              <a:rPr lang="en-US" sz="2800" dirty="0">
                <a:latin typeface="+mn-lt"/>
                <a:cs typeface="Arial" charset="0"/>
              </a:rPr>
              <a:t> Can use </a:t>
            </a:r>
            <a:r>
              <a:rPr lang="el-GR" sz="2800" b="1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2800" b="1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(x)</a:t>
            </a:r>
            <a:r>
              <a:rPr lang="en-US" sz="2800" b="1" dirty="0">
                <a:solidFill>
                  <a:srgbClr val="008000"/>
                </a:solidFill>
                <a:latin typeface="Candara" pitchFamily="34" charset="0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</a:rPr>
              <a:t>as “new” identity of </a:t>
            </a:r>
            <a:r>
              <a:rPr lang="en-US" sz="2800" b="1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x</a:t>
            </a:r>
            <a:endParaRPr lang="en-US" sz="2800" b="1" dirty="0">
              <a:latin typeface="+mn-lt"/>
              <a:cs typeface="Arial" charset="0"/>
            </a:endParaRPr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1346200" y="5400675"/>
            <a:ext cx="598488" cy="250825"/>
          </a:xfrm>
          <a:custGeom>
            <a:avLst/>
            <a:gdLst>
              <a:gd name="T0" fmla="*/ 325414886 w 21600"/>
              <a:gd name="T1" fmla="*/ 0 h 21600"/>
              <a:gd name="T2" fmla="*/ 0 w 21600"/>
              <a:gd name="T3" fmla="*/ 16911283 h 21600"/>
              <a:gd name="T4" fmla="*/ 325414886 w 21600"/>
              <a:gd name="T5" fmla="*/ 33822427 h 21600"/>
              <a:gd name="T6" fmla="*/ 459469276 w 21600"/>
              <a:gd name="T7" fmla="*/ 1691128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562 h 21600"/>
              <a:gd name="T14" fmla="*/ 19127 w 21600"/>
              <a:gd name="T15" fmla="*/ 1503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298" y="0"/>
                </a:moveTo>
                <a:lnTo>
                  <a:pt x="15298" y="6562"/>
                </a:lnTo>
                <a:lnTo>
                  <a:pt x="3375" y="6562"/>
                </a:lnTo>
                <a:lnTo>
                  <a:pt x="3375" y="15038"/>
                </a:lnTo>
                <a:lnTo>
                  <a:pt x="15298" y="15038"/>
                </a:lnTo>
                <a:lnTo>
                  <a:pt x="15298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562"/>
                </a:moveTo>
                <a:lnTo>
                  <a:pt x="1350" y="15038"/>
                </a:lnTo>
                <a:lnTo>
                  <a:pt x="2700" y="15038"/>
                </a:lnTo>
                <a:lnTo>
                  <a:pt x="2700" y="6562"/>
                </a:lnTo>
                <a:close/>
              </a:path>
              <a:path w="21600" h="21600">
                <a:moveTo>
                  <a:pt x="0" y="6562"/>
                </a:moveTo>
                <a:lnTo>
                  <a:pt x="0" y="15038"/>
                </a:lnTo>
                <a:lnTo>
                  <a:pt x="675" y="15038"/>
                </a:lnTo>
                <a:lnTo>
                  <a:pt x="675" y="6562"/>
                </a:lnTo>
                <a:close/>
              </a:path>
            </a:pathLst>
          </a:custGeom>
          <a:solidFill>
            <a:srgbClr val="008000"/>
          </a:solidFill>
          <a:ln w="1016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966C58-EB0E-457B-920A-5684BDEA2377}" type="slidenum">
              <a:rPr lang="he-IL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46038"/>
            <a:ext cx="7185025" cy="685800"/>
          </a:xfrm>
        </p:spPr>
        <p:txBody>
          <a:bodyPr/>
          <a:lstStyle/>
          <a:p>
            <a:pPr rtl="0" eaLnBrk="1" hangingPunct="1"/>
            <a:r>
              <a:rPr lang="en-US" sz="3500" smtClean="0"/>
              <a:t>IT Space Bound – General Idea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782638"/>
            <a:ext cx="8075613" cy="1589087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3000" smtClean="0"/>
              <a:t>Utilize bins </a:t>
            </a:r>
            <a:r>
              <a:rPr lang="en-US" sz="3000" b="1" i="1" smtClean="0">
                <a:solidFill>
                  <a:srgbClr val="0000FF"/>
                </a:solidFill>
              </a:rPr>
              <a:t>indices </a:t>
            </a:r>
            <a:r>
              <a:rPr lang="en-US" sz="3000" b="1" i="1" smtClean="0"/>
              <a:t>for storage:</a:t>
            </a:r>
          </a:p>
          <a:p>
            <a:pPr lvl="1" eaLnBrk="1" hangingPunct="1">
              <a:buFont typeface="Candara" pitchFamily="34" charset="0"/>
              <a:buChar char="–"/>
            </a:pPr>
            <a:r>
              <a:rPr lang="en-US" sz="2700" smtClean="0"/>
              <a:t>Randomly permute the universe</a:t>
            </a:r>
          </a:p>
          <a:p>
            <a:pPr lvl="1" eaLnBrk="1" hangingPunct="1">
              <a:buFont typeface="Candara" pitchFamily="34" charset="0"/>
              <a:buChar char="–"/>
            </a:pPr>
            <a:r>
              <a:rPr lang="en-US" sz="2700" smtClean="0"/>
              <a:t>Use bin </a:t>
            </a:r>
            <a:r>
              <a:rPr lang="en-US" sz="2700" b="1" smtClean="0"/>
              <a:t>index </a:t>
            </a:r>
            <a:r>
              <a:rPr lang="en-US" sz="2700" smtClean="0"/>
              <a:t>as the </a:t>
            </a:r>
            <a:r>
              <a:rPr lang="en-US" sz="2700" b="1" i="1" smtClean="0">
                <a:solidFill>
                  <a:srgbClr val="0000FF"/>
                </a:solidFill>
              </a:rPr>
              <a:t>prefix</a:t>
            </a:r>
            <a:r>
              <a:rPr lang="en-US" sz="2700" smtClean="0"/>
              <a:t> of elements in the bin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1963738" y="2538413"/>
            <a:ext cx="4986337" cy="1622425"/>
            <a:chOff x="1237" y="1599"/>
            <a:chExt cx="3141" cy="1022"/>
          </a:xfrm>
        </p:grpSpPr>
        <p:sp>
          <p:nvSpPr>
            <p:cNvPr id="57415" name="Oval 89"/>
            <p:cNvSpPr>
              <a:spLocks noChangeArrowheads="1"/>
            </p:cNvSpPr>
            <p:nvPr/>
          </p:nvSpPr>
          <p:spPr bwMode="auto">
            <a:xfrm>
              <a:off x="4228" y="2146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6" name="Oval 100"/>
            <p:cNvSpPr>
              <a:spLocks noChangeArrowheads="1"/>
            </p:cNvSpPr>
            <p:nvPr/>
          </p:nvSpPr>
          <p:spPr bwMode="auto">
            <a:xfrm>
              <a:off x="3920" y="2149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7" name="Oval 102"/>
            <p:cNvSpPr>
              <a:spLocks noChangeArrowheads="1"/>
            </p:cNvSpPr>
            <p:nvPr/>
          </p:nvSpPr>
          <p:spPr bwMode="auto">
            <a:xfrm>
              <a:off x="4077" y="2179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8" name="Oval 104"/>
            <p:cNvSpPr>
              <a:spLocks noChangeArrowheads="1"/>
            </p:cNvSpPr>
            <p:nvPr/>
          </p:nvSpPr>
          <p:spPr bwMode="auto">
            <a:xfrm>
              <a:off x="4137" y="2043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9" name="Oval 85"/>
            <p:cNvSpPr>
              <a:spLocks noChangeArrowheads="1"/>
            </p:cNvSpPr>
            <p:nvPr/>
          </p:nvSpPr>
          <p:spPr bwMode="auto">
            <a:xfrm>
              <a:off x="2866" y="2148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0" name="Oval 86"/>
            <p:cNvSpPr>
              <a:spLocks noChangeArrowheads="1"/>
            </p:cNvSpPr>
            <p:nvPr/>
          </p:nvSpPr>
          <p:spPr bwMode="auto">
            <a:xfrm>
              <a:off x="2655" y="2172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3B3B3B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1" name="Oval 91"/>
            <p:cNvSpPr>
              <a:spLocks noChangeArrowheads="1"/>
            </p:cNvSpPr>
            <p:nvPr/>
          </p:nvSpPr>
          <p:spPr bwMode="auto">
            <a:xfrm>
              <a:off x="2663" y="1937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2" name="Oval 92"/>
            <p:cNvSpPr>
              <a:spLocks noChangeArrowheads="1"/>
            </p:cNvSpPr>
            <p:nvPr/>
          </p:nvSpPr>
          <p:spPr bwMode="auto">
            <a:xfrm>
              <a:off x="2567" y="2051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3" name="Oval 94"/>
            <p:cNvSpPr>
              <a:spLocks noChangeArrowheads="1"/>
            </p:cNvSpPr>
            <p:nvPr/>
          </p:nvSpPr>
          <p:spPr bwMode="auto">
            <a:xfrm>
              <a:off x="2744" y="2066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4" name="Oval 103"/>
            <p:cNvSpPr>
              <a:spLocks noChangeArrowheads="1"/>
            </p:cNvSpPr>
            <p:nvPr/>
          </p:nvSpPr>
          <p:spPr bwMode="auto">
            <a:xfrm>
              <a:off x="2878" y="2001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5" name="Oval 82"/>
            <p:cNvSpPr>
              <a:spLocks noChangeArrowheads="1"/>
            </p:cNvSpPr>
            <p:nvPr/>
          </p:nvSpPr>
          <p:spPr bwMode="auto">
            <a:xfrm>
              <a:off x="1957" y="2168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6" name="Oval 93"/>
            <p:cNvSpPr>
              <a:spLocks noChangeArrowheads="1"/>
            </p:cNvSpPr>
            <p:nvPr/>
          </p:nvSpPr>
          <p:spPr bwMode="auto">
            <a:xfrm>
              <a:off x="2221" y="2156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7" name="Oval 101"/>
            <p:cNvSpPr>
              <a:spLocks noChangeArrowheads="1"/>
            </p:cNvSpPr>
            <p:nvPr/>
          </p:nvSpPr>
          <p:spPr bwMode="auto">
            <a:xfrm>
              <a:off x="2084" y="2090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8" name="Oval 81"/>
            <p:cNvSpPr>
              <a:spLocks noChangeArrowheads="1"/>
            </p:cNvSpPr>
            <p:nvPr/>
          </p:nvSpPr>
          <p:spPr bwMode="auto">
            <a:xfrm>
              <a:off x="1539" y="2144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9" name="Oval 83"/>
            <p:cNvSpPr>
              <a:spLocks noChangeArrowheads="1"/>
            </p:cNvSpPr>
            <p:nvPr/>
          </p:nvSpPr>
          <p:spPr bwMode="auto">
            <a:xfrm>
              <a:off x="1267" y="2117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0" name="Oval 84"/>
            <p:cNvSpPr>
              <a:spLocks noChangeArrowheads="1"/>
            </p:cNvSpPr>
            <p:nvPr/>
          </p:nvSpPr>
          <p:spPr bwMode="auto">
            <a:xfrm>
              <a:off x="1393" y="2180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1" name="Oval 88"/>
            <p:cNvSpPr>
              <a:spLocks noChangeArrowheads="1"/>
            </p:cNvSpPr>
            <p:nvPr/>
          </p:nvSpPr>
          <p:spPr bwMode="auto">
            <a:xfrm>
              <a:off x="1265" y="1963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7600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2" name="Oval 90"/>
            <p:cNvSpPr>
              <a:spLocks noChangeArrowheads="1"/>
            </p:cNvSpPr>
            <p:nvPr/>
          </p:nvSpPr>
          <p:spPr bwMode="auto">
            <a:xfrm>
              <a:off x="1404" y="2031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76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3" name="AutoShape 77"/>
            <p:cNvSpPr>
              <a:spLocks noChangeArrowheads="1"/>
            </p:cNvSpPr>
            <p:nvPr/>
          </p:nvSpPr>
          <p:spPr bwMode="auto">
            <a:xfrm>
              <a:off x="1237" y="1599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4" name="AutoShape 78"/>
            <p:cNvSpPr>
              <a:spLocks noChangeArrowheads="1"/>
            </p:cNvSpPr>
            <p:nvPr/>
          </p:nvSpPr>
          <p:spPr bwMode="auto">
            <a:xfrm>
              <a:off x="1890" y="1599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5" name="AutoShape 79"/>
            <p:cNvSpPr>
              <a:spLocks noChangeArrowheads="1"/>
            </p:cNvSpPr>
            <p:nvPr/>
          </p:nvSpPr>
          <p:spPr bwMode="auto">
            <a:xfrm>
              <a:off x="2543" y="1599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6" name="AutoShape 80"/>
            <p:cNvSpPr>
              <a:spLocks noChangeArrowheads="1"/>
            </p:cNvSpPr>
            <p:nvPr/>
          </p:nvSpPr>
          <p:spPr bwMode="auto">
            <a:xfrm>
              <a:off x="3892" y="1599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7" name="Text Box 95"/>
            <p:cNvSpPr txBox="1">
              <a:spLocks noChangeArrowheads="1"/>
            </p:cNvSpPr>
            <p:nvPr/>
          </p:nvSpPr>
          <p:spPr bwMode="auto">
            <a:xfrm>
              <a:off x="3218" y="1809"/>
              <a:ext cx="428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>
                  <a:latin typeface="Candara" pitchFamily="34" charset="0"/>
                </a:rPr>
                <a:t>...</a:t>
              </a:r>
            </a:p>
          </p:txBody>
        </p:sp>
        <p:sp>
          <p:nvSpPr>
            <p:cNvPr id="57438" name="Text Box 96"/>
            <p:cNvSpPr txBox="1">
              <a:spLocks noChangeArrowheads="1"/>
            </p:cNvSpPr>
            <p:nvPr/>
          </p:nvSpPr>
          <p:spPr bwMode="auto">
            <a:xfrm>
              <a:off x="1360" y="2275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1</a:t>
              </a:r>
            </a:p>
          </p:txBody>
        </p:sp>
        <p:sp>
          <p:nvSpPr>
            <p:cNvPr id="57439" name="Text Box 97"/>
            <p:cNvSpPr txBox="1">
              <a:spLocks noChangeArrowheads="1"/>
            </p:cNvSpPr>
            <p:nvPr/>
          </p:nvSpPr>
          <p:spPr bwMode="auto">
            <a:xfrm>
              <a:off x="3997" y="2275"/>
              <a:ext cx="292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m</a:t>
              </a:r>
            </a:p>
          </p:txBody>
        </p:sp>
        <p:sp>
          <p:nvSpPr>
            <p:cNvPr id="57440" name="Text Box 98"/>
            <p:cNvSpPr txBox="1">
              <a:spLocks noChangeArrowheads="1"/>
            </p:cNvSpPr>
            <p:nvPr/>
          </p:nvSpPr>
          <p:spPr bwMode="auto">
            <a:xfrm>
              <a:off x="2698" y="2275"/>
              <a:ext cx="204" cy="327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Candara" pitchFamily="34" charset="0"/>
                </a:rPr>
                <a:t>3</a:t>
              </a:r>
            </a:p>
          </p:txBody>
        </p:sp>
        <p:sp>
          <p:nvSpPr>
            <p:cNvPr id="57441" name="Text Box 99"/>
            <p:cNvSpPr txBox="1">
              <a:spLocks noChangeArrowheads="1"/>
            </p:cNvSpPr>
            <p:nvPr/>
          </p:nvSpPr>
          <p:spPr bwMode="auto">
            <a:xfrm>
              <a:off x="2039" y="2275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2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1963738" y="5053013"/>
            <a:ext cx="4986337" cy="1622425"/>
            <a:chOff x="1237" y="3183"/>
            <a:chExt cx="3141" cy="1022"/>
          </a:xfrm>
        </p:grpSpPr>
        <p:grpSp>
          <p:nvGrpSpPr>
            <p:cNvPr id="4" name="Group 108"/>
            <p:cNvGrpSpPr>
              <a:grpSpLocks/>
            </p:cNvGrpSpPr>
            <p:nvPr/>
          </p:nvGrpSpPr>
          <p:grpSpPr bwMode="auto">
            <a:xfrm>
              <a:off x="4129" y="3641"/>
              <a:ext cx="127" cy="127"/>
              <a:chOff x="4221" y="3573"/>
              <a:chExt cx="127" cy="127"/>
            </a:xfrm>
          </p:grpSpPr>
          <p:sp>
            <p:nvSpPr>
              <p:cNvPr id="57413" name="Oval 131"/>
              <p:cNvSpPr>
                <a:spLocks noChangeArrowheads="1"/>
              </p:cNvSpPr>
              <p:nvPr/>
            </p:nvSpPr>
            <p:spPr bwMode="auto">
              <a:xfrm rot="6903457">
                <a:off x="4221" y="357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414" name="Oval 132"/>
              <p:cNvSpPr>
                <a:spLocks noChangeArrowheads="1"/>
              </p:cNvSpPr>
              <p:nvPr/>
            </p:nvSpPr>
            <p:spPr bwMode="auto">
              <a:xfrm rot="6903457">
                <a:off x="4269" y="355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6"/>
            <p:cNvGrpSpPr>
              <a:grpSpLocks/>
            </p:cNvGrpSpPr>
            <p:nvPr/>
          </p:nvGrpSpPr>
          <p:grpSpPr bwMode="auto">
            <a:xfrm>
              <a:off x="4233" y="3723"/>
              <a:ext cx="124" cy="134"/>
              <a:chOff x="3333" y="2719"/>
              <a:chExt cx="124" cy="134"/>
            </a:xfrm>
          </p:grpSpPr>
          <p:sp>
            <p:nvSpPr>
              <p:cNvPr id="57411" name="Oval 110"/>
              <p:cNvSpPr>
                <a:spLocks noChangeArrowheads="1"/>
              </p:cNvSpPr>
              <p:nvPr/>
            </p:nvSpPr>
            <p:spPr bwMode="auto">
              <a:xfrm rot="2209160">
                <a:off x="3333" y="272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475E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2" name="Oval 111"/>
              <p:cNvSpPr>
                <a:spLocks noChangeArrowheads="1"/>
              </p:cNvSpPr>
              <p:nvPr/>
            </p:nvSpPr>
            <p:spPr bwMode="auto">
              <a:xfrm rot="2209160">
                <a:off x="3333" y="2719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077" y="3771"/>
              <a:ext cx="124" cy="129"/>
              <a:chOff x="3401" y="3211"/>
              <a:chExt cx="124" cy="129"/>
            </a:xfrm>
          </p:grpSpPr>
          <p:sp>
            <p:nvSpPr>
              <p:cNvPr id="57409" name="Oval 107"/>
              <p:cNvSpPr>
                <a:spLocks noChangeArrowheads="1"/>
              </p:cNvSpPr>
              <p:nvPr/>
            </p:nvSpPr>
            <p:spPr bwMode="auto">
              <a:xfrm rot="5205220">
                <a:off x="3401" y="321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410" name="Oval 108"/>
              <p:cNvSpPr>
                <a:spLocks noChangeArrowheads="1"/>
              </p:cNvSpPr>
              <p:nvPr/>
            </p:nvSpPr>
            <p:spPr bwMode="auto">
              <a:xfrm rot="5205220">
                <a:off x="3429" y="3188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3903" y="3726"/>
              <a:ext cx="136" cy="124"/>
              <a:chOff x="1574" y="3701"/>
              <a:chExt cx="136" cy="124"/>
            </a:xfrm>
          </p:grpSpPr>
          <p:sp>
            <p:nvSpPr>
              <p:cNvPr id="57407" name="Oval 128"/>
              <p:cNvSpPr>
                <a:spLocks noChangeArrowheads="1"/>
              </p:cNvSpPr>
              <p:nvPr/>
            </p:nvSpPr>
            <p:spPr bwMode="auto">
              <a:xfrm rot="7858304">
                <a:off x="1574" y="370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408" name="Oval 129"/>
              <p:cNvSpPr>
                <a:spLocks noChangeArrowheads="1"/>
              </p:cNvSpPr>
              <p:nvPr/>
            </p:nvSpPr>
            <p:spPr bwMode="auto">
              <a:xfrm rot="7858304">
                <a:off x="1631" y="368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 rot="7226624">
              <a:off x="2721" y="3645"/>
              <a:ext cx="130" cy="124"/>
              <a:chOff x="2229" y="2708"/>
              <a:chExt cx="130" cy="124"/>
            </a:xfrm>
          </p:grpSpPr>
          <p:sp>
            <p:nvSpPr>
              <p:cNvPr id="57405" name="Oval 107"/>
              <p:cNvSpPr>
                <a:spLocks noChangeArrowheads="1"/>
              </p:cNvSpPr>
              <p:nvPr/>
            </p:nvSpPr>
            <p:spPr bwMode="auto">
              <a:xfrm>
                <a:off x="2235" y="2708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406" name="Oval 108"/>
              <p:cNvSpPr>
                <a:spLocks noChangeArrowheads="1"/>
              </p:cNvSpPr>
              <p:nvPr/>
            </p:nvSpPr>
            <p:spPr bwMode="auto">
              <a:xfrm>
                <a:off x="2229" y="2722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33"/>
            <p:cNvGrpSpPr>
              <a:grpSpLocks/>
            </p:cNvGrpSpPr>
            <p:nvPr/>
          </p:nvGrpSpPr>
          <p:grpSpPr bwMode="auto">
            <a:xfrm rot="-3902529">
              <a:off x="2879" y="3639"/>
              <a:ext cx="130" cy="124"/>
              <a:chOff x="2229" y="2708"/>
              <a:chExt cx="130" cy="124"/>
            </a:xfrm>
          </p:grpSpPr>
          <p:sp>
            <p:nvSpPr>
              <p:cNvPr id="57403" name="Oval 134"/>
              <p:cNvSpPr>
                <a:spLocks noChangeArrowheads="1"/>
              </p:cNvSpPr>
              <p:nvPr/>
            </p:nvSpPr>
            <p:spPr bwMode="auto">
              <a:xfrm>
                <a:off x="2235" y="2708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3B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7404" name="Oval 135"/>
              <p:cNvSpPr>
                <a:spLocks noChangeArrowheads="1"/>
              </p:cNvSpPr>
              <p:nvPr/>
            </p:nvSpPr>
            <p:spPr bwMode="auto">
              <a:xfrm>
                <a:off x="2229" y="2722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2643" y="3511"/>
              <a:ext cx="124" cy="129"/>
              <a:chOff x="3418" y="3064"/>
              <a:chExt cx="124" cy="129"/>
            </a:xfrm>
          </p:grpSpPr>
          <p:sp>
            <p:nvSpPr>
              <p:cNvPr id="57401" name="Oval 113"/>
              <p:cNvSpPr>
                <a:spLocks noChangeArrowheads="1"/>
              </p:cNvSpPr>
              <p:nvPr/>
            </p:nvSpPr>
            <p:spPr bwMode="auto">
              <a:xfrm rot="5205220">
                <a:off x="3418" y="306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0000"/>
                  </a:gs>
                  <a:gs pos="100000">
                    <a:srgbClr val="3B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402" name="Oval 114"/>
              <p:cNvSpPr>
                <a:spLocks noChangeArrowheads="1"/>
              </p:cNvSpPr>
              <p:nvPr/>
            </p:nvSpPr>
            <p:spPr bwMode="auto">
              <a:xfrm rot="5205220">
                <a:off x="3446" y="304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01"/>
            <p:cNvGrpSpPr>
              <a:grpSpLocks/>
            </p:cNvGrpSpPr>
            <p:nvPr/>
          </p:nvGrpSpPr>
          <p:grpSpPr bwMode="auto">
            <a:xfrm>
              <a:off x="2563" y="3633"/>
              <a:ext cx="124" cy="134"/>
              <a:chOff x="3267" y="3077"/>
              <a:chExt cx="124" cy="134"/>
            </a:xfrm>
          </p:grpSpPr>
          <p:sp>
            <p:nvSpPr>
              <p:cNvPr id="57399" name="Oval 110"/>
              <p:cNvSpPr>
                <a:spLocks noChangeArrowheads="1"/>
              </p:cNvSpPr>
              <p:nvPr/>
            </p:nvSpPr>
            <p:spPr bwMode="auto">
              <a:xfrm rot="2209160">
                <a:off x="3267" y="3087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8000"/>
                  </a:gs>
                  <a:gs pos="100000">
                    <a:srgbClr val="3B3B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0" name="Oval 111"/>
              <p:cNvSpPr>
                <a:spLocks noChangeArrowheads="1"/>
              </p:cNvSpPr>
              <p:nvPr/>
            </p:nvSpPr>
            <p:spPr bwMode="auto">
              <a:xfrm rot="2209160">
                <a:off x="3267" y="3077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00"/>
            <p:cNvGrpSpPr>
              <a:grpSpLocks/>
            </p:cNvGrpSpPr>
            <p:nvPr/>
          </p:nvGrpSpPr>
          <p:grpSpPr bwMode="auto">
            <a:xfrm>
              <a:off x="2644" y="3750"/>
              <a:ext cx="124" cy="134"/>
              <a:chOff x="3352" y="3206"/>
              <a:chExt cx="124" cy="134"/>
            </a:xfrm>
          </p:grpSpPr>
          <p:sp>
            <p:nvSpPr>
              <p:cNvPr id="57397" name="Oval 110"/>
              <p:cNvSpPr>
                <a:spLocks noChangeArrowheads="1"/>
              </p:cNvSpPr>
              <p:nvPr/>
            </p:nvSpPr>
            <p:spPr bwMode="auto">
              <a:xfrm rot="2209160">
                <a:off x="3352" y="321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8" name="Oval 111"/>
              <p:cNvSpPr>
                <a:spLocks noChangeArrowheads="1"/>
              </p:cNvSpPr>
              <p:nvPr/>
            </p:nvSpPr>
            <p:spPr bwMode="auto">
              <a:xfrm rot="2209160">
                <a:off x="3352" y="3206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 rot="2663815">
              <a:off x="2838" y="3744"/>
              <a:ext cx="124" cy="134"/>
              <a:chOff x="3354" y="2964"/>
              <a:chExt cx="124" cy="134"/>
            </a:xfrm>
          </p:grpSpPr>
          <p:sp>
            <p:nvSpPr>
              <p:cNvPr id="57395" name="Oval 110"/>
              <p:cNvSpPr>
                <a:spLocks noChangeArrowheads="1"/>
              </p:cNvSpPr>
              <p:nvPr/>
            </p:nvSpPr>
            <p:spPr bwMode="auto">
              <a:xfrm rot="2209160">
                <a:off x="3354" y="2974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396" name="Oval 111"/>
              <p:cNvSpPr>
                <a:spLocks noChangeArrowheads="1"/>
              </p:cNvSpPr>
              <p:nvPr/>
            </p:nvSpPr>
            <p:spPr bwMode="auto">
              <a:xfrm rot="2209160">
                <a:off x="3354" y="2964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1262" y="3567"/>
              <a:ext cx="124" cy="138"/>
              <a:chOff x="3506" y="3107"/>
              <a:chExt cx="124" cy="138"/>
            </a:xfrm>
          </p:grpSpPr>
          <p:sp>
            <p:nvSpPr>
              <p:cNvPr id="57393" name="Oval 119"/>
              <p:cNvSpPr>
                <a:spLocks noChangeArrowheads="1"/>
              </p:cNvSpPr>
              <p:nvPr/>
            </p:nvSpPr>
            <p:spPr bwMode="auto">
              <a:xfrm rot="2550518">
                <a:off x="3506" y="312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FF00"/>
                  </a:gs>
                  <a:gs pos="100000">
                    <a:srgbClr val="0076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4" name="Oval 120"/>
              <p:cNvSpPr>
                <a:spLocks noChangeArrowheads="1"/>
              </p:cNvSpPr>
              <p:nvPr/>
            </p:nvSpPr>
            <p:spPr bwMode="auto">
              <a:xfrm rot="2550518">
                <a:off x="3508" y="3107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82"/>
            <p:cNvGrpSpPr>
              <a:grpSpLocks/>
            </p:cNvGrpSpPr>
            <p:nvPr/>
          </p:nvGrpSpPr>
          <p:grpSpPr bwMode="auto">
            <a:xfrm>
              <a:off x="1439" y="3759"/>
              <a:ext cx="133" cy="125"/>
              <a:chOff x="1439" y="3759"/>
              <a:chExt cx="133" cy="125"/>
            </a:xfrm>
          </p:grpSpPr>
          <p:sp>
            <p:nvSpPr>
              <p:cNvPr id="57391" name="Oval 122"/>
              <p:cNvSpPr>
                <a:spLocks noChangeArrowheads="1"/>
              </p:cNvSpPr>
              <p:nvPr/>
            </p:nvSpPr>
            <p:spPr bwMode="auto">
              <a:xfrm rot="3890074">
                <a:off x="1448" y="3760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3B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392" name="Oval 123"/>
              <p:cNvSpPr>
                <a:spLocks noChangeArrowheads="1"/>
              </p:cNvSpPr>
              <p:nvPr/>
            </p:nvSpPr>
            <p:spPr bwMode="auto">
              <a:xfrm rot="3890074">
                <a:off x="1462" y="3736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83"/>
            <p:cNvGrpSpPr>
              <a:grpSpLocks/>
            </p:cNvGrpSpPr>
            <p:nvPr/>
          </p:nvGrpSpPr>
          <p:grpSpPr bwMode="auto">
            <a:xfrm rot="1593189">
              <a:off x="1408" y="3631"/>
              <a:ext cx="124" cy="130"/>
              <a:chOff x="1396" y="3635"/>
              <a:chExt cx="124" cy="130"/>
            </a:xfrm>
          </p:grpSpPr>
          <p:sp>
            <p:nvSpPr>
              <p:cNvPr id="57389" name="Oval 125"/>
              <p:cNvSpPr>
                <a:spLocks noChangeArrowheads="1"/>
              </p:cNvSpPr>
              <p:nvPr/>
            </p:nvSpPr>
            <p:spPr bwMode="auto">
              <a:xfrm rot="5400000">
                <a:off x="1396" y="364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993366"/>
                  </a:gs>
                  <a:gs pos="100000">
                    <a:srgbClr val="47182F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390" name="Oval 126"/>
              <p:cNvSpPr>
                <a:spLocks noChangeArrowheads="1"/>
              </p:cNvSpPr>
              <p:nvPr/>
            </p:nvSpPr>
            <p:spPr bwMode="auto">
              <a:xfrm rot="5400000">
                <a:off x="1427" y="3612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81"/>
            <p:cNvGrpSpPr>
              <a:grpSpLocks/>
            </p:cNvGrpSpPr>
            <p:nvPr/>
          </p:nvGrpSpPr>
          <p:grpSpPr bwMode="auto">
            <a:xfrm>
              <a:off x="1574" y="3701"/>
              <a:ext cx="136" cy="124"/>
              <a:chOff x="1574" y="3701"/>
              <a:chExt cx="136" cy="124"/>
            </a:xfrm>
          </p:grpSpPr>
          <p:sp>
            <p:nvSpPr>
              <p:cNvPr id="57387" name="Oval 128"/>
              <p:cNvSpPr>
                <a:spLocks noChangeArrowheads="1"/>
              </p:cNvSpPr>
              <p:nvPr/>
            </p:nvSpPr>
            <p:spPr bwMode="auto">
              <a:xfrm rot="7858304">
                <a:off x="1574" y="370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388" name="Oval 129"/>
              <p:cNvSpPr>
                <a:spLocks noChangeArrowheads="1"/>
              </p:cNvSpPr>
              <p:nvPr/>
            </p:nvSpPr>
            <p:spPr bwMode="auto">
              <a:xfrm rot="7858304">
                <a:off x="1631" y="368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84"/>
            <p:cNvGrpSpPr>
              <a:grpSpLocks/>
            </p:cNvGrpSpPr>
            <p:nvPr/>
          </p:nvGrpSpPr>
          <p:grpSpPr bwMode="auto">
            <a:xfrm rot="-866287">
              <a:off x="1308" y="3736"/>
              <a:ext cx="127" cy="127"/>
              <a:chOff x="1308" y="3736"/>
              <a:chExt cx="127" cy="127"/>
            </a:xfrm>
          </p:grpSpPr>
          <p:sp>
            <p:nvSpPr>
              <p:cNvPr id="57385" name="Oval 131"/>
              <p:cNvSpPr>
                <a:spLocks noChangeArrowheads="1"/>
              </p:cNvSpPr>
              <p:nvPr/>
            </p:nvSpPr>
            <p:spPr bwMode="auto">
              <a:xfrm rot="6903457">
                <a:off x="1308" y="373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386" name="Oval 132"/>
              <p:cNvSpPr>
                <a:spLocks noChangeArrowheads="1"/>
              </p:cNvSpPr>
              <p:nvPr/>
            </p:nvSpPr>
            <p:spPr bwMode="auto">
              <a:xfrm rot="6903457">
                <a:off x="1356" y="3713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85"/>
            <p:cNvGrpSpPr>
              <a:grpSpLocks/>
            </p:cNvGrpSpPr>
            <p:nvPr/>
          </p:nvGrpSpPr>
          <p:grpSpPr bwMode="auto">
            <a:xfrm rot="-1006958">
              <a:off x="1962" y="3736"/>
              <a:ext cx="124" cy="129"/>
              <a:chOff x="3418" y="3064"/>
              <a:chExt cx="124" cy="129"/>
            </a:xfrm>
          </p:grpSpPr>
          <p:sp>
            <p:nvSpPr>
              <p:cNvPr id="57383" name="Oval 113"/>
              <p:cNvSpPr>
                <a:spLocks noChangeArrowheads="1"/>
              </p:cNvSpPr>
              <p:nvPr/>
            </p:nvSpPr>
            <p:spPr bwMode="auto">
              <a:xfrm rot="5205220">
                <a:off x="3418" y="306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0000"/>
                  </a:gs>
                  <a:gs pos="100000">
                    <a:srgbClr val="3B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7384" name="Oval 114"/>
              <p:cNvSpPr>
                <a:spLocks noChangeArrowheads="1"/>
              </p:cNvSpPr>
              <p:nvPr/>
            </p:nvSpPr>
            <p:spPr bwMode="auto">
              <a:xfrm rot="5205220">
                <a:off x="3446" y="304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6"/>
            <p:cNvGrpSpPr>
              <a:grpSpLocks/>
            </p:cNvGrpSpPr>
            <p:nvPr/>
          </p:nvGrpSpPr>
          <p:grpSpPr bwMode="auto">
            <a:xfrm rot="-9798724">
              <a:off x="2205" y="3743"/>
              <a:ext cx="139" cy="124"/>
              <a:chOff x="3481" y="3139"/>
              <a:chExt cx="139" cy="124"/>
            </a:xfrm>
          </p:grpSpPr>
          <p:sp>
            <p:nvSpPr>
              <p:cNvPr id="57381" name="Oval 116"/>
              <p:cNvSpPr>
                <a:spLocks noChangeArrowheads="1"/>
              </p:cNvSpPr>
              <p:nvPr/>
            </p:nvSpPr>
            <p:spPr bwMode="auto">
              <a:xfrm rot="-2738625">
                <a:off x="3496" y="313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CC99FF"/>
                  </a:gs>
                  <a:gs pos="100000">
                    <a:srgbClr val="5E47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/>
              </a:p>
            </p:txBody>
          </p:sp>
          <p:sp>
            <p:nvSpPr>
              <p:cNvPr id="57382" name="Oval 117"/>
              <p:cNvSpPr>
                <a:spLocks noChangeArrowheads="1"/>
              </p:cNvSpPr>
              <p:nvPr/>
            </p:nvSpPr>
            <p:spPr bwMode="auto">
              <a:xfrm rot="-2738625">
                <a:off x="3504" y="318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 rot="-10088241">
              <a:off x="2077" y="3673"/>
              <a:ext cx="127" cy="127"/>
              <a:chOff x="2097" y="3617"/>
              <a:chExt cx="127" cy="127"/>
            </a:xfrm>
          </p:grpSpPr>
          <p:sp>
            <p:nvSpPr>
              <p:cNvPr id="57379" name="Oval 131"/>
              <p:cNvSpPr>
                <a:spLocks noChangeArrowheads="1"/>
              </p:cNvSpPr>
              <p:nvPr/>
            </p:nvSpPr>
            <p:spPr bwMode="auto">
              <a:xfrm rot="6903457">
                <a:off x="2097" y="3620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7380" name="Oval 132"/>
              <p:cNvSpPr>
                <a:spLocks noChangeArrowheads="1"/>
              </p:cNvSpPr>
              <p:nvPr/>
            </p:nvSpPr>
            <p:spPr bwMode="auto">
              <a:xfrm rot="6903457">
                <a:off x="2145" y="3594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7370" name="AutoShape 136"/>
            <p:cNvSpPr>
              <a:spLocks noChangeArrowheads="1"/>
            </p:cNvSpPr>
            <p:nvPr/>
          </p:nvSpPr>
          <p:spPr bwMode="auto">
            <a:xfrm>
              <a:off x="1237" y="3183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AutoShape 137"/>
            <p:cNvSpPr>
              <a:spLocks noChangeArrowheads="1"/>
            </p:cNvSpPr>
            <p:nvPr/>
          </p:nvSpPr>
          <p:spPr bwMode="auto">
            <a:xfrm>
              <a:off x="1890" y="3183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AutoShape 138"/>
            <p:cNvSpPr>
              <a:spLocks noChangeArrowheads="1"/>
            </p:cNvSpPr>
            <p:nvPr/>
          </p:nvSpPr>
          <p:spPr bwMode="auto">
            <a:xfrm>
              <a:off x="2543" y="3183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AutoShape 139"/>
            <p:cNvSpPr>
              <a:spLocks noChangeArrowheads="1"/>
            </p:cNvSpPr>
            <p:nvPr/>
          </p:nvSpPr>
          <p:spPr bwMode="auto">
            <a:xfrm>
              <a:off x="3892" y="3183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Text Box 140"/>
            <p:cNvSpPr txBox="1">
              <a:spLocks noChangeArrowheads="1"/>
            </p:cNvSpPr>
            <p:nvPr/>
          </p:nvSpPr>
          <p:spPr bwMode="auto">
            <a:xfrm>
              <a:off x="3218" y="3393"/>
              <a:ext cx="428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>
                  <a:latin typeface="Candara" pitchFamily="34" charset="0"/>
                </a:rPr>
                <a:t>...</a:t>
              </a:r>
            </a:p>
          </p:txBody>
        </p:sp>
        <p:sp>
          <p:nvSpPr>
            <p:cNvPr id="57375" name="Text Box 141"/>
            <p:cNvSpPr txBox="1">
              <a:spLocks noChangeArrowheads="1"/>
            </p:cNvSpPr>
            <p:nvPr/>
          </p:nvSpPr>
          <p:spPr bwMode="auto">
            <a:xfrm>
              <a:off x="1360" y="3859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1</a:t>
              </a:r>
            </a:p>
          </p:txBody>
        </p:sp>
        <p:sp>
          <p:nvSpPr>
            <p:cNvPr id="57376" name="Text Box 142"/>
            <p:cNvSpPr txBox="1">
              <a:spLocks noChangeArrowheads="1"/>
            </p:cNvSpPr>
            <p:nvPr/>
          </p:nvSpPr>
          <p:spPr bwMode="auto">
            <a:xfrm>
              <a:off x="3997" y="3859"/>
              <a:ext cx="292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m</a:t>
              </a:r>
            </a:p>
          </p:txBody>
        </p:sp>
        <p:sp>
          <p:nvSpPr>
            <p:cNvPr id="57377" name="Text Box 143"/>
            <p:cNvSpPr txBox="1">
              <a:spLocks noChangeArrowheads="1"/>
            </p:cNvSpPr>
            <p:nvPr/>
          </p:nvSpPr>
          <p:spPr bwMode="auto">
            <a:xfrm>
              <a:off x="2698" y="3859"/>
              <a:ext cx="204" cy="327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Candara" pitchFamily="34" charset="0"/>
                </a:rPr>
                <a:t>3</a:t>
              </a:r>
            </a:p>
          </p:txBody>
        </p:sp>
        <p:sp>
          <p:nvSpPr>
            <p:cNvPr id="57378" name="Text Box 144"/>
            <p:cNvSpPr txBox="1">
              <a:spLocks noChangeArrowheads="1"/>
            </p:cNvSpPr>
            <p:nvPr/>
          </p:nvSpPr>
          <p:spPr bwMode="auto">
            <a:xfrm>
              <a:off x="2039" y="3859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2</a:t>
              </a:r>
            </a:p>
          </p:txBody>
        </p:sp>
      </p:grpSp>
      <p:sp>
        <p:nvSpPr>
          <p:cNvPr id="369809" name="AutoShape 145"/>
          <p:cNvSpPr>
            <a:spLocks noChangeArrowheads="1"/>
          </p:cNvSpPr>
          <p:nvPr/>
        </p:nvSpPr>
        <p:spPr bwMode="auto">
          <a:xfrm rot="5400000">
            <a:off x="4158457" y="4314031"/>
            <a:ext cx="598488" cy="479425"/>
          </a:xfrm>
          <a:custGeom>
            <a:avLst/>
            <a:gdLst>
              <a:gd name="T0" fmla="*/ 344603613 w 21600"/>
              <a:gd name="T1" fmla="*/ 0 h 21600"/>
              <a:gd name="T2" fmla="*/ 0 w 21600"/>
              <a:gd name="T3" fmla="*/ 118093299 h 21600"/>
              <a:gd name="T4" fmla="*/ 344603613 w 21600"/>
              <a:gd name="T5" fmla="*/ 236186066 h 21600"/>
              <a:gd name="T6" fmla="*/ 459471595 w 21600"/>
              <a:gd name="T7" fmla="*/ 11809329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8" name="Picture 6" descr="green_apple_mirro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96120">
            <a:off x="7916100" y="466535"/>
            <a:ext cx="81121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80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338EDF-DCC9-4157-82F9-99F842373684}" type="slidenum">
              <a:rPr lang="he-IL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8371" name="Picture 6" descr="green_apple_mirro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96120">
            <a:off x="7745413" y="271463"/>
            <a:ext cx="81121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893" name="Rectangle 21"/>
          <p:cNvSpPr>
            <a:spLocks noChangeArrowheads="1"/>
          </p:cNvSpPr>
          <p:nvPr/>
        </p:nvSpPr>
        <p:spPr bwMode="auto">
          <a:xfrm>
            <a:off x="409575" y="1393825"/>
            <a:ext cx="72707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000" dirty="0">
                <a:latin typeface="Candara" pitchFamily="34" charset="0"/>
              </a:rPr>
              <a:t>Take random permutation </a:t>
            </a:r>
            <a:r>
              <a:rPr lang="el-GR" sz="30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0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:</a:t>
            </a:r>
            <a:r>
              <a:rPr lang="en-US" sz="3000" dirty="0">
                <a:solidFill>
                  <a:srgbClr val="008000"/>
                </a:solidFill>
                <a:latin typeface="Candara" pitchFamily="34" charset="0"/>
              </a:rPr>
              <a:t> </a:t>
            </a:r>
            <a:r>
              <a:rPr lang="en-US" sz="3000" dirty="0">
                <a:solidFill>
                  <a:srgbClr val="008000"/>
                </a:solidFill>
                <a:latin typeface="cmsy10" pitchFamily="34" charset="0"/>
              </a:rPr>
              <a:t>U</a:t>
            </a:r>
            <a:r>
              <a:rPr lang="en-US" sz="2800" i="1" dirty="0">
                <a:solidFill>
                  <a:srgbClr val="008000"/>
                </a:solidFill>
                <a:latin typeface="Candara" pitchFamily="34" charset="0"/>
                <a:sym typeface="Wingdings 3" pitchFamily="18" charset="2"/>
              </a:rPr>
              <a:t></a:t>
            </a:r>
            <a:r>
              <a:rPr lang="en-US" sz="3000" i="1" dirty="0">
                <a:solidFill>
                  <a:srgbClr val="008000"/>
                </a:solidFill>
                <a:latin typeface="Candara" pitchFamily="34" charset="0"/>
              </a:rPr>
              <a:t> </a:t>
            </a:r>
            <a:r>
              <a:rPr lang="en-US" sz="3000" dirty="0">
                <a:solidFill>
                  <a:srgbClr val="008000"/>
                </a:solidFill>
                <a:latin typeface="cmsy10" pitchFamily="34" charset="0"/>
              </a:rPr>
              <a:t>U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dirty="0">
                <a:latin typeface="Candara" pitchFamily="34" charset="0"/>
                <a:cs typeface="Times New Roman" pitchFamily="18" charset="0"/>
              </a:rPr>
              <a:t>Denote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 </a:t>
            </a:r>
            <a:r>
              <a:rPr lang="el-GR" sz="32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(x)</a:t>
            </a:r>
            <a:r>
              <a:rPr lang="en-US" sz="3200" dirty="0">
                <a:solidFill>
                  <a:srgbClr val="008000"/>
                </a:solidFill>
                <a:latin typeface="Candara" pitchFamily="34" charset="0"/>
              </a:rPr>
              <a:t>= </a:t>
            </a:r>
            <a:r>
              <a:rPr lang="el-GR" sz="32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200" b="1" i="1" baseline="-25000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L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</a:rPr>
              <a:t>(x)</a:t>
            </a:r>
            <a:r>
              <a:rPr lang="en-US" sz="3200" dirty="0">
                <a:solidFill>
                  <a:srgbClr val="008000"/>
                </a:solidFill>
                <a:latin typeface="Candara" pitchFamily="34" charset="0"/>
              </a:rPr>
              <a:t>|| </a:t>
            </a:r>
            <a:r>
              <a:rPr lang="el-GR" sz="32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200" b="1" i="1" baseline="-25000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R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</a:rPr>
              <a:t>(x)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3200" i="1" dirty="0">
              <a:solidFill>
                <a:srgbClr val="008000"/>
              </a:solidFill>
              <a:latin typeface="Candara" pitchFamily="34" charset="0"/>
              <a:cs typeface="Times New Roman" pitchFamily="18" charset="0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3200" i="1" dirty="0">
              <a:solidFill>
                <a:srgbClr val="008000"/>
              </a:solidFill>
              <a:latin typeface="Candara" pitchFamily="34" charset="0"/>
              <a:cs typeface="Times New Roman" pitchFamily="18" charset="0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3200" i="1" dirty="0">
              <a:solidFill>
                <a:srgbClr val="008000"/>
              </a:solidFill>
              <a:latin typeface="Candara" pitchFamily="34" charset="0"/>
              <a:cs typeface="Times New Roman" pitchFamily="18" charset="0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l-GR" sz="32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200" b="1" i="1" baseline="-25000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L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</a:rPr>
              <a:t>(x) </a:t>
            </a:r>
            <a:r>
              <a:rPr lang="en-US" sz="3200" dirty="0">
                <a:latin typeface="Candara" pitchFamily="34" charset="0"/>
              </a:rPr>
              <a:t>is of length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andara" pitchFamily="34" charset="0"/>
              </a:rPr>
              <a:t>log 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</a:rPr>
              <a:t>m </a:t>
            </a:r>
            <a:r>
              <a:rPr lang="en-US" sz="3200" dirty="0">
                <a:latin typeface="Candara" pitchFamily="34" charset="0"/>
              </a:rPr>
              <a:t>bits</a:t>
            </a:r>
            <a:r>
              <a:rPr lang="en-US" sz="3200" i="1" dirty="0">
                <a:latin typeface="Candara" pitchFamily="34" charset="0"/>
              </a:rPr>
              <a:t/>
            </a:r>
            <a:br>
              <a:rPr lang="en-US" sz="3200" i="1" dirty="0">
                <a:latin typeface="Candara" pitchFamily="34" charset="0"/>
              </a:rPr>
            </a:br>
            <a:r>
              <a:rPr lang="en-US" sz="3200" dirty="0">
                <a:latin typeface="Candara" pitchFamily="34" charset="0"/>
              </a:rPr>
              <a:t>Encodes the </a:t>
            </a:r>
            <a:r>
              <a:rPr lang="en-US" sz="3200" b="1" i="1" dirty="0">
                <a:solidFill>
                  <a:srgbClr val="FF0000"/>
                </a:solidFill>
                <a:latin typeface="Candara" pitchFamily="34" charset="0"/>
              </a:rPr>
              <a:t>bin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l-GR" sz="3200" i="1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200" b="1" i="1" baseline="-25000" dirty="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R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</a:rPr>
              <a:t>(x) </a:t>
            </a:r>
            <a:r>
              <a:rPr lang="en-US" sz="3200" dirty="0">
                <a:latin typeface="Candara" pitchFamily="34" charset="0"/>
              </a:rPr>
              <a:t>is of length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andara" pitchFamily="34" charset="0"/>
              </a:rPr>
              <a:t>log</a:t>
            </a:r>
            <a:r>
              <a:rPr lang="en-US" sz="3200" i="1" dirty="0">
                <a:solidFill>
                  <a:srgbClr val="008000"/>
                </a:solidFill>
                <a:latin typeface="Candara" pitchFamily="34" charset="0"/>
              </a:rPr>
              <a:t>(u/m) </a:t>
            </a:r>
            <a:r>
              <a:rPr lang="en-US" sz="3200" dirty="0">
                <a:latin typeface="Candara" pitchFamily="34" charset="0"/>
              </a:rPr>
              <a:t>bits</a:t>
            </a:r>
            <a:r>
              <a:rPr lang="en-US" sz="3200" i="1" dirty="0">
                <a:latin typeface="Candara" pitchFamily="34" charset="0"/>
              </a:rPr>
              <a:t/>
            </a:r>
            <a:br>
              <a:rPr lang="en-US" sz="3200" i="1" dirty="0">
                <a:latin typeface="Candara" pitchFamily="34" charset="0"/>
              </a:rPr>
            </a:br>
            <a:r>
              <a:rPr lang="en-US" sz="3200" dirty="0">
                <a:latin typeface="Candara" pitchFamily="34" charset="0"/>
              </a:rPr>
              <a:t>Encodes the </a:t>
            </a:r>
            <a:r>
              <a:rPr lang="en-US" sz="3200" b="1" i="1" dirty="0">
                <a:solidFill>
                  <a:srgbClr val="FF0000"/>
                </a:solidFill>
                <a:latin typeface="Candara" pitchFamily="34" charset="0"/>
              </a:rPr>
              <a:t>new identity of element</a:t>
            </a:r>
          </a:p>
        </p:txBody>
      </p:sp>
      <p:sp>
        <p:nvSpPr>
          <p:cNvPr id="58373" name="Rectangle 22"/>
          <p:cNvSpPr>
            <a:spLocks noGrp="1" noChangeArrowheads="1"/>
          </p:cNvSpPr>
          <p:nvPr>
            <p:ph type="title"/>
          </p:nvPr>
        </p:nvSpPr>
        <p:spPr>
          <a:xfrm>
            <a:off x="1195388" y="79375"/>
            <a:ext cx="6269037" cy="1200150"/>
          </a:xfrm>
        </p:spPr>
        <p:txBody>
          <a:bodyPr/>
          <a:lstStyle/>
          <a:p>
            <a:pPr eaLnBrk="1" hangingPunct="1"/>
            <a:r>
              <a:rPr lang="en-US" sz="3500" dirty="0" smtClean="0"/>
              <a:t>First-Level Hashing via Chopped Permutations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00" y="6284913"/>
            <a:ext cx="7650163" cy="523875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en-US" sz="2800" dirty="0">
                <a:latin typeface="+mn-lt"/>
                <a:cs typeface="Arial" charset="0"/>
              </a:rPr>
              <a:t>Instance of </a:t>
            </a:r>
            <a:r>
              <a:rPr lang="en-US" sz="2800" b="1" dirty="0">
                <a:latin typeface="+mn-lt"/>
                <a:cs typeface="Arial" charset="0"/>
              </a:rPr>
              <a:t>Quotient functions</a:t>
            </a: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700" dirty="0">
                <a:solidFill>
                  <a:srgbClr val="008080"/>
                </a:solidFill>
                <a:latin typeface="Arial" charset="0"/>
                <a:cs typeface="Arial" charset="0"/>
              </a:rPr>
              <a:t>[DMadHPP06]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62763" y="2341563"/>
            <a:ext cx="1935162" cy="1570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 ≈ n/d </a:t>
            </a:r>
            <a:r>
              <a:rPr lang="en-US" sz="3200" i="1" dirty="0">
                <a:latin typeface="Candara" pitchFamily="34" charset="0"/>
              </a:rPr>
              <a:t>number of </a:t>
            </a:r>
            <a:r>
              <a:rPr lang="en-US" sz="3200" b="1" i="1" dirty="0">
                <a:solidFill>
                  <a:schemeClr val="accent2"/>
                </a:solidFill>
                <a:latin typeface="Candara" pitchFamily="34" charset="0"/>
              </a:rPr>
              <a:t>bins</a:t>
            </a:r>
            <a:r>
              <a:rPr lang="en-US" sz="3200" b="1" i="1" dirty="0">
                <a:solidFill>
                  <a:srgbClr val="FF0000"/>
                </a:solidFill>
                <a:latin typeface="Candara" pitchFamily="34" charset="0"/>
              </a:rPr>
              <a:t> </a:t>
            </a:r>
            <a:endParaRPr lang="en-US" sz="2000" dirty="0"/>
          </a:p>
        </p:txBody>
      </p:sp>
      <p:sp>
        <p:nvSpPr>
          <p:cNvPr id="13" name="Rectangle 9" descr="Dark downward diagonal"/>
          <p:cNvSpPr>
            <a:spLocks noChangeArrowheads="1"/>
          </p:cNvSpPr>
          <p:nvPr/>
        </p:nvSpPr>
        <p:spPr bwMode="auto">
          <a:xfrm>
            <a:off x="2811463" y="2679700"/>
            <a:ext cx="295275" cy="352425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 descr="Dark downward diagonal"/>
          <p:cNvSpPr>
            <a:spLocks noChangeArrowheads="1"/>
          </p:cNvSpPr>
          <p:nvPr/>
        </p:nvSpPr>
        <p:spPr bwMode="auto">
          <a:xfrm>
            <a:off x="2517775" y="2679700"/>
            <a:ext cx="295275" cy="352425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 descr="Dark downward diagonal"/>
          <p:cNvSpPr>
            <a:spLocks noChangeArrowheads="1"/>
          </p:cNvSpPr>
          <p:nvPr/>
        </p:nvSpPr>
        <p:spPr bwMode="auto">
          <a:xfrm>
            <a:off x="3105150" y="2679700"/>
            <a:ext cx="295275" cy="352425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 descr="Dark downward diagonal"/>
          <p:cNvSpPr>
            <a:spLocks noChangeArrowheads="1"/>
          </p:cNvSpPr>
          <p:nvPr/>
        </p:nvSpPr>
        <p:spPr bwMode="auto">
          <a:xfrm>
            <a:off x="3402013" y="2679700"/>
            <a:ext cx="295275" cy="352425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3" descr="Dark downward diagonal"/>
          <p:cNvSpPr>
            <a:spLocks noChangeArrowheads="1"/>
          </p:cNvSpPr>
          <p:nvPr/>
        </p:nvSpPr>
        <p:spPr bwMode="auto">
          <a:xfrm>
            <a:off x="3695700" y="2679700"/>
            <a:ext cx="295275" cy="352425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 descr="Dark downward diagonal"/>
          <p:cNvSpPr>
            <a:spLocks noChangeArrowheads="1"/>
          </p:cNvSpPr>
          <p:nvPr/>
        </p:nvSpPr>
        <p:spPr bwMode="auto">
          <a:xfrm>
            <a:off x="3992563" y="2679700"/>
            <a:ext cx="295275" cy="352425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 descr="Dark upward diagonal"/>
          <p:cNvSpPr>
            <a:spLocks noChangeArrowheads="1"/>
          </p:cNvSpPr>
          <p:nvPr/>
        </p:nvSpPr>
        <p:spPr bwMode="auto">
          <a:xfrm>
            <a:off x="4308475" y="2679700"/>
            <a:ext cx="295275" cy="35242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6" descr="Dark upward diagonal"/>
          <p:cNvSpPr>
            <a:spLocks noChangeArrowheads="1"/>
          </p:cNvSpPr>
          <p:nvPr/>
        </p:nvSpPr>
        <p:spPr bwMode="auto">
          <a:xfrm>
            <a:off x="4605338" y="2679700"/>
            <a:ext cx="295275" cy="35242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 descr="Dark upward diagonal"/>
          <p:cNvSpPr>
            <a:spLocks noChangeArrowheads="1"/>
          </p:cNvSpPr>
          <p:nvPr/>
        </p:nvSpPr>
        <p:spPr bwMode="auto">
          <a:xfrm>
            <a:off x="4899025" y="2679700"/>
            <a:ext cx="295275" cy="35242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8" descr="Dark upward diagonal"/>
          <p:cNvSpPr>
            <a:spLocks noChangeArrowheads="1"/>
          </p:cNvSpPr>
          <p:nvPr/>
        </p:nvSpPr>
        <p:spPr bwMode="auto">
          <a:xfrm>
            <a:off x="5199063" y="2679700"/>
            <a:ext cx="295275" cy="35242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9" descr="Dark upward diagonal"/>
          <p:cNvSpPr>
            <a:spLocks noChangeArrowheads="1"/>
          </p:cNvSpPr>
          <p:nvPr/>
        </p:nvSpPr>
        <p:spPr bwMode="auto">
          <a:xfrm>
            <a:off x="5486400" y="2679700"/>
            <a:ext cx="295275" cy="35242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 descr="Dark upward diagonal"/>
          <p:cNvSpPr>
            <a:spLocks noChangeArrowheads="1"/>
          </p:cNvSpPr>
          <p:nvPr/>
        </p:nvSpPr>
        <p:spPr bwMode="auto">
          <a:xfrm>
            <a:off x="5786438" y="2679700"/>
            <a:ext cx="295275" cy="35242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 descr="Dark upward diagonal"/>
          <p:cNvSpPr>
            <a:spLocks noChangeArrowheads="1"/>
          </p:cNvSpPr>
          <p:nvPr/>
        </p:nvSpPr>
        <p:spPr bwMode="auto">
          <a:xfrm>
            <a:off x="6078538" y="2679700"/>
            <a:ext cx="295275" cy="35242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298950" y="2673350"/>
            <a:ext cx="0" cy="365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 descr="Dark upward diagonal"/>
          <p:cNvSpPr>
            <a:spLocks noChangeArrowheads="1"/>
          </p:cNvSpPr>
          <p:nvPr/>
        </p:nvSpPr>
        <p:spPr bwMode="auto">
          <a:xfrm>
            <a:off x="6372225" y="2679700"/>
            <a:ext cx="295275" cy="35242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1016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677863" y="2560638"/>
            <a:ext cx="6761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l-GR" sz="3000" i="1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000" i="1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(x)</a:t>
            </a:r>
            <a:r>
              <a:rPr lang="en-US" sz="3000">
                <a:solidFill>
                  <a:srgbClr val="008000"/>
                </a:solidFill>
                <a:latin typeface="Candara" pitchFamily="34" charset="0"/>
              </a:rPr>
              <a:t>=     =    </a:t>
            </a:r>
            <a:r>
              <a:rPr lang="en-US" sz="3000">
                <a:latin typeface="Candara" pitchFamily="34" charset="0"/>
              </a:rPr>
              <a:t>0 0     0 1  1   1 0 0 1  1      0 1</a:t>
            </a:r>
            <a:endParaRPr lang="en-US" sz="3000" i="1">
              <a:latin typeface="Candara" pitchFamily="34" charset="0"/>
            </a:endParaRPr>
          </a:p>
        </p:txBody>
      </p:sp>
      <p:sp>
        <p:nvSpPr>
          <p:cNvPr id="29" name="Oval 63"/>
          <p:cNvSpPr>
            <a:spLocks noChangeArrowheads="1"/>
          </p:cNvSpPr>
          <p:nvPr/>
        </p:nvSpPr>
        <p:spPr bwMode="auto">
          <a:xfrm>
            <a:off x="1730375" y="2762250"/>
            <a:ext cx="196850" cy="19685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1016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64"/>
          <p:cNvSpPr>
            <a:spLocks noChangeArrowheads="1"/>
          </p:cNvSpPr>
          <p:nvPr/>
        </p:nvSpPr>
        <p:spPr bwMode="auto">
          <a:xfrm>
            <a:off x="3051175" y="2543175"/>
            <a:ext cx="623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600" i="1">
                <a:latin typeface="Candara" pitchFamily="34" charset="0"/>
                <a:cs typeface="Times New Roman" pitchFamily="18" charset="0"/>
              </a:rPr>
              <a:t>...</a:t>
            </a:r>
            <a:endParaRPr lang="en-US" sz="2600" i="1">
              <a:latin typeface="Candara" pitchFamily="34" charset="0"/>
            </a:endParaRPr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5713413" y="2538413"/>
            <a:ext cx="623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600" i="1">
                <a:latin typeface="Candara" pitchFamily="34" charset="0"/>
                <a:cs typeface="Times New Roman" pitchFamily="18" charset="0"/>
              </a:rPr>
              <a:t>...</a:t>
            </a:r>
            <a:endParaRPr lang="en-US" sz="2600" i="1">
              <a:latin typeface="Candara" pitchFamily="34" charset="0"/>
            </a:endParaRPr>
          </a:p>
        </p:txBody>
      </p:sp>
      <p:sp>
        <p:nvSpPr>
          <p:cNvPr id="32" name="Rectangle 66"/>
          <p:cNvSpPr>
            <a:spLocks noChangeArrowheads="1"/>
          </p:cNvSpPr>
          <p:nvPr/>
        </p:nvSpPr>
        <p:spPr bwMode="auto">
          <a:xfrm>
            <a:off x="2955925" y="3295650"/>
            <a:ext cx="10064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l-GR" sz="3000" i="1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000" b="1" i="1" baseline="-2500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L</a:t>
            </a:r>
            <a:r>
              <a:rPr lang="en-US" sz="3000" i="1">
                <a:solidFill>
                  <a:srgbClr val="008000"/>
                </a:solidFill>
                <a:latin typeface="Candara" pitchFamily="34" charset="0"/>
              </a:rPr>
              <a:t>(x)</a:t>
            </a:r>
          </a:p>
        </p:txBody>
      </p:sp>
      <p:sp>
        <p:nvSpPr>
          <p:cNvPr id="33" name="Rectangle 67"/>
          <p:cNvSpPr>
            <a:spLocks noChangeArrowheads="1"/>
          </p:cNvSpPr>
          <p:nvPr/>
        </p:nvSpPr>
        <p:spPr bwMode="auto">
          <a:xfrm>
            <a:off x="4983163" y="3295650"/>
            <a:ext cx="10937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l-GR" sz="3000" i="1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π</a:t>
            </a:r>
            <a:r>
              <a:rPr lang="en-US" sz="3000" b="1" i="1" baseline="-25000">
                <a:solidFill>
                  <a:srgbClr val="008000"/>
                </a:solidFill>
                <a:latin typeface="Candara" pitchFamily="34" charset="0"/>
                <a:cs typeface="Times New Roman" pitchFamily="18" charset="0"/>
              </a:rPr>
              <a:t>R</a:t>
            </a:r>
            <a:r>
              <a:rPr lang="en-US" sz="3000" i="1">
                <a:solidFill>
                  <a:srgbClr val="008000"/>
                </a:solidFill>
                <a:latin typeface="Candara" pitchFamily="34" charset="0"/>
              </a:rPr>
              <a:t>(x)</a:t>
            </a:r>
          </a:p>
        </p:txBody>
      </p:sp>
      <p:sp>
        <p:nvSpPr>
          <p:cNvPr id="34" name="AutoShape 68"/>
          <p:cNvSpPr>
            <a:spLocks/>
          </p:cNvSpPr>
          <p:nvPr/>
        </p:nvSpPr>
        <p:spPr bwMode="auto">
          <a:xfrm rot="5400000">
            <a:off x="3289300" y="2359025"/>
            <a:ext cx="254000" cy="1727200"/>
          </a:xfrm>
          <a:prstGeom prst="rightBrace">
            <a:avLst>
              <a:gd name="adj1" fmla="val 96617"/>
              <a:gd name="adj2" fmla="val 50000"/>
            </a:avLst>
          </a:prstGeom>
          <a:noFill/>
          <a:ln w="10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69"/>
          <p:cNvSpPr>
            <a:spLocks/>
          </p:cNvSpPr>
          <p:nvPr/>
        </p:nvSpPr>
        <p:spPr bwMode="auto">
          <a:xfrm rot="5400000">
            <a:off x="5364163" y="2070100"/>
            <a:ext cx="254000" cy="2305050"/>
          </a:xfrm>
          <a:prstGeom prst="rightBrace">
            <a:avLst>
              <a:gd name="adj1" fmla="val 128941"/>
              <a:gd name="adj2" fmla="val 50000"/>
            </a:avLst>
          </a:prstGeom>
          <a:noFill/>
          <a:ln w="10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323013" y="3311525"/>
            <a:ext cx="2486025" cy="95408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b="1" dirty="0">
                <a:latin typeface="+mn-lt"/>
                <a:cs typeface="Arial" charset="0"/>
              </a:rPr>
              <a:t>Saving:  </a:t>
            </a: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  <a:cs typeface="Arial" charset="0"/>
              </a:rPr>
              <a:t>n log n/d </a:t>
            </a:r>
            <a:r>
              <a:rPr lang="en-US" sz="2800" b="1" dirty="0">
                <a:solidFill>
                  <a:srgbClr val="000000"/>
                </a:solidFill>
                <a:latin typeface="Candara"/>
                <a:cs typeface="Arial" charset="0"/>
              </a:rPr>
              <a:t>bits</a:t>
            </a:r>
            <a:r>
              <a:rPr lang="en-US" b="1" i="1" dirty="0">
                <a:solidFill>
                  <a:srgbClr val="008000"/>
                </a:solidFill>
                <a:latin typeface="+mn-lt"/>
                <a:cs typeface="Arial" charset="0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98950" y="3889375"/>
            <a:ext cx="206375" cy="196850"/>
            <a:chOff x="2229" y="2708"/>
            <a:chExt cx="130" cy="124"/>
          </a:xfrm>
        </p:grpSpPr>
        <p:sp>
          <p:nvSpPr>
            <p:cNvPr id="58461" name="Oval 6"/>
            <p:cNvSpPr>
              <a:spLocks noChangeArrowheads="1"/>
            </p:cNvSpPr>
            <p:nvPr/>
          </p:nvSpPr>
          <p:spPr bwMode="auto">
            <a:xfrm>
              <a:off x="2235" y="2708"/>
              <a:ext cx="124" cy="124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2" name="Oval 7"/>
            <p:cNvSpPr>
              <a:spLocks noChangeArrowheads="1"/>
            </p:cNvSpPr>
            <p:nvPr/>
          </p:nvSpPr>
          <p:spPr bwMode="auto">
            <a:xfrm>
              <a:off x="2229" y="2722"/>
              <a:ext cx="56" cy="102"/>
            </a:xfrm>
            <a:prstGeom prst="ellipse">
              <a:avLst/>
            </a:prstGeom>
            <a:solidFill>
              <a:schemeClr val="bg1"/>
            </a:solidFill>
            <a:ln w="1016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Oval 8"/>
          <p:cNvSpPr>
            <a:spLocks noChangeArrowheads="1"/>
          </p:cNvSpPr>
          <p:nvPr/>
        </p:nvSpPr>
        <p:spPr bwMode="auto">
          <a:xfrm>
            <a:off x="4306888" y="3890963"/>
            <a:ext cx="196850" cy="19685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1016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70"/>
          <p:cNvSpPr>
            <a:spLocks noChangeArrowheads="1"/>
          </p:cNvSpPr>
          <p:nvPr/>
        </p:nvSpPr>
        <p:spPr bwMode="auto">
          <a:xfrm rot="-146765">
            <a:off x="4316413" y="3905250"/>
            <a:ext cx="100012" cy="166688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1016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36"/>
          <p:cNvGrpSpPr>
            <a:grpSpLocks/>
          </p:cNvGrpSpPr>
          <p:nvPr/>
        </p:nvGrpSpPr>
        <p:grpSpPr bwMode="auto">
          <a:xfrm>
            <a:off x="2135188" y="4556125"/>
            <a:ext cx="4986337" cy="1622425"/>
            <a:chOff x="1549" y="2575"/>
            <a:chExt cx="3141" cy="1022"/>
          </a:xfrm>
        </p:grpSpPr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4441" y="3033"/>
              <a:ext cx="127" cy="127"/>
              <a:chOff x="4221" y="3573"/>
              <a:chExt cx="127" cy="127"/>
            </a:xfrm>
          </p:grpSpPr>
          <p:sp>
            <p:nvSpPr>
              <p:cNvPr id="58459" name="Oval 131"/>
              <p:cNvSpPr>
                <a:spLocks noChangeArrowheads="1"/>
              </p:cNvSpPr>
              <p:nvPr/>
            </p:nvSpPr>
            <p:spPr bwMode="auto">
              <a:xfrm rot="6903457">
                <a:off x="4221" y="357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60" name="Oval 132"/>
              <p:cNvSpPr>
                <a:spLocks noChangeArrowheads="1"/>
              </p:cNvSpPr>
              <p:nvPr/>
            </p:nvSpPr>
            <p:spPr bwMode="auto">
              <a:xfrm rot="6903457">
                <a:off x="4269" y="355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4545" y="3115"/>
              <a:ext cx="124" cy="134"/>
              <a:chOff x="3333" y="2719"/>
              <a:chExt cx="124" cy="134"/>
            </a:xfrm>
          </p:grpSpPr>
          <p:sp>
            <p:nvSpPr>
              <p:cNvPr id="58457" name="Oval 110"/>
              <p:cNvSpPr>
                <a:spLocks noChangeArrowheads="1"/>
              </p:cNvSpPr>
              <p:nvPr/>
            </p:nvSpPr>
            <p:spPr bwMode="auto">
              <a:xfrm rot="2209160">
                <a:off x="3333" y="272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475E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8" name="Oval 111"/>
              <p:cNvSpPr>
                <a:spLocks noChangeArrowheads="1"/>
              </p:cNvSpPr>
              <p:nvPr/>
            </p:nvSpPr>
            <p:spPr bwMode="auto">
              <a:xfrm rot="2209160">
                <a:off x="3333" y="2719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4389" y="3163"/>
              <a:ext cx="124" cy="129"/>
              <a:chOff x="3401" y="3211"/>
              <a:chExt cx="124" cy="129"/>
            </a:xfrm>
          </p:grpSpPr>
          <p:sp>
            <p:nvSpPr>
              <p:cNvPr id="58455" name="Oval 107"/>
              <p:cNvSpPr>
                <a:spLocks noChangeArrowheads="1"/>
              </p:cNvSpPr>
              <p:nvPr/>
            </p:nvSpPr>
            <p:spPr bwMode="auto">
              <a:xfrm rot="5205220">
                <a:off x="3401" y="321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56" name="Oval 108"/>
              <p:cNvSpPr>
                <a:spLocks noChangeArrowheads="1"/>
              </p:cNvSpPr>
              <p:nvPr/>
            </p:nvSpPr>
            <p:spPr bwMode="auto">
              <a:xfrm rot="5205220">
                <a:off x="3429" y="3188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82"/>
            <p:cNvGrpSpPr>
              <a:grpSpLocks/>
            </p:cNvGrpSpPr>
            <p:nvPr/>
          </p:nvGrpSpPr>
          <p:grpSpPr bwMode="auto">
            <a:xfrm>
              <a:off x="4215" y="3118"/>
              <a:ext cx="136" cy="124"/>
              <a:chOff x="1574" y="3701"/>
              <a:chExt cx="136" cy="124"/>
            </a:xfrm>
          </p:grpSpPr>
          <p:sp>
            <p:nvSpPr>
              <p:cNvPr id="58453" name="Oval 128"/>
              <p:cNvSpPr>
                <a:spLocks noChangeArrowheads="1"/>
              </p:cNvSpPr>
              <p:nvPr/>
            </p:nvSpPr>
            <p:spPr bwMode="auto">
              <a:xfrm rot="7858304">
                <a:off x="1574" y="370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54" name="Oval 129"/>
              <p:cNvSpPr>
                <a:spLocks noChangeArrowheads="1"/>
              </p:cNvSpPr>
              <p:nvPr/>
            </p:nvSpPr>
            <p:spPr bwMode="auto">
              <a:xfrm rot="7858304">
                <a:off x="1631" y="368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06"/>
            <p:cNvGrpSpPr>
              <a:grpSpLocks/>
            </p:cNvGrpSpPr>
            <p:nvPr/>
          </p:nvGrpSpPr>
          <p:grpSpPr bwMode="auto">
            <a:xfrm rot="7226624">
              <a:off x="3033" y="3037"/>
              <a:ext cx="130" cy="124"/>
              <a:chOff x="2229" y="2708"/>
              <a:chExt cx="130" cy="124"/>
            </a:xfrm>
          </p:grpSpPr>
          <p:sp>
            <p:nvSpPr>
              <p:cNvPr id="58451" name="Oval 107"/>
              <p:cNvSpPr>
                <a:spLocks noChangeArrowheads="1"/>
              </p:cNvSpPr>
              <p:nvPr/>
            </p:nvSpPr>
            <p:spPr bwMode="auto">
              <a:xfrm>
                <a:off x="2235" y="2708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52" name="Oval 108"/>
              <p:cNvSpPr>
                <a:spLocks noChangeArrowheads="1"/>
              </p:cNvSpPr>
              <p:nvPr/>
            </p:nvSpPr>
            <p:spPr bwMode="auto">
              <a:xfrm>
                <a:off x="2229" y="2722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91"/>
            <p:cNvGrpSpPr>
              <a:grpSpLocks/>
            </p:cNvGrpSpPr>
            <p:nvPr/>
          </p:nvGrpSpPr>
          <p:grpSpPr bwMode="auto">
            <a:xfrm>
              <a:off x="2955" y="2903"/>
              <a:ext cx="124" cy="129"/>
              <a:chOff x="3418" y="3064"/>
              <a:chExt cx="124" cy="129"/>
            </a:xfrm>
          </p:grpSpPr>
          <p:sp>
            <p:nvSpPr>
              <p:cNvPr id="58449" name="Oval 113"/>
              <p:cNvSpPr>
                <a:spLocks noChangeArrowheads="1"/>
              </p:cNvSpPr>
              <p:nvPr/>
            </p:nvSpPr>
            <p:spPr bwMode="auto">
              <a:xfrm rot="5205220">
                <a:off x="3418" y="306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0000"/>
                  </a:gs>
                  <a:gs pos="100000">
                    <a:srgbClr val="3B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50" name="Oval 114"/>
              <p:cNvSpPr>
                <a:spLocks noChangeArrowheads="1"/>
              </p:cNvSpPr>
              <p:nvPr/>
            </p:nvSpPr>
            <p:spPr bwMode="auto">
              <a:xfrm rot="5205220">
                <a:off x="3446" y="304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2875" y="3025"/>
              <a:ext cx="124" cy="134"/>
              <a:chOff x="3267" y="3077"/>
              <a:chExt cx="124" cy="134"/>
            </a:xfrm>
          </p:grpSpPr>
          <p:sp>
            <p:nvSpPr>
              <p:cNvPr id="58447" name="Oval 110"/>
              <p:cNvSpPr>
                <a:spLocks noChangeArrowheads="1"/>
              </p:cNvSpPr>
              <p:nvPr/>
            </p:nvSpPr>
            <p:spPr bwMode="auto">
              <a:xfrm rot="2209160">
                <a:off x="3267" y="3087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8000"/>
                  </a:gs>
                  <a:gs pos="100000">
                    <a:srgbClr val="3B3B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8" name="Oval 111"/>
              <p:cNvSpPr>
                <a:spLocks noChangeArrowheads="1"/>
              </p:cNvSpPr>
              <p:nvPr/>
            </p:nvSpPr>
            <p:spPr bwMode="auto">
              <a:xfrm rot="2209160">
                <a:off x="3267" y="3077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97"/>
            <p:cNvGrpSpPr>
              <a:grpSpLocks/>
            </p:cNvGrpSpPr>
            <p:nvPr/>
          </p:nvGrpSpPr>
          <p:grpSpPr bwMode="auto">
            <a:xfrm>
              <a:off x="2956" y="3142"/>
              <a:ext cx="124" cy="134"/>
              <a:chOff x="3352" y="3206"/>
              <a:chExt cx="124" cy="134"/>
            </a:xfrm>
          </p:grpSpPr>
          <p:sp>
            <p:nvSpPr>
              <p:cNvPr id="58445" name="Oval 110"/>
              <p:cNvSpPr>
                <a:spLocks noChangeArrowheads="1"/>
              </p:cNvSpPr>
              <p:nvPr/>
            </p:nvSpPr>
            <p:spPr bwMode="auto">
              <a:xfrm rot="2209160">
                <a:off x="3352" y="3216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6" name="Oval 111"/>
              <p:cNvSpPr>
                <a:spLocks noChangeArrowheads="1"/>
              </p:cNvSpPr>
              <p:nvPr/>
            </p:nvSpPr>
            <p:spPr bwMode="auto">
              <a:xfrm rot="2209160">
                <a:off x="3352" y="3206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" name="Group 100"/>
            <p:cNvGrpSpPr>
              <a:grpSpLocks/>
            </p:cNvGrpSpPr>
            <p:nvPr/>
          </p:nvGrpSpPr>
          <p:grpSpPr bwMode="auto">
            <a:xfrm rot="2663815">
              <a:off x="3150" y="3136"/>
              <a:ext cx="124" cy="134"/>
              <a:chOff x="3354" y="2964"/>
              <a:chExt cx="124" cy="134"/>
            </a:xfrm>
          </p:grpSpPr>
          <p:sp>
            <p:nvSpPr>
              <p:cNvPr id="58443" name="Oval 110"/>
              <p:cNvSpPr>
                <a:spLocks noChangeArrowheads="1"/>
              </p:cNvSpPr>
              <p:nvPr/>
            </p:nvSpPr>
            <p:spPr bwMode="auto">
              <a:xfrm rot="2209160">
                <a:off x="3354" y="2974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44" name="Oval 111"/>
              <p:cNvSpPr>
                <a:spLocks noChangeArrowheads="1"/>
              </p:cNvSpPr>
              <p:nvPr/>
            </p:nvSpPr>
            <p:spPr bwMode="auto">
              <a:xfrm rot="2209160">
                <a:off x="3354" y="2964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103"/>
            <p:cNvGrpSpPr>
              <a:grpSpLocks/>
            </p:cNvGrpSpPr>
            <p:nvPr/>
          </p:nvGrpSpPr>
          <p:grpSpPr bwMode="auto">
            <a:xfrm>
              <a:off x="1574" y="2959"/>
              <a:ext cx="124" cy="138"/>
              <a:chOff x="3506" y="3107"/>
              <a:chExt cx="124" cy="138"/>
            </a:xfrm>
          </p:grpSpPr>
          <p:sp>
            <p:nvSpPr>
              <p:cNvPr id="58441" name="Oval 119"/>
              <p:cNvSpPr>
                <a:spLocks noChangeArrowheads="1"/>
              </p:cNvSpPr>
              <p:nvPr/>
            </p:nvSpPr>
            <p:spPr bwMode="auto">
              <a:xfrm rot="2550518">
                <a:off x="3506" y="312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FF00"/>
                  </a:gs>
                  <a:gs pos="100000">
                    <a:srgbClr val="0076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2" name="Oval 120"/>
              <p:cNvSpPr>
                <a:spLocks noChangeArrowheads="1"/>
              </p:cNvSpPr>
              <p:nvPr/>
            </p:nvSpPr>
            <p:spPr bwMode="auto">
              <a:xfrm rot="2550518">
                <a:off x="3508" y="3107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106"/>
            <p:cNvGrpSpPr>
              <a:grpSpLocks/>
            </p:cNvGrpSpPr>
            <p:nvPr/>
          </p:nvGrpSpPr>
          <p:grpSpPr bwMode="auto">
            <a:xfrm>
              <a:off x="1751" y="3151"/>
              <a:ext cx="133" cy="125"/>
              <a:chOff x="1439" y="3759"/>
              <a:chExt cx="133" cy="125"/>
            </a:xfrm>
          </p:grpSpPr>
          <p:sp>
            <p:nvSpPr>
              <p:cNvPr id="58439" name="Oval 122"/>
              <p:cNvSpPr>
                <a:spLocks noChangeArrowheads="1"/>
              </p:cNvSpPr>
              <p:nvPr/>
            </p:nvSpPr>
            <p:spPr bwMode="auto">
              <a:xfrm rot="3890074">
                <a:off x="1448" y="3760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3B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40" name="Oval 123"/>
              <p:cNvSpPr>
                <a:spLocks noChangeArrowheads="1"/>
              </p:cNvSpPr>
              <p:nvPr/>
            </p:nvSpPr>
            <p:spPr bwMode="auto">
              <a:xfrm rot="3890074">
                <a:off x="1462" y="3736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0" name="Group 109"/>
            <p:cNvGrpSpPr>
              <a:grpSpLocks/>
            </p:cNvGrpSpPr>
            <p:nvPr/>
          </p:nvGrpSpPr>
          <p:grpSpPr bwMode="auto">
            <a:xfrm rot="1593189">
              <a:off x="1720" y="3023"/>
              <a:ext cx="124" cy="130"/>
              <a:chOff x="1396" y="3635"/>
              <a:chExt cx="124" cy="130"/>
            </a:xfrm>
          </p:grpSpPr>
          <p:sp>
            <p:nvSpPr>
              <p:cNvPr id="58437" name="Oval 125"/>
              <p:cNvSpPr>
                <a:spLocks noChangeArrowheads="1"/>
              </p:cNvSpPr>
              <p:nvPr/>
            </p:nvSpPr>
            <p:spPr bwMode="auto">
              <a:xfrm rot="5400000">
                <a:off x="1396" y="364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993366"/>
                  </a:gs>
                  <a:gs pos="100000">
                    <a:srgbClr val="47182F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38" name="Oval 126"/>
              <p:cNvSpPr>
                <a:spLocks noChangeArrowheads="1"/>
              </p:cNvSpPr>
              <p:nvPr/>
            </p:nvSpPr>
            <p:spPr bwMode="auto">
              <a:xfrm rot="5400000">
                <a:off x="1427" y="3612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1" name="Group 112"/>
            <p:cNvGrpSpPr>
              <a:grpSpLocks/>
            </p:cNvGrpSpPr>
            <p:nvPr/>
          </p:nvGrpSpPr>
          <p:grpSpPr bwMode="auto">
            <a:xfrm>
              <a:off x="1886" y="3093"/>
              <a:ext cx="136" cy="124"/>
              <a:chOff x="1574" y="3701"/>
              <a:chExt cx="136" cy="124"/>
            </a:xfrm>
          </p:grpSpPr>
          <p:sp>
            <p:nvSpPr>
              <p:cNvPr id="58435" name="Oval 128"/>
              <p:cNvSpPr>
                <a:spLocks noChangeArrowheads="1"/>
              </p:cNvSpPr>
              <p:nvPr/>
            </p:nvSpPr>
            <p:spPr bwMode="auto">
              <a:xfrm rot="7858304">
                <a:off x="1574" y="3701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36" name="Oval 129"/>
              <p:cNvSpPr>
                <a:spLocks noChangeArrowheads="1"/>
              </p:cNvSpPr>
              <p:nvPr/>
            </p:nvSpPr>
            <p:spPr bwMode="auto">
              <a:xfrm rot="7858304">
                <a:off x="1631" y="3680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115"/>
            <p:cNvGrpSpPr>
              <a:grpSpLocks/>
            </p:cNvGrpSpPr>
            <p:nvPr/>
          </p:nvGrpSpPr>
          <p:grpSpPr bwMode="auto">
            <a:xfrm rot="-866287">
              <a:off x="1620" y="3128"/>
              <a:ext cx="127" cy="127"/>
              <a:chOff x="1308" y="3736"/>
              <a:chExt cx="127" cy="127"/>
            </a:xfrm>
          </p:grpSpPr>
          <p:sp>
            <p:nvSpPr>
              <p:cNvPr id="58433" name="Oval 131"/>
              <p:cNvSpPr>
                <a:spLocks noChangeArrowheads="1"/>
              </p:cNvSpPr>
              <p:nvPr/>
            </p:nvSpPr>
            <p:spPr bwMode="auto">
              <a:xfrm rot="6903457">
                <a:off x="1308" y="373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34" name="Oval 132"/>
              <p:cNvSpPr>
                <a:spLocks noChangeArrowheads="1"/>
              </p:cNvSpPr>
              <p:nvPr/>
            </p:nvSpPr>
            <p:spPr bwMode="auto">
              <a:xfrm rot="6903457">
                <a:off x="1356" y="3713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3" name="Group 118"/>
            <p:cNvGrpSpPr>
              <a:grpSpLocks/>
            </p:cNvGrpSpPr>
            <p:nvPr/>
          </p:nvGrpSpPr>
          <p:grpSpPr bwMode="auto">
            <a:xfrm rot="-1006958">
              <a:off x="2274" y="3128"/>
              <a:ext cx="124" cy="129"/>
              <a:chOff x="3418" y="3064"/>
              <a:chExt cx="124" cy="129"/>
            </a:xfrm>
          </p:grpSpPr>
          <p:sp>
            <p:nvSpPr>
              <p:cNvPr id="58431" name="Oval 113"/>
              <p:cNvSpPr>
                <a:spLocks noChangeArrowheads="1"/>
              </p:cNvSpPr>
              <p:nvPr/>
            </p:nvSpPr>
            <p:spPr bwMode="auto">
              <a:xfrm rot="5205220">
                <a:off x="3418" y="306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800000"/>
                  </a:gs>
                  <a:gs pos="100000">
                    <a:srgbClr val="3B0000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58432" name="Oval 114"/>
              <p:cNvSpPr>
                <a:spLocks noChangeArrowheads="1"/>
              </p:cNvSpPr>
              <p:nvPr/>
            </p:nvSpPr>
            <p:spPr bwMode="auto">
              <a:xfrm rot="5205220">
                <a:off x="3446" y="304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4" name="Group 121"/>
            <p:cNvGrpSpPr>
              <a:grpSpLocks/>
            </p:cNvGrpSpPr>
            <p:nvPr/>
          </p:nvGrpSpPr>
          <p:grpSpPr bwMode="auto">
            <a:xfrm rot="-9798724">
              <a:off x="2517" y="3135"/>
              <a:ext cx="139" cy="124"/>
              <a:chOff x="3481" y="3139"/>
              <a:chExt cx="139" cy="124"/>
            </a:xfrm>
          </p:grpSpPr>
          <p:sp>
            <p:nvSpPr>
              <p:cNvPr id="58429" name="Oval 116"/>
              <p:cNvSpPr>
                <a:spLocks noChangeArrowheads="1"/>
              </p:cNvSpPr>
              <p:nvPr/>
            </p:nvSpPr>
            <p:spPr bwMode="auto">
              <a:xfrm rot="-2738625">
                <a:off x="3496" y="3139"/>
                <a:ext cx="124" cy="124"/>
              </a:xfrm>
              <a:prstGeom prst="ellipse">
                <a:avLst/>
              </a:prstGeom>
              <a:gradFill rotWithShape="1">
                <a:gsLst>
                  <a:gs pos="0">
                    <a:srgbClr val="CC99FF"/>
                  </a:gs>
                  <a:gs pos="100000">
                    <a:srgbClr val="5E4776"/>
                  </a:gs>
                </a:gsLst>
                <a:lin ang="2700000" scaled="1"/>
              </a:gradFill>
              <a:ln w="10160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/>
              </a:p>
            </p:txBody>
          </p:sp>
          <p:sp>
            <p:nvSpPr>
              <p:cNvPr id="58430" name="Oval 117"/>
              <p:cNvSpPr>
                <a:spLocks noChangeArrowheads="1"/>
              </p:cNvSpPr>
              <p:nvPr/>
            </p:nvSpPr>
            <p:spPr bwMode="auto">
              <a:xfrm rot="-2738625">
                <a:off x="3504" y="3181"/>
                <a:ext cx="56" cy="102"/>
              </a:xfrm>
              <a:prstGeom prst="ellipse">
                <a:avLst/>
              </a:prstGeom>
              <a:solidFill>
                <a:schemeClr val="bg1"/>
              </a:solidFill>
              <a:ln w="10160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/>
              </a:p>
            </p:txBody>
          </p:sp>
        </p:grpSp>
        <p:sp>
          <p:nvSpPr>
            <p:cNvPr id="58420" name="AutoShape 136"/>
            <p:cNvSpPr>
              <a:spLocks noChangeArrowheads="1"/>
            </p:cNvSpPr>
            <p:nvPr/>
          </p:nvSpPr>
          <p:spPr bwMode="auto">
            <a:xfrm>
              <a:off x="1549" y="2575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1" name="AutoShape 137"/>
            <p:cNvSpPr>
              <a:spLocks noChangeArrowheads="1"/>
            </p:cNvSpPr>
            <p:nvPr/>
          </p:nvSpPr>
          <p:spPr bwMode="auto">
            <a:xfrm>
              <a:off x="2202" y="2575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2" name="AutoShape 138"/>
            <p:cNvSpPr>
              <a:spLocks noChangeArrowheads="1"/>
            </p:cNvSpPr>
            <p:nvPr/>
          </p:nvSpPr>
          <p:spPr bwMode="auto">
            <a:xfrm>
              <a:off x="2855" y="2575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3" name="AutoShape 139"/>
            <p:cNvSpPr>
              <a:spLocks noChangeArrowheads="1"/>
            </p:cNvSpPr>
            <p:nvPr/>
          </p:nvSpPr>
          <p:spPr bwMode="auto">
            <a:xfrm>
              <a:off x="4204" y="2575"/>
              <a:ext cx="486" cy="726"/>
            </a:xfrm>
            <a:prstGeom prst="can">
              <a:avLst>
                <a:gd name="adj" fmla="val 37346"/>
              </a:avLst>
            </a:prstGeom>
            <a:solidFill>
              <a:schemeClr val="accent1">
                <a:alpha val="30196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Text Box 140"/>
            <p:cNvSpPr txBox="1">
              <a:spLocks noChangeArrowheads="1"/>
            </p:cNvSpPr>
            <p:nvPr/>
          </p:nvSpPr>
          <p:spPr bwMode="auto">
            <a:xfrm>
              <a:off x="3530" y="2785"/>
              <a:ext cx="428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>
                  <a:latin typeface="Candara" pitchFamily="34" charset="0"/>
                </a:rPr>
                <a:t>...</a:t>
              </a:r>
            </a:p>
          </p:txBody>
        </p:sp>
        <p:sp>
          <p:nvSpPr>
            <p:cNvPr id="58425" name="Text Box 141"/>
            <p:cNvSpPr txBox="1">
              <a:spLocks noChangeArrowheads="1"/>
            </p:cNvSpPr>
            <p:nvPr/>
          </p:nvSpPr>
          <p:spPr bwMode="auto">
            <a:xfrm>
              <a:off x="1672" y="3251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1</a:t>
              </a:r>
            </a:p>
          </p:txBody>
        </p:sp>
        <p:sp>
          <p:nvSpPr>
            <p:cNvPr id="58426" name="Text Box 142"/>
            <p:cNvSpPr txBox="1">
              <a:spLocks noChangeArrowheads="1"/>
            </p:cNvSpPr>
            <p:nvPr/>
          </p:nvSpPr>
          <p:spPr bwMode="auto">
            <a:xfrm>
              <a:off x="4309" y="3251"/>
              <a:ext cx="292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m</a:t>
              </a:r>
            </a:p>
          </p:txBody>
        </p:sp>
        <p:sp>
          <p:nvSpPr>
            <p:cNvPr id="58427" name="Text Box 143"/>
            <p:cNvSpPr txBox="1">
              <a:spLocks noChangeArrowheads="1"/>
            </p:cNvSpPr>
            <p:nvPr/>
          </p:nvSpPr>
          <p:spPr bwMode="auto">
            <a:xfrm>
              <a:off x="3010" y="3251"/>
              <a:ext cx="204" cy="327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Candara" pitchFamily="34" charset="0"/>
                </a:rPr>
                <a:t>3</a:t>
              </a:r>
            </a:p>
          </p:txBody>
        </p:sp>
        <p:sp>
          <p:nvSpPr>
            <p:cNvPr id="58428" name="Text Box 144"/>
            <p:cNvSpPr txBox="1">
              <a:spLocks noChangeArrowheads="1"/>
            </p:cNvSpPr>
            <p:nvPr/>
          </p:nvSpPr>
          <p:spPr bwMode="auto">
            <a:xfrm>
              <a:off x="2351" y="3251"/>
              <a:ext cx="204" cy="346"/>
            </a:xfrm>
            <a:prstGeom prst="rect">
              <a:avLst/>
            </a:prstGeom>
            <a:noFill/>
            <a:ln w="1016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35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12292 -3.7037E-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10313 -3.7037E-7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1 -3.7037E-7 C 0.09114 0.01528 0.05937 0.03079 0.04722 0.06389 C 0.03507 0.09699 0.04253 0.14745 0.05 0.19815 " pathEditMode="relative" ptsTypes="aaA">
                                      <p:cBhvr>
                                        <p:cTn id="1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100" grpId="0" build="allAtOnce" animBg="1"/>
      <p:bldP spid="104" grpId="0" animBg="1"/>
      <p:bldP spid="104" grpId="1" animBg="1"/>
      <p:bldP spid="105" grpId="0" animBg="1"/>
      <p:bldP spid="105" grpId="1" animBg="1"/>
      <p:bldP spid="105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 Secondary table:  permutation based  cuckoo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Secondary table may store </a:t>
            </a:r>
            <a:r>
              <a:rPr lang="en-US" b="1" dirty="0" smtClean="0">
                <a:solidFill>
                  <a:srgbClr val="008000"/>
                </a:solidFill>
                <a:latin typeface="Brush Script" pitchFamily="66" charset="0"/>
              </a:rPr>
              <a:t>L</a:t>
            </a:r>
            <a:r>
              <a:rPr lang="en-US" b="1" i="1" dirty="0" smtClean="0">
                <a:solidFill>
                  <a:srgbClr val="008000"/>
                </a:solidFill>
              </a:rPr>
              <a:t>=</a:t>
            </a:r>
            <a:r>
              <a:rPr lang="el-GR" sz="2800" b="1" i="1" dirty="0" smtClean="0">
                <a:solidFill>
                  <a:srgbClr val="008000"/>
                </a:solidFill>
              </a:rPr>
              <a:t>ε</a:t>
            </a:r>
            <a:r>
              <a:rPr lang="en-US" b="1" i="1" dirty="0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Can we devote log u bits for each element?</a:t>
            </a:r>
          </a:p>
          <a:p>
            <a:r>
              <a:rPr lang="en-US" dirty="0" smtClean="0"/>
              <a:t>Case </a:t>
            </a:r>
            <a:r>
              <a:rPr lang="en-US" i="1" dirty="0" smtClean="0"/>
              <a:t>u &gt; n</a:t>
            </a:r>
            <a:r>
              <a:rPr lang="el-GR" i="1" baseline="30000" dirty="0" smtClean="0">
                <a:latin typeface="Candara"/>
              </a:rPr>
              <a:t>1+α</a:t>
            </a:r>
            <a:r>
              <a:rPr lang="en-US" i="1" dirty="0" smtClean="0"/>
              <a:t>: then log u ≤ (1/α + 1) log(u/n)</a:t>
            </a:r>
          </a:p>
          <a:p>
            <a:pPr lvl="1"/>
            <a:r>
              <a:rPr lang="en-US" dirty="0" smtClean="0"/>
              <a:t>can allow storing </a:t>
            </a:r>
            <a:r>
              <a:rPr lang="en-US" i="1" dirty="0" smtClean="0"/>
              <a:t>elements using log u bits .</a:t>
            </a:r>
          </a:p>
          <a:p>
            <a:r>
              <a:rPr lang="en-US" dirty="0" smtClean="0"/>
              <a:t>For general case: too wasteful</a:t>
            </a:r>
          </a:p>
          <a:p>
            <a:pPr lvl="1"/>
            <a:r>
              <a:rPr lang="en-US" dirty="0" smtClean="0"/>
              <a:t>Use a variant of the de-amortized cuckoo hashing scheme that is based on permutations, </a:t>
            </a:r>
          </a:p>
          <a:p>
            <a:pPr lvl="1"/>
            <a:r>
              <a:rPr lang="en-US" dirty="0" smtClean="0"/>
              <a:t>each element is stored using roughly log(</a:t>
            </a:r>
            <a:r>
              <a:rPr lang="en-US" i="1" dirty="0" smtClean="0"/>
              <a:t>u/n) bits instead of log u bits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363968" y="3645408"/>
            <a:ext cx="1962912" cy="975360"/>
          </a:xfrm>
          <a:prstGeom prst="wedgeRoundRectCallout">
            <a:avLst>
              <a:gd name="adj1" fmla="val -91019"/>
              <a:gd name="adj2" fmla="val -4250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 need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1576" y="1657086"/>
            <a:ext cx="8701588" cy="231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dirty="0" smtClean="0"/>
              <a:t>The first dynamic dictionary </a:t>
            </a:r>
            <a:r>
              <a:rPr lang="en-US" sz="2800" b="1" i="1" dirty="0" smtClean="0">
                <a:solidFill>
                  <a:srgbClr val="FF0000"/>
                </a:solidFill>
              </a:rPr>
              <a:t>simultaneously</a:t>
            </a:r>
            <a:r>
              <a:rPr lang="en-US" sz="2800" b="1" i="1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guaranteeing</a:t>
            </a:r>
            <a:endParaRPr lang="en-US" sz="2800" b="1" i="1" dirty="0" smtClean="0">
              <a:solidFill>
                <a:srgbClr val="008000"/>
              </a:solidFill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i="1" dirty="0">
                <a:solidFill>
                  <a:srgbClr val="008000"/>
                </a:solidFill>
              </a:rPr>
              <a:t>Constant-time</a:t>
            </a:r>
            <a:r>
              <a:rPr lang="en-US" dirty="0"/>
              <a:t> operations </a:t>
            </a:r>
            <a:r>
              <a:rPr lang="en-US" b="1" i="1" dirty="0">
                <a:solidFill>
                  <a:srgbClr val="008000"/>
                </a:solidFill>
              </a:rPr>
              <a:t>in the worst </a:t>
            </a:r>
            <a:r>
              <a:rPr lang="en-US" b="1" i="1" dirty="0" smtClean="0">
                <a:solidFill>
                  <a:srgbClr val="008000"/>
                </a:solidFill>
              </a:rPr>
              <a:t>case</a:t>
            </a:r>
            <a:r>
              <a:rPr lang="en-US" sz="2800" b="1" i="1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/>
              <a:t>w.h.p</a:t>
            </a:r>
            <a:r>
              <a:rPr lang="en-US" sz="2800" dirty="0" smtClean="0"/>
              <a:t>.</a:t>
            </a:r>
            <a:endParaRPr lang="en-US" sz="2800" dirty="0"/>
          </a:p>
          <a:p>
            <a:pPr lvl="1" eaLnBrk="1" hangingPunct="1">
              <a:buFont typeface="Wingdings" pitchFamily="2" charset="2"/>
              <a:buChar char="ü"/>
            </a:pP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8000"/>
                </a:solidFill>
              </a:rPr>
              <a:t>Succinct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representation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F50F5A-2DA6-48C8-91D3-A11030F8907A}" type="slidenum">
              <a:rPr lang="he-IL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576" y="1657086"/>
            <a:ext cx="8672955" cy="189836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first dynamic dictionary </a:t>
            </a:r>
            <a:r>
              <a:rPr lang="en-US" sz="2800" b="1" i="1" dirty="0" smtClean="0">
                <a:solidFill>
                  <a:srgbClr val="FF0000"/>
                </a:solidFill>
              </a:rPr>
              <a:t>simultaneously</a:t>
            </a:r>
            <a:r>
              <a:rPr lang="en-US" sz="2800" b="1" i="1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guaranteeing</a:t>
            </a:r>
            <a:endParaRPr lang="en-US" sz="2800" b="1" i="1" dirty="0" smtClean="0">
              <a:solidFill>
                <a:srgbClr val="008000"/>
              </a:solidFill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8000"/>
                </a:solidFill>
              </a:rPr>
              <a:t>Constant-time</a:t>
            </a:r>
            <a:r>
              <a:rPr lang="en-US" dirty="0" smtClean="0"/>
              <a:t> </a:t>
            </a:r>
            <a:r>
              <a:rPr lang="en-US" dirty="0"/>
              <a:t>operations amortized </a:t>
            </a:r>
            <a:r>
              <a:rPr lang="en-US" dirty="0" err="1" smtClean="0"/>
              <a:t>w.h.p</a:t>
            </a:r>
            <a:r>
              <a:rPr lang="en-US" dirty="0" smtClean="0"/>
              <a:t>.</a:t>
            </a:r>
            <a:endParaRPr lang="en-US" dirty="0"/>
          </a:p>
          <a:p>
            <a:pPr lvl="1" eaLnBrk="1" hangingPunct="1">
              <a:buFont typeface="Wingdings" pitchFamily="2" charset="2"/>
              <a:buChar char="ü"/>
            </a:pP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8000"/>
                </a:solidFill>
              </a:rPr>
              <a:t>Succinct </a:t>
            </a:r>
            <a:r>
              <a:rPr lang="en-US" dirty="0" smtClean="0"/>
              <a:t>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/>
              <p:cNvSpPr/>
              <p:nvPr/>
            </p:nvSpPr>
            <p:spPr bwMode="auto">
              <a:xfrm>
                <a:off x="4682370" y="3852672"/>
                <a:ext cx="4350794" cy="2779776"/>
              </a:xfrm>
              <a:prstGeom prst="wedgeRoundRectCallout">
                <a:avLst>
                  <a:gd name="adj1" fmla="val 7087"/>
                  <a:gd name="adj2" fmla="val -78558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anchor="ctr"/>
              <a:lstStyle/>
              <a:p>
                <a:pPr algn="l"/>
                <a:r>
                  <a:rPr lang="en-US" sz="2400" dirty="0"/>
                  <a:t>For any sequence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operations, with </a:t>
                </a:r>
                <a:r>
                  <a:rPr lang="en-US" sz="2400" dirty="0"/>
                  <a:t>probability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/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𝑝𝑜𝑙𝑦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800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/>
                  <a:t>over the initial randomness, </a:t>
                </a:r>
                <a:r>
                  <a:rPr lang="en-US" sz="2400" b="1" dirty="0"/>
                  <a:t>all operations take constant time </a:t>
                </a:r>
              </a:p>
            </p:txBody>
          </p:sp>
        </mc:Choice>
        <mc:Fallback xmlns=""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2370" y="3852672"/>
                <a:ext cx="4350794" cy="2779776"/>
              </a:xfrm>
              <a:prstGeom prst="wedgeRoundRectCallout">
                <a:avLst>
                  <a:gd name="adj1" fmla="val 7087"/>
                  <a:gd name="adj2" fmla="val -78558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679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Constantia" pitchFamily="18" charset="0"/>
                <a:cs typeface="Arial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Constantia" pitchFamily="18" charset="0"/>
                <a:cs typeface="Arial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Constantia" pitchFamily="18" charset="0"/>
                <a:cs typeface="Arial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Constantia" pitchFamily="18" charset="0"/>
                <a:cs typeface="Arial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Constantia" pitchFamily="18" charset="0"/>
                <a:cs typeface="Arial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Constantia" pitchFamily="18" charset="0"/>
                <a:cs typeface="Arial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Constantia" pitchFamily="18" charset="0"/>
                <a:cs typeface="Arial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Constantia" pitchFamily="18" charset="0"/>
                <a:cs typeface="Arial" charset="0"/>
              </a:defRPr>
            </a:lvl9pPr>
          </a:lstStyle>
          <a:p>
            <a:pPr rtl="0"/>
            <a:r>
              <a:rPr lang="en-US" dirty="0" smtClean="0"/>
              <a:t>This Talk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/>
              <p:cNvSpPr/>
              <p:nvPr/>
            </p:nvSpPr>
            <p:spPr bwMode="auto">
              <a:xfrm>
                <a:off x="877455" y="4533230"/>
                <a:ext cx="3417454" cy="740726"/>
              </a:xfrm>
              <a:prstGeom prst="wedgeRoundRectCallout">
                <a:avLst>
                  <a:gd name="adj1" fmla="val -6645"/>
                  <a:gd name="adj2" fmla="val -187137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𝑜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n-lt"/>
                  </a:rPr>
                  <a:t>bits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7455" y="4533230"/>
                <a:ext cx="3417454" cy="740726"/>
              </a:xfrm>
              <a:prstGeom prst="wedgeRoundRectCallout">
                <a:avLst>
                  <a:gd name="adj1" fmla="val -6645"/>
                  <a:gd name="adj2" fmla="val -187137"/>
                  <a:gd name="adj3" fmla="val 16667"/>
                </a:avLst>
              </a:prstGeom>
              <a:blipFill rotWithShape="1">
                <a:blip r:embed="rId5" cstate="print"/>
                <a:stretch>
                  <a:fillRect r="-4085" b="-3114"/>
                </a:stretch>
              </a:blip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26346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17091" grpId="0" build="p"/>
      <p:bldP spid="217091" grpId="1" build="p"/>
      <p:bldP spid="7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44080-5EED-4248-88F7-D1D2C99F666E}" type="slidenum">
              <a:rPr lang="he-IL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Line 99"/>
          <p:cNvSpPr>
            <a:spLocks noChangeShapeType="1"/>
          </p:cNvSpPr>
          <p:nvPr/>
        </p:nvSpPr>
        <p:spPr bwMode="auto">
          <a:xfrm flipH="1">
            <a:off x="5934231" y="-1887057"/>
            <a:ext cx="292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</p:spPr>
        <p:txBody>
          <a:bodyPr/>
          <a:lstStyle/>
          <a:p>
            <a:pPr rtl="0"/>
            <a:r>
              <a:rPr lang="en-US" dirty="0" smtClean="0"/>
              <a:t>Permutation-based Cuckoo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45929" y="1221072"/>
                <a:ext cx="8363962" cy="4836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l" eaLnBrk="1" hangingPunct="1">
                  <a:spcBef>
                    <a:spcPct val="20000"/>
                  </a:spcBef>
                  <a:buClr>
                    <a:srgbClr val="000000"/>
                  </a:buClr>
                  <a:buFontTx/>
                  <a:buChar char="•"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Permutations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𝜋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(</m:t>
                        </m:r>
                        <m: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1</m:t>
                        </m:r>
                        <m: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</m:ctrlPr>
                      </m:sSupPr>
                      <m:e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𝜋</m:t>
                        </m:r>
                      </m:e>
                      <m:sup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(</m:t>
                        </m:r>
                        <m: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2</m:t>
                        </m:r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over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𝑈</m:t>
                    </m:r>
                  </m:oMath>
                </a14:m>
                <a:endParaRPr lang="en-US" sz="2800" kern="0" dirty="0" smtClean="0">
                  <a:solidFill>
                    <a:srgbClr val="000000"/>
                  </a:solidFill>
                  <a:latin typeface="Candara"/>
                  <a:cs typeface="Arial"/>
                </a:endParaRPr>
              </a:p>
              <a:p>
                <a:pPr marL="342900" lvl="0" indent="-342900" algn="l" eaLnBrk="1" hangingPunct="1">
                  <a:spcBef>
                    <a:spcPct val="20000"/>
                  </a:spcBef>
                  <a:buClr>
                    <a:srgbClr val="000000"/>
                  </a:buClr>
                  <a:buFontTx/>
                  <a:buChar char="•"/>
                </a:pPr>
                <a:r>
                  <a:rPr lang="en-US" sz="2800" kern="0" dirty="0">
                    <a:solidFill>
                      <a:srgbClr val="000000"/>
                    </a:solidFill>
                    <a:latin typeface="Candara"/>
                    <a:cs typeface="Arial"/>
                  </a:rPr>
                  <a:t>For each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kern="0" dirty="0">
                    <a:solidFill>
                      <a:srgbClr val="000000"/>
                    </a:solidFill>
                    <a:latin typeface="Candara"/>
                    <a:cs typeface="Arial"/>
                  </a:rPr>
                  <a:t> use: </a:t>
                </a:r>
                <a:endParaRPr lang="en-US" sz="2800" kern="0" dirty="0">
                  <a:latin typeface="Candara"/>
                  <a:cs typeface="Arial"/>
                </a:endParaRPr>
              </a:p>
              <a:p>
                <a:pPr marL="742950" lvl="1" indent="-285750" algn="l" eaLnBrk="1" hangingPunct="1">
                  <a:spcBef>
                    <a:spcPct val="20000"/>
                  </a:spcBef>
                  <a:buClr>
                    <a:srgbClr val="000000"/>
                  </a:buClr>
                  <a:buFontTx/>
                  <a:buChar char="–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</m:ctrlPr>
                      </m:sSubSupPr>
                      <m:e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𝜋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𝐿</m:t>
                        </m:r>
                      </m:sub>
                      <m:sup>
                        <m:d>
                          <m:dPr>
                            <m:ctrlPr>
                              <a:rPr lang="en-US" sz="2800" i="1" ker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2800" i="1" ker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2800" i="1" ker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(</m:t>
                    </m:r>
                    <m:r>
                      <a:rPr lang="en-US" sz="2800" i="1" ker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𝑥</m:t>
                    </m:r>
                    <m:r>
                      <a:rPr lang="en-US" sz="2800" i="1" ker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)</m:t>
                    </m:r>
                  </m:oMath>
                </a14:m>
                <a:r>
                  <a:rPr lang="en-US" sz="2800" kern="0" dirty="0">
                    <a:latin typeface="Candara"/>
                    <a:cs typeface="Arial"/>
                  </a:rPr>
                  <a:t> as the bin</a:t>
                </a:r>
              </a:p>
              <a:p>
                <a:pPr marL="742950" lvl="1" indent="-285750" algn="l" eaLnBrk="1" hangingPunct="1">
                  <a:spcBef>
                    <a:spcPct val="20000"/>
                  </a:spcBef>
                  <a:buClr>
                    <a:srgbClr val="000000"/>
                  </a:buClr>
                  <a:buFontTx/>
                  <a:buChar char="–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</m:ctrlPr>
                      </m:sSubSupPr>
                      <m:e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𝜋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sz="2800" i="1" ker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2800" i="1" ker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2800" i="1" ker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(</m:t>
                    </m:r>
                    <m:r>
                      <a:rPr lang="en-US" sz="2800" i="1" ker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𝑥</m:t>
                    </m:r>
                    <m:r>
                      <a:rPr lang="en-US" sz="2800" i="1" ker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)</m:t>
                    </m:r>
                  </m:oMath>
                </a14:m>
                <a:r>
                  <a:rPr lang="en-US" sz="2800" kern="0" dirty="0">
                    <a:latin typeface="Candara"/>
                    <a:cs typeface="Arial"/>
                  </a:rPr>
                  <a:t> as the new identity</a:t>
                </a:r>
              </a:p>
              <a:p>
                <a:pPr marL="342900" lvl="0" indent="-342900" algn="l" eaLnBrk="1" hangingPunct="1">
                  <a:spcBef>
                    <a:spcPct val="20000"/>
                  </a:spcBef>
                  <a:buClr>
                    <a:srgbClr val="000000"/>
                  </a:buClr>
                  <a:buFontTx/>
                  <a:buChar char="•"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Stores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𝐿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 elements using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/>
                      </a:rPr>
                      <m:t>≈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2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Arial"/>
                      </a:rPr>
                      <m:t>𝐿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rgbClr val="C00000"/>
                            </a:solidFill>
                            <a:latin typeface="Cambria Math"/>
                            <a:cs typeface="Arial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 bits</a:t>
                </a:r>
              </a:p>
              <a:p>
                <a:pPr marL="342900" lvl="0" indent="-342900" algn="l" eaLnBrk="1" hangingPunct="1">
                  <a:spcBef>
                    <a:spcPct val="20000"/>
                  </a:spcBef>
                  <a:buClr>
                    <a:srgbClr val="000000"/>
                  </a:buClr>
                  <a:buFontTx/>
                  <a:buChar char="•"/>
                </a:pPr>
                <a:r>
                  <a:rPr lang="en-US" sz="2800" b="1" kern="0" dirty="0" smtClean="0">
                    <a:solidFill>
                      <a:srgbClr val="FF0000"/>
                    </a:solidFill>
                    <a:latin typeface="Candara"/>
                    <a:cs typeface="Arial"/>
                  </a:rPr>
                  <a:t>Claim: Same performance as with functions!!</a:t>
                </a:r>
              </a:p>
              <a:p>
                <a:pPr marL="742950" lvl="1" indent="-285750" algn="l" eaLnBrk="1" hangingPunct="1">
                  <a:spcBef>
                    <a:spcPct val="20000"/>
                  </a:spcBef>
                  <a:buClr>
                    <a:srgbClr val="000000"/>
                  </a:buClr>
                  <a:buFontTx/>
                  <a:buChar char="–"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Constant-time in the worst case </a:t>
                </a:r>
                <a:r>
                  <a:rPr lang="en-US" sz="2800" kern="0" dirty="0" err="1" smtClean="0">
                    <a:solidFill>
                      <a:srgbClr val="000000"/>
                    </a:solidFill>
                    <a:latin typeface="Candara"/>
                    <a:cs typeface="Arial"/>
                  </a:rPr>
                  <a:t>w.h.p</a:t>
                </a:r>
                <a:endParaRPr lang="en-US" sz="2800" kern="0" dirty="0" smtClean="0">
                  <a:solidFill>
                    <a:srgbClr val="000000"/>
                  </a:solidFill>
                  <a:latin typeface="Candara"/>
                  <a:cs typeface="Arial"/>
                </a:endParaRPr>
              </a:p>
              <a:p>
                <a:pPr marL="742950" lvl="1" indent="-285750" algn="l" eaLnBrk="1" hangingPunct="1">
                  <a:spcBef>
                    <a:spcPct val="20000"/>
                  </a:spcBef>
                  <a:buClr>
                    <a:srgbClr val="000000"/>
                  </a:buClr>
                  <a:buFontTx/>
                  <a:buChar char="–"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Idea: bound the insertion time using a </a:t>
                </a:r>
                <a:r>
                  <a:rPr lang="en-US" sz="2800" b="1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coupling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 between a </a:t>
                </a:r>
                <a:r>
                  <a:rPr lang="en-US" sz="2800" kern="0" dirty="0" smtClean="0">
                    <a:solidFill>
                      <a:srgbClr val="FF0000"/>
                    </a:solidFill>
                    <a:latin typeface="Candara"/>
                    <a:cs typeface="Arial"/>
                  </a:rPr>
                  <a:t>function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Candara"/>
                    <a:cs typeface="Arial"/>
                  </a:rPr>
                  <a:t> and a </a:t>
                </a:r>
                <a:r>
                  <a:rPr lang="en-US" sz="2800" kern="0" dirty="0" smtClean="0">
                    <a:solidFill>
                      <a:srgbClr val="FF0000"/>
                    </a:solidFill>
                    <a:latin typeface="Candara"/>
                    <a:cs typeface="Arial"/>
                  </a:rPr>
                  <a:t>permutation</a:t>
                </a:r>
                <a:endParaRPr lang="en-US" sz="2800" kern="0" dirty="0">
                  <a:solidFill>
                    <a:srgbClr val="FF0000"/>
                  </a:solidFill>
                  <a:latin typeface="Candara"/>
                  <a:cs typeface="Arial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9" y="1221072"/>
                <a:ext cx="8363962" cy="4836773"/>
              </a:xfrm>
              <a:prstGeom prst="rect">
                <a:avLst/>
              </a:prstGeom>
              <a:blipFill rotWithShape="1">
                <a:blip r:embed="rId3"/>
                <a:stretch>
                  <a:fillRect l="-1531" t="-882" b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81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754063" y="4806950"/>
            <a:ext cx="7777162" cy="1788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Candara" pitchFamily="34" charset="0"/>
                <a:cs typeface="Arial" charset="0"/>
              </a:rPr>
              <a:t>Build: </a:t>
            </a:r>
            <a:r>
              <a:rPr lang="en-US" sz="2800" b="1" dirty="0">
                <a:latin typeface="Candara" pitchFamily="34" charset="0"/>
                <a:cs typeface="Arial" charset="0"/>
              </a:rPr>
              <a:t>An </a:t>
            </a:r>
            <a:r>
              <a:rPr lang="en-US" sz="2800" b="1" dirty="0">
                <a:solidFill>
                  <a:srgbClr val="008000"/>
                </a:solidFill>
                <a:latin typeface="Candara" pitchFamily="34" charset="0"/>
                <a:cs typeface="Arial" charset="0"/>
              </a:rPr>
              <a:t>n</a:t>
            </a:r>
            <a:r>
              <a:rPr lang="en-US" sz="2800" b="1" dirty="0">
                <a:latin typeface="Candara" pitchFamily="34" charset="0"/>
                <a:cs typeface="Arial" charset="0"/>
              </a:rPr>
              <a:t>-wise independent permutation from a random </a:t>
            </a:r>
            <a:r>
              <a:rPr lang="en-US" sz="2800" b="1" dirty="0" smtClean="0">
                <a:latin typeface="Candara" pitchFamily="34" charset="0"/>
                <a:cs typeface="Arial" charset="0"/>
              </a:rPr>
              <a:t>function by “embedding”</a:t>
            </a:r>
            <a:endParaRPr lang="en-US" sz="2800" b="1" dirty="0">
              <a:latin typeface="Candara" pitchFamily="34" charset="0"/>
              <a:cs typeface="Arial" charset="0"/>
            </a:endParaRPr>
          </a:p>
          <a:p>
            <a:pPr marL="800100" lvl="1" indent="-342900" algn="l" eaLnBrk="1" hangingPunct="1">
              <a:defRPr/>
            </a:pPr>
            <a:r>
              <a:rPr lang="en-US" sz="2800" b="1" dirty="0">
                <a:latin typeface="Candara" pitchFamily="34" charset="0"/>
                <a:cs typeface="Arial" charset="0"/>
              </a:rPr>
              <a:t>Looking in at most </a:t>
            </a:r>
            <a:r>
              <a:rPr lang="en-US" sz="2800" b="1" dirty="0" smtClean="0">
                <a:solidFill>
                  <a:srgbClr val="008000"/>
                </a:solidFill>
                <a:latin typeface="Candara" pitchFamily="34" charset="0"/>
                <a:cs typeface="Arial" charset="0"/>
              </a:rPr>
              <a:t>(1+</a:t>
            </a:r>
            <a:r>
              <a:rPr lang="en-US" sz="2800" b="1" dirty="0" smtClean="0">
                <a:solidFill>
                  <a:srgbClr val="008000"/>
                </a:solidFill>
                <a:latin typeface="Candara" pitchFamily="34" charset="0"/>
                <a:cs typeface="Arial" charset="0"/>
                <a:sym typeface="Symbol"/>
              </a:rPr>
              <a:t></a:t>
            </a:r>
            <a:r>
              <a:rPr lang="en-US" sz="2800" b="1" dirty="0" smtClean="0">
                <a:solidFill>
                  <a:srgbClr val="008000"/>
                </a:solidFill>
                <a:latin typeface="Candara" pitchFamily="34" charset="0"/>
                <a:cs typeface="Arial" charset="0"/>
              </a:rPr>
              <a:t>)n</a:t>
            </a:r>
            <a:r>
              <a:rPr lang="en-US" sz="2800" b="1" dirty="0" smtClean="0">
                <a:latin typeface="Candara" pitchFamily="34" charset="0"/>
                <a:cs typeface="Arial" charset="0"/>
              </a:rPr>
              <a:t> locations</a:t>
            </a:r>
          </a:p>
          <a:p>
            <a:pPr marL="800100" lvl="1" indent="-342900" algn="l" eaLnBrk="1" hangingPunct="1">
              <a:defRPr/>
            </a:pPr>
            <a:r>
              <a:rPr lang="en-US" sz="2800" b="1" dirty="0" smtClean="0">
                <a:latin typeface="Candara" pitchFamily="34" charset="0"/>
                <a:cs typeface="Arial" charset="0"/>
              </a:rPr>
              <a:t>Need at least </a:t>
            </a:r>
            <a:r>
              <a:rPr lang="en-US" sz="2800" b="1" dirty="0" smtClean="0">
                <a:solidFill>
                  <a:srgbClr val="008000"/>
                </a:solidFill>
                <a:latin typeface="Candara" pitchFamily="34" charset="0"/>
                <a:cs typeface="Arial" charset="0"/>
              </a:rPr>
              <a:t>n</a:t>
            </a:r>
            <a:r>
              <a:rPr lang="en-US" sz="2800" b="1" dirty="0" smtClean="0">
                <a:latin typeface="Candara" pitchFamily="34" charset="0"/>
                <a:cs typeface="Arial" charset="0"/>
              </a:rPr>
              <a:t> new locations</a:t>
            </a:r>
            <a:endParaRPr lang="en-US" sz="2800" b="1" dirty="0">
              <a:latin typeface="Candara" pitchFamily="34" charset="0"/>
              <a:cs typeface="Arial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13955" y="4813519"/>
            <a:ext cx="9076349" cy="1822450"/>
            <a:chOff x="195" y="1887"/>
            <a:chExt cx="5583" cy="961"/>
          </a:xfrm>
          <a:solidFill>
            <a:srgbClr val="F8A6EC"/>
          </a:solidFill>
        </p:grpSpPr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195" y="1887"/>
              <a:ext cx="5522" cy="96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201" y="1887"/>
              <a:ext cx="5577" cy="8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defRPr/>
              </a:pPr>
              <a:r>
                <a:rPr lang="en-US" sz="2800" b="1" u="sng" dirty="0">
                  <a:solidFill>
                    <a:srgbClr val="FF0000"/>
                  </a:solidFill>
                  <a:latin typeface="Candara" pitchFamily="34" charset="0"/>
                  <a:cs typeface="Arial" charset="0"/>
                </a:rPr>
                <a:t>Lemma: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 For </a:t>
              </a:r>
              <a:r>
                <a:rPr lang="en-US" sz="2800" b="1" dirty="0">
                  <a:solidFill>
                    <a:srgbClr val="008000"/>
                  </a:solidFill>
                  <a:latin typeface="Brush Script" pitchFamily="66" charset="0"/>
                  <a:cs typeface="Arial" charset="0"/>
                </a:rPr>
                <a:t>L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 </a:t>
              </a:r>
              <a:r>
                <a:rPr lang="en-US" sz="28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=</a:t>
              </a:r>
              <a:r>
                <a:rPr lang="el-GR" sz="26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ε</a:t>
              </a:r>
              <a:r>
                <a:rPr lang="en-US" sz="28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n</a:t>
              </a:r>
              <a:r>
                <a:rPr lang="en-US" sz="2800" b="1" i="1" dirty="0">
                  <a:latin typeface="Candara" pitchFamily="34" charset="0"/>
                  <a:cs typeface="Arial" charset="0"/>
                </a:rPr>
                <a:t>,</a:t>
              </a:r>
              <a:r>
                <a:rPr lang="en-US" sz="28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 r=(1+</a:t>
              </a:r>
              <a:r>
                <a:rPr lang="el-GR" sz="2800" b="1" i="1" dirty="0">
                  <a:solidFill>
                    <a:srgbClr val="008000"/>
                  </a:solidFill>
                  <a:latin typeface="Candara" pitchFamily="34" charset="0"/>
                  <a:cs typeface="Times New Roman" pitchFamily="18" charset="0"/>
                </a:rPr>
                <a:t>δ</a:t>
              </a:r>
              <a:r>
                <a:rPr lang="en-US" sz="2800" b="1" i="1" dirty="0" smtClean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) </a:t>
              </a:r>
              <a:r>
                <a:rPr lang="en-US" sz="2800" b="1" dirty="0" smtClean="0">
                  <a:solidFill>
                    <a:srgbClr val="008000"/>
                  </a:solidFill>
                  <a:latin typeface="Brush Script" pitchFamily="66" charset="0"/>
                  <a:cs typeface="Arial" charset="0"/>
                </a:rPr>
                <a:t>L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, the cuckoo graph on </a:t>
              </a:r>
              <a:r>
                <a:rPr lang="en-US" sz="28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[r]</a:t>
              </a:r>
              <a:r>
                <a:rPr lang="en-US" sz="25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x</a:t>
              </a:r>
              <a:r>
                <a:rPr lang="en-US" sz="28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[r]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 with </a:t>
              </a:r>
              <a:r>
                <a:rPr lang="en-US" sz="2800" b="1" dirty="0">
                  <a:solidFill>
                    <a:srgbClr val="008000"/>
                  </a:solidFill>
                  <a:latin typeface="Brush Script" pitchFamily="66" charset="0"/>
                  <a:cs typeface="Arial" charset="0"/>
                </a:rPr>
                <a:t>L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 edges defined by random </a:t>
              </a:r>
              <a:r>
                <a:rPr lang="en-US" sz="2800" b="1" dirty="0">
                  <a:latin typeface="Candara" pitchFamily="34" charset="0"/>
                  <a:cs typeface="Arial" charset="0"/>
                </a:rPr>
                <a:t>permutations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 is a </a:t>
              </a:r>
              <a:r>
                <a:rPr lang="en-US" sz="2800" dirty="0" err="1">
                  <a:latin typeface="Candara" pitchFamily="34" charset="0"/>
                  <a:cs typeface="Arial" charset="0"/>
                </a:rPr>
                <a:t>subgraph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 of the cuckoo graph on </a:t>
              </a:r>
              <a:r>
                <a:rPr lang="en-US" sz="28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[r]</a:t>
              </a:r>
              <a:r>
                <a:rPr lang="en-US" sz="25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x</a:t>
              </a:r>
              <a:r>
                <a:rPr lang="en-US" sz="2800" b="1" i="1" dirty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[r]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 with </a:t>
              </a:r>
              <a:r>
                <a:rPr lang="en-US" sz="2800" b="1" dirty="0" smtClean="0">
                  <a:solidFill>
                    <a:srgbClr val="008000"/>
                  </a:solidFill>
                  <a:latin typeface="Brush Script" pitchFamily="66" charset="0"/>
                  <a:cs typeface="Arial" charset="0"/>
                </a:rPr>
                <a:t>L(1+</a:t>
              </a:r>
              <a:r>
                <a:rPr lang="el-GR" sz="2800" b="1" i="1" dirty="0" smtClean="0">
                  <a:solidFill>
                    <a:srgbClr val="008000"/>
                  </a:solidFill>
                  <a:latin typeface="Candara" pitchFamily="34" charset="0"/>
                  <a:cs typeface="Arial" charset="0"/>
                </a:rPr>
                <a:t> ε</a:t>
              </a:r>
              <a:r>
                <a:rPr lang="en-US" sz="2800" b="1" dirty="0" smtClean="0">
                  <a:solidFill>
                    <a:srgbClr val="008000"/>
                  </a:solidFill>
                  <a:latin typeface="Brush Script" pitchFamily="66" charset="0"/>
                  <a:cs typeface="Arial" charset="0"/>
                </a:rPr>
                <a:t>)</a:t>
              </a:r>
              <a:r>
                <a:rPr lang="en-US" sz="2800" dirty="0" smtClean="0">
                  <a:latin typeface="Candara" pitchFamily="34" charset="0"/>
                  <a:cs typeface="Arial" charset="0"/>
                </a:rPr>
                <a:t> </a:t>
              </a:r>
              <a:r>
                <a:rPr lang="en-US" sz="2800" dirty="0">
                  <a:latin typeface="Candara" pitchFamily="34" charset="0"/>
                  <a:cs typeface="Arial" charset="0"/>
                </a:rPr>
                <a:t>edges defined by corresponding random </a:t>
              </a:r>
              <a:r>
                <a:rPr lang="en-US" sz="2800" b="1" dirty="0">
                  <a:latin typeface="Candara" pitchFamily="34" charset="0"/>
                  <a:cs typeface="Arial" charset="0"/>
                </a:rPr>
                <a:t>functions</a:t>
              </a:r>
            </a:p>
          </p:txBody>
        </p:sp>
      </p:grpSp>
      <p:sp>
        <p:nvSpPr>
          <p:cNvPr id="14" name="Rounded Rectangular Callout 13"/>
          <p:cNvSpPr/>
          <p:nvPr/>
        </p:nvSpPr>
        <p:spPr bwMode="auto">
          <a:xfrm>
            <a:off x="7639050" y="1970088"/>
            <a:ext cx="1349375" cy="747712"/>
          </a:xfrm>
          <a:prstGeom prst="wedgeRoundRectCallout">
            <a:avLst>
              <a:gd name="adj1" fmla="val 5613"/>
              <a:gd name="adj2" fmla="val 18638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347167" name="Rectangle 31"/>
          <p:cNvSpPr>
            <a:spLocks noChangeArrowheads="1"/>
          </p:cNvSpPr>
          <p:nvPr/>
        </p:nvSpPr>
        <p:spPr bwMode="auto">
          <a:xfrm>
            <a:off x="769938" y="2789238"/>
            <a:ext cx="7794625" cy="863600"/>
          </a:xfrm>
          <a:prstGeom prst="rect">
            <a:avLst/>
          </a:prstGeom>
          <a:solidFill>
            <a:srgbClr val="99CC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7168" name="Rectangle 32"/>
          <p:cNvSpPr>
            <a:spLocks noChangeArrowheads="1"/>
          </p:cNvSpPr>
          <p:nvPr/>
        </p:nvSpPr>
        <p:spPr bwMode="auto">
          <a:xfrm>
            <a:off x="760413" y="3717925"/>
            <a:ext cx="7781925" cy="838200"/>
          </a:xfrm>
          <a:prstGeom prst="rect">
            <a:avLst/>
          </a:prstGeom>
          <a:solidFill>
            <a:srgbClr val="99CC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8925" y="1192213"/>
            <a:ext cx="8966200" cy="3332162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900" dirty="0" smtClean="0"/>
              <a:t>Replace random </a:t>
            </a:r>
            <a:r>
              <a:rPr lang="en-US" sz="2900" b="1" dirty="0" smtClean="0"/>
              <a:t>functions</a:t>
            </a:r>
            <a:r>
              <a:rPr lang="en-US" sz="2900" dirty="0" smtClean="0"/>
              <a:t> with random </a:t>
            </a:r>
            <a:r>
              <a:rPr lang="en-US" sz="2900" b="1" dirty="0" smtClean="0"/>
              <a:t>permutations</a:t>
            </a:r>
          </a:p>
          <a:p>
            <a:pPr eaLnBrk="1" hangingPunct="1">
              <a:buClr>
                <a:schemeClr val="tx1"/>
              </a:buClr>
            </a:pPr>
            <a:r>
              <a:rPr lang="en-US" sz="2900" dirty="0" smtClean="0"/>
              <a:t>Need to store </a:t>
            </a:r>
            <a:r>
              <a:rPr lang="en-US" sz="2900" b="1" dirty="0" smtClean="0">
                <a:solidFill>
                  <a:srgbClr val="008000"/>
                </a:solidFill>
                <a:latin typeface="Brush Script" pitchFamily="66" charset="0"/>
              </a:rPr>
              <a:t>L</a:t>
            </a:r>
            <a:r>
              <a:rPr lang="en-US" sz="2900" b="1" i="1" dirty="0" smtClean="0">
                <a:solidFill>
                  <a:srgbClr val="008000"/>
                </a:solidFill>
              </a:rPr>
              <a:t>=</a:t>
            </a:r>
            <a:r>
              <a:rPr lang="el-GR" sz="2700" b="1" i="1" dirty="0" smtClean="0">
                <a:solidFill>
                  <a:srgbClr val="008000"/>
                </a:solidFill>
              </a:rPr>
              <a:t>ε</a:t>
            </a:r>
            <a:r>
              <a:rPr lang="en-US" sz="2900" b="1" i="1" dirty="0" smtClean="0">
                <a:solidFill>
                  <a:srgbClr val="008000"/>
                </a:solidFill>
              </a:rPr>
              <a:t>n</a:t>
            </a:r>
            <a:r>
              <a:rPr lang="en-US" sz="2900" dirty="0" smtClean="0"/>
              <a:t> elements in cuckoo tables</a:t>
            </a:r>
          </a:p>
          <a:p>
            <a:pPr eaLnBrk="1" hangingPunct="1">
              <a:buClr>
                <a:schemeClr val="tx1"/>
              </a:buClr>
            </a:pPr>
            <a:r>
              <a:rPr lang="en-US" sz="2900" dirty="0" smtClean="0"/>
              <a:t>De-amortized cuckoo hashing relied on: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600" b="1" i="1" dirty="0" smtClean="0">
                <a:solidFill>
                  <a:srgbClr val="FF0000"/>
                </a:solidFill>
              </a:rPr>
              <a:t>Event 1: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Sum of sizes of </a:t>
            </a:r>
            <a:r>
              <a:rPr lang="en-US" sz="2600" b="1" dirty="0" smtClean="0">
                <a:solidFill>
                  <a:srgbClr val="008000"/>
                </a:solidFill>
              </a:rPr>
              <a:t>log </a:t>
            </a:r>
            <a:r>
              <a:rPr lang="en-US" sz="2600" b="1" dirty="0" smtClean="0">
                <a:solidFill>
                  <a:srgbClr val="008000"/>
                </a:solidFill>
                <a:latin typeface="Brush Script" pitchFamily="66" charset="0"/>
              </a:rPr>
              <a:t>L</a:t>
            </a:r>
            <a:r>
              <a:rPr lang="en-US" sz="2600" dirty="0" smtClean="0"/>
              <a:t> components is </a:t>
            </a:r>
            <a:r>
              <a:rPr lang="en-US" sz="2600" b="1" i="1" dirty="0" smtClean="0">
                <a:solidFill>
                  <a:srgbClr val="008000"/>
                </a:solidFill>
              </a:rPr>
              <a:t>O(</a:t>
            </a:r>
            <a:r>
              <a:rPr lang="en-US" sz="2600" b="1" dirty="0" smtClean="0">
                <a:solidFill>
                  <a:srgbClr val="008000"/>
                </a:solidFill>
              </a:rPr>
              <a:t>log </a:t>
            </a:r>
            <a:r>
              <a:rPr lang="en-US" sz="2600" b="1" dirty="0" smtClean="0">
                <a:solidFill>
                  <a:srgbClr val="008000"/>
                </a:solidFill>
                <a:latin typeface="Brush Script" pitchFamily="66" charset="0"/>
              </a:rPr>
              <a:t>L</a:t>
            </a:r>
            <a:r>
              <a:rPr lang="en-US" sz="2600" b="1" i="1" dirty="0" smtClean="0">
                <a:solidFill>
                  <a:srgbClr val="008000"/>
                </a:solidFill>
              </a:rPr>
              <a:t>)</a:t>
            </a:r>
            <a:r>
              <a:rPr lang="en-US" sz="2600" dirty="0" smtClean="0"/>
              <a:t> </a:t>
            </a:r>
            <a:r>
              <a:rPr lang="en-US" sz="2600" dirty="0" err="1" smtClean="0"/>
              <a:t>whp</a:t>
            </a:r>
            <a:endParaRPr lang="en-US" sz="2600" dirty="0" smtClean="0"/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600" b="1" i="1" dirty="0" smtClean="0">
                <a:solidFill>
                  <a:srgbClr val="FF0000"/>
                </a:solidFill>
              </a:rPr>
              <a:t>Event 2:</a:t>
            </a:r>
            <a:r>
              <a:rPr lang="en-US" sz="2600" i="1" dirty="0" smtClean="0"/>
              <a:t/>
            </a:r>
            <a:br>
              <a:rPr lang="en-US" sz="2600" i="1" dirty="0" smtClean="0"/>
            </a:br>
            <a:r>
              <a:rPr lang="en-US" sz="2600" dirty="0" err="1" smtClean="0"/>
              <a:t>W.p</a:t>
            </a:r>
            <a:r>
              <a:rPr lang="en-US" sz="2600" dirty="0" smtClean="0"/>
              <a:t>. </a:t>
            </a:r>
            <a:r>
              <a:rPr lang="en-US" sz="2600" b="1" i="1" dirty="0" smtClean="0">
                <a:solidFill>
                  <a:srgbClr val="008000"/>
                </a:solidFill>
              </a:rPr>
              <a:t>O(r </a:t>
            </a:r>
            <a:r>
              <a:rPr lang="en-US" sz="2600" b="1" i="1" baseline="30000" dirty="0" smtClean="0">
                <a:solidFill>
                  <a:srgbClr val="008000"/>
                </a:solidFill>
              </a:rPr>
              <a:t>–(s+1)</a:t>
            </a:r>
            <a:r>
              <a:rPr lang="en-US" sz="2600" b="1" i="1" dirty="0" smtClean="0">
                <a:solidFill>
                  <a:srgbClr val="008000"/>
                </a:solidFill>
              </a:rPr>
              <a:t>)</a:t>
            </a:r>
            <a:r>
              <a:rPr lang="en-US" sz="2600" dirty="0" smtClean="0"/>
              <a:t> at </a:t>
            </a:r>
            <a:r>
              <a:rPr lang="en-US" sz="2600" b="1" dirty="0" smtClean="0"/>
              <a:t>most</a:t>
            </a:r>
            <a:r>
              <a:rPr lang="en-US" sz="2600" dirty="0" smtClean="0"/>
              <a:t> </a:t>
            </a:r>
            <a:r>
              <a:rPr lang="en-US" sz="2600" b="1" i="1" dirty="0" smtClean="0">
                <a:solidFill>
                  <a:srgbClr val="008000"/>
                </a:solidFill>
              </a:rPr>
              <a:t>s</a:t>
            </a:r>
            <a:r>
              <a:rPr lang="en-US" sz="2600" dirty="0" smtClean="0"/>
              <a:t> edges close </a:t>
            </a:r>
            <a:r>
              <a:rPr lang="en-US" sz="2600" b="1" dirty="0" smtClean="0"/>
              <a:t>second</a:t>
            </a:r>
            <a:r>
              <a:rPr lang="en-US" sz="2600" dirty="0" smtClean="0"/>
              <a:t> cycle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466013" y="147638"/>
            <a:ext cx="1474787" cy="1339850"/>
            <a:chOff x="4019" y="1996"/>
            <a:chExt cx="929" cy="844"/>
          </a:xfrm>
        </p:grpSpPr>
        <p:pic>
          <p:nvPicPr>
            <p:cNvPr id="59403" name="Picture 4" descr="green_apple_mirror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222649">
              <a:off x="4019" y="2092"/>
              <a:ext cx="19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04" name="Picture 22" descr="cuckoo_cleaned_rotated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04" y="1996"/>
              <a:ext cx="844" cy="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399" name="Rectangle 39"/>
          <p:cNvSpPr>
            <a:spLocks noGrp="1" noChangeArrowheads="1"/>
          </p:cNvSpPr>
          <p:nvPr>
            <p:ph type="title"/>
          </p:nvPr>
        </p:nvSpPr>
        <p:spPr>
          <a:xfrm>
            <a:off x="777875" y="122238"/>
            <a:ext cx="6240463" cy="1011237"/>
          </a:xfrm>
        </p:spPr>
        <p:txBody>
          <a:bodyPr/>
          <a:lstStyle/>
          <a:p>
            <a:pPr eaLnBrk="1" hangingPunct="1"/>
            <a:r>
              <a:rPr lang="en-US" sz="3400" smtClean="0"/>
              <a:t>Cuckoo Hashing </a:t>
            </a:r>
            <a:br>
              <a:rPr lang="en-US" sz="3400" smtClean="0"/>
            </a:br>
            <a:r>
              <a:rPr lang="en-US" sz="3400" smtClean="0"/>
              <a:t>with Chopped Permutations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498081" y="1962150"/>
            <a:ext cx="1501458" cy="747713"/>
          </a:xfrm>
          <a:prstGeom prst="wedgeRoundRectCallout">
            <a:avLst/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dirty="0">
                <a:latin typeface="+mn-lt"/>
                <a:cs typeface="Arial" charset="0"/>
              </a:rPr>
              <a:t>Monotone!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347167" grpId="0" animBg="1"/>
      <p:bldP spid="347168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9A33E-06B7-404A-915C-C535AB87960F}" type="slidenum">
              <a:rPr lang="he-IL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450" y="1202031"/>
                <a:ext cx="8585200" cy="4151847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 smtClean="0"/>
                  <a:t>So far assumed three </a:t>
                </a:r>
                <a:r>
                  <a:rPr lang="en-US" sz="2800" b="1" i="1" dirty="0" smtClean="0">
                    <a:solidFill>
                      <a:srgbClr val="008000"/>
                    </a:solidFill>
                  </a:rPr>
                  <a:t>truly random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permutations</a:t>
                </a:r>
              </a:p>
              <a:p>
                <a:pPr eaLnBrk="1" hangingPunct="1"/>
                <a:r>
                  <a:rPr lang="en-US" sz="2800" dirty="0" smtClean="0"/>
                  <a:t>Need: </a:t>
                </a:r>
              </a:p>
              <a:p>
                <a:pPr lvl="1"/>
                <a:r>
                  <a:rPr lang="en-US" sz="2400" dirty="0"/>
                  <a:t>Succinct representation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𝑜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bits) </a:t>
                </a:r>
              </a:p>
              <a:p>
                <a:pPr lvl="1"/>
                <a:r>
                  <a:rPr lang="en-US" sz="2400" dirty="0"/>
                  <a:t>Constant-time evaluation and </a:t>
                </a:r>
                <a:r>
                  <a:rPr lang="en-US" sz="2400" dirty="0" smtClean="0"/>
                  <a:t>inversion</a:t>
                </a:r>
              </a:p>
              <a:p>
                <a:r>
                  <a:rPr lang="en-US" sz="2800" dirty="0" smtClean="0"/>
                  <a:t>Good constructions are known for </a:t>
                </a:r>
                <a:r>
                  <a:rPr lang="en-US" sz="2800" b="1" i="1" dirty="0" smtClean="0">
                    <a:solidFill>
                      <a:srgbClr val="008000"/>
                    </a:solidFill>
                  </a:rPr>
                  <a:t>functions</a:t>
                </a:r>
                <a:r>
                  <a:rPr lang="en-US" sz="2800" dirty="0" smtClean="0"/>
                  <a:t> </a:t>
                </a:r>
                <a:br>
                  <a:rPr lang="en-US" sz="2800" dirty="0" smtClean="0"/>
                </a:br>
                <a:r>
                  <a:rPr lang="en-US" sz="2800" dirty="0" smtClean="0">
                    <a:solidFill>
                      <a:srgbClr val="008080"/>
                    </a:solidFill>
                  </a:rPr>
                  <a:t>[Sie89, PP08, DW03,...]</a:t>
                </a:r>
              </a:p>
              <a:p>
                <a:pPr lvl="1" eaLnBrk="1" hangingPunct="1"/>
                <a:r>
                  <a:rPr lang="en-US" sz="2400" dirty="0" err="1" smtClean="0"/>
                  <a:t>W.p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𝑝𝑜𝑙𝑦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400" dirty="0" smtClean="0"/>
                  <a:t>-wise independence,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𝑜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/>
                  <a:t> bits, and constant-time evaluation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140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450" y="1202031"/>
                <a:ext cx="8585200" cy="4151847"/>
              </a:xfrm>
              <a:blipFill rotWithShape="1">
                <a:blip r:embed="rId3" cstate="print"/>
                <a:stretch>
                  <a:fillRect l="-1419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295" name="AutoShape 7"/>
          <p:cNvSpPr>
            <a:spLocks noChangeArrowheads="1"/>
          </p:cNvSpPr>
          <p:nvPr/>
        </p:nvSpPr>
        <p:spPr bwMode="auto">
          <a:xfrm>
            <a:off x="2506413" y="4230434"/>
            <a:ext cx="2032451" cy="76200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err="1" smtClean="0">
                <a:latin typeface="Candara" pitchFamily="34" charset="0"/>
              </a:rPr>
              <a:t>Dietzfelbinger</a:t>
            </a:r>
            <a:r>
              <a:rPr lang="en-US" sz="2000" dirty="0" smtClean="0">
                <a:latin typeface="Candara" pitchFamily="34" charset="0"/>
              </a:rPr>
              <a:t> &amp;</a:t>
            </a:r>
            <a:endParaRPr lang="en-US" sz="2000" dirty="0">
              <a:latin typeface="Candara" pitchFamily="34" charset="0"/>
            </a:endParaRPr>
          </a:p>
          <a:p>
            <a:r>
              <a:rPr lang="en-US" sz="2000" dirty="0" err="1">
                <a:latin typeface="Candara" pitchFamily="34" charset="0"/>
              </a:rPr>
              <a:t>Woelfel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140296" name="AutoShape 8"/>
          <p:cNvSpPr>
            <a:spLocks noChangeArrowheads="1"/>
          </p:cNvSpPr>
          <p:nvPr/>
        </p:nvSpPr>
        <p:spPr bwMode="auto">
          <a:xfrm>
            <a:off x="536184" y="4230434"/>
            <a:ext cx="977900" cy="46990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Siegel</a:t>
            </a:r>
            <a:endParaRPr lang="en-US">
              <a:latin typeface="Candara" pitchFamily="34" charset="0"/>
            </a:endParaRPr>
          </a:p>
        </p:txBody>
      </p:sp>
      <p:sp>
        <p:nvSpPr>
          <p:cNvPr id="140297" name="AutoShape 9"/>
          <p:cNvSpPr>
            <a:spLocks noChangeArrowheads="1"/>
          </p:cNvSpPr>
          <p:nvPr/>
        </p:nvSpPr>
        <p:spPr bwMode="auto">
          <a:xfrm>
            <a:off x="1517258" y="4230434"/>
            <a:ext cx="1013506" cy="77470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err="1" smtClean="0">
                <a:latin typeface="Candara" pitchFamily="34" charset="0"/>
              </a:rPr>
              <a:t>Pagh</a:t>
            </a:r>
            <a:r>
              <a:rPr lang="en-US" sz="2000" dirty="0" smtClean="0">
                <a:latin typeface="Candara" pitchFamily="34" charset="0"/>
              </a:rPr>
              <a:t> &amp;</a:t>
            </a:r>
            <a:endParaRPr lang="en-US" sz="2000" dirty="0">
              <a:latin typeface="Candara" pitchFamily="34" charset="0"/>
            </a:endParaRPr>
          </a:p>
          <a:p>
            <a:r>
              <a:rPr lang="en-US" sz="2000" dirty="0" err="1">
                <a:latin typeface="Candara" pitchFamily="34" charset="0"/>
              </a:rPr>
              <a:t>Pagh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2199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Using Explicit Permutations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 bwMode="auto">
          <a:xfrm>
            <a:off x="5711681" y="1630034"/>
            <a:ext cx="3339547" cy="1325217"/>
          </a:xfrm>
          <a:prstGeom prst="cloudCallout">
            <a:avLst>
              <a:gd name="adj1" fmla="val -72869"/>
              <a:gd name="adj2" fmla="val -38500"/>
            </a:avLst>
          </a:prstGeom>
          <a:solidFill>
            <a:srgbClr val="FFC000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/>
          <a:lstStyle/>
          <a:p>
            <a:r>
              <a:rPr lang="en-US" sz="2400" dirty="0">
                <a:latin typeface="+mn-lt"/>
                <a:cs typeface="Arial" charset="0"/>
              </a:rPr>
              <a:t>Use </a:t>
            </a:r>
            <a:r>
              <a:rPr lang="en-US" sz="2400" b="1" i="1" dirty="0">
                <a:solidFill>
                  <a:srgbClr val="008000"/>
                </a:solidFill>
                <a:latin typeface="+mn-lt"/>
                <a:cs typeface="Arial" charset="0"/>
              </a:rPr>
              <a:t>limited</a:t>
            </a:r>
            <a:r>
              <a:rPr lang="en-US" sz="2400" dirty="0">
                <a:latin typeface="+mn-lt"/>
                <a:cs typeface="Arial" charset="0"/>
              </a:rPr>
              <a:t> </a:t>
            </a:r>
            <a:r>
              <a:rPr lang="en-US" sz="2400" dirty="0" smtClean="0">
                <a:latin typeface="+mn-lt"/>
                <a:cs typeface="Arial" charset="0"/>
              </a:rPr>
              <a:t>independence?</a:t>
            </a:r>
            <a:endParaRPr lang="en-US" sz="2400" dirty="0">
              <a:latin typeface="+mn-lt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 bwMode="auto">
              <a:xfrm>
                <a:off x="728866" y="5249730"/>
                <a:ext cx="7619997" cy="1356482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anchor="ctr"/>
              <a:lstStyle/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dirty="0" smtClean="0">
                    <a:latin typeface="+mn-lt"/>
                    <a:cs typeface="Arial" charset="0"/>
                  </a:rPr>
                  <a:t>Can we get the same for permutations?</a:t>
                </a:r>
              </a:p>
              <a:p>
                <a:pPr marL="457200" indent="-457200" algn="l">
                  <a:buClr>
                    <a:schemeClr val="tx1"/>
                  </a:buClr>
                  <a:buFont typeface="Arial" pitchFamily="34" charset="0"/>
                  <a:buChar char="•"/>
                </a:pPr>
                <a:r>
                  <a:rPr lang="en-US" sz="2800" dirty="0" smtClean="0">
                    <a:latin typeface="+mn-lt"/>
                    <a:cs typeface="Arial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-wise almost independence suffice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𝑜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? </a:t>
                </a:r>
                <a:endParaRPr lang="en-US" sz="2800" dirty="0">
                  <a:latin typeface="+mn-lt"/>
                  <a:cs typeface="Arial" charset="0"/>
                </a:endParaRPr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866" y="5249730"/>
                <a:ext cx="7619997" cy="1356482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blipFill rotWithShape="1">
                <a:blip r:embed="rId4" cstate="print"/>
                <a:stretch>
                  <a:fillRect l="-479" t="-4000" r="-80" b="-12889"/>
                </a:stretch>
              </a:blip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496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uiExpand="1" build="p"/>
      <p:bldP spid="140295" grpId="0" animBg="1"/>
      <p:bldP spid="140295" grpId="1" animBg="1"/>
      <p:bldP spid="140296" grpId="0" animBg="1"/>
      <p:bldP spid="140296" grpId="1" animBg="1"/>
      <p:bldP spid="140297" grpId="0" animBg="1"/>
      <p:bldP spid="140297" grpId="1" animBg="1"/>
      <p:bldP spid="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9250E4-252C-4E11-BF85-E3D53308575A}" type="slidenum">
              <a:rPr lang="he-IL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71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9700" y="1117599"/>
                <a:ext cx="8860267" cy="2476081"/>
              </a:xfrm>
              <a:noFill/>
            </p:spPr>
            <p:txBody>
              <a:bodyPr/>
              <a:lstStyle/>
              <a:p>
                <a:pPr eaLnBrk="1" hangingPunct="1">
                  <a:buClr>
                    <a:schemeClr val="tx1"/>
                  </a:buClr>
                </a:pPr>
                <a:r>
                  <a:rPr lang="en-US" sz="2800" dirty="0" smtClean="0"/>
                  <a:t>Hash elements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r>
                  <a:rPr lang="en-US" sz="4000" dirty="0" smtClean="0"/>
                  <a:t>Large</a:t>
                </a:r>
                <a:r>
                  <a:rPr lang="en-US" dirty="0" smtClean="0"/>
                  <a:t> </a:t>
                </a:r>
                <a:r>
                  <a:rPr lang="en-US" sz="2800" dirty="0" smtClean="0"/>
                  <a:t>bins of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sup>
                    </m:sSup>
                  </m:oMath>
                </a14:m>
                <a:endParaRPr lang="en-US" sz="2800" b="1" i="1" baseline="30000" dirty="0" smtClean="0">
                  <a:solidFill>
                    <a:srgbClr val="008000"/>
                  </a:solidFill>
                </a:endParaRPr>
              </a:p>
              <a:p>
                <a:pPr eaLnBrk="1" hangingPunct="1">
                  <a:buClr>
                    <a:schemeClr val="tx1"/>
                  </a:buClr>
                  <a:buFont typeface="Candara" pitchFamily="34" charset="0"/>
                  <a:buChar char="•"/>
                </a:pPr>
                <a:r>
                  <a:rPr lang="en-US" sz="2800" b="1" i="1" dirty="0" smtClean="0">
                    <a:solidFill>
                      <a:srgbClr val="008000"/>
                    </a:solidFill>
                  </a:rPr>
                  <a:t>Unbalanced </a:t>
                </a:r>
                <a:r>
                  <a:rPr lang="en-US" sz="2800" b="1" i="1" dirty="0" err="1">
                    <a:solidFill>
                      <a:srgbClr val="008000"/>
                    </a:solidFill>
                  </a:rPr>
                  <a:t>Feistel</a:t>
                </a:r>
                <a:r>
                  <a:rPr lang="en-US" sz="2800" b="1" i="1" dirty="0">
                    <a:solidFill>
                      <a:srgbClr val="008000"/>
                    </a:solidFill>
                  </a:rPr>
                  <a:t> permutation</a:t>
                </a:r>
                <a:r>
                  <a:rPr lang="en-US" sz="2800" dirty="0"/>
                  <a:t> using </a:t>
                </a:r>
                <a:r>
                  <a:rPr lang="en-US" sz="2800" dirty="0" smtClean="0"/>
                  <a:t>an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800" dirty="0"/>
                  <a:t>-wise independent function</a:t>
                </a:r>
              </a:p>
              <a:p>
                <a:pPr lvl="1"/>
                <a:r>
                  <a:rPr lang="en-US" sz="2400" b="1" dirty="0"/>
                  <a:t>Succinct </a:t>
                </a:r>
                <a:r>
                  <a:rPr lang="en-US" sz="2400" b="1" dirty="0" smtClean="0"/>
                  <a:t>representation</a:t>
                </a:r>
                <a:endParaRPr lang="en-US" sz="2400" b="1" dirty="0"/>
              </a:p>
              <a:p>
                <a:pPr lvl="1"/>
                <a:r>
                  <a:rPr lang="en-US" sz="2400" b="1" dirty="0"/>
                  <a:t>Constant-time evaluation and </a:t>
                </a:r>
                <a:r>
                  <a:rPr lang="en-US" sz="2400" b="1" dirty="0" smtClean="0"/>
                  <a:t>inversion</a:t>
                </a:r>
                <a:endParaRPr lang="en-US" sz="2600" b="1" dirty="0" smtClean="0"/>
              </a:p>
              <a:p>
                <a:pPr lvl="2" eaLnBrk="1" hangingPunct="1">
                  <a:buClr>
                    <a:schemeClr val="tx1"/>
                  </a:buClr>
                  <a:buFont typeface="Candara" pitchFamily="34" charset="0"/>
                  <a:buChar char="–"/>
                </a:pPr>
                <a:endParaRPr lang="en-US" sz="2200" b="1" dirty="0" smtClean="0"/>
              </a:p>
            </p:txBody>
          </p:sp>
        </mc:Choice>
        <mc:Fallback xmlns="">
          <p:sp>
            <p:nvSpPr>
              <p:cNvPr id="3717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9700" y="1117599"/>
                <a:ext cx="8860267" cy="2476081"/>
              </a:xfrm>
              <a:blipFill rotWithShape="1">
                <a:blip r:embed="rId3"/>
                <a:stretch>
                  <a:fillRect l="-1445" t="-4423" b="-7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240890" y="2587592"/>
            <a:ext cx="2803527" cy="2062163"/>
            <a:chOff x="2430" y="1039"/>
            <a:chExt cx="1766" cy="1299"/>
          </a:xfrm>
          <a:solidFill>
            <a:srgbClr val="F8A6EC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49" name="Rectangle 12"/>
                <p:cNvSpPr>
                  <a:spLocks noChangeArrowheads="1"/>
                </p:cNvSpPr>
                <p:nvPr/>
              </p:nvSpPr>
              <p:spPr bwMode="auto">
                <a:xfrm>
                  <a:off x="3532" y="1039"/>
                  <a:ext cx="636" cy="160"/>
                </a:xfrm>
                <a:prstGeom prst="rect">
                  <a:avLst/>
                </a:prstGeom>
                <a:solidFill>
                  <a:srgbClr val="FFFF00"/>
                </a:solidFill>
                <a:ln w="25400" algn="ctr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Candara" pitchFamily="34" charset="0"/>
                  </a:endParaRPr>
                </a:p>
              </p:txBody>
            </p:sp>
          </mc:Choice>
          <mc:Fallback xmlns="">
            <p:sp>
              <p:nvSpPr>
                <p:cNvPr id="61449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2" y="1039"/>
                  <a:ext cx="636" cy="16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10870"/>
                  </a:stretch>
                </a:blipFill>
                <a:ln w="25400" algn="ctr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50" name="Rectangle 13"/>
                <p:cNvSpPr>
                  <a:spLocks noChangeArrowheads="1"/>
                </p:cNvSpPr>
                <p:nvPr/>
              </p:nvSpPr>
              <p:spPr bwMode="auto">
                <a:xfrm>
                  <a:off x="2430" y="1039"/>
                  <a:ext cx="896" cy="160"/>
                </a:xfrm>
                <a:prstGeom prst="rect">
                  <a:avLst/>
                </a:prstGeom>
                <a:grpFill/>
                <a:ln w="25400" algn="ctr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Candara" pitchFamily="34" charset="0"/>
                  </a:endParaRPr>
                </a:p>
              </p:txBody>
            </p:sp>
          </mc:Choice>
          <mc:Fallback xmlns="">
            <p:sp>
              <p:nvSpPr>
                <p:cNvPr id="61450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0" y="1039"/>
                  <a:ext cx="896" cy="16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10870"/>
                  </a:stretch>
                </a:blipFill>
                <a:ln w="25400" algn="ctr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51" name="Rectangle 14"/>
                <p:cNvSpPr>
                  <a:spLocks noChangeArrowheads="1"/>
                </p:cNvSpPr>
                <p:nvPr/>
              </p:nvSpPr>
              <p:spPr bwMode="auto">
                <a:xfrm>
                  <a:off x="3240" y="1424"/>
                  <a:ext cx="344" cy="292"/>
                </a:xfrm>
                <a:prstGeom prst="rect">
                  <a:avLst/>
                </a:prstGeom>
                <a:solidFill>
                  <a:srgbClr val="FFC000"/>
                </a:solid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b" anchorCtr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ndara" pitchFamily="34" charset="0"/>
                  </a:endParaRPr>
                </a:p>
              </p:txBody>
            </p:sp>
          </mc:Choice>
          <mc:Fallback xmlns="">
            <p:sp>
              <p:nvSpPr>
                <p:cNvPr id="61451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0" y="1424"/>
                  <a:ext cx="344" cy="292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452" name="Line 15"/>
            <p:cNvSpPr>
              <a:spLocks noChangeShapeType="1"/>
            </p:cNvSpPr>
            <p:nvPr/>
          </p:nvSpPr>
          <p:spPr bwMode="auto">
            <a:xfrm>
              <a:off x="3833" y="1206"/>
              <a:ext cx="3" cy="42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453" name="Line 16"/>
            <p:cNvSpPr>
              <a:spLocks noChangeShapeType="1"/>
            </p:cNvSpPr>
            <p:nvPr/>
          </p:nvSpPr>
          <p:spPr bwMode="auto">
            <a:xfrm>
              <a:off x="3832" y="1568"/>
              <a:ext cx="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454" name="Line 17"/>
            <p:cNvSpPr>
              <a:spLocks noChangeShapeType="1"/>
            </p:cNvSpPr>
            <p:nvPr/>
          </p:nvSpPr>
          <p:spPr bwMode="auto">
            <a:xfrm flipH="1">
              <a:off x="3589" y="1572"/>
              <a:ext cx="251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455" name="Line 18"/>
            <p:cNvSpPr>
              <a:spLocks noChangeShapeType="1"/>
            </p:cNvSpPr>
            <p:nvPr/>
          </p:nvSpPr>
          <p:spPr bwMode="auto">
            <a:xfrm flipH="1">
              <a:off x="2914" y="1572"/>
              <a:ext cx="31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 sz="2000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772" y="1493"/>
              <a:ext cx="141" cy="148"/>
              <a:chOff x="2394" y="1784"/>
              <a:chExt cx="141" cy="148"/>
            </a:xfrm>
            <a:grpFill/>
          </p:grpSpPr>
          <p:sp>
            <p:nvSpPr>
              <p:cNvPr id="61466" name="Oval 20"/>
              <p:cNvSpPr>
                <a:spLocks noChangeArrowheads="1"/>
              </p:cNvSpPr>
              <p:nvPr/>
            </p:nvSpPr>
            <p:spPr bwMode="auto">
              <a:xfrm>
                <a:off x="2394" y="1791"/>
                <a:ext cx="141" cy="141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61467" name="Line 21"/>
              <p:cNvSpPr>
                <a:spLocks noChangeShapeType="1"/>
              </p:cNvSpPr>
              <p:nvPr/>
            </p:nvSpPr>
            <p:spPr bwMode="auto">
              <a:xfrm>
                <a:off x="2400" y="1863"/>
                <a:ext cx="132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61468" name="Line 22"/>
              <p:cNvSpPr>
                <a:spLocks noChangeShapeType="1"/>
              </p:cNvSpPr>
              <p:nvPr/>
            </p:nvSpPr>
            <p:spPr bwMode="auto">
              <a:xfrm>
                <a:off x="2465" y="1784"/>
                <a:ext cx="0" cy="14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61457" name="Line 23"/>
            <p:cNvSpPr>
              <a:spLocks noChangeShapeType="1"/>
            </p:cNvSpPr>
            <p:nvPr/>
          </p:nvSpPr>
          <p:spPr bwMode="auto">
            <a:xfrm>
              <a:off x="2842" y="1206"/>
              <a:ext cx="0" cy="29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458" name="Rectangle 24"/>
            <p:cNvSpPr>
              <a:spLocks noChangeArrowheads="1"/>
            </p:cNvSpPr>
            <p:nvPr/>
          </p:nvSpPr>
          <p:spPr bwMode="auto">
            <a:xfrm>
              <a:off x="3546" y="2139"/>
              <a:ext cx="650" cy="192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 smtClean="0">
                  <a:latin typeface="Candara" pitchFamily="34" charset="0"/>
                </a:rPr>
                <a:t>new id</a:t>
              </a:r>
              <a:endParaRPr lang="en-US" sz="2000" dirty="0">
                <a:latin typeface="Candara" pitchFamily="34" charset="0"/>
              </a:endParaRPr>
            </a:p>
          </p:txBody>
        </p:sp>
        <p:sp>
          <p:nvSpPr>
            <p:cNvPr id="61459" name="Rectangle 25"/>
            <p:cNvSpPr>
              <a:spLocks noChangeArrowheads="1"/>
            </p:cNvSpPr>
            <p:nvPr/>
          </p:nvSpPr>
          <p:spPr bwMode="auto">
            <a:xfrm>
              <a:off x="2430" y="2139"/>
              <a:ext cx="905" cy="199"/>
            </a:xfrm>
            <a:prstGeom prst="rect">
              <a:avLst/>
            </a:prstGeom>
            <a:grpFill/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 smtClean="0">
                  <a:latin typeface="Candara" pitchFamily="34" charset="0"/>
                </a:rPr>
                <a:t>Bin #</a:t>
              </a:r>
              <a:endParaRPr lang="en-US" sz="2000" dirty="0">
                <a:latin typeface="Candara" pitchFamily="34" charset="0"/>
              </a:endParaRPr>
            </a:p>
          </p:txBody>
        </p:sp>
        <p:sp>
          <p:nvSpPr>
            <p:cNvPr id="61463" name="Line 29"/>
            <p:cNvSpPr>
              <a:spLocks noChangeShapeType="1"/>
            </p:cNvSpPr>
            <p:nvPr/>
          </p:nvSpPr>
          <p:spPr bwMode="auto">
            <a:xfrm flipH="1">
              <a:off x="3834" y="1572"/>
              <a:ext cx="0" cy="4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464" name="Line 30"/>
            <p:cNvSpPr>
              <a:spLocks noChangeShapeType="1"/>
            </p:cNvSpPr>
            <p:nvPr/>
          </p:nvSpPr>
          <p:spPr bwMode="auto">
            <a:xfrm>
              <a:off x="2851" y="1649"/>
              <a:ext cx="7" cy="499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465" name="Line 31"/>
            <p:cNvSpPr>
              <a:spLocks noChangeShapeType="1"/>
            </p:cNvSpPr>
            <p:nvPr/>
          </p:nvSpPr>
          <p:spPr bwMode="auto">
            <a:xfrm>
              <a:off x="3830" y="1949"/>
              <a:ext cx="0" cy="1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/>
              <p:cNvSpPr/>
              <p:nvPr/>
            </p:nvSpPr>
            <p:spPr bwMode="auto">
              <a:xfrm>
                <a:off x="192558" y="3617882"/>
                <a:ext cx="5293841" cy="1676910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anchor="ctr"/>
              <a:lstStyle/>
              <a:p>
                <a:pPr algn="l"/>
                <a:r>
                  <a:rPr lang="en-US" sz="2800" b="1" dirty="0" smtClean="0">
                    <a:latin typeface="+mn-lt"/>
                    <a:cs typeface="Arial" charset="0"/>
                  </a:rPr>
                  <a:t>No overflow: </a:t>
                </a:r>
                <a:r>
                  <a:rPr lang="en-US" sz="2800" dirty="0" smtClean="0">
                    <a:latin typeface="+mn-lt"/>
                    <a:cs typeface="Arial" charset="0"/>
                  </a:rPr>
                  <a:t/>
                </a:r>
                <a:br>
                  <a:rPr lang="en-US" sz="2800" dirty="0" smtClean="0">
                    <a:latin typeface="+mn-lt"/>
                    <a:cs typeface="Arial" charset="0"/>
                  </a:rPr>
                </a:br>
                <a:r>
                  <a:rPr lang="en-US" sz="2800" dirty="0" err="1" smtClean="0">
                    <a:latin typeface="+mn-lt"/>
                    <a:cs typeface="Arial" charset="0"/>
                  </a:rPr>
                  <a:t>W.p</a:t>
                </a:r>
                <a:r>
                  <a:rPr lang="en-US" sz="2800" dirty="0" smtClean="0">
                    <a:latin typeface="+mn-lt"/>
                    <a:cs typeface="Arial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𝜔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cs typeface="Arial" charset="0"/>
                  </a:rPr>
                  <a:t> </a:t>
                </a:r>
                <a:r>
                  <a:rPr lang="en-US" sz="2800" dirty="0" smtClean="0">
                    <a:latin typeface="+mn-lt"/>
                    <a:cs typeface="Arial" charset="0"/>
                  </a:rPr>
                  <a:t>no bin contains more than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10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cs typeface="Arial" charset="0"/>
                  </a:rPr>
                  <a:t> </a:t>
                </a:r>
                <a:r>
                  <a:rPr lang="en-US" sz="2800" dirty="0">
                    <a:latin typeface="+mn-lt"/>
                    <a:cs typeface="Arial" charset="0"/>
                  </a:rPr>
                  <a:t>elements</a:t>
                </a:r>
              </a:p>
            </p:txBody>
          </p:sp>
        </mc:Choice>
        <mc:Fallback xmlns="">
          <p:sp>
            <p:nvSpPr>
              <p:cNvPr id="32" name="Rounded 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58" y="3617882"/>
                <a:ext cx="5293841" cy="1676910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blipFill rotWithShape="1">
                <a:blip r:embed="rId7" cstate="print"/>
                <a:stretch>
                  <a:fillRect l="-690" t="-7194" b="-14388"/>
                </a:stretch>
              </a:blip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3999" cy="1143000"/>
          </a:xfrm>
        </p:spPr>
        <p:txBody>
          <a:bodyPr/>
          <a:lstStyle/>
          <a:p>
            <a:pPr rtl="0"/>
            <a:r>
              <a:rPr lang="en-US" dirty="0" smtClean="0"/>
              <a:t>Dealing with Limited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2"/>
              <p:cNvSpPr txBox="1">
                <a:spLocks noChangeArrowheads="1"/>
              </p:cNvSpPr>
              <p:nvPr/>
            </p:nvSpPr>
            <p:spPr bwMode="auto">
              <a:xfrm>
                <a:off x="133076" y="5327543"/>
                <a:ext cx="8664581" cy="2476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</a:pPr>
                <a:r>
                  <a:rPr lang="en-US" sz="2800" dirty="0" smtClean="0"/>
                  <a:t>In every bin apply </a:t>
                </a:r>
                <a:r>
                  <a:rPr lang="en-US" sz="2800" b="1" i="1" dirty="0" smtClean="0"/>
                  <a:t>step 1</a:t>
                </a:r>
                <a:r>
                  <a:rPr lang="en-US" sz="2800" dirty="0" smtClean="0"/>
                  <a:t> using three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 smtClean="0"/>
                  <a:t>-wise almost independent permutations</a:t>
                </a:r>
              </a:p>
              <a:p>
                <a:pPr lvl="1" eaLnBrk="1" hangingPunct="1">
                  <a:buClr>
                    <a:schemeClr val="tx1"/>
                  </a:buClr>
                </a:pPr>
                <a:r>
                  <a:rPr lang="en-US" b="1" dirty="0" smtClean="0"/>
                  <a:t>Same three permutations for all bins</a:t>
                </a:r>
                <a:endParaRPr lang="en-US" b="1" dirty="0"/>
              </a:p>
              <a:p>
                <a:pPr marL="0" indent="0" eaLnBrk="1" hangingPunct="1">
                  <a:buClr>
                    <a:schemeClr val="tx1"/>
                  </a:buClr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076" y="5327543"/>
                <a:ext cx="8664581" cy="2476081"/>
              </a:xfrm>
              <a:prstGeom prst="rect">
                <a:avLst/>
              </a:prstGeom>
              <a:blipFill rotWithShape="1">
                <a:blip r:embed="rId8"/>
                <a:stretch>
                  <a:fillRect l="-1478" t="-24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ular Callout 24"/>
          <p:cNvSpPr/>
          <p:nvPr/>
        </p:nvSpPr>
        <p:spPr bwMode="auto">
          <a:xfrm>
            <a:off x="7415950" y="5764002"/>
            <a:ext cx="1193181" cy="556204"/>
          </a:xfrm>
          <a:prstGeom prst="wedgeRoundRectCallout">
            <a:avLst>
              <a:gd name="adj1" fmla="val -146404"/>
              <a:gd name="adj2" fmla="val 73180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i="1" dirty="0" smtClean="0">
                <a:solidFill>
                  <a:srgbClr val="008000"/>
                </a:solidFill>
                <a:latin typeface="+mn-lt"/>
                <a:cs typeface="Arial" charset="0"/>
              </a:rPr>
              <a:t>h</a:t>
            </a:r>
            <a:r>
              <a:rPr lang="en-US" sz="2400" b="1" i="1" baseline="-25000" dirty="0" smtClean="0">
                <a:solidFill>
                  <a:srgbClr val="008000"/>
                </a:solidFill>
                <a:latin typeface="Candara"/>
                <a:cs typeface="Arial" charset="0"/>
              </a:rPr>
              <a:t>0</a:t>
            </a:r>
            <a:r>
              <a:rPr lang="en-US" sz="2400" b="1" i="1" dirty="0" smtClean="0">
                <a:solidFill>
                  <a:srgbClr val="008000"/>
                </a:solidFill>
                <a:latin typeface="+mn-lt"/>
                <a:cs typeface="Arial" charset="0"/>
              </a:rPr>
              <a:t>, h</a:t>
            </a:r>
            <a:r>
              <a:rPr lang="en-US" sz="2400" b="1" i="1" baseline="-25000" dirty="0" smtClean="0">
                <a:solidFill>
                  <a:srgbClr val="008000"/>
                </a:solidFill>
                <a:latin typeface="Candara"/>
                <a:cs typeface="Arial" charset="0"/>
              </a:rPr>
              <a:t>1</a:t>
            </a:r>
            <a:r>
              <a:rPr lang="en-US" sz="2400" b="1" i="1" dirty="0" smtClean="0">
                <a:solidFill>
                  <a:srgbClr val="008000"/>
                </a:solidFill>
                <a:latin typeface="+mn-lt"/>
                <a:cs typeface="Arial" charset="0"/>
              </a:rPr>
              <a:t>, h</a:t>
            </a:r>
            <a:r>
              <a:rPr lang="en-US" sz="2400" b="1" i="1" baseline="-25000" dirty="0" smtClean="0">
                <a:solidFill>
                  <a:srgbClr val="008000"/>
                </a:solidFill>
                <a:latin typeface="Candara"/>
                <a:cs typeface="Arial" charset="0"/>
              </a:rPr>
              <a:t>2</a:t>
            </a:r>
            <a:endParaRPr lang="en-US" sz="2000" b="1" i="1" baseline="-25000" dirty="0">
              <a:latin typeface="Candar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 build="p"/>
      <p:bldP spid="32" grpId="0" animBg="1"/>
      <p:bldP spid="33" grpId="0" build="p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199"/>
                <a:ext cx="9143999" cy="1143000"/>
              </a:xfrm>
            </p:spPr>
            <p:txBody>
              <a:bodyPr/>
              <a:lstStyle/>
              <a:p>
                <a:pPr rtl="0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-wise Almost Independent Permutations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199"/>
                <a:ext cx="9143999" cy="1143000"/>
              </a:xfrm>
              <a:blipFill rotWithShape="1">
                <a:blip r:embed="rId2" cstate="print"/>
                <a:stretch>
                  <a:fillRect t="-17112" b="-30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/>
              <p:cNvSpPr/>
              <p:nvPr/>
            </p:nvSpPr>
            <p:spPr bwMode="auto">
              <a:xfrm>
                <a:off x="643126" y="1258996"/>
                <a:ext cx="7851512" cy="3728640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anchor="t" anchorCtr="0"/>
              <a:lstStyle/>
              <a:p>
                <a:pPr algn="l"/>
                <a:r>
                  <a:rPr lang="en-US" sz="2800" b="1" dirty="0" smtClean="0">
                    <a:latin typeface="+mn-lt"/>
                    <a:cs typeface="Arial" charset="0"/>
                  </a:rPr>
                  <a:t>Definition: </a:t>
                </a:r>
                <a:r>
                  <a:rPr lang="en-US" sz="2800" dirty="0" smtClean="0">
                    <a:latin typeface="+mn-lt"/>
                    <a:cs typeface="Arial" charset="0"/>
                  </a:rPr>
                  <a:t/>
                </a:r>
                <a:br>
                  <a:rPr lang="en-US" sz="2800" dirty="0" smtClean="0">
                    <a:latin typeface="+mn-lt"/>
                    <a:cs typeface="Arial" charset="0"/>
                  </a:rPr>
                </a:br>
                <a:r>
                  <a:rPr lang="en-US" sz="2800" dirty="0" smtClean="0">
                    <a:latin typeface="+mn-lt"/>
                    <a:cs typeface="Arial" charset="0"/>
                  </a:rPr>
                  <a:t>A collection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Π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 of permutations 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-wise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𝛿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-dependent</a:t>
                </a:r>
                <a:r>
                  <a:rPr lang="en-US" sz="2800" dirty="0" smtClean="0">
                    <a:latin typeface="+mn-lt"/>
                    <a:cs typeface="Arial" charset="0"/>
                  </a:rPr>
                  <a:t> if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  <a:p>
                <a:pPr algn="l"/>
                <a:endParaRPr lang="en-US" sz="2000" dirty="0" smtClean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,…,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cs typeface="Arial" charset="0"/>
                  </a:rPr>
                  <a:t> </a:t>
                </a:r>
                <a:r>
                  <a:rPr lang="en-US" sz="2800" dirty="0" smtClean="0">
                    <a:latin typeface="+mn-lt"/>
                    <a:cs typeface="Arial" charset="0"/>
                  </a:rPr>
                  <a:t>for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Π</m:t>
                    </m:r>
                  </m:oMath>
                </a14:m>
                <a:endParaRPr lang="en-US" sz="2800" dirty="0" smtClean="0">
                  <a:latin typeface="+mn-lt"/>
                  <a:cs typeface="Arial" charset="0"/>
                </a:endParaRPr>
              </a:p>
              <a:p>
                <a:endParaRPr lang="en-US" sz="1000" dirty="0">
                  <a:latin typeface="+mn-lt"/>
                  <a:cs typeface="Arial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 </a:t>
                </a:r>
                <a:r>
                  <a:rPr lang="en-US" sz="2800" dirty="0">
                    <a:latin typeface="+mn-lt"/>
                    <a:cs typeface="Arial" charset="0"/>
                  </a:rPr>
                  <a:t>for a truly random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>
                  <a:cs typeface="Arial" charset="0"/>
                </a:endParaRPr>
              </a:p>
              <a:p>
                <a:pPr algn="l"/>
                <a:endParaRPr lang="en-US" sz="2000" dirty="0" smtClean="0">
                  <a:latin typeface="+mn-lt"/>
                  <a:cs typeface="Arial" charset="0"/>
                </a:endParaRPr>
              </a:p>
              <a:p>
                <a:pPr algn="l"/>
                <a:r>
                  <a:rPr lang="en-US" sz="2800" dirty="0">
                    <a:latin typeface="+mn-lt"/>
                    <a:cs typeface="Arial" charset="0"/>
                  </a:rPr>
                  <a:t>are</a:t>
                </a:r>
                <a:r>
                  <a:rPr lang="en-US" sz="2800" dirty="0" smtClean="0">
                    <a:latin typeface="+mn-lt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𝛿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-close in statistical distance</a:t>
                </a:r>
                <a:endParaRPr lang="en-US" sz="2800" dirty="0" smtClean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  <a:p>
                <a:pPr algn="l"/>
                <a:endParaRPr lang="en-US" sz="3000" dirty="0">
                  <a:solidFill>
                    <a:srgbClr val="C00000"/>
                  </a:solidFill>
                  <a:cs typeface="Arial" charset="0"/>
                </a:endParaRPr>
              </a:p>
              <a:p>
                <a:pPr algn="l"/>
                <a:endParaRPr lang="en-US" sz="3000" dirty="0" smtClean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126" y="1258996"/>
                <a:ext cx="7851512" cy="3728640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blipFill rotWithShape="1">
                <a:blip r:embed="rId3" cstate="print"/>
                <a:stretch>
                  <a:fillRect b="-979"/>
                </a:stretch>
              </a:blip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 bwMode="auto">
              <a:xfrm>
                <a:off x="139700" y="5225719"/>
                <a:ext cx="8664581" cy="1426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</a:pP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bin </a:t>
                </a:r>
                <a:r>
                  <a:rPr lang="en-US" sz="2800" dirty="0">
                    <a:solidFill>
                      <a:srgbClr val="C00000"/>
                    </a:solidFill>
                  </a:rPr>
                  <a:t>size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𝛿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/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𝑝𝑜𝑙𝑦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Any event that occurs </a:t>
                </a:r>
                <a:r>
                  <a:rPr lang="en-US" sz="2800" dirty="0" err="1" smtClean="0"/>
                  <a:t>w.p</a:t>
                </a:r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/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𝑝𝑜𝑙𝑦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with truly random permutations, occurs </a:t>
                </a:r>
                <a:r>
                  <a:rPr lang="en-US" sz="2800" dirty="0" err="1" smtClean="0"/>
                  <a:t>w.p</a:t>
                </a:r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/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𝑝𝑜𝑙𝑦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Π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700" y="5225719"/>
                <a:ext cx="8664581" cy="142687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478" t="-4274" b="-85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Hash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Siegel’s construction:</a:t>
            </a:r>
          </a:p>
          <a:p>
            <a:r>
              <a:rPr lang="en-US" dirty="0" smtClean="0"/>
              <a:t> With probability at least </a:t>
            </a:r>
            <a:r>
              <a:rPr lang="en-US" dirty="0" smtClean="0">
                <a:latin typeface="Comic Sans MS" pitchFamily="66" charset="0"/>
              </a:rPr>
              <a:t>1/</a:t>
            </a:r>
            <a:r>
              <a:rPr lang="en-US" dirty="0" err="1" smtClean="0">
                <a:latin typeface="Comic Sans MS" pitchFamily="66" charset="0"/>
              </a:rPr>
              <a:t>n</a:t>
            </a:r>
            <a:r>
              <a:rPr lang="en-US" baseline="30000" dirty="0" err="1" smtClean="0">
                <a:latin typeface="Comic Sans MS"/>
              </a:rPr>
              <a:t>c</a:t>
            </a:r>
            <a:r>
              <a:rPr lang="en-US" i="1" dirty="0" smtClean="0"/>
              <a:t>, the collection </a:t>
            </a:r>
            <a:r>
              <a:rPr lang="en-US" dirty="0" smtClean="0">
                <a:latin typeface="Comic Sans MS" pitchFamily="66" charset="0"/>
              </a:rPr>
              <a:t>F</a:t>
            </a:r>
            <a:r>
              <a:rPr lang="en-US" i="1" dirty="0" smtClean="0"/>
              <a:t> is </a:t>
            </a:r>
            <a:r>
              <a:rPr lang="en-US" b="1" i="1" dirty="0" err="1" smtClean="0">
                <a:solidFill>
                  <a:srgbClr val="008000"/>
                </a:solidFill>
              </a:rPr>
              <a:t>n</a:t>
            </a:r>
            <a:r>
              <a:rPr lang="en-US" b="1" i="1" baseline="30000" dirty="0" err="1" smtClean="0">
                <a:solidFill>
                  <a:srgbClr val="008000"/>
                </a:solidFill>
                <a:cs typeface="Times New Roman" pitchFamily="18" charset="0"/>
              </a:rPr>
              <a:t>α</a:t>
            </a:r>
            <a:r>
              <a:rPr lang="en-US" i="1" dirty="0" smtClean="0"/>
              <a:t>-wise independent for some constant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0 &lt; α &lt; 1 </a:t>
            </a:r>
            <a:r>
              <a:rPr lang="en-US" i="1" dirty="0" smtClean="0"/>
              <a:t>that depends on </a:t>
            </a:r>
            <a:r>
              <a:rPr lang="en-US" dirty="0" smtClean="0">
                <a:latin typeface="Comic Sans MS" pitchFamily="66" charset="0"/>
              </a:rPr>
              <a:t>|U| </a:t>
            </a:r>
            <a:r>
              <a:rPr lang="en-US" i="1" dirty="0" smtClean="0"/>
              <a:t>and </a:t>
            </a:r>
            <a:r>
              <a:rPr lang="en-US" dirty="0" smtClean="0">
                <a:latin typeface="Comic Sans MS" pitchFamily="66" charset="0"/>
              </a:rPr>
              <a:t>n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dirty="0" smtClean="0"/>
              <a:t>In general PP and DW</a:t>
            </a:r>
          </a:p>
          <a:p>
            <a:pPr lvl="1"/>
            <a:r>
              <a:rPr lang="en-US" dirty="0" smtClean="0"/>
              <a:t>Much simpler</a:t>
            </a:r>
          </a:p>
          <a:p>
            <a:pPr lvl="1"/>
            <a:r>
              <a:rPr lang="en-US" dirty="0" smtClean="0"/>
              <a:t> give weaker assurance</a:t>
            </a:r>
          </a:p>
          <a:p>
            <a:pPr>
              <a:buNone/>
            </a:pPr>
            <a:r>
              <a:rPr lang="en-US" dirty="0" err="1" smtClean="0"/>
              <a:t>Dietzfelbinger</a:t>
            </a:r>
            <a:r>
              <a:rPr lang="en-US" dirty="0" smtClean="0"/>
              <a:t> and Rink (2009)</a:t>
            </a:r>
          </a:p>
          <a:p>
            <a:pPr lvl="1">
              <a:buNone/>
            </a:pPr>
            <a:r>
              <a:rPr lang="en-US" dirty="0" smtClean="0"/>
              <a:t>Can use DW and get similar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 bwMode="auto">
              <a:xfrm>
                <a:off x="139700" y="1197112"/>
                <a:ext cx="8664581" cy="1161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: </m:t>
                    </m:r>
                    <m:r>
                      <m:rPr>
                        <m:nor/>
                      </m:rPr>
                      <a:rPr lang="en-US" sz="2800" dirty="0"/>
                      <m:t>pairwise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 err="1"/>
                      <m:t>ind</m:t>
                    </m:r>
                    <m:r>
                      <m:rPr>
                        <m:nor/>
                      </m:rPr>
                      <a:rPr lang="en-US" sz="2800" b="0" i="0" dirty="0" smtClean="0"/>
                      <m:t>ep</m:t>
                    </m:r>
                    <m:r>
                      <m:rPr>
                        <m:nor/>
                      </m:rPr>
                      <a:rPr lang="en-US" sz="2800" b="0" i="0" dirty="0" smtClean="0"/>
                      <m:t>.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008000"/>
                        </a:solidFill>
                      </a:rPr>
                      <m:t>permutations</m:t>
                    </m:r>
                  </m:oMath>
                </a14:m>
                <a:endParaRPr lang="en-US" sz="2800" b="1" i="1" dirty="0">
                  <a:solidFill>
                    <a:srgbClr val="008000"/>
                  </a:solidFill>
                </a:endParaRPr>
              </a:p>
              <a:p>
                <a:pPr eaLnBrk="1" hangingPunct="1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 smtClean="0"/>
                  <a:t>-wise </a:t>
                </a:r>
                <a:r>
                  <a:rPr lang="en-US" sz="2800" dirty="0" err="1" smtClean="0"/>
                  <a:t>indep</a:t>
                </a:r>
                <a:r>
                  <a:rPr lang="en-US" sz="2800" dirty="0" smtClean="0"/>
                  <a:t>. </a:t>
                </a:r>
                <a:r>
                  <a:rPr lang="en-US" sz="2800" b="1" i="1" dirty="0" smtClean="0">
                    <a:solidFill>
                      <a:srgbClr val="008000"/>
                    </a:solidFill>
                  </a:rPr>
                  <a:t>functions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700" y="1197112"/>
                <a:ext cx="8664581" cy="116183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36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3999" cy="1143000"/>
          </a:xfrm>
        </p:spPr>
        <p:txBody>
          <a:bodyPr/>
          <a:lstStyle/>
          <a:p>
            <a:pPr rtl="0"/>
            <a:r>
              <a:rPr lang="en-US" dirty="0" smtClean="0"/>
              <a:t>An Explicit Construction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6127750" y="858491"/>
            <a:ext cx="2759076" cy="5964238"/>
            <a:chOff x="6127750" y="858491"/>
            <a:chExt cx="2759076" cy="5964238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72388" y="2144366"/>
              <a:ext cx="1214438" cy="247650"/>
            </a:xfrm>
            <a:prstGeom prst="rect">
              <a:avLst/>
            </a:prstGeom>
            <a:solidFill>
              <a:srgbClr val="99CC00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127750" y="2144366"/>
              <a:ext cx="1209675" cy="247650"/>
            </a:xfrm>
            <a:prstGeom prst="rect">
              <a:avLst/>
            </a:prstGeom>
            <a:solidFill>
              <a:srgbClr val="99CC00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413625" y="2584104"/>
              <a:ext cx="546100" cy="463550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355013" y="2403129"/>
              <a:ext cx="4763" cy="512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8353425" y="2812704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7967663" y="2819054"/>
              <a:ext cx="398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6896100" y="2819054"/>
              <a:ext cx="5064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6670675" y="2693641"/>
              <a:ext cx="223838" cy="234950"/>
              <a:chOff x="2394" y="1784"/>
              <a:chExt cx="141" cy="148"/>
            </a:xfrm>
          </p:grpSpPr>
          <p:sp>
            <p:nvSpPr>
              <p:cNvPr id="67" name="Oval 17"/>
              <p:cNvSpPr>
                <a:spLocks noChangeArrowheads="1"/>
              </p:cNvSpPr>
              <p:nvPr/>
            </p:nvSpPr>
            <p:spPr bwMode="auto">
              <a:xfrm>
                <a:off x="2394" y="1791"/>
                <a:ext cx="141" cy="141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>
                <a:off x="2400" y="1863"/>
                <a:ext cx="1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9"/>
              <p:cNvSpPr>
                <a:spLocks noChangeShapeType="1"/>
              </p:cNvSpPr>
              <p:nvPr/>
            </p:nvSpPr>
            <p:spPr bwMode="auto">
              <a:xfrm>
                <a:off x="2465" y="178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781800" y="2403129"/>
              <a:ext cx="0" cy="301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7639050" y="3719166"/>
              <a:ext cx="1247775" cy="233363"/>
            </a:xfrm>
            <a:prstGeom prst="rect">
              <a:avLst/>
            </a:prstGeom>
            <a:solidFill>
              <a:srgbClr val="FF00FF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itchFamily="34" charset="0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6127750" y="3719166"/>
              <a:ext cx="1143000" cy="233363"/>
            </a:xfrm>
            <a:prstGeom prst="rect">
              <a:avLst/>
            </a:prstGeom>
            <a:solidFill>
              <a:srgbClr val="FF00FF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itchFamily="34" charset="0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6780213" y="2938116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8361363" y="2814291"/>
              <a:ext cx="0" cy="366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6780213" y="3171479"/>
              <a:ext cx="1576388" cy="247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H="1">
              <a:off x="6788150" y="3171479"/>
              <a:ext cx="1576388" cy="247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8350250" y="3406429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6800850" y="3406429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 flipH="1">
              <a:off x="7250113" y="4163666"/>
              <a:ext cx="546100" cy="463550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itchFamily="34" charset="0"/>
              </a:endParaRPr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 flipH="1">
              <a:off x="6661150" y="4392266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 flipH="1" flipV="1">
              <a:off x="6705600" y="4385916"/>
              <a:ext cx="523875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 flipH="1" flipV="1">
              <a:off x="7802563" y="4397029"/>
              <a:ext cx="401638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58"/>
            <p:cNvGrpSpPr>
              <a:grpSpLocks/>
            </p:cNvGrpSpPr>
            <p:nvPr/>
          </p:nvGrpSpPr>
          <p:grpSpPr bwMode="auto">
            <a:xfrm flipH="1">
              <a:off x="6535738" y="4212879"/>
              <a:ext cx="223838" cy="295275"/>
              <a:chOff x="3392" y="1746"/>
              <a:chExt cx="141" cy="186"/>
            </a:xfrm>
          </p:grpSpPr>
          <p:sp>
            <p:nvSpPr>
              <p:cNvPr id="64" name="Oval 59"/>
              <p:cNvSpPr>
                <a:spLocks noChangeArrowheads="1"/>
              </p:cNvSpPr>
              <p:nvPr/>
            </p:nvSpPr>
            <p:spPr bwMode="auto">
              <a:xfrm>
                <a:off x="3392" y="1791"/>
                <a:ext cx="141" cy="141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3399" y="1863"/>
                <a:ext cx="1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3464" y="174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 flipH="1">
              <a:off x="6127750" y="5298729"/>
              <a:ext cx="1187450" cy="249238"/>
            </a:xfrm>
            <a:prstGeom prst="rect">
              <a:avLst/>
            </a:prstGeom>
            <a:solidFill>
              <a:srgbClr val="3366FF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itchFamily="34" charset="0"/>
              </a:endParaRPr>
            </a:p>
          </p:txBody>
        </p:sp>
        <p:sp>
          <p:nvSpPr>
            <p:cNvPr id="32" name="Rectangle 64"/>
            <p:cNvSpPr>
              <a:spLocks noChangeArrowheads="1"/>
            </p:cNvSpPr>
            <p:nvPr/>
          </p:nvSpPr>
          <p:spPr bwMode="auto">
            <a:xfrm flipH="1">
              <a:off x="7661275" y="5298729"/>
              <a:ext cx="1225550" cy="249238"/>
            </a:xfrm>
            <a:prstGeom prst="rect">
              <a:avLst/>
            </a:prstGeom>
            <a:solidFill>
              <a:srgbClr val="3366FF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itchFamily="34" charset="0"/>
              </a:endParaRPr>
            </a:p>
          </p:txBody>
        </p:sp>
        <p:sp>
          <p:nvSpPr>
            <p:cNvPr id="33" name="Line 65"/>
            <p:cNvSpPr>
              <a:spLocks noChangeShapeType="1"/>
            </p:cNvSpPr>
            <p:nvPr/>
          </p:nvSpPr>
          <p:spPr bwMode="auto">
            <a:xfrm flipH="1">
              <a:off x="8234363" y="4517679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66"/>
            <p:cNvSpPr>
              <a:spLocks noChangeShapeType="1"/>
            </p:cNvSpPr>
            <p:nvPr/>
          </p:nvSpPr>
          <p:spPr bwMode="auto">
            <a:xfrm flipH="1">
              <a:off x="6653213" y="4393854"/>
              <a:ext cx="0" cy="366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 flipH="1">
              <a:off x="6657975" y="4751041"/>
              <a:ext cx="1576388" cy="247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68"/>
            <p:cNvSpPr>
              <a:spLocks noChangeShapeType="1"/>
            </p:cNvSpPr>
            <p:nvPr/>
          </p:nvSpPr>
          <p:spPr bwMode="auto">
            <a:xfrm>
              <a:off x="6650038" y="4751041"/>
              <a:ext cx="1576388" cy="247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9"/>
            <p:cNvSpPr>
              <a:spLocks noChangeShapeType="1"/>
            </p:cNvSpPr>
            <p:nvPr/>
          </p:nvSpPr>
          <p:spPr bwMode="auto">
            <a:xfrm flipH="1">
              <a:off x="6664325" y="4985991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 flipH="1">
              <a:off x="8213725" y="4985991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76"/>
            <p:cNvGrpSpPr>
              <a:grpSpLocks/>
            </p:cNvGrpSpPr>
            <p:nvPr/>
          </p:nvGrpSpPr>
          <p:grpSpPr bwMode="auto">
            <a:xfrm flipH="1">
              <a:off x="6654800" y="3943004"/>
              <a:ext cx="1573213" cy="561975"/>
              <a:chOff x="3017" y="2213"/>
              <a:chExt cx="991" cy="354"/>
            </a:xfrm>
          </p:grpSpPr>
          <p:sp>
            <p:nvSpPr>
              <p:cNvPr id="62" name="Line 74"/>
              <p:cNvSpPr>
                <a:spLocks noChangeShapeType="1"/>
              </p:cNvSpPr>
              <p:nvPr/>
            </p:nvSpPr>
            <p:spPr bwMode="auto">
              <a:xfrm>
                <a:off x="3017" y="2244"/>
                <a:ext cx="3" cy="3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75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Rectangle 79"/>
            <p:cNvSpPr>
              <a:spLocks noChangeArrowheads="1"/>
            </p:cNvSpPr>
            <p:nvPr/>
          </p:nvSpPr>
          <p:spPr bwMode="auto">
            <a:xfrm>
              <a:off x="6257925" y="858491"/>
              <a:ext cx="2438400" cy="254000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>
                  <a:latin typeface="Candara" pitchFamily="34" charset="0"/>
                </a:rPr>
                <a:t>INPUT</a:t>
              </a:r>
            </a:p>
          </p:txBody>
        </p:sp>
        <p:grpSp>
          <p:nvGrpSpPr>
            <p:cNvPr id="43" name="Group 93"/>
            <p:cNvGrpSpPr>
              <a:grpSpLocks/>
            </p:cNvGrpSpPr>
            <p:nvPr/>
          </p:nvGrpSpPr>
          <p:grpSpPr bwMode="auto">
            <a:xfrm>
              <a:off x="7213600" y="1261716"/>
              <a:ext cx="963613" cy="536575"/>
              <a:chOff x="1944" y="2636"/>
              <a:chExt cx="607" cy="338"/>
            </a:xfrm>
          </p:grpSpPr>
          <p:sp>
            <p:nvSpPr>
              <p:cNvPr id="59" name="Rectangle 86"/>
              <p:cNvSpPr>
                <a:spLocks noChangeArrowheads="1"/>
              </p:cNvSpPr>
              <p:nvPr/>
            </p:nvSpPr>
            <p:spPr bwMode="auto">
              <a:xfrm>
                <a:off x="1959" y="2682"/>
                <a:ext cx="344" cy="292"/>
              </a:xfrm>
              <a:prstGeom prst="rect">
                <a:avLst/>
              </a:prstGeom>
              <a:solidFill>
                <a:srgbClr val="FF9900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itchFamily="34" charset="0"/>
                </a:endParaRPr>
              </a:p>
            </p:txBody>
          </p:sp>
          <p:sp>
            <p:nvSpPr>
              <p:cNvPr id="60" name="Line 87"/>
              <p:cNvSpPr>
                <a:spLocks noChangeShapeType="1"/>
              </p:cNvSpPr>
              <p:nvPr/>
            </p:nvSpPr>
            <p:spPr bwMode="auto">
              <a:xfrm>
                <a:off x="2551" y="2826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89"/>
              <p:cNvSpPr txBox="1">
                <a:spLocks noChangeArrowheads="1"/>
              </p:cNvSpPr>
              <p:nvPr/>
            </p:nvSpPr>
            <p:spPr bwMode="auto">
              <a:xfrm>
                <a:off x="1944" y="2636"/>
                <a:ext cx="384" cy="25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3000" b="1" i="1" baseline="-15000" dirty="0">
                  <a:solidFill>
                    <a:srgbClr val="008000"/>
                  </a:solidFill>
                  <a:latin typeface="Candara" pitchFamily="34" charset="0"/>
                </a:endParaRPr>
              </a:p>
            </p:txBody>
          </p:sp>
        </p:grpSp>
        <p:grpSp>
          <p:nvGrpSpPr>
            <p:cNvPr id="44" name="Group 94"/>
            <p:cNvGrpSpPr>
              <a:grpSpLocks/>
            </p:cNvGrpSpPr>
            <p:nvPr/>
          </p:nvGrpSpPr>
          <p:grpSpPr bwMode="auto">
            <a:xfrm>
              <a:off x="7238999" y="5908329"/>
              <a:ext cx="939800" cy="463550"/>
              <a:chOff x="2360" y="3811"/>
              <a:chExt cx="592" cy="292"/>
            </a:xfrm>
          </p:grpSpPr>
          <p:sp>
            <p:nvSpPr>
              <p:cNvPr id="56" name="Rectangle 90"/>
              <p:cNvSpPr>
                <a:spLocks noChangeArrowheads="1"/>
              </p:cNvSpPr>
              <p:nvPr/>
            </p:nvSpPr>
            <p:spPr bwMode="auto">
              <a:xfrm>
                <a:off x="2360" y="3811"/>
                <a:ext cx="344" cy="292"/>
              </a:xfrm>
              <a:prstGeom prst="rect">
                <a:avLst/>
              </a:prstGeom>
              <a:solidFill>
                <a:srgbClr val="FF9900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itchFamily="34" charset="0"/>
                </a:endParaRPr>
              </a:p>
            </p:txBody>
          </p:sp>
          <p:sp>
            <p:nvSpPr>
              <p:cNvPr id="57" name="Line 91"/>
              <p:cNvSpPr>
                <a:spLocks noChangeShapeType="1"/>
              </p:cNvSpPr>
              <p:nvPr/>
            </p:nvSpPr>
            <p:spPr bwMode="auto">
              <a:xfrm>
                <a:off x="2952" y="3955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Rectangle 95"/>
            <p:cNvSpPr>
              <a:spLocks noChangeArrowheads="1"/>
            </p:cNvSpPr>
            <p:nvPr/>
          </p:nvSpPr>
          <p:spPr bwMode="auto">
            <a:xfrm>
              <a:off x="6257925" y="6568729"/>
              <a:ext cx="2438400" cy="254000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latin typeface="Candara" pitchFamily="34" charset="0"/>
                </a:rPr>
                <a:t>OUTPUT</a:t>
              </a:r>
            </a:p>
          </p:txBody>
        </p:sp>
        <p:sp>
          <p:nvSpPr>
            <p:cNvPr id="46" name="Line 96"/>
            <p:cNvSpPr>
              <a:spLocks noChangeShapeType="1"/>
            </p:cNvSpPr>
            <p:nvPr/>
          </p:nvSpPr>
          <p:spPr bwMode="auto">
            <a:xfrm>
              <a:off x="7494588" y="1102966"/>
              <a:ext cx="0" cy="225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6818313" y="1969741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8362950" y="1969741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6813550" y="1979266"/>
              <a:ext cx="154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7494588" y="180305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3"/>
            <p:cNvSpPr>
              <a:spLocks noChangeShapeType="1"/>
            </p:cNvSpPr>
            <p:nvPr/>
          </p:nvSpPr>
          <p:spPr bwMode="auto">
            <a:xfrm>
              <a:off x="7494588" y="6382991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>
              <a:off x="6750050" y="5552729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>
              <a:off x="8294688" y="5552729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>
              <a:off x="6738938" y="5727354"/>
              <a:ext cx="156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7494588" y="5730529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203039" y="1203875"/>
                  <a:ext cx="76862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039" y="1203875"/>
                  <a:ext cx="768626" cy="584775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189787" y="5768007"/>
                  <a:ext cx="76862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787" y="5768007"/>
                  <a:ext cx="768626" cy="58477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354335" y="2475797"/>
                  <a:ext cx="76862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35" y="2475797"/>
                  <a:ext cx="768626" cy="584775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185576" y="4044338"/>
                  <a:ext cx="76862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5576" y="4044338"/>
                  <a:ext cx="768626" cy="584775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ular Callout 72"/>
              <p:cNvSpPr/>
              <p:nvPr/>
            </p:nvSpPr>
            <p:spPr bwMode="auto">
              <a:xfrm>
                <a:off x="192559" y="2358941"/>
                <a:ext cx="5068554" cy="1734875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anchor="ctr"/>
              <a:lstStyle/>
              <a:p>
                <a:pPr algn="l"/>
                <a:r>
                  <a:rPr lang="en-US" sz="2800" b="1" dirty="0" smtClean="0">
                    <a:latin typeface="+mn-lt"/>
                    <a:cs typeface="Arial" charset="0"/>
                  </a:rPr>
                  <a:t>Theorem </a:t>
                </a:r>
                <a:r>
                  <a:rPr lang="en-US" sz="2800" b="1" dirty="0" smtClean="0">
                    <a:solidFill>
                      <a:srgbClr val="008080"/>
                    </a:solidFill>
                    <a:latin typeface="+mn-lt"/>
                    <a:cs typeface="Arial" charset="0"/>
                  </a:rPr>
                  <a:t>[NR99]</a:t>
                </a:r>
                <a:r>
                  <a:rPr lang="en-US" sz="2800" b="1" dirty="0" smtClean="0">
                    <a:latin typeface="+mn-lt"/>
                    <a:cs typeface="Arial" charset="0"/>
                  </a:rPr>
                  <a:t>: </a:t>
                </a:r>
                <a:r>
                  <a:rPr lang="en-US" sz="2800" dirty="0" smtClean="0">
                    <a:latin typeface="+mn-lt"/>
                    <a:cs typeface="Arial" charset="0"/>
                  </a:rPr>
                  <a:t/>
                </a:r>
                <a:br>
                  <a:rPr lang="en-US" sz="2800" dirty="0" smtClean="0">
                    <a:latin typeface="+mn-lt"/>
                    <a:cs typeface="Arial" charset="0"/>
                  </a:rPr>
                </a:br>
                <a:r>
                  <a:rPr lang="en-US" sz="2800" dirty="0" smtClean="0">
                    <a:latin typeface="+mn-lt"/>
                    <a:cs typeface="Arial" charset="0"/>
                  </a:rPr>
                  <a:t>This is a collection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-wise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𝛿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-dependent permutations,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𝛿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𝑢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>
                  <a:latin typeface="+mn-lt"/>
                  <a:cs typeface="Arial" charset="0"/>
                </a:endParaRPr>
              </a:p>
            </p:txBody>
          </p:sp>
        </mc:Choice>
        <mc:Fallback xmlns="">
          <p:sp>
            <p:nvSpPr>
              <p:cNvPr id="73" name="Rounded Rectangular Callout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59" y="2358941"/>
                <a:ext cx="5068554" cy="1734875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blipFill rotWithShape="1">
                <a:blip r:embed="rId7" cstate="print"/>
                <a:stretch>
                  <a:fillRect l="-720" t="-4878"/>
                </a:stretch>
              </a:blip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ular Callout 73"/>
              <p:cNvSpPr/>
              <p:nvPr/>
            </p:nvSpPr>
            <p:spPr bwMode="auto">
              <a:xfrm>
                <a:off x="212439" y="4313614"/>
                <a:ext cx="5068554" cy="1326428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anchor="ctr"/>
              <a:lstStyle/>
              <a:p>
                <a:pPr algn="l"/>
                <a:r>
                  <a:rPr lang="en-US" sz="2800" b="1" dirty="0" smtClean="0">
                    <a:latin typeface="+mn-lt"/>
                    <a:cs typeface="Arial" charset="0"/>
                  </a:rPr>
                  <a:t>Theorem </a:t>
                </a:r>
                <a:r>
                  <a:rPr lang="en-US" sz="2800" b="1" dirty="0" smtClean="0">
                    <a:solidFill>
                      <a:srgbClr val="008080"/>
                    </a:solidFill>
                    <a:latin typeface="+mn-lt"/>
                    <a:cs typeface="Arial" charset="0"/>
                  </a:rPr>
                  <a:t>[KNR09]</a:t>
                </a:r>
                <a:r>
                  <a:rPr lang="en-US" sz="2800" b="1" dirty="0" smtClean="0">
                    <a:latin typeface="+mn-lt"/>
                    <a:cs typeface="Arial" charset="0"/>
                  </a:rPr>
                  <a:t>: </a:t>
                </a:r>
                <a:r>
                  <a:rPr lang="en-US" sz="2800" dirty="0" smtClean="0">
                    <a:latin typeface="+mn-lt"/>
                    <a:cs typeface="Arial" charset="0"/>
                  </a:rPr>
                  <a:t/>
                </a:r>
                <a:br>
                  <a:rPr lang="en-US" sz="2800" dirty="0" smtClean="0">
                    <a:latin typeface="+mn-lt"/>
                    <a:cs typeface="Arial" charset="0"/>
                  </a:rPr>
                </a:br>
                <a:r>
                  <a:rPr lang="en-US" sz="2800" dirty="0" smtClean="0">
                    <a:latin typeface="+mn-lt"/>
                    <a:cs typeface="Arial" charset="0"/>
                  </a:rPr>
                  <a:t>Sequential composition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 copies reduces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𝛿</m:t>
                    </m:r>
                  </m:oMath>
                </a14:m>
                <a:r>
                  <a:rPr lang="en-US" sz="2800" dirty="0" smtClean="0">
                    <a:latin typeface="+mn-lt"/>
                    <a:cs typeface="Arial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𝛿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Arial" charset="0"/>
                </a:endParaRPr>
              </a:p>
            </p:txBody>
          </p:sp>
        </mc:Choice>
        <mc:Fallback xmlns="">
          <p:sp>
            <p:nvSpPr>
              <p:cNvPr id="74" name="Rounded Rectangular Callout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39" y="4313614"/>
                <a:ext cx="5068554" cy="1326428"/>
              </a:xfrm>
              <a:prstGeom prst="wedgeRoundRectCallout">
                <a:avLst>
                  <a:gd name="adj1" fmla="val 11603"/>
                  <a:gd name="adj2" fmla="val -8321"/>
                  <a:gd name="adj3" fmla="val 16667"/>
                </a:avLst>
              </a:prstGeom>
              <a:blipFill rotWithShape="1">
                <a:blip r:embed="rId8" cstate="print"/>
                <a:stretch>
                  <a:fillRect l="-1080" t="-5479" b="-14612"/>
                </a:stretch>
              </a:blip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2"/>
              <p:cNvSpPr txBox="1">
                <a:spLocks noChangeArrowheads="1"/>
              </p:cNvSpPr>
              <p:nvPr/>
            </p:nvSpPr>
            <p:spPr bwMode="auto">
              <a:xfrm>
                <a:off x="119824" y="5868444"/>
                <a:ext cx="4128903" cy="989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</a:pPr>
                <a:r>
                  <a:rPr lang="en-US" sz="2400" dirty="0" smtClean="0"/>
                  <a:t>Can get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𝛿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′=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𝑝𝑜𝑙𝑦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in constant time</a:t>
                </a:r>
              </a:p>
            </p:txBody>
          </p:sp>
        </mc:Choice>
        <mc:Fallback xmlns="">
          <p:sp>
            <p:nvSpPr>
              <p:cNvPr id="7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24" y="5868444"/>
                <a:ext cx="4128903" cy="989556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2363" t="-5556" r="-1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4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3" grpId="0" animBg="1"/>
      <p:bldP spid="74" grpId="0" animBg="1"/>
      <p:bldP spid="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dirty="0" smtClean="0"/>
              <a:t>Partition into LARGE bins using chopped </a:t>
            </a:r>
            <a:r>
              <a:rPr lang="en-US" dirty="0" err="1" smtClean="0"/>
              <a:t>Feistel</a:t>
            </a:r>
            <a:r>
              <a:rPr lang="en-US" dirty="0" smtClean="0"/>
              <a:t> permutation</a:t>
            </a:r>
          </a:p>
          <a:p>
            <a:endParaRPr lang="en-US" dirty="0" smtClean="0"/>
          </a:p>
          <a:p>
            <a:r>
              <a:rPr lang="en-US" dirty="0" smtClean="0"/>
              <a:t>Apply Backyard solution with chopped </a:t>
            </a:r>
            <a:r>
              <a:rPr lang="en-US" b="1" dirty="0" smtClean="0"/>
              <a:t>k</a:t>
            </a:r>
            <a:r>
              <a:rPr lang="en-US" dirty="0" smtClean="0"/>
              <a:t>-wise independent permutations</a:t>
            </a:r>
          </a:p>
          <a:p>
            <a:pPr marL="342900" lvl="1" indent="-342900">
              <a:buFontTx/>
              <a:buChar char="•"/>
            </a:pPr>
            <a:endParaRPr lang="en-US" sz="3200" dirty="0" smtClean="0"/>
          </a:p>
          <a:p>
            <a:pPr marL="342900" lvl="1" indent="-342900">
              <a:buFontTx/>
              <a:buChar char="•"/>
            </a:pPr>
            <a:r>
              <a:rPr lang="en-US" sz="3200" dirty="0" smtClean="0"/>
              <a:t>Same randomness used in all bins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" name="Picture 6" descr="green_apple_mirro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96120">
            <a:off x="7282116" y="990791"/>
            <a:ext cx="81121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7207377" y="2433321"/>
            <a:ext cx="1495425" cy="4278313"/>
            <a:chOff x="1998" y="912"/>
            <a:chExt cx="942" cy="2695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998" y="912"/>
              <a:ext cx="291" cy="2695"/>
              <a:chOff x="1718" y="744"/>
              <a:chExt cx="291" cy="2695"/>
            </a:xfrm>
          </p:grpSpPr>
          <p:sp>
            <p:nvSpPr>
              <p:cNvPr id="48" name="AutoShape 23"/>
              <p:cNvSpPr>
                <a:spLocks noChangeAspect="1" noChangeArrowheads="1"/>
              </p:cNvSpPr>
              <p:nvPr/>
            </p:nvSpPr>
            <p:spPr bwMode="auto">
              <a:xfrm>
                <a:off x="1718" y="314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718" y="292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1718" y="270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718" y="2492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1718" y="227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1718" y="205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1718" y="183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718" y="161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1718" y="139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1718" y="1180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AutoShape 12"/>
              <p:cNvSpPr>
                <a:spLocks noChangeAspect="1" noChangeArrowheads="1"/>
              </p:cNvSpPr>
              <p:nvPr/>
            </p:nvSpPr>
            <p:spPr bwMode="auto">
              <a:xfrm>
                <a:off x="1718" y="963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1718" y="74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217" y="912"/>
              <a:ext cx="291" cy="2695"/>
              <a:chOff x="1718" y="744"/>
              <a:chExt cx="291" cy="2695"/>
            </a:xfrm>
          </p:grpSpPr>
          <p:sp>
            <p:nvSpPr>
              <p:cNvPr id="36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1718" y="314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1718" y="292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1718" y="270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1718" y="2492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1718" y="227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1718" y="205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1718" y="183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1718" y="161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1718" y="139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1718" y="1180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1718" y="963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1718" y="74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432" y="912"/>
              <a:ext cx="291" cy="2695"/>
              <a:chOff x="1718" y="744"/>
              <a:chExt cx="291" cy="2695"/>
            </a:xfrm>
          </p:grpSpPr>
          <p:sp>
            <p:nvSpPr>
              <p:cNvPr id="24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1718" y="314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1718" y="292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1718" y="270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1718" y="2492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1718" y="227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1718" y="205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1718" y="183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1718" y="161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1718" y="139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1718" y="1180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1718" y="963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1718" y="74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649" y="912"/>
              <a:ext cx="291" cy="2695"/>
              <a:chOff x="1718" y="744"/>
              <a:chExt cx="291" cy="2695"/>
            </a:xfrm>
          </p:grpSpPr>
          <p:sp>
            <p:nvSpPr>
              <p:cNvPr id="12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1718" y="314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1718" y="292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1718" y="270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1718" y="2492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1718" y="2275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1718" y="2056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1718" y="183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1718" y="161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1718" y="139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1718" y="1180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1718" y="963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1718" y="744"/>
                <a:ext cx="291" cy="29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7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5870448" y="3151632"/>
            <a:ext cx="1389888" cy="9387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6150864" y="3407664"/>
            <a:ext cx="1133856" cy="7559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6200000" flipH="1">
            <a:off x="6394704" y="5431536"/>
            <a:ext cx="731520" cy="6705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16200000" flipH="1">
            <a:off x="5955792" y="5382768"/>
            <a:ext cx="1109472" cy="1072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1" name="Picture 90" descr="coi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1226" y="4476941"/>
            <a:ext cx="597799" cy="875348"/>
          </a:xfrm>
          <a:prstGeom prst="rect">
            <a:avLst/>
          </a:prstGeom>
        </p:spPr>
      </p:pic>
      <p:pic>
        <p:nvPicPr>
          <p:cNvPr id="93" name="Picture 92" descr="coi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14" y="4495229"/>
            <a:ext cx="597799" cy="875348"/>
          </a:xfrm>
          <a:prstGeom prst="rect">
            <a:avLst/>
          </a:prstGeom>
        </p:spPr>
      </p:pic>
      <p:pic>
        <p:nvPicPr>
          <p:cNvPr id="94" name="Picture 93" descr="coi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6410" y="4458653"/>
            <a:ext cx="597799" cy="875348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 bwMode="auto">
          <a:xfrm>
            <a:off x="3645408" y="4450080"/>
            <a:ext cx="3377184" cy="82905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 bwMode="auto">
          <a:xfrm>
            <a:off x="119063" y="668338"/>
            <a:ext cx="4206875" cy="736600"/>
          </a:xfrm>
          <a:prstGeom prst="wedgeRoundRectCallout">
            <a:avLst>
              <a:gd name="adj1" fmla="val 8007"/>
              <a:gd name="adj2" fmla="val 265765"/>
              <a:gd name="adj3" fmla="val 16667"/>
            </a:avLst>
          </a:prstGeom>
          <a:solidFill>
            <a:srgbClr val="FFC000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Arial" charset="0"/>
              </a:rPr>
              <a:t>Limitation of  error: </a:t>
            </a:r>
          </a:p>
          <a:p>
            <a:pPr algn="l">
              <a:defRPr/>
            </a:pPr>
            <a:r>
              <a:rPr lang="en-US" sz="2400" dirty="0">
                <a:latin typeface="+mn-lt"/>
                <a:cs typeface="Arial" charset="0"/>
              </a:rPr>
              <a:t> approx of k-wise randomness  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962525" y="947738"/>
            <a:ext cx="4527550" cy="669925"/>
          </a:xfrm>
          <a:prstGeom prst="wedgeRoundRectCallout">
            <a:avLst>
              <a:gd name="adj1" fmla="val -59503"/>
              <a:gd name="adj2" fmla="val 26883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Arial" charset="0"/>
              </a:rPr>
              <a:t>Impossibility of deterministic?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69BA1-7AD6-469E-B544-8CAAA4DAF274}" type="slidenum">
              <a:rPr lang="he-IL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613"/>
            <a:ext cx="8229600" cy="762000"/>
          </a:xfrm>
        </p:spPr>
        <p:txBody>
          <a:bodyPr/>
          <a:lstStyle/>
          <a:p>
            <a:pPr rtl="0" eaLnBrk="1" hangingPunct="1"/>
            <a:r>
              <a:rPr lang="en-US" smtClean="0"/>
              <a:t>Future Work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60488"/>
            <a:ext cx="8050212" cy="5253037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Clocked adversaries </a:t>
            </a:r>
          </a:p>
          <a:p>
            <a:pPr lvl="1" eaLnBrk="1" hangingPunct="1"/>
            <a:r>
              <a:rPr lang="en-US" sz="2600" dirty="0" smtClean="0"/>
              <a:t>Come up with </a:t>
            </a:r>
            <a:r>
              <a:rPr lang="en-US" sz="2600" b="1" i="1" dirty="0" smtClean="0">
                <a:solidFill>
                  <a:srgbClr val="008000"/>
                </a:solidFill>
              </a:rPr>
              <a:t>provable</a:t>
            </a:r>
            <a:r>
              <a:rPr lang="en-US" sz="2600" dirty="0" smtClean="0"/>
              <a:t> solution without stalling</a:t>
            </a:r>
          </a:p>
          <a:p>
            <a:pPr eaLnBrk="1" hangingPunct="1"/>
            <a:r>
              <a:rPr lang="en-US" sz="3000" dirty="0" smtClean="0"/>
              <a:t>Optimality of our constructions: </a:t>
            </a:r>
            <a:br>
              <a:rPr lang="en-US" sz="3000" dirty="0" smtClean="0"/>
            </a:br>
            <a:r>
              <a:rPr lang="en-US" sz="3000" dirty="0" smtClean="0"/>
              <a:t>Is the </a:t>
            </a:r>
            <a:r>
              <a:rPr lang="en-US" sz="3000" b="1" dirty="0" smtClean="0">
                <a:solidFill>
                  <a:srgbClr val="008000"/>
                </a:solidFill>
                <a:latin typeface="Comic Sans MS" pitchFamily="66" charset="0"/>
              </a:rPr>
              <a:t>1–1/poly(n)</a:t>
            </a:r>
            <a:r>
              <a:rPr lang="en-US" sz="3000" dirty="0" smtClean="0"/>
              <a:t> probability necessary?</a:t>
            </a:r>
          </a:p>
          <a:p>
            <a:pPr lvl="1" eaLnBrk="1" hangingPunct="1"/>
            <a:r>
              <a:rPr lang="en-US" sz="2600" dirty="0" smtClean="0"/>
              <a:t>Find the optimal </a:t>
            </a:r>
            <a:r>
              <a:rPr lang="el-GR" sz="2400" b="1" i="1" dirty="0" smtClean="0">
                <a:solidFill>
                  <a:srgbClr val="008000"/>
                </a:solidFill>
              </a:rPr>
              <a:t>ε</a:t>
            </a:r>
            <a:endParaRPr lang="en-US" sz="2400" b="1" i="1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en-US" sz="2600" dirty="0" smtClean="0"/>
              <a:t>Does applying “two-choice” at first level help?</a:t>
            </a:r>
          </a:p>
          <a:p>
            <a:pPr eaLnBrk="1" hangingPunct="1"/>
            <a:r>
              <a:rPr lang="en-US" sz="3000" dirty="0" smtClean="0"/>
              <a:t>Changing dictionary size </a:t>
            </a:r>
            <a:r>
              <a:rPr lang="en-US" sz="3000" dirty="0" smtClean="0">
                <a:solidFill>
                  <a:srgbClr val="008000"/>
                </a:solidFill>
              </a:rPr>
              <a:t>n</a:t>
            </a:r>
            <a:r>
              <a:rPr lang="en-US" sz="3000" dirty="0" smtClean="0"/>
              <a:t> </a:t>
            </a:r>
          </a:p>
          <a:p>
            <a:pPr eaLnBrk="1" hangingPunct="1"/>
            <a:r>
              <a:rPr lang="en-US" sz="3000" dirty="0" smtClean="0"/>
              <a:t>General theory of using </a:t>
            </a:r>
            <a:r>
              <a:rPr lang="en-US" sz="3000" dirty="0" err="1" smtClean="0"/>
              <a:t>Braverman</a:t>
            </a:r>
            <a:r>
              <a:rPr lang="en-US" sz="3000" dirty="0" smtClean="0"/>
              <a:t> like results</a:t>
            </a:r>
          </a:p>
          <a:p>
            <a:pPr eaLnBrk="1" hangingPunct="1"/>
            <a:r>
              <a:rPr lang="en-US" sz="3000" dirty="0" smtClean="0"/>
              <a:t>Find </a:t>
            </a:r>
            <a:r>
              <a:rPr lang="en-US" sz="3000" dirty="0" smtClean="0">
                <a:solidFill>
                  <a:srgbClr val="008000"/>
                </a:solidFill>
              </a:rPr>
              <a:t>k</a:t>
            </a:r>
            <a:r>
              <a:rPr lang="en-US" sz="3000" dirty="0" smtClean="0"/>
              <a:t>-wise almost </a:t>
            </a:r>
            <a:r>
              <a:rPr lang="en-US" sz="3000" dirty="0" err="1" smtClean="0"/>
              <a:t>ind</a:t>
            </a:r>
            <a:r>
              <a:rPr lang="en-US" sz="3000" dirty="0" smtClean="0"/>
              <a:t>. permutations where </a:t>
            </a:r>
          </a:p>
          <a:p>
            <a:pPr lvl="1" eaLnBrk="1" hangingPunct="1"/>
            <a:r>
              <a:rPr lang="en-US" sz="2400" dirty="0" smtClean="0"/>
              <a:t>Constant time evaluation</a:t>
            </a:r>
          </a:p>
          <a:p>
            <a:pPr lvl="1" eaLnBrk="1" hangingPunct="1"/>
            <a:r>
              <a:rPr lang="en-US" sz="2400" b="1" dirty="0" smtClean="0">
                <a:solidFill>
                  <a:srgbClr val="008000"/>
                </a:solidFill>
              </a:rPr>
              <a:t>K &gt; u</a:t>
            </a:r>
            <a:r>
              <a:rPr lang="en-US" sz="2400" b="1" baseline="30000" dirty="0" smtClean="0">
                <a:solidFill>
                  <a:srgbClr val="008000"/>
                </a:solidFill>
              </a:rPr>
              <a:t>1/2</a:t>
            </a:r>
            <a:endParaRPr lang="en-US" sz="2400" b="1" dirty="0" smtClean="0">
              <a:solidFill>
                <a:srgbClr val="008000"/>
              </a:solidFill>
            </a:endParaRPr>
          </a:p>
          <a:p>
            <a:pPr eaLnBrk="1" hangingPunct="1"/>
            <a:endParaRPr lang="en-US" sz="3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Information theoretic bound </a:t>
            </a:r>
            <a:r>
              <a:rPr lang="en-US" b="1" dirty="0" smtClean="0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Implicit</a:t>
            </a:r>
            <a:r>
              <a:rPr lang="en-US" dirty="0" smtClean="0"/>
              <a:t> Data Structure: </a:t>
            </a:r>
            <a:r>
              <a:rPr lang="en-US" b="1" dirty="0" smtClean="0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8000"/>
                </a:solidFill>
              </a:rPr>
              <a:t>+ O(1)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990000"/>
                </a:solidFill>
              </a:rPr>
              <a:t>Succinct</a:t>
            </a:r>
            <a:r>
              <a:rPr lang="en-US" dirty="0" smtClean="0"/>
              <a:t> Data Structure: </a:t>
            </a:r>
            <a:r>
              <a:rPr lang="en-US" b="1" dirty="0" smtClean="0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8000"/>
                </a:solidFill>
              </a:rPr>
              <a:t>+ o(</a:t>
            </a:r>
            <a:r>
              <a:rPr lang="en-US" b="1" dirty="0" smtClean="0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b="1" i="1" dirty="0" smtClean="0">
                <a:solidFill>
                  <a:srgbClr val="008000"/>
                </a:solidFill>
              </a:rPr>
              <a:t>)</a:t>
            </a:r>
          </a:p>
          <a:p>
            <a:endParaRPr lang="en-US" b="1" i="1" dirty="0" smtClean="0">
              <a:solidFill>
                <a:srgbClr val="008000"/>
              </a:solidFill>
            </a:endParaRPr>
          </a:p>
          <a:p>
            <a:r>
              <a:rPr lang="en-US" b="1" dirty="0" smtClean="0"/>
              <a:t>Compact</a:t>
            </a:r>
            <a:r>
              <a:rPr lang="en-US" dirty="0" smtClean="0"/>
              <a:t> Data Structure: </a:t>
            </a:r>
            <a:r>
              <a:rPr lang="en-US" b="1" i="1" dirty="0" smtClean="0">
                <a:solidFill>
                  <a:srgbClr val="008000"/>
                </a:solidFill>
              </a:rPr>
              <a:t> O(</a:t>
            </a:r>
            <a:r>
              <a:rPr lang="en-US" b="1" dirty="0" smtClean="0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b="1" i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endParaRPr lang="en-US" b="1" i="1" dirty="0" smtClean="0">
              <a:solidFill>
                <a:srgbClr val="008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F70F0-7FE6-4635-ADA1-AE77D88F90CE}" type="slidenum">
              <a:rPr lang="he-IL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7047" name="Picture 7" descr="stopwatch_with_ha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341346">
            <a:off x="7971028" y="2474151"/>
            <a:ext cx="930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rtl="0" eaLnBrk="1" hangingPunct="1"/>
            <a:r>
              <a:rPr lang="en-US" dirty="0" smtClean="0"/>
              <a:t>Why Worst Case Time?</a:t>
            </a:r>
            <a:endParaRPr lang="en-US" sz="3500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330" y="1124966"/>
            <a:ext cx="8707437" cy="48541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Amortized guarantees Unacceptable </a:t>
            </a:r>
            <a:r>
              <a:rPr lang="en-US" dirty="0" smtClean="0"/>
              <a:t>for certain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Bad for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E.g., routers</a:t>
            </a:r>
            <a:endParaRPr lang="en-US" dirty="0" smtClean="0"/>
          </a:p>
          <a:p>
            <a:pPr eaLnBrk="1" hangingPunct="1"/>
            <a:r>
              <a:rPr lang="en-US" dirty="0" smtClean="0"/>
              <a:t>Withstanding Clocked Adversaries  </a:t>
            </a:r>
            <a:r>
              <a:rPr lang="en-US" dirty="0" smtClean="0">
                <a:solidFill>
                  <a:srgbClr val="008080"/>
                </a:solidFill>
              </a:rPr>
              <a:t>[LN93]</a:t>
            </a:r>
            <a:endParaRPr lang="en-US" dirty="0" smtClean="0"/>
          </a:p>
          <a:p>
            <a:pPr lvl="1" eaLnBrk="1" hangingPunct="1"/>
            <a:r>
              <a:rPr lang="en-US" dirty="0" smtClean="0"/>
              <a:t>Showed how to reconstruct hash functions from timing information</a:t>
            </a:r>
          </a:p>
          <a:p>
            <a:pPr lvl="1" eaLnBrk="1" hangingPunct="1"/>
            <a:r>
              <a:rPr lang="en-US" dirty="0" smtClean="0"/>
              <a:t>Find bad inputs</a:t>
            </a:r>
          </a:p>
          <a:p>
            <a:pPr lvl="1" eaLnBrk="1" hangingPunct="1"/>
            <a:r>
              <a:rPr lang="en-US" dirty="0" smtClean="0"/>
              <a:t>Violate basic assumption of </a:t>
            </a:r>
            <a:r>
              <a:rPr lang="en-US" b="1" i="1" dirty="0" smtClean="0">
                <a:solidFill>
                  <a:srgbClr val="FF0000"/>
                </a:solidFill>
              </a:rPr>
              <a:t>oblivious adversary</a:t>
            </a:r>
          </a:p>
          <a:p>
            <a:pPr lvl="2" eaLnBrk="1" hangingPunct="1">
              <a:buNone/>
            </a:pPr>
            <a:r>
              <a:rPr lang="en-US" sz="2800" dirty="0" smtClean="0"/>
              <a:t>Elements are not </a:t>
            </a:r>
            <a:r>
              <a:rPr lang="en-US" sz="2800" dirty="0" err="1" smtClean="0"/>
              <a:t>ind</a:t>
            </a:r>
            <a:r>
              <a:rPr lang="en-US" sz="2800" dirty="0" smtClean="0"/>
              <a:t>. of the scheme’s randomness</a:t>
            </a: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6077203" y="3517011"/>
            <a:ext cx="2759075" cy="59055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smtClean="0">
                <a:latin typeface="Candara" pitchFamily="34" charset="0"/>
              </a:rPr>
              <a:t>Lipton and </a:t>
            </a:r>
            <a:r>
              <a:rPr lang="en-US" sz="2000" dirty="0" err="1" smtClean="0">
                <a:latin typeface="Candara" pitchFamily="34" charset="0"/>
              </a:rPr>
              <a:t>Naughton</a:t>
            </a:r>
            <a:endParaRPr lang="en-US" sz="2000" dirty="0">
              <a:latin typeface="Candara" pitchFamily="34" charset="0"/>
            </a:endParaRPr>
          </a:p>
        </p:txBody>
      </p:sp>
      <p:pic>
        <p:nvPicPr>
          <p:cNvPr id="9" name="Picture 10" descr="Cisco XR 12410 Rout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66016" y="1524826"/>
            <a:ext cx="12223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131818" y="1975096"/>
            <a:ext cx="2367491" cy="962059"/>
          </a:xfrm>
          <a:prstGeom prst="wedgeRoundRectCallout">
            <a:avLst>
              <a:gd name="adj1" fmla="val -38912"/>
              <a:gd name="adj2" fmla="val 89305"/>
              <a:gd name="adj3" fmla="val 16667"/>
            </a:avLst>
          </a:prstGeom>
          <a:solidFill>
            <a:srgbClr val="FFC000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/>
          <a:lstStyle/>
          <a:p>
            <a:r>
              <a:rPr lang="en-US" sz="2400" b="1" dirty="0">
                <a:solidFill>
                  <a:srgbClr val="008000"/>
                </a:solidFill>
                <a:latin typeface="+mn-lt"/>
                <a:cs typeface="Arial" charset="0"/>
              </a:rPr>
              <a:t>Timing attacks</a:t>
            </a:r>
            <a:r>
              <a:rPr lang="en-US" sz="2400" dirty="0">
                <a:solidFill>
                  <a:srgbClr val="0080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latin typeface="+mn-lt"/>
                <a:cs typeface="Arial" charset="0"/>
              </a:rPr>
              <a:t>in </a:t>
            </a:r>
            <a:r>
              <a:rPr lang="en-US" sz="2400" dirty="0" smtClean="0">
                <a:latin typeface="+mn-lt"/>
                <a:cs typeface="Arial" charset="0"/>
              </a:rPr>
              <a:t>cryptography</a:t>
            </a:r>
            <a:endParaRPr lang="en-US" sz="240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  <p:bldP spid="87046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" y="103950"/>
            <a:ext cx="9204960" cy="1143000"/>
          </a:xfrm>
        </p:spPr>
        <p:txBody>
          <a:bodyPr/>
          <a:lstStyle/>
          <a:p>
            <a:pPr rtl="0"/>
            <a:r>
              <a:rPr lang="en-US" dirty="0" smtClean="0"/>
              <a:t> Application: Approximate Set Membership (</a:t>
            </a:r>
            <a:r>
              <a:rPr lang="en-US" sz="3600" dirty="0" smtClean="0"/>
              <a:t>Bloom Filter)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538" y="6436109"/>
            <a:ext cx="2133600" cy="258762"/>
          </a:xfrm>
        </p:spPr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>
                <a:off x="211138" y="1518164"/>
                <a:ext cx="8625141" cy="1516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Represent</a:t>
                </a:r>
                <a:r>
                  <a:rPr kumimoji="0" lang="en-US" sz="28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2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⊆</m:t>
                    </m:r>
                    <m:r>
                      <a:rPr kumimoji="0" lang="en-US" sz="2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𝑈</m:t>
                    </m:r>
                  </m:oMath>
                </a14:m>
                <a:r>
                  <a:rPr kumimoji="0" lang="en-US" sz="28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with false positive rate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en-US" sz="2800" b="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&lt;</m:t>
                    </m:r>
                    <m:r>
                      <a:rPr kumimoji="0" lang="en-US" sz="2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𝛾</m:t>
                    </m:r>
                    <m:r>
                      <a:rPr kumimoji="0" lang="en-US" sz="2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&lt;</m:t>
                    </m:r>
                    <m:r>
                      <a:rPr kumimoji="0" lang="en-US" sz="2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</m:oMath>
                </a14:m>
                <a:r>
                  <a:rPr kumimoji="0" lang="en-US" sz="28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and no false negatives</a:t>
                </a:r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Requires at least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𝑛</m:t>
                    </m:r>
                    <m:func>
                      <m:func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𝛾</m:t>
                            </m:r>
                          </m:den>
                        </m:f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bits</a:t>
                </a:r>
              </a:p>
            </p:txBody>
          </p:sp>
        </mc:Choice>
        <mc:Fallback xmlns=""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138" y="1518164"/>
                <a:ext cx="8625141" cy="151698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484" t="-68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 txBox="1">
                <a:spLocks noChangeArrowheads="1"/>
              </p:cNvSpPr>
              <p:nvPr/>
            </p:nvSpPr>
            <p:spPr bwMode="auto">
              <a:xfrm>
                <a:off x="217766" y="2982512"/>
                <a:ext cx="8625141" cy="1516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Using </a:t>
                </a: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any</a:t>
                </a: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dictionary: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lang="en-US" sz="2800" kern="0" dirty="0" smtClean="0">
                    <a:latin typeface="+mn-lt"/>
                    <a:cs typeface="+mn-cs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𝑥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∈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latin typeface="+mn-lt"/>
                    <a:cs typeface="+mn-cs"/>
                  </a:rPr>
                  <a:t> store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𝑔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(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𝑥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)</m:t>
                    </m:r>
                  </m:oMath>
                </a14:m>
                <a:r>
                  <a:rPr lang="en-US" sz="2800" kern="0" dirty="0" smtClean="0">
                    <a:latin typeface="+mn-lt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𝑔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: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→{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1</m:t>
                    </m:r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,…,</m:t>
                    </m:r>
                    <m:f>
                      <m:fPr>
                        <m:type m:val="lin"/>
                        <m:ctrlP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fPr>
                      <m:num>
                        <m: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𝑛</m:t>
                        </m:r>
                      </m:num>
                      <m:den>
                        <m:r>
                          <a:rPr lang="en-US" sz="2800" b="0" i="1" kern="0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𝛾</m:t>
                        </m:r>
                      </m:den>
                    </m:f>
                    <m:r>
                      <a:rPr lang="en-US" sz="2800" b="0" i="1" kern="0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}</m:t>
                    </m:r>
                  </m:oMath>
                </a14:m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is </a:t>
                </a:r>
                <a:r>
                  <a:rPr lang="en-US" sz="2800" kern="0" dirty="0" smtClean="0">
                    <a:latin typeface="+mn-lt"/>
                    <a:cs typeface="+mn-cs"/>
                  </a:rPr>
                  <a:t>pairwise independent</a:t>
                </a:r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66" y="2982512"/>
                <a:ext cx="8625141" cy="1516980"/>
              </a:xfrm>
              <a:prstGeom prst="rect">
                <a:avLst/>
              </a:prstGeom>
              <a:blipFill rotWithShape="1">
                <a:blip r:embed="rId4"/>
                <a:stretch>
                  <a:fillRect l="-1484" t="-68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 bwMode="auto">
              <a:xfrm>
                <a:off x="213228" y="4493569"/>
                <a:ext cx="8672955" cy="1708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2800" kern="0" dirty="0" smtClean="0">
                    <a:latin typeface="+mn-lt"/>
                    <a:cs typeface="+mn-cs"/>
                  </a:rPr>
                  <a:t>Our dictionary yields the first solution guaranteeing:</a:t>
                </a:r>
                <a:endParaRPr kumimoji="0" lang="en-US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ü"/>
                  <a:tabLst/>
                  <a:defRPr/>
                </a:pPr>
                <a:r>
                  <a:rPr kumimoji="0" lang="en-US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</a:t>
                </a:r>
                <a:r>
                  <a:rPr kumimoji="0" lang="en-US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Constant-time</a:t>
                </a: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operations </a:t>
                </a:r>
                <a:r>
                  <a:rPr kumimoji="0" lang="en-US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in the worst case </a:t>
                </a:r>
                <a:r>
                  <a:rPr kumimoji="0" lang="en-US" sz="280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+mn-lt"/>
                    <a:cs typeface="+mn-cs"/>
                  </a:rPr>
                  <a:t>w.h.p</a:t>
                </a:r>
                <a:r>
                  <a:rPr kumimoji="0" lang="en-US" sz="280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cs typeface="+mn-cs"/>
                  </a:rPr>
                  <a:t>.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ü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Uses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𝑜</m:t>
                        </m:r>
                        <m:d>
                          <m:dPr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𝑛</m:t>
                    </m:r>
                    <m:func>
                      <m:func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kumimoji="0" lang="en-US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n-US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𝑂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bits</a:t>
                </a: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228" y="4493569"/>
                <a:ext cx="8672955" cy="170844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476" t="-3571" b="-3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/>
              <p:cNvSpPr/>
              <p:nvPr/>
            </p:nvSpPr>
            <p:spPr bwMode="auto">
              <a:xfrm>
                <a:off x="3841179" y="6214558"/>
                <a:ext cx="4923832" cy="518721"/>
              </a:xfrm>
              <a:prstGeom prst="wedgeRoundRectCallout">
                <a:avLst>
                  <a:gd name="adj1" fmla="val 692"/>
                  <a:gd name="adj2" fmla="val -85194"/>
                  <a:gd name="adj3" fmla="val 16667"/>
                </a:avLst>
              </a:prstGeom>
              <a:solidFill>
                <a:srgbClr val="FFC000"/>
              </a:solid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anchor="ctr"/>
              <a:lstStyle/>
              <a:p>
                <a:r>
                  <a:rPr lang="en-US" sz="2400" dirty="0" smtClean="0">
                    <a:latin typeface="+mn-lt"/>
                    <a:cs typeface="Arial" charset="0"/>
                  </a:rPr>
                  <a:t>Succinct unless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latin typeface="+mn-lt"/>
                    <a:cs typeface="Arial" charset="0"/>
                  </a:rPr>
                  <a:t> is a small constant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79" y="6214558"/>
                <a:ext cx="4923832" cy="518721"/>
              </a:xfrm>
              <a:prstGeom prst="wedgeRoundRectCallout">
                <a:avLst>
                  <a:gd name="adj1" fmla="val 692"/>
                  <a:gd name="adj2" fmla="val -85194"/>
                  <a:gd name="adj3" fmla="val 16667"/>
                </a:avLst>
              </a:prstGeom>
              <a:blipFill rotWithShape="1">
                <a:blip r:embed="rId6"/>
                <a:stretch>
                  <a:fillRect l="-370" r="-370" b="-13445"/>
                </a:stretch>
              </a:blipFill>
              <a:ln w="127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19"/>
          <p:cNvGrpSpPr>
            <a:grpSpLocks/>
          </p:cNvGrpSpPr>
          <p:nvPr/>
        </p:nvGrpSpPr>
        <p:grpSpPr bwMode="auto">
          <a:xfrm rot="5400000">
            <a:off x="7053458" y="1610938"/>
            <a:ext cx="1064208" cy="2139442"/>
            <a:chOff x="4144" y="1008"/>
            <a:chExt cx="864" cy="1560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144" y="1008"/>
              <a:ext cx="864" cy="1560"/>
            </a:xfrm>
            <a:prstGeom prst="ellipse">
              <a:avLst/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528" y="1512"/>
              <a:ext cx="376" cy="696"/>
            </a:xfrm>
            <a:prstGeom prst="ellipse">
              <a:avLst/>
            </a:prstGeom>
            <a:solidFill>
              <a:srgbClr val="7030A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54361" y="3385663"/>
                <a:ext cx="3188546" cy="83099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n-lt"/>
                    <a:cs typeface="Arial" charset="0"/>
                  </a:rPr>
                  <a:t>Lovett-</a:t>
                </a:r>
                <a:r>
                  <a:rPr lang="en-US" sz="2400" dirty="0" err="1">
                    <a:latin typeface="+mn-lt"/>
                    <a:cs typeface="Arial" charset="0"/>
                  </a:rPr>
                  <a:t>Porat</a:t>
                </a:r>
                <a:r>
                  <a:rPr lang="en-US" sz="2400" dirty="0">
                    <a:latin typeface="+mn-lt"/>
                    <a:cs typeface="Arial" charset="0"/>
                  </a:rPr>
                  <a:t>: lower bound for </a:t>
                </a:r>
                <a:r>
                  <a:rPr lang="en-US" sz="2400" dirty="0" smtClean="0">
                    <a:latin typeface="+mn-lt"/>
                    <a:cs typeface="Arial" charset="0"/>
                  </a:rPr>
                  <a:t>constant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cs typeface="Arial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latin typeface="+mn-lt"/>
                    <a:cs typeface="Arial" charset="0"/>
                  </a:rPr>
                  <a:t> 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61" y="3385663"/>
                <a:ext cx="3188546" cy="830997"/>
              </a:xfrm>
              <a:prstGeom prst="rect">
                <a:avLst/>
              </a:prstGeom>
              <a:blipFill rotWithShape="1">
                <a:blip r:embed="rId7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0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build="p"/>
      <p:bldP spid="21" grpId="0" build="p"/>
      <p:bldP spid="7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most schemes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sources of wasted space:</a:t>
            </a:r>
          </a:p>
          <a:p>
            <a:r>
              <a:rPr lang="en-US" dirty="0" smtClean="0"/>
              <a:t>Table is not full</a:t>
            </a:r>
          </a:p>
          <a:p>
            <a:pPr lvl="1"/>
            <a:r>
              <a:rPr lang="en-US" dirty="0" smtClean="0"/>
              <a:t>All empty entries </a:t>
            </a:r>
            <a:r>
              <a:rPr lang="en-US" dirty="0" smtClean="0">
                <a:solidFill>
                  <a:srgbClr val="FF0000"/>
                </a:solidFill>
              </a:rPr>
              <a:t>– wasted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 word of size log u is devoted for each element in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Total: n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log</a:t>
            </a:r>
            <a:r>
              <a:rPr lang="en-US" dirty="0" smtClean="0"/>
              <a:t> u  bits</a:t>
            </a:r>
          </a:p>
          <a:p>
            <a:pPr lvl="1">
              <a:buNone/>
            </a:pPr>
            <a:r>
              <a:rPr lang="en-US" dirty="0" smtClean="0"/>
              <a:t>Whereas information theoretic Bound </a:t>
            </a:r>
          </a:p>
          <a:p>
            <a:pPr lvl="1" algn="ctr">
              <a:buNone/>
            </a:pPr>
            <a:r>
              <a:rPr lang="en-US" b="1" dirty="0" smtClean="0">
                <a:solidFill>
                  <a:srgbClr val="008000"/>
                </a:solidFill>
                <a:latin typeface="cmsy10" pitchFamily="34" charset="0"/>
              </a:rPr>
              <a:t>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=log         = n log u –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nlog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n +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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(n)    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A6D55-E420-4CDA-B5CF-83495DDC7418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3407220" y="5911025"/>
            <a:ext cx="628332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b="1" dirty="0" smtClean="0">
                <a:solidFill>
                  <a:srgbClr val="008000"/>
                </a:solidFill>
                <a:latin typeface="Candara" pitchFamily="34" charset="0"/>
              </a:rPr>
              <a:t>  </a:t>
            </a:r>
            <a:r>
              <a:rPr lang="en-US" sz="3600" dirty="0" smtClean="0">
                <a:solidFill>
                  <a:srgbClr val="008000"/>
                </a:solidFill>
                <a:latin typeface="Candara" pitchFamily="34" charset="0"/>
              </a:rPr>
              <a:t>)</a:t>
            </a:r>
            <a:r>
              <a:rPr lang="en-US" sz="3600" dirty="0" smtClean="0">
                <a:solidFill>
                  <a:srgbClr val="008000"/>
                </a:solidFill>
                <a:latin typeface="cmsy10" pitchFamily="34" charset="0"/>
              </a:rPr>
              <a:t> </a:t>
            </a:r>
            <a:endParaRPr lang="en-US" sz="3600" dirty="0">
              <a:solidFill>
                <a:srgbClr val="008000"/>
              </a:solidFill>
              <a:latin typeface="Candara" pitchFamily="34" charset="0"/>
            </a:endParaRP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2858580" y="5923217"/>
            <a:ext cx="628332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b="1" dirty="0" smtClean="0">
                <a:solidFill>
                  <a:srgbClr val="008000"/>
                </a:solidFill>
                <a:latin typeface="Candara" pitchFamily="34" charset="0"/>
              </a:rPr>
              <a:t>  </a:t>
            </a:r>
            <a:r>
              <a:rPr lang="en-US" sz="3600" dirty="0" smtClean="0">
                <a:solidFill>
                  <a:srgbClr val="008000"/>
                </a:solidFill>
                <a:latin typeface="Candara" pitchFamily="34" charset="0"/>
              </a:rPr>
              <a:t>(</a:t>
            </a:r>
            <a:r>
              <a:rPr lang="en-US" sz="3600" dirty="0" smtClean="0">
                <a:solidFill>
                  <a:srgbClr val="008000"/>
                </a:solidFill>
                <a:latin typeface="cmsy10" pitchFamily="34" charset="0"/>
              </a:rPr>
              <a:t> </a:t>
            </a:r>
            <a:endParaRPr lang="en-US" sz="3600" dirty="0">
              <a:solidFill>
                <a:srgbClr val="008000"/>
              </a:solidFill>
              <a:latin typeface="Candara" pitchFamily="34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3126804" y="6092381"/>
            <a:ext cx="628332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b="1" dirty="0" smtClean="0">
                <a:solidFill>
                  <a:srgbClr val="008000"/>
                </a:solidFill>
                <a:latin typeface="Candara" pitchFamily="34" charset="0"/>
              </a:rPr>
              <a:t> 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8000"/>
                </a:solidFill>
                <a:latin typeface="cmsy10" pitchFamily="34" charset="0"/>
              </a:rPr>
              <a:t> </a:t>
            </a:r>
            <a:endParaRPr lang="en-US" sz="3600" dirty="0">
              <a:solidFill>
                <a:srgbClr val="008000"/>
              </a:solidFill>
              <a:latin typeface="Candara" pitchFamily="34" charset="0"/>
            </a:endParaRP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3120708" y="5696141"/>
            <a:ext cx="628332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b="1" dirty="0" smtClean="0">
                <a:solidFill>
                  <a:srgbClr val="008000"/>
                </a:solidFill>
                <a:latin typeface="Candara" pitchFamily="34" charset="0"/>
              </a:rPr>
              <a:t> 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u</a:t>
            </a:r>
            <a:r>
              <a:rPr lang="en-US" sz="3600" dirty="0" smtClean="0">
                <a:solidFill>
                  <a:srgbClr val="008000"/>
                </a:solidFill>
                <a:latin typeface="cmsy10" pitchFamily="34" charset="0"/>
              </a:rPr>
              <a:t> </a:t>
            </a:r>
            <a:endParaRPr lang="en-US" sz="3600" dirty="0">
              <a:solidFill>
                <a:srgbClr val="008000"/>
              </a:solidFill>
              <a:latin typeface="Candara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206240" y="4364736"/>
            <a:ext cx="4937760" cy="1146048"/>
          </a:xfrm>
          <a:prstGeom prst="wedgeRoundRectCallout">
            <a:avLst>
              <a:gd name="adj1" fmla="val 206"/>
              <a:gd name="adj2" fmla="val 9335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If u is poly in </a:t>
            </a:r>
            <a:r>
              <a:rPr kumimoji="0" lang="en-US" sz="2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charset="0"/>
              </a:rPr>
              <a:t>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 : </a:t>
            </a:r>
            <a:r>
              <a:rPr lang="en-US" sz="2800" dirty="0" smtClean="0">
                <a:cs typeface="Arial" charset="0"/>
              </a:rPr>
              <a:t>to waste only</a:t>
            </a:r>
          </a:p>
          <a:p>
            <a:pPr algn="l"/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smtClean="0">
                <a:latin typeface="Comic Sans MS" pitchFamily="66" charset="0"/>
                <a:cs typeface="Arial" charset="0"/>
              </a:rPr>
              <a:t>o(B)</a:t>
            </a:r>
            <a:r>
              <a:rPr lang="en-US" sz="2800" dirty="0" smtClean="0"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must</a:t>
            </a:r>
            <a:r>
              <a:rPr lang="en-US" sz="2800" dirty="0" smtClean="0">
                <a:latin typeface="+mn-lt"/>
                <a:cs typeface="Arial" charset="0"/>
              </a:rPr>
              <a:t> save </a:t>
            </a:r>
            <a:r>
              <a:rPr lang="en-US" sz="2800" dirty="0" smtClean="0">
                <a:latin typeface="Comic Sans MS" pitchFamily="66" charset="0"/>
                <a:cs typeface="Arial" charset="0"/>
              </a:rPr>
              <a:t>n log n</a:t>
            </a:r>
            <a:r>
              <a:rPr lang="en-US" sz="2800" dirty="0" smtClean="0">
                <a:latin typeface="+mn-lt"/>
                <a:cs typeface="Arial" charset="0"/>
              </a:rPr>
              <a:t> bits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5874512" y="1270508"/>
            <a:ext cx="1371600" cy="2476500"/>
            <a:chOff x="4144" y="1008"/>
            <a:chExt cx="864" cy="156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144" y="1008"/>
              <a:ext cx="864" cy="1560"/>
            </a:xfrm>
            <a:prstGeom prst="ellipse">
              <a:avLst/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28" y="1512"/>
              <a:ext cx="376" cy="696"/>
            </a:xfrm>
            <a:prstGeom prst="ellipse">
              <a:avLst/>
            </a:prstGeom>
            <a:solidFill>
              <a:srgbClr val="7030A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7150100" y="2953766"/>
            <a:ext cx="1993900" cy="996950"/>
          </a:xfrm>
          <a:prstGeom prst="cloudCallout">
            <a:avLst>
              <a:gd name="adj1" fmla="val -63111"/>
              <a:gd name="adj2" fmla="val -4433"/>
            </a:avLst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ndara" pitchFamily="34" charset="0"/>
              </a:rPr>
              <a:t>  </a:t>
            </a:r>
            <a:r>
              <a:rPr lang="en-US" sz="2400" dirty="0">
                <a:latin typeface="Candara" pitchFamily="34" charset="0"/>
              </a:rPr>
              <a:t>Universe of</a:t>
            </a:r>
          </a:p>
          <a:p>
            <a:r>
              <a:rPr lang="en-US" sz="2400" dirty="0">
                <a:latin typeface="Candara" pitchFamily="34" charset="0"/>
              </a:rPr>
              <a:t>size u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7227062" y="1316546"/>
            <a:ext cx="1441450" cy="996950"/>
          </a:xfrm>
          <a:prstGeom prst="cloudCallout">
            <a:avLst>
              <a:gd name="adj1" fmla="val -71694"/>
              <a:gd name="adj2" fmla="val 40764"/>
            </a:avLst>
          </a:prstGeom>
          <a:solidFill>
            <a:srgbClr val="7030A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>
                <a:solidFill>
                  <a:srgbClr val="FF0000"/>
                </a:solidFill>
                <a:latin typeface="Candara" pitchFamily="34" charset="0"/>
              </a:rPr>
              <a:t> Set of</a:t>
            </a:r>
          </a:p>
          <a:p>
            <a:r>
              <a:rPr lang="en-US" sz="2400">
                <a:solidFill>
                  <a:srgbClr val="FF0000"/>
                </a:solidFill>
                <a:latin typeface="Candara" pitchFamily="34" charset="0"/>
              </a:rPr>
              <a:t>size </a:t>
            </a:r>
            <a:r>
              <a:rPr lang="en-US" sz="2400" b="1" i="1">
                <a:solidFill>
                  <a:srgbClr val="FF0000"/>
                </a:solidFill>
                <a:latin typeface="Candara" pitchFamily="34" charset="0"/>
              </a:rPr>
              <a:t>n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4528" y="3340608"/>
            <a:ext cx="5535168" cy="58521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            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A906B-9386-4FA1-9BF2-1F16182E4189}" type="slidenum">
              <a:rPr lang="he-IL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41288"/>
            <a:ext cx="8661400" cy="538162"/>
          </a:xfrm>
        </p:spPr>
        <p:txBody>
          <a:bodyPr/>
          <a:lstStyle/>
          <a:p>
            <a:pPr rtl="0" eaLnBrk="1" hangingPunct="1"/>
            <a:r>
              <a:rPr lang="en-US" sz="3500" dirty="0" smtClean="0"/>
              <a:t>Related Work: Full Memory Utilization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830263"/>
            <a:ext cx="6159500" cy="2089150"/>
          </a:xfrm>
        </p:spPr>
        <p:txBody>
          <a:bodyPr/>
          <a:lstStyle/>
          <a:p>
            <a:pPr eaLnBrk="1" hangingPunct="1"/>
            <a:r>
              <a:rPr lang="en-US" sz="3000" b="1" dirty="0" smtClean="0"/>
              <a:t>Linear probing </a:t>
            </a:r>
            <a:r>
              <a:rPr lang="en-US" sz="3000" dirty="0" smtClean="0"/>
              <a:t>for moderate </a:t>
            </a:r>
            <a:r>
              <a:rPr lang="el-GR" sz="2800" b="1" i="1" dirty="0" smtClean="0">
                <a:solidFill>
                  <a:srgbClr val="FF0000"/>
                </a:solidFill>
              </a:rPr>
              <a:t>ε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Candara" pitchFamily="34" charset="0"/>
              <a:buChar char="–"/>
            </a:pPr>
            <a:r>
              <a:rPr lang="en-US" sz="2700" dirty="0" smtClean="0"/>
              <a:t>Bad performance when </a:t>
            </a:r>
            <a:r>
              <a:rPr lang="el-GR" sz="2500" b="1" i="1" dirty="0" smtClean="0">
                <a:solidFill>
                  <a:srgbClr val="FF0000"/>
                </a:solidFill>
              </a:rPr>
              <a:t>ε</a:t>
            </a:r>
            <a:r>
              <a:rPr lang="el-GR" sz="2700" b="1" i="1" dirty="0" smtClean="0">
                <a:solidFill>
                  <a:srgbClr val="FF0000"/>
                </a:solidFill>
              </a:rPr>
              <a:t> </a:t>
            </a:r>
            <a:r>
              <a:rPr lang="en-US" sz="2700" b="1" i="1" dirty="0" smtClean="0">
                <a:solidFill>
                  <a:srgbClr val="FF0000"/>
                </a:solidFill>
              </a:rPr>
              <a:t> </a:t>
            </a:r>
            <a:r>
              <a:rPr lang="en-US" sz="2700" dirty="0" smtClean="0"/>
              <a:t>close to </a:t>
            </a:r>
            <a:r>
              <a:rPr lang="en-US" sz="2700" b="1" i="1" dirty="0" smtClean="0">
                <a:solidFill>
                  <a:srgbClr val="008000"/>
                </a:solidFill>
              </a:rPr>
              <a:t>0</a:t>
            </a:r>
          </a:p>
          <a:p>
            <a:pPr eaLnBrk="1" hangingPunct="1"/>
            <a:r>
              <a:rPr lang="en-US" sz="3000" dirty="0" smtClean="0"/>
              <a:t>Generalizations of cuckoo hashing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700" dirty="0" smtClean="0">
                <a:solidFill>
                  <a:srgbClr val="008080"/>
                </a:solidFill>
              </a:rPr>
              <a:t>[FPSS05, Pan05, DW07]</a:t>
            </a:r>
          </a:p>
        </p:txBody>
      </p:sp>
      <p:pic>
        <p:nvPicPr>
          <p:cNvPr id="377860" name="Picture 4" descr="climb-stack-of-pap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1675" y="598488"/>
            <a:ext cx="1990725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330200" y="2870200"/>
            <a:ext cx="8216900" cy="3746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700" dirty="0">
                <a:latin typeface="Candara" pitchFamily="34" charset="0"/>
              </a:rPr>
              <a:t> Finer analyses in the static setting: </a:t>
            </a:r>
            <a:r>
              <a:rPr lang="en-US" sz="2700" dirty="0">
                <a:solidFill>
                  <a:srgbClr val="008080"/>
                </a:solidFill>
                <a:latin typeface="Candara" pitchFamily="34" charset="0"/>
              </a:rPr>
              <a:t>[CSW07,   </a:t>
            </a:r>
            <a:br>
              <a:rPr lang="en-US" sz="2700" dirty="0">
                <a:solidFill>
                  <a:srgbClr val="008080"/>
                </a:solidFill>
                <a:latin typeface="Candara" pitchFamily="34" charset="0"/>
              </a:rPr>
            </a:br>
            <a:r>
              <a:rPr lang="en-US" sz="2700" dirty="0">
                <a:solidFill>
                  <a:srgbClr val="008080"/>
                </a:solidFill>
                <a:latin typeface="Candara" pitchFamily="34" charset="0"/>
              </a:rPr>
              <a:t>   DGMMPR09, DM09, FM09, FP09, FR07, LP09]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700" dirty="0">
                <a:latin typeface="Candara" pitchFamily="34" charset="0"/>
              </a:rPr>
              <a:t> Drawbacks:</a:t>
            </a:r>
          </a:p>
          <a:p>
            <a:pPr lvl="2" algn="l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dirty="0">
                <a:latin typeface="Candara" pitchFamily="34" charset="0"/>
              </a:rPr>
              <a:t> No firm upper bounds on the insertion time</a:t>
            </a:r>
            <a:br>
              <a:rPr lang="en-US" sz="2500" dirty="0">
                <a:latin typeface="Candara" pitchFamily="34" charset="0"/>
              </a:rPr>
            </a:br>
            <a:r>
              <a:rPr lang="en-US" sz="2500" dirty="0">
                <a:latin typeface="Candara" pitchFamily="34" charset="0"/>
              </a:rPr>
              <a:t>    </a:t>
            </a:r>
            <a:r>
              <a:rPr lang="en-US" sz="2500" b="1" i="1" dirty="0">
                <a:solidFill>
                  <a:srgbClr val="FF0000"/>
                </a:solidFill>
                <a:latin typeface="Candara" pitchFamily="34" charset="0"/>
              </a:rPr>
              <a:t>in the worst case</a:t>
            </a:r>
          </a:p>
          <a:p>
            <a:pPr lvl="2" algn="l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dirty="0">
                <a:latin typeface="Candara" pitchFamily="34" charset="0"/>
              </a:rPr>
              <a:t> Operations times depend on </a:t>
            </a:r>
            <a:r>
              <a:rPr lang="el-GR" sz="2300" b="1" i="1" dirty="0">
                <a:solidFill>
                  <a:srgbClr val="008000"/>
                </a:solidFill>
                <a:latin typeface="Candara" pitchFamily="34" charset="0"/>
              </a:rPr>
              <a:t>ε</a:t>
            </a:r>
            <a:endParaRPr lang="en-US" sz="2500" dirty="0">
              <a:latin typeface="Candara" pitchFamily="34" charset="0"/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Candara" pitchFamily="34" charset="0"/>
              </a:rPr>
              <a:t> Filter hashing of </a:t>
            </a:r>
            <a:r>
              <a:rPr lang="en-US" sz="3000" dirty="0">
                <a:solidFill>
                  <a:srgbClr val="008080"/>
                </a:solidFill>
                <a:latin typeface="Candara" pitchFamily="34" charset="0"/>
              </a:rPr>
              <a:t>[FPSS05]</a:t>
            </a:r>
          </a:p>
          <a:p>
            <a:pPr lvl="1" algn="l" eaLnBrk="1" hangingPunct="1">
              <a:spcBef>
                <a:spcPct val="20000"/>
              </a:spcBef>
              <a:buFont typeface="Candara" pitchFamily="34" charset="0"/>
              <a:buChar char="–"/>
            </a:pPr>
            <a:r>
              <a:rPr lang="en-US" sz="2700" dirty="0">
                <a:latin typeface="Candara" pitchFamily="34" charset="0"/>
              </a:rPr>
              <a:t> No efficient support for deletions</a:t>
            </a:r>
            <a:endParaRPr lang="en-US" sz="2700" dirty="0"/>
          </a:p>
        </p:txBody>
      </p:sp>
      <p:sp>
        <p:nvSpPr>
          <p:cNvPr id="377866" name="AutoShape 10"/>
          <p:cNvSpPr>
            <a:spLocks noChangeArrowheads="1"/>
          </p:cNvSpPr>
          <p:nvPr/>
        </p:nvSpPr>
        <p:spPr bwMode="auto">
          <a:xfrm>
            <a:off x="236538" y="2903538"/>
            <a:ext cx="2133600" cy="727075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Fotakis, Pagh, </a:t>
            </a:r>
          </a:p>
          <a:p>
            <a:r>
              <a:rPr lang="en-US" sz="2000">
                <a:latin typeface="Candara" pitchFamily="34" charset="0"/>
              </a:rPr>
              <a:t>Sanders, Spirakis</a:t>
            </a:r>
          </a:p>
        </p:txBody>
      </p:sp>
      <p:sp>
        <p:nvSpPr>
          <p:cNvPr id="377867" name="AutoShape 11"/>
          <p:cNvSpPr>
            <a:spLocks noChangeArrowheads="1"/>
          </p:cNvSpPr>
          <p:nvPr/>
        </p:nvSpPr>
        <p:spPr bwMode="auto">
          <a:xfrm>
            <a:off x="2417763" y="2897188"/>
            <a:ext cx="1343025" cy="41275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Panigrahy</a:t>
            </a:r>
          </a:p>
        </p:txBody>
      </p:sp>
      <p:sp>
        <p:nvSpPr>
          <p:cNvPr id="377868" name="AutoShape 12"/>
          <p:cNvSpPr>
            <a:spLocks noChangeArrowheads="1"/>
          </p:cNvSpPr>
          <p:nvPr/>
        </p:nvSpPr>
        <p:spPr bwMode="auto">
          <a:xfrm>
            <a:off x="4587875" y="2493963"/>
            <a:ext cx="2836863" cy="401637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Dietzfelbinger, Weidling</a:t>
            </a:r>
          </a:p>
        </p:txBody>
      </p:sp>
      <p:sp>
        <p:nvSpPr>
          <p:cNvPr id="377869" name="AutoShape 13"/>
          <p:cNvSpPr>
            <a:spLocks noChangeArrowheads="1"/>
          </p:cNvSpPr>
          <p:nvPr/>
        </p:nvSpPr>
        <p:spPr bwMode="auto">
          <a:xfrm>
            <a:off x="4586288" y="2511425"/>
            <a:ext cx="2836862" cy="401638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Cain, Sanders, Wormald</a:t>
            </a:r>
          </a:p>
        </p:txBody>
      </p:sp>
      <p:sp>
        <p:nvSpPr>
          <p:cNvPr id="377870" name="AutoShape 14"/>
          <p:cNvSpPr>
            <a:spLocks noChangeArrowheads="1"/>
          </p:cNvSpPr>
          <p:nvPr/>
        </p:nvSpPr>
        <p:spPr bwMode="auto">
          <a:xfrm>
            <a:off x="3197225" y="3768725"/>
            <a:ext cx="2036763" cy="401638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 err="1">
                <a:latin typeface="Candara" pitchFamily="34" charset="0"/>
              </a:rPr>
              <a:t>Devroye</a:t>
            </a:r>
            <a:r>
              <a:rPr lang="en-US" sz="2000" dirty="0">
                <a:latin typeface="Candara" pitchFamily="34" charset="0"/>
              </a:rPr>
              <a:t>, </a:t>
            </a:r>
            <a:r>
              <a:rPr lang="en-US" sz="2000" dirty="0" err="1">
                <a:latin typeface="Candara" pitchFamily="34" charset="0"/>
              </a:rPr>
              <a:t>Malalla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377871" name="AutoShape 15"/>
          <p:cNvSpPr>
            <a:spLocks noChangeArrowheads="1"/>
          </p:cNvSpPr>
          <p:nvPr/>
        </p:nvSpPr>
        <p:spPr bwMode="auto">
          <a:xfrm>
            <a:off x="3443288" y="4216400"/>
            <a:ext cx="1947862" cy="401638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Frieze, Melsted</a:t>
            </a:r>
          </a:p>
        </p:txBody>
      </p:sp>
      <p:sp>
        <p:nvSpPr>
          <p:cNvPr id="377872" name="AutoShape 16"/>
          <p:cNvSpPr>
            <a:spLocks noChangeArrowheads="1"/>
          </p:cNvSpPr>
          <p:nvPr/>
        </p:nvSpPr>
        <p:spPr bwMode="auto">
          <a:xfrm>
            <a:off x="6140450" y="4216400"/>
            <a:ext cx="2944813" cy="401638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Fernholz, Ramachandran</a:t>
            </a:r>
          </a:p>
        </p:txBody>
      </p:sp>
      <p:sp>
        <p:nvSpPr>
          <p:cNvPr id="377873" name="AutoShape 17"/>
          <p:cNvSpPr>
            <a:spLocks noChangeArrowheads="1"/>
          </p:cNvSpPr>
          <p:nvPr/>
        </p:nvSpPr>
        <p:spPr bwMode="auto">
          <a:xfrm>
            <a:off x="5370513" y="3768725"/>
            <a:ext cx="3008312" cy="401638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Fountoulakis, Panagiotou</a:t>
            </a:r>
          </a:p>
        </p:txBody>
      </p:sp>
      <p:sp>
        <p:nvSpPr>
          <p:cNvPr id="377874" name="AutoShape 18"/>
          <p:cNvSpPr>
            <a:spLocks noChangeArrowheads="1"/>
          </p:cNvSpPr>
          <p:nvPr/>
        </p:nvSpPr>
        <p:spPr bwMode="auto">
          <a:xfrm>
            <a:off x="4386263" y="4672013"/>
            <a:ext cx="2360612" cy="401637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Lehman, Panigrahy</a:t>
            </a:r>
          </a:p>
        </p:txBody>
      </p:sp>
      <p:sp>
        <p:nvSpPr>
          <p:cNvPr id="377875" name="AutoShape 19"/>
          <p:cNvSpPr>
            <a:spLocks noChangeArrowheads="1"/>
          </p:cNvSpPr>
          <p:nvPr/>
        </p:nvSpPr>
        <p:spPr bwMode="auto">
          <a:xfrm>
            <a:off x="101600" y="3768725"/>
            <a:ext cx="2943225" cy="1098550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Dietzfelbinger, Goerdt, </a:t>
            </a:r>
          </a:p>
          <a:p>
            <a:r>
              <a:rPr lang="en-US" sz="2000">
                <a:latin typeface="Candara" pitchFamily="34" charset="0"/>
              </a:rPr>
              <a:t>Mitzenmacher, </a:t>
            </a:r>
          </a:p>
          <a:p>
            <a:r>
              <a:rPr lang="en-US" sz="2000">
                <a:latin typeface="Candara" pitchFamily="34" charset="0"/>
              </a:rPr>
              <a:t>Montanari, Pagh, Rink</a:t>
            </a:r>
          </a:p>
        </p:txBody>
      </p:sp>
      <p:sp>
        <p:nvSpPr>
          <p:cNvPr id="377876" name="AutoShape 20"/>
          <p:cNvSpPr>
            <a:spLocks noChangeArrowheads="1"/>
          </p:cNvSpPr>
          <p:nvPr/>
        </p:nvSpPr>
        <p:spPr bwMode="auto">
          <a:xfrm>
            <a:off x="6054725" y="5673725"/>
            <a:ext cx="2133600" cy="727075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Fotakis, Pagh, </a:t>
            </a:r>
          </a:p>
          <a:p>
            <a:r>
              <a:rPr lang="en-US" sz="2000">
                <a:latin typeface="Candara" pitchFamily="34" charset="0"/>
              </a:rPr>
              <a:t>Sanders, Spirakis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5118100" y="3052763"/>
            <a:ext cx="3457575" cy="401637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ndara" pitchFamily="34" charset="0"/>
              </a:rPr>
              <a:t>Frieze, Melsted, Mitzenmacher</a:t>
            </a:r>
          </a:p>
        </p:txBody>
      </p:sp>
      <p:pic>
        <p:nvPicPr>
          <p:cNvPr id="19" name="Picture 3" descr="lpclus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69923" y="2008696"/>
            <a:ext cx="4619625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3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6" grpId="0" animBg="1"/>
      <p:bldP spid="377866" grpId="1" animBg="1"/>
      <p:bldP spid="377867" grpId="0" animBg="1"/>
      <p:bldP spid="377867" grpId="1" animBg="1"/>
      <p:bldP spid="377868" grpId="0" animBg="1"/>
      <p:bldP spid="377868" grpId="1" animBg="1"/>
      <p:bldP spid="377869" grpId="0" animBg="1"/>
      <p:bldP spid="377870" grpId="0" animBg="1"/>
      <p:bldP spid="377871" grpId="0" animBg="1"/>
      <p:bldP spid="377872" grpId="0" animBg="1"/>
      <p:bldP spid="377873" grpId="0" animBg="1"/>
      <p:bldP spid="377874" grpId="0" animBg="1"/>
      <p:bldP spid="377875" grpId="0" animBg="1"/>
      <p:bldP spid="377876" grpId="0" animBg="1"/>
      <p:bldP spid="18" grpId="0" animBg="1"/>
      <p:bldP spid="1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0.9|0.7|0.3|0.3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0.9|0.7|0.3|0.3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0.9|0.7|0.3|0.3|0.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nstantia"/>
        <a:ea typeface=""/>
        <a:cs typeface="Arial"/>
      </a:majorFont>
      <a:minorFont>
        <a:latin typeface="Canda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Constantia"/>
        <a:ea typeface=""/>
        <a:cs typeface="Arial"/>
      </a:majorFont>
      <a:minorFont>
        <a:latin typeface="Canda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77671</TotalTime>
  <Words>2777</Words>
  <Application>Microsoft Office PowerPoint</Application>
  <PresentationFormat>On-screen Show (4:3)</PresentationFormat>
  <Paragraphs>648</Paragraphs>
  <Slides>48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Default Design</vt:lpstr>
      <vt:lpstr>1_Custom Design</vt:lpstr>
      <vt:lpstr>Visio</vt:lpstr>
      <vt:lpstr>PowerPoint Presentation</vt:lpstr>
      <vt:lpstr>Dynamic Dictionary</vt:lpstr>
      <vt:lpstr>The Setting</vt:lpstr>
      <vt:lpstr>PowerPoint Presentation</vt:lpstr>
      <vt:lpstr>Terminology</vt:lpstr>
      <vt:lpstr>Why Worst Case Time?</vt:lpstr>
      <vt:lpstr> Application: Approximate Set Membership (Bloom Filter)</vt:lpstr>
      <vt:lpstr>Why are most schemes wasteful?</vt:lpstr>
      <vt:lpstr>Related Work: Full Memory Utilization</vt:lpstr>
      <vt:lpstr>Related Work</vt:lpstr>
      <vt:lpstr>Our Approach for Constant Time: Two-Level Scheme</vt:lpstr>
      <vt:lpstr>Our Approach for Optimal Space: Permutation-based Hashing</vt:lpstr>
      <vt:lpstr>The Schemes</vt:lpstr>
      <vt:lpstr>Random and Almost Random Permutations</vt:lpstr>
      <vt:lpstr>Scheme I: De-amortized Cuckoo Hashing</vt:lpstr>
      <vt:lpstr>Cuckoo Hashing: Basics</vt:lpstr>
      <vt:lpstr>Cuckoo Hashing: Insertion Algorithm</vt:lpstr>
      <vt:lpstr>The Cuckoo Graph</vt:lpstr>
      <vt:lpstr>Cuckoo Hashing: Properties</vt:lpstr>
      <vt:lpstr>Deamortized  Scheme</vt:lpstr>
      <vt:lpstr>Ingredients of the Deamortized Scheme</vt:lpstr>
      <vt:lpstr>What do we need from the analysis?</vt:lpstr>
      <vt:lpstr>Useful feature of  the insertion procedure</vt:lpstr>
      <vt:lpstr>Scheme II: Backyard Cuckoo Hashing</vt:lpstr>
      <vt:lpstr>This Scheme</vt:lpstr>
      <vt:lpstr>The Two-Level Construction</vt:lpstr>
      <vt:lpstr>Efficient Interplay  Between Bins and Cuckoo Hashing</vt:lpstr>
      <vt:lpstr>Snapshot of the Scheme</vt:lpstr>
      <vt:lpstr>Eliminating the Dependency on ε Inside the First-Level Bins</vt:lpstr>
      <vt:lpstr>The Properties</vt:lpstr>
      <vt:lpstr>The De-amortization</vt:lpstr>
      <vt:lpstr>Analysis: Intuition</vt:lpstr>
      <vt:lpstr>A Specific Scheme</vt:lpstr>
      <vt:lpstr>Scheme III: Permutation-based  Backyard Cuckoo Hashing</vt:lpstr>
      <vt:lpstr>Information-Theoretic Space Bound</vt:lpstr>
      <vt:lpstr>Random and Almost Random Permutations</vt:lpstr>
      <vt:lpstr>IT Space Bound – General Idea</vt:lpstr>
      <vt:lpstr>First-Level Hashing via Chopped Permutations</vt:lpstr>
      <vt:lpstr> Secondary table:  permutation based  cuckoo hashing</vt:lpstr>
      <vt:lpstr>Permutation-based Cuckoo Hashing</vt:lpstr>
      <vt:lpstr>Cuckoo Hashing  with Chopped Permutations</vt:lpstr>
      <vt:lpstr>Using Explicit Permutations</vt:lpstr>
      <vt:lpstr>Dealing with Limited Independence</vt:lpstr>
      <vt:lpstr>k-wise Almost Independent Permutations</vt:lpstr>
      <vt:lpstr>Properties of Hash constructions</vt:lpstr>
      <vt:lpstr>An Explicit Construction</vt:lpstr>
      <vt:lpstr>Putting it together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Backyard Cuckoo Hashing</dc:title>
  <dc:creator>Yuriy Arbitman, Moni Naor and Gil Segev</dc:creator>
  <cp:lastModifiedBy>Moni Naor</cp:lastModifiedBy>
  <cp:revision>2376</cp:revision>
  <cp:lastPrinted>1601-01-01T00:00:00Z</cp:lastPrinted>
  <dcterms:created xsi:type="dcterms:W3CDTF">1601-01-01T00:00:00Z</dcterms:created>
  <dcterms:modified xsi:type="dcterms:W3CDTF">2010-10-24T13:19:00Z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