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38" r:id="rId3"/>
    <p:sldId id="350" r:id="rId4"/>
    <p:sldId id="354" r:id="rId5"/>
    <p:sldId id="356" r:id="rId6"/>
    <p:sldId id="355" r:id="rId7"/>
    <p:sldId id="357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FF99"/>
    <a:srgbClr val="F8F8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0" autoAdjust="0"/>
    <p:restoredTop sz="88833" autoAdjust="0"/>
  </p:normalViewPr>
  <p:slideViewPr>
    <p:cSldViewPr>
      <p:cViewPr>
        <p:scale>
          <a:sx n="160" d="100"/>
          <a:sy n="160" d="100"/>
        </p:scale>
        <p:origin x="4098" y="4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D5EA8B-928E-43A3-9791-1EE46FEBD131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8E160F-2E5C-4E3C-A95C-812909532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Okasaki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minimal </a:t>
            </a:r>
            <a:r>
              <a:rPr lang="da-DK" baseline="0" dirty="0" err="1" smtClean="0"/>
              <a:t>height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instead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size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always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works</a:t>
            </a:r>
            <a:r>
              <a:rPr lang="da-DK" baseline="0" dirty="0" smtClean="0"/>
              <a:t> =&gt; 2log n </a:t>
            </a:r>
            <a:r>
              <a:rPr lang="da-DK" baseline="0" dirty="0" err="1" smtClean="0"/>
              <a:t>recursive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calls</a:t>
            </a:r>
            <a:r>
              <a:rPr lang="da-DK" baseline="0" dirty="0" smtClean="0"/>
              <a:t> (sum of </a:t>
            </a:r>
            <a:r>
              <a:rPr lang="da-DK" baseline="0" dirty="0" err="1" smtClean="0"/>
              <a:t>height</a:t>
            </a:r>
            <a:r>
              <a:rPr lang="da-DK" baseline="0" dirty="0" smtClean="0"/>
              <a:t> of the </a:t>
            </a:r>
            <a:r>
              <a:rPr lang="da-DK" baseline="0" dirty="0" err="1" smtClean="0"/>
              <a:t>two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merged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trees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decreases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recursive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Maxiphobic</a:t>
            </a:r>
            <a:r>
              <a:rPr lang="da-DK" dirty="0" smtClean="0"/>
              <a:t> &amp; </a:t>
            </a:r>
            <a:r>
              <a:rPr lang="da-DK" dirty="0" err="1" smtClean="0"/>
              <a:t>leftist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trees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requires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integer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field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node – </a:t>
            </a:r>
            <a:r>
              <a:rPr lang="da-DK" baseline="0" dirty="0" err="1" smtClean="0"/>
              <a:t>skew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heaps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Saves </a:t>
            </a:r>
            <a:r>
              <a:rPr lang="da-DK" baseline="0" dirty="0" err="1" smtClean="0"/>
              <a:t>space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uses</a:t>
            </a:r>
            <a:r>
              <a:rPr lang="da-DK" baseline="0" dirty="0" smtClean="0"/>
              <a:t> more time for </a:t>
            </a:r>
            <a:r>
              <a:rPr lang="da-DK" baseline="0" dirty="0" err="1" smtClean="0"/>
              <a:t>rebalancing</a:t>
            </a:r>
            <a:r>
              <a:rPr lang="da-DK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splay</a:t>
            </a:r>
            <a:r>
              <a:rPr lang="da-DK" dirty="0" smtClean="0"/>
              <a:t> = ”sprede ud”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splay</a:t>
            </a:r>
            <a:r>
              <a:rPr lang="da-DK" dirty="0" smtClean="0"/>
              <a:t> = ”sprede ud”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160F-2E5C-4E3C-A95C-812909532F2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E0A94-079D-4517-997E-9FB13ECC65A9}" type="datetimeFigureOut">
              <a:rPr lang="en-US" smtClean="0"/>
              <a:pPr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0906-6E64-46D9-9D73-D39E9676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63654"/>
            <a:ext cx="5040560" cy="619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da-DK" b="1" dirty="0" err="1" smtClean="0"/>
              <a:t>Self-Adjusting</a:t>
            </a:r>
            <a:r>
              <a:rPr lang="da-DK" b="1" dirty="0" smtClean="0"/>
              <a:t> Data </a:t>
            </a:r>
            <a:r>
              <a:rPr lang="da-DK" b="1" dirty="0" err="1" smtClean="0"/>
              <a:t>Structures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da-DK" b="1" dirty="0" err="1" smtClean="0"/>
              <a:t>Self-Adjusting</a:t>
            </a:r>
            <a:r>
              <a:rPr lang="da-DK" b="1" dirty="0" smtClean="0"/>
              <a:t> Data </a:t>
            </a:r>
            <a:r>
              <a:rPr lang="da-DK" b="1" dirty="0" err="1" smtClean="0"/>
              <a:t>Structures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07504" y="2448272"/>
            <a:ext cx="9036496" cy="440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b="1" dirty="0" smtClean="0"/>
              <a:t>Lists</a:t>
            </a:r>
            <a:br>
              <a:rPr lang="en-US" sz="1600" b="1" dirty="0" smtClean="0"/>
            </a:b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Amortized Efficiency of List Update Rules</a:t>
            </a:r>
            <a:r>
              <a:rPr lang="en-US" sz="1600" dirty="0" smtClean="0"/>
              <a:t>, Proc. 16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Annual ACM Symposium on Theory of Computing, 488-492, 1984]</a:t>
            </a:r>
            <a:endParaRPr lang="en-US" sz="1600" i="1" dirty="0" smtClean="0"/>
          </a:p>
          <a:p>
            <a:pPr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b="1" dirty="0" smtClean="0"/>
              <a:t>Dictionaries</a:t>
            </a:r>
            <a:br>
              <a:rPr lang="en-US" sz="1600" b="1" dirty="0" smtClean="0"/>
            </a:b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Binary Search Trees</a:t>
            </a:r>
            <a:r>
              <a:rPr lang="en-US" sz="1600" dirty="0" smtClean="0"/>
              <a:t>, Journal of the ACM, 32(3): 652-686, 1985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  <a:sym typeface="Symbol"/>
              </a:rPr>
              <a:t> splay trees</a:t>
            </a:r>
            <a:endParaRPr lang="en-US" sz="1600" dirty="0" smtClean="0"/>
          </a:p>
          <a:p>
            <a:pPr lvl="0"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b="1" dirty="0" smtClean="0"/>
              <a:t>Priority Queues</a:t>
            </a:r>
            <a:br>
              <a:rPr lang="en-US" sz="1600" b="1" dirty="0" smtClean="0"/>
            </a:br>
            <a:r>
              <a:rPr lang="en-US" sz="1600" dirty="0" smtClean="0"/>
              <a:t>[</a:t>
            </a:r>
            <a:r>
              <a:rPr lang="en-US" sz="1600" dirty="0" smtClean="0"/>
              <a:t>C.A. Crane, </a:t>
            </a:r>
            <a:r>
              <a:rPr lang="en-US" sz="1600" i="1" dirty="0" smtClean="0"/>
              <a:t>Linear lists and priority queues as balanced binary </a:t>
            </a:r>
            <a:r>
              <a:rPr lang="en-US" sz="1600" i="1" dirty="0" smtClean="0"/>
              <a:t>trees</a:t>
            </a:r>
            <a:r>
              <a:rPr lang="en-US" sz="1600" dirty="0" smtClean="0"/>
              <a:t>, </a:t>
            </a:r>
            <a:r>
              <a:rPr lang="en-US" sz="1600" dirty="0" smtClean="0"/>
              <a:t>PhD thesis, Stanford University, 1972]</a:t>
            </a:r>
            <a:br>
              <a:rPr lang="en-US" sz="1600" dirty="0" smtClean="0"/>
            </a:br>
            <a:r>
              <a:rPr lang="en-US" sz="1600" dirty="0" smtClean="0"/>
              <a:t>[D.E. Knuth. </a:t>
            </a:r>
            <a:r>
              <a:rPr lang="en-US" sz="1600" i="1" dirty="0" smtClean="0"/>
              <a:t>Searching and Sorting</a:t>
            </a:r>
            <a:r>
              <a:rPr lang="en-US" sz="1600" dirty="0" smtClean="0"/>
              <a:t>, volume 3 </a:t>
            </a:r>
            <a:r>
              <a:rPr lang="en-US" sz="1600" dirty="0" smtClean="0"/>
              <a:t>of The </a:t>
            </a:r>
            <a:r>
              <a:rPr lang="en-US" sz="1600" dirty="0" smtClean="0"/>
              <a:t>Art of Computer </a:t>
            </a:r>
            <a:r>
              <a:rPr lang="en-US" sz="1600" dirty="0" smtClean="0"/>
              <a:t>Programming, Addison-Wesley</a:t>
            </a:r>
            <a:r>
              <a:rPr lang="en-US" sz="1600" dirty="0" smtClean="0"/>
              <a:t>, 1973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  <a:sym typeface="Symbol"/>
              </a:rPr>
              <a:t> leftist </a:t>
            </a:r>
            <a:r>
              <a:rPr lang="en-US" sz="1600" dirty="0" smtClean="0">
                <a:solidFill>
                  <a:srgbClr val="C00000"/>
                </a:solidFill>
                <a:sym typeface="Symbol"/>
              </a:rPr>
              <a:t>heaps</a:t>
            </a:r>
            <a:endParaRPr lang="en-US" sz="1600" dirty="0" smtClean="0"/>
          </a:p>
          <a:p>
            <a:pPr lvl="0"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dirty="0" smtClean="0"/>
              <a:t>[</a:t>
            </a:r>
            <a:r>
              <a:rPr lang="en-US" sz="1600" dirty="0" smtClean="0"/>
              <a:t>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Heaps</a:t>
            </a:r>
            <a:r>
              <a:rPr lang="en-US" sz="1600" dirty="0" smtClean="0"/>
              <a:t>, SIAM Journal of Computing, 15(1): 52-69, </a:t>
            </a:r>
            <a:r>
              <a:rPr lang="en-US" sz="1600" dirty="0" smtClean="0"/>
              <a:t>1986]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  <a:sym typeface="Symbol"/>
              </a:rPr>
              <a:t> skew heaps</a:t>
            </a:r>
          </a:p>
          <a:p>
            <a:pPr lvl="0"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dirty="0" smtClean="0"/>
              <a:t>[C. </a:t>
            </a:r>
            <a:r>
              <a:rPr lang="en-US" sz="1600" dirty="0" err="1" smtClean="0"/>
              <a:t>Okasaki</a:t>
            </a:r>
            <a:r>
              <a:rPr lang="en-US" sz="1600" dirty="0" smtClean="0"/>
              <a:t>, </a:t>
            </a:r>
            <a:r>
              <a:rPr lang="en-US" sz="1600" i="1" dirty="0" smtClean="0"/>
              <a:t>Alternatives to Two Classic Data Structures</a:t>
            </a:r>
            <a:r>
              <a:rPr lang="en-US" sz="1600" dirty="0" smtClean="0"/>
              <a:t>, Symposium on Computer Science Education, 162-165, 2005]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C00000"/>
                </a:solidFill>
                <a:sym typeface="Symbol"/>
              </a:rPr>
              <a:t>  </a:t>
            </a:r>
            <a:r>
              <a:rPr lang="en-US" sz="1600" dirty="0" err="1" smtClean="0">
                <a:solidFill>
                  <a:srgbClr val="C00000"/>
                </a:solidFill>
                <a:sym typeface="Symbol"/>
              </a:rPr>
              <a:t>maxiphobix</a:t>
            </a:r>
            <a:r>
              <a:rPr lang="en-US" sz="1600" dirty="0" smtClean="0">
                <a:solidFill>
                  <a:srgbClr val="C00000"/>
                </a:solidFill>
                <a:sym typeface="Symbol"/>
              </a:rPr>
              <a:t> heaps   </a:t>
            </a:r>
          </a:p>
          <a:p>
            <a:pPr lvl="0" algn="ctr">
              <a:spcBef>
                <a:spcPts val="6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dirty="0" err="1" smtClean="0">
                <a:solidFill>
                  <a:srgbClr val="C00000"/>
                </a:solidFill>
                <a:sym typeface="Symbol"/>
              </a:rPr>
              <a:t>Okasaki</a:t>
            </a:r>
            <a:r>
              <a:rPr lang="en-US" sz="1600" dirty="0" smtClean="0">
                <a:solidFill>
                  <a:srgbClr val="C00000"/>
                </a:solidFill>
                <a:sym typeface="Symbol"/>
              </a:rPr>
              <a:t>:  </a:t>
            </a:r>
            <a:r>
              <a:rPr lang="en-US" sz="1600" i="1" dirty="0" err="1" smtClean="0">
                <a:solidFill>
                  <a:srgbClr val="C00000"/>
                </a:solidFill>
                <a:sym typeface="Symbol"/>
              </a:rPr>
              <a:t>m</a:t>
            </a:r>
            <a:r>
              <a:rPr lang="en-US" sz="1600" i="1" dirty="0" err="1" smtClean="0">
                <a:solidFill>
                  <a:srgbClr val="C00000"/>
                </a:solidFill>
                <a:sym typeface="Symbol"/>
              </a:rPr>
              <a:t>axiphobix</a:t>
            </a:r>
            <a:r>
              <a:rPr lang="en-US" sz="1600" i="1" dirty="0" smtClean="0">
                <a:solidFill>
                  <a:srgbClr val="C00000"/>
                </a:solidFill>
                <a:sym typeface="Symbol"/>
              </a:rPr>
              <a:t> heaps are an alternative to leftist heaps ... but without the “magic”</a:t>
            </a:r>
            <a:endParaRPr lang="en-US" sz="1600" i="1" dirty="0" smtClean="0"/>
          </a:p>
        </p:txBody>
      </p: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1403649" y="836713"/>
            <a:ext cx="6264696" cy="1578801"/>
            <a:chOff x="457734" y="916066"/>
            <a:chExt cx="7714666" cy="1944216"/>
          </a:xfrm>
        </p:grpSpPr>
        <p:grpSp>
          <p:nvGrpSpPr>
            <p:cNvPr id="60" name="Group 59"/>
            <p:cNvGrpSpPr/>
            <p:nvPr/>
          </p:nvGrpSpPr>
          <p:grpSpPr>
            <a:xfrm>
              <a:off x="1331640" y="1124744"/>
              <a:ext cx="6840760" cy="540000"/>
              <a:chOff x="1187624" y="4329160"/>
              <a:chExt cx="6840760" cy="5400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237751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87878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187624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488384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438259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388132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338005" y="432916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63" idx="6"/>
                <a:endCxn id="61" idx="2"/>
              </p:cNvCxnSpPr>
              <p:nvPr/>
            </p:nvCxnSpPr>
            <p:spPr>
              <a:xfrm>
                <a:off x="1727624" y="4599160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7" idx="6"/>
                <a:endCxn id="66" idx="2"/>
              </p:cNvCxnSpPr>
              <p:nvPr/>
            </p:nvCxnSpPr>
            <p:spPr>
              <a:xfrm>
                <a:off x="4878005" y="4599160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6" idx="6"/>
                <a:endCxn id="65" idx="2"/>
              </p:cNvCxnSpPr>
              <p:nvPr/>
            </p:nvCxnSpPr>
            <p:spPr>
              <a:xfrm>
                <a:off x="5928132" y="4599160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62" idx="6"/>
                <a:endCxn id="67" idx="2"/>
              </p:cNvCxnSpPr>
              <p:nvPr/>
            </p:nvCxnSpPr>
            <p:spPr>
              <a:xfrm>
                <a:off x="3827878" y="4599160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1" idx="6"/>
                <a:endCxn id="62" idx="2"/>
              </p:cNvCxnSpPr>
              <p:nvPr/>
            </p:nvCxnSpPr>
            <p:spPr>
              <a:xfrm>
                <a:off x="2777751" y="4599160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5" idx="6"/>
                <a:endCxn id="64" idx="2"/>
              </p:cNvCxnSpPr>
              <p:nvPr/>
            </p:nvCxnSpPr>
            <p:spPr>
              <a:xfrm>
                <a:off x="6978259" y="4599160"/>
                <a:ext cx="510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1876522" y="1778493"/>
              <a:ext cx="6279396" cy="379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400" dirty="0" err="1" smtClean="0"/>
                <a:t>Search</a:t>
              </a:r>
              <a:r>
                <a:rPr lang="da-DK" sz="1400" dirty="0" smtClean="0"/>
                <a:t>(2), </a:t>
              </a:r>
              <a:r>
                <a:rPr lang="da-DK" sz="1400" dirty="0" err="1" smtClean="0"/>
                <a:t>Search</a:t>
              </a:r>
              <a:r>
                <a:rPr lang="da-DK" sz="1400" dirty="0" smtClean="0"/>
                <a:t>(2), </a:t>
              </a:r>
              <a:r>
                <a:rPr lang="da-DK" sz="1400" dirty="0" err="1" smtClean="0"/>
                <a:t>Search</a:t>
              </a:r>
              <a:r>
                <a:rPr lang="da-DK" sz="1400" dirty="0" smtClean="0"/>
                <a:t>(2</a:t>
              </a:r>
              <a:r>
                <a:rPr lang="da-DK" sz="1400" dirty="0" smtClean="0"/>
                <a:t>) , </a:t>
              </a:r>
              <a:r>
                <a:rPr lang="da-DK" sz="1400" dirty="0" err="1" smtClean="0"/>
                <a:t>Search</a:t>
              </a:r>
              <a:r>
                <a:rPr lang="da-DK" sz="1400" dirty="0" smtClean="0"/>
                <a:t>(5), </a:t>
              </a:r>
              <a:r>
                <a:rPr lang="da-DK" sz="1400" dirty="0" err="1" smtClean="0"/>
                <a:t>Search</a:t>
              </a:r>
              <a:r>
                <a:rPr lang="da-DK" sz="1400" dirty="0" smtClean="0"/>
                <a:t>(5), </a:t>
              </a:r>
              <a:r>
                <a:rPr lang="da-DK" sz="1400" dirty="0" err="1" smtClean="0"/>
                <a:t>Search</a:t>
              </a:r>
              <a:r>
                <a:rPr lang="da-DK" sz="1400" dirty="0" smtClean="0"/>
                <a:t>(5</a:t>
              </a:r>
              <a:r>
                <a:rPr lang="da-DK" sz="1400" dirty="0" smtClean="0"/>
                <a:t>)</a:t>
              </a:r>
              <a:endParaRPr lang="en-US" sz="1400" dirty="0" smtClean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44008" y="1727459"/>
              <a:ext cx="3384376" cy="454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331640" y="2240808"/>
              <a:ext cx="6840760" cy="540000"/>
              <a:chOff x="1187624" y="5445224"/>
              <a:chExt cx="6840760" cy="54000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237751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287878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7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187624" y="5445224"/>
                <a:ext cx="540000" cy="540000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488384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438259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388132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338005" y="5445224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 smtClean="0">
                    <a:solidFill>
                      <a:schemeClr val="tx1"/>
                    </a:solidFill>
                  </a:rPr>
                  <a:t>4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79" idx="6"/>
                <a:endCxn id="77" idx="2"/>
              </p:cNvCxnSpPr>
              <p:nvPr/>
            </p:nvCxnSpPr>
            <p:spPr>
              <a:xfrm>
                <a:off x="1727624" y="5715224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3" idx="6"/>
                <a:endCxn id="82" idx="2"/>
              </p:cNvCxnSpPr>
              <p:nvPr/>
            </p:nvCxnSpPr>
            <p:spPr>
              <a:xfrm>
                <a:off x="4878005" y="5715224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6"/>
                <a:endCxn id="81" idx="2"/>
              </p:cNvCxnSpPr>
              <p:nvPr/>
            </p:nvCxnSpPr>
            <p:spPr>
              <a:xfrm>
                <a:off x="5928132" y="5715224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8" idx="6"/>
                <a:endCxn id="83" idx="2"/>
              </p:cNvCxnSpPr>
              <p:nvPr/>
            </p:nvCxnSpPr>
            <p:spPr>
              <a:xfrm>
                <a:off x="3827878" y="5715224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7" idx="6"/>
                <a:endCxn id="78" idx="2"/>
              </p:cNvCxnSpPr>
              <p:nvPr/>
            </p:nvCxnSpPr>
            <p:spPr>
              <a:xfrm>
                <a:off x="2777751" y="5715224"/>
                <a:ext cx="510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81" idx="6"/>
                <a:endCxn id="80" idx="2"/>
              </p:cNvCxnSpPr>
              <p:nvPr/>
            </p:nvCxnSpPr>
            <p:spPr>
              <a:xfrm>
                <a:off x="6978259" y="5715224"/>
                <a:ext cx="510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/>
            <p:cNvSpPr/>
            <p:nvPr/>
          </p:nvSpPr>
          <p:spPr>
            <a:xfrm>
              <a:off x="971600" y="1304704"/>
              <a:ext cx="936104" cy="1296144"/>
            </a:xfrm>
            <a:prstGeom prst="arc">
              <a:avLst>
                <a:gd name="adj1" fmla="val 6726284"/>
                <a:gd name="adj2" fmla="val 14848410"/>
              </a:avLst>
            </a:prstGeom>
            <a:noFill/>
            <a:ln w="38100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-283541" y="1657341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 smtClean="0">
                  <a:solidFill>
                    <a:srgbClr val="C00000"/>
                  </a:solidFill>
                </a:rPr>
                <a:t>move-to-front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92" name="Content Placeholder 2"/>
          <p:cNvSpPr txBox="1">
            <a:spLocks/>
          </p:cNvSpPr>
          <p:nvPr/>
        </p:nvSpPr>
        <p:spPr>
          <a:xfrm>
            <a:off x="107504" y="6093296"/>
            <a:ext cx="889248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800"/>
              </a:spcBef>
              <a:buClr>
                <a:srgbClr val="C00000"/>
              </a:buClr>
              <a:tabLst>
                <a:tab pos="360363" algn="l"/>
              </a:tabLst>
            </a:pPr>
            <a:endParaRPr kumimoji="0" lang="da-DK" sz="18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2483768" y="55892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= </a:t>
            </a:r>
            <a:r>
              <a:rPr lang="da-DK" b="1" dirty="0" smtClean="0"/>
              <a:t>             </a:t>
            </a:r>
            <a:r>
              <a:rPr lang="da-DK" b="1" dirty="0" smtClean="0"/>
              <a:t>Meld (         ,           )</a:t>
            </a:r>
            <a:endParaRPr lang="da-DK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7504" y="51571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Meld (               </a:t>
            </a:r>
            <a:r>
              <a:rPr lang="da-DK" b="1" dirty="0" smtClean="0"/>
              <a:t>,             ) </a:t>
            </a:r>
            <a:r>
              <a:rPr lang="da-DK" b="1" dirty="0" smtClean="0"/>
              <a:t>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77566" y="3182779"/>
            <a:ext cx="23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Meld (         </a:t>
            </a:r>
            <a:r>
              <a:rPr lang="da-DK" b="1" dirty="0" smtClean="0"/>
              <a:t> ,           )   =  </a:t>
            </a:r>
          </a:p>
        </p:txBody>
      </p:sp>
      <p:sp>
        <p:nvSpPr>
          <p:cNvPr id="258" name="Content Placeholder 2"/>
          <p:cNvSpPr txBox="1">
            <a:spLocks/>
          </p:cNvSpPr>
          <p:nvPr/>
        </p:nvSpPr>
        <p:spPr>
          <a:xfrm>
            <a:off x="3059832" y="1672208"/>
            <a:ext cx="5472608" cy="139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>
                <a:tab pos="449263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[C.A. Crane,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lists and priority queues as balanced binary trees</a:t>
            </a:r>
            <a:r>
              <a:rPr lang="en-US" sz="1600" dirty="0" smtClean="0"/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PhD thesis, Stanford University, 1972]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[D.E. Knuth.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Searching and Sorting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volume 3 of </a:t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Art of Computer Programming,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Addison-Wesley, 1973]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692696"/>
            <a:ext cx="6156176" cy="504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a-DK" sz="2400" dirty="0" err="1" smtClean="0"/>
              <a:t>MakeHeap</a:t>
            </a:r>
            <a:r>
              <a:rPr lang="da-DK" sz="2400" dirty="0" smtClean="0"/>
              <a:t>, </a:t>
            </a:r>
            <a:r>
              <a:rPr lang="da-DK" sz="2400" dirty="0" err="1" smtClean="0"/>
              <a:t>FindMin</a:t>
            </a:r>
            <a:r>
              <a:rPr lang="da-DK" sz="2400" dirty="0" smtClean="0"/>
              <a:t>, </a:t>
            </a:r>
            <a:r>
              <a:rPr lang="da-DK" sz="2400" dirty="0" err="1" smtClean="0"/>
              <a:t>Insert</a:t>
            </a:r>
            <a:r>
              <a:rPr lang="da-DK" sz="2400" dirty="0" smtClean="0"/>
              <a:t>, </a:t>
            </a:r>
            <a:r>
              <a:rPr lang="da-DK" sz="2400" b="1" dirty="0" smtClean="0">
                <a:solidFill>
                  <a:srgbClr val="C00000"/>
                </a:solidFill>
              </a:rPr>
              <a:t>Meld</a:t>
            </a:r>
            <a:r>
              <a:rPr lang="da-DK" sz="2400" dirty="0" smtClean="0"/>
              <a:t>, </a:t>
            </a:r>
            <a:r>
              <a:rPr lang="da-DK" sz="2400" dirty="0" err="1" smtClean="0"/>
              <a:t>DeleteMin</a:t>
            </a:r>
            <a:endParaRPr lang="da-DK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</p:spPr>
        <p:txBody>
          <a:bodyPr/>
          <a:lstStyle/>
          <a:p>
            <a:fld id="{2D510906-6E64-46D9-9D73-D39E9676222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-27384"/>
            <a:ext cx="62646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Heaps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1124745"/>
            <a:ext cx="29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Meld                             Cut </a:t>
            </a:r>
            <a:r>
              <a:rPr lang="da-DK" sz="1400" dirty="0" err="1" smtClean="0"/>
              <a:t>root</a:t>
            </a:r>
            <a:r>
              <a:rPr lang="da-DK" sz="1400" dirty="0" smtClean="0"/>
              <a:t> + Meld</a:t>
            </a:r>
            <a:endParaRPr lang="da-DK" sz="1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5944798" y="9655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=</a:t>
            </a:r>
            <a:endParaRPr lang="da-DK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817006" y="9655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=</a:t>
            </a:r>
            <a:endParaRPr lang="da-DK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0" y="44624"/>
            <a:ext cx="460012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(via</a:t>
            </a:r>
            <a:r>
              <a:rPr kumimoji="0" lang="da-DK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2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</a:t>
            </a:r>
            <a:r>
              <a:rPr kumimoji="0" lang="da-DK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2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Heap</a:t>
            </a:r>
            <a:r>
              <a:rPr lang="da-DK" sz="2600" b="1" dirty="0" smtClean="0">
                <a:latin typeface="+mj-lt"/>
                <a:ea typeface="+mj-ea"/>
                <a:cs typeface="+mj-cs"/>
              </a:rPr>
              <a:t>-</a:t>
            </a:r>
            <a:r>
              <a:rPr kumimoji="0" lang="da-DK" sz="2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Ordered</a:t>
            </a:r>
            <a:r>
              <a:rPr kumimoji="0" lang="da-DK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2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  <a:r>
              <a:rPr kumimoji="0" lang="da-DK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504" y="4725144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2400" b="1" dirty="0" err="1" smtClean="0"/>
              <a:t>Maxiphobic</a:t>
            </a:r>
            <a:r>
              <a:rPr lang="en-US" sz="2400" b="1" dirty="0" smtClean="0"/>
              <a:t> </a:t>
            </a:r>
            <a:r>
              <a:rPr lang="en-US" sz="2400" b="1" dirty="0" smtClean="0"/>
              <a:t>Heaps</a:t>
            </a:r>
            <a:endParaRPr lang="en-US" sz="2400" dirty="0" smtClean="0"/>
          </a:p>
        </p:txBody>
      </p:sp>
      <p:grpSp>
        <p:nvGrpSpPr>
          <p:cNvPr id="260" name="Group 259"/>
          <p:cNvGrpSpPr/>
          <p:nvPr/>
        </p:nvGrpSpPr>
        <p:grpSpPr>
          <a:xfrm>
            <a:off x="1835696" y="5229200"/>
            <a:ext cx="576064" cy="864096"/>
            <a:chOff x="1835696" y="5280883"/>
            <a:chExt cx="576064" cy="864096"/>
          </a:xfrm>
        </p:grpSpPr>
        <p:sp>
          <p:nvSpPr>
            <p:cNvPr id="59" name="Isosceles Triangle 58"/>
            <p:cNvSpPr/>
            <p:nvPr/>
          </p:nvSpPr>
          <p:spPr>
            <a:xfrm>
              <a:off x="1835696" y="5424899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smtClean="0">
                  <a:solidFill>
                    <a:schemeClr val="tx1"/>
                  </a:solidFill>
                </a:rPr>
                <a:t>T</a:t>
              </a:r>
              <a:r>
                <a:rPr lang="da-DK" baseline="-25000" dirty="0" smtClean="0">
                  <a:solidFill>
                    <a:schemeClr val="tx1"/>
                  </a:solidFill>
                </a:rPr>
                <a:t>3</a:t>
              </a:r>
              <a:endParaRPr lang="da-DK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979712" y="5280883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395536" y="5229200"/>
            <a:ext cx="1296144" cy="1296144"/>
            <a:chOff x="395536" y="5280883"/>
            <a:chExt cx="1296144" cy="1296144"/>
          </a:xfrm>
        </p:grpSpPr>
        <p:sp>
          <p:nvSpPr>
            <p:cNvPr id="57" name="Isosceles Triangle 56"/>
            <p:cNvSpPr/>
            <p:nvPr/>
          </p:nvSpPr>
          <p:spPr>
            <a:xfrm>
              <a:off x="395536" y="5856947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smtClean="0">
                  <a:solidFill>
                    <a:schemeClr val="tx1"/>
                  </a:solidFill>
                </a:rPr>
                <a:t>T</a:t>
              </a:r>
              <a:r>
                <a:rPr lang="da-DK" baseline="-25000" dirty="0" smtClean="0">
                  <a:solidFill>
                    <a:schemeClr val="tx1"/>
                  </a:solidFill>
                </a:rPr>
                <a:t>1</a:t>
              </a:r>
              <a:endParaRPr lang="da-DK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115616" y="5856947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smtClean="0">
                  <a:solidFill>
                    <a:schemeClr val="tx1"/>
                  </a:solidFill>
                </a:rPr>
                <a:t>T</a:t>
              </a:r>
              <a:r>
                <a:rPr lang="da-DK" baseline="-25000" dirty="0" smtClean="0">
                  <a:solidFill>
                    <a:schemeClr val="tx1"/>
                  </a:solidFill>
                </a:rPr>
                <a:t>2</a:t>
              </a:r>
              <a:endParaRPr lang="da-DK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39552" y="5712931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259632" y="5712931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899592" y="5280883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/>
            <p:cNvCxnSpPr>
              <a:stCxn id="62" idx="3"/>
              <a:endCxn id="60" idx="7"/>
            </p:cNvCxnSpPr>
            <p:nvPr/>
          </p:nvCxnSpPr>
          <p:spPr>
            <a:xfrm flipH="1">
              <a:off x="785403" y="5526734"/>
              <a:ext cx="156370" cy="228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1" idx="1"/>
              <a:endCxn id="62" idx="5"/>
            </p:cNvCxnSpPr>
            <p:nvPr/>
          </p:nvCxnSpPr>
          <p:spPr>
            <a:xfrm flipH="1" flipV="1">
              <a:off x="1145443" y="5526734"/>
              <a:ext cx="156370" cy="228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2735224" y="5229200"/>
            <a:ext cx="2483704" cy="1296144"/>
            <a:chOff x="2735224" y="5157192"/>
            <a:chExt cx="2483704" cy="1296144"/>
          </a:xfrm>
        </p:grpSpPr>
        <p:sp>
          <p:nvSpPr>
            <p:cNvPr id="71" name="Isosceles Triangle 70"/>
            <p:cNvSpPr/>
            <p:nvPr/>
          </p:nvSpPr>
          <p:spPr>
            <a:xfrm>
              <a:off x="2735224" y="5733256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smtClean="0">
                  <a:solidFill>
                    <a:schemeClr val="tx1"/>
                  </a:solidFill>
                </a:rPr>
                <a:t>T</a:t>
              </a:r>
              <a:r>
                <a:rPr lang="da-DK" i="1" baseline="-25000" dirty="0" smtClean="0">
                  <a:solidFill>
                    <a:schemeClr val="tx1"/>
                  </a:solidFill>
                </a:rPr>
                <a:t>i</a:t>
              </a:r>
              <a:endParaRPr lang="da-DK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3922784" y="5733256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err="1" smtClean="0">
                  <a:solidFill>
                    <a:schemeClr val="tx1"/>
                  </a:solidFill>
                </a:rPr>
                <a:t>T</a:t>
              </a:r>
              <a:r>
                <a:rPr lang="da-DK" i="1" baseline="-25000" dirty="0" err="1" smtClean="0">
                  <a:solidFill>
                    <a:schemeClr val="tx1"/>
                  </a:solidFill>
                </a:rPr>
                <a:t>j</a:t>
              </a:r>
              <a:endParaRPr lang="da-DK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4642864" y="5733256"/>
              <a:ext cx="576064" cy="720080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i="1" dirty="0" err="1" smtClean="0">
                  <a:solidFill>
                    <a:schemeClr val="tx1"/>
                  </a:solidFill>
                </a:rPr>
                <a:t>T</a:t>
              </a:r>
              <a:r>
                <a:rPr lang="da-DK" i="1" baseline="-25000" dirty="0" err="1" smtClean="0">
                  <a:solidFill>
                    <a:schemeClr val="tx1"/>
                  </a:solidFill>
                </a:rPr>
                <a:t>k</a:t>
              </a:r>
              <a:endParaRPr lang="da-DK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2879240" y="55892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066800" y="55892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239280" y="515719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4786880" y="55892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76" idx="3"/>
              <a:endCxn id="74" idx="7"/>
            </p:cNvCxnSpPr>
            <p:nvPr/>
          </p:nvCxnSpPr>
          <p:spPr>
            <a:xfrm flipH="1">
              <a:off x="3125091" y="5403043"/>
              <a:ext cx="156370" cy="2283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76" idx="5"/>
            </p:cNvCxnSpPr>
            <p:nvPr/>
          </p:nvCxnSpPr>
          <p:spPr>
            <a:xfrm flipH="1" flipV="1">
              <a:off x="3485131" y="5403043"/>
              <a:ext cx="186197" cy="1861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Left Brace 81"/>
          <p:cNvSpPr/>
          <p:nvPr/>
        </p:nvSpPr>
        <p:spPr>
          <a:xfrm rot="16200000">
            <a:off x="4535424" y="5915592"/>
            <a:ext cx="72008" cy="13681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Left Brace 65"/>
          <p:cNvSpPr/>
          <p:nvPr/>
        </p:nvSpPr>
        <p:spPr>
          <a:xfrm rot="16200000">
            <a:off x="2987252" y="6311636"/>
            <a:ext cx="72008" cy="5760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TextBox 66"/>
          <p:cNvSpPr txBox="1"/>
          <p:nvPr/>
        </p:nvSpPr>
        <p:spPr>
          <a:xfrm>
            <a:off x="2339752" y="6554372"/>
            <a:ext cx="140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 smtClean="0"/>
              <a:t>largest</a:t>
            </a:r>
            <a:r>
              <a:rPr lang="da-DK" sz="1400" b="1" dirty="0" smtClean="0"/>
              <a:t> </a:t>
            </a:r>
            <a:r>
              <a:rPr lang="da-DK" sz="1400" b="1" dirty="0" err="1" smtClean="0">
                <a:solidFill>
                  <a:schemeClr val="accent1"/>
                </a:solidFill>
              </a:rPr>
              <a:t>size</a:t>
            </a:r>
            <a:r>
              <a:rPr lang="da-DK" sz="1400" b="1" dirty="0" smtClean="0">
                <a:solidFill>
                  <a:schemeClr val="accent1"/>
                </a:solidFill>
              </a:rPr>
              <a:t> </a:t>
            </a:r>
            <a:endParaRPr lang="da-DK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07904" y="655437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 smtClean="0"/>
              <a:t>two</a:t>
            </a:r>
            <a:r>
              <a:rPr lang="da-DK" sz="1400" dirty="0" smtClean="0"/>
              <a:t> smallest</a:t>
            </a:r>
            <a:endParaRPr lang="da-DK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2160" y="58052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>
                <a:solidFill>
                  <a:srgbClr val="C00000"/>
                </a:solidFill>
              </a:rPr>
              <a:t>Max </a:t>
            </a:r>
            <a:r>
              <a:rPr lang="da-DK" sz="2400" b="1" dirty="0" err="1" smtClean="0">
                <a:solidFill>
                  <a:srgbClr val="C00000"/>
                </a:solidFill>
              </a:rPr>
              <a:t>size</a:t>
            </a:r>
            <a:r>
              <a:rPr lang="da-DK" sz="2400" b="1" dirty="0" smtClean="0">
                <a:solidFill>
                  <a:srgbClr val="C00000"/>
                </a:solidFill>
              </a:rPr>
              <a:t> </a:t>
            </a:r>
            <a:r>
              <a:rPr lang="da-DK" sz="2400" b="1" i="1" dirty="0" smtClean="0">
                <a:solidFill>
                  <a:srgbClr val="C00000"/>
                </a:solidFill>
              </a:rPr>
              <a:t>n</a:t>
            </a:r>
            <a:r>
              <a:rPr lang="da-DK" sz="2400" b="1" dirty="0" smtClean="0">
                <a:solidFill>
                  <a:srgbClr val="C00000"/>
                </a:solidFill>
              </a:rPr>
              <a:t> </a:t>
            </a:r>
            <a:r>
              <a:rPr lang="da-DK" sz="2400" b="1" dirty="0" smtClean="0">
                <a:solidFill>
                  <a:srgbClr val="C00000"/>
                </a:solidFill>
                <a:sym typeface="Symbol"/>
              </a:rPr>
              <a:t> </a:t>
            </a:r>
            <a:r>
              <a:rPr lang="da-DK" sz="2400" b="1" dirty="0" err="1" smtClean="0">
                <a:solidFill>
                  <a:srgbClr val="C00000"/>
                </a:solidFill>
                <a:latin typeface="Calibri"/>
                <a:cs typeface="Calibri"/>
                <a:sym typeface="Symbol"/>
              </a:rPr>
              <a:t>⅔</a:t>
            </a:r>
            <a:r>
              <a:rPr lang="da-DK" sz="2400" b="1" i="1" dirty="0" err="1" smtClean="0">
                <a:solidFill>
                  <a:srgbClr val="C00000"/>
                </a:solidFill>
                <a:sym typeface="Symbol"/>
              </a:rPr>
              <a:t>n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56176" y="627970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>
                <a:solidFill>
                  <a:srgbClr val="C00000"/>
                </a:solidFill>
              </a:rPr>
              <a:t>Time O(log</a:t>
            </a:r>
            <a:r>
              <a:rPr lang="da-DK" sz="2400" b="1" baseline="-25000" dirty="0" smtClean="0">
                <a:solidFill>
                  <a:srgbClr val="C00000"/>
                </a:solidFill>
              </a:rPr>
              <a:t>3/2</a:t>
            </a:r>
            <a:r>
              <a:rPr lang="da-DK" sz="2400" b="1" dirty="0" smtClean="0">
                <a:solidFill>
                  <a:srgbClr val="C00000"/>
                </a:solidFill>
              </a:rPr>
              <a:t> </a:t>
            </a:r>
            <a:r>
              <a:rPr lang="da-DK" sz="2400" b="1" i="1" dirty="0" smtClean="0">
                <a:solidFill>
                  <a:srgbClr val="C00000"/>
                </a:solidFill>
              </a:rPr>
              <a:t>n</a:t>
            </a:r>
            <a:r>
              <a:rPr lang="da-DK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72008" y="4725144"/>
            <a:ext cx="896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7504" y="3284984"/>
            <a:ext cx="5688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en-US" sz="2400" dirty="0" smtClean="0"/>
              <a:t>Each node </a:t>
            </a:r>
            <a:r>
              <a:rPr lang="en-US" sz="2400" b="1" dirty="0" smtClean="0">
                <a:solidFill>
                  <a:schemeClr val="accent1"/>
                </a:solidFill>
              </a:rPr>
              <a:t>d</a:t>
            </a:r>
            <a:r>
              <a:rPr lang="en-US" sz="2400" b="1" dirty="0" smtClean="0">
                <a:solidFill>
                  <a:schemeClr val="accent1"/>
                </a:solidFill>
              </a:rPr>
              <a:t>istance to empty leaf</a:t>
            </a: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en-US" sz="2400" b="1" dirty="0" smtClean="0">
                <a:solidFill>
                  <a:srgbClr val="C00000"/>
                </a:solidFill>
              </a:rPr>
              <a:t>Inv.</a:t>
            </a:r>
            <a:r>
              <a:rPr lang="en-US" sz="2400" dirty="0" smtClean="0"/>
              <a:t>  Distance right child  </a:t>
            </a:r>
            <a:r>
              <a:rPr lang="en-US" sz="2400" dirty="0" smtClean="0">
                <a:sym typeface="Symbol"/>
              </a:rPr>
              <a:t>  left child</a:t>
            </a:r>
          </a:p>
          <a:p>
            <a:pPr lvl="0">
              <a:buClr>
                <a:srgbClr val="C00000"/>
              </a:buClr>
              <a:buFont typeface="Symbol"/>
              <a:buChar char="Þ"/>
              <a:tabLst>
                <a:tab pos="360363" algn="l"/>
              </a:tabLst>
            </a:pPr>
            <a:r>
              <a:rPr lang="en-US" sz="2400" dirty="0" smtClean="0">
                <a:sym typeface="Symbol"/>
              </a:rPr>
              <a:t> rightmost </a:t>
            </a:r>
            <a:r>
              <a:rPr lang="en-US" sz="2400" dirty="0" smtClean="0">
                <a:sym typeface="Symbol"/>
              </a:rPr>
              <a:t>path </a:t>
            </a:r>
            <a:r>
              <a:rPr lang="en-US" sz="2400" dirty="0" smtClean="0">
                <a:sym typeface="Symbol"/>
              </a:rPr>
              <a:t> </a:t>
            </a:r>
            <a:r>
              <a:rPr lang="en-US" sz="2400" dirty="0" smtClean="0">
                <a:sym typeface="Symbol"/>
              </a:rPr>
              <a:t>log </a:t>
            </a:r>
            <a:r>
              <a:rPr lang="en-US" sz="2400" i="1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+1  nodes</a:t>
            </a:r>
            <a:endParaRPr lang="da-DK" sz="2400" dirty="0" smtClean="0">
              <a:sym typeface="Symbol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79512" y="216023"/>
            <a:ext cx="2736304" cy="2975764"/>
            <a:chOff x="6660232" y="188640"/>
            <a:chExt cx="2232248" cy="2448272"/>
          </a:xfrm>
        </p:grpSpPr>
        <p:cxnSp>
          <p:nvCxnSpPr>
            <p:cNvPr id="158" name="Straight Connector 157"/>
            <p:cNvCxnSpPr/>
            <p:nvPr/>
          </p:nvCxnSpPr>
          <p:spPr>
            <a:xfrm flipH="1" flipV="1">
              <a:off x="7668344" y="2060848"/>
              <a:ext cx="216024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452320" y="2060850"/>
              <a:ext cx="216024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668344" y="1628800"/>
              <a:ext cx="216024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7884368" y="1628800"/>
              <a:ext cx="21602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7884368" y="1196754"/>
              <a:ext cx="288032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460432" y="764704"/>
              <a:ext cx="288032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8172400" y="764704"/>
              <a:ext cx="28803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7812361" y="332657"/>
              <a:ext cx="648071" cy="432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164289" y="332656"/>
              <a:ext cx="648071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64288" y="764704"/>
              <a:ext cx="21602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804248" y="1196752"/>
              <a:ext cx="144018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948264" y="764704"/>
              <a:ext cx="21602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7020272" y="6206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68344" y="1886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316416" y="6206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028384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604448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14847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6376" y="19168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524328" y="19168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08304" y="23488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236296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804248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60232" y="155679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7740352" y="23488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179512" y="0"/>
            <a:ext cx="2736304" cy="2871894"/>
            <a:chOff x="6660232" y="-27384"/>
            <a:chExt cx="2232248" cy="2362815"/>
          </a:xfrm>
        </p:grpSpPr>
        <p:sp>
          <p:nvSpPr>
            <p:cNvPr id="132" name="TextBox 131"/>
            <p:cNvSpPr txBox="1"/>
            <p:nvPr/>
          </p:nvSpPr>
          <p:spPr>
            <a:xfrm>
              <a:off x="6660232" y="1340768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804248" y="836712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36296" y="836712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308304" y="2132856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956376" y="1700808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604448" y="836712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524328" y="1700808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740352" y="1268760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28384" y="836712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316416" y="404664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020272" y="404664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668344" y="-27384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3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740352" y="2132856"/>
              <a:ext cx="288032" cy="20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1772072" y="6165304"/>
            <a:ext cx="711696" cy="37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i="1" dirty="0" smtClean="0"/>
              <a:t>x</a:t>
            </a:r>
            <a:r>
              <a:rPr lang="da-DK" b="1" dirty="0" smtClean="0"/>
              <a:t> </a:t>
            </a:r>
            <a:r>
              <a:rPr lang="da-DK" b="1" dirty="0" smtClean="0"/>
              <a:t>&lt; </a:t>
            </a:r>
            <a:r>
              <a:rPr lang="da-DK" b="1" i="1" dirty="0" smtClean="0"/>
              <a:t>y</a:t>
            </a:r>
            <a:endParaRPr lang="da-DK" b="1" i="1" dirty="0"/>
          </a:p>
        </p:txBody>
      </p:sp>
      <p:sp>
        <p:nvSpPr>
          <p:cNvPr id="165" name="Rectangle 164"/>
          <p:cNvSpPr/>
          <p:nvPr/>
        </p:nvSpPr>
        <p:spPr>
          <a:xfrm>
            <a:off x="3635896" y="4809926"/>
            <a:ext cx="54360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ts val="18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1600" dirty="0" smtClean="0"/>
              <a:t>[C</a:t>
            </a:r>
            <a:r>
              <a:rPr lang="en-US" sz="1600" dirty="0" smtClean="0"/>
              <a:t>. </a:t>
            </a:r>
            <a:r>
              <a:rPr lang="en-US" sz="1600" dirty="0" err="1" smtClean="0"/>
              <a:t>Okasaki</a:t>
            </a:r>
            <a:r>
              <a:rPr lang="en-US" sz="1600" dirty="0" smtClean="0"/>
              <a:t>, </a:t>
            </a:r>
            <a:r>
              <a:rPr lang="en-US" sz="1600" i="1" dirty="0" smtClean="0"/>
              <a:t>Alternatives to Two Classic Data </a:t>
            </a:r>
            <a:r>
              <a:rPr lang="en-US" sz="1600" i="1" dirty="0" smtClean="0"/>
              <a:t>Structures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Symposium </a:t>
            </a:r>
            <a:r>
              <a:rPr lang="en-US" sz="1600" dirty="0" smtClean="0"/>
              <a:t>on Computer Science Education,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162-165</a:t>
            </a:r>
            <a:r>
              <a:rPr lang="en-US" sz="1600" dirty="0" smtClean="0"/>
              <a:t>, 2005]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059832" y="1268760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en-US" sz="2400" b="1" dirty="0" smtClean="0"/>
              <a:t>Leftist Heaps</a:t>
            </a:r>
            <a:endParaRPr lang="en-US" sz="2400" dirty="0" smtClean="0"/>
          </a:p>
        </p:txBody>
      </p:sp>
      <p:grpSp>
        <p:nvGrpSpPr>
          <p:cNvPr id="253" name="Group 252"/>
          <p:cNvGrpSpPr/>
          <p:nvPr/>
        </p:nvGrpSpPr>
        <p:grpSpPr>
          <a:xfrm>
            <a:off x="7380312" y="2204864"/>
            <a:ext cx="1224136" cy="2520280"/>
            <a:chOff x="107504" y="2204864"/>
            <a:chExt cx="1224136" cy="2520280"/>
          </a:xfrm>
        </p:grpSpPr>
        <p:cxnSp>
          <p:nvCxnSpPr>
            <p:cNvPr id="191" name="Straight Connector 190"/>
            <p:cNvCxnSpPr/>
            <p:nvPr/>
          </p:nvCxnSpPr>
          <p:spPr>
            <a:xfrm flipH="1">
              <a:off x="323528" y="256490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467544" y="299695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11560" y="3429000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755576" y="386104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907976" y="429309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39552" y="2564904"/>
              <a:ext cx="576064" cy="1728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39552" y="285293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683568" y="32849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835968" y="37170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971600" y="4149080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403920" y="24208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07504" y="278092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51520" y="3182779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03920" y="3645024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4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39552" y="4077072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1952" y="4478923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043608" y="3933056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99592" y="350100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55576" y="3068960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3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1560" y="2636912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3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67544" y="2204864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3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20" name="Arc 219"/>
            <p:cNvSpPr/>
            <p:nvPr/>
          </p:nvSpPr>
          <p:spPr>
            <a:xfrm>
              <a:off x="395536" y="2723434"/>
              <a:ext cx="576064" cy="504056"/>
            </a:xfrm>
            <a:prstGeom prst="arc">
              <a:avLst>
                <a:gd name="adj1" fmla="val 3303580"/>
                <a:gd name="adj2" fmla="val 9280779"/>
              </a:avLst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Arc 220"/>
            <p:cNvSpPr/>
            <p:nvPr/>
          </p:nvSpPr>
          <p:spPr>
            <a:xfrm>
              <a:off x="266034" y="2276872"/>
              <a:ext cx="576064" cy="504056"/>
            </a:xfrm>
            <a:prstGeom prst="arc">
              <a:avLst>
                <a:gd name="adj1" fmla="val 3303580"/>
                <a:gd name="adj2" fmla="val 9280779"/>
              </a:avLst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5925638" y="4046875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000" dirty="0" smtClean="0">
                <a:solidFill>
                  <a:schemeClr val="accent1"/>
                </a:solidFill>
              </a:rPr>
              <a:t>1</a:t>
            </a:r>
            <a:endParaRPr lang="en-US" sz="1000" dirty="0">
              <a:solidFill>
                <a:schemeClr val="accent1"/>
              </a:solidFill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5753156" y="3024249"/>
            <a:ext cx="792088" cy="1080120"/>
            <a:chOff x="2555776" y="2924944"/>
            <a:chExt cx="792088" cy="1080120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987824" y="3284984"/>
              <a:ext cx="14401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2771800" y="328498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2924200" y="371703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2987824" y="357301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555776" y="350100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059832" y="3356992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915816" y="2924944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496134" y="3024249"/>
            <a:ext cx="927720" cy="1686381"/>
            <a:chOff x="1475656" y="2060848"/>
            <a:chExt cx="927720" cy="1686381"/>
          </a:xfrm>
        </p:grpSpPr>
        <p:cxnSp>
          <p:nvCxnSpPr>
            <p:cNvPr id="222" name="Straight Connector 221"/>
            <p:cNvCxnSpPr/>
            <p:nvPr/>
          </p:nvCxnSpPr>
          <p:spPr>
            <a:xfrm flipH="1">
              <a:off x="1691680" y="242088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1827312" y="285293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1971328" y="328498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907704" y="2420888"/>
              <a:ext cx="288032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/>
            <p:cNvSpPr/>
            <p:nvPr/>
          </p:nvSpPr>
          <p:spPr>
            <a:xfrm>
              <a:off x="1899320" y="270892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051720" y="314096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772072" y="227687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75656" y="2636912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619672" y="3068960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4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755304" y="350100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115344" y="2924944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1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971328" y="2492896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2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835696" y="2060848"/>
              <a:ext cx="2880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000" dirty="0" smtClean="0">
                  <a:solidFill>
                    <a:schemeClr val="accent1"/>
                  </a:solidFill>
                </a:rPr>
                <a:t>3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56" name="Left Brace 255"/>
          <p:cNvSpPr/>
          <p:nvPr/>
        </p:nvSpPr>
        <p:spPr>
          <a:xfrm rot="9682487">
            <a:off x="8287438" y="2308361"/>
            <a:ext cx="135619" cy="2059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7" name="Rectangle 256"/>
          <p:cNvSpPr/>
          <p:nvPr/>
        </p:nvSpPr>
        <p:spPr>
          <a:xfrm rot="4260000">
            <a:off x="7599651" y="3168002"/>
            <a:ext cx="1948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m</a:t>
            </a:r>
            <a:r>
              <a:rPr lang="da-DK" sz="1400" dirty="0" err="1" smtClean="0">
                <a:sym typeface="Symbol"/>
              </a:rPr>
              <a:t>erge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rightmost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paths</a:t>
            </a:r>
            <a:endParaRPr lang="en-US" sz="1400" dirty="0" smtClean="0"/>
          </a:p>
        </p:txBody>
      </p:sp>
      <p:sp>
        <p:nvSpPr>
          <p:cNvPr id="262" name="TextBox 261"/>
          <p:cNvSpPr txBox="1"/>
          <p:nvPr/>
        </p:nvSpPr>
        <p:spPr>
          <a:xfrm>
            <a:off x="4860032" y="426347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 smtClean="0">
                <a:solidFill>
                  <a:srgbClr val="C00000"/>
                </a:solidFill>
              </a:rPr>
              <a:t>Time O(log </a:t>
            </a:r>
            <a:r>
              <a:rPr lang="da-DK" sz="2400" b="1" i="1" dirty="0" smtClean="0">
                <a:solidFill>
                  <a:srgbClr val="C00000"/>
                </a:solidFill>
              </a:rPr>
              <a:t>n</a:t>
            </a:r>
            <a:r>
              <a:rPr lang="da-DK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70" grpId="0"/>
      <p:bldP spid="248" grpId="0"/>
      <p:bldP spid="258" grpId="0"/>
      <p:bldP spid="3" grpId="0" build="p"/>
      <p:bldP spid="5" grpId="0"/>
      <p:bldP spid="52" grpId="0"/>
      <p:bldP spid="53" grpId="0"/>
      <p:bldP spid="54" grpId="0"/>
      <p:bldP spid="55" grpId="0"/>
      <p:bldP spid="56" grpId="0"/>
      <p:bldP spid="82" grpId="0" animBg="1"/>
      <p:bldP spid="66" grpId="0" animBg="1"/>
      <p:bldP spid="67" grpId="0"/>
      <p:bldP spid="68" grpId="0"/>
      <p:bldP spid="69" grpId="0"/>
      <p:bldP spid="81" grpId="0"/>
      <p:bldP spid="164" grpId="0"/>
      <p:bldP spid="165" grpId="0"/>
      <p:bldP spid="180" grpId="0"/>
      <p:bldP spid="237" grpId="0"/>
      <p:bldP spid="256" grpId="0" animBg="1"/>
      <p:bldP spid="257" grpId="0"/>
      <p:bldP spid="2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47"/>
          <p:cNvSpPr txBox="1"/>
          <p:nvPr/>
        </p:nvSpPr>
        <p:spPr>
          <a:xfrm>
            <a:off x="309014" y="3139801"/>
            <a:ext cx="23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Meld (         </a:t>
            </a:r>
            <a:r>
              <a:rPr lang="da-DK" b="1" dirty="0" smtClean="0"/>
              <a:t> ,           )   =  </a:t>
            </a:r>
          </a:p>
        </p:txBody>
      </p:sp>
      <p:sp>
        <p:nvSpPr>
          <p:cNvPr id="258" name="Content Placeholder 2"/>
          <p:cNvSpPr txBox="1">
            <a:spLocks/>
          </p:cNvSpPr>
          <p:nvPr/>
        </p:nvSpPr>
        <p:spPr>
          <a:xfrm>
            <a:off x="107504" y="664096"/>
            <a:ext cx="7992888" cy="38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C00000"/>
              </a:buClr>
              <a:tabLst>
                <a:tab pos="449263" algn="l"/>
              </a:tabLst>
            </a:pP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Heaps</a:t>
            </a:r>
            <a:r>
              <a:rPr lang="en-US" sz="1600" dirty="0" smtClean="0"/>
              <a:t>, </a:t>
            </a:r>
            <a:r>
              <a:rPr lang="en-US" sz="1600" dirty="0" smtClean="0"/>
              <a:t>SIAM </a:t>
            </a:r>
            <a:r>
              <a:rPr lang="en-US" sz="1600" dirty="0" smtClean="0"/>
              <a:t>Journal of Computing, 15(1): 52-69, 1986</a:t>
            </a:r>
            <a:r>
              <a:rPr lang="en-US" sz="1600" dirty="0" smtClean="0"/>
              <a:t>]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</p:spPr>
        <p:txBody>
          <a:bodyPr/>
          <a:lstStyle/>
          <a:p>
            <a:fld id="{2D510906-6E64-46D9-9D73-D39E9676222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-84402"/>
            <a:ext cx="3024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Skew</a:t>
            </a:r>
            <a:r>
              <a:rPr kumimoji="0" lang="da-D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Heaps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47864" y="1753071"/>
            <a:ext cx="2987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smtClean="0"/>
              <a:t>Meld                             Cut </a:t>
            </a:r>
            <a:r>
              <a:rPr lang="da-DK" sz="1400" dirty="0" err="1" smtClean="0"/>
              <a:t>root</a:t>
            </a:r>
            <a:r>
              <a:rPr lang="da-DK" sz="1400" dirty="0" smtClean="0"/>
              <a:t> + Meld</a:t>
            </a:r>
            <a:endParaRPr lang="da-DK" sz="1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3424518" y="15938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=</a:t>
            </a:r>
            <a:endParaRPr lang="da-DK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296726" y="159386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=</a:t>
            </a:r>
            <a:endParaRPr lang="da-DK" dirty="0"/>
          </a:p>
        </p:txBody>
      </p:sp>
      <p:sp>
        <p:nvSpPr>
          <p:cNvPr id="153" name="Rectangle 152"/>
          <p:cNvSpPr/>
          <p:nvPr/>
        </p:nvSpPr>
        <p:spPr>
          <a:xfrm>
            <a:off x="144016" y="5013176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sz="2400" b="1" dirty="0" smtClean="0">
                <a:sym typeface="Symbol"/>
              </a:rPr>
              <a:t>O(log </a:t>
            </a:r>
            <a:r>
              <a:rPr lang="da-DK" sz="2400" b="1" i="1" dirty="0" smtClean="0">
                <a:sym typeface="Symbol"/>
              </a:rPr>
              <a:t>n</a:t>
            </a:r>
            <a:r>
              <a:rPr lang="da-DK" sz="2400" b="1" dirty="0" smtClean="0">
                <a:sym typeface="Symbol"/>
              </a:rPr>
              <a:t>) </a:t>
            </a:r>
            <a:r>
              <a:rPr lang="da-DK" sz="2400" b="1" dirty="0" err="1" smtClean="0">
                <a:sym typeface="Symbol"/>
              </a:rPr>
              <a:t>amortized</a:t>
            </a:r>
            <a:r>
              <a:rPr lang="da-DK" sz="2400" b="1" dirty="0" smtClean="0">
                <a:sym typeface="Symbol"/>
              </a:rPr>
              <a:t> Meld</a:t>
            </a: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sz="2400" b="1" dirty="0" smtClean="0">
                <a:solidFill>
                  <a:schemeClr val="accent1"/>
                </a:solidFill>
                <a:sym typeface="Symbol"/>
              </a:rPr>
              <a:t>Heavy</a:t>
            </a:r>
            <a:r>
              <a:rPr lang="da-DK" sz="2400" dirty="0" smtClean="0">
                <a:sym typeface="Symbol"/>
              </a:rPr>
              <a:t> right </a:t>
            </a:r>
            <a:r>
              <a:rPr lang="da-DK" sz="2400" dirty="0" err="1" smtClean="0">
                <a:sym typeface="Symbol"/>
              </a:rPr>
              <a:t>child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on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merge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path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before</a:t>
            </a:r>
            <a:r>
              <a:rPr lang="da-DK" sz="2400" dirty="0" smtClean="0">
                <a:sym typeface="Symbol"/>
              </a:rPr>
              <a:t> meld  </a:t>
            </a:r>
            <a:r>
              <a:rPr lang="da-DK" sz="2400" dirty="0" err="1" smtClean="0">
                <a:sym typeface="Symbol"/>
              </a:rPr>
              <a:t>replaced</a:t>
            </a:r>
            <a:r>
              <a:rPr lang="da-DK" sz="2400" dirty="0" smtClean="0">
                <a:sym typeface="Symbol"/>
              </a:rPr>
              <a:t> by </a:t>
            </a:r>
            <a:r>
              <a:rPr lang="da-DK" sz="2400" b="1" dirty="0" smtClean="0">
                <a:solidFill>
                  <a:srgbClr val="00B050"/>
                </a:solidFill>
                <a:sym typeface="Symbol"/>
              </a:rPr>
              <a:t>light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child</a:t>
            </a:r>
            <a:endParaRPr lang="da-DK" sz="2400" dirty="0" smtClean="0">
              <a:sym typeface="Symbol"/>
            </a:endParaRP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sz="2400" dirty="0" smtClean="0">
                <a:sym typeface="Symbol"/>
              </a:rPr>
              <a:t> 1 potential </a:t>
            </a:r>
            <a:r>
              <a:rPr lang="da-DK" sz="2400" dirty="0" err="1" smtClean="0">
                <a:sym typeface="Symbol"/>
              </a:rPr>
              <a:t>released</a:t>
            </a:r>
            <a:r>
              <a:rPr lang="da-DK" sz="2400" dirty="0" smtClean="0">
                <a:sym typeface="Symbol"/>
              </a:rPr>
              <a:t> for heavy node</a:t>
            </a: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sz="2400" dirty="0" smtClean="0">
                <a:sym typeface="Symbol"/>
              </a:rPr>
              <a:t> </a:t>
            </a:r>
            <a:r>
              <a:rPr lang="da-DK" sz="2400" dirty="0" err="1" smtClean="0">
                <a:sym typeface="Symbol"/>
              </a:rPr>
              <a:t>amortized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cost</a:t>
            </a:r>
            <a:r>
              <a:rPr lang="da-DK" sz="2400" dirty="0" smtClean="0">
                <a:sym typeface="Symbol"/>
              </a:rPr>
              <a:t> 2∙ # </a:t>
            </a:r>
            <a:r>
              <a:rPr lang="da-DK" sz="2400" b="1" dirty="0" smtClean="0">
                <a:solidFill>
                  <a:srgbClr val="00B050"/>
                </a:solidFill>
                <a:sym typeface="Symbol"/>
              </a:rPr>
              <a:t>light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children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on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rightmost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paths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before</a:t>
            </a:r>
            <a:r>
              <a:rPr lang="da-DK" sz="2400" dirty="0" smtClean="0">
                <a:sym typeface="Symbol"/>
              </a:rPr>
              <a:t> meld</a:t>
            </a:r>
          </a:p>
        </p:txBody>
      </p:sp>
      <p:grpSp>
        <p:nvGrpSpPr>
          <p:cNvPr id="23" name="Group 252"/>
          <p:cNvGrpSpPr/>
          <p:nvPr/>
        </p:nvGrpSpPr>
        <p:grpSpPr>
          <a:xfrm>
            <a:off x="2570290" y="2564904"/>
            <a:ext cx="993598" cy="2304256"/>
            <a:chOff x="266034" y="2276872"/>
            <a:chExt cx="993598" cy="2304256"/>
          </a:xfrm>
        </p:grpSpPr>
        <p:cxnSp>
          <p:nvCxnSpPr>
            <p:cNvPr id="191" name="Straight Connector 190"/>
            <p:cNvCxnSpPr/>
            <p:nvPr/>
          </p:nvCxnSpPr>
          <p:spPr>
            <a:xfrm flipH="1">
              <a:off x="323528" y="256490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467544" y="299695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11560" y="3429000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755576" y="386104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907976" y="429309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39552" y="2564904"/>
              <a:ext cx="576064" cy="1728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39552" y="285293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683568" y="32849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835968" y="37170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971600" y="4149080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403920" y="24208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Arc 219"/>
            <p:cNvSpPr/>
            <p:nvPr/>
          </p:nvSpPr>
          <p:spPr>
            <a:xfrm>
              <a:off x="395536" y="2723434"/>
              <a:ext cx="576064" cy="504056"/>
            </a:xfrm>
            <a:prstGeom prst="arc">
              <a:avLst>
                <a:gd name="adj1" fmla="val 3303580"/>
                <a:gd name="adj2" fmla="val 9280779"/>
              </a:avLst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Arc 220"/>
            <p:cNvSpPr/>
            <p:nvPr/>
          </p:nvSpPr>
          <p:spPr>
            <a:xfrm>
              <a:off x="266034" y="2276872"/>
              <a:ext cx="576064" cy="504056"/>
            </a:xfrm>
            <a:prstGeom prst="arc">
              <a:avLst>
                <a:gd name="adj1" fmla="val 3303580"/>
                <a:gd name="adj2" fmla="val 9280779"/>
              </a:avLst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51"/>
          <p:cNvGrpSpPr/>
          <p:nvPr/>
        </p:nvGrpSpPr>
        <p:grpSpPr>
          <a:xfrm>
            <a:off x="1000628" y="3197295"/>
            <a:ext cx="504056" cy="864096"/>
            <a:chOff x="2771800" y="3140968"/>
            <a:chExt cx="504056" cy="864096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987824" y="3284984"/>
              <a:ext cx="14401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2771800" y="328498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2924200" y="371703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2987824" y="357301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49"/>
          <p:cNvGrpSpPr/>
          <p:nvPr/>
        </p:nvGrpSpPr>
        <p:grpSpPr>
          <a:xfrm>
            <a:off x="1743606" y="3197295"/>
            <a:ext cx="648072" cy="1296144"/>
            <a:chOff x="1691680" y="2276872"/>
            <a:chExt cx="648072" cy="1296144"/>
          </a:xfrm>
        </p:grpSpPr>
        <p:cxnSp>
          <p:nvCxnSpPr>
            <p:cNvPr id="222" name="Straight Connector 221"/>
            <p:cNvCxnSpPr/>
            <p:nvPr/>
          </p:nvCxnSpPr>
          <p:spPr>
            <a:xfrm flipH="1">
              <a:off x="1691680" y="242088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1827312" y="285293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1971328" y="328498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907704" y="2420888"/>
              <a:ext cx="288032" cy="86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/>
            <p:cNvSpPr/>
            <p:nvPr/>
          </p:nvSpPr>
          <p:spPr>
            <a:xfrm>
              <a:off x="1899320" y="270892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051720" y="314096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772072" y="227687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6" name="Left Brace 255"/>
          <p:cNvSpPr/>
          <p:nvPr/>
        </p:nvSpPr>
        <p:spPr>
          <a:xfrm rot="9682487">
            <a:off x="3318886" y="2553415"/>
            <a:ext cx="135619" cy="2059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7" name="Rectangle 256"/>
          <p:cNvSpPr/>
          <p:nvPr/>
        </p:nvSpPr>
        <p:spPr>
          <a:xfrm rot="4260000">
            <a:off x="2631099" y="3413056"/>
            <a:ext cx="1948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m</a:t>
            </a:r>
            <a:r>
              <a:rPr lang="da-DK" sz="1400" dirty="0" err="1" smtClean="0">
                <a:sym typeface="Symbol"/>
              </a:rPr>
              <a:t>erge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rightmost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paths</a:t>
            </a:r>
            <a:endParaRPr lang="en-US" sz="1400" dirty="0" smtClean="0"/>
          </a:p>
        </p:txBody>
      </p:sp>
      <p:sp>
        <p:nvSpPr>
          <p:cNvPr id="144" name="Arc 143"/>
          <p:cNvSpPr/>
          <p:nvPr/>
        </p:nvSpPr>
        <p:spPr>
          <a:xfrm>
            <a:off x="2852192" y="3443514"/>
            <a:ext cx="576064" cy="504056"/>
          </a:xfrm>
          <a:prstGeom prst="arc">
            <a:avLst>
              <a:gd name="adj1" fmla="val 3303580"/>
              <a:gd name="adj2" fmla="val 9280779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>
            <a:off x="3004592" y="3875562"/>
            <a:ext cx="576064" cy="504056"/>
          </a:xfrm>
          <a:prstGeom prst="arc">
            <a:avLst>
              <a:gd name="adj1" fmla="val 3303580"/>
              <a:gd name="adj2" fmla="val 9280779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Content Placeholder 2"/>
          <p:cNvSpPr txBox="1">
            <a:spLocks/>
          </p:cNvSpPr>
          <p:nvPr/>
        </p:nvSpPr>
        <p:spPr>
          <a:xfrm>
            <a:off x="216024" y="980728"/>
            <a:ext cx="853244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Heap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ordered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da-D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a-DK" sz="2400" b="1" i="1" dirty="0" err="1" smtClean="0"/>
              <a:t>n</a:t>
            </a:r>
            <a:r>
              <a:rPr kumimoji="0" lang="da-D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a-DK" sz="2400" dirty="0" smtClean="0"/>
              <a:t>balance information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da-DK" sz="2400" dirty="0" err="1" smtClean="0"/>
              <a:t>MakeHeap</a:t>
            </a:r>
            <a:r>
              <a:rPr lang="da-DK" sz="2400" dirty="0" smtClean="0"/>
              <a:t>, </a:t>
            </a:r>
            <a:r>
              <a:rPr lang="da-DK" sz="2400" dirty="0" err="1" smtClean="0"/>
              <a:t>FindMin</a:t>
            </a:r>
            <a:r>
              <a:rPr lang="da-DK" sz="2400" dirty="0" smtClean="0"/>
              <a:t>, </a:t>
            </a:r>
            <a:r>
              <a:rPr lang="da-DK" sz="2400" dirty="0" err="1" smtClean="0"/>
              <a:t>Insert</a:t>
            </a:r>
            <a:r>
              <a:rPr lang="da-DK" sz="2400" dirty="0" smtClean="0"/>
              <a:t>, </a:t>
            </a:r>
            <a:r>
              <a:rPr lang="da-DK" sz="2400" b="1" dirty="0" smtClean="0">
                <a:solidFill>
                  <a:srgbClr val="C00000"/>
                </a:solidFill>
              </a:rPr>
              <a:t>Meld</a:t>
            </a:r>
            <a:r>
              <a:rPr lang="da-DK" sz="2400" dirty="0" smtClean="0"/>
              <a:t>, </a:t>
            </a:r>
            <a:r>
              <a:rPr lang="da-DK" sz="2400" dirty="0" err="1" smtClean="0"/>
              <a:t>DeleteMin</a:t>
            </a:r>
            <a:r>
              <a:rPr lang="da-DK" sz="2400" dirty="0" smtClean="0"/>
              <a:t/>
            </a:r>
            <a:br>
              <a:rPr lang="da-DK" sz="2400" dirty="0" smtClean="0"/>
            </a:br>
            <a:endParaRPr lang="da-DK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ts val="1800"/>
              </a:lnSpc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a-D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Meld</a:t>
            </a: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da-D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</a:t>
            </a: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rightmost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paths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sibling</a:t>
            </a:r>
            <a:r>
              <a:rPr lang="da-DK" sz="2400" dirty="0" smtClean="0"/>
              <a:t>s </a:t>
            </a:r>
            <a:r>
              <a:rPr lang="da-DK" sz="2400" dirty="0" err="1" smtClean="0"/>
              <a:t>on</a:t>
            </a:r>
            <a:r>
              <a:rPr lang="da-DK" sz="2400" dirty="0" smtClean="0"/>
              <a:t> </a:t>
            </a:r>
            <a:r>
              <a:rPr lang="da-DK" sz="2400" dirty="0" err="1" smtClean="0"/>
              <a:t>merge</a:t>
            </a:r>
            <a:r>
              <a:rPr lang="da-DK" sz="2400" dirty="0" smtClean="0"/>
              <a:t> </a:t>
            </a:r>
            <a:r>
              <a:rPr lang="da-DK" sz="2400" dirty="0" err="1" smtClean="0"/>
              <a:t>path</a:t>
            </a: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211960" y="2996952"/>
            <a:ext cx="4717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C00000"/>
              </a:buClr>
              <a:tabLst>
                <a:tab pos="360363" algn="l"/>
              </a:tabLst>
            </a:pPr>
            <a:r>
              <a:rPr lang="da-DK" sz="2000" i="1" dirty="0" smtClean="0"/>
              <a:t>v </a:t>
            </a:r>
            <a:r>
              <a:rPr lang="da-DK" sz="2000" b="1" dirty="0" smtClean="0">
                <a:solidFill>
                  <a:schemeClr val="accent1"/>
                </a:solidFill>
              </a:rPr>
              <a:t>heavy </a:t>
            </a:r>
            <a:r>
              <a:rPr lang="da-DK" sz="2000" dirty="0" err="1" smtClean="0"/>
              <a:t>if</a:t>
            </a:r>
            <a:r>
              <a:rPr lang="da-DK" sz="2000" dirty="0" smtClean="0"/>
              <a:t> </a:t>
            </a:r>
            <a:r>
              <a:rPr lang="da-DK" sz="2000" dirty="0" smtClean="0">
                <a:sym typeface="Symbol"/>
              </a:rPr>
              <a:t>|</a:t>
            </a:r>
            <a:r>
              <a:rPr lang="da-DK" sz="2000" i="1" dirty="0" smtClean="0">
                <a:sym typeface="Symbol"/>
              </a:rPr>
              <a:t>T</a:t>
            </a:r>
            <a:r>
              <a:rPr lang="da-DK" sz="2000" i="1" baseline="-25000" dirty="0" smtClean="0">
                <a:sym typeface="Symbol"/>
              </a:rPr>
              <a:t>v</a:t>
            </a:r>
            <a:r>
              <a:rPr lang="da-DK" sz="2000" dirty="0" smtClean="0">
                <a:sym typeface="Symbol"/>
              </a:rPr>
              <a:t>| &gt; |</a:t>
            </a:r>
            <a:r>
              <a:rPr lang="da-DK" sz="2000" dirty="0" err="1" smtClean="0">
                <a:sym typeface="Symbol"/>
              </a:rPr>
              <a:t>T</a:t>
            </a:r>
            <a:r>
              <a:rPr lang="da-DK" sz="2000" i="1" baseline="-25000" dirty="0" err="1" smtClean="0">
                <a:sym typeface="Symbol"/>
              </a:rPr>
              <a:t>p</a:t>
            </a:r>
            <a:r>
              <a:rPr lang="da-DK" sz="2000" baseline="-25000" dirty="0" smtClean="0">
                <a:sym typeface="Symbol"/>
              </a:rPr>
              <a:t>(</a:t>
            </a:r>
            <a:r>
              <a:rPr lang="da-DK" sz="2000" i="1" baseline="-25000" dirty="0" smtClean="0">
                <a:sym typeface="Symbol"/>
              </a:rPr>
              <a:t>v</a:t>
            </a:r>
            <a:r>
              <a:rPr lang="da-DK" sz="2000" baseline="-25000" dirty="0" smtClean="0">
                <a:sym typeface="Symbol"/>
              </a:rPr>
              <a:t>)</a:t>
            </a:r>
            <a:r>
              <a:rPr lang="da-DK" sz="2000" dirty="0" smtClean="0">
                <a:sym typeface="Symbol"/>
              </a:rPr>
              <a:t>|/2, </a:t>
            </a:r>
            <a:r>
              <a:rPr lang="da-DK" sz="2000" dirty="0" err="1" smtClean="0">
                <a:sym typeface="Symbol"/>
              </a:rPr>
              <a:t>otherwise</a:t>
            </a:r>
            <a:r>
              <a:rPr lang="da-DK" sz="2000" dirty="0" smtClean="0">
                <a:sym typeface="Symbol"/>
              </a:rPr>
              <a:t> </a:t>
            </a:r>
            <a:r>
              <a:rPr lang="da-DK" sz="2000" b="1" dirty="0" smtClean="0">
                <a:solidFill>
                  <a:srgbClr val="00B050"/>
                </a:solidFill>
                <a:sym typeface="Symbol"/>
              </a:rPr>
              <a:t>light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0" algn="ctr">
              <a:buClr>
                <a:srgbClr val="C00000"/>
              </a:buClr>
              <a:buFont typeface="Symbol"/>
              <a:buChar char="Þ"/>
              <a:tabLst>
                <a:tab pos="360363" algn="l"/>
              </a:tabLst>
            </a:pPr>
            <a:r>
              <a:rPr lang="en-US" sz="2000" dirty="0" smtClean="0">
                <a:sym typeface="Symbol"/>
              </a:rPr>
              <a:t>    any path</a:t>
            </a:r>
            <a:r>
              <a:rPr lang="en-US" sz="2000" dirty="0" smtClean="0">
                <a:sym typeface="Symbol"/>
              </a:rPr>
              <a:t>  log </a:t>
            </a:r>
            <a:r>
              <a:rPr lang="en-US" sz="2000" i="1" dirty="0" smtClean="0">
                <a:sym typeface="Symbol"/>
              </a:rPr>
              <a:t>n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light </a:t>
            </a:r>
            <a:r>
              <a:rPr lang="en-US" sz="2000" dirty="0" smtClean="0">
                <a:sym typeface="Symbol"/>
              </a:rPr>
              <a:t>nodes</a:t>
            </a:r>
          </a:p>
          <a:p>
            <a:pPr lvl="0" algn="ctr">
              <a:buClr>
                <a:srgbClr val="C00000"/>
              </a:buClr>
              <a:tabLst>
                <a:tab pos="360363" algn="l"/>
              </a:tabLst>
            </a:pPr>
            <a:endParaRPr lang="en-US" sz="2000" dirty="0" smtClean="0">
              <a:sym typeface="Symbol"/>
            </a:endParaRPr>
          </a:p>
          <a:p>
            <a:pPr algn="ctr">
              <a:buClr>
                <a:srgbClr val="C00000"/>
              </a:buClr>
              <a:tabLst>
                <a:tab pos="360363" algn="l"/>
              </a:tabLst>
            </a:pP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Potential   = # heavy right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children in tree</a:t>
            </a:r>
          </a:p>
        </p:txBody>
      </p:sp>
      <p:grpSp>
        <p:nvGrpSpPr>
          <p:cNvPr id="149" name="Group 148"/>
          <p:cNvGrpSpPr>
            <a:grpSpLocks noChangeAspect="1"/>
          </p:cNvGrpSpPr>
          <p:nvPr/>
        </p:nvGrpSpPr>
        <p:grpSpPr>
          <a:xfrm>
            <a:off x="7524328" y="742016"/>
            <a:ext cx="1440160" cy="1289804"/>
            <a:chOff x="6660232" y="188640"/>
            <a:chExt cx="2232248" cy="2016224"/>
          </a:xfrm>
        </p:grpSpPr>
        <p:cxnSp>
          <p:nvCxnSpPr>
            <p:cNvPr id="157" name="Straight Connector 156"/>
            <p:cNvCxnSpPr/>
            <p:nvPr/>
          </p:nvCxnSpPr>
          <p:spPr>
            <a:xfrm flipH="1" flipV="1">
              <a:off x="7884368" y="1628800"/>
              <a:ext cx="21602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7884368" y="1196754"/>
              <a:ext cx="288032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8460432" y="764704"/>
              <a:ext cx="288032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8172400" y="764704"/>
              <a:ext cx="28803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7812361" y="332657"/>
              <a:ext cx="648071" cy="432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7164289" y="332656"/>
              <a:ext cx="648071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164288" y="764704"/>
              <a:ext cx="216024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6804248" y="1196752"/>
              <a:ext cx="144018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6948264" y="764704"/>
              <a:ext cx="21602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020272" y="6206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7668344" y="1886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8316416" y="6206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8028384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8604448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740352" y="14847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8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956376" y="19168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10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7236296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9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6804248" y="10527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7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6660232" y="155679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900" dirty="0" smtClean="0">
                  <a:solidFill>
                    <a:schemeClr val="tx1"/>
                  </a:solidFill>
                </a:rPr>
                <a:t>12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52" grpId="0"/>
      <p:bldP spid="53" grpId="0"/>
      <p:bldP spid="54" grpId="0"/>
      <p:bldP spid="153" grpId="0"/>
      <p:bldP spid="256" grpId="0" animBg="1"/>
      <p:bldP spid="257" grpId="0"/>
      <p:bldP spid="144" grpId="0" animBg="1"/>
      <p:bldP spid="145" grpId="0" animBg="1"/>
      <p:bldP spid="146" grpId="0" uiExpand="1" build="allAtOnce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 rot="4238473">
            <a:off x="6268377" y="1974835"/>
            <a:ext cx="1154534" cy="4245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rot="4238473">
            <a:off x="5774380" y="2507401"/>
            <a:ext cx="1353991" cy="4245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rot="4238473">
            <a:off x="6702234" y="3078054"/>
            <a:ext cx="1074801" cy="4245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rot="4238473">
            <a:off x="2827144" y="2678423"/>
            <a:ext cx="1779259" cy="4245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4238473">
            <a:off x="2493526" y="2953826"/>
            <a:ext cx="1353991" cy="4245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rot="4238473">
            <a:off x="1870935" y="2240833"/>
            <a:ext cx="881210" cy="4245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4238473">
            <a:off x="1390282" y="2739303"/>
            <a:ext cx="898041" cy="4245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4355977" y="1985963"/>
            <a:ext cx="135061" cy="168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216652" y="2043728"/>
            <a:ext cx="3139324" cy="37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Meld (         </a:t>
            </a:r>
            <a:r>
              <a:rPr lang="da-DK" b="1" dirty="0" smtClean="0"/>
              <a:t>        ,                  )   =                           </a:t>
            </a:r>
          </a:p>
        </p:txBody>
      </p:sp>
      <p:sp>
        <p:nvSpPr>
          <p:cNvPr id="258" name="Content Placeholder 2"/>
          <p:cNvSpPr txBox="1">
            <a:spLocks/>
          </p:cNvSpPr>
          <p:nvPr/>
        </p:nvSpPr>
        <p:spPr>
          <a:xfrm>
            <a:off x="107504" y="664096"/>
            <a:ext cx="7992888" cy="38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C00000"/>
              </a:buClr>
              <a:tabLst>
                <a:tab pos="449263" algn="l"/>
              </a:tabLst>
            </a:pP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Heaps</a:t>
            </a:r>
            <a:r>
              <a:rPr lang="en-US" sz="1600" dirty="0" smtClean="0"/>
              <a:t>, </a:t>
            </a:r>
            <a:r>
              <a:rPr lang="en-US" sz="1600" dirty="0" smtClean="0"/>
              <a:t>SIAM </a:t>
            </a:r>
            <a:r>
              <a:rPr lang="en-US" sz="1600" dirty="0" smtClean="0"/>
              <a:t>Journal of Computing, 15(1): 52-69, 1986</a:t>
            </a:r>
            <a:r>
              <a:rPr lang="en-US" sz="1600" dirty="0" smtClean="0"/>
              <a:t>]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8264" y="6381328"/>
            <a:ext cx="2133600" cy="365125"/>
          </a:xfrm>
        </p:spPr>
        <p:txBody>
          <a:bodyPr/>
          <a:lstStyle/>
          <a:p>
            <a:fld id="{2D510906-6E64-46D9-9D73-D39E9676222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-84878"/>
            <a:ext cx="957706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Skew</a:t>
            </a:r>
            <a:r>
              <a:rPr kumimoji="0" lang="da-D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Heaps</a:t>
            </a:r>
            <a:r>
              <a:rPr kumimoji="0" lang="da-D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O(1) time Meld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44016" y="4797152"/>
            <a:ext cx="89999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b="1" dirty="0" smtClean="0">
                <a:sym typeface="Symbol"/>
              </a:rPr>
              <a:t>O(1) </a:t>
            </a:r>
            <a:r>
              <a:rPr lang="da-DK" b="1" dirty="0" err="1" smtClean="0">
                <a:sym typeface="Symbol"/>
              </a:rPr>
              <a:t>amortized</a:t>
            </a:r>
            <a:r>
              <a:rPr lang="da-DK" b="1" dirty="0" smtClean="0">
                <a:sym typeface="Symbol"/>
              </a:rPr>
              <a:t> Meld</a:t>
            </a: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b="1" dirty="0" smtClean="0">
                <a:solidFill>
                  <a:schemeClr val="accent1"/>
                </a:solidFill>
                <a:sym typeface="Symbol"/>
              </a:rPr>
              <a:t>Heavy</a:t>
            </a:r>
            <a:r>
              <a:rPr lang="da-DK" dirty="0" smtClean="0">
                <a:sym typeface="Symbol"/>
              </a:rPr>
              <a:t> right </a:t>
            </a:r>
            <a:r>
              <a:rPr lang="da-DK" dirty="0" err="1" smtClean="0">
                <a:sym typeface="Symbol"/>
              </a:rPr>
              <a:t>child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on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merge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path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before</a:t>
            </a:r>
            <a:r>
              <a:rPr lang="da-DK" dirty="0" smtClean="0">
                <a:sym typeface="Symbol"/>
              </a:rPr>
              <a:t> meld  </a:t>
            </a:r>
            <a:r>
              <a:rPr lang="da-DK" dirty="0" err="1" smtClean="0">
                <a:sym typeface="Symbol"/>
              </a:rPr>
              <a:t>replaced</a:t>
            </a:r>
            <a:r>
              <a:rPr lang="da-DK" dirty="0" smtClean="0">
                <a:sym typeface="Symbol"/>
              </a:rPr>
              <a:t> by </a:t>
            </a:r>
            <a:r>
              <a:rPr lang="da-DK" b="1" dirty="0" smtClean="0">
                <a:solidFill>
                  <a:srgbClr val="00B050"/>
                </a:solidFill>
                <a:sym typeface="Symbol"/>
              </a:rPr>
              <a:t>light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child</a:t>
            </a:r>
            <a:r>
              <a:rPr lang="da-DK" dirty="0" smtClean="0">
                <a:sym typeface="Symbol"/>
              </a:rPr>
              <a:t>  1 potential </a:t>
            </a:r>
            <a:r>
              <a:rPr lang="da-DK" dirty="0" err="1" smtClean="0">
                <a:sym typeface="Symbol"/>
              </a:rPr>
              <a:t>released</a:t>
            </a:r>
            <a:r>
              <a:rPr lang="da-DK" dirty="0" smtClean="0">
                <a:sym typeface="Symbol"/>
              </a:rPr>
              <a:t/>
            </a:r>
            <a:br>
              <a:rPr lang="da-DK" dirty="0" smtClean="0">
                <a:sym typeface="Symbol"/>
              </a:rPr>
            </a:br>
            <a:r>
              <a:rPr lang="da-DK" b="1" dirty="0" smtClean="0">
                <a:solidFill>
                  <a:srgbClr val="00B050"/>
                </a:solidFill>
                <a:sym typeface="Symbol"/>
              </a:rPr>
              <a:t>Light</a:t>
            </a:r>
            <a:r>
              <a:rPr lang="da-DK" dirty="0" smtClean="0">
                <a:sym typeface="Symbol"/>
              </a:rPr>
              <a:t> nodes </a:t>
            </a:r>
            <a:r>
              <a:rPr lang="da-DK" dirty="0" err="1" smtClean="0">
                <a:sym typeface="Symbol"/>
              </a:rPr>
              <a:t>disappear</a:t>
            </a:r>
            <a:r>
              <a:rPr lang="da-DK" dirty="0" smtClean="0">
                <a:sym typeface="Symbol"/>
              </a:rPr>
              <a:t> from major </a:t>
            </a:r>
            <a:r>
              <a:rPr lang="da-DK" dirty="0" err="1" smtClean="0">
                <a:sym typeface="Symbol"/>
              </a:rPr>
              <a:t>paths</a:t>
            </a:r>
            <a:r>
              <a:rPr lang="da-DK" dirty="0" smtClean="0">
                <a:sym typeface="Symbol"/>
              </a:rPr>
              <a:t> (but </a:t>
            </a:r>
            <a:r>
              <a:rPr lang="da-DK" dirty="0" err="1" smtClean="0">
                <a:sym typeface="Symbol"/>
              </a:rPr>
              <a:t>might</a:t>
            </a:r>
            <a:r>
              <a:rPr lang="da-DK" dirty="0" smtClean="0">
                <a:sym typeface="Symbol"/>
              </a:rPr>
              <a:t> </a:t>
            </a:r>
            <a:r>
              <a:rPr lang="da-DK" dirty="0" smtClean="0">
                <a:sym typeface="Symbol"/>
              </a:rPr>
              <a:t> </a:t>
            </a:r>
            <a:r>
              <a:rPr lang="da-DK" b="1" dirty="0" smtClean="0">
                <a:solidFill>
                  <a:schemeClr val="accent1"/>
                </a:solidFill>
                <a:sym typeface="Symbol"/>
              </a:rPr>
              <a:t>heavy</a:t>
            </a:r>
            <a:r>
              <a:rPr lang="da-DK" dirty="0" smtClean="0">
                <a:sym typeface="Symbol"/>
              </a:rPr>
              <a:t>)   1 </a:t>
            </a:r>
            <a:r>
              <a:rPr lang="da-DK" dirty="0" smtClean="0">
                <a:sym typeface="Symbol"/>
              </a:rPr>
              <a:t>potential </a:t>
            </a:r>
            <a:r>
              <a:rPr lang="da-DK" dirty="0" err="1" smtClean="0">
                <a:sym typeface="Symbol"/>
              </a:rPr>
              <a:t>released</a:t>
            </a:r>
            <a:endParaRPr lang="da-DK" dirty="0" smtClean="0">
              <a:sym typeface="Symbol"/>
            </a:endParaRP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r>
              <a:rPr lang="da-DK" dirty="0" smtClean="0">
                <a:sym typeface="Symbol"/>
              </a:rPr>
              <a:t>      and       </a:t>
            </a:r>
            <a:r>
              <a:rPr lang="da-DK" dirty="0" err="1" smtClean="0">
                <a:sym typeface="Symbol"/>
              </a:rPr>
              <a:t>become</a:t>
            </a:r>
            <a:r>
              <a:rPr lang="da-DK" dirty="0" smtClean="0">
                <a:sym typeface="Symbol"/>
              </a:rPr>
              <a:t> a heavy  </a:t>
            </a:r>
            <a:r>
              <a:rPr lang="da-DK" dirty="0" err="1" smtClean="0">
                <a:sym typeface="Symbol"/>
              </a:rPr>
              <a:t>or</a:t>
            </a:r>
            <a:r>
              <a:rPr lang="da-DK" dirty="0" smtClean="0">
                <a:sym typeface="Symbol"/>
              </a:rPr>
              <a:t>  light right </a:t>
            </a:r>
            <a:r>
              <a:rPr lang="da-DK" dirty="0" err="1" smtClean="0">
                <a:sym typeface="Symbol"/>
              </a:rPr>
              <a:t>children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on</a:t>
            </a:r>
            <a:r>
              <a:rPr lang="da-DK" dirty="0" smtClean="0">
                <a:sym typeface="Symbol"/>
              </a:rPr>
              <a:t> major </a:t>
            </a:r>
            <a:r>
              <a:rPr lang="da-DK" dirty="0" err="1" smtClean="0">
                <a:sym typeface="Symbol"/>
              </a:rPr>
              <a:t>path</a:t>
            </a:r>
            <a:r>
              <a:rPr lang="da-DK" dirty="0" smtClean="0">
                <a:sym typeface="Symbol"/>
              </a:rPr>
              <a:t>  </a:t>
            </a:r>
            <a:r>
              <a:rPr lang="da-DK" dirty="0" smtClean="0">
                <a:sym typeface="Symbol"/>
              </a:rPr>
              <a:t>potential </a:t>
            </a:r>
            <a:r>
              <a:rPr lang="da-DK" dirty="0" err="1" smtClean="0">
                <a:sym typeface="Symbol"/>
              </a:rPr>
              <a:t>increase</a:t>
            </a:r>
            <a:r>
              <a:rPr lang="da-DK" dirty="0" smtClean="0">
                <a:sym typeface="Symbol"/>
              </a:rPr>
              <a:t> by  4</a:t>
            </a:r>
          </a:p>
          <a:p>
            <a:pPr lvl="0">
              <a:spcBef>
                <a:spcPts val="1200"/>
              </a:spcBef>
              <a:buClr>
                <a:srgbClr val="C00000"/>
              </a:buClr>
              <a:tabLst>
                <a:tab pos="360363" algn="l"/>
              </a:tabLst>
            </a:pPr>
            <a:r>
              <a:rPr lang="da-DK" b="1" dirty="0" smtClean="0">
                <a:sym typeface="Symbol"/>
              </a:rPr>
              <a:t>O(log </a:t>
            </a:r>
            <a:r>
              <a:rPr lang="da-DK" b="1" i="1" dirty="0" smtClean="0">
                <a:sym typeface="Symbol"/>
              </a:rPr>
              <a:t>n</a:t>
            </a:r>
            <a:r>
              <a:rPr lang="da-DK" b="1" dirty="0" smtClean="0">
                <a:sym typeface="Symbol"/>
              </a:rPr>
              <a:t>) </a:t>
            </a:r>
            <a:r>
              <a:rPr lang="da-DK" b="1" dirty="0" err="1" smtClean="0">
                <a:sym typeface="Symbol"/>
              </a:rPr>
              <a:t>amortized</a:t>
            </a:r>
            <a:r>
              <a:rPr lang="da-DK" b="1" dirty="0" smtClean="0">
                <a:sym typeface="Symbol"/>
              </a:rPr>
              <a:t> </a:t>
            </a:r>
            <a:r>
              <a:rPr lang="da-DK" b="1" dirty="0" err="1" smtClean="0">
                <a:sym typeface="Symbol"/>
              </a:rPr>
              <a:t>DeleteMin</a:t>
            </a:r>
            <a:endParaRPr lang="da-DK" b="1" dirty="0" smtClean="0">
              <a:sym typeface="Symbol"/>
            </a:endParaRPr>
          </a:p>
          <a:p>
            <a:pPr>
              <a:buClr>
                <a:srgbClr val="C00000"/>
              </a:buClr>
              <a:tabLst>
                <a:tab pos="360363" algn="l"/>
              </a:tabLst>
            </a:pPr>
            <a:r>
              <a:rPr lang="da-DK" dirty="0" err="1" smtClean="0">
                <a:sym typeface="Symbol"/>
              </a:rPr>
              <a:t>Cutting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root</a:t>
            </a:r>
            <a:r>
              <a:rPr lang="da-DK" dirty="0" smtClean="0">
                <a:sym typeface="Symbol"/>
              </a:rPr>
              <a:t>  2 new </a:t>
            </a:r>
            <a:r>
              <a:rPr lang="da-DK" dirty="0" err="1" smtClean="0">
                <a:sym typeface="Symbol"/>
              </a:rPr>
              <a:t>minor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paths</a:t>
            </a:r>
            <a:r>
              <a:rPr lang="da-DK" dirty="0" smtClean="0">
                <a:sym typeface="Symbol"/>
              </a:rPr>
              <a:t>, i.e.  </a:t>
            </a:r>
            <a:r>
              <a:rPr lang="da-DK" b="1" dirty="0" smtClean="0">
                <a:solidFill>
                  <a:srgbClr val="00B050"/>
                </a:solidFill>
                <a:sym typeface="Symbol"/>
              </a:rPr>
              <a:t>2∙log </a:t>
            </a:r>
            <a:r>
              <a:rPr lang="da-DK" b="1" i="1" dirty="0" smtClean="0">
                <a:solidFill>
                  <a:srgbClr val="00B050"/>
                </a:solidFill>
                <a:sym typeface="Symbol"/>
              </a:rPr>
              <a:t>n </a:t>
            </a:r>
            <a:r>
              <a:rPr lang="da-DK" b="1" dirty="0" smtClean="0">
                <a:solidFill>
                  <a:srgbClr val="00B050"/>
                </a:solidFill>
                <a:sym typeface="Symbol"/>
              </a:rPr>
              <a:t>new light</a:t>
            </a:r>
            <a:r>
              <a:rPr lang="da-DK" b="1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children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on</a:t>
            </a:r>
            <a:r>
              <a:rPr lang="da-DK" dirty="0" smtClean="0">
                <a:sym typeface="Symbol"/>
              </a:rPr>
              <a:t> </a:t>
            </a:r>
            <a:r>
              <a:rPr lang="da-DK" dirty="0" err="1" smtClean="0">
                <a:sym typeface="Symbol"/>
              </a:rPr>
              <a:t>minor</a:t>
            </a:r>
            <a:r>
              <a:rPr lang="da-DK" dirty="0" smtClean="0">
                <a:sym typeface="Symbol"/>
              </a:rPr>
              <a:t> &amp; major </a:t>
            </a:r>
            <a:r>
              <a:rPr lang="da-DK" dirty="0" err="1" smtClean="0">
                <a:sym typeface="Symbol"/>
              </a:rPr>
              <a:t>paths</a:t>
            </a:r>
            <a:endParaRPr lang="da-DK" dirty="0" smtClean="0">
              <a:sym typeface="Symbol"/>
            </a:endParaRPr>
          </a:p>
          <a:p>
            <a:pPr lvl="0">
              <a:buClr>
                <a:srgbClr val="C00000"/>
              </a:buClr>
              <a:tabLst>
                <a:tab pos="360363" algn="l"/>
              </a:tabLst>
            </a:pPr>
            <a:endParaRPr lang="da-DK" b="1" dirty="0" smtClean="0">
              <a:sym typeface="Symbol"/>
            </a:endParaRPr>
          </a:p>
        </p:txBody>
      </p:sp>
      <p:grpSp>
        <p:nvGrpSpPr>
          <p:cNvPr id="2" name="Group 252"/>
          <p:cNvGrpSpPr/>
          <p:nvPr/>
        </p:nvGrpSpPr>
        <p:grpSpPr>
          <a:xfrm>
            <a:off x="4499992" y="2009775"/>
            <a:ext cx="936104" cy="2304521"/>
            <a:chOff x="323528" y="2276607"/>
            <a:chExt cx="936104" cy="2304521"/>
          </a:xfrm>
        </p:grpSpPr>
        <p:cxnSp>
          <p:nvCxnSpPr>
            <p:cNvPr id="191" name="Straight Connector 190"/>
            <p:cNvCxnSpPr/>
            <p:nvPr/>
          </p:nvCxnSpPr>
          <p:spPr>
            <a:xfrm flipH="1">
              <a:off x="323528" y="256490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467544" y="299695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611560" y="3429000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755576" y="386104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907976" y="429309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43161" y="2276607"/>
              <a:ext cx="672455" cy="2016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39552" y="285293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683568" y="32849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835968" y="37170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971600" y="4149080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403920" y="242088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Arc 219"/>
            <p:cNvSpPr/>
            <p:nvPr/>
          </p:nvSpPr>
          <p:spPr>
            <a:xfrm>
              <a:off x="395536" y="2723434"/>
              <a:ext cx="576064" cy="504056"/>
            </a:xfrm>
            <a:prstGeom prst="arc">
              <a:avLst>
                <a:gd name="adj1" fmla="val 3303580"/>
                <a:gd name="adj2" fmla="val 9280779"/>
              </a:avLst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51"/>
          <p:cNvGrpSpPr/>
          <p:nvPr/>
        </p:nvGrpSpPr>
        <p:grpSpPr>
          <a:xfrm>
            <a:off x="1865523" y="2082048"/>
            <a:ext cx="647273" cy="864096"/>
            <a:chOff x="2628583" y="3140968"/>
            <a:chExt cx="647273" cy="864096"/>
          </a:xfrm>
        </p:grpSpPr>
        <p:cxnSp>
          <p:nvCxnSpPr>
            <p:cNvPr id="245" name="Straight Connector 244"/>
            <p:cNvCxnSpPr/>
            <p:nvPr/>
          </p:nvCxnSpPr>
          <p:spPr>
            <a:xfrm>
              <a:off x="2987824" y="3284984"/>
              <a:ext cx="14401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228" idx="3"/>
              <a:endCxn id="76" idx="7"/>
            </p:cNvCxnSpPr>
            <p:nvPr/>
          </p:nvCxnSpPr>
          <p:spPr>
            <a:xfrm flipH="1">
              <a:off x="2628583" y="3386819"/>
              <a:ext cx="257406" cy="300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2924200" y="371703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2987824" y="357301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6" name="Left Brace 255"/>
          <p:cNvSpPr/>
          <p:nvPr/>
        </p:nvSpPr>
        <p:spPr>
          <a:xfrm rot="9682487">
            <a:off x="5264447" y="2481165"/>
            <a:ext cx="91235" cy="16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7" name="Rectangle 256"/>
          <p:cNvSpPr/>
          <p:nvPr/>
        </p:nvSpPr>
        <p:spPr>
          <a:xfrm rot="4260000">
            <a:off x="4486755" y="3096504"/>
            <a:ext cx="1948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m</a:t>
            </a:r>
            <a:r>
              <a:rPr lang="da-DK" sz="1400" dirty="0" err="1" smtClean="0">
                <a:sym typeface="Symbol"/>
              </a:rPr>
              <a:t>erge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rightmost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paths</a:t>
            </a:r>
            <a:endParaRPr lang="en-US" sz="1400" dirty="0" smtClean="0"/>
          </a:p>
        </p:txBody>
      </p:sp>
      <p:sp>
        <p:nvSpPr>
          <p:cNvPr id="144" name="Arc 143"/>
          <p:cNvSpPr/>
          <p:nvPr/>
        </p:nvSpPr>
        <p:spPr>
          <a:xfrm>
            <a:off x="4724400" y="2888650"/>
            <a:ext cx="576064" cy="504056"/>
          </a:xfrm>
          <a:prstGeom prst="arc">
            <a:avLst>
              <a:gd name="adj1" fmla="val 3303580"/>
              <a:gd name="adj2" fmla="val 9280779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Arc 144"/>
          <p:cNvSpPr/>
          <p:nvPr/>
        </p:nvSpPr>
        <p:spPr>
          <a:xfrm>
            <a:off x="4876800" y="3320698"/>
            <a:ext cx="576064" cy="504056"/>
          </a:xfrm>
          <a:prstGeom prst="arc">
            <a:avLst>
              <a:gd name="adj1" fmla="val 3303580"/>
              <a:gd name="adj2" fmla="val 9280779"/>
            </a:avLst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Content Placeholder 2"/>
          <p:cNvSpPr txBox="1">
            <a:spLocks/>
          </p:cNvSpPr>
          <p:nvPr/>
        </p:nvSpPr>
        <p:spPr>
          <a:xfrm>
            <a:off x="216024" y="1196752"/>
            <a:ext cx="853244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1800"/>
              </a:lnSpc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a-D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Meld</a:t>
            </a: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da-D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Bottom</a:t>
            </a:r>
            <a:r>
              <a:rPr lang="da-DK" sz="2400" dirty="0" smtClean="0"/>
              <a:t>-</a:t>
            </a: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 </a:t>
            </a:r>
            <a:r>
              <a:rPr kumimoji="0" lang="da-D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da-DK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rightmost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paths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swap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sibling</a:t>
            </a:r>
            <a:r>
              <a:rPr lang="da-DK" sz="2400" dirty="0" smtClean="0"/>
              <a:t>s </a:t>
            </a:r>
            <a:r>
              <a:rPr lang="da-DK" sz="2400" dirty="0" err="1" smtClean="0"/>
              <a:t>on</a:t>
            </a:r>
            <a:r>
              <a:rPr lang="da-DK" sz="2400" dirty="0" smtClean="0"/>
              <a:t> </a:t>
            </a:r>
            <a:r>
              <a:rPr lang="da-DK" sz="2400" dirty="0" err="1" smtClean="0"/>
              <a:t>merge</a:t>
            </a:r>
            <a:r>
              <a:rPr lang="da-DK" sz="2400" dirty="0" smtClean="0"/>
              <a:t> </a:t>
            </a:r>
            <a:r>
              <a:rPr lang="da-DK" sz="2400" dirty="0" err="1" smtClean="0"/>
              <a:t>path</a:t>
            </a:r>
            <a:endParaRPr kumimoji="0" lang="da-DK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50200" y="2097729"/>
            <a:ext cx="906277" cy="1712511"/>
            <a:chOff x="1485401" y="2636912"/>
            <a:chExt cx="906277" cy="1712511"/>
          </a:xfrm>
        </p:grpSpPr>
        <p:cxnSp>
          <p:nvCxnSpPr>
            <p:cNvPr id="67" name="Straight Connector 66"/>
            <p:cNvCxnSpPr>
              <a:stCxn id="65" idx="3"/>
              <a:endCxn id="88" idx="7"/>
            </p:cNvCxnSpPr>
            <p:nvPr/>
          </p:nvCxnSpPr>
          <p:spPr>
            <a:xfrm flipH="1">
              <a:off x="1485401" y="2882763"/>
              <a:ext cx="248460" cy="300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1743606" y="3197295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1879238" y="3629343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2023254" y="4061391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835696" y="2780928"/>
              <a:ext cx="411966" cy="12804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val 228"/>
            <p:cNvSpPr/>
            <p:nvPr/>
          </p:nvSpPr>
          <p:spPr>
            <a:xfrm>
              <a:off x="1951246" y="3485327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103646" y="3917375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823998" y="3053279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691680" y="263691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Oval 68"/>
          <p:cNvSpPr/>
          <p:nvPr/>
        </p:nvSpPr>
        <p:spPr>
          <a:xfrm>
            <a:off x="4427984" y="1722008"/>
            <a:ext cx="288032" cy="288032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2" name="Group 251"/>
          <p:cNvGrpSpPr/>
          <p:nvPr/>
        </p:nvGrpSpPr>
        <p:grpSpPr>
          <a:xfrm>
            <a:off x="1547664" y="2586104"/>
            <a:ext cx="504056" cy="864096"/>
            <a:chOff x="2771800" y="3140968"/>
            <a:chExt cx="504056" cy="864096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2987824" y="3284984"/>
              <a:ext cx="144016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771800" y="3284984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924200" y="371703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843808" y="3140968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87824" y="3573016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832341" y="2601785"/>
            <a:ext cx="619606" cy="1280463"/>
            <a:chOff x="1619672" y="2636912"/>
            <a:chExt cx="619606" cy="1280463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1619672" y="278092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743606" y="3197295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1879238" y="3629343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35696" y="2780928"/>
              <a:ext cx="265345" cy="841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1951246" y="3485327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823998" y="3053279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691680" y="263691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 rot="4260000">
            <a:off x="4045974" y="1812559"/>
            <a:ext cx="1948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smtClean="0">
                <a:sym typeface="Symbol"/>
              </a:rPr>
              <a:t>not </a:t>
            </a:r>
            <a:r>
              <a:rPr lang="da-DK" sz="1400" dirty="0" err="1" smtClean="0">
                <a:sym typeface="Symbol"/>
              </a:rPr>
              <a:t>touched</a:t>
            </a:r>
            <a:endParaRPr lang="en-US" sz="1400" dirty="0" smtClean="0"/>
          </a:p>
        </p:txBody>
      </p:sp>
      <p:sp>
        <p:nvSpPr>
          <p:cNvPr id="106" name="Left Brace 105"/>
          <p:cNvSpPr/>
          <p:nvPr/>
        </p:nvSpPr>
        <p:spPr>
          <a:xfrm rot="9682487">
            <a:off x="4812954" y="1643873"/>
            <a:ext cx="108603" cy="7279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5" name="Rectangle 134"/>
          <p:cNvSpPr/>
          <p:nvPr/>
        </p:nvSpPr>
        <p:spPr>
          <a:xfrm rot="4260000">
            <a:off x="6595282" y="3007667"/>
            <a:ext cx="19483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err="1" smtClean="0">
                <a:sym typeface="Symbol"/>
              </a:rPr>
              <a:t>previously</a:t>
            </a:r>
            <a:r>
              <a:rPr lang="da-DK" sz="1400" dirty="0" smtClean="0">
                <a:sym typeface="Symbol"/>
              </a:rPr>
              <a:t> </a:t>
            </a:r>
            <a:r>
              <a:rPr lang="da-DK" sz="1400" dirty="0" err="1" smtClean="0">
                <a:sym typeface="Symbol"/>
              </a:rPr>
              <a:t>minor</a:t>
            </a:r>
            <a:endParaRPr lang="en-US" sz="1400" dirty="0" smtClean="0"/>
          </a:p>
        </p:txBody>
      </p:sp>
      <p:grpSp>
        <p:nvGrpSpPr>
          <p:cNvPr id="234" name="Group 233"/>
          <p:cNvGrpSpPr/>
          <p:nvPr/>
        </p:nvGrpSpPr>
        <p:grpSpPr>
          <a:xfrm>
            <a:off x="6108333" y="1726417"/>
            <a:ext cx="1339686" cy="2155831"/>
            <a:chOff x="6108333" y="1726417"/>
            <a:chExt cx="1339686" cy="2155831"/>
          </a:xfrm>
        </p:grpSpPr>
        <p:cxnSp>
          <p:nvCxnSpPr>
            <p:cNvPr id="120" name="Straight Connector 119"/>
            <p:cNvCxnSpPr>
              <a:stCxn id="138" idx="3"/>
              <a:endCxn id="151" idx="7"/>
            </p:cNvCxnSpPr>
            <p:nvPr/>
          </p:nvCxnSpPr>
          <p:spPr>
            <a:xfrm flipH="1">
              <a:off x="6426192" y="1972268"/>
              <a:ext cx="216464" cy="223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672483" y="2302481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6816499" y="2734529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44491" y="1870433"/>
              <a:ext cx="559512" cy="1723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6888507" y="2590513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6752875" y="2158465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6600475" y="1726417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6108333" y="2298072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6232267" y="2714439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6367899" y="3146487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6324357" y="2298072"/>
              <a:ext cx="265345" cy="841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6439907" y="3002471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11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6312659" y="2570423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180341" y="215405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H="1">
              <a:off x="6943963" y="3162168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7096363" y="3594216"/>
              <a:ext cx="216024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7015971" y="3018152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7159987" y="3450200"/>
              <a:ext cx="288032" cy="288032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dirty="0" smtClean="0">
                  <a:solidFill>
                    <a:schemeClr val="tx1"/>
                  </a:solidFill>
                </a:rPr>
                <a:t>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8" name="Rectangle 207"/>
          <p:cNvSpPr/>
          <p:nvPr/>
        </p:nvSpPr>
        <p:spPr>
          <a:xfrm rot="4260000">
            <a:off x="1734636" y="3538377"/>
            <a:ext cx="724144" cy="26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300"/>
              </a:lnSpc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err="1" smtClean="0">
                <a:sym typeface="Symbol"/>
              </a:rPr>
              <a:t>minor</a:t>
            </a:r>
            <a:r>
              <a:rPr lang="da-DK" sz="1400" dirty="0" smtClean="0">
                <a:sym typeface="Symbol"/>
              </a:rPr>
              <a:t> </a:t>
            </a:r>
            <a:endParaRPr lang="en-US" sz="1400" dirty="0" smtClean="0"/>
          </a:p>
        </p:txBody>
      </p:sp>
      <p:sp>
        <p:nvSpPr>
          <p:cNvPr id="209" name="Rectangle 208"/>
          <p:cNvSpPr/>
          <p:nvPr/>
        </p:nvSpPr>
        <p:spPr>
          <a:xfrm rot="4260000">
            <a:off x="2218026" y="3035920"/>
            <a:ext cx="724144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300"/>
              </a:lnSpc>
              <a:buClr>
                <a:srgbClr val="C00000"/>
              </a:buClr>
              <a:tabLst>
                <a:tab pos="360363" algn="l"/>
              </a:tabLst>
            </a:pPr>
            <a:r>
              <a:rPr lang="da-DK" sz="1400" dirty="0" smtClean="0">
                <a:sym typeface="Symbol"/>
              </a:rPr>
              <a:t>major </a:t>
            </a:r>
            <a:endParaRPr lang="en-US" sz="1400" dirty="0" smtClean="0"/>
          </a:p>
        </p:txBody>
      </p:sp>
      <p:sp>
        <p:nvSpPr>
          <p:cNvPr id="214" name="Rectangle 213"/>
          <p:cNvSpPr/>
          <p:nvPr/>
        </p:nvSpPr>
        <p:spPr>
          <a:xfrm>
            <a:off x="252536" y="4293096"/>
            <a:ext cx="8639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  <a:tabLst>
                <a:tab pos="360363" algn="l"/>
              </a:tabLst>
            </a:pP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 = # heavy right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children in tree + 2 ∙</a:t>
            </a:r>
            <a:r>
              <a:rPr lang="en-US" sz="2000" b="1" dirty="0" smtClean="0">
                <a:solidFill>
                  <a:srgbClr val="00B050"/>
                </a:solidFill>
                <a:sym typeface="Symbol"/>
              </a:rPr>
              <a:t> # light children on minor &amp; major path</a:t>
            </a:r>
            <a:r>
              <a:rPr lang="en-US" sz="2000" dirty="0" smtClean="0">
                <a:sym typeface="Symbol"/>
              </a:rPr>
              <a:t> 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73508" y="2060848"/>
            <a:ext cx="3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 smtClean="0"/>
              <a:t>=</a:t>
            </a:r>
          </a:p>
        </p:txBody>
      </p:sp>
      <p:sp>
        <p:nvSpPr>
          <p:cNvPr id="235" name="Oval 234"/>
          <p:cNvSpPr/>
          <p:nvPr/>
        </p:nvSpPr>
        <p:spPr>
          <a:xfrm>
            <a:off x="266034" y="5718742"/>
            <a:ext cx="216024" cy="21602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928620" y="5733256"/>
            <a:ext cx="216024" cy="21602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</a:rPr>
              <a:t>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0" grpId="0" animBg="1"/>
      <p:bldP spid="201" grpId="0" animBg="1"/>
      <p:bldP spid="199" grpId="0" animBg="1"/>
      <p:bldP spid="197" grpId="0" animBg="1"/>
      <p:bldP spid="196" grpId="0" animBg="1"/>
      <p:bldP spid="180" grpId="0" animBg="1"/>
      <p:bldP spid="248" grpId="0"/>
      <p:bldP spid="153" grpId="0"/>
      <p:bldP spid="256" grpId="0" animBg="1"/>
      <p:bldP spid="257" grpId="0"/>
      <p:bldP spid="144" grpId="0" animBg="1"/>
      <p:bldP spid="145" grpId="0" animBg="1"/>
      <p:bldP spid="146" grpId="0"/>
      <p:bldP spid="69" grpId="0" animBg="1"/>
      <p:bldP spid="104" grpId="0"/>
      <p:bldP spid="106" grpId="0" animBg="1"/>
      <p:bldP spid="135" grpId="0"/>
      <p:bldP spid="208" grpId="0"/>
      <p:bldP spid="209" grpId="0"/>
      <p:bldP spid="214" grpId="0"/>
      <p:bldP spid="215" grpId="0"/>
      <p:bldP spid="235" grpId="0" animBg="1"/>
      <p:bldP spid="2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664096"/>
            <a:ext cx="8784976" cy="38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C00000"/>
              </a:buClr>
              <a:tabLst>
                <a:tab pos="449263" algn="l"/>
              </a:tabLst>
            </a:pP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Binary Search Trees</a:t>
            </a:r>
            <a:r>
              <a:rPr lang="en-US" sz="1600" dirty="0" smtClean="0"/>
              <a:t>, Journal of the ACM, 32(3): 652-686, 1985]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04" y="-84402"/>
            <a:ext cx="3024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da-D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6024" y="980728"/>
            <a:ext cx="8927976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tree</a:t>
            </a:r>
            <a:r>
              <a:rPr kumimoji="0" lang="da-DK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a-DK" sz="24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da-D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a-DK" sz="2400" b="1" i="1" dirty="0" err="1" smtClean="0"/>
              <a:t>n</a:t>
            </a:r>
            <a:r>
              <a:rPr kumimoji="0" lang="da-DK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da-DK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a-DK" sz="2400" dirty="0" smtClean="0"/>
              <a:t>balance information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da-DK" sz="2400" b="1" dirty="0" err="1" smtClean="0">
                <a:solidFill>
                  <a:srgbClr val="C00000"/>
                </a:solidFill>
              </a:rPr>
              <a:t>splay</a:t>
            </a:r>
            <a:r>
              <a:rPr lang="da-DK" sz="2400" b="1" dirty="0" smtClean="0">
                <a:solidFill>
                  <a:srgbClr val="C00000"/>
                </a:solidFill>
              </a:rPr>
              <a:t>(</a:t>
            </a:r>
            <a:r>
              <a:rPr lang="da-DK" sz="2400" b="1" i="1" dirty="0" smtClean="0">
                <a:solidFill>
                  <a:srgbClr val="C00000"/>
                </a:solidFill>
              </a:rPr>
              <a:t>x</a:t>
            </a:r>
            <a:r>
              <a:rPr lang="da-DK" sz="2400" b="1" dirty="0" smtClean="0">
                <a:solidFill>
                  <a:srgbClr val="C00000"/>
                </a:solidFill>
              </a:rPr>
              <a:t>) </a:t>
            </a:r>
            <a:r>
              <a:rPr lang="da-DK" sz="2400" dirty="0" smtClean="0"/>
              <a:t>= </a:t>
            </a:r>
            <a:r>
              <a:rPr lang="da-DK" sz="2400" dirty="0" err="1" smtClean="0"/>
              <a:t>rotate</a:t>
            </a:r>
            <a:r>
              <a:rPr lang="da-DK" sz="2400" dirty="0" smtClean="0"/>
              <a:t> x to </a:t>
            </a:r>
            <a:r>
              <a:rPr lang="da-DK" sz="2400" dirty="0" err="1" smtClean="0"/>
              <a:t>root</a:t>
            </a:r>
            <a:r>
              <a:rPr lang="da-DK" sz="2400" dirty="0" smtClean="0"/>
              <a:t> (</a:t>
            </a:r>
            <a:r>
              <a:rPr lang="da-DK" sz="2400" dirty="0" err="1" smtClean="0"/>
              <a:t>zig/zag</a:t>
            </a:r>
            <a:r>
              <a:rPr lang="da-DK" sz="2400" dirty="0" smtClean="0"/>
              <a:t>, </a:t>
            </a:r>
            <a:r>
              <a:rPr lang="da-DK" sz="2400" dirty="0" err="1" smtClean="0"/>
              <a:t>zig-zig/zag-zag</a:t>
            </a:r>
            <a:r>
              <a:rPr lang="da-DK" sz="2400" dirty="0" smtClean="0"/>
              <a:t>, </a:t>
            </a:r>
            <a:r>
              <a:rPr lang="da-DK" sz="2400" dirty="0" err="1" smtClean="0"/>
              <a:t>zig-zag/zag-zig</a:t>
            </a:r>
            <a:r>
              <a:rPr lang="da-DK" sz="2400" dirty="0" smtClean="0"/>
              <a:t>)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da-DK" sz="2400" dirty="0" err="1" smtClean="0"/>
              <a:t>Search</a:t>
            </a:r>
            <a:r>
              <a:rPr lang="da-DK" sz="2400" dirty="0" smtClean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splay</a:t>
            </a:r>
            <a:r>
              <a:rPr lang="da-DK" dirty="0" smtClean="0"/>
              <a:t>)</a:t>
            </a:r>
            <a:r>
              <a:rPr lang="da-DK" sz="2400" dirty="0" smtClean="0"/>
              <a:t>, </a:t>
            </a:r>
            <a:r>
              <a:rPr lang="da-DK" sz="2400" dirty="0" err="1" smtClean="0"/>
              <a:t>Insert</a:t>
            </a:r>
            <a:r>
              <a:rPr lang="da-DK" sz="2400" dirty="0" smtClean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splay</a:t>
            </a:r>
            <a:r>
              <a:rPr lang="da-DK" dirty="0" smtClean="0"/>
              <a:t> </a:t>
            </a:r>
            <a:r>
              <a:rPr lang="da-DK" dirty="0" err="1" smtClean="0"/>
              <a:t>predecessor+new</a:t>
            </a:r>
            <a:r>
              <a:rPr lang="da-DK" dirty="0" smtClean="0"/>
              <a:t> </a:t>
            </a:r>
            <a:r>
              <a:rPr lang="da-DK" dirty="0" err="1" smtClean="0"/>
              <a:t>root</a:t>
            </a:r>
            <a:r>
              <a:rPr lang="da-DK" dirty="0" smtClean="0"/>
              <a:t>)</a:t>
            </a:r>
            <a:r>
              <a:rPr lang="da-DK" sz="2400" dirty="0" smtClean="0"/>
              <a:t>, </a:t>
            </a:r>
            <a:r>
              <a:rPr lang="da-DK" sz="2400" dirty="0" err="1" smtClean="0"/>
              <a:t>Delete</a:t>
            </a:r>
            <a:r>
              <a:rPr lang="da-DK" sz="2400" dirty="0" smtClean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splay+cut</a:t>
            </a:r>
            <a:r>
              <a:rPr lang="da-DK" dirty="0" smtClean="0"/>
              <a:t> </a:t>
            </a:r>
            <a:r>
              <a:rPr lang="da-DK" dirty="0" err="1" smtClean="0"/>
              <a:t>root+join</a:t>
            </a:r>
            <a:r>
              <a:rPr lang="da-DK" dirty="0" smtClean="0"/>
              <a:t>)</a:t>
            </a:r>
            <a:r>
              <a:rPr lang="da-DK" sz="2400" dirty="0" smtClean="0"/>
              <a:t>, </a:t>
            </a:r>
            <a:r>
              <a:rPr lang="da-DK" sz="2400" dirty="0" err="1" smtClean="0"/>
              <a:t>Join</a:t>
            </a:r>
            <a:r>
              <a:rPr lang="da-DK" sz="2400" dirty="0" smtClean="0"/>
              <a:t> </a:t>
            </a:r>
            <a:r>
              <a:rPr lang="da-DK" dirty="0" smtClean="0"/>
              <a:t>(</a:t>
            </a:r>
            <a:r>
              <a:rPr lang="da-DK" dirty="0" err="1" smtClean="0"/>
              <a:t>splay</a:t>
            </a:r>
            <a:r>
              <a:rPr lang="da-DK" dirty="0" smtClean="0"/>
              <a:t> max, link)</a:t>
            </a:r>
            <a:r>
              <a:rPr lang="da-DK" sz="2400" dirty="0" smtClean="0"/>
              <a:t>, Split </a:t>
            </a:r>
            <a:r>
              <a:rPr lang="da-DK" dirty="0" smtClean="0"/>
              <a:t>(</a:t>
            </a:r>
            <a:r>
              <a:rPr lang="da-DK" dirty="0" err="1" smtClean="0"/>
              <a:t>splay+unlink</a:t>
            </a:r>
            <a:r>
              <a:rPr lang="da-DK" dirty="0" smtClean="0"/>
              <a:t>)</a:t>
            </a:r>
            <a:endParaRPr lang="da-DK" sz="24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-36512" y="1772816"/>
            <a:ext cx="9073008" cy="1800200"/>
            <a:chOff x="-36512" y="3356992"/>
            <a:chExt cx="9073008" cy="18002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7956376" y="3861048"/>
              <a:ext cx="36004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588224" y="4005064"/>
              <a:ext cx="288033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932040" y="3573016"/>
              <a:ext cx="288032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63888" y="3573016"/>
              <a:ext cx="288032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3" idx="0"/>
            </p:cNvCxnSpPr>
            <p:nvPr/>
          </p:nvCxnSpPr>
          <p:spPr>
            <a:xfrm flipH="1" flipV="1">
              <a:off x="683568" y="3645024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67544" y="3717032"/>
              <a:ext cx="288032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467544" y="436510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11560" y="357301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107504" y="436510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3528" y="400506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20" idx="3"/>
              <a:endCxn id="19" idx="0"/>
            </p:cNvCxnSpPr>
            <p:nvPr/>
          </p:nvCxnSpPr>
          <p:spPr>
            <a:xfrm flipH="1">
              <a:off x="287524" y="4250915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0"/>
              <a:endCxn id="20" idx="5"/>
            </p:cNvCxnSpPr>
            <p:nvPr/>
          </p:nvCxnSpPr>
          <p:spPr>
            <a:xfrm flipH="1" flipV="1">
              <a:off x="569379" y="4250915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22"/>
            <p:cNvSpPr/>
            <p:nvPr/>
          </p:nvSpPr>
          <p:spPr>
            <a:xfrm>
              <a:off x="755576" y="393305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32" idx="0"/>
            </p:cNvCxnSpPr>
            <p:nvPr/>
          </p:nvCxnSpPr>
          <p:spPr>
            <a:xfrm flipV="1">
              <a:off x="1655676" y="3645024"/>
              <a:ext cx="324036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835696" y="3717032"/>
              <a:ext cx="288032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>
            <a:xfrm>
              <a:off x="2123728" y="436510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691680" y="357301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763688" y="436510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979712" y="400506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28" idx="0"/>
            </p:cNvCxnSpPr>
            <p:nvPr/>
          </p:nvCxnSpPr>
          <p:spPr>
            <a:xfrm flipH="1">
              <a:off x="1943708" y="4250915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0"/>
              <a:endCxn id="29" idx="5"/>
            </p:cNvCxnSpPr>
            <p:nvPr/>
          </p:nvCxnSpPr>
          <p:spPr>
            <a:xfrm flipH="1" flipV="1">
              <a:off x="2225563" y="4250915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>
              <a:off x="1475656" y="393305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043608" y="4005064"/>
              <a:ext cx="5040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71600" y="35730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 smtClean="0">
                  <a:solidFill>
                    <a:srgbClr val="C00000"/>
                  </a:solidFill>
                </a:rPr>
                <a:t>zig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43" idx="0"/>
            </p:cNvCxnSpPr>
            <p:nvPr/>
          </p:nvCxnSpPr>
          <p:spPr>
            <a:xfrm flipH="1" flipV="1">
              <a:off x="3491880" y="3933056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75856" y="4005064"/>
              <a:ext cx="288032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osceles Triangle 36"/>
            <p:cNvSpPr/>
            <p:nvPr/>
          </p:nvSpPr>
          <p:spPr>
            <a:xfrm>
              <a:off x="3275856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419872" y="386104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2915816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131840" y="429309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40" idx="3"/>
              <a:endCxn id="39" idx="0"/>
            </p:cNvCxnSpPr>
            <p:nvPr/>
          </p:nvCxnSpPr>
          <p:spPr>
            <a:xfrm flipH="1">
              <a:off x="3095836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7" idx="0"/>
              <a:endCxn id="40" idx="5"/>
            </p:cNvCxnSpPr>
            <p:nvPr/>
          </p:nvCxnSpPr>
          <p:spPr>
            <a:xfrm flipH="1" flipV="1">
              <a:off x="3377691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3563888" y="4221088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52" idx="0"/>
            </p:cNvCxnSpPr>
            <p:nvPr/>
          </p:nvCxnSpPr>
          <p:spPr>
            <a:xfrm flipV="1">
              <a:off x="5040052" y="4005064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5220072" y="4005064"/>
              <a:ext cx="288032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/>
            <p:cNvSpPr/>
            <p:nvPr/>
          </p:nvSpPr>
          <p:spPr>
            <a:xfrm>
              <a:off x="5508104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076056" y="386104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5148064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364088" y="429309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Connector 49"/>
            <p:cNvCxnSpPr>
              <a:stCxn id="49" idx="3"/>
              <a:endCxn id="48" idx="0"/>
            </p:cNvCxnSpPr>
            <p:nvPr/>
          </p:nvCxnSpPr>
          <p:spPr>
            <a:xfrm flipH="1">
              <a:off x="5328084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0"/>
              <a:endCxn id="49" idx="5"/>
            </p:cNvCxnSpPr>
            <p:nvPr/>
          </p:nvCxnSpPr>
          <p:spPr>
            <a:xfrm flipH="1" flipV="1">
              <a:off x="5609939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/>
            <p:cNvSpPr/>
            <p:nvPr/>
          </p:nvSpPr>
          <p:spPr>
            <a:xfrm>
              <a:off x="4860032" y="429309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4139952" y="3861048"/>
              <a:ext cx="5040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923928" y="341970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 smtClean="0">
                  <a:solidFill>
                    <a:srgbClr val="C00000"/>
                  </a:solidFill>
                </a:rPr>
                <a:t>zig-zig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Connector 54"/>
            <p:cNvCxnSpPr>
              <a:stCxn id="58" idx="0"/>
            </p:cNvCxnSpPr>
            <p:nvPr/>
          </p:nvCxnSpPr>
          <p:spPr>
            <a:xfrm flipH="1" flipV="1">
              <a:off x="3779912" y="3573016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707904" y="342900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3665723" y="4106899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Isosceles Triangle 57"/>
            <p:cNvSpPr/>
            <p:nvPr/>
          </p:nvSpPr>
          <p:spPr>
            <a:xfrm>
              <a:off x="3851920" y="3861048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61" idx="0"/>
            </p:cNvCxnSpPr>
            <p:nvPr/>
          </p:nvCxnSpPr>
          <p:spPr>
            <a:xfrm flipV="1">
              <a:off x="4752020" y="3573016"/>
              <a:ext cx="324036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788024" y="342900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4572000" y="3861048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 flipH="1" flipV="1">
              <a:off x="8316416" y="3861048"/>
              <a:ext cx="72008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588224" y="3573018"/>
              <a:ext cx="432048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1" idx="0"/>
            </p:cNvCxnSpPr>
            <p:nvPr/>
          </p:nvCxnSpPr>
          <p:spPr>
            <a:xfrm flipV="1">
              <a:off x="6408204" y="4005064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>
              <a:off x="6876256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44208" y="386104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6516216" y="465313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732240" y="429309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68" idx="3"/>
              <a:endCxn id="67" idx="0"/>
            </p:cNvCxnSpPr>
            <p:nvPr/>
          </p:nvCxnSpPr>
          <p:spPr>
            <a:xfrm flipH="1">
              <a:off x="6696236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5" idx="0"/>
              <a:endCxn id="68" idx="5"/>
            </p:cNvCxnSpPr>
            <p:nvPr/>
          </p:nvCxnSpPr>
          <p:spPr>
            <a:xfrm flipH="1" flipV="1">
              <a:off x="6978091" y="453894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/>
            <p:cNvSpPr/>
            <p:nvPr/>
          </p:nvSpPr>
          <p:spPr>
            <a:xfrm>
              <a:off x="6228184" y="429309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Connector 71"/>
            <p:cNvCxnSpPr>
              <a:stCxn id="80" idx="0"/>
            </p:cNvCxnSpPr>
            <p:nvPr/>
          </p:nvCxnSpPr>
          <p:spPr>
            <a:xfrm flipH="1" flipV="1">
              <a:off x="7956376" y="4293096"/>
              <a:ext cx="18002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8316416" y="3861048"/>
              <a:ext cx="360040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Isosceles Triangle 73"/>
            <p:cNvSpPr/>
            <p:nvPr/>
          </p:nvSpPr>
          <p:spPr>
            <a:xfrm>
              <a:off x="8676456" y="45091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172400" y="37170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8316416" y="45091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532440" y="41490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>
              <a:stCxn id="77" idx="3"/>
              <a:endCxn id="76" idx="0"/>
            </p:cNvCxnSpPr>
            <p:nvPr/>
          </p:nvCxnSpPr>
          <p:spPr>
            <a:xfrm flipH="1">
              <a:off x="8496436" y="43949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4" idx="0"/>
              <a:endCxn id="77" idx="5"/>
            </p:cNvCxnSpPr>
            <p:nvPr/>
          </p:nvCxnSpPr>
          <p:spPr>
            <a:xfrm flipH="1" flipV="1">
              <a:off x="8778291" y="43949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>
              <a:off x="7956376" y="45091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452320" y="3798332"/>
              <a:ext cx="5040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36296" y="33569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 smtClean="0">
                  <a:solidFill>
                    <a:srgbClr val="C00000"/>
                  </a:solidFill>
                </a:rPr>
                <a:t>zig-zag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Connector 82"/>
            <p:cNvCxnSpPr>
              <a:stCxn id="85" idx="0"/>
            </p:cNvCxnSpPr>
            <p:nvPr/>
          </p:nvCxnSpPr>
          <p:spPr>
            <a:xfrm flipH="1" flipV="1">
              <a:off x="7020272" y="3573016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6876256" y="342900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7092280" y="3861048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/>
            <p:cNvCxnSpPr>
              <a:stCxn id="88" idx="0"/>
            </p:cNvCxnSpPr>
            <p:nvPr/>
          </p:nvCxnSpPr>
          <p:spPr>
            <a:xfrm flipV="1">
              <a:off x="7776356" y="4293096"/>
              <a:ext cx="180020" cy="216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7812360" y="41490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7596336" y="45091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36512" y="34917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 smtClean="0"/>
                <a:t>root</a:t>
              </a:r>
              <a:endParaRPr lang="en-US" dirty="0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1043608" y="4293096"/>
            <a:ext cx="1512168" cy="2520280"/>
            <a:chOff x="1043608" y="4293096"/>
            <a:chExt cx="1512168" cy="2520280"/>
          </a:xfrm>
        </p:grpSpPr>
        <p:cxnSp>
          <p:nvCxnSpPr>
            <p:cNvPr id="174" name="Straight Connector 173"/>
            <p:cNvCxnSpPr/>
            <p:nvPr/>
          </p:nvCxnSpPr>
          <p:spPr>
            <a:xfrm flipV="1">
              <a:off x="1403648" y="4797154"/>
              <a:ext cx="432048" cy="432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1403648" y="5229200"/>
              <a:ext cx="288032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endCxn id="200" idx="3"/>
            </p:cNvCxnSpPr>
            <p:nvPr/>
          </p:nvCxnSpPr>
          <p:spPr>
            <a:xfrm flipV="1">
              <a:off x="1835696" y="4538947"/>
              <a:ext cx="258205" cy="2582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96" idx="0"/>
            </p:cNvCxnSpPr>
            <p:nvPr/>
          </p:nvCxnSpPr>
          <p:spPr>
            <a:xfrm flipV="1">
              <a:off x="1511660" y="5661248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1691680" y="5661248"/>
              <a:ext cx="288032" cy="4320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Isosceles Triangle 189"/>
            <p:cNvSpPr/>
            <p:nvPr/>
          </p:nvSpPr>
          <p:spPr>
            <a:xfrm>
              <a:off x="1979712" y="63093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1547664" y="55172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1619672" y="63093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835696" y="59492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Straight Connector 193"/>
            <p:cNvCxnSpPr>
              <a:stCxn id="193" idx="3"/>
              <a:endCxn id="192" idx="0"/>
            </p:cNvCxnSpPr>
            <p:nvPr/>
          </p:nvCxnSpPr>
          <p:spPr>
            <a:xfrm flipH="1">
              <a:off x="1799692" y="61951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190" idx="0"/>
              <a:endCxn id="193" idx="5"/>
            </p:cNvCxnSpPr>
            <p:nvPr/>
          </p:nvCxnSpPr>
          <p:spPr>
            <a:xfrm flipH="1" flipV="1">
              <a:off x="2081547" y="61951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Isosceles Triangle 195"/>
            <p:cNvSpPr/>
            <p:nvPr/>
          </p:nvSpPr>
          <p:spPr>
            <a:xfrm>
              <a:off x="1331640" y="594928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Connector 198"/>
            <p:cNvCxnSpPr>
              <a:stCxn id="202" idx="0"/>
            </p:cNvCxnSpPr>
            <p:nvPr/>
          </p:nvCxnSpPr>
          <p:spPr>
            <a:xfrm flipH="1" flipV="1">
              <a:off x="2123728" y="4437112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2051720" y="429309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v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2195736" y="472514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F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Straight Connector 202"/>
            <p:cNvCxnSpPr>
              <a:stCxn id="205" idx="0"/>
            </p:cNvCxnSpPr>
            <p:nvPr/>
          </p:nvCxnSpPr>
          <p:spPr>
            <a:xfrm flipV="1">
              <a:off x="1223628" y="5229200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1259632" y="50851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1043608" y="551723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14" name="Straight Connector 213"/>
            <p:cNvCxnSpPr>
              <a:stCxn id="216" idx="0"/>
            </p:cNvCxnSpPr>
            <p:nvPr/>
          </p:nvCxnSpPr>
          <p:spPr>
            <a:xfrm flipH="1" flipV="1">
              <a:off x="1835696" y="4797152"/>
              <a:ext cx="252028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1691680" y="465313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u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1907704" y="5085184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E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771800" y="4509120"/>
            <a:ext cx="2736304" cy="1944216"/>
            <a:chOff x="2771800" y="4509120"/>
            <a:chExt cx="2736304" cy="1944216"/>
          </a:xfrm>
        </p:grpSpPr>
        <p:cxnSp>
          <p:nvCxnSpPr>
            <p:cNvPr id="173" name="Straight Connector 172"/>
            <p:cNvCxnSpPr/>
            <p:nvPr/>
          </p:nvCxnSpPr>
          <p:spPr>
            <a:xfrm flipH="1" flipV="1">
              <a:off x="4499992" y="4725144"/>
              <a:ext cx="36004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139952" y="4725144"/>
              <a:ext cx="36004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860032" y="5229200"/>
              <a:ext cx="288033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3851920" y="5229200"/>
              <a:ext cx="288032" cy="504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Isosceles Triangle 180"/>
            <p:cNvSpPr/>
            <p:nvPr/>
          </p:nvSpPr>
          <p:spPr>
            <a:xfrm>
              <a:off x="3851920" y="594928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4355976" y="458112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83" name="Isosceles Triangle 182"/>
            <p:cNvSpPr/>
            <p:nvPr/>
          </p:nvSpPr>
          <p:spPr>
            <a:xfrm>
              <a:off x="3491880" y="594928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707904" y="558924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traight Connector 184"/>
            <p:cNvCxnSpPr>
              <a:stCxn id="184" idx="3"/>
              <a:endCxn id="183" idx="0"/>
            </p:cNvCxnSpPr>
            <p:nvPr/>
          </p:nvCxnSpPr>
          <p:spPr>
            <a:xfrm flipH="1">
              <a:off x="3671900" y="583509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81" idx="0"/>
              <a:endCxn id="184" idx="5"/>
            </p:cNvCxnSpPr>
            <p:nvPr/>
          </p:nvCxnSpPr>
          <p:spPr>
            <a:xfrm flipH="1" flipV="1">
              <a:off x="3953755" y="583509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Isosceles Triangle 186"/>
            <p:cNvSpPr/>
            <p:nvPr/>
          </p:nvSpPr>
          <p:spPr>
            <a:xfrm>
              <a:off x="4139952" y="551723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>
              <a:off x="2987824" y="5229200"/>
              <a:ext cx="5040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2771800" y="4509120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 smtClean="0">
                  <a:solidFill>
                    <a:srgbClr val="C00000"/>
                  </a:solidFill>
                </a:rPr>
                <a:t>zag-zag</a:t>
              </a:r>
              <a:r>
                <a:rPr lang="da-DK" dirty="0" smtClean="0">
                  <a:solidFill>
                    <a:srgbClr val="C00000"/>
                  </a:solidFill>
                </a:rPr>
                <a:t/>
              </a:r>
              <a:br>
                <a:rPr lang="da-DK" dirty="0" smtClean="0">
                  <a:solidFill>
                    <a:srgbClr val="C00000"/>
                  </a:solidFill>
                </a:rPr>
              </a:br>
              <a:r>
                <a:rPr lang="da-DK" dirty="0" err="1" smtClean="0">
                  <a:solidFill>
                    <a:srgbClr val="C00000"/>
                  </a:solidFill>
                </a:rPr>
                <a:t>zig-zig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4139952" y="5229200"/>
              <a:ext cx="180021" cy="288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213" idx="0"/>
            </p:cNvCxnSpPr>
            <p:nvPr/>
          </p:nvCxnSpPr>
          <p:spPr>
            <a:xfrm flipV="1">
              <a:off x="4680012" y="5229200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Isosceles Triangle 206"/>
            <p:cNvSpPr/>
            <p:nvPr/>
          </p:nvSpPr>
          <p:spPr>
            <a:xfrm>
              <a:off x="5148064" y="587727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F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4716016" y="50851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u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09" name="Isosceles Triangle 208"/>
            <p:cNvSpPr/>
            <p:nvPr/>
          </p:nvSpPr>
          <p:spPr>
            <a:xfrm>
              <a:off x="4788024" y="587727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E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0" name="Oval 209"/>
            <p:cNvSpPr/>
            <p:nvPr/>
          </p:nvSpPr>
          <p:spPr>
            <a:xfrm>
              <a:off x="5004048" y="5517232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v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Straight Connector 210"/>
            <p:cNvCxnSpPr>
              <a:stCxn id="210" idx="3"/>
              <a:endCxn id="209" idx="0"/>
            </p:cNvCxnSpPr>
            <p:nvPr/>
          </p:nvCxnSpPr>
          <p:spPr>
            <a:xfrm flipH="1">
              <a:off x="4968044" y="5763083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07" idx="0"/>
              <a:endCxn id="210" idx="5"/>
            </p:cNvCxnSpPr>
            <p:nvPr/>
          </p:nvCxnSpPr>
          <p:spPr>
            <a:xfrm flipH="1" flipV="1">
              <a:off x="5249899" y="5763083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Isosceles Triangle 212"/>
            <p:cNvSpPr/>
            <p:nvPr/>
          </p:nvSpPr>
          <p:spPr>
            <a:xfrm>
              <a:off x="4499992" y="551723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3995936" y="508518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5652120" y="4509120"/>
            <a:ext cx="2592288" cy="2304256"/>
            <a:chOff x="5652120" y="4509120"/>
            <a:chExt cx="2592288" cy="2304256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7020272" y="4653136"/>
              <a:ext cx="288032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7308304" y="4653136"/>
              <a:ext cx="288033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6660232" y="5085184"/>
              <a:ext cx="36004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 flipV="1">
              <a:off x="7596336" y="5085184"/>
              <a:ext cx="288033" cy="43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6372200" y="5589240"/>
              <a:ext cx="288032" cy="5040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Isosceles Triangle 222"/>
            <p:cNvSpPr/>
            <p:nvPr/>
          </p:nvSpPr>
          <p:spPr>
            <a:xfrm>
              <a:off x="6372200" y="63093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B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6876256" y="494116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x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25" name="Isosceles Triangle 224"/>
            <p:cNvSpPr/>
            <p:nvPr/>
          </p:nvSpPr>
          <p:spPr>
            <a:xfrm>
              <a:off x="6012160" y="6309320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A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6228184" y="5949280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z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Straight Connector 226"/>
            <p:cNvCxnSpPr>
              <a:stCxn id="226" idx="3"/>
              <a:endCxn id="225" idx="0"/>
            </p:cNvCxnSpPr>
            <p:nvPr/>
          </p:nvCxnSpPr>
          <p:spPr>
            <a:xfrm flipH="1">
              <a:off x="6192180" y="61951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23" idx="0"/>
              <a:endCxn id="226" idx="5"/>
            </p:cNvCxnSpPr>
            <p:nvPr/>
          </p:nvCxnSpPr>
          <p:spPr>
            <a:xfrm flipH="1" flipV="1">
              <a:off x="6474035" y="6195131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Isosceles Triangle 228"/>
            <p:cNvSpPr/>
            <p:nvPr/>
          </p:nvSpPr>
          <p:spPr>
            <a:xfrm>
              <a:off x="6660232" y="5877272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C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30" name="Straight Connector 229"/>
            <p:cNvCxnSpPr/>
            <p:nvPr/>
          </p:nvCxnSpPr>
          <p:spPr>
            <a:xfrm flipH="1" flipV="1">
              <a:off x="6660232" y="5589240"/>
              <a:ext cx="180021" cy="288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38" idx="0"/>
            </p:cNvCxnSpPr>
            <p:nvPr/>
          </p:nvCxnSpPr>
          <p:spPr>
            <a:xfrm flipV="1">
              <a:off x="7416316" y="5085184"/>
              <a:ext cx="18002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Isosceles Triangle 231"/>
            <p:cNvSpPr/>
            <p:nvPr/>
          </p:nvSpPr>
          <p:spPr>
            <a:xfrm>
              <a:off x="7884368" y="573325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F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7452320" y="4941168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u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34" name="Isosceles Triangle 233"/>
            <p:cNvSpPr/>
            <p:nvPr/>
          </p:nvSpPr>
          <p:spPr>
            <a:xfrm>
              <a:off x="7524328" y="573325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E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740352" y="5373216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v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36" name="Straight Connector 235"/>
            <p:cNvCxnSpPr>
              <a:stCxn id="235" idx="3"/>
              <a:endCxn id="234" idx="0"/>
            </p:cNvCxnSpPr>
            <p:nvPr/>
          </p:nvCxnSpPr>
          <p:spPr>
            <a:xfrm flipH="1">
              <a:off x="7704348" y="561906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32" idx="0"/>
              <a:endCxn id="235" idx="5"/>
            </p:cNvCxnSpPr>
            <p:nvPr/>
          </p:nvCxnSpPr>
          <p:spPr>
            <a:xfrm flipH="1" flipV="1">
              <a:off x="7986203" y="5619067"/>
              <a:ext cx="78185" cy="1141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Isosceles Triangle 237"/>
            <p:cNvSpPr/>
            <p:nvPr/>
          </p:nvSpPr>
          <p:spPr>
            <a:xfrm>
              <a:off x="7236296" y="5373216"/>
              <a:ext cx="360040" cy="504056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D</a:t>
              </a:r>
              <a:endParaRPr lang="da-DK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>
            <a:xfrm>
              <a:off x="6516216" y="5445224"/>
              <a:ext cx="288032" cy="28803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a-DK" sz="1400" i="1" dirty="0" smtClean="0">
                  <a:solidFill>
                    <a:schemeClr val="tx1"/>
                  </a:solidFill>
                </a:rPr>
                <a:t>y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7164288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4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>
              <a:off x="5652120" y="5229200"/>
              <a:ext cx="50405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/>
          <p:cNvSpPr txBox="1"/>
          <p:nvPr/>
        </p:nvSpPr>
        <p:spPr>
          <a:xfrm>
            <a:off x="536408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 smtClean="0">
                <a:solidFill>
                  <a:srgbClr val="C00000"/>
                </a:solidFill>
              </a:rPr>
              <a:t>insert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10906-6E64-46D9-9D73-D39E9676222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664096"/>
            <a:ext cx="8784976" cy="388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C00000"/>
              </a:buClr>
              <a:tabLst>
                <a:tab pos="449263" algn="l"/>
              </a:tabLst>
            </a:pPr>
            <a:r>
              <a:rPr lang="en-US" sz="1600" dirty="0" smtClean="0"/>
              <a:t>[D.D. </a:t>
            </a:r>
            <a:r>
              <a:rPr lang="en-US" sz="1600" dirty="0" err="1" smtClean="0"/>
              <a:t>Sleator</a:t>
            </a:r>
            <a:r>
              <a:rPr lang="en-US" sz="1600" dirty="0" smtClean="0"/>
              <a:t>, R.E. </a:t>
            </a:r>
            <a:r>
              <a:rPr lang="en-US" sz="1600" dirty="0" err="1" smtClean="0"/>
              <a:t>Tarjan</a:t>
            </a:r>
            <a:r>
              <a:rPr lang="en-US" sz="1600" dirty="0" smtClean="0"/>
              <a:t>, </a:t>
            </a:r>
            <a:r>
              <a:rPr lang="en-US" sz="1600" i="1" dirty="0" smtClean="0"/>
              <a:t>Self-Adjusting Binary Search Trees</a:t>
            </a:r>
            <a:r>
              <a:rPr lang="en-US" sz="1600" dirty="0" smtClean="0"/>
              <a:t>, Journal of the ACM, 32(3): 652-686, 1985]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504" y="-84402"/>
            <a:ext cx="3024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Splay</a:t>
            </a:r>
            <a:r>
              <a:rPr kumimoji="0" lang="da-D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a-DK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6024" y="980728"/>
            <a:ext cx="8927976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da-DK" sz="2400" dirty="0" smtClean="0">
              <a:sym typeface="Symbol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da-DK" sz="2400" dirty="0" smtClean="0">
                <a:sym typeface="Symbol"/>
              </a:rPr>
              <a:t>The </a:t>
            </a:r>
            <a:r>
              <a:rPr lang="da-DK" sz="2400" dirty="0" err="1" smtClean="0">
                <a:sym typeface="Symbol"/>
              </a:rPr>
              <a:t>access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bounds</a:t>
            </a:r>
            <a:r>
              <a:rPr lang="da-DK" sz="2400" dirty="0" smtClean="0">
                <a:sym typeface="Symbol"/>
              </a:rPr>
              <a:t> of </a:t>
            </a:r>
            <a:r>
              <a:rPr lang="da-DK" sz="2400" dirty="0" err="1" smtClean="0">
                <a:sym typeface="Symbol"/>
              </a:rPr>
              <a:t>splay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trees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are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amortized</a:t>
            </a:r>
            <a:endParaRPr lang="da-DK" sz="2400" dirty="0" smtClean="0">
              <a:sym typeface="Symbol"/>
            </a:endParaRPr>
          </a:p>
          <a:p>
            <a:pPr marL="342900" indent="-342900">
              <a:buClr>
                <a:srgbClr val="C00000"/>
              </a:buClr>
            </a:pPr>
            <a:r>
              <a:rPr lang="da-DK" sz="2400" dirty="0" smtClean="0">
                <a:sym typeface="Symbol"/>
              </a:rPr>
              <a:t>	</a:t>
            </a:r>
          </a:p>
          <a:p>
            <a:pPr marL="342900" indent="-342900">
              <a:buClr>
                <a:srgbClr val="C00000"/>
              </a:buClr>
            </a:pPr>
            <a:r>
              <a:rPr lang="da-DK" sz="2400" dirty="0" smtClean="0">
                <a:sym typeface="Symbol"/>
              </a:rPr>
              <a:t>	</a:t>
            </a:r>
            <a:r>
              <a:rPr lang="da-DK" sz="2400" dirty="0" smtClean="0">
                <a:sym typeface="Symbol"/>
              </a:rPr>
              <a:t>(</a:t>
            </a:r>
            <a:r>
              <a:rPr lang="da-DK" sz="2400" dirty="0" smtClean="0">
                <a:sym typeface="Symbol"/>
              </a:rPr>
              <a:t>1) O(log </a:t>
            </a:r>
            <a:r>
              <a:rPr lang="da-DK" sz="2400" i="1" dirty="0" smtClean="0">
                <a:sym typeface="Symbol"/>
              </a:rPr>
              <a:t>n</a:t>
            </a:r>
            <a:r>
              <a:rPr lang="da-DK" sz="2400" dirty="0" smtClean="0">
                <a:sym typeface="Symbol"/>
              </a:rPr>
              <a:t>) </a:t>
            </a:r>
          </a:p>
          <a:p>
            <a:pPr marL="342900" indent="-342900">
              <a:buClr>
                <a:srgbClr val="C00000"/>
              </a:buClr>
            </a:pPr>
            <a:r>
              <a:rPr lang="da-DK" sz="2400" dirty="0" smtClean="0">
                <a:sym typeface="Symbol"/>
              </a:rPr>
              <a:t>	(2) </a:t>
            </a:r>
            <a:r>
              <a:rPr lang="da-DK" sz="2400" dirty="0" err="1" smtClean="0">
                <a:sym typeface="Symbol"/>
              </a:rPr>
              <a:t>Static</a:t>
            </a:r>
            <a:r>
              <a:rPr lang="da-DK" sz="2400" dirty="0" smtClean="0">
                <a:sym typeface="Symbol"/>
              </a:rPr>
              <a:t> optimal</a:t>
            </a:r>
          </a:p>
          <a:p>
            <a:pPr marL="342900" indent="-342900">
              <a:buClr>
                <a:srgbClr val="C00000"/>
              </a:buClr>
            </a:pPr>
            <a:r>
              <a:rPr lang="da-DK" sz="2400" dirty="0" smtClean="0">
                <a:sym typeface="Symbol"/>
              </a:rPr>
              <a:t>	(3) </a:t>
            </a:r>
            <a:r>
              <a:rPr lang="da-DK" sz="2400" dirty="0" err="1" smtClean="0">
                <a:sym typeface="Symbol"/>
              </a:rPr>
              <a:t>Static</a:t>
            </a:r>
            <a:r>
              <a:rPr lang="da-DK" sz="2400" dirty="0" smtClean="0">
                <a:sym typeface="Symbol"/>
              </a:rPr>
              <a:t> finger optimal</a:t>
            </a:r>
          </a:p>
          <a:p>
            <a:pPr marL="342900" indent="-342900">
              <a:buClr>
                <a:srgbClr val="C00000"/>
              </a:buClr>
            </a:pPr>
            <a:r>
              <a:rPr lang="da-DK" sz="2400" dirty="0" smtClean="0">
                <a:sym typeface="Symbol"/>
              </a:rPr>
              <a:t>	(4) </a:t>
            </a:r>
            <a:r>
              <a:rPr lang="da-DK" sz="2400" dirty="0" err="1" smtClean="0">
                <a:sym typeface="Symbol"/>
              </a:rPr>
              <a:t>Working</a:t>
            </a:r>
            <a:r>
              <a:rPr lang="da-DK" sz="2400" dirty="0" smtClean="0">
                <a:sym typeface="Symbol"/>
              </a:rPr>
              <a:t> set optimal (</a:t>
            </a:r>
            <a:r>
              <a:rPr lang="da-DK" sz="2400" dirty="0" err="1" smtClean="0">
                <a:sym typeface="Symbol"/>
              </a:rPr>
              <a:t>proof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requires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dynamic</a:t>
            </a:r>
            <a:r>
              <a:rPr lang="da-DK" sz="2400" dirty="0" smtClean="0">
                <a:sym typeface="Symbol"/>
              </a:rPr>
              <a:t> </a:t>
            </a:r>
            <a:r>
              <a:rPr lang="da-DK" sz="2400" dirty="0" err="1" smtClean="0">
                <a:sym typeface="Symbol"/>
              </a:rPr>
              <a:t>change</a:t>
            </a:r>
            <a:r>
              <a:rPr lang="da-DK" sz="2400" dirty="0" smtClean="0">
                <a:sym typeface="Symbol"/>
              </a:rPr>
              <a:t> of </a:t>
            </a:r>
            <a:r>
              <a:rPr lang="da-DK" sz="2400" dirty="0" err="1" smtClean="0">
                <a:sym typeface="Symbol"/>
              </a:rPr>
              <a:t>weight</a:t>
            </a:r>
            <a:r>
              <a:rPr lang="da-DK" sz="2400" dirty="0" smtClean="0">
                <a:sym typeface="Symbol"/>
              </a:rPr>
              <a:t>)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400" b="1" dirty="0" smtClean="0">
              <a:solidFill>
                <a:srgbClr val="C00000"/>
              </a:solidFill>
              <a:sym typeface="Symbol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sym typeface="Symbol"/>
              </a:rPr>
              <a:t>Static optimality:      =       </a:t>
            </a:r>
            <a:r>
              <a:rPr lang="en-US" sz="2400" b="1" i="1" baseline="-25000" dirty="0" smtClean="0">
                <a:solidFill>
                  <a:srgbClr val="C00000"/>
                </a:solidFill>
                <a:sym typeface="Symbol"/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  <a:sym typeface="Symbol"/>
              </a:rPr>
              <a:t>  log |</a:t>
            </a:r>
            <a:r>
              <a:rPr lang="en-US" sz="2400" b="1" i="1" dirty="0" err="1" smtClean="0">
                <a:solidFill>
                  <a:srgbClr val="C00000"/>
                </a:solidFill>
                <a:sym typeface="Symbol"/>
              </a:rPr>
              <a:t>T</a:t>
            </a:r>
            <a:r>
              <a:rPr lang="en-US" sz="2400" b="1" i="1" baseline="-25000" dirty="0" err="1" smtClean="0">
                <a:solidFill>
                  <a:srgbClr val="C00000"/>
                </a:solidFill>
                <a:sym typeface="Symbol"/>
              </a:rPr>
              <a:t>v</a:t>
            </a:r>
            <a:r>
              <a:rPr lang="en-US" sz="2400" b="1" dirty="0" smtClean="0">
                <a:solidFill>
                  <a:srgbClr val="C00000"/>
                </a:solidFill>
                <a:sym typeface="Symbol"/>
              </a:rPr>
              <a:t>|</a:t>
            </a:r>
          </a:p>
          <a:p>
            <a:pPr marL="342900" indent="-342900">
              <a:buClr>
                <a:srgbClr val="C00000"/>
              </a:buClr>
            </a:pPr>
            <a:endParaRPr lang="da-DK" sz="24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3635896" y="416127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sym typeface="Symbol"/>
              </a:rPr>
              <a:t>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9519</TotalTime>
  <Words>770</Words>
  <Application>Microsoft Office PowerPoint</Application>
  <PresentationFormat>On-screen Show (4:3)</PresentationFormat>
  <Paragraphs>311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Self-Adjusting Data Structures</vt:lpstr>
      <vt:lpstr>Self-Adjusting Data Structures</vt:lpstr>
      <vt:lpstr>Slide 3</vt:lpstr>
      <vt:lpstr>Slide 4</vt:lpstr>
      <vt:lpstr>Slide 5</vt:lpstr>
      <vt:lpstr>Slide 6</vt:lpstr>
      <vt:lpstr>Slide 7</vt:lpstr>
    </vt:vector>
  </TitlesOfParts>
  <Company>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Structures</dc:title>
  <dc:creator>Gerth Stølting Brodal</dc:creator>
  <cp:lastModifiedBy>Gerth Stølting Brodal</cp:lastModifiedBy>
  <cp:revision>167</cp:revision>
  <dcterms:created xsi:type="dcterms:W3CDTF">2011-08-23T21:07:42Z</dcterms:created>
  <dcterms:modified xsi:type="dcterms:W3CDTF">2011-11-30T11:50:42Z</dcterms:modified>
</cp:coreProperties>
</file>