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8" r:id="rId2"/>
    <p:sldId id="256" r:id="rId3"/>
    <p:sldId id="257" r:id="rId4"/>
    <p:sldId id="283" r:id="rId5"/>
    <p:sldId id="284" r:id="rId6"/>
    <p:sldId id="285" r:id="rId7"/>
    <p:sldId id="286" r:id="rId8"/>
    <p:sldId id="282" r:id="rId9"/>
    <p:sldId id="266" r:id="rId10"/>
    <p:sldId id="264" r:id="rId11"/>
    <p:sldId id="288" r:id="rId12"/>
    <p:sldId id="289" r:id="rId13"/>
    <p:sldId id="290" r:id="rId14"/>
    <p:sldId id="294" r:id="rId15"/>
    <p:sldId id="295" r:id="rId16"/>
    <p:sldId id="296" r:id="rId17"/>
    <p:sldId id="297" r:id="rId18"/>
    <p:sldId id="298" r:id="rId19"/>
    <p:sldId id="274" r:id="rId20"/>
    <p:sldId id="292" r:id="rId21"/>
    <p:sldId id="293" r:id="rId22"/>
    <p:sldId id="299" r:id="rId23"/>
    <p:sldId id="3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8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6" y="6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spc="-150">
                <a:latin typeface="에스코어 드림 8 Heavy"/>
                <a:ea typeface="에스코어 드림 8 Heavy"/>
              </a:rPr>
              <a:t>가계봇</a:t>
            </a:r>
          </a:p>
          <a:p>
            <a:pPr lvl="0">
              <a:defRPr/>
            </a:pPr>
            <a:r>
              <a:rPr lang="en-US" altLang="ko-KR" sz="3200" spc="-150">
                <a:solidFill>
                  <a:srgbClr val="808080"/>
                </a:solidFill>
                <a:latin typeface="에스코어 드림 8 Heavy"/>
                <a:ea typeface="에스코어 드림 8 Heavy"/>
              </a:rPr>
              <a:t>AI</a:t>
            </a:r>
            <a:r>
              <a:rPr lang="ko-KR" altLang="en-US" sz="3200" spc="-150">
                <a:solidFill>
                  <a:srgbClr val="808080"/>
                </a:solidFill>
                <a:latin typeface="에스코어 드림 8 Heavy"/>
                <a:ea typeface="에스코어 드림 8 Heavy"/>
              </a:rPr>
              <a:t>가 도와주는 스마트 가계부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/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spc="-150">
                  <a:latin typeface="에스코어 드림 3 Light"/>
                  <a:ea typeface="에스코어 드림 3 Light"/>
                </a:rPr>
                <a:t>파이썬기반응용프로그래밍 </a:t>
              </a:r>
              <a:r>
                <a:rPr lang="en-US" altLang="ko-KR" sz="1600" spc="-150">
                  <a:latin typeface="에스코어 드림 3 Light"/>
                  <a:ea typeface="에스코어 드림 3 Light"/>
                </a:rPr>
                <a:t>2</a:t>
              </a:r>
              <a:r>
                <a:rPr lang="ko-KR" altLang="en-US" sz="1600" spc="-150">
                  <a:latin typeface="에스코어 드림 3 Light"/>
                  <a:ea typeface="에스코어 드림 3 Light"/>
                </a:rPr>
                <a:t>조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90" y="195512"/>
            <a:ext cx="2320450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BERT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언어 모델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899502" y="1134847"/>
            <a:ext cx="5196497" cy="366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에스코어 드림 9 Black"/>
                <a:ea typeface="에스코어 드림 9 Black"/>
              </a:rPr>
              <a:t> </a:t>
            </a:r>
            <a:r>
              <a:rPr lang="en-US" altLang="ko-KR" spc="-150">
                <a:latin typeface="에스코어 드림 9 Black"/>
                <a:ea typeface="에스코어 드림 9 Black"/>
              </a:rPr>
              <a:t>Bert: </a:t>
            </a:r>
            <a:r>
              <a:rPr lang="ko-KR" altLang="en-US" spc="-150">
                <a:latin typeface="에스코어 드림 9 Black"/>
                <a:ea typeface="에스코어 드림 9 Black"/>
              </a:rPr>
              <a:t>구글에서 개발한 </a:t>
            </a:r>
            <a:r>
              <a:rPr lang="en-US" altLang="ko-KR" spc="-150">
                <a:latin typeface="에스코어 드림 9 Black"/>
                <a:ea typeface="에스코어 드림 9 Black"/>
              </a:rPr>
              <a:t>NLP(</a:t>
            </a:r>
            <a:r>
              <a:rPr lang="ko-KR" altLang="en-US" spc="-150">
                <a:latin typeface="에스코어 드림 9 Black"/>
                <a:ea typeface="에스코어 드림 9 Black"/>
              </a:rPr>
              <a:t>자연어 처리</a:t>
            </a:r>
            <a:r>
              <a:rPr lang="en-US" altLang="ko-KR" spc="-150">
                <a:latin typeface="에스코어 드림 9 Black"/>
                <a:ea typeface="에스코어 드림 9 Black"/>
              </a:rPr>
              <a:t>)</a:t>
            </a:r>
            <a:r>
              <a:rPr lang="ko-KR" altLang="en-US" spc="-150">
                <a:latin typeface="에스코어 드림 9 Black"/>
                <a:ea typeface="에스코어 드림 9 Black"/>
              </a:rPr>
              <a:t> 사전 훈련 기술</a:t>
            </a:r>
            <a:r>
              <a:rPr lang="en-US" altLang="ko-KR"/>
              <a:t> </a:t>
            </a:r>
          </a:p>
        </p:txBody>
      </p:sp>
      <p:pic>
        <p:nvPicPr>
          <p:cNvPr id="4115" name="Picture 2" descr="post-thumbnail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1713" y="1772902"/>
            <a:ext cx="4593945" cy="2404165"/>
          </a:xfrm>
          <a:prstGeom prst="rect">
            <a:avLst/>
          </a:prstGeom>
          <a:noFill/>
        </p:spPr>
      </p:pic>
      <p:sp>
        <p:nvSpPr>
          <p:cNvPr id="4116" name="TextBox 4115"/>
          <p:cNvSpPr txBox="1"/>
          <p:nvPr/>
        </p:nvSpPr>
        <p:spPr>
          <a:xfrm>
            <a:off x="1045586" y="4590382"/>
            <a:ext cx="1827154" cy="1456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에스코어 드림 9 Black"/>
                <a:ea typeface="에스코어 드림 9 Black"/>
              </a:rPr>
              <a:t>장점</a:t>
            </a:r>
            <a:r>
              <a:rPr lang="en-US" altLang="ko-KR" spc="-150">
                <a:latin typeface="에스코어 드림 9 Black"/>
                <a:ea typeface="에스코어 드림 9 Black"/>
              </a:rPr>
              <a:t>?</a:t>
            </a:r>
          </a:p>
          <a:p>
            <a:pPr lvl="0">
              <a:defRPr/>
            </a:pPr>
            <a:endParaRPr lang="en-US" altLang="ko-KR" spc="-150">
              <a:latin typeface="에스코어 드림 9 Black"/>
              <a:ea typeface="에스코어 드림 9 Black"/>
            </a:endParaRPr>
          </a:p>
          <a:p>
            <a:pPr lvl="0">
              <a:defRPr/>
            </a:pPr>
            <a:r>
              <a:rPr lang="en-US" altLang="ko-KR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pc="-150">
                <a:latin typeface="에스코어 드림 9 Black"/>
                <a:ea typeface="에스코어 드림 9 Black"/>
              </a:rPr>
              <a:t> 양방향 학습 가능</a:t>
            </a:r>
          </a:p>
          <a:p>
            <a:pPr lvl="0">
              <a:defRPr/>
            </a:pPr>
            <a:r>
              <a:rPr lang="en-US" altLang="ko-KR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pc="-150">
                <a:solidFill>
                  <a:schemeClr val="dk1"/>
                </a:solidFill>
                <a:latin typeface="에스코어 드림 9 Black"/>
                <a:ea typeface="에스코어 드림 9 Black"/>
              </a:rPr>
              <a:t> </a:t>
            </a:r>
            <a:r>
              <a:rPr lang="en-US" altLang="ko-KR" b="0" i="0">
                <a:solidFill>
                  <a:schemeClr val="dk1"/>
                </a:solidFill>
                <a:effectLst/>
                <a:latin typeface="Noto Sans KR"/>
              </a:rPr>
              <a:t>Pretrain</a:t>
            </a:r>
            <a:r>
              <a:rPr lang="en-US" altLang="ko-KR" spc="-150"/>
              <a:t> </a:t>
            </a:r>
            <a:r>
              <a:rPr lang="ko-KR" altLang="en-US" spc="-150">
                <a:latin typeface="에스코어 드림 9 Black"/>
                <a:ea typeface="에스코어 드림 9 Black"/>
              </a:rPr>
              <a:t>모델</a:t>
            </a:r>
          </a:p>
          <a:p>
            <a:pPr lvl="0">
              <a:defRPr/>
            </a:pPr>
            <a:r>
              <a:rPr lang="en-US" altLang="ko-KR" spc="-150">
                <a:latin typeface="에스코어 드림 9 Black"/>
                <a:ea typeface="에스코어 드림 9 Black"/>
              </a:rPr>
              <a:t>- </a:t>
            </a:r>
            <a:r>
              <a:rPr lang="en-US" altLang="ko-KR" b="0" i="0">
                <a:solidFill>
                  <a:schemeClr val="dk1"/>
                </a:solidFill>
                <a:effectLst/>
                <a:latin typeface="Noto Sans KR"/>
              </a:rPr>
              <a:t>Fine tuning</a:t>
            </a:r>
            <a:endParaRPr lang="en-US" altLang="ko-KR" spc="-150">
              <a:solidFill>
                <a:schemeClr val="dk1"/>
              </a:solidFill>
              <a:latin typeface="에스코어 드림 9 Black"/>
              <a:ea typeface="에스코어 드림 9 Black"/>
            </a:endParaRPr>
          </a:p>
        </p:txBody>
      </p:sp>
      <p:pic>
        <p:nvPicPr>
          <p:cNvPr id="4117" name="Picture 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58809" y="642249"/>
            <a:ext cx="4329257" cy="4951653"/>
          </a:xfrm>
          <a:prstGeom prst="rect">
            <a:avLst/>
          </a:prstGeom>
          <a:noFill/>
        </p:spPr>
      </p:pic>
      <p:sp>
        <p:nvSpPr>
          <p:cNvPr id="4118" name="TextBox 4117"/>
          <p:cNvSpPr txBox="1"/>
          <p:nvPr/>
        </p:nvSpPr>
        <p:spPr>
          <a:xfrm>
            <a:off x="7035628" y="5870380"/>
            <a:ext cx="4358897" cy="64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한국어 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 KR"/>
              </a:rPr>
              <a:t>QA 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대회인 </a:t>
            </a:r>
            <a:r>
              <a:rPr lang="en-US" altLang="ko-KR" b="0" i="0">
                <a:solidFill>
                  <a:srgbClr val="666666"/>
                </a:solidFill>
                <a:effectLst/>
                <a:latin typeface="Noto Sans KR"/>
              </a:rPr>
              <a:t>KorQuAD </a:t>
            </a:r>
            <a:r>
              <a:rPr lang="ko-KR" altLang="en-US" b="0" i="0">
                <a:solidFill>
                  <a:srgbClr val="666666"/>
                </a:solidFill>
                <a:effectLst/>
                <a:latin typeface="Noto Sans KR"/>
              </a:rPr>
              <a:t>대회의 성적</a:t>
            </a:r>
          </a:p>
          <a:p>
            <a:pPr lvl="0">
              <a:defRPr/>
            </a:pPr>
            <a:endParaRPr lang="en-US" altLang="ko-KR" b="0" i="0">
              <a:solidFill>
                <a:srgbClr val="666666"/>
              </a:solidFill>
              <a:effectLst/>
              <a:latin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9" y="195512"/>
            <a:ext cx="3206276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데이터 증강 기술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EDA</a:t>
            </a:r>
          </a:p>
        </p:txBody>
      </p:sp>
      <p:pic>
        <p:nvPicPr>
          <p:cNvPr id="4119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3381" y="1613657"/>
            <a:ext cx="5322188" cy="3630686"/>
          </a:xfrm>
          <a:prstGeom prst="rect">
            <a:avLst/>
          </a:prstGeom>
        </p:spPr>
      </p:pic>
      <p:pic>
        <p:nvPicPr>
          <p:cNvPr id="4120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0708" y="2258881"/>
            <a:ext cx="3646680" cy="1170119"/>
          </a:xfrm>
          <a:prstGeom prst="rect">
            <a:avLst/>
          </a:prstGeom>
        </p:spPr>
      </p:pic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4122" name="TextBox 4121"/>
          <p:cNvSpPr txBox="1"/>
          <p:nvPr/>
        </p:nvSpPr>
        <p:spPr>
          <a:xfrm>
            <a:off x="7427998" y="3844482"/>
            <a:ext cx="2832488" cy="1182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레이블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0: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식비</a:t>
            </a:r>
          </a:p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레이블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2: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교육</a:t>
            </a:r>
          </a:p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레이블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1: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마트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/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편의점</a:t>
            </a:r>
          </a:p>
        </p:txBody>
      </p:sp>
      <p:sp>
        <p:nvSpPr>
          <p:cNvPr id="4123" name="TextBox 4122"/>
          <p:cNvSpPr txBox="1"/>
          <p:nvPr/>
        </p:nvSpPr>
        <p:spPr>
          <a:xfrm>
            <a:off x="2290405" y="956279"/>
            <a:ext cx="4029038" cy="45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데이터 불균형 발생 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→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’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과적합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9" y="195512"/>
            <a:ext cx="3206276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데이터 증강 기술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EDA</a:t>
            </a:r>
          </a:p>
        </p:txBody>
      </p: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</a:p>
        </p:txBody>
      </p:sp>
      <p:pic>
        <p:nvPicPr>
          <p:cNvPr id="4126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934751"/>
            <a:ext cx="5429529" cy="2063856"/>
          </a:xfrm>
          <a:prstGeom prst="rect">
            <a:avLst/>
          </a:prstGeom>
        </p:spPr>
      </p:pic>
      <p:pic>
        <p:nvPicPr>
          <p:cNvPr id="4127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861419"/>
            <a:ext cx="5378726" cy="2095608"/>
          </a:xfrm>
          <a:prstGeom prst="rect">
            <a:avLst/>
          </a:prstGeom>
        </p:spPr>
      </p:pic>
      <p:sp>
        <p:nvSpPr>
          <p:cNvPr id="4128" name="화살표: 아래쪽 4127"/>
          <p:cNvSpPr/>
          <p:nvPr/>
        </p:nvSpPr>
        <p:spPr>
          <a:xfrm>
            <a:off x="8655241" y="3198090"/>
            <a:ext cx="384849" cy="46181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9" name="TextBox 4128"/>
          <p:cNvSpPr txBox="1"/>
          <p:nvPr/>
        </p:nvSpPr>
        <p:spPr>
          <a:xfrm>
            <a:off x="1411190" y="1842259"/>
            <a:ext cx="2922820" cy="451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RD (Random Deletion)</a:t>
            </a:r>
            <a:endParaRPr lang="en-US" altLang="ko-KR" sz="2400"/>
          </a:p>
        </p:txBody>
      </p:sp>
      <p:sp>
        <p:nvSpPr>
          <p:cNvPr id="4130" name="TextBox 4129"/>
          <p:cNvSpPr txBox="1"/>
          <p:nvPr/>
        </p:nvSpPr>
        <p:spPr>
          <a:xfrm>
            <a:off x="669636" y="4525750"/>
            <a:ext cx="4699424" cy="910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에스코어 드림 9 Black"/>
                <a:ea typeface="에스코어 드림 9 Black"/>
              </a:rPr>
              <a:t>임베딩된 </a:t>
            </a:r>
            <a:r>
              <a:rPr lang="en-US" altLang="ko-KR" spc="-150">
                <a:latin typeface="에스코어 드림 9 Black"/>
                <a:ea typeface="에스코어 드림 9 Black"/>
              </a:rPr>
              <a:t>train </a:t>
            </a:r>
            <a:r>
              <a:rPr lang="ko-KR" altLang="en-US" spc="-150">
                <a:latin typeface="에스코어 드림 9 Black"/>
                <a:ea typeface="에스코어 드림 9 Black"/>
              </a:rPr>
              <a:t>데이터셋에서 </a:t>
            </a:r>
            <a:r>
              <a:rPr lang="en-US" altLang="ko-KR" spc="-150">
                <a:latin typeface="에스코어 드림 9 Black"/>
                <a:ea typeface="에스코어 드림 9 Black"/>
              </a:rPr>
              <a:t>random </a:t>
            </a:r>
            <a:r>
              <a:rPr lang="ko-KR" altLang="en-US" spc="-150">
                <a:latin typeface="에스코어 드림 9 Black"/>
                <a:ea typeface="에스코어 드림 9 Black"/>
              </a:rPr>
              <a:t>모듈 이용하여</a:t>
            </a:r>
          </a:p>
          <a:p>
            <a:pPr lvl="0">
              <a:defRPr/>
            </a:pPr>
            <a:r>
              <a:rPr lang="ko-KR" altLang="en-US" spc="-150">
                <a:latin typeface="에스코어 드림 9 Black"/>
                <a:ea typeface="에스코어 드림 9 Black"/>
              </a:rPr>
              <a:t>데이터마다 랜덤으로 값을 삭제</a:t>
            </a:r>
            <a:r>
              <a:rPr lang="en-US" altLang="ko-KR" spc="-150">
                <a:latin typeface="에스코어 드림 9 Black"/>
                <a:ea typeface="에스코어 드림 9 Black"/>
              </a:rPr>
              <a:t>(103</a:t>
            </a:r>
            <a:r>
              <a:rPr lang="ko-KR" altLang="en-US" spc="-150">
                <a:latin typeface="에스코어 드림 9 Black"/>
                <a:ea typeface="에스코어 드림 9 Black"/>
              </a:rPr>
              <a:t>으로 대체</a:t>
            </a:r>
            <a:r>
              <a:rPr lang="en-US" altLang="ko-KR" spc="-150">
                <a:latin typeface="에스코어 드림 9 Black"/>
                <a:ea typeface="에스코어 드림 9 Black"/>
              </a:rPr>
              <a:t>)</a:t>
            </a:r>
            <a:r>
              <a:rPr lang="ko-KR" altLang="en-US" spc="-150">
                <a:latin typeface="에스코어 드림 9 Black"/>
                <a:ea typeface="에스코어 드림 9 Black"/>
              </a:rPr>
              <a:t>하여</a:t>
            </a:r>
          </a:p>
          <a:p>
            <a:pPr lvl="0">
              <a:defRPr/>
            </a:pPr>
            <a:r>
              <a:rPr lang="ko-KR" altLang="en-US" spc="-150">
                <a:latin typeface="에스코어 드림 9 Black"/>
                <a:ea typeface="에스코어 드림 9 Black"/>
              </a:rPr>
              <a:t>기존 데이터에 추가</a:t>
            </a:r>
            <a:endParaRPr lang="en-US" altLang="ko-KR" spc="-150">
              <a:latin typeface="에스코어 드림 9 Black"/>
              <a:ea typeface="에스코어 드림 9 Black"/>
            </a:endParaRPr>
          </a:p>
        </p:txBody>
      </p:sp>
      <p:sp>
        <p:nvSpPr>
          <p:cNvPr id="4138" name="타원 8"/>
          <p:cNvSpPr/>
          <p:nvPr/>
        </p:nvSpPr>
        <p:spPr>
          <a:xfrm>
            <a:off x="8622559" y="1146963"/>
            <a:ext cx="452020" cy="254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9" name="타원 8"/>
          <p:cNvSpPr/>
          <p:nvPr/>
        </p:nvSpPr>
        <p:spPr>
          <a:xfrm>
            <a:off x="8661042" y="4081433"/>
            <a:ext cx="452020" cy="254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0" name="타원 8"/>
          <p:cNvSpPr/>
          <p:nvPr/>
        </p:nvSpPr>
        <p:spPr>
          <a:xfrm>
            <a:off x="7544982" y="4581735"/>
            <a:ext cx="452020" cy="254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1" name="타원 8"/>
          <p:cNvSpPr/>
          <p:nvPr/>
        </p:nvSpPr>
        <p:spPr>
          <a:xfrm>
            <a:off x="7506496" y="1647266"/>
            <a:ext cx="452020" cy="254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9" y="195512"/>
            <a:ext cx="3206276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데이터 증강 기술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EDA</a:t>
            </a:r>
          </a:p>
        </p:txBody>
      </p: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</a:p>
        </p:txBody>
      </p:sp>
      <p:pic>
        <p:nvPicPr>
          <p:cNvPr id="4131" name="그림 4"/>
          <p:cNvPicPr>
            <a:picLocks noChangeAspect="1"/>
          </p:cNvPicPr>
          <p:nvPr/>
        </p:nvPicPr>
        <p:blipFill rotWithShape="1">
          <a:blip r:embed="rId2"/>
          <a:srcRect t="12110"/>
          <a:stretch>
            <a:fillRect/>
          </a:stretch>
        </p:blipFill>
        <p:spPr>
          <a:xfrm>
            <a:off x="1001582" y="1702637"/>
            <a:ext cx="3814307" cy="3530052"/>
          </a:xfrm>
          <a:prstGeom prst="rect">
            <a:avLst/>
          </a:prstGeom>
        </p:spPr>
      </p:pic>
      <p:pic>
        <p:nvPicPr>
          <p:cNvPr id="4132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4404" y="1655782"/>
            <a:ext cx="4175100" cy="3546435"/>
          </a:xfrm>
          <a:prstGeom prst="rect">
            <a:avLst/>
          </a:prstGeom>
        </p:spPr>
      </p:pic>
      <p:sp>
        <p:nvSpPr>
          <p:cNvPr id="4133" name="TextBox 4132"/>
          <p:cNvSpPr txBox="1"/>
          <p:nvPr/>
        </p:nvSpPr>
        <p:spPr>
          <a:xfrm>
            <a:off x="2836180" y="5506929"/>
            <a:ext cx="6519639" cy="36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에스코어 드림 9 Black"/>
                <a:ea typeface="에스코어 드림 9 Black"/>
              </a:rPr>
              <a:t>결과</a:t>
            </a:r>
            <a:r>
              <a:rPr lang="en-US" altLang="ko-KR" spc="-150">
                <a:latin typeface="에스코어 드림 9 Black"/>
                <a:ea typeface="에스코어 드림 9 Black"/>
              </a:rPr>
              <a:t>:</a:t>
            </a:r>
            <a:r>
              <a:rPr lang="ko-KR" altLang="en-US" spc="-150">
                <a:latin typeface="에스코어 드림 9 Black"/>
                <a:ea typeface="에스코어 드림 9 Black"/>
              </a:rPr>
              <a:t> 레이블 </a:t>
            </a:r>
            <a:r>
              <a:rPr lang="en-US" altLang="ko-KR" spc="-150">
                <a:latin typeface="에스코어 드림 9 Black"/>
                <a:ea typeface="에스코어 드림 9 Black"/>
              </a:rPr>
              <a:t>1(</a:t>
            </a:r>
            <a:r>
              <a:rPr lang="ko-KR" altLang="en-US" spc="-150">
                <a:latin typeface="에스코어 드림 9 Black"/>
                <a:ea typeface="에스코어 드림 9 Black"/>
              </a:rPr>
              <a:t>마트</a:t>
            </a:r>
            <a:r>
              <a:rPr lang="en-US" altLang="ko-KR" spc="-150">
                <a:latin typeface="에스코어 드림 9 Black"/>
                <a:ea typeface="에스코어 드림 9 Black"/>
              </a:rPr>
              <a:t>/</a:t>
            </a:r>
            <a:r>
              <a:rPr lang="ko-KR" altLang="en-US" spc="-150">
                <a:latin typeface="에스코어 드림 9 Black"/>
                <a:ea typeface="에스코어 드림 9 Black"/>
              </a:rPr>
              <a:t>편의점</a:t>
            </a:r>
            <a:r>
              <a:rPr lang="en-US" altLang="ko-KR" spc="-150">
                <a:latin typeface="에스코어 드림 9 Black"/>
                <a:ea typeface="에스코어 드림 9 Black"/>
              </a:rPr>
              <a:t>)</a:t>
            </a:r>
            <a:r>
              <a:rPr lang="ko-KR" altLang="en-US" spc="-150">
                <a:latin typeface="에스코어 드림 9 Black"/>
                <a:ea typeface="에스코어 드림 9 Black"/>
              </a:rPr>
              <a:t> 비율 </a:t>
            </a:r>
            <a:r>
              <a:rPr lang="en-US" altLang="ko-KR" spc="-150">
                <a:latin typeface="에스코어 드림 9 Black"/>
                <a:ea typeface="에스코어 드림 9 Black"/>
              </a:rPr>
              <a:t>2</a:t>
            </a:r>
            <a:r>
              <a:rPr lang="ko-KR" altLang="en-US" spc="-150">
                <a:latin typeface="에스코어 드림 9 Black"/>
                <a:ea typeface="에스코어 드림 9 Black"/>
              </a:rPr>
              <a:t>배 증가시켜 데이터 불균형 문제 해결</a:t>
            </a:r>
          </a:p>
        </p:txBody>
      </p:sp>
      <p:sp>
        <p:nvSpPr>
          <p:cNvPr id="4134" name="화살표: 오른쪽 4133"/>
          <p:cNvSpPr/>
          <p:nvPr/>
        </p:nvSpPr>
        <p:spPr>
          <a:xfrm>
            <a:off x="5393651" y="3178781"/>
            <a:ext cx="942878" cy="52916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 rot="0"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  <a:endParaRPr lang="en-US" altLang="ko-KR" sz="4400" spc="-300">
                <a:latin typeface="에스코어 드림 9 Black"/>
                <a:ea typeface="에스코어 드림 9 Black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7" y="195512"/>
            <a:ext cx="2149003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한도 비용 설정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136" name="TextBox 4135"/>
          <p:cNvSpPr txBox="1"/>
          <p:nvPr/>
        </p:nvSpPr>
        <p:spPr>
          <a:xfrm>
            <a:off x="861259" y="1214854"/>
            <a:ext cx="9707680" cy="450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사용자가 원하는 한도 금액을 설정하여 이후 해당 금액을 참고하여 경고창 제공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pic>
        <p:nvPicPr>
          <p:cNvPr id="4137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4220" y="2119129"/>
            <a:ext cx="5596951" cy="3522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 rot="0"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  <a:endParaRPr lang="en-US" altLang="ko-KR" sz="4400" spc="-300">
                <a:latin typeface="에스코어 드림 9 Black"/>
                <a:ea typeface="에스코어 드림 9 Black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4" y="195512"/>
            <a:ext cx="2149005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소비 절약 기능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136" name="TextBox 4135"/>
          <p:cNvSpPr txBox="1"/>
          <p:nvPr/>
        </p:nvSpPr>
        <p:spPr>
          <a:xfrm>
            <a:off x="861258" y="1214854"/>
            <a:ext cx="6135807" cy="450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사용자에게 간단하게 소비 절약 분야와 금액 제공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pic>
        <p:nvPicPr>
          <p:cNvPr id="4138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038" y="2149811"/>
            <a:ext cx="5620145" cy="3006423"/>
          </a:xfrm>
          <a:prstGeom prst="rect">
            <a:avLst/>
          </a:prstGeom>
        </p:spPr>
      </p:pic>
      <p:sp>
        <p:nvSpPr>
          <p:cNvPr id="4139" name="TextBox 9"/>
          <p:cNvSpPr txBox="1"/>
          <p:nvPr/>
        </p:nvSpPr>
        <p:spPr>
          <a:xfrm>
            <a:off x="6920163" y="2782669"/>
            <a:ext cx="451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Kosis</a:t>
            </a:r>
            <a:r>
              <a:rPr lang="ko-KR" altLang="en-US"/>
              <a:t> 국가통계 포털에서 나이대별 소비 통계 활용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 rot="0"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  <a:endParaRPr lang="en-US" altLang="ko-KR" sz="4400" spc="-300">
                <a:latin typeface="에스코어 드림 9 Black"/>
                <a:ea typeface="에스코어 드림 9 Black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4" y="195512"/>
            <a:ext cx="2149005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소비 절약 기능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140" name="TextBox 25"/>
          <p:cNvSpPr txBox="1"/>
          <p:nvPr/>
        </p:nvSpPr>
        <p:spPr>
          <a:xfrm>
            <a:off x="2294024" y="1763826"/>
            <a:ext cx="5317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기존에  저장  되어  있는  모든  소비 데이터의  카테고리 비율 을 계산 하여  </a:t>
            </a:r>
            <a:endParaRPr lang="ko-KR" altLang="en-US" sz="1400" spc="-150">
              <a:solidFill>
                <a:prstClr val="black"/>
              </a:solidFill>
              <a:latin typeface="에스코어 드림 3 Light"/>
              <a:ea typeface="에스코어 드림 3 Light"/>
            </a:endParaRPr>
          </a:p>
          <a:p>
            <a:pPr lvl="0">
              <a:defRPr/>
            </a:pPr>
            <a:r>
              <a:rPr lang="ko-KR" altLang="en-US" sz="1400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국가 통계의  해당 나이대별  소비와  비교  </a:t>
            </a:r>
            <a:r>
              <a:rPr lang="en-US" altLang="ko-KR" sz="1400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1400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뺼셈</a:t>
            </a:r>
            <a:r>
              <a:rPr lang="en-US" altLang="ko-KR" sz="1400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1400" spc="-150">
              <a:solidFill>
                <a:prstClr val="black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4141" name="TextBox 1"/>
          <p:cNvSpPr txBox="1"/>
          <p:nvPr/>
        </p:nvSpPr>
        <p:spPr>
          <a:xfrm>
            <a:off x="2294024" y="1060315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자신의 나이대와 원하는 절약 금액 입력</a:t>
            </a:r>
            <a:endParaRPr lang="ko-KR" altLang="en-US"/>
          </a:p>
        </p:txBody>
      </p:sp>
      <p:sp>
        <p:nvSpPr>
          <p:cNvPr id="4142" name="TextBox 6"/>
          <p:cNvSpPr txBox="1"/>
          <p:nvPr/>
        </p:nvSpPr>
        <p:spPr>
          <a:xfrm>
            <a:off x="6055120" y="5232092"/>
            <a:ext cx="1834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prstClr val="black"/>
                </a:solidFill>
                <a:latin typeface="에스코어 드림 3 Light"/>
                <a:ea typeface="에스코어 드림 3 Light"/>
              </a:rPr>
              <a:t>국가 통계 소비 비율보다 높은 분야 만 이용 </a:t>
            </a:r>
            <a:endParaRPr lang="en-US" altLang="ko-KR" sz="1400" spc="-150">
              <a:solidFill>
                <a:prstClr val="black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4143" name="빼기 기호 7"/>
          <p:cNvSpPr/>
          <p:nvPr/>
        </p:nvSpPr>
        <p:spPr>
          <a:xfrm>
            <a:off x="3352372" y="2628782"/>
            <a:ext cx="1050035" cy="523220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4" name="칠각형 10"/>
          <p:cNvSpPr/>
          <p:nvPr/>
        </p:nvSpPr>
        <p:spPr>
          <a:xfrm>
            <a:off x="2294024" y="2411675"/>
            <a:ext cx="1027558" cy="876734"/>
          </a:xfrm>
          <a:prstGeom prst="heptagon">
            <a:avLst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35%</a:t>
            </a:r>
            <a:endParaRPr lang="ko-KR" altLang="en-US"/>
          </a:p>
        </p:txBody>
      </p:sp>
      <p:sp>
        <p:nvSpPr>
          <p:cNvPr id="4145" name="칠각형 12"/>
          <p:cNvSpPr/>
          <p:nvPr/>
        </p:nvSpPr>
        <p:spPr>
          <a:xfrm>
            <a:off x="2331552" y="3375395"/>
            <a:ext cx="990029" cy="914400"/>
          </a:xfrm>
          <a:prstGeom prst="heptagon">
            <a:avLst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30%</a:t>
            </a:r>
            <a:endParaRPr lang="ko-KR" altLang="en-US"/>
          </a:p>
        </p:txBody>
      </p:sp>
      <p:sp>
        <p:nvSpPr>
          <p:cNvPr id="4146" name="칠각형 14"/>
          <p:cNvSpPr/>
          <p:nvPr/>
        </p:nvSpPr>
        <p:spPr>
          <a:xfrm>
            <a:off x="2313074" y="4339033"/>
            <a:ext cx="990029" cy="914400"/>
          </a:xfrm>
          <a:prstGeom prst="heptagon">
            <a:avLst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25%</a:t>
            </a:r>
            <a:endParaRPr lang="ko-KR" altLang="en-US"/>
          </a:p>
        </p:txBody>
      </p:sp>
      <p:sp>
        <p:nvSpPr>
          <p:cNvPr id="4147" name="칠각형 20"/>
          <p:cNvSpPr/>
          <p:nvPr/>
        </p:nvSpPr>
        <p:spPr>
          <a:xfrm>
            <a:off x="2270960" y="5397577"/>
            <a:ext cx="1050621" cy="914400"/>
          </a:xfrm>
          <a:prstGeom prst="heptagon">
            <a:avLst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10%</a:t>
            </a:r>
            <a:endParaRPr lang="ko-KR" altLang="en-US"/>
          </a:p>
        </p:txBody>
      </p:sp>
      <p:sp>
        <p:nvSpPr>
          <p:cNvPr id="4148" name="빼기 기호 26"/>
          <p:cNvSpPr/>
          <p:nvPr/>
        </p:nvSpPr>
        <p:spPr>
          <a:xfrm>
            <a:off x="3352372" y="3621562"/>
            <a:ext cx="1050035" cy="523220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9" name="빼기 기호 27"/>
          <p:cNvSpPr/>
          <p:nvPr/>
        </p:nvSpPr>
        <p:spPr>
          <a:xfrm>
            <a:off x="3336178" y="4582047"/>
            <a:ext cx="1050035" cy="523220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50" name="빼기 기호 28"/>
          <p:cNvSpPr/>
          <p:nvPr/>
        </p:nvSpPr>
        <p:spPr>
          <a:xfrm>
            <a:off x="3352372" y="5616420"/>
            <a:ext cx="1050035" cy="523220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51" name="팔각형 29"/>
          <p:cNvSpPr/>
          <p:nvPr/>
        </p:nvSpPr>
        <p:spPr>
          <a:xfrm>
            <a:off x="4389707" y="2411675"/>
            <a:ext cx="1141675" cy="962681"/>
          </a:xfrm>
          <a:prstGeom prst="octagon">
            <a:avLst>
              <a:gd name="adj" fmla="val 29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25%</a:t>
            </a:r>
            <a:endParaRPr lang="ko-KR" altLang="en-US"/>
          </a:p>
        </p:txBody>
      </p:sp>
      <p:sp>
        <p:nvSpPr>
          <p:cNvPr id="4152" name="팔각형 30"/>
          <p:cNvSpPr/>
          <p:nvPr/>
        </p:nvSpPr>
        <p:spPr>
          <a:xfrm>
            <a:off x="4457557" y="3429000"/>
            <a:ext cx="1073825" cy="962681"/>
          </a:xfrm>
          <a:prstGeom prst="octagon">
            <a:avLst>
              <a:gd name="adj" fmla="val 29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25%</a:t>
            </a:r>
            <a:endParaRPr lang="ko-KR" altLang="en-US"/>
          </a:p>
        </p:txBody>
      </p:sp>
      <p:sp>
        <p:nvSpPr>
          <p:cNvPr id="4153" name="팔각형 31"/>
          <p:cNvSpPr/>
          <p:nvPr/>
        </p:nvSpPr>
        <p:spPr>
          <a:xfrm>
            <a:off x="4438338" y="4444421"/>
            <a:ext cx="1073825" cy="962681"/>
          </a:xfrm>
          <a:prstGeom prst="octagon">
            <a:avLst>
              <a:gd name="adj" fmla="val 29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25%</a:t>
            </a:r>
            <a:endParaRPr lang="ko-KR" altLang="en-US"/>
          </a:p>
        </p:txBody>
      </p:sp>
      <p:sp>
        <p:nvSpPr>
          <p:cNvPr id="4154" name="팔각형 32"/>
          <p:cNvSpPr/>
          <p:nvPr/>
        </p:nvSpPr>
        <p:spPr>
          <a:xfrm>
            <a:off x="4386213" y="5477102"/>
            <a:ext cx="1145169" cy="962681"/>
          </a:xfrm>
          <a:prstGeom prst="octagon">
            <a:avLst>
              <a:gd name="adj" fmla="val 29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</a:t>
            </a:r>
            <a:r>
              <a:rPr lang="ko-KR" altLang="en-US"/>
              <a:t>분야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25%</a:t>
            </a:r>
            <a:endParaRPr lang="ko-KR" altLang="en-US"/>
          </a:p>
        </p:txBody>
      </p:sp>
      <p:sp>
        <p:nvSpPr>
          <p:cNvPr id="4155" name="육각형 33"/>
          <p:cNvSpPr/>
          <p:nvPr/>
        </p:nvSpPr>
        <p:spPr>
          <a:xfrm>
            <a:off x="7884628" y="3049157"/>
            <a:ext cx="1279583" cy="108137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  <a:r>
              <a:rPr lang="ko-KR" altLang="en-US"/>
              <a:t>분야</a:t>
            </a:r>
            <a:r>
              <a:rPr lang="en-US" altLang="ko-KR"/>
              <a:t>10%</a:t>
            </a:r>
            <a:endParaRPr lang="ko-KR" altLang="en-US"/>
          </a:p>
        </p:txBody>
      </p:sp>
      <p:sp>
        <p:nvSpPr>
          <p:cNvPr id="4156" name="육각형 34"/>
          <p:cNvSpPr/>
          <p:nvPr/>
        </p:nvSpPr>
        <p:spPr>
          <a:xfrm>
            <a:off x="7884628" y="4319076"/>
            <a:ext cx="1256900" cy="108137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</a:t>
            </a:r>
            <a:r>
              <a:rPr lang="ko-KR" altLang="en-US"/>
              <a:t>분야 </a:t>
            </a:r>
            <a:r>
              <a:rPr lang="en-US" altLang="ko-KR"/>
              <a:t>5%</a:t>
            </a:r>
            <a:endParaRPr lang="ko-KR" altLang="en-US"/>
          </a:p>
        </p:txBody>
      </p:sp>
      <p:sp>
        <p:nvSpPr>
          <p:cNvPr id="4157" name="화살표: 오른쪽 35"/>
          <p:cNvSpPr/>
          <p:nvPr/>
        </p:nvSpPr>
        <p:spPr>
          <a:xfrm rot="1200558">
            <a:off x="6179012" y="2896973"/>
            <a:ext cx="1586334" cy="7650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58" name="화살표: 오른쪽 36"/>
          <p:cNvSpPr/>
          <p:nvPr/>
        </p:nvSpPr>
        <p:spPr>
          <a:xfrm rot="1200558">
            <a:off x="6138133" y="3966300"/>
            <a:ext cx="1586334" cy="7650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59" name="TextBox 37"/>
          <p:cNvSpPr txBox="1"/>
          <p:nvPr/>
        </p:nvSpPr>
        <p:spPr>
          <a:xfrm>
            <a:off x="7950200" y="4127109"/>
            <a:ext cx="6096000" cy="3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 rot="0"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  <a:endParaRPr lang="en-US" altLang="ko-KR" sz="4400" spc="-300">
                <a:latin typeface="에스코어 드림 9 Black"/>
                <a:ea typeface="에스코어 드림 9 Black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4" y="195512"/>
            <a:ext cx="2149005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소비 절약 기능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140" name="TextBox 4135"/>
          <p:cNvSpPr txBox="1"/>
          <p:nvPr/>
        </p:nvSpPr>
        <p:spPr>
          <a:xfrm>
            <a:off x="1360760" y="1277929"/>
            <a:ext cx="6303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사용자에게  간단하게 소비 절약 분야와 금액 제공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41" name="육각형 1"/>
          <p:cNvSpPr/>
          <p:nvPr/>
        </p:nvSpPr>
        <p:spPr>
          <a:xfrm>
            <a:off x="2076877" y="2563187"/>
            <a:ext cx="1279583" cy="108137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  <a:r>
              <a:rPr lang="ko-KR" altLang="en-US"/>
              <a:t>분야</a:t>
            </a:r>
            <a:r>
              <a:rPr lang="en-US" altLang="ko-KR"/>
              <a:t>10%</a:t>
            </a:r>
            <a:endParaRPr lang="ko-KR" altLang="en-US"/>
          </a:p>
        </p:txBody>
      </p:sp>
      <p:sp>
        <p:nvSpPr>
          <p:cNvPr id="4142" name="육각형 6"/>
          <p:cNvSpPr/>
          <p:nvPr/>
        </p:nvSpPr>
        <p:spPr>
          <a:xfrm>
            <a:off x="2076877" y="4118963"/>
            <a:ext cx="1279583" cy="108137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</a:t>
            </a:r>
            <a:r>
              <a:rPr lang="ko-KR" altLang="en-US"/>
              <a:t>분야</a:t>
            </a:r>
            <a:r>
              <a:rPr lang="en-US" altLang="ko-KR"/>
              <a:t>5%</a:t>
            </a:r>
            <a:endParaRPr lang="ko-KR" altLang="en-US"/>
          </a:p>
        </p:txBody>
      </p:sp>
      <p:sp>
        <p:nvSpPr>
          <p:cNvPr id="4143" name="화살표: 오른쪽 7"/>
          <p:cNvSpPr/>
          <p:nvPr/>
        </p:nvSpPr>
        <p:spPr>
          <a:xfrm>
            <a:off x="3702799" y="3607021"/>
            <a:ext cx="978408" cy="51194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5" name="육각형 11"/>
          <p:cNvSpPr/>
          <p:nvPr/>
        </p:nvSpPr>
        <p:spPr>
          <a:xfrm>
            <a:off x="4806892" y="2525642"/>
            <a:ext cx="1279583" cy="108137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  <a:r>
              <a:rPr lang="ko-KR" altLang="en-US"/>
              <a:t>분야</a:t>
            </a:r>
            <a:r>
              <a:rPr lang="en-US" altLang="ko-KR"/>
              <a:t>66.6%</a:t>
            </a:r>
            <a:endParaRPr lang="ko-KR" altLang="en-US"/>
          </a:p>
        </p:txBody>
      </p:sp>
      <p:sp>
        <p:nvSpPr>
          <p:cNvPr id="4146" name="육각형 12"/>
          <p:cNvSpPr/>
          <p:nvPr/>
        </p:nvSpPr>
        <p:spPr>
          <a:xfrm>
            <a:off x="4816417" y="4118962"/>
            <a:ext cx="1279583" cy="108137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</a:t>
            </a:r>
            <a:r>
              <a:rPr lang="ko-KR" altLang="en-US"/>
              <a:t>분야</a:t>
            </a:r>
            <a:r>
              <a:rPr lang="en-US" altLang="ko-KR"/>
              <a:t>33.3%</a:t>
            </a:r>
            <a:endParaRPr lang="ko-KR" altLang="en-US"/>
          </a:p>
        </p:txBody>
      </p:sp>
      <p:sp>
        <p:nvSpPr>
          <p:cNvPr id="4147" name="곱하기 기호 13"/>
          <p:cNvSpPr/>
          <p:nvPr/>
        </p:nvSpPr>
        <p:spPr>
          <a:xfrm>
            <a:off x="6070727" y="3429000"/>
            <a:ext cx="1068591" cy="867983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8" name="오각형 14"/>
          <p:cNvSpPr/>
          <p:nvPr/>
        </p:nvSpPr>
        <p:spPr>
          <a:xfrm>
            <a:off x="7359835" y="3024142"/>
            <a:ext cx="1552575" cy="1352550"/>
          </a:xfrm>
          <a:prstGeom prst="pentagon">
            <a:avLst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원하는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절약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금액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 rot="0"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02</a:t>
              </a:r>
              <a:endParaRPr lang="en-US" altLang="ko-KR" sz="4400" spc="-300">
                <a:latin typeface="에스코어 드림 9 Black"/>
                <a:ea typeface="에스코어 드림 9 Black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13" name="TextBox 4112"/>
          <p:cNvSpPr txBox="1"/>
          <p:nvPr/>
        </p:nvSpPr>
        <p:spPr>
          <a:xfrm>
            <a:off x="895184" y="195512"/>
            <a:ext cx="2149005" cy="450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소비 절약 기능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140" name="TextBox 4135"/>
          <p:cNvSpPr txBox="1"/>
          <p:nvPr/>
        </p:nvSpPr>
        <p:spPr>
          <a:xfrm>
            <a:off x="381308" y="1442055"/>
            <a:ext cx="11054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문제점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원하는 소비 절약 금액이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 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너무 많은 경우 해당 분야에 한달 이용금액을 초과하는 경우 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41" name="육각형 1"/>
          <p:cNvSpPr/>
          <p:nvPr/>
        </p:nvSpPr>
        <p:spPr>
          <a:xfrm>
            <a:off x="436549" y="2670162"/>
            <a:ext cx="1799776" cy="1517675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저번달 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A</a:t>
            </a:r>
            <a:r>
              <a:rPr lang="ko-KR" altLang="en-US"/>
              <a:t>분야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이용금액</a:t>
            </a:r>
            <a:r>
              <a:rPr lang="en-US" altLang="ko-KR"/>
              <a:t>100000</a:t>
            </a:r>
            <a:endParaRPr lang="ko-KR" altLang="en-US"/>
          </a:p>
        </p:txBody>
      </p:sp>
      <p:sp>
        <p:nvSpPr>
          <p:cNvPr id="4142" name="육각형 11"/>
          <p:cNvSpPr/>
          <p:nvPr/>
        </p:nvSpPr>
        <p:spPr>
          <a:xfrm>
            <a:off x="3513149" y="2683798"/>
            <a:ext cx="1279583" cy="1081379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</a:t>
            </a:r>
            <a:r>
              <a:rPr lang="ko-KR" altLang="en-US"/>
              <a:t>분야</a:t>
            </a:r>
            <a:r>
              <a:rPr lang="en-US" altLang="ko-KR"/>
              <a:t>66.6%</a:t>
            </a:r>
            <a:endParaRPr lang="ko-KR" altLang="en-US"/>
          </a:p>
        </p:txBody>
      </p:sp>
      <p:sp>
        <p:nvSpPr>
          <p:cNvPr id="4143" name="곱하기 기호 13"/>
          <p:cNvSpPr/>
          <p:nvPr/>
        </p:nvSpPr>
        <p:spPr>
          <a:xfrm>
            <a:off x="4763389" y="2845282"/>
            <a:ext cx="1068591" cy="867983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4" name="오각형 14"/>
          <p:cNvSpPr/>
          <p:nvPr/>
        </p:nvSpPr>
        <p:spPr>
          <a:xfrm>
            <a:off x="5831979" y="2484965"/>
            <a:ext cx="1927192" cy="1609386"/>
          </a:xfrm>
          <a:prstGeom prst="pentagon">
            <a:avLst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원하는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절약금액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200000</a:t>
            </a:r>
            <a:endParaRPr lang="ko-KR" altLang="en-US"/>
          </a:p>
        </p:txBody>
      </p:sp>
      <p:sp>
        <p:nvSpPr>
          <p:cNvPr id="4145" name="L 도형 2"/>
          <p:cNvSpPr/>
          <p:nvPr/>
        </p:nvSpPr>
        <p:spPr>
          <a:xfrm rot="2638800">
            <a:off x="2526115" y="2960293"/>
            <a:ext cx="848567" cy="843738"/>
          </a:xfrm>
          <a:prstGeom prst="corner">
            <a:avLst>
              <a:gd name="adj1" fmla="val 28677"/>
              <a:gd name="adj2" fmla="val 28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6" name="사각형: 둥근 모서리 8"/>
          <p:cNvSpPr/>
          <p:nvPr/>
        </p:nvSpPr>
        <p:spPr>
          <a:xfrm>
            <a:off x="4342704" y="4477714"/>
            <a:ext cx="2388681" cy="119882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총 추천 절약 금액 대략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120000</a:t>
            </a:r>
            <a:endParaRPr lang="ko-KR" altLang="en-US"/>
          </a:p>
        </p:txBody>
      </p:sp>
      <p:sp>
        <p:nvSpPr>
          <p:cNvPr id="4147" name="화살표: 오른쪽 9"/>
          <p:cNvSpPr/>
          <p:nvPr/>
        </p:nvSpPr>
        <p:spPr>
          <a:xfrm>
            <a:off x="7997296" y="3980357"/>
            <a:ext cx="1084790" cy="54382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48" name="사각형: 둥근 모서리 16"/>
          <p:cNvSpPr/>
          <p:nvPr/>
        </p:nvSpPr>
        <p:spPr>
          <a:xfrm>
            <a:off x="9233406" y="3287572"/>
            <a:ext cx="2526265" cy="119882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해당분야 절약 금액을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달 이용 금액에 비해 </a:t>
            </a:r>
            <a:r>
              <a:rPr lang="en-US" altLang="ko-KR"/>
              <a:t>50% </a:t>
            </a:r>
            <a:r>
              <a:rPr lang="ko-KR" altLang="en-US"/>
              <a:t>상항선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048000" y="2333303"/>
            <a:ext cx="6096001" cy="2191394"/>
            <a:chOff x="1640794" y="1847739"/>
            <a:chExt cx="6096001" cy="2191394"/>
          </a:xfrm>
        </p:grpSpPr>
        <p:grpSp>
          <p:nvGrpSpPr>
            <p:cNvPr id="8" name="그룹 7"/>
            <p:cNvGrpSpPr/>
            <p:nvPr/>
          </p:nvGrpSpPr>
          <p:grpSpPr>
            <a:xfrm>
              <a:off x="1794884" y="1847739"/>
              <a:ext cx="3894716" cy="2191394"/>
              <a:chOff x="1794884" y="1847739"/>
              <a:chExt cx="3894716" cy="219139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522318" y="3492047"/>
                <a:ext cx="3072663" cy="547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ko-KR" sz="2000">
                  <a:latin typeface="에스코어 드림 9 Black"/>
                  <a:ea typeface="에스코어 드림 9 Black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2392030" y="1250593"/>
                <a:ext cx="1940605" cy="3134897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500" spc="-300">
                    <a:latin typeface="에스코어 드림 9 Black"/>
                    <a:ea typeface="에스코어 드림 9 Black"/>
                  </a:rPr>
                  <a:t>03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640794" y="2390921"/>
              <a:ext cx="6096001" cy="1097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4400">
                  <a:latin typeface="에스코어 드림 9 Black"/>
                  <a:ea typeface="에스코어 드림 9 Black"/>
                </a:rPr>
                <a:t> 개선 계획</a:t>
              </a:r>
            </a:p>
          </p:txBody>
        </p:sp>
      </p:grpSp>
      <p:sp>
        <p:nvSpPr>
          <p:cNvPr id="13" name="TextBox 8"/>
          <p:cNvSpPr txBox="1"/>
          <p:nvPr/>
        </p:nvSpPr>
        <p:spPr>
          <a:xfrm>
            <a:off x="2279769" y="2977484"/>
            <a:ext cx="6096000" cy="9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600" b="0" i="0" u="none" strike="noStrike" kern="1200" cap="none" spc="-150" normalizeH="0" baseline="0">
              <a:solidFill>
                <a:srgbClr val="000000"/>
              </a:solidFill>
              <a:latin typeface="에스코어 드림 9 Black"/>
              <a:ea typeface="에스코어 드림 9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8 Heavy"/>
                <a:ea typeface="에스코어 드림 8 Heavy"/>
              </a:rPr>
              <a:t>CONTEXT</a:t>
            </a:r>
            <a:endParaRPr lang="ko-KR" altLang="en-US" sz="2400" spc="-150"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400157" y="1393808"/>
            <a:ext cx="3072662" cy="2995312"/>
            <a:chOff x="145046" y="1363038"/>
            <a:chExt cx="3072662" cy="2995312"/>
          </a:xfrm>
        </p:grpSpPr>
        <p:sp>
          <p:nvSpPr>
            <p:cNvPr id="13" name="TextBox 12"/>
            <p:cNvSpPr txBox="1"/>
            <p:nvPr/>
          </p:nvSpPr>
          <p:spPr>
            <a:xfrm>
              <a:off x="145046" y="3382030"/>
              <a:ext cx="3072662" cy="97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>
                  <a:latin typeface="에스코어 드림 9 Black"/>
                  <a:ea typeface="에스코어 드림 9 Black"/>
                </a:rPr>
                <a:t>개발의 필요성</a:t>
              </a:r>
            </a:p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-</a:t>
              </a:r>
              <a:r>
                <a:rPr lang="ko-KR" altLang="en-US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 </a:t>
              </a:r>
              <a:r>
                <a:rPr lang="ko-KR" altLang="en-US" sz="1400">
                  <a:solidFill>
                    <a:srgbClr val="808080"/>
                  </a:solidFill>
                  <a:latin typeface="에스코어 드림 3 Light"/>
                  <a:ea typeface="에스코어 드림 3 Light"/>
                </a:rPr>
                <a:t>시중 어플리케이션 분석</a:t>
              </a:r>
            </a:p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-</a:t>
              </a:r>
              <a:r>
                <a:rPr lang="ko-KR" altLang="en-US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 우리 가계부의 차별점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/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6000" spc="-300">
                    <a:latin typeface="에스코어 드림 9 Black"/>
                    <a:ea typeface="에스코어 드림 9 Black"/>
                  </a:rPr>
                  <a:t>01</a:t>
                </a:r>
                <a:endParaRPr lang="ko-KR" altLang="en-US" sz="60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/>
          <p:cNvGrpSpPr/>
          <p:nvPr/>
        </p:nvGrpSpPr>
        <p:grpSpPr>
          <a:xfrm>
            <a:off x="4860727" y="1988713"/>
            <a:ext cx="2233283" cy="3305282"/>
            <a:chOff x="3368322" y="1759981"/>
            <a:chExt cx="2233283" cy="3305282"/>
          </a:xfrm>
        </p:grpSpPr>
        <p:sp>
          <p:nvSpPr>
            <p:cNvPr id="24" name="TextBox 23"/>
            <p:cNvSpPr txBox="1"/>
            <p:nvPr/>
          </p:nvSpPr>
          <p:spPr>
            <a:xfrm>
              <a:off x="3368322" y="4092942"/>
              <a:ext cx="2233283" cy="97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에스코어 드림 9 Black"/>
                  <a:ea typeface="에스코어 드림 9 Black"/>
                  <a:cs typeface="+mn-cs"/>
                </a:rPr>
                <a:t>개발의 완성도</a:t>
              </a:r>
            </a:p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-</a:t>
              </a:r>
              <a:r>
                <a:rPr lang="ko-KR" altLang="en-US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 활용 기술 및 방법론</a:t>
              </a:r>
            </a:p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-</a:t>
              </a:r>
              <a:r>
                <a:rPr lang="ko-KR" altLang="en-US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 기능 소개 및 시현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/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6000" spc="-300">
                    <a:latin typeface="에스코어 드림 9 Black"/>
                    <a:ea typeface="에스코어 드림 9 Black"/>
                  </a:rPr>
                  <a:t>02</a:t>
                </a:r>
                <a:endParaRPr lang="ko-KR" altLang="en-US" sz="60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/>
          <p:cNvGrpSpPr/>
          <p:nvPr/>
        </p:nvGrpSpPr>
        <p:grpSpPr>
          <a:xfrm>
            <a:off x="7628658" y="2379911"/>
            <a:ext cx="3072664" cy="3296023"/>
            <a:chOff x="6096000" y="2310638"/>
            <a:chExt cx="3072664" cy="3296023"/>
          </a:xfrm>
        </p:grpSpPr>
        <p:grpSp>
          <p:nvGrpSpPr>
            <p:cNvPr id="30" name="그룹 29"/>
            <p:cNvGrpSpPr/>
            <p:nvPr/>
          </p:nvGrpSpPr>
          <p:grpSpPr>
            <a:xfrm flipV="1">
              <a:off x="7109706" y="3266037"/>
              <a:ext cx="1349392" cy="2340623"/>
              <a:chOff x="1114673" y="1593524"/>
              <a:chExt cx="1349392" cy="1321554"/>
            </a:xfrm>
          </p:grpSpPr>
          <p:sp>
            <p:nvSpPr>
              <p:cNvPr id="31" name="TextBox 30"/>
              <p:cNvSpPr txBox="1"/>
              <p:nvPr/>
            </p:nvSpPr>
            <p:spPr>
              <a:xfrm rot="5400000">
                <a:off x="1476573" y="1231624"/>
                <a:ext cx="625592" cy="1349392"/>
              </a:xfrm>
              <a:prstGeom prst="rect">
                <a:avLst/>
              </a:prstGeom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6000" spc="-300">
                    <a:latin typeface="에스코어 드림 9 Black"/>
                    <a:ea typeface="에스코어 드림 9 Black"/>
                  </a:rPr>
                  <a:t>03</a:t>
                </a:r>
                <a:endParaRPr lang="ko-KR" altLang="en-US" sz="60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641056" y="2208249"/>
                <a:ext cx="0" cy="7068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096000" y="2310638"/>
              <a:ext cx="3072664" cy="10757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r>
                <a:rPr lang="ko-KR" altLang="en-US" sz="2000">
                  <a:latin typeface="에스코어 드림 9 Black"/>
                  <a:ea typeface="에스코어 드림 9 Black"/>
                </a:rPr>
                <a:t>개선 계획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-</a:t>
              </a:r>
              <a:r>
                <a:rPr lang="ko-KR" altLang="en-US" sz="1400">
                  <a:solidFill>
                    <a:srgbClr val="808080"/>
                  </a:solidFill>
                  <a:latin typeface="에스코어 드림 9 Black"/>
                  <a:ea typeface="에스코어 드림 9 Black"/>
                </a:rPr>
                <a:t> 문제점 및 개선 계획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ko-KR" altLang="en-US" sz="1400">
                <a:latin typeface="에스코어 드림 9 Black"/>
                <a:ea typeface="에스코어 드림 9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03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4137" name="TextBox 4136"/>
          <p:cNvSpPr txBox="1"/>
          <p:nvPr/>
        </p:nvSpPr>
        <p:spPr>
          <a:xfrm>
            <a:off x="5239712" y="1504690"/>
            <a:ext cx="271453" cy="360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38" name="TextBox 4137"/>
          <p:cNvSpPr txBox="1"/>
          <p:nvPr/>
        </p:nvSpPr>
        <p:spPr>
          <a:xfrm>
            <a:off x="5918835" y="2882183"/>
            <a:ext cx="344805" cy="1097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4400">
              <a:latin typeface="에스코어 드림 9 Black"/>
              <a:ea typeface="에스코어 드림 9 Black"/>
            </a:endParaRPr>
          </a:p>
        </p:txBody>
      </p:sp>
      <p:sp>
        <p:nvSpPr>
          <p:cNvPr id="4139" name="TextBox 4138"/>
          <p:cNvSpPr txBox="1"/>
          <p:nvPr/>
        </p:nvSpPr>
        <p:spPr>
          <a:xfrm>
            <a:off x="909052" y="179604"/>
            <a:ext cx="6096000" cy="45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문제점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: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분류 모델 정확도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(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오분류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)</a:t>
            </a:r>
          </a:p>
        </p:txBody>
      </p:sp>
      <p:pic>
        <p:nvPicPr>
          <p:cNvPr id="4140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4514" y="2037942"/>
            <a:ext cx="4165230" cy="2091789"/>
          </a:xfrm>
          <a:prstGeom prst="rect">
            <a:avLst/>
          </a:prstGeom>
        </p:spPr>
      </p:pic>
      <p:pic>
        <p:nvPicPr>
          <p:cNvPr id="4141" name="그림 3"/>
          <p:cNvPicPr>
            <a:picLocks noChangeAspect="1"/>
          </p:cNvPicPr>
          <p:nvPr/>
        </p:nvPicPr>
        <p:blipFill rotWithShape="1">
          <a:blip r:embed="rId3"/>
          <a:srcRect l="43940" t="-610" b="39860"/>
          <a:stretch>
            <a:fillRect/>
          </a:stretch>
        </p:blipFill>
        <p:spPr>
          <a:xfrm>
            <a:off x="6096000" y="2012490"/>
            <a:ext cx="3463255" cy="2116370"/>
          </a:xfrm>
          <a:prstGeom prst="rect">
            <a:avLst/>
          </a:prstGeom>
        </p:spPr>
      </p:pic>
      <p:pic>
        <p:nvPicPr>
          <p:cNvPr id="4142" name="그림 5"/>
          <p:cNvPicPr>
            <a:picLocks noChangeAspect="1"/>
          </p:cNvPicPr>
          <p:nvPr/>
        </p:nvPicPr>
        <p:blipFill rotWithShape="1">
          <a:blip r:embed="rId3"/>
          <a:srcRect l="7190" t="82300" r="72720"/>
          <a:stretch>
            <a:fillRect/>
          </a:stretch>
        </p:blipFill>
        <p:spPr>
          <a:xfrm>
            <a:off x="9748373" y="3429000"/>
            <a:ext cx="1375619" cy="687270"/>
          </a:xfrm>
          <a:prstGeom prst="rect">
            <a:avLst/>
          </a:prstGeom>
        </p:spPr>
      </p:pic>
      <p:sp>
        <p:nvSpPr>
          <p:cNvPr id="4143" name="TextBox 4142"/>
          <p:cNvSpPr txBox="1"/>
          <p:nvPr/>
        </p:nvSpPr>
        <p:spPr>
          <a:xfrm>
            <a:off x="945310" y="4439986"/>
            <a:ext cx="10376104" cy="366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rgbClr val="808080"/>
                </a:solidFill>
                <a:latin typeface="에스코어 드림 9 Black"/>
                <a:ea typeface="에스코어 드림 9 Black"/>
              </a:rPr>
              <a:t>식비 데이터에 없는 종류의 음식점 오분류 예시                  두 분야에 속하는 키워드가 함께 포함된 텍스트 오분류 예시</a:t>
            </a:r>
            <a:endParaRPr lang="ko-KR" altLang="en-US"/>
          </a:p>
        </p:txBody>
      </p:sp>
      <p:sp>
        <p:nvSpPr>
          <p:cNvPr id="4144" name="TextBox 4143"/>
          <p:cNvSpPr txBox="1"/>
          <p:nvPr/>
        </p:nvSpPr>
        <p:spPr>
          <a:xfrm>
            <a:off x="967891" y="1139083"/>
            <a:ext cx="4327276" cy="449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최종 모델의 </a:t>
            </a:r>
            <a:r>
              <a:rPr lang="en-US" altLang="ko-KR" sz="2400"/>
              <a:t>Test Accuracy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: 0.93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03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4137" name="TextBox 4136"/>
          <p:cNvSpPr txBox="1"/>
          <p:nvPr/>
        </p:nvSpPr>
        <p:spPr>
          <a:xfrm>
            <a:off x="5239712" y="1504690"/>
            <a:ext cx="271453" cy="360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38" name="TextBox 4137"/>
          <p:cNvSpPr txBox="1"/>
          <p:nvPr/>
        </p:nvSpPr>
        <p:spPr>
          <a:xfrm>
            <a:off x="5918835" y="2882183"/>
            <a:ext cx="344805" cy="1097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4400">
              <a:latin typeface="에스코어 드림 9 Black"/>
              <a:ea typeface="에스코어 드림 9 Black"/>
            </a:endParaRPr>
          </a:p>
        </p:txBody>
      </p:sp>
      <p:sp>
        <p:nvSpPr>
          <p:cNvPr id="4139" name="TextBox 4138"/>
          <p:cNvSpPr txBox="1"/>
          <p:nvPr/>
        </p:nvSpPr>
        <p:spPr>
          <a:xfrm>
            <a:off x="909052" y="179604"/>
            <a:ext cx="6096000" cy="45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개선 계획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: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분류 모델 정확도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(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오분류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)</a:t>
            </a:r>
          </a:p>
        </p:txBody>
      </p:sp>
      <p:pic>
        <p:nvPicPr>
          <p:cNvPr id="4145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2307" y="1671863"/>
            <a:ext cx="6679692" cy="1997667"/>
          </a:xfrm>
          <a:prstGeom prst="rect">
            <a:avLst/>
          </a:prstGeom>
        </p:spPr>
      </p:pic>
      <p:sp>
        <p:nvSpPr>
          <p:cNvPr id="4146" name="TextBox 4145"/>
          <p:cNvSpPr txBox="1"/>
          <p:nvPr/>
        </p:nvSpPr>
        <p:spPr>
          <a:xfrm>
            <a:off x="268845" y="2099387"/>
            <a:ext cx="5231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pc="-150" dirty="0">
                <a:latin typeface="에스코어 드림 9 Black"/>
                <a:ea typeface="에스코어 드림 9 Black"/>
              </a:rPr>
              <a:t>1.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 </a:t>
            </a:r>
            <a:r>
              <a:rPr lang="ko-KR" altLang="en-US" spc="-150" dirty="0" err="1">
                <a:latin typeface="에스코어 드림 9 Black"/>
                <a:ea typeface="에스코어 드림 9 Black"/>
              </a:rPr>
              <a:t>하이퍼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 파라미터 튜닝</a:t>
            </a:r>
            <a:r>
              <a:rPr lang="en-US" altLang="ko-KR" spc="-150" dirty="0">
                <a:latin typeface="에스코어 드림 9 Black"/>
                <a:ea typeface="에스코어 드림 9 Black"/>
              </a:rPr>
              <a:t>: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 </a:t>
            </a:r>
            <a:r>
              <a:rPr lang="en-US" altLang="ko-KR" dirty="0"/>
              <a:t>learning rate, epoch, batch size</a:t>
            </a:r>
            <a:r>
              <a:rPr lang="ko-KR" altLang="en-US" dirty="0"/>
              <a:t> 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등을 변경해가며 가장 높은 정확도를 내는 파라미터 조합 찾기</a:t>
            </a:r>
          </a:p>
        </p:txBody>
      </p:sp>
      <p:sp>
        <p:nvSpPr>
          <p:cNvPr id="4147" name="TextBox 4146"/>
          <p:cNvSpPr txBox="1"/>
          <p:nvPr/>
        </p:nvSpPr>
        <p:spPr>
          <a:xfrm>
            <a:off x="268845" y="3979545"/>
            <a:ext cx="3444337" cy="901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pc="-150" dirty="0">
                <a:latin typeface="에스코어 드림 9 Black"/>
                <a:ea typeface="에스코어 드림 9 Black"/>
              </a:rPr>
              <a:t>2.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 데이터 보강</a:t>
            </a:r>
          </a:p>
          <a:p>
            <a:pPr marL="0" indent="0">
              <a:buNone/>
              <a:defRPr/>
            </a:pPr>
            <a:r>
              <a:rPr lang="en-US" altLang="ko-KR" spc="-150" dirty="0">
                <a:latin typeface="에스코어 드림 9 Black"/>
                <a:ea typeface="에스코어 드림 9 Black"/>
              </a:rPr>
              <a:t>-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 더 다양한 분야의 음식 종류 추가</a:t>
            </a:r>
          </a:p>
          <a:p>
            <a:pPr marL="0" indent="0">
              <a:buNone/>
              <a:defRPr/>
            </a:pPr>
            <a:r>
              <a:rPr lang="en-US" altLang="ko-KR" spc="-150" dirty="0">
                <a:latin typeface="에스코어 드림 9 Black"/>
                <a:ea typeface="에스코어 드림 9 Black"/>
              </a:rPr>
              <a:t>-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 </a:t>
            </a:r>
            <a:r>
              <a:rPr lang="en-US" altLang="ko-KR" spc="-150" dirty="0">
                <a:latin typeface="에스코어 드림 9 Black"/>
                <a:ea typeface="에스코어 드림 9 Black"/>
              </a:rPr>
              <a:t>3</a:t>
            </a:r>
            <a:r>
              <a:rPr lang="ko-KR" altLang="en-US" spc="-150" dirty="0">
                <a:latin typeface="에스코어 드림 9 Black"/>
                <a:ea typeface="에스코어 드림 9 Black"/>
              </a:rPr>
              <a:t>개의 분야 전체적으로 데이터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 rot="0"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03</a:t>
              </a:r>
              <a:endParaRPr lang="en-US" altLang="ko-KR" sz="4400" spc="-300">
                <a:latin typeface="에스코어 드림 9 Black"/>
                <a:ea typeface="에스코어 드림 9 Black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137" name="TextBox 4136"/>
          <p:cNvSpPr txBox="1"/>
          <p:nvPr/>
        </p:nvSpPr>
        <p:spPr>
          <a:xfrm>
            <a:off x="5239712" y="1504690"/>
            <a:ext cx="271453" cy="360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38" name="TextBox 4137"/>
          <p:cNvSpPr txBox="1"/>
          <p:nvPr/>
        </p:nvSpPr>
        <p:spPr>
          <a:xfrm>
            <a:off x="5918835" y="2882183"/>
            <a:ext cx="344805" cy="1097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4400">
              <a:latin typeface="에스코어 드림 9 Black"/>
              <a:ea typeface="에스코어 드림 9 Black"/>
            </a:endParaRPr>
          </a:p>
        </p:txBody>
      </p:sp>
      <p:sp>
        <p:nvSpPr>
          <p:cNvPr id="4139" name="TextBox 4138"/>
          <p:cNvSpPr txBox="1"/>
          <p:nvPr/>
        </p:nvSpPr>
        <p:spPr>
          <a:xfrm>
            <a:off x="909052" y="179604"/>
            <a:ext cx="6096000" cy="45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접근성 관련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pic>
        <p:nvPicPr>
          <p:cNvPr id="4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5324" y="1454283"/>
            <a:ext cx="3949433" cy="3949433"/>
          </a:xfrm>
          <a:prstGeom prst="rect">
            <a:avLst/>
          </a:prstGeom>
        </p:spPr>
      </p:pic>
      <p:pic>
        <p:nvPicPr>
          <p:cNvPr id="41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6959" y="1718151"/>
            <a:ext cx="3421697" cy="3421697"/>
          </a:xfrm>
          <a:prstGeom prst="rect">
            <a:avLst/>
          </a:prstGeom>
        </p:spPr>
      </p:pic>
      <p:sp>
        <p:nvSpPr>
          <p:cNvPr id="4153" name=""/>
          <p:cNvSpPr/>
          <p:nvPr/>
        </p:nvSpPr>
        <p:spPr>
          <a:xfrm>
            <a:off x="5667856" y="3010477"/>
            <a:ext cx="1433560" cy="83704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54" name=""/>
          <p:cNvSpPr txBox="1"/>
          <p:nvPr/>
        </p:nvSpPr>
        <p:spPr>
          <a:xfrm>
            <a:off x="2666038" y="5266585"/>
            <a:ext cx="273377" cy="3607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48534" y="4611559"/>
            <a:ext cx="2320132" cy="40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28665" y="1432326"/>
            <a:ext cx="2729706" cy="4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400"/>
          </a:p>
        </p:txBody>
      </p:sp>
      <p:grpSp>
        <p:nvGrpSpPr>
          <p:cNvPr id="22" name="그룹 21"/>
          <p:cNvGrpSpPr/>
          <p:nvPr/>
        </p:nvGrpSpPr>
        <p:grpSpPr>
          <a:xfrm rot="0">
            <a:off x="-658890" y="-102053"/>
            <a:ext cx="3072663" cy="1062173"/>
            <a:chOff x="10368832" y="41836"/>
            <a:chExt cx="3072663" cy="1062173"/>
          </a:xfrm>
        </p:grpSpPr>
        <p:sp>
          <p:nvSpPr>
            <p:cNvPr id="23" name="TextBox 22"/>
            <p:cNvSpPr txBox="1"/>
            <p:nvPr/>
          </p:nvSpPr>
          <p:spPr>
            <a:xfrm>
              <a:off x="10368836" y="555727"/>
              <a:ext cx="3072657" cy="54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>
                  <a:latin typeface="에스코어 드림 9 Black"/>
                  <a:ea typeface="에스코어 드림 9 Black"/>
                </a:rPr>
                <a:t> </a:t>
              </a:r>
              <a:endParaRPr lang="ko-KR" altLang="en-US" sz="200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11271532" y="-201971"/>
              <a:ext cx="861774" cy="1349391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lvl="0">
                <a:defRPr/>
              </a:pPr>
              <a:r>
                <a:rPr lang="en-US" altLang="ko-KR" sz="4400" spc="-300">
                  <a:latin typeface="에스코어 드림 9 Black"/>
                  <a:ea typeface="에스코어 드림 9 Black"/>
                </a:rPr>
                <a:t>03</a:t>
              </a:r>
              <a:endParaRPr lang="en-US" altLang="ko-KR" sz="4400" spc="-300">
                <a:latin typeface="에스코어 드림 9 Black"/>
                <a:ea typeface="에스코어 드림 9 Black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6948" y="917216"/>
            <a:ext cx="5302302" cy="945662"/>
            <a:chOff x="726940" y="1233346"/>
            <a:chExt cx="4006901" cy="945662"/>
          </a:xfrm>
        </p:grpSpPr>
        <p:sp>
          <p:nvSpPr>
            <p:cNvPr id="25" name="TextBox 24"/>
            <p:cNvSpPr txBox="1"/>
            <p:nvPr/>
          </p:nvSpPr>
          <p:spPr>
            <a:xfrm>
              <a:off x="939716" y="1233345"/>
              <a:ext cx="3794124" cy="51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2800" spc="-150">
                <a:latin typeface="에스코어 드림 9 Black"/>
                <a:ea typeface="에스코어 드림 9 Black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940" y="1363745"/>
              <a:ext cx="3159125" cy="262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100" spc="-150">
                <a:solidFill>
                  <a:prstClr val="black"/>
                </a:solidFill>
                <a:latin typeface="에스코어 드림 3 Light"/>
                <a:ea typeface="에스코어 드림 3 Light"/>
              </a:endParaRPr>
            </a:p>
          </p:txBody>
        </p:sp>
      </p:grpSp>
      <p:sp>
        <p:nvSpPr>
          <p:cNvPr id="4121" name="TextBox 4120"/>
          <p:cNvSpPr txBox="1"/>
          <p:nvPr/>
        </p:nvSpPr>
        <p:spPr>
          <a:xfrm>
            <a:off x="4635500" y="513726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137" name="TextBox 4136"/>
          <p:cNvSpPr txBox="1"/>
          <p:nvPr/>
        </p:nvSpPr>
        <p:spPr>
          <a:xfrm>
            <a:off x="5239712" y="1504690"/>
            <a:ext cx="271453" cy="360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38" name="TextBox 4137"/>
          <p:cNvSpPr txBox="1"/>
          <p:nvPr/>
        </p:nvSpPr>
        <p:spPr>
          <a:xfrm>
            <a:off x="5918835" y="2882183"/>
            <a:ext cx="344805" cy="1097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4400">
              <a:latin typeface="에스코어 드림 9 Black"/>
              <a:ea typeface="에스코어 드림 9 Black"/>
            </a:endParaRPr>
          </a:p>
        </p:txBody>
      </p:sp>
      <p:sp>
        <p:nvSpPr>
          <p:cNvPr id="4139" name="TextBox 4138"/>
          <p:cNvSpPr txBox="1"/>
          <p:nvPr/>
        </p:nvSpPr>
        <p:spPr>
          <a:xfrm>
            <a:off x="909052" y="179604"/>
            <a:ext cx="6096000" cy="45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GUI 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디자인 개선</a:t>
            </a:r>
            <a:endParaRPr lang="ko-KR" altLang="en-US" sz="2400" spc="-150">
              <a:latin typeface="에스코어 드림 9 Black"/>
              <a:ea typeface="에스코어 드림 9 Black"/>
            </a:endParaRPr>
          </a:p>
        </p:txBody>
      </p:sp>
      <p:sp>
        <p:nvSpPr>
          <p:cNvPr id="4154" name=""/>
          <p:cNvSpPr txBox="1"/>
          <p:nvPr/>
        </p:nvSpPr>
        <p:spPr>
          <a:xfrm>
            <a:off x="2666038" y="5266585"/>
            <a:ext cx="273377" cy="3607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1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1200" y="1784927"/>
            <a:ext cx="8229600" cy="2019300"/>
          </a:xfrm>
          <a:prstGeom prst="rect">
            <a:avLst/>
          </a:prstGeom>
        </p:spPr>
      </p:pic>
      <p:sp>
        <p:nvSpPr>
          <p:cNvPr id="4156" name=""/>
          <p:cNvSpPr txBox="1"/>
          <p:nvPr/>
        </p:nvSpPr>
        <p:spPr>
          <a:xfrm>
            <a:off x="4780757" y="4660448"/>
            <a:ext cx="2630485" cy="45151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400" spc="-150">
                <a:latin typeface="에스코어 드림 9 Black"/>
                <a:ea typeface="에스코어 드림 9 Black"/>
              </a:rPr>
              <a:t>아이콘</a:t>
            </a:r>
            <a:r>
              <a:rPr lang="en-US" altLang="ko-KR" sz="2400" spc="-150">
                <a:latin typeface="에스코어 드림 9 Black"/>
                <a:ea typeface="에스코어 드림 9 Black"/>
              </a:rPr>
              <a:t>,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이미지 추가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327880" y="2371744"/>
            <a:ext cx="6236300" cy="2114512"/>
            <a:chOff x="2418771" y="1924621"/>
            <a:chExt cx="6236300" cy="2114512"/>
          </a:xfrm>
        </p:grpSpPr>
        <p:grpSp>
          <p:nvGrpSpPr>
            <p:cNvPr id="8" name="그룹 7"/>
            <p:cNvGrpSpPr/>
            <p:nvPr/>
          </p:nvGrpSpPr>
          <p:grpSpPr>
            <a:xfrm>
              <a:off x="2418771" y="1924621"/>
              <a:ext cx="3270829" cy="2114512"/>
              <a:chOff x="2418771" y="1924621"/>
              <a:chExt cx="3270829" cy="211451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522318" y="3492047"/>
                <a:ext cx="3072663" cy="547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ko-KR" sz="2000">
                  <a:latin typeface="에스코어 드림 9 Black"/>
                  <a:ea typeface="에스코어 드림 9 Black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3017959" y="1325433"/>
                <a:ext cx="1936521" cy="3134897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500" spc="-300">
                    <a:latin typeface="에스코어 드림 9 Black"/>
                    <a:ea typeface="에스코어 드림 9 Black"/>
                  </a:rPr>
                  <a:t>01</a:t>
                </a:r>
                <a:endParaRPr lang="ko-KR" altLang="en-US" sz="11500" spc="-300">
                  <a:latin typeface="에스코어 드림 9 Black"/>
                  <a:ea typeface="에스코어 드림 9 Black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559071" y="2408422"/>
              <a:ext cx="6096000" cy="1093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4400">
                  <a:latin typeface="에스코어 드림 9 Black"/>
                  <a:ea typeface="에스코어 드림 9 Black"/>
                </a:rPr>
                <a:t> </a:t>
              </a:r>
              <a:r>
                <a:rPr lang="ko-KR" altLang="en-US" sz="4400">
                  <a:latin typeface="에스코어 드림 9 Black"/>
                  <a:ea typeface="에스코어 드림 9 Black"/>
                </a:rPr>
                <a:t>개발의 필요성</a:t>
              </a:r>
            </a:p>
          </p:txBody>
        </p:sp>
      </p:grpSp>
      <p:sp>
        <p:nvSpPr>
          <p:cNvPr id="13" name="TextBox 8"/>
          <p:cNvSpPr txBox="1"/>
          <p:nvPr/>
        </p:nvSpPr>
        <p:spPr>
          <a:xfrm>
            <a:off x="3841003" y="3086038"/>
            <a:ext cx="6096000" cy="9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600" b="0" i="0" u="none" strike="noStrike" kern="1200" cap="none" spc="-150" normalizeH="0" baseline="0">
              <a:solidFill>
                <a:srgbClr val="000000"/>
              </a:solidFill>
              <a:latin typeface="에스코어 드림 9 Black"/>
              <a:ea typeface="에스코어 드림 9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7252" y="1522820"/>
            <a:ext cx="3812358" cy="381235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9604" y="1811240"/>
            <a:ext cx="3235520" cy="32355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53693" y="5242461"/>
            <a:ext cx="1281545" cy="12815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90137" y="5225217"/>
            <a:ext cx="1289639" cy="12896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22998" y="5225218"/>
            <a:ext cx="1293763" cy="12937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0"/>
            <a:ext cx="758190" cy="751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8885" y="1142999"/>
            <a:ext cx="1858818" cy="18588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5055" y="1120955"/>
            <a:ext cx="1863903" cy="18639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46292" y="3429000"/>
            <a:ext cx="4523202" cy="191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Toss, BankSalad</a:t>
            </a:r>
          </a:p>
          <a:p>
            <a:pPr lvl="0">
              <a:defRPr/>
            </a:pPr>
            <a:endParaRPr lang="en-US" altLang="ko-KR" sz="2400" spc="-150">
              <a:latin typeface="에스코어 드림 9 Black"/>
              <a:ea typeface="에스코어 드림 9 Black"/>
            </a:endParaRPr>
          </a:p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기본적인 기능 존재</a:t>
            </a:r>
          </a:p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복잡한 기능 부족</a:t>
            </a:r>
          </a:p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정교한 예산 관리 기능 부족</a:t>
            </a:r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7279913" y="3429000"/>
            <a:ext cx="288652" cy="44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240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759153" cy="753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01</a:t>
            </a:r>
            <a:endParaRPr lang="ko-KR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180357" y="5250896"/>
            <a:ext cx="288652" cy="44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240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759153" cy="753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01</a:t>
            </a:r>
            <a:endParaRPr lang="ko-KR" altLang="en-US" sz="4400"/>
          </a:p>
        </p:txBody>
      </p:sp>
      <p:pic>
        <p:nvPicPr>
          <p:cNvPr id="26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2816" y="2969741"/>
            <a:ext cx="2647634" cy="2281154"/>
          </a:xfrm>
          <a:prstGeom prst="rect">
            <a:avLst/>
          </a:prstGeom>
        </p:spPr>
      </p:pic>
      <p:pic>
        <p:nvPicPr>
          <p:cNvPr id="27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9928" y="2642131"/>
            <a:ext cx="3213031" cy="3005388"/>
          </a:xfrm>
          <a:prstGeom prst="rect">
            <a:avLst/>
          </a:prstGeom>
        </p:spPr>
      </p:pic>
      <p:pic>
        <p:nvPicPr>
          <p:cNvPr id="28" name="그림 7"/>
          <p:cNvPicPr>
            <a:picLocks noChangeAspect="1"/>
          </p:cNvPicPr>
          <p:nvPr/>
        </p:nvPicPr>
        <p:blipFill rotWithShape="1">
          <a:blip r:embed="rId4"/>
          <a:srcRect t="4830" b="55790"/>
          <a:stretch>
            <a:fillRect/>
          </a:stretch>
        </p:blipFill>
        <p:spPr>
          <a:xfrm>
            <a:off x="8168958" y="2637836"/>
            <a:ext cx="3346152" cy="30217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89736" y="646984"/>
            <a:ext cx="1293763" cy="12937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289736" y="2128621"/>
            <a:ext cx="1240019" cy="367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atin typeface="에스코어 드림 9 Black"/>
                <a:ea typeface="에스코어 드림 9 Black"/>
              </a:rPr>
              <a:t>편한가계부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30141" y="5847410"/>
            <a:ext cx="9748842" cy="363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문제의 메시지                        오분류 메시지 첫 입력                    오분류 메시지 재입력</a:t>
            </a:r>
          </a:p>
        </p:txBody>
      </p:sp>
      <p:sp>
        <p:nvSpPr>
          <p:cNvPr id="32" name="화살표: 오른쪽 31"/>
          <p:cNvSpPr/>
          <p:nvPr/>
        </p:nvSpPr>
        <p:spPr>
          <a:xfrm>
            <a:off x="3677732" y="3932790"/>
            <a:ext cx="519545" cy="40409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42816" y="205893"/>
            <a:ext cx="4133890" cy="44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문자 메시지 오분류 재발생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279913" y="3429000"/>
            <a:ext cx="288652" cy="445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240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759153" cy="753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01</a:t>
            </a:r>
            <a:endParaRPr lang="ko-KR" altLang="en-US" sz="44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90650" y="4801886"/>
            <a:ext cx="1293763" cy="12937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48577" y="6190288"/>
            <a:ext cx="1240018" cy="367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에스코어 드림 9 Black"/>
                <a:ea typeface="에스코어 드림 9 Black"/>
              </a:rPr>
              <a:t>편한가계부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42816" y="205893"/>
            <a:ext cx="4133890" cy="44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latin typeface="에스코어 드림 9 Black"/>
                <a:ea typeface="에스코어 드림 9 Black"/>
              </a:rPr>
              <a:t>-</a:t>
            </a:r>
            <a:r>
              <a:rPr lang="ko-KR" altLang="en-US" sz="2400" spc="-150">
                <a:latin typeface="에스코어 드림 9 Black"/>
                <a:ea typeface="에스코어 드림 9 Black"/>
              </a:rPr>
              <a:t> 통계 그래프 한정적</a:t>
            </a:r>
          </a:p>
        </p:txBody>
      </p:sp>
      <p:pic>
        <p:nvPicPr>
          <p:cNvPr id="34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9701" y="408879"/>
            <a:ext cx="3092596" cy="604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8"/>
          <p:cNvCxnSpPr/>
          <p:nvPr/>
        </p:nvCxnSpPr>
        <p:spPr>
          <a:xfrm>
            <a:off x="2174875" y="2358525"/>
            <a:ext cx="7842250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5" name="TextBox 14"/>
          <p:cNvSpPr txBox="1"/>
          <p:nvPr/>
        </p:nvSpPr>
        <p:spPr>
          <a:xfrm>
            <a:off x="3525511" y="1823961"/>
            <a:ext cx="5140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 dirty="0">
                <a:latin typeface="에스코어 드림 9 Black"/>
                <a:ea typeface="에스코어 드림 9 Black"/>
              </a:rPr>
              <a:t>사용자 친화적인 가계부를 위한  </a:t>
            </a:r>
            <a:r>
              <a:rPr lang="en-US" altLang="ko-KR" sz="2000" b="1" spc="-150" dirty="0">
                <a:latin typeface="에스코어 드림 9 Black"/>
                <a:ea typeface="에스코어 드림 9 Black"/>
              </a:rPr>
              <a:t>3</a:t>
            </a:r>
            <a:r>
              <a:rPr lang="ko-KR" altLang="en-US" sz="2000" b="1" spc="-150" dirty="0">
                <a:latin typeface="에스코어 드림 9 Black"/>
                <a:ea typeface="에스코어 드림 9 Black"/>
              </a:rPr>
              <a:t>가지 키워드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2931" y="2856907"/>
            <a:ext cx="5991534" cy="201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AI</a:t>
            </a:r>
            <a:r>
              <a:rPr lang="ko-KR" altLang="en-US" b="1" dirty="0"/>
              <a:t> 텍스트 분류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b="1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b="1" dirty="0"/>
          </a:p>
          <a:p>
            <a:pPr>
              <a:defRPr/>
            </a:pPr>
            <a:r>
              <a:rPr lang="ko-KR" altLang="en-US" b="1" dirty="0"/>
              <a:t>한계 비용 설정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b="1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b="1" dirty="0"/>
          </a:p>
          <a:p>
            <a:pPr>
              <a:defRPr/>
            </a:pPr>
            <a:r>
              <a:rPr lang="ko-KR" altLang="en-US" b="1" dirty="0"/>
              <a:t>절약 비용 추천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754727" cy="75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altLang="ko-KR" sz="4400" spc="-300">
                <a:latin typeface="에스코어 드림 9 Black"/>
                <a:ea typeface="에스코어 드림 9 Black"/>
              </a:rPr>
              <a:t>01</a:t>
            </a:r>
            <a:endParaRPr lang="ko-KR" altLang="en-US" sz="440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65863DC-E527-106F-0118-318C49017E17}"/>
              </a:ext>
            </a:extLst>
          </p:cNvPr>
          <p:cNvSpPr/>
          <p:nvPr/>
        </p:nvSpPr>
        <p:spPr>
          <a:xfrm>
            <a:off x="2863695" y="2856907"/>
            <a:ext cx="2012452" cy="457198"/>
          </a:xfrm>
          <a:prstGeom prst="cub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편의성</a:t>
            </a: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61FF6880-CE9E-41CE-3537-0D612A3441B0}"/>
              </a:ext>
            </a:extLst>
          </p:cNvPr>
          <p:cNvSpPr/>
          <p:nvPr/>
        </p:nvSpPr>
        <p:spPr>
          <a:xfrm>
            <a:off x="2863694" y="3697304"/>
            <a:ext cx="2012452" cy="457198"/>
          </a:xfrm>
          <a:prstGeom prst="cub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상호작용</a:t>
            </a: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90B04570-269B-39B8-9B49-EECFD020F908}"/>
              </a:ext>
            </a:extLst>
          </p:cNvPr>
          <p:cNvSpPr/>
          <p:nvPr/>
        </p:nvSpPr>
        <p:spPr>
          <a:xfrm>
            <a:off x="2863694" y="4459506"/>
            <a:ext cx="2012452" cy="457198"/>
          </a:xfrm>
          <a:prstGeom prst="cub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적극적 피드백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/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2429638" y="2482342"/>
            <a:ext cx="8932336" cy="2189352"/>
            <a:chOff x="693706" y="1849781"/>
            <a:chExt cx="8932336" cy="2189352"/>
          </a:xfrm>
        </p:grpSpPr>
        <p:grpSp>
          <p:nvGrpSpPr>
            <p:cNvPr id="8" name="그룹 7"/>
            <p:cNvGrpSpPr/>
            <p:nvPr/>
          </p:nvGrpSpPr>
          <p:grpSpPr>
            <a:xfrm>
              <a:off x="1792843" y="1849781"/>
              <a:ext cx="3896757" cy="2189352"/>
              <a:chOff x="1792843" y="1849781"/>
              <a:chExt cx="3896757" cy="218935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522318" y="3492047"/>
                <a:ext cx="3072663" cy="547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ko-KR" sz="2000">
                  <a:latin typeface="에스코어 드림 9 Black"/>
                  <a:ea typeface="에스코어 드림 9 Black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2392031" y="1250593"/>
                <a:ext cx="1936521" cy="3134897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500" spc="-300">
                    <a:latin typeface="에스코어 드림 9 Black"/>
                    <a:ea typeface="에스코어 드림 9 Black"/>
                  </a:rPr>
                  <a:t>02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693706" y="2406419"/>
              <a:ext cx="8932336" cy="1093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4400">
                  <a:latin typeface="에스코어 드림 9 Black"/>
                  <a:ea typeface="에스코어 드림 9 Black"/>
                </a:rPr>
                <a:t> 개발의 완성도 </a:t>
              </a:r>
            </a:p>
          </p:txBody>
        </p:sp>
      </p:grpSp>
      <p:sp>
        <p:nvSpPr>
          <p:cNvPr id="13" name="TextBox 8"/>
          <p:cNvSpPr txBox="1"/>
          <p:nvPr/>
        </p:nvSpPr>
        <p:spPr>
          <a:xfrm>
            <a:off x="1242852" y="3120962"/>
            <a:ext cx="6096000" cy="9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600" b="0" i="0" u="none" strike="noStrike" kern="1200" cap="none" spc="-150" normalizeH="0" baseline="0">
              <a:solidFill>
                <a:srgbClr val="000000"/>
              </a:solidFill>
              <a:latin typeface="에스코어 드림 9 Black"/>
              <a:ea typeface="에스코어 드림 9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432</ep:Words>
  <ep:PresentationFormat>와이드스크린</ep:PresentationFormat>
  <ep:Paragraphs>120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2020-11-26T12:57:00.000</dcterms:created>
  <dc:creator>고은솔</dc:creator>
  <cp:lastModifiedBy>seong</cp:lastModifiedBy>
  <dcterms:modified xsi:type="dcterms:W3CDTF">2023-06-06T09:35:28.004</dcterms:modified>
  <cp:revision>147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