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3" r:id="rId2"/>
    <p:sldId id="343" r:id="rId3"/>
    <p:sldId id="327" r:id="rId4"/>
    <p:sldId id="325" r:id="rId5"/>
    <p:sldId id="326" r:id="rId6"/>
    <p:sldId id="329" r:id="rId7"/>
    <p:sldId id="330" r:id="rId8"/>
    <p:sldId id="340" r:id="rId9"/>
    <p:sldId id="331" r:id="rId10"/>
    <p:sldId id="342" r:id="rId11"/>
    <p:sldId id="336" r:id="rId12"/>
    <p:sldId id="334" r:id="rId13"/>
    <p:sldId id="337" r:id="rId14"/>
    <p:sldId id="344" r:id="rId15"/>
    <p:sldId id="338" r:id="rId16"/>
    <p:sldId id="34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3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0ECBD-B707-5852-7310-BFF8500EE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199BFE-591E-0F90-6EEC-7A3D9EF7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F427A-D3B9-5874-FFFB-645BE2C5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0317F7-7689-E5C1-44DC-9EE41922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A333C-7185-165D-290D-041C161F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1A11C-B2C0-0825-5F7C-447855B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42708E-24B3-A648-53B2-85078530A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077CB-AAF4-4C12-18FD-D9A1A8C9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B0441-D157-5866-3A31-413F47C19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B0D8B-E68A-CB59-A334-EF1306B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82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3975E7-14B1-5A38-9136-B884738D1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AD042-8688-4A59-62DD-DB722E119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FC257-23CD-0BC5-1E8C-B6BEA2339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A8E52-2065-4BDD-F175-36452BDB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064797-365A-3200-0AAD-9068D642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4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3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2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E030E-95C4-503A-FCF1-938C5B37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7ED48-DFBF-4BC5-886C-25D69D39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A5424-9212-02DF-49C5-7E15589CA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34A5D-30ED-D1DD-0A98-BD35B756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983984-DF14-95E0-1642-23B74980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C1087-56B4-1D5C-0478-D7883CB66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F65CC-7DBE-C3E2-5F61-E14933860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FE391-DF3D-7A6B-582D-6B5F25B6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052FC0-2CEE-65FD-969F-B8CE2637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E71433-1A11-3F93-627E-F45CC1F4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605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1C9C7-9B92-44BC-E5D9-09BBB1E1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A41451-AE6E-0744-6472-3663FD25D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173306-E261-A9E8-7026-59611973E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92C2D-1F6D-2462-C832-6AAC2C4A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88FD74-EBF9-A0E5-8BE3-1094F7DD7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4E234-C0BD-1716-E047-40A330B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7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D348-B359-67B5-78C4-15DAFE4B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7FC5A-3757-A254-E274-D9FFBCD64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709E76-E5D5-F81D-653E-99618E1F5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5991AA-F622-6C8E-483A-6169B7DB5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773662-0BA2-93B0-FDA8-904D70A67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921AA0-6E45-496E-1EA0-FDD927B9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80E2CB-B584-5ABD-7A15-E048A064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131BF-8EBF-9800-5B1A-3CF55D05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2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EBA19-BC66-FB42-B7C7-1C3039AB8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0F49B7-0AA9-F478-1E08-BDC63011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8F485F-E616-C76E-02B3-0F237502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325480-C93B-EF5B-3EAA-220385DA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326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569A4C-8413-A737-E608-EE086B05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6FA238-91E9-2EBB-9F94-275D46D1C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32DEB3-8B45-2697-F655-FE8D9387D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27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B8E21-9528-26EE-3726-59E20550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B06CB-C69C-8D44-10B9-5A043201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31EE1-75E1-CFDC-52A1-35A2F8887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566D86-70D5-68F8-1586-BC9CFB74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72623-20A3-1A89-38F0-713F79EC5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82478A-2377-519F-15DB-C75E4F3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0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91290-5FA0-304F-F399-F56053C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FB12DB-985F-5211-7B56-DC6A5A169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41A2BC-D938-6C40-E9B5-D3DBA9D38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3DA72-B196-75E2-2C2E-6437FD0E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881613-161F-A5F6-5BC4-0F69CA9B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AE844-E6BC-7C61-5767-E146EEE5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527CD0-4EFB-E120-7DE6-010C18D0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0C529-7501-A111-E654-F802BD533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9976-11F6-F732-792B-E9C272A2C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8F6E3-5637-4D67-A702-775B64E27810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B8EA3-466C-4550-285C-2943ECAE2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D3C317-ECD2-2654-8C57-BDC1DC112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400ED-688B-4F17-B939-EB569FB9FD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65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699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E4003/Ultron/tree/main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353F86C-165F-4718-A63B-54B4CEDC5D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22CDC-6B0D-4274-B49A-5C1EC908B3D3}"/>
              </a:ext>
            </a:extLst>
          </p:cNvPr>
          <p:cNvSpPr txBox="1"/>
          <p:nvPr/>
        </p:nvSpPr>
        <p:spPr>
          <a:xfrm>
            <a:off x="880430" y="2832588"/>
            <a:ext cx="3732660" cy="41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–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구 현 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 대 훈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F1CE44A-226D-48E5-AB57-60155BDEE998}"/>
              </a:ext>
            </a:extLst>
          </p:cNvPr>
          <p:cNvCxnSpPr>
            <a:cxnSpLocks/>
          </p:cNvCxnSpPr>
          <p:nvPr/>
        </p:nvCxnSpPr>
        <p:spPr>
          <a:xfrm>
            <a:off x="961711" y="2637935"/>
            <a:ext cx="1485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DB227A9-E703-47BF-B79A-FDC7A92AE289}"/>
              </a:ext>
            </a:extLst>
          </p:cNvPr>
          <p:cNvSpPr/>
          <p:nvPr/>
        </p:nvSpPr>
        <p:spPr>
          <a:xfrm>
            <a:off x="9471385" y="202452"/>
            <a:ext cx="2160000" cy="216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4CEF6B-C094-4428-9802-56441582AF21}"/>
              </a:ext>
            </a:extLst>
          </p:cNvPr>
          <p:cNvSpPr/>
          <p:nvPr/>
        </p:nvSpPr>
        <p:spPr>
          <a:xfrm>
            <a:off x="7322545" y="2362452"/>
            <a:ext cx="2160000" cy="2160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3522D0-974D-4FD3-9BCC-BF7859193092}"/>
              </a:ext>
            </a:extLst>
          </p:cNvPr>
          <p:cNvSpPr/>
          <p:nvPr/>
        </p:nvSpPr>
        <p:spPr>
          <a:xfrm>
            <a:off x="7322545" y="2362452"/>
            <a:ext cx="1080000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1B2A9CF-C202-4CB2-9671-050F7009D581}"/>
              </a:ext>
            </a:extLst>
          </p:cNvPr>
          <p:cNvSpPr/>
          <p:nvPr/>
        </p:nvSpPr>
        <p:spPr>
          <a:xfrm>
            <a:off x="9468528" y="202452"/>
            <a:ext cx="2160000" cy="1080000"/>
          </a:xfrm>
          <a:custGeom>
            <a:avLst/>
            <a:gdLst>
              <a:gd name="connsiteX0" fmla="*/ 1080000 w 2160000"/>
              <a:gd name="connsiteY0" fmla="*/ 0 h 1080000"/>
              <a:gd name="connsiteX1" fmla="*/ 2160000 w 2160000"/>
              <a:gd name="connsiteY1" fmla="*/ 1080000 h 1080000"/>
              <a:gd name="connsiteX2" fmla="*/ 0 w 2160000"/>
              <a:gd name="connsiteY2" fmla="*/ 1080000 h 1080000"/>
              <a:gd name="connsiteX3" fmla="*/ 1080000 w 2160000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108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lnTo>
                  <a:pt x="0" y="1080000"/>
                </a:ln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4876500-5EC1-4247-ABA5-3A97683DA456}"/>
              </a:ext>
            </a:extLst>
          </p:cNvPr>
          <p:cNvGrpSpPr/>
          <p:nvPr/>
        </p:nvGrpSpPr>
        <p:grpSpPr>
          <a:xfrm>
            <a:off x="9486384" y="4495549"/>
            <a:ext cx="2160000" cy="2160000"/>
            <a:chOff x="13887450" y="-1783927"/>
            <a:chExt cx="2160000" cy="2160000"/>
          </a:xfrm>
          <a:solidFill>
            <a:schemeClr val="bg1"/>
          </a:solidFill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37C897E-D11C-4205-A279-6CF1FB5ED663}"/>
                </a:ext>
              </a:extLst>
            </p:cNvPr>
            <p:cNvSpPr/>
            <p:nvPr/>
          </p:nvSpPr>
          <p:spPr>
            <a:xfrm>
              <a:off x="13887450" y="-1783927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0 w 1080000"/>
                <a:gd name="connsiteY2" fmla="*/ 1080000 h 1080000"/>
                <a:gd name="connsiteX3" fmla="*/ 0 w 1080000"/>
                <a:gd name="connsiteY3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cubicBezTo>
                    <a:pt x="483532" y="0"/>
                    <a:pt x="0" y="483532"/>
                    <a:pt x="0" y="108000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0C725DC9-450E-4D5F-8127-38C2AF7167E3}"/>
                </a:ext>
              </a:extLst>
            </p:cNvPr>
            <p:cNvSpPr/>
            <p:nvPr/>
          </p:nvSpPr>
          <p:spPr>
            <a:xfrm>
              <a:off x="14967450" y="-1783927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0 h 1080000"/>
                <a:gd name="connsiteX2" fmla="*/ 1080000 w 1080000"/>
                <a:gd name="connsiteY2" fmla="*/ 1080000 h 1080000"/>
                <a:gd name="connsiteX3" fmla="*/ 0 w 1080000"/>
                <a:gd name="connsiteY3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lnTo>
                    <a:pt x="1080000" y="0"/>
                  </a:lnTo>
                  <a:lnTo>
                    <a:pt x="1080000" y="1080000"/>
                  </a:lnTo>
                  <a:cubicBezTo>
                    <a:pt x="1080000" y="483532"/>
                    <a:pt x="596468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0C2AF25-2752-48F5-86C1-9FAC69149692}"/>
                </a:ext>
              </a:extLst>
            </p:cNvPr>
            <p:cNvSpPr/>
            <p:nvPr/>
          </p:nvSpPr>
          <p:spPr>
            <a:xfrm>
              <a:off x="13887450" y="-703927"/>
              <a:ext cx="1080000" cy="1080000"/>
            </a:xfrm>
            <a:custGeom>
              <a:avLst/>
              <a:gdLst>
                <a:gd name="connsiteX0" fmla="*/ 0 w 1080000"/>
                <a:gd name="connsiteY0" fmla="*/ 0 h 1080000"/>
                <a:gd name="connsiteX1" fmla="*/ 1080000 w 1080000"/>
                <a:gd name="connsiteY1" fmla="*/ 1080000 h 1080000"/>
                <a:gd name="connsiteX2" fmla="*/ 0 w 1080000"/>
                <a:gd name="connsiteY2" fmla="*/ 1080000 h 1080000"/>
                <a:gd name="connsiteX3" fmla="*/ 0 w 1080000"/>
                <a:gd name="connsiteY3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0" y="0"/>
                  </a:moveTo>
                  <a:cubicBezTo>
                    <a:pt x="0" y="596468"/>
                    <a:pt x="483532" y="1080000"/>
                    <a:pt x="1080000" y="1080000"/>
                  </a:cubicBezTo>
                  <a:lnTo>
                    <a:pt x="0" y="10800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2AA14D5F-0790-413E-B0AE-D218A93EF817}"/>
                </a:ext>
              </a:extLst>
            </p:cNvPr>
            <p:cNvSpPr/>
            <p:nvPr/>
          </p:nvSpPr>
          <p:spPr>
            <a:xfrm>
              <a:off x="14967450" y="-703927"/>
              <a:ext cx="1080000" cy="1080000"/>
            </a:xfrm>
            <a:custGeom>
              <a:avLst/>
              <a:gdLst>
                <a:gd name="connsiteX0" fmla="*/ 1080000 w 1080000"/>
                <a:gd name="connsiteY0" fmla="*/ 0 h 1080000"/>
                <a:gd name="connsiteX1" fmla="*/ 1080000 w 1080000"/>
                <a:gd name="connsiteY1" fmla="*/ 1080000 h 1080000"/>
                <a:gd name="connsiteX2" fmla="*/ 0 w 1080000"/>
                <a:gd name="connsiteY2" fmla="*/ 1080000 h 1080000"/>
                <a:gd name="connsiteX3" fmla="*/ 1080000 w 1080000"/>
                <a:gd name="connsiteY3" fmla="*/ 0 h 10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080000">
                  <a:moveTo>
                    <a:pt x="1080000" y="0"/>
                  </a:moveTo>
                  <a:lnTo>
                    <a:pt x="1080000" y="1080000"/>
                  </a:lnTo>
                  <a:lnTo>
                    <a:pt x="0" y="1080000"/>
                  </a:lnTo>
                  <a:cubicBezTo>
                    <a:pt x="596468" y="1080000"/>
                    <a:pt x="1080000" y="596468"/>
                    <a:pt x="10800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FDCE5E9-27C0-4AE2-A451-A0B911FBC228}"/>
              </a:ext>
            </a:extLst>
          </p:cNvPr>
          <p:cNvSpPr/>
          <p:nvPr/>
        </p:nvSpPr>
        <p:spPr>
          <a:xfrm>
            <a:off x="1012846" y="680268"/>
            <a:ext cx="393539" cy="57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F0BB7E-4CC4-4343-BFA6-7C9704D779A3}"/>
              </a:ext>
            </a:extLst>
          </p:cNvPr>
          <p:cNvSpPr/>
          <p:nvPr/>
        </p:nvSpPr>
        <p:spPr>
          <a:xfrm>
            <a:off x="1464966" y="680268"/>
            <a:ext cx="393539" cy="57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959686-7F53-4B2C-B19F-6872C1DFF089}"/>
              </a:ext>
            </a:extLst>
          </p:cNvPr>
          <p:cNvSpPr/>
          <p:nvPr/>
        </p:nvSpPr>
        <p:spPr>
          <a:xfrm>
            <a:off x="1913580" y="682647"/>
            <a:ext cx="393539" cy="57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1305697-CFEE-473D-8F02-7BB7476EEC56}"/>
              </a:ext>
            </a:extLst>
          </p:cNvPr>
          <p:cNvSpPr/>
          <p:nvPr/>
        </p:nvSpPr>
        <p:spPr>
          <a:xfrm>
            <a:off x="2362194" y="685026"/>
            <a:ext cx="393539" cy="57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5DB369AB-BD5B-4739-8C90-6EAE015E7FBF}"/>
              </a:ext>
            </a:extLst>
          </p:cNvPr>
          <p:cNvSpPr/>
          <p:nvPr/>
        </p:nvSpPr>
        <p:spPr>
          <a:xfrm rot="16200000">
            <a:off x="6764968" y="742452"/>
            <a:ext cx="2160000" cy="1080000"/>
          </a:xfrm>
          <a:custGeom>
            <a:avLst/>
            <a:gdLst>
              <a:gd name="connsiteX0" fmla="*/ 1080000 w 2160000"/>
              <a:gd name="connsiteY0" fmla="*/ 0 h 1080000"/>
              <a:gd name="connsiteX1" fmla="*/ 2160000 w 2160000"/>
              <a:gd name="connsiteY1" fmla="*/ 1080000 h 1080000"/>
              <a:gd name="connsiteX2" fmla="*/ 0 w 2160000"/>
              <a:gd name="connsiteY2" fmla="*/ 1080000 h 1080000"/>
              <a:gd name="connsiteX3" fmla="*/ 1080000 w 2160000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1080000">
                <a:moveTo>
                  <a:pt x="1080000" y="0"/>
                </a:moveTo>
                <a:cubicBezTo>
                  <a:pt x="1676468" y="0"/>
                  <a:pt x="2160000" y="483532"/>
                  <a:pt x="2160000" y="1080000"/>
                </a:cubicBezTo>
                <a:lnTo>
                  <a:pt x="0" y="1080000"/>
                </a:lnTo>
                <a:cubicBezTo>
                  <a:pt x="0" y="483532"/>
                  <a:pt x="483532" y="0"/>
                  <a:pt x="1080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B3F2394-2962-481E-9A94-6E2C9A9E7572}"/>
              </a:ext>
            </a:extLst>
          </p:cNvPr>
          <p:cNvSpPr/>
          <p:nvPr/>
        </p:nvSpPr>
        <p:spPr>
          <a:xfrm>
            <a:off x="8370770" y="1282452"/>
            <a:ext cx="1080000" cy="108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BC88BE7-2E34-4DD4-9D5E-B9AAA554347E}"/>
              </a:ext>
            </a:extLst>
          </p:cNvPr>
          <p:cNvSpPr/>
          <p:nvPr/>
        </p:nvSpPr>
        <p:spPr>
          <a:xfrm rot="5400000">
            <a:off x="7862545" y="5058583"/>
            <a:ext cx="1080000" cy="21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ED022-5A22-D32F-4CEE-00D55AC3D8E1}"/>
              </a:ext>
            </a:extLst>
          </p:cNvPr>
          <p:cNvSpPr txBox="1"/>
          <p:nvPr/>
        </p:nvSpPr>
        <p:spPr>
          <a:xfrm>
            <a:off x="880431" y="1233335"/>
            <a:ext cx="4632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Reinforcement Learning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Team Project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900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AF8B2-9984-3D09-91FB-D2D88E3F9FD5}"/>
              </a:ext>
            </a:extLst>
          </p:cNvPr>
          <p:cNvSpPr txBox="1"/>
          <p:nvPr/>
        </p:nvSpPr>
        <p:spPr>
          <a:xfrm>
            <a:off x="821891" y="72639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</a:t>
            </a: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ER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EA874-2B62-7260-AAD5-61E93E944302}"/>
              </a:ext>
            </a:extLst>
          </p:cNvPr>
          <p:cNvSpPr txBox="1"/>
          <p:nvPr/>
        </p:nvSpPr>
        <p:spPr>
          <a:xfrm>
            <a:off x="1055341" y="1570794"/>
            <a:ext cx="10067087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sparse and binary reward </a:t>
            </a:r>
            <a:r>
              <a:rPr lang="ko-KR" altLang="en-US" dirty="0"/>
              <a:t>환경을 위한 방법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복잡한 </a:t>
            </a:r>
            <a:r>
              <a:rPr lang="en-US" altLang="ko-KR" dirty="0"/>
              <a:t>reward design </a:t>
            </a:r>
            <a:r>
              <a:rPr lang="ko-KR" altLang="en-US" dirty="0"/>
              <a:t>대신 </a:t>
            </a:r>
            <a:r>
              <a:rPr lang="en-US" altLang="ko-KR" dirty="0"/>
              <a:t>replay buffer</a:t>
            </a:r>
            <a:r>
              <a:rPr lang="ko-KR" altLang="en-US" dirty="0"/>
              <a:t>에 샘플을 더 추가하는 방법을 사용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ko-KR" alt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에이전트에게 하나의 골이 아닌 여러 개의 </a:t>
            </a:r>
            <a:r>
              <a:rPr lang="en-US" altLang="ko-KR" dirty="0"/>
              <a:t>goal</a:t>
            </a:r>
            <a:r>
              <a:rPr lang="ko-KR" altLang="en-US" dirty="0"/>
              <a:t>을 주는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7041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AF8B2-9984-3D09-91FB-D2D88E3F9FD5}"/>
              </a:ext>
            </a:extLst>
          </p:cNvPr>
          <p:cNvSpPr txBox="1"/>
          <p:nvPr/>
        </p:nvSpPr>
        <p:spPr>
          <a:xfrm>
            <a:off x="821891" y="72639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HER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078" name="Picture 6" descr="HER Algorithm">
            <a:extLst>
              <a:ext uri="{FF2B5EF4-FFF2-40B4-BE49-F238E27FC236}">
                <a16:creationId xmlns:a16="http://schemas.microsoft.com/office/drawing/2014/main" id="{9F1C661C-82FF-F46B-3AA8-15428742C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57" y="1502451"/>
            <a:ext cx="5634915" cy="446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A9A611-E9E3-3137-08A1-6CF6F98FF656}"/>
              </a:ext>
            </a:extLst>
          </p:cNvPr>
          <p:cNvSpPr txBox="1"/>
          <p:nvPr/>
        </p:nvSpPr>
        <p:spPr>
          <a:xfrm>
            <a:off x="7113617" y="1386302"/>
            <a:ext cx="39506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•</a:t>
            </a:r>
            <a:r>
              <a:rPr lang="ko-KR" altLang="en-US" dirty="0"/>
              <a:t> DQN, DDPG 등의 of</a:t>
            </a:r>
            <a:r>
              <a:rPr lang="en-US" altLang="ko-KR" dirty="0"/>
              <a:t>f </a:t>
            </a:r>
            <a:r>
              <a:rPr lang="ko-KR" altLang="en-US" dirty="0" err="1"/>
              <a:t>policy</a:t>
            </a:r>
            <a:r>
              <a:rPr lang="ko-KR" altLang="en-US" dirty="0"/>
              <a:t> </a:t>
            </a:r>
            <a:r>
              <a:rPr lang="ko-KR" altLang="en-US" dirty="0" err="1"/>
              <a:t>algorithm</a:t>
            </a:r>
            <a:r>
              <a:rPr lang="ko-KR" altLang="en-US" dirty="0"/>
              <a:t> 을 선택</a:t>
            </a:r>
          </a:p>
          <a:p>
            <a:endParaRPr lang="en-US" altLang="ko-KR" dirty="0"/>
          </a:p>
          <a:p>
            <a:r>
              <a:rPr lang="ko-KR" altLang="en-US" dirty="0"/>
              <a:t>• 현재 </a:t>
            </a:r>
            <a:r>
              <a:rPr lang="en-US" altLang="ko-KR" dirty="0"/>
              <a:t>episode</a:t>
            </a:r>
            <a:r>
              <a:rPr lang="ko-KR" altLang="en-US" dirty="0"/>
              <a:t>내에서 전략 </a:t>
            </a:r>
            <a:r>
              <a:rPr lang="en-US" altLang="ko-KR" dirty="0"/>
              <a:t>S</a:t>
            </a:r>
            <a:r>
              <a:rPr lang="ko-KR" altLang="en-US" dirty="0"/>
              <a:t>에 따라 </a:t>
            </a:r>
            <a:r>
              <a:rPr lang="en-US" altLang="ko-KR" dirty="0"/>
              <a:t>additional goal</a:t>
            </a:r>
            <a:r>
              <a:rPr lang="ko-KR" altLang="en-US" dirty="0"/>
              <a:t>을 샘플링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• 현재 </a:t>
            </a:r>
            <a:r>
              <a:rPr lang="ko-KR" altLang="en-US" dirty="0" err="1"/>
              <a:t>episode의</a:t>
            </a:r>
            <a:r>
              <a:rPr lang="ko-KR" altLang="en-US" dirty="0"/>
              <a:t> </a:t>
            </a:r>
            <a:r>
              <a:rPr lang="ko-KR" altLang="en-US" dirty="0" err="1"/>
              <a:t>sample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, </a:t>
            </a:r>
            <a:r>
              <a:rPr lang="ko-KR" altLang="en-US" dirty="0" err="1"/>
              <a:t>a</a:t>
            </a:r>
            <a:r>
              <a:rPr lang="ko-KR" altLang="en-US" dirty="0"/>
              <a:t>, </a:t>
            </a:r>
            <a:r>
              <a:rPr lang="en-US" altLang="ko-KR" dirty="0"/>
              <a:t>r</a:t>
            </a:r>
            <a:r>
              <a:rPr lang="ko-KR" altLang="en-US" dirty="0"/>
              <a:t>, </a:t>
            </a:r>
            <a:r>
              <a:rPr lang="ko-KR" altLang="en-US" dirty="0" err="1"/>
              <a:t>s</a:t>
            </a:r>
            <a:r>
              <a:rPr lang="ko-KR" altLang="en-US" dirty="0"/>
              <a:t>')에 대해 새로이 </a:t>
            </a:r>
            <a:r>
              <a:rPr lang="ko-KR" altLang="en-US" dirty="0" err="1"/>
              <a:t>sampling된</a:t>
            </a:r>
            <a:r>
              <a:rPr lang="ko-KR" altLang="en-US" dirty="0"/>
              <a:t> </a:t>
            </a:r>
            <a:r>
              <a:rPr lang="ko-KR" altLang="en-US" dirty="0" err="1"/>
              <a:t>goal</a:t>
            </a:r>
            <a:r>
              <a:rPr lang="ko-KR" altLang="en-US" dirty="0"/>
              <a:t> </a:t>
            </a:r>
            <a:r>
              <a:rPr lang="ko-KR" altLang="en-US" dirty="0" err="1"/>
              <a:t>g'을</a:t>
            </a:r>
            <a:r>
              <a:rPr lang="ko-KR" altLang="en-US" dirty="0"/>
              <a:t> 통해 </a:t>
            </a:r>
            <a:r>
              <a:rPr lang="ko-KR" altLang="en-US" dirty="0" err="1"/>
              <a:t>reward</a:t>
            </a:r>
            <a:r>
              <a:rPr lang="ko-KR" altLang="en-US" dirty="0"/>
              <a:t> </a:t>
            </a:r>
            <a:r>
              <a:rPr lang="ko-KR" altLang="en-US" dirty="0" err="1"/>
              <a:t>r'을</a:t>
            </a:r>
            <a:r>
              <a:rPr lang="ko-KR" altLang="en-US" dirty="0"/>
              <a:t> 계산 후 저장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• 기존의 </a:t>
            </a:r>
            <a:r>
              <a:rPr lang="ko-KR" altLang="en-US" dirty="0" err="1"/>
              <a:t>goal</a:t>
            </a:r>
            <a:r>
              <a:rPr lang="ko-KR" altLang="en-US" dirty="0"/>
              <a:t> </a:t>
            </a:r>
            <a:r>
              <a:rPr lang="ko-KR" altLang="en-US" dirty="0" err="1"/>
              <a:t>g에</a:t>
            </a:r>
            <a:r>
              <a:rPr lang="ko-KR" altLang="en-US" dirty="0"/>
              <a:t> 도달하지 못해 </a:t>
            </a:r>
            <a:r>
              <a:rPr lang="ko-KR" altLang="en-US" dirty="0" err="1"/>
              <a:t>reward를</a:t>
            </a:r>
            <a:r>
              <a:rPr lang="ko-KR" altLang="en-US" dirty="0"/>
              <a:t> 받지 못한 </a:t>
            </a:r>
            <a:r>
              <a:rPr lang="ko-KR" altLang="en-US" dirty="0" err="1"/>
              <a:t>sample도</a:t>
            </a:r>
            <a:r>
              <a:rPr lang="ko-KR" altLang="en-US" dirty="0"/>
              <a:t> </a:t>
            </a:r>
            <a:r>
              <a:rPr lang="ko-KR" altLang="en-US" dirty="0" err="1"/>
              <a:t>additional</a:t>
            </a:r>
            <a:r>
              <a:rPr lang="ko-KR" altLang="en-US" dirty="0"/>
              <a:t> </a:t>
            </a:r>
            <a:r>
              <a:rPr lang="ko-KR" altLang="en-US" dirty="0" err="1"/>
              <a:t>goal</a:t>
            </a:r>
            <a:r>
              <a:rPr lang="ko-KR" altLang="en-US" dirty="0"/>
              <a:t> </a:t>
            </a:r>
            <a:r>
              <a:rPr lang="ko-KR" altLang="en-US" dirty="0" err="1"/>
              <a:t>g'에</a:t>
            </a:r>
            <a:r>
              <a:rPr lang="ko-KR" altLang="en-US" dirty="0"/>
              <a:t> 도달한 경우 </a:t>
            </a:r>
            <a:r>
              <a:rPr lang="ko-KR" altLang="en-US" dirty="0" err="1"/>
              <a:t>reward</a:t>
            </a:r>
            <a:r>
              <a:rPr lang="ko-KR" altLang="en-US" dirty="0"/>
              <a:t> </a:t>
            </a:r>
            <a:r>
              <a:rPr lang="ko-KR" altLang="en-US" dirty="0" err="1"/>
              <a:t>signal이</a:t>
            </a:r>
            <a:r>
              <a:rPr lang="ko-KR" altLang="en-US" dirty="0"/>
              <a:t> 발생할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3949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AF8B2-9984-3D09-91FB-D2D88E3F9FD5}"/>
              </a:ext>
            </a:extLst>
          </p:cNvPr>
          <p:cNvSpPr txBox="1"/>
          <p:nvPr/>
        </p:nvSpPr>
        <p:spPr>
          <a:xfrm>
            <a:off x="821891" y="72639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DDPG+HER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EA874-2B62-7260-AAD5-61E93E944302}"/>
              </a:ext>
            </a:extLst>
          </p:cNvPr>
          <p:cNvSpPr txBox="1"/>
          <p:nvPr/>
        </p:nvSpPr>
        <p:spPr>
          <a:xfrm>
            <a:off x="1472876" y="2388096"/>
            <a:ext cx="884723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샘플 효율성 향상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희소한 보상 문제 해결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효율적인 탐색과 수렴</a:t>
            </a:r>
            <a:r>
              <a:rPr lang="en-US" altLang="ko-KR" dirty="0"/>
              <a:t> </a:t>
            </a:r>
            <a:r>
              <a:rPr lang="ko-KR" altLang="en-US" dirty="0"/>
              <a:t>및 성능과 안정성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931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4678997" y="3020706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hlinkClick r:id="rId2"/>
              </a:rPr>
              <a:t>코드 살펴보기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6002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5385578" y="3020706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결과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225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5335702" y="2987455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보안점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6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7EA874-2B62-7260-AAD5-61E93E944302}"/>
              </a:ext>
            </a:extLst>
          </p:cNvPr>
          <p:cNvSpPr txBox="1"/>
          <p:nvPr/>
        </p:nvSpPr>
        <p:spPr>
          <a:xfrm>
            <a:off x="1556004" y="2388096"/>
            <a:ext cx="88472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두 가지 알고리즘을 합치더라도 학습 환경의 평가하기 어려운 장애물로 인해 많은 학습 시간이 필요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수행 과정을 잘게 나누어 각각의 정해진 수행 목표에 맞게 학습하는 등의 학습 방법의 세분화가 필요해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161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4627319" y="3020706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 purpose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4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044200-0C35-62FF-5CD4-1E60EE8E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97" y="2206471"/>
            <a:ext cx="3462183" cy="23329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FAE522-84D8-569A-D1E0-4BB636046E09}"/>
              </a:ext>
            </a:extLst>
          </p:cNvPr>
          <p:cNvSpPr txBox="1"/>
          <p:nvPr/>
        </p:nvSpPr>
        <p:spPr>
          <a:xfrm>
            <a:off x="5161522" y="2007628"/>
            <a:ext cx="606998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Table</a:t>
            </a:r>
            <a:r>
              <a:rPr lang="ko-KR" altLang="en-US" dirty="0"/>
              <a:t> 두개 만들기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오른쪽 </a:t>
            </a:r>
            <a:r>
              <a:rPr lang="en-US" altLang="ko-KR" dirty="0"/>
              <a:t>Table</a:t>
            </a:r>
            <a:r>
              <a:rPr lang="ko-KR" altLang="en-US" dirty="0"/>
              <a:t>에 검은 </a:t>
            </a:r>
            <a:r>
              <a:rPr lang="en-US" altLang="ko-KR" dirty="0"/>
              <a:t>Box 10</a:t>
            </a:r>
            <a:r>
              <a:rPr lang="ko-KR" altLang="en-US" dirty="0"/>
              <a:t>개 생성</a:t>
            </a:r>
            <a:r>
              <a:rPr lang="en-US" altLang="ko-KR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왼쪽 </a:t>
            </a:r>
            <a:r>
              <a:rPr lang="en-US" altLang="ko-KR" dirty="0"/>
              <a:t>Table</a:t>
            </a:r>
            <a:r>
              <a:rPr lang="ko-KR" altLang="en-US" dirty="0"/>
              <a:t>에 검은 </a:t>
            </a:r>
            <a:r>
              <a:rPr lang="en-US" altLang="ko-KR" dirty="0"/>
              <a:t>Border</a:t>
            </a:r>
            <a:r>
              <a:rPr lang="ko-KR" altLang="en-US" dirty="0"/>
              <a:t> 생성하기 그 안에 </a:t>
            </a:r>
            <a:r>
              <a:rPr lang="en-US" altLang="ko-KR" dirty="0"/>
              <a:t>Target(Site) </a:t>
            </a:r>
            <a:r>
              <a:rPr lang="ko-KR" altLang="en-US" dirty="0"/>
              <a:t>생성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Target(Site)</a:t>
            </a:r>
            <a:r>
              <a:rPr lang="ko-KR" altLang="en-US" dirty="0"/>
              <a:t>에 </a:t>
            </a:r>
            <a:r>
              <a:rPr lang="en-US" altLang="ko-KR" dirty="0"/>
              <a:t>Box </a:t>
            </a:r>
            <a:r>
              <a:rPr lang="ko-KR" altLang="en-US" dirty="0"/>
              <a:t>위치시키기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2217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5034644" y="3020706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환경 설정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83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41C2F0-ACD2-20AA-C47D-8C52ACDADE1C}"/>
              </a:ext>
            </a:extLst>
          </p:cNvPr>
          <p:cNvSpPr txBox="1"/>
          <p:nvPr/>
        </p:nvSpPr>
        <p:spPr>
          <a:xfrm>
            <a:off x="1734866" y="1240940"/>
            <a:ext cx="884723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44E80-8155-9CC5-9129-0F4B3D4AE54D}"/>
              </a:ext>
            </a:extLst>
          </p:cNvPr>
          <p:cNvSpPr txBox="1"/>
          <p:nvPr/>
        </p:nvSpPr>
        <p:spPr>
          <a:xfrm>
            <a:off x="1007395" y="2360920"/>
            <a:ext cx="884723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pick_and_place</a:t>
            </a:r>
            <a:r>
              <a:rPr lang="en-US" altLang="ko-KR" dirty="0"/>
              <a:t> xml </a:t>
            </a:r>
            <a:r>
              <a:rPr lang="ko-KR" altLang="en-US" dirty="0"/>
              <a:t>파일 수정을 통한 </a:t>
            </a:r>
            <a:r>
              <a:rPr lang="en-US" altLang="ko-KR" dirty="0"/>
              <a:t>table </a:t>
            </a:r>
            <a:r>
              <a:rPr lang="ko-KR" altLang="en-US" dirty="0"/>
              <a:t>두개 생성 및 </a:t>
            </a:r>
            <a:r>
              <a:rPr lang="ko-KR" altLang="en-US" dirty="0" err="1"/>
              <a:t>가벽</a:t>
            </a:r>
            <a:r>
              <a:rPr lang="ko-KR" altLang="en-US" dirty="0"/>
              <a:t> 생성과 오브젝트 박스 생성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 fetch_env.py</a:t>
            </a:r>
            <a:r>
              <a:rPr lang="ko-KR" altLang="en-US" dirty="0"/>
              <a:t>에서 </a:t>
            </a:r>
            <a:r>
              <a:rPr lang="en-US" altLang="ko-KR" dirty="0" err="1"/>
              <a:t>sample_goal</a:t>
            </a:r>
            <a:r>
              <a:rPr lang="ko-KR" altLang="en-US" dirty="0"/>
              <a:t>과 </a:t>
            </a:r>
            <a:r>
              <a:rPr lang="en-US" altLang="ko-KR" dirty="0" err="1"/>
              <a:t>reset_sim</a:t>
            </a:r>
            <a:r>
              <a:rPr lang="ko-KR" altLang="en-US" dirty="0"/>
              <a:t>을 수정하여 오브젝트 생성 위치와 </a:t>
            </a:r>
            <a:r>
              <a:rPr lang="en-US" altLang="ko-KR" dirty="0"/>
              <a:t>goal</a:t>
            </a:r>
            <a:r>
              <a:rPr lang="ko-KR" altLang="en-US" dirty="0"/>
              <a:t>지점을 알맞게 설정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Step method</a:t>
            </a:r>
            <a:r>
              <a:rPr lang="ko-KR" altLang="en-US" dirty="0"/>
              <a:t>를 </a:t>
            </a:r>
            <a:r>
              <a:rPr lang="ko-KR" altLang="en-US" dirty="0" err="1"/>
              <a:t>오버라이딩하여</a:t>
            </a:r>
            <a:r>
              <a:rPr lang="ko-KR" altLang="en-US" dirty="0"/>
              <a:t> 에피소드 종료 조건을 추가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-10</a:t>
            </a:r>
            <a:r>
              <a:rPr lang="ko-KR" altLang="en-US" dirty="0"/>
              <a:t>개의 </a:t>
            </a:r>
            <a:r>
              <a:rPr lang="en-US" altLang="ko-KR" dirty="0"/>
              <a:t>box object</a:t>
            </a:r>
            <a:r>
              <a:rPr lang="ko-KR" altLang="en-US" dirty="0"/>
              <a:t>를 옮길 수 있게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739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504DB-9334-0D5E-02F0-8078F6EFEBF8}"/>
              </a:ext>
            </a:extLst>
          </p:cNvPr>
          <p:cNvSpPr txBox="1"/>
          <p:nvPr/>
        </p:nvSpPr>
        <p:spPr>
          <a:xfrm>
            <a:off x="4255046" y="3020706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알고리즘 설정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9B0CAD-9EDD-B4D6-016B-3CEB82D26484}"/>
              </a:ext>
            </a:extLst>
          </p:cNvPr>
          <p:cNvCxnSpPr>
            <a:cxnSpLocks/>
          </p:cNvCxnSpPr>
          <p:nvPr/>
        </p:nvCxnSpPr>
        <p:spPr>
          <a:xfrm flipH="1">
            <a:off x="3487783" y="236437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274CFD-389B-0022-951D-6E6308388C60}"/>
              </a:ext>
            </a:extLst>
          </p:cNvPr>
          <p:cNvCxnSpPr>
            <a:cxnSpLocks/>
          </p:cNvCxnSpPr>
          <p:nvPr/>
        </p:nvCxnSpPr>
        <p:spPr>
          <a:xfrm flipH="1">
            <a:off x="7506789" y="4214949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946C4A-17FA-AA75-3279-3F50CCD28386}"/>
              </a:ext>
            </a:extLst>
          </p:cNvPr>
          <p:cNvCxnSpPr>
            <a:cxnSpLocks/>
          </p:cNvCxnSpPr>
          <p:nvPr/>
        </p:nvCxnSpPr>
        <p:spPr>
          <a:xfrm flipH="1">
            <a:off x="8081555" y="4319451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98D97F-E4E0-D9A7-BB55-D00B8B038B5C}"/>
              </a:ext>
            </a:extLst>
          </p:cNvPr>
          <p:cNvCxnSpPr>
            <a:cxnSpLocks/>
          </p:cNvCxnSpPr>
          <p:nvPr/>
        </p:nvCxnSpPr>
        <p:spPr>
          <a:xfrm flipH="1">
            <a:off x="3010989" y="2242457"/>
            <a:ext cx="9535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53C2AFF-34F6-EB95-5ECB-6B6DD995B1F5}"/>
              </a:ext>
            </a:extLst>
          </p:cNvPr>
          <p:cNvSpPr txBox="1"/>
          <p:nvPr/>
        </p:nvSpPr>
        <p:spPr>
          <a:xfrm>
            <a:off x="8633460" y="3950119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* .  . *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F82CD-7684-9766-9FFE-5C2B21C20B0B}"/>
              </a:ext>
            </a:extLst>
          </p:cNvPr>
          <p:cNvSpPr txBox="1"/>
          <p:nvPr/>
        </p:nvSpPr>
        <p:spPr>
          <a:xfrm>
            <a:off x="2425338" y="236437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* . * .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92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1D5B0C-008C-617E-00A4-46A210A891D5}"/>
              </a:ext>
            </a:extLst>
          </p:cNvPr>
          <p:cNvSpPr txBox="1"/>
          <p:nvPr/>
        </p:nvSpPr>
        <p:spPr>
          <a:xfrm>
            <a:off x="1734866" y="1240940"/>
            <a:ext cx="884723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행동 공간</a:t>
            </a:r>
            <a:r>
              <a:rPr lang="en-US" altLang="ko-KR" dirty="0"/>
              <a:t>: </a:t>
            </a:r>
            <a:r>
              <a:rPr lang="ko-KR" altLang="en-US" dirty="0"/>
              <a:t>로봇 팔의 연속적인 움직임 제어가 필요함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상태 공간</a:t>
            </a:r>
            <a:r>
              <a:rPr lang="en-US" altLang="ko-KR" dirty="0"/>
              <a:t>: </a:t>
            </a:r>
            <a:r>
              <a:rPr lang="ko-KR" altLang="en-US" dirty="0"/>
              <a:t>로봇 팔의 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가속도</a:t>
            </a:r>
            <a:r>
              <a:rPr lang="en-US" altLang="ko-KR" dirty="0"/>
              <a:t>, </a:t>
            </a:r>
            <a:r>
              <a:rPr lang="ko-KR" altLang="en-US" dirty="0" err="1"/>
              <a:t>그리퍼의</a:t>
            </a:r>
            <a:r>
              <a:rPr lang="ko-KR" altLang="en-US" dirty="0"/>
              <a:t> 상태</a:t>
            </a:r>
            <a:r>
              <a:rPr lang="en-US" altLang="ko-KR" dirty="0"/>
              <a:t>, </a:t>
            </a:r>
            <a:r>
              <a:rPr lang="ko-KR" altLang="en-US" dirty="0"/>
              <a:t>카메라로 인식한 물체의 위치 등 다양한 변수가 포함하여 효과족으로 다룰 수 있는 알고리즘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샘플 효율성</a:t>
            </a:r>
            <a:r>
              <a:rPr lang="en-US" altLang="ko-KR" dirty="0"/>
              <a:t>: </a:t>
            </a:r>
            <a:r>
              <a:rPr lang="ko-KR" altLang="en-US" dirty="0"/>
              <a:t>샘플 효율성이 높은 알고리즘은 적은 데이터로도 효과적으로 학습할 수 있음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보상 함수</a:t>
            </a:r>
            <a:r>
              <a:rPr lang="en-US" altLang="ko-KR" dirty="0"/>
              <a:t>: </a:t>
            </a:r>
            <a:r>
              <a:rPr lang="ko-KR" altLang="en-US" dirty="0"/>
              <a:t>적절한 보상 함수를 설계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80772-FA97-F9E5-998A-A6988156B700}"/>
              </a:ext>
            </a:extLst>
          </p:cNvPr>
          <p:cNvSpPr txBox="1"/>
          <p:nvPr/>
        </p:nvSpPr>
        <p:spPr>
          <a:xfrm>
            <a:off x="2902665" y="4635304"/>
            <a:ext cx="6386669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-&gt;DDPG+HER</a:t>
            </a:r>
          </a:p>
        </p:txBody>
      </p:sp>
    </p:spTree>
    <p:extLst>
      <p:ext uri="{BB962C8B-B14F-4D97-AF65-F5344CB8AC3E}">
        <p14:creationId xmlns:p14="http://schemas.microsoft.com/office/powerpoint/2010/main" val="203161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AF8B2-9984-3D09-91FB-D2D88E3F9FD5}"/>
              </a:ext>
            </a:extLst>
          </p:cNvPr>
          <p:cNvSpPr txBox="1"/>
          <p:nvPr/>
        </p:nvSpPr>
        <p:spPr>
          <a:xfrm>
            <a:off x="821891" y="72639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DDPG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EA874-2B62-7260-AAD5-61E93E944302}"/>
              </a:ext>
            </a:extLst>
          </p:cNvPr>
          <p:cNvSpPr txBox="1"/>
          <p:nvPr/>
        </p:nvSpPr>
        <p:spPr>
          <a:xfrm>
            <a:off x="1055341" y="1570794"/>
            <a:ext cx="1006708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Off policy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DQN </a:t>
            </a:r>
            <a:r>
              <a:rPr lang="ko-KR" altLang="en-US" dirty="0"/>
              <a:t>기법 도입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OU(Ornstein-</a:t>
            </a:r>
            <a:r>
              <a:rPr lang="en-US" altLang="ko-KR" dirty="0" err="1"/>
              <a:t>Uhlenbeck</a:t>
            </a:r>
            <a:r>
              <a:rPr lang="en-US" altLang="ko-KR" dirty="0"/>
              <a:t>)_process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Batch normalization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745BD5E-BB57-EFB5-210B-E946228CE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41" y="4109518"/>
            <a:ext cx="53244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61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0AF8B2-9984-3D09-91FB-D2D88E3F9FD5}"/>
              </a:ext>
            </a:extLst>
          </p:cNvPr>
          <p:cNvSpPr txBox="1"/>
          <p:nvPr/>
        </p:nvSpPr>
        <p:spPr>
          <a:xfrm>
            <a:off x="821891" y="726397"/>
            <a:ext cx="6093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DDPG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EA874-2B62-7260-AAD5-61E93E944302}"/>
              </a:ext>
            </a:extLst>
          </p:cNvPr>
          <p:cNvSpPr txBox="1"/>
          <p:nvPr/>
        </p:nvSpPr>
        <p:spPr>
          <a:xfrm>
            <a:off x="7156883" y="340510"/>
            <a:ext cx="4647190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state </a:t>
            </a:r>
            <a:r>
              <a:rPr lang="en-US" altLang="ko-KR" dirty="0" err="1"/>
              <a:t>st</a:t>
            </a:r>
            <a:r>
              <a:rPr lang="ko-KR" altLang="en-US" dirty="0"/>
              <a:t>에서 </a:t>
            </a:r>
            <a:r>
              <a:rPr lang="en-US" altLang="ko-KR" dirty="0"/>
              <a:t>policy network</a:t>
            </a:r>
            <a:r>
              <a:rPr lang="ko-KR" altLang="en-US" dirty="0"/>
              <a:t>와 </a:t>
            </a:r>
            <a:r>
              <a:rPr lang="en-US" altLang="ko-KR" dirty="0"/>
              <a:t>OU process</a:t>
            </a:r>
            <a:r>
              <a:rPr lang="ko-KR" altLang="en-US" dirty="0"/>
              <a:t>를 통해 </a:t>
            </a:r>
            <a:r>
              <a:rPr lang="en-US" altLang="ko-KR" dirty="0"/>
              <a:t>action at</a:t>
            </a:r>
            <a:r>
              <a:rPr lang="ko-KR" altLang="en-US" dirty="0"/>
              <a:t>을 획득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선택된 </a:t>
            </a:r>
            <a:r>
              <a:rPr lang="en-US" altLang="ko-KR" dirty="0"/>
              <a:t>action</a:t>
            </a:r>
            <a:r>
              <a:rPr lang="ko-KR" altLang="en-US" dirty="0"/>
              <a:t>을 환경에 수행하여 </a:t>
            </a:r>
            <a:r>
              <a:rPr lang="en-US" altLang="ko-KR" dirty="0"/>
              <a:t>transition et=(st,at,rt,st+1)</a:t>
            </a:r>
            <a:r>
              <a:rPr lang="ko-KR" altLang="en-US" dirty="0"/>
              <a:t>를 획득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획득한 </a:t>
            </a:r>
            <a:r>
              <a:rPr lang="en-US" altLang="ko-KR" dirty="0"/>
              <a:t>transition</a:t>
            </a:r>
            <a:r>
              <a:rPr lang="ko-KR" altLang="en-US" dirty="0"/>
              <a:t>은 </a:t>
            </a:r>
            <a:r>
              <a:rPr lang="en-US" altLang="ko-KR" dirty="0"/>
              <a:t>replay buffer</a:t>
            </a:r>
            <a:r>
              <a:rPr lang="ko-KR" altLang="en-US" dirty="0"/>
              <a:t>에 저장하고</a:t>
            </a:r>
            <a:r>
              <a:rPr lang="en-US" altLang="ko-KR" dirty="0"/>
              <a:t>, </a:t>
            </a:r>
            <a:r>
              <a:rPr lang="ko-KR" altLang="en-US" dirty="0"/>
              <a:t>임의의 </a:t>
            </a:r>
            <a:r>
              <a:rPr lang="en-US" altLang="ko-KR" dirty="0"/>
              <a:t>transition</a:t>
            </a:r>
            <a:r>
              <a:rPr lang="ko-KR" altLang="en-US" dirty="0"/>
              <a:t>들을 </a:t>
            </a:r>
            <a:r>
              <a:rPr lang="en-US" altLang="ko-KR" dirty="0"/>
              <a:t>replay buffer</a:t>
            </a:r>
            <a:r>
              <a:rPr lang="ko-KR" altLang="en-US" dirty="0"/>
              <a:t>에서 샘플링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샘플링된</a:t>
            </a:r>
            <a:r>
              <a:rPr lang="ko-KR" altLang="en-US" dirty="0"/>
              <a:t> </a:t>
            </a:r>
            <a:r>
              <a:rPr lang="en-US" altLang="ko-KR" dirty="0"/>
              <a:t>transition</a:t>
            </a:r>
            <a:r>
              <a:rPr lang="ko-KR" altLang="en-US" dirty="0"/>
              <a:t>들을 이용하여</a:t>
            </a:r>
            <a:r>
              <a:rPr lang="en-US" altLang="ko-KR" dirty="0"/>
              <a:t>, TD error</a:t>
            </a:r>
            <a:r>
              <a:rPr lang="ko-KR" altLang="en-US" dirty="0"/>
              <a:t>를 감소시키는 방향으로 </a:t>
            </a:r>
            <a:r>
              <a:rPr lang="en-US" altLang="ko-KR" dirty="0"/>
              <a:t>value network (=critic)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err="1"/>
              <a:t>샘플링된</a:t>
            </a:r>
            <a:r>
              <a:rPr lang="ko-KR" altLang="en-US" dirty="0"/>
              <a:t> </a:t>
            </a:r>
            <a:r>
              <a:rPr lang="en-US" altLang="ko-KR" dirty="0"/>
              <a:t>transition</a:t>
            </a:r>
            <a:r>
              <a:rPr lang="ko-KR" altLang="en-US" dirty="0"/>
              <a:t>들을 이용하여</a:t>
            </a:r>
            <a:r>
              <a:rPr lang="en-US" altLang="ko-KR" dirty="0"/>
              <a:t>, DPG</a:t>
            </a:r>
            <a:r>
              <a:rPr lang="ko-KR" altLang="en-US" dirty="0"/>
              <a:t>를 계산하여 </a:t>
            </a:r>
            <a:r>
              <a:rPr lang="en-US" altLang="ko-KR" dirty="0"/>
              <a:t>policy network (=actor)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두개의 </a:t>
            </a:r>
            <a:r>
              <a:rPr lang="en-US" altLang="ko-KR" dirty="0"/>
              <a:t>target network </a:t>
            </a:r>
            <a:r>
              <a:rPr lang="ko-KR" altLang="en-US" dirty="0"/>
              <a:t>파라미터의 </a:t>
            </a:r>
            <a:r>
              <a:rPr lang="en-US" altLang="ko-KR" dirty="0"/>
              <a:t>soft update </a:t>
            </a:r>
            <a:r>
              <a:rPr lang="ko-KR" altLang="en-US" dirty="0"/>
              <a:t>수행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58B43E-6535-644C-F62E-D90A7AC9A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1" y="1569812"/>
            <a:ext cx="5973324" cy="433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1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rgbClr val="D8D8D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Words>502</Words>
  <Application>Microsoft Office PowerPoint</Application>
  <PresentationFormat>와이드스크린</PresentationFormat>
  <Paragraphs>67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최세린</dc:creator>
  <cp:lastModifiedBy>구현규</cp:lastModifiedBy>
  <cp:revision>5</cp:revision>
  <dcterms:created xsi:type="dcterms:W3CDTF">2024-03-25T07:34:21Z</dcterms:created>
  <dcterms:modified xsi:type="dcterms:W3CDTF">2024-06-17T13:36:19Z</dcterms:modified>
</cp:coreProperties>
</file>