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7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465de96e4_7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56" name="Google Shape;56;g35465de96e4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1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t="67715" b="21944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25551" b="21944"/>
          <a:stretch/>
        </p:blipFill>
        <p:spPr>
          <a:xfrm>
            <a:off x="0" y="0"/>
            <a:ext cx="12192000" cy="36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t="67715" b="21944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1" name="Google Shape;21;p3"/>
          <p:cNvCxnSpPr>
            <a:stCxn id="19" idx="1"/>
            <a:endCxn id="19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sz="1022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22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lang="en-US" sz="1292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sz="1723" b="0" i="0" u="none" strike="noStrike" cap="non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9"/>
              <a:buFont typeface="Arial"/>
              <a:buNone/>
            </a:pPr>
            <a:r>
              <a:rPr lang="en-US" sz="196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4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4561"/>
            <a:ext cx="12192000" cy="750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8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8"/>
          <p:cNvCxnSpPr/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8"/>
          <p:cNvSpPr txBox="1"/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개발자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트랙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2차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lang="en-US" sz="4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면접관</a:t>
            </a: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Agent 2.</a:t>
            </a:r>
            <a:r>
              <a:rPr lang="en-US" sz="4400" b="1" dirty="0"/>
              <a:t>0</a:t>
            </a:r>
            <a:endParaRPr sz="4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AI 04반 12조</a:t>
            </a:r>
            <a:endParaRPr sz="3200" b="1" i="0" u="none" strike="noStrike" cap="none">
              <a:solidFill>
                <a:srgbClr val="1F67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983632" y="4088675"/>
            <a:ext cx="5287859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이소현 </a:t>
            </a:r>
            <a:r>
              <a:rPr lang="en-US" sz="2000" b="1" i="0" u="none" strike="noStrike" cap="none" dirty="0" err="1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구현규</a:t>
            </a:r>
            <a:r>
              <a:rPr lang="en-US" sz="2000" b="1" i="0" u="none" strike="noStrike" cap="none" dirty="0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김시훈</a:t>
            </a:r>
            <a:r>
              <a:rPr lang="en-US" sz="2000" b="1" i="0" u="none" strike="noStrike" cap="none" dirty="0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옥정우</a:t>
            </a:r>
            <a:r>
              <a:rPr lang="en-US" sz="2000" b="1" i="0" u="none" strike="noStrike" cap="none" dirty="0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박수연</a:t>
            </a:r>
            <a:r>
              <a:rPr lang="en-US" sz="2000" b="1" i="0" u="none" strike="noStrike" cap="none" dirty="0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류근우</a:t>
            </a:r>
            <a:endParaRPr sz="2000" b="1" i="0" u="none" strike="noStrike" cap="none" dirty="0">
              <a:solidFill>
                <a:srgbClr val="1F676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1F676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 strike="noStrike" cap="none" dirty="0">
              <a:solidFill>
                <a:srgbClr val="1F67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3921750" y="1682450"/>
            <a:ext cx="43485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종합</a:t>
            </a:r>
            <a:r>
              <a:rPr lang="en-US" sz="2400" dirty="0"/>
              <a:t> </a:t>
            </a:r>
            <a:r>
              <a:rPr lang="en-US" sz="2400" dirty="0" err="1"/>
              <a:t>결과</a:t>
            </a:r>
            <a:r>
              <a:rPr lang="en-US" sz="2400" dirty="0"/>
              <a:t> 및 </a:t>
            </a:r>
            <a:r>
              <a:rPr lang="en-US" sz="2400" dirty="0" err="1"/>
              <a:t>인사이트</a:t>
            </a:r>
            <a:endParaRPr sz="24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2. </a:t>
            </a:r>
            <a:r>
              <a:rPr lang="en-US" sz="2400" dirty="0" err="1"/>
              <a:t>문제</a:t>
            </a:r>
            <a:r>
              <a:rPr lang="en-US" sz="2400" dirty="0"/>
              <a:t> </a:t>
            </a:r>
            <a:r>
              <a:rPr lang="en-US" sz="2400" dirty="0" err="1"/>
              <a:t>정의</a:t>
            </a:r>
            <a:r>
              <a:rPr lang="en-US" sz="2400" dirty="0"/>
              <a:t> 및 </a:t>
            </a:r>
            <a:r>
              <a:rPr lang="en-US" sz="2400" dirty="0" err="1"/>
              <a:t>목표</a:t>
            </a:r>
            <a:endParaRPr sz="2400" dirty="0"/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sz="2400" dirty="0"/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3. </a:t>
            </a:r>
            <a:r>
              <a:rPr lang="en-US" sz="2400" dirty="0" err="1"/>
              <a:t>개선점</a:t>
            </a:r>
            <a:r>
              <a:rPr lang="en-US" sz="2400" dirty="0"/>
              <a:t>(</a:t>
            </a:r>
            <a:r>
              <a:rPr lang="en-US" sz="2400" dirty="0" err="1"/>
              <a:t>모듈</a:t>
            </a:r>
            <a:r>
              <a:rPr lang="en-US" sz="2400" dirty="0"/>
              <a:t> </a:t>
            </a:r>
            <a:r>
              <a:rPr lang="en-US" sz="2400" dirty="0" err="1"/>
              <a:t>고도화</a:t>
            </a:r>
            <a:r>
              <a:rPr lang="en-US" sz="2400" dirty="0"/>
              <a:t>) 4가지</a:t>
            </a:r>
            <a:endParaRPr sz="2400" dirty="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 dirty="0" err="1"/>
              <a:t>답변</a:t>
            </a:r>
            <a:r>
              <a:rPr lang="en-US" sz="2000" dirty="0"/>
              <a:t> </a:t>
            </a:r>
            <a:r>
              <a:rPr lang="en-US" sz="2000" dirty="0" err="1"/>
              <a:t>평가</a:t>
            </a:r>
            <a:endParaRPr sz="2000" dirty="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 dirty="0" err="1"/>
              <a:t>인터뷰</a:t>
            </a:r>
            <a:r>
              <a:rPr lang="en-US" sz="2000" dirty="0"/>
              <a:t> </a:t>
            </a:r>
            <a:r>
              <a:rPr lang="en-US" sz="2000" dirty="0" err="1"/>
              <a:t>검토</a:t>
            </a:r>
            <a:r>
              <a:rPr lang="en-US" sz="2000" dirty="0"/>
              <a:t> </a:t>
            </a:r>
            <a:r>
              <a:rPr lang="en-US" sz="2000" dirty="0" err="1"/>
              <a:t>체계</a:t>
            </a:r>
            <a:r>
              <a:rPr lang="en-US" sz="2000" dirty="0"/>
              <a:t> </a:t>
            </a:r>
            <a:r>
              <a:rPr lang="en-US" sz="2000" dirty="0" err="1"/>
              <a:t>개선</a:t>
            </a:r>
            <a:endParaRPr sz="2000" dirty="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 dirty="0" err="1"/>
              <a:t>질문</a:t>
            </a:r>
            <a:r>
              <a:rPr lang="en-US" sz="2000" dirty="0"/>
              <a:t> </a:t>
            </a:r>
            <a:r>
              <a:rPr lang="en-US" sz="2000" dirty="0" err="1"/>
              <a:t>생성</a:t>
            </a:r>
            <a:endParaRPr sz="2000" dirty="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 dirty="0" err="1"/>
              <a:t>인터뷰</a:t>
            </a:r>
            <a:r>
              <a:rPr lang="en-US" sz="2000" dirty="0"/>
              <a:t> </a:t>
            </a:r>
            <a:r>
              <a:rPr lang="en-US" sz="2000" dirty="0" err="1"/>
              <a:t>피드백</a:t>
            </a:r>
            <a:r>
              <a:rPr lang="en-US" sz="2000" dirty="0"/>
              <a:t> </a:t>
            </a:r>
            <a:r>
              <a:rPr lang="en-US" sz="2000" dirty="0" err="1"/>
              <a:t>개선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종합 결과 및 인사이트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449798" y="1513075"/>
            <a:ext cx="108885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620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sz="2000" b="1" dirty="0">
                <a:solidFill>
                  <a:schemeClr val="dk1"/>
                </a:solidFill>
              </a:rPr>
              <a:t>AI </a:t>
            </a:r>
            <a:r>
              <a:rPr lang="en-US" sz="2000" b="1" dirty="0" err="1">
                <a:solidFill>
                  <a:schemeClr val="dk1"/>
                </a:solidFill>
              </a:rPr>
              <a:t>면접</a:t>
            </a:r>
            <a:r>
              <a:rPr lang="en-US" sz="2000" b="1" dirty="0">
                <a:solidFill>
                  <a:schemeClr val="dk1"/>
                </a:solidFill>
              </a:rPr>
              <a:t> Agent 2.0</a:t>
            </a:r>
            <a:endParaRPr b="1" dirty="0">
              <a:solidFill>
                <a:schemeClr val="dk1"/>
              </a:solidFill>
            </a:endParaRPr>
          </a:p>
          <a:p>
            <a:pPr marL="310296" lvl="0" indent="-1726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“</a:t>
            </a:r>
            <a:r>
              <a:rPr lang="en-US" sz="2000" dirty="0" err="1">
                <a:solidFill>
                  <a:schemeClr val="dk1"/>
                </a:solidFill>
              </a:rPr>
              <a:t>지원자의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역량을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정밀하게</a:t>
            </a:r>
            <a:r>
              <a:rPr lang="en-US" sz="2000" b="1" dirty="0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평가</a:t>
            </a:r>
            <a:r>
              <a:rPr lang="en-US" sz="2000" dirty="0" err="1">
                <a:solidFill>
                  <a:schemeClr val="dk1"/>
                </a:solidFill>
              </a:rPr>
              <a:t>하고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성장</a:t>
            </a:r>
            <a:r>
              <a:rPr lang="en-US" sz="2000" b="1" dirty="0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방향을</a:t>
            </a:r>
            <a:r>
              <a:rPr lang="en-US" sz="2000" b="1" dirty="0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제시</a:t>
            </a:r>
            <a:r>
              <a:rPr lang="en-US" sz="2000" dirty="0" err="1">
                <a:solidFill>
                  <a:schemeClr val="dk1"/>
                </a:solidFill>
              </a:rPr>
              <a:t>할</a:t>
            </a:r>
            <a:r>
              <a:rPr lang="en-US" sz="2000" dirty="0">
                <a:solidFill>
                  <a:schemeClr val="dk1"/>
                </a:solidFill>
              </a:rPr>
              <a:t> 수 </a:t>
            </a:r>
            <a:r>
              <a:rPr lang="en-US" sz="2000" dirty="0" err="1">
                <a:solidFill>
                  <a:schemeClr val="dk1"/>
                </a:solidFill>
              </a:rPr>
              <a:t>있는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실질적인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도우미</a:t>
            </a:r>
            <a:r>
              <a:rPr lang="en-US" sz="2000" dirty="0">
                <a:solidFill>
                  <a:schemeClr val="dk1"/>
                </a:solidFill>
              </a:rPr>
              <a:t>”</a:t>
            </a:r>
            <a:endParaRPr sz="2000" dirty="0"/>
          </a:p>
        </p:txBody>
      </p:sp>
      <p:sp>
        <p:nvSpPr>
          <p:cNvPr id="66" name="Google Shape;66;p10"/>
          <p:cNvSpPr/>
          <p:nvPr/>
        </p:nvSpPr>
        <p:spPr>
          <a:xfrm>
            <a:off x="5613324" y="3123325"/>
            <a:ext cx="5724973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1.    </a:t>
            </a:r>
            <a:r>
              <a:rPr lang="en-US" sz="1600" b="1" dirty="0" err="1">
                <a:solidFill>
                  <a:schemeClr val="dk1"/>
                </a:solidFill>
              </a:rPr>
              <a:t>답변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평가</a:t>
            </a:r>
            <a:r>
              <a:rPr lang="en-US" sz="1600" dirty="0">
                <a:solidFill>
                  <a:schemeClr val="dk1"/>
                </a:solidFill>
              </a:rPr>
              <a:t> : </a:t>
            </a:r>
            <a:r>
              <a:rPr lang="en-US" sz="1600" b="1" dirty="0" err="1">
                <a:solidFill>
                  <a:schemeClr val="dk1"/>
                </a:solidFill>
              </a:rPr>
              <a:t>명확한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기준</a:t>
            </a:r>
            <a:r>
              <a:rPr lang="en-US" sz="1600" dirty="0" err="1">
                <a:solidFill>
                  <a:schemeClr val="dk1"/>
                </a:solidFill>
              </a:rPr>
              <a:t>과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이유로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객관성</a:t>
            </a:r>
            <a:r>
              <a:rPr lang="en-US" sz="1600" dirty="0" err="1">
                <a:solidFill>
                  <a:schemeClr val="dk1"/>
                </a:solidFill>
              </a:rPr>
              <a:t>과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정밀성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확보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5613325" y="3687983"/>
            <a:ext cx="55017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2.    </a:t>
            </a:r>
            <a:r>
              <a:rPr lang="en-US" sz="1600" b="1">
                <a:solidFill>
                  <a:schemeClr val="dk1"/>
                </a:solidFill>
              </a:rPr>
              <a:t>주제 기반 재질문</a:t>
            </a:r>
            <a:r>
              <a:rPr lang="en-US" sz="1600">
                <a:solidFill>
                  <a:schemeClr val="dk1"/>
                </a:solidFill>
              </a:rPr>
              <a:t> : 효율성과 응답 품질 동시에 달성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5613325" y="4252642"/>
            <a:ext cx="59712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3.    </a:t>
            </a:r>
            <a:r>
              <a:rPr lang="en-US" sz="1600" b="1">
                <a:solidFill>
                  <a:schemeClr val="dk1"/>
                </a:solidFill>
              </a:rPr>
              <a:t>질문 생성</a:t>
            </a:r>
            <a:r>
              <a:rPr lang="en-US" sz="1600">
                <a:solidFill>
                  <a:schemeClr val="dk1"/>
                </a:solidFill>
              </a:rPr>
              <a:t> :  </a:t>
            </a:r>
            <a:r>
              <a:rPr lang="en-US" sz="1600" b="1">
                <a:solidFill>
                  <a:schemeClr val="dk1"/>
                </a:solidFill>
              </a:rPr>
              <a:t>DB 추가</a:t>
            </a:r>
            <a:r>
              <a:rPr lang="en-US" sz="1600">
                <a:solidFill>
                  <a:schemeClr val="dk1"/>
                </a:solidFill>
              </a:rPr>
              <a:t>하여 직무 적합성과 도메인 이해 향상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5613325" y="4817300"/>
            <a:ext cx="59712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4.    </a:t>
            </a:r>
            <a:r>
              <a:rPr lang="en-US" sz="1600" b="1">
                <a:solidFill>
                  <a:schemeClr val="dk1"/>
                </a:solidFill>
              </a:rPr>
              <a:t>피드백 보고서 </a:t>
            </a:r>
            <a:r>
              <a:rPr lang="en-US" sz="1600">
                <a:solidFill>
                  <a:schemeClr val="dk1"/>
                </a:solidFill>
              </a:rPr>
              <a:t>: </a:t>
            </a:r>
            <a:r>
              <a:rPr lang="en-US" sz="1600" b="1">
                <a:solidFill>
                  <a:schemeClr val="dk1"/>
                </a:solidFill>
              </a:rPr>
              <a:t>인사이트와 성장 방향</a:t>
            </a:r>
            <a:r>
              <a:rPr lang="en-US" sz="1600">
                <a:solidFill>
                  <a:schemeClr val="dk1"/>
                </a:solidFill>
              </a:rPr>
              <a:t> 제시하도록 고도화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0" name="Google Shape;70;p10" title="스크린샷 2025-05-12 1018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00" y="4452473"/>
            <a:ext cx="5018550" cy="102936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1" name="Google Shape;71;p10" title="스크린샷 2025-05-12 10181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00" y="5632300"/>
            <a:ext cx="5018550" cy="42849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2" name="Google Shape;72;p10" title="스크린샷 2025-05-12 10174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800" y="2637772"/>
            <a:ext cx="5018548" cy="1731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320125" y="2020363"/>
            <a:ext cx="7349400" cy="43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490317" y="3292925"/>
            <a:ext cx="3200400" cy="548700"/>
          </a:xfrm>
          <a:prstGeom prst="rect">
            <a:avLst/>
          </a:prstGeom>
          <a:noFill/>
          <a:ln w="7620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500517" y="2479063"/>
            <a:ext cx="3200400" cy="548700"/>
          </a:xfrm>
          <a:prstGeom prst="rect">
            <a:avLst/>
          </a:prstGeom>
          <a:noFill/>
          <a:ln w="7620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4092025" y="2479063"/>
            <a:ext cx="3200400" cy="548700"/>
          </a:xfrm>
          <a:prstGeom prst="rect">
            <a:avLst/>
          </a:prstGeom>
          <a:noFill/>
          <a:ln w="7620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4079500" y="5281838"/>
            <a:ext cx="3200400" cy="548700"/>
          </a:xfrm>
          <a:prstGeom prst="rect">
            <a:avLst/>
          </a:prstGeom>
          <a:noFill/>
          <a:ln w="76200" cap="flat" cmpd="sng">
            <a:solidFill>
              <a:srgbClr val="E7EF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4092013" y="3292925"/>
            <a:ext cx="3200400" cy="1826700"/>
          </a:xfrm>
          <a:prstGeom prst="rect">
            <a:avLst/>
          </a:prstGeom>
          <a:noFill/>
          <a:ln w="7620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문제 정의 및 목표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463907" y="2582157"/>
            <a:ext cx="33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/>
              <a:t>답변 평가 기준 모호함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85" name="Google Shape;85;p11"/>
          <p:cNvSpPr/>
          <p:nvPr/>
        </p:nvSpPr>
        <p:spPr>
          <a:xfrm>
            <a:off x="8549201" y="1981200"/>
            <a:ext cx="2937000" cy="43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1"/>
          <p:cNvGrpSpPr/>
          <p:nvPr/>
        </p:nvGrpSpPr>
        <p:grpSpPr>
          <a:xfrm>
            <a:off x="8285831" y="1333634"/>
            <a:ext cx="3481296" cy="548663"/>
            <a:chOff x="7981072" y="1333575"/>
            <a:chExt cx="3505131" cy="516000"/>
          </a:xfrm>
        </p:grpSpPr>
        <p:sp>
          <p:nvSpPr>
            <p:cNvPr id="87" name="Google Shape;87;p11"/>
            <p:cNvSpPr/>
            <p:nvPr/>
          </p:nvSpPr>
          <p:spPr>
            <a:xfrm>
              <a:off x="8233700" y="1333575"/>
              <a:ext cx="2969700" cy="516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981072" y="1406025"/>
              <a:ext cx="3505131" cy="37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AI </a:t>
              </a:r>
              <a:r>
                <a:rPr lang="en-US" sz="2200" b="1" dirty="0" err="1">
                  <a:solidFill>
                    <a:schemeClr val="dk1"/>
                  </a:solidFill>
                </a:rPr>
                <a:t>면접관</a:t>
              </a:r>
              <a:r>
                <a:rPr lang="en-US" sz="2200" b="1" dirty="0">
                  <a:solidFill>
                    <a:schemeClr val="dk1"/>
                  </a:solidFill>
                </a:rPr>
                <a:t> Agent 2.0</a:t>
              </a:r>
              <a:endParaRPr sz="100" b="1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89" name="Google Shape;89;p11"/>
          <p:cNvSpPr/>
          <p:nvPr/>
        </p:nvSpPr>
        <p:spPr>
          <a:xfrm>
            <a:off x="463907" y="3386082"/>
            <a:ext cx="33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질문 품질의 한계</a:t>
            </a:r>
            <a:endParaRPr sz="2000"/>
          </a:p>
        </p:txBody>
      </p:sp>
      <p:sp>
        <p:nvSpPr>
          <p:cNvPr id="90" name="Google Shape;90;p11"/>
          <p:cNvSpPr/>
          <p:nvPr/>
        </p:nvSpPr>
        <p:spPr>
          <a:xfrm>
            <a:off x="8783226" y="2679750"/>
            <a:ext cx="254979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b="1" dirty="0" err="1"/>
              <a:t>평가의</a:t>
            </a:r>
            <a:r>
              <a:rPr lang="en-US" sz="2000" b="1" dirty="0"/>
              <a:t> </a:t>
            </a:r>
            <a:r>
              <a:rPr lang="en-US" sz="2000" b="1" dirty="0" err="1"/>
              <a:t>구체성</a:t>
            </a:r>
            <a:endParaRPr sz="2000" b="1" dirty="0"/>
          </a:p>
        </p:txBody>
      </p:sp>
      <p:sp>
        <p:nvSpPr>
          <p:cNvPr id="91" name="Google Shape;91;p11"/>
          <p:cNvSpPr/>
          <p:nvPr/>
        </p:nvSpPr>
        <p:spPr>
          <a:xfrm>
            <a:off x="8783230" y="4086007"/>
            <a:ext cx="33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면접의 효율성</a:t>
            </a:r>
            <a:endParaRPr sz="2000" b="1"/>
          </a:p>
        </p:txBody>
      </p:sp>
      <p:sp>
        <p:nvSpPr>
          <p:cNvPr id="92" name="Google Shape;92;p11"/>
          <p:cNvSpPr/>
          <p:nvPr/>
        </p:nvSpPr>
        <p:spPr>
          <a:xfrm>
            <a:off x="8783230" y="5492269"/>
            <a:ext cx="33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질문의 다양성</a:t>
            </a:r>
            <a:endParaRPr sz="2000" b="1"/>
          </a:p>
        </p:txBody>
      </p:sp>
      <p:sp>
        <p:nvSpPr>
          <p:cNvPr id="93" name="Google Shape;93;p11"/>
          <p:cNvSpPr/>
          <p:nvPr/>
        </p:nvSpPr>
        <p:spPr>
          <a:xfrm>
            <a:off x="4155665" y="2552469"/>
            <a:ext cx="33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답변 </a:t>
            </a:r>
            <a:r>
              <a:rPr lang="en-US" sz="2000" b="1">
                <a:highlight>
                  <a:srgbClr val="FFFF00"/>
                </a:highlight>
              </a:rPr>
              <a:t>평가 기준</a:t>
            </a:r>
            <a:r>
              <a:rPr lang="en-US" sz="2000"/>
              <a:t>과 </a:t>
            </a:r>
            <a:r>
              <a:rPr lang="en-US" sz="2000" b="1">
                <a:highlight>
                  <a:srgbClr val="FFFF00"/>
                </a:highlight>
              </a:rPr>
              <a:t>이유</a:t>
            </a:r>
            <a:r>
              <a:rPr lang="en-US" sz="2000"/>
              <a:t> 추가</a:t>
            </a:r>
            <a:endParaRPr sz="2000"/>
          </a:p>
        </p:txBody>
      </p:sp>
      <p:sp>
        <p:nvSpPr>
          <p:cNvPr id="94" name="Google Shape;94;p11"/>
          <p:cNvSpPr/>
          <p:nvPr/>
        </p:nvSpPr>
        <p:spPr>
          <a:xfrm>
            <a:off x="4199365" y="5381202"/>
            <a:ext cx="33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highlight>
                  <a:srgbClr val="FFFF00"/>
                </a:highlight>
              </a:rPr>
              <a:t>주제별 </a:t>
            </a:r>
            <a:r>
              <a:rPr lang="en-US" sz="2000"/>
              <a:t>인터뷰 평가</a:t>
            </a:r>
            <a:endParaRPr sz="2000"/>
          </a:p>
        </p:txBody>
      </p:sp>
      <p:sp>
        <p:nvSpPr>
          <p:cNvPr id="95" name="Google Shape;95;p11"/>
          <p:cNvSpPr/>
          <p:nvPr/>
        </p:nvSpPr>
        <p:spPr>
          <a:xfrm>
            <a:off x="3698465" y="3393394"/>
            <a:ext cx="33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highlight>
                  <a:srgbClr val="FFFF00"/>
                </a:highlight>
              </a:rPr>
              <a:t>사전 정의된 질문</a:t>
            </a:r>
            <a:r>
              <a:rPr lang="en-US" sz="2000"/>
              <a:t> 추가</a:t>
            </a:r>
            <a:endParaRPr sz="20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질문의 </a:t>
            </a:r>
            <a:r>
              <a:rPr lang="en-US" sz="2000" b="1">
                <a:highlight>
                  <a:srgbClr val="FFFF00"/>
                </a:highlight>
              </a:rPr>
              <a:t>배경지식</a:t>
            </a:r>
            <a:r>
              <a:rPr lang="en-US" sz="2000"/>
              <a:t> 추가</a:t>
            </a:r>
            <a:endParaRPr sz="2000"/>
          </a:p>
        </p:txBody>
      </p:sp>
      <p:sp>
        <p:nvSpPr>
          <p:cNvPr id="96" name="Google Shape;96;p11"/>
          <p:cNvSpPr/>
          <p:nvPr/>
        </p:nvSpPr>
        <p:spPr>
          <a:xfrm>
            <a:off x="455450" y="5281838"/>
            <a:ext cx="3200400" cy="548700"/>
          </a:xfrm>
          <a:prstGeom prst="rect">
            <a:avLst/>
          </a:prstGeom>
          <a:noFill/>
          <a:ln w="76200" cap="flat" cmpd="sng">
            <a:solidFill>
              <a:srgbClr val="E7EF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3698465" y="4300469"/>
            <a:ext cx="33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답변 </a:t>
            </a:r>
            <a:r>
              <a:rPr lang="en-US" sz="2000" b="1">
                <a:highlight>
                  <a:srgbClr val="FFFF00"/>
                </a:highlight>
              </a:rPr>
              <a:t>평가 항목</a:t>
            </a:r>
            <a:r>
              <a:rPr lang="en-US" sz="2000"/>
              <a:t>에 대한 피드백 강화</a:t>
            </a:r>
            <a:endParaRPr sz="2000"/>
          </a:p>
        </p:txBody>
      </p:sp>
      <p:cxnSp>
        <p:nvCxnSpPr>
          <p:cNvPr id="98" name="Google Shape;98;p11"/>
          <p:cNvCxnSpPr>
            <a:stCxn id="96" idx="3"/>
            <a:endCxn id="81" idx="1"/>
          </p:cNvCxnSpPr>
          <p:nvPr/>
        </p:nvCxnSpPr>
        <p:spPr>
          <a:xfrm>
            <a:off x="3655850" y="5556188"/>
            <a:ext cx="42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9" name="Google Shape;99;p11"/>
          <p:cNvGrpSpPr/>
          <p:nvPr/>
        </p:nvGrpSpPr>
        <p:grpSpPr>
          <a:xfrm>
            <a:off x="2382601" y="1333634"/>
            <a:ext cx="3200242" cy="548663"/>
            <a:chOff x="1904298" y="1333575"/>
            <a:chExt cx="3224100" cy="516000"/>
          </a:xfrm>
        </p:grpSpPr>
        <p:sp>
          <p:nvSpPr>
            <p:cNvPr id="100" name="Google Shape;100;p11"/>
            <p:cNvSpPr/>
            <p:nvPr/>
          </p:nvSpPr>
          <p:spPr>
            <a:xfrm>
              <a:off x="1904298" y="1397288"/>
              <a:ext cx="32241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lvl="0" indent="-2349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"/>
                <a:buFont typeface="Noto Sans Symbols"/>
                <a:buChar char="✔"/>
              </a:pPr>
              <a:r>
                <a:rPr lang="en-US" sz="2200" b="1" dirty="0">
                  <a:solidFill>
                    <a:schemeClr val="dk1"/>
                  </a:solidFill>
                </a:rPr>
                <a:t>AI </a:t>
              </a:r>
              <a:r>
                <a:rPr lang="en-US" sz="2200" b="1" dirty="0" err="1">
                  <a:solidFill>
                    <a:schemeClr val="dk1"/>
                  </a:solidFill>
                </a:rPr>
                <a:t>면접관</a:t>
              </a:r>
              <a:r>
                <a:rPr lang="en-US" sz="2200" b="1" dirty="0">
                  <a:solidFill>
                    <a:schemeClr val="dk1"/>
                  </a:solidFill>
                </a:rPr>
                <a:t> Agent 1.0</a:t>
              </a:r>
              <a:endParaRPr sz="100" b="1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2152000" y="1333575"/>
              <a:ext cx="2969700" cy="516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" name="Google Shape;102;p11"/>
          <p:cNvCxnSpPr/>
          <p:nvPr/>
        </p:nvCxnSpPr>
        <p:spPr>
          <a:xfrm rot="10800000">
            <a:off x="7810303" y="4213963"/>
            <a:ext cx="55200" cy="0"/>
          </a:xfrm>
          <a:prstGeom prst="straightConnector1">
            <a:avLst/>
          </a:prstGeom>
          <a:noFill/>
          <a:ln w="114300" cap="flat" cmpd="sng">
            <a:solidFill>
              <a:srgbClr val="DD7E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1"/>
          <p:cNvCxnSpPr>
            <a:stCxn id="79" idx="3"/>
            <a:endCxn id="80" idx="1"/>
          </p:cNvCxnSpPr>
          <p:nvPr/>
        </p:nvCxnSpPr>
        <p:spPr>
          <a:xfrm>
            <a:off x="3700917" y="2753413"/>
            <a:ext cx="39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1"/>
          <p:cNvCxnSpPr/>
          <p:nvPr/>
        </p:nvCxnSpPr>
        <p:spPr>
          <a:xfrm rot="10800000" flipH="1">
            <a:off x="3698465" y="3575944"/>
            <a:ext cx="3933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1"/>
          <p:cNvSpPr/>
          <p:nvPr/>
        </p:nvSpPr>
        <p:spPr>
          <a:xfrm>
            <a:off x="429040" y="5367861"/>
            <a:ext cx="33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피드백의 부족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E83C736-7344-4854-8DFF-EC0960BED275}"/>
              </a:ext>
            </a:extLst>
          </p:cNvPr>
          <p:cNvSpPr/>
          <p:nvPr/>
        </p:nvSpPr>
        <p:spPr>
          <a:xfrm rot="5400000">
            <a:off x="7667707" y="3905290"/>
            <a:ext cx="907076" cy="621885"/>
          </a:xfrm>
          <a:prstGeom prst="triangle">
            <a:avLst/>
          </a:prstGeom>
          <a:solidFill>
            <a:srgbClr val="F3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>
            <a:off x="315671" y="287375"/>
            <a:ext cx="9430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개선점(모듈 고도화) - 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답변 평가 + 인터뷰 검토 체계 개선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540579" y="1378371"/>
            <a:ext cx="5588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0296" marR="0" lvl="0" indent="-3102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rgbClr val="000000"/>
                </a:solidFill>
              </a:rPr>
              <a:t>[1]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답변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평가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기준과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이유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추가</a:t>
            </a:r>
            <a:endParaRPr sz="2000" b="1" i="0" u="none" strike="noStrike" cap="none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명확한</a:t>
            </a:r>
            <a:r>
              <a:rPr lang="en-US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기준</a:t>
            </a:r>
            <a:r>
              <a:rPr lang="en-US" sz="1600" dirty="0" err="1">
                <a:solidFill>
                  <a:schemeClr val="dk1"/>
                </a:solidFill>
              </a:rPr>
              <a:t>과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이유로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객관성</a:t>
            </a:r>
            <a:r>
              <a:rPr lang="en-US" sz="1600" dirty="0" err="1">
                <a:solidFill>
                  <a:schemeClr val="dk1"/>
                </a:solidFill>
              </a:rPr>
              <a:t>과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정밀성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확보</a:t>
            </a:r>
            <a:endParaRPr sz="2000" dirty="0"/>
          </a:p>
        </p:txBody>
      </p:sp>
      <p:sp>
        <p:nvSpPr>
          <p:cNvPr id="112" name="Google Shape;112;p12"/>
          <p:cNvSpPr/>
          <p:nvPr/>
        </p:nvSpPr>
        <p:spPr>
          <a:xfrm>
            <a:off x="5680659" y="1379166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0296" marR="0" lvl="0" indent="-3102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rgbClr val="000000"/>
                </a:solidFill>
              </a:rPr>
              <a:t>[2]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주제별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인터뷰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평가</a:t>
            </a:r>
            <a:endParaRPr sz="2000" b="1" i="0" u="none" strike="noStrike" cap="none" dirty="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효율성</a:t>
            </a:r>
            <a:r>
              <a:rPr lang="en-US" sz="1600" dirty="0" err="1">
                <a:solidFill>
                  <a:schemeClr val="dk1"/>
                </a:solidFill>
              </a:rPr>
              <a:t>과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응답</a:t>
            </a:r>
            <a:r>
              <a:rPr lang="en-US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품질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동시에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달성</a:t>
            </a:r>
            <a:endParaRPr sz="1600" dirty="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13" name="Google Shape;11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111" y="3038147"/>
            <a:ext cx="3407626" cy="337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424" y="3935068"/>
            <a:ext cx="4572040" cy="213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4619" y="2625006"/>
            <a:ext cx="3254121" cy="76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1113" y="2471658"/>
            <a:ext cx="5157139" cy="4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6015286" y="2216370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- state[“question_strategy”] 정의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942431" y="2305970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- 기존 답변 평가 기준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942431" y="3630320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- 개선된 답변 평가 기준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1043357" y="2873544"/>
            <a:ext cx="3178500" cy="414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1043357" y="5133251"/>
            <a:ext cx="3178500" cy="850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2941057" y="3461089"/>
            <a:ext cx="261600" cy="342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8019763" y="2456125"/>
            <a:ext cx="2355900" cy="157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66021" y="3035813"/>
            <a:ext cx="1707950" cy="330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 title="스크린샷 2025-05-12 1020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948" y="3254598"/>
            <a:ext cx="3998475" cy="13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 title="스크린샷 2025-05-12 10195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3950" y="2326846"/>
            <a:ext cx="3998476" cy="881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315670" y="287375"/>
            <a:ext cx="100791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개선점(모듈 고도화) - 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 생성 + 인터뷰 피드백 개선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3"/>
          <p:cNvGrpSpPr/>
          <p:nvPr/>
        </p:nvGrpSpPr>
        <p:grpSpPr>
          <a:xfrm>
            <a:off x="2087049" y="2309633"/>
            <a:ext cx="1153702" cy="969588"/>
            <a:chOff x="2592359" y="2030491"/>
            <a:chExt cx="1409360" cy="1172133"/>
          </a:xfrm>
        </p:grpSpPr>
        <p:pic>
          <p:nvPicPr>
            <p:cNvPr id="133" name="Google Shape;133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64733" y="2388595"/>
              <a:ext cx="891324" cy="814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3"/>
            <p:cNvSpPr/>
            <p:nvPr/>
          </p:nvSpPr>
          <p:spPr>
            <a:xfrm>
              <a:off x="2592359" y="2030491"/>
              <a:ext cx="1409360" cy="3125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Wikipedia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3"/>
          <p:cNvSpPr/>
          <p:nvPr/>
        </p:nvSpPr>
        <p:spPr>
          <a:xfrm>
            <a:off x="525634" y="1401006"/>
            <a:ext cx="6099285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0296" marR="0" lvl="0" indent="-3102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rgbClr val="000000"/>
                </a:solidFill>
              </a:rPr>
              <a:t>[3]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질문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생성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개선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(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RAG+Wikipedia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)</a:t>
            </a:r>
            <a:endParaRPr sz="2000" b="1" i="0" u="none" strike="noStrike" cap="none" dirty="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DB </a:t>
            </a:r>
            <a:r>
              <a:rPr lang="en-US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추가</a:t>
            </a:r>
            <a:endParaRPr sz="2000" b="1" dirty="0">
              <a:highlight>
                <a:srgbClr val="FFFF00"/>
              </a:highlight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311243" y="5571525"/>
            <a:ext cx="6099285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🤖: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최근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관심있게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본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산업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동향이나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기술중에서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특히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금융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산업의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6482627" y="1401021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0296" marR="0" lvl="0" indent="-3102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rgbClr val="000000"/>
                </a:solidFill>
              </a:rPr>
              <a:t>[4]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인터뷰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피드백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</a:rPr>
              <a:t>개선</a:t>
            </a:r>
            <a:endParaRPr sz="2000" b="1" i="0" u="none" strike="noStrike" cap="none" dirty="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인사이트와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성장</a:t>
            </a:r>
            <a:r>
              <a:rPr lang="en-US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방향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제시</a:t>
            </a:r>
            <a:endParaRPr sz="2000" b="1" dirty="0"/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53624" y="2098085"/>
            <a:ext cx="2154800" cy="117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46117" y="4381169"/>
            <a:ext cx="654877" cy="65487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/>
          <p:nvPr/>
        </p:nvSpPr>
        <p:spPr>
          <a:xfrm>
            <a:off x="3323140" y="3343772"/>
            <a:ext cx="902518" cy="744135"/>
          </a:xfrm>
          <a:prstGeom prst="flowChartMagneticDisk">
            <a:avLst/>
          </a:prstGeom>
          <a:solidFill>
            <a:srgbClr val="D5EBE7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2033920" y="3342721"/>
            <a:ext cx="902518" cy="744135"/>
          </a:xfrm>
          <a:prstGeom prst="flowChartMagneticDisk">
            <a:avLst/>
          </a:prstGeom>
          <a:solidFill>
            <a:srgbClr val="D7ECE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564326" y="3340852"/>
            <a:ext cx="902518" cy="744135"/>
          </a:xfrm>
          <a:prstGeom prst="flowChartMagneticDisk">
            <a:avLst/>
          </a:prstGeom>
          <a:solidFill>
            <a:srgbClr val="D3EBE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645694" y="3565700"/>
            <a:ext cx="8238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요약, 키워드 </a:t>
            </a:r>
            <a:b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 전략</a:t>
            </a:r>
            <a:b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직전 질문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재질문여부 등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0261" y="2620732"/>
            <a:ext cx="570648" cy="57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/>
          <p:nvPr/>
        </p:nvSpPr>
        <p:spPr>
          <a:xfrm>
            <a:off x="1822939" y="2148118"/>
            <a:ext cx="14853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기반</a:t>
            </a: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배경지식</a:t>
            </a: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3" title="1_2ofNU5JgKwcqT_wORFEK_w-removebg-preview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0163" y="3529845"/>
            <a:ext cx="763377" cy="5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/>
          <p:nvPr/>
        </p:nvSpPr>
        <p:spPr>
          <a:xfrm>
            <a:off x="796854" y="3356549"/>
            <a:ext cx="4959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State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3" title="1_2ofNU5JgKwcqT_wORFEK_w-removebg-preview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5563" y="3529845"/>
            <a:ext cx="763377" cy="53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3"/>
          <p:cNvCxnSpPr>
            <a:stCxn id="142" idx="3"/>
            <a:endCxn id="139" idx="1"/>
          </p:cNvCxnSpPr>
          <p:nvPr/>
        </p:nvCxnSpPr>
        <p:spPr>
          <a:xfrm rot="-5400000" flipH="1">
            <a:off x="1268935" y="3831637"/>
            <a:ext cx="623700" cy="1130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3"/>
          <p:cNvCxnSpPr/>
          <p:nvPr/>
        </p:nvCxnSpPr>
        <p:spPr>
          <a:xfrm rot="10800000" flipH="1">
            <a:off x="2473556" y="4130214"/>
            <a:ext cx="2400" cy="2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3"/>
          <p:cNvCxnSpPr>
            <a:stCxn id="139" idx="3"/>
            <a:endCxn id="148" idx="2"/>
          </p:cNvCxnSpPr>
          <p:nvPr/>
        </p:nvCxnSpPr>
        <p:spPr>
          <a:xfrm rot="10800000" flipH="1">
            <a:off x="2800994" y="4065408"/>
            <a:ext cx="976200" cy="643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3"/>
          <p:cNvCxnSpPr>
            <a:stCxn id="139" idx="2"/>
          </p:cNvCxnSpPr>
          <p:nvPr/>
        </p:nvCxnSpPr>
        <p:spPr>
          <a:xfrm>
            <a:off x="2473556" y="5036047"/>
            <a:ext cx="2400" cy="4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3" name="Google Shape;153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60648" y="2542116"/>
            <a:ext cx="627502" cy="62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/>
          <p:nvPr/>
        </p:nvSpPr>
        <p:spPr>
          <a:xfrm>
            <a:off x="6823938" y="3699509"/>
            <a:ext cx="3998400" cy="162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13" title="스크린샷 2025-05-12 101812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23950" y="5759100"/>
            <a:ext cx="4999527" cy="42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 title="스크린샷 2025-05-12 101821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23950" y="4692513"/>
            <a:ext cx="4999514" cy="10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/>
          <p:nvPr/>
        </p:nvSpPr>
        <p:spPr>
          <a:xfrm>
            <a:off x="6773875" y="4633925"/>
            <a:ext cx="5049600" cy="112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6773875" y="5763637"/>
            <a:ext cx="5049600" cy="44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299</Words>
  <Application>Microsoft Office PowerPoint</Application>
  <PresentationFormat>와이드스크린</PresentationFormat>
  <Paragraphs>60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목차</vt:lpstr>
      <vt:lpstr>1. 종합 결과 및 인사이트</vt:lpstr>
      <vt:lpstr>2. 문제 정의 및 목표</vt:lpstr>
      <vt:lpstr>3. 개선점(모듈 고도화) - 답변 평가 + 인터뷰 검토 체계 개선</vt:lpstr>
      <vt:lpstr>4. 개선점(모듈 고도화) - 질문 생성 + 인터뷰 피드백 개선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소현 이</cp:lastModifiedBy>
  <cp:revision>3</cp:revision>
  <dcterms:modified xsi:type="dcterms:W3CDTF">2025-05-12T02:01:17Z</dcterms:modified>
</cp:coreProperties>
</file>