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81.xml.rels" ContentType="application/vnd.openxmlformats-package.relationships+xml"/>
  <Override PartName="/ppt/notesSlides/_rels/notesSlide80.xml.rels" ContentType="application/vnd.openxmlformats-package.relationships+xml"/>
  <Override PartName="/ppt/notesSlides/_rels/notesSlide84.xml.rels" ContentType="application/vnd.openxmlformats-package.relationships+xml"/>
  <Override PartName="/ppt/notesSlides/_rels/notesSlide83.xml.rels" ContentType="application/vnd.openxmlformats-package.relationships+xml"/>
  <Override PartName="/ppt/notesSlides/_rels/notesSlide78.xml.rels" ContentType="application/vnd.openxmlformats-package.relationships+xml"/>
  <Override PartName="/ppt/notesSlides/_rels/notesSlide77.xml.rels" ContentType="application/vnd.openxmlformats-package.relationships+xml"/>
  <Override PartName="/ppt/notesSlides/_rels/notesSlide76.xml.rels" ContentType="application/vnd.openxmlformats-package.relationships+xml"/>
  <Override PartName="/ppt/notesSlides/_rels/notesSlide37.xml.rels" ContentType="application/vnd.openxmlformats-package.relationships+xml"/>
  <Override PartName="/ppt/notesSlides/_rels/notesSlide43.xml.rels" ContentType="application/vnd.openxmlformats-package.relationships+xml"/>
  <Override PartName="/ppt/notesSlides/_rels/notesSlide36.xml.rels" ContentType="application/vnd.openxmlformats-package.relationships+xml"/>
  <Override PartName="/ppt/notesSlides/_rels/notesSlide79.xml.rels" ContentType="application/vnd.openxmlformats-package.relationships+xml"/>
  <Override PartName="/ppt/notesSlides/_rels/notesSlide32.xml.rels" ContentType="application/vnd.openxmlformats-package.relationships+xml"/>
  <Override PartName="/ppt/notesSlides/_rels/notesSlide41.xml.rels" ContentType="application/vnd.openxmlformats-package.relationships+xml"/>
  <Override PartName="/ppt/notesSlides/_rels/notesSlide75.xml.rels" ContentType="application/vnd.openxmlformats-package.relationships+xml"/>
  <Override PartName="/ppt/notesSlides/_rels/notesSlide69.xml.rels" ContentType="application/vnd.openxmlformats-package.relationships+xml"/>
  <Override PartName="/ppt/notesSlides/_rels/notesSlide35.xml.rels" ContentType="application/vnd.openxmlformats-package.relationships+xml"/>
  <Override PartName="/ppt/notesSlides/_rels/notesSlide29.xml.rels" ContentType="application/vnd.openxmlformats-package.relationships+xml"/>
  <Override PartName="/ppt/notesSlides/_rels/notesSlide82.xml.rels" ContentType="application/vnd.openxmlformats-package.relationships+xml"/>
  <Override PartName="/ppt/notesSlides/_rels/notesSlide30.xml.rels" ContentType="application/vnd.openxmlformats-package.relationships+xml"/>
  <Override PartName="/ppt/notesSlides/_rels/notesSlide39.xml.rels" ContentType="application/vnd.openxmlformats-package.relationships+xml"/>
  <Override PartName="/ppt/notesSlides/_rels/notesSlide48.xml.rels" ContentType="application/vnd.openxmlformats-package.relationships+xml"/>
  <Override PartName="/ppt/notesSlides/_rels/notesSlide74.xml.rels" ContentType="application/vnd.openxmlformats-package.relationships+xml"/>
  <Override PartName="/ppt/notesSlides/_rels/notesSlide68.xml.rels" ContentType="application/vnd.openxmlformats-package.relationships+xml"/>
  <Override PartName="/ppt/notesSlides/_rels/notesSlide52.xml.rels" ContentType="application/vnd.openxmlformats-package.relationships+xml"/>
  <Override PartName="/ppt/notesSlides/_rels/notesSlide67.xml.rels" ContentType="application/vnd.openxmlformats-package.relationships+xml"/>
  <Override PartName="/ppt/notesSlides/_rels/notesSlide73.xml.rels" ContentType="application/vnd.openxmlformats-package.relationships+xml"/>
  <Override PartName="/ppt/notesSlides/notesSlide36.xml" ContentType="application/vnd.openxmlformats-officedocument.presentationml.notesSlide+xml"/>
  <Override PartName="/ppt/notesSlides/notesSlide29.xml" ContentType="application/vnd.openxmlformats-officedocument.presentationml.notesSlide+xml"/>
  <Override PartName="/ppt/notesSlides/notesSlide43.xml" ContentType="application/vnd.openxmlformats-officedocument.presentationml.notesSlide+xml"/>
  <Override PartName="/ppt/notesSlides/notesSlide35.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0.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notesSlides/notesSlide48.xml" ContentType="application/vnd.openxmlformats-officedocument.presentationml.notesSlide+xml"/>
  <Override PartName="/ppt/notesSlides/notesSlide52.xml" ContentType="application/vnd.openxmlformats-officedocument.presentationml.notesSlide+xml"/>
  <Override PartName="/ppt/notesSlides/notesSlide84.xml" ContentType="application/vnd.openxmlformats-officedocument.presentationml.notesSlide+xml"/>
  <Override PartName="/ppt/notesSlides/notesSlide83.xml" ContentType="application/vnd.openxmlformats-officedocument.presentationml.notesSlide+xml"/>
  <Override PartName="/ppt/notesSlides/notesSlide82.xml" ContentType="application/vnd.openxmlformats-officedocument.presentationml.notesSlide+xml"/>
  <Override PartName="/ppt/notesSlides/notesSlide81.xml" ContentType="application/vnd.openxmlformats-officedocument.presentationml.notesSlide+xml"/>
  <Override PartName="/ppt/notesSlides/notesSlide80.xml" ContentType="application/vnd.openxmlformats-officedocument.presentationml.notesSlide+xml"/>
  <Override PartName="/ppt/notesSlides/notesSlide79.xml" ContentType="application/vnd.openxmlformats-officedocument.presentationml.notesSlide+xml"/>
  <Override PartName="/ppt/notesSlides/notesSlide78.xml" ContentType="application/vnd.openxmlformats-officedocument.presentationml.notesSlide+xml"/>
  <Override PartName="/ppt/notesSlides/notesSlide77.xml" ContentType="application/vnd.openxmlformats-officedocument.presentationml.notesSlide+xml"/>
  <Override PartName="/ppt/notesSlides/notesSlide76.xml" ContentType="application/vnd.openxmlformats-officedocument.presentationml.notesSlide+xml"/>
  <Override PartName="/ppt/notesSlides/notesSlide75.xml" ContentType="application/vnd.openxmlformats-officedocument.presentationml.notesSlide+xml"/>
  <Override PartName="/ppt/notesSlides/notesSlide73.xml" ContentType="application/vnd.openxmlformats-officedocument.presentationml.notesSlide+xml"/>
  <Override PartName="/ppt/notesSlides/notesSlide67.xml" ContentType="application/vnd.openxmlformats-officedocument.presentationml.notesSlide+xml"/>
  <Override PartName="/ppt/notesSlides/notesSlide74.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89.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216000" y="812520"/>
            <a:ext cx="7127280" cy="4008960"/>
          </a:xfrm>
          <a:prstGeom prst="rect">
            <a:avLst/>
          </a:prstGeom>
        </p:spPr>
        <p:txBody>
          <a:bodyPr lIns="0" rIns="0" tIns="0" bIns="0" anchor="ctr"/>
          <a:p>
            <a:r>
              <a:rPr b="0" lang="fr-FR" sz="1800" spc="-1" strike="noStrike">
                <a:solidFill>
                  <a:srgbClr val="000000"/>
                </a:solidFill>
                <a:latin typeface="Arial"/>
              </a:rPr>
              <a:t>Click to move the slide</a:t>
            </a:r>
            <a:endParaRPr b="0" lang="fr-FR" sz="1800" spc="-1" strike="noStrike">
              <a:solidFill>
                <a:srgbClr val="000000"/>
              </a:solidFill>
              <a:latin typeface="Arial"/>
            </a:endParaRPr>
          </a:p>
        </p:txBody>
      </p:sp>
      <p:sp>
        <p:nvSpPr>
          <p:cNvPr id="118"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19"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20"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21"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22" name="PlaceHolder 6"/>
          <p:cNvSpPr>
            <a:spLocks noGrp="1"/>
          </p:cNvSpPr>
          <p:nvPr>
            <p:ph type="sldNum"/>
          </p:nvPr>
        </p:nvSpPr>
        <p:spPr>
          <a:xfrm>
            <a:off x="4278960" y="10157400"/>
            <a:ext cx="3280680" cy="534240"/>
          </a:xfrm>
          <a:prstGeom prst="rect">
            <a:avLst/>
          </a:prstGeom>
        </p:spPr>
        <p:txBody>
          <a:bodyPr lIns="0" rIns="0" tIns="0" bIns="0" anchor="b"/>
          <a:p>
            <a:pPr algn="r"/>
            <a:fld id="{D247237E-3A3F-4674-857A-BCC6EB61B11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sldImg"/>
          </p:nvPr>
        </p:nvSpPr>
        <p:spPr>
          <a:xfrm>
            <a:off x="685800" y="1143000"/>
            <a:ext cx="5486040" cy="3085920"/>
          </a:xfrm>
          <a:prstGeom prst="rect">
            <a:avLst/>
          </a:prstGeom>
        </p:spPr>
      </p:sp>
      <p:sp>
        <p:nvSpPr>
          <p:cNvPr id="314" name="PlaceHolder 2"/>
          <p:cNvSpPr>
            <a:spLocks noGrp="1"/>
          </p:cNvSpPr>
          <p:nvPr>
            <p:ph type="body"/>
          </p:nvPr>
        </p:nvSpPr>
        <p:spPr>
          <a:xfrm>
            <a:off x="685800" y="4400640"/>
            <a:ext cx="5485320" cy="3599280"/>
          </a:xfrm>
          <a:prstGeom prst="rect">
            <a:avLst/>
          </a:prstGeom>
        </p:spPr>
        <p:txBody>
          <a:bodyPr lIns="0" rIns="0" tIns="0" bIns="0"/>
          <a:p>
            <a:endParaRPr b="0" lang="en-US" sz="2000" spc="-1" strike="noStrike">
              <a:latin typeface="Arial"/>
            </a:endParaRPr>
          </a:p>
        </p:txBody>
      </p:sp>
      <p:sp>
        <p:nvSpPr>
          <p:cNvPr id="315"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B712ED90-E5DA-41CE-97CB-B5B6658ABFA0}"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685800" y="1143000"/>
            <a:ext cx="5485320" cy="3085200"/>
          </a:xfrm>
          <a:prstGeom prst="rect">
            <a:avLst/>
          </a:prstGeom>
        </p:spPr>
      </p:sp>
      <p:sp>
        <p:nvSpPr>
          <p:cNvPr id="317" name="PlaceHolder 2"/>
          <p:cNvSpPr>
            <a:spLocks noGrp="1"/>
          </p:cNvSpPr>
          <p:nvPr>
            <p:ph type="body"/>
          </p:nvPr>
        </p:nvSpPr>
        <p:spPr>
          <a:xfrm>
            <a:off x="685800" y="4400640"/>
            <a:ext cx="5485320" cy="3599280"/>
          </a:xfrm>
          <a:prstGeom prst="rect">
            <a:avLst/>
          </a:prstGeom>
        </p:spPr>
        <p:txBody>
          <a:bodyPr lIns="0" rIns="0" tIns="0" bIns="0"/>
          <a:p>
            <a:endParaRPr b="0" lang="en-US" sz="2000" spc="-1" strike="noStrike">
              <a:latin typeface="Arial"/>
            </a:endParaRPr>
          </a:p>
        </p:txBody>
      </p:sp>
      <p:sp>
        <p:nvSpPr>
          <p:cNvPr id="318"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F6301860-CC4A-49A6-BB65-753167A35D45}"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685800" y="1143000"/>
            <a:ext cx="5486040" cy="3085920"/>
          </a:xfrm>
          <a:prstGeom prst="rect">
            <a:avLst/>
          </a:prstGeom>
        </p:spPr>
      </p:sp>
      <p:sp>
        <p:nvSpPr>
          <p:cNvPr id="320" name="PlaceHolder 2"/>
          <p:cNvSpPr>
            <a:spLocks noGrp="1"/>
          </p:cNvSpPr>
          <p:nvPr>
            <p:ph type="body"/>
          </p:nvPr>
        </p:nvSpPr>
        <p:spPr>
          <a:xfrm>
            <a:off x="685800" y="4400640"/>
            <a:ext cx="5485320" cy="3599280"/>
          </a:xfrm>
          <a:prstGeom prst="rect">
            <a:avLst/>
          </a:prstGeom>
        </p:spPr>
        <p:txBody>
          <a:bodyPr lIns="0" rIns="0" tIns="0" bIns="0"/>
          <a:p>
            <a:endParaRPr b="0" lang="en-US" sz="2000" spc="-1" strike="noStrike">
              <a:latin typeface="Arial"/>
            </a:endParaRPr>
          </a:p>
        </p:txBody>
      </p:sp>
      <p:sp>
        <p:nvSpPr>
          <p:cNvPr id="321"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930B9210-D3F2-4D72-847C-7334445FF3D1}"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685800" y="1143000"/>
            <a:ext cx="5486040" cy="3085920"/>
          </a:xfrm>
          <a:prstGeom prst="rect">
            <a:avLst/>
          </a:prstGeom>
        </p:spPr>
      </p:sp>
      <p:sp>
        <p:nvSpPr>
          <p:cNvPr id="323"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24" name="TextShape 3"/>
          <p:cNvSpPr txBox="1"/>
          <p:nvPr/>
        </p:nvSpPr>
        <p:spPr>
          <a:xfrm>
            <a:off x="3884760" y="8685360"/>
            <a:ext cx="2971440" cy="458280"/>
          </a:xfrm>
          <a:prstGeom prst="rect">
            <a:avLst/>
          </a:prstGeom>
          <a:noFill/>
          <a:ln>
            <a:noFill/>
          </a:ln>
        </p:spPr>
        <p:txBody>
          <a:bodyPr anchor="b"/>
          <a:p>
            <a:pPr algn="r">
              <a:lnSpc>
                <a:spcPct val="100000"/>
              </a:lnSpc>
            </a:pPr>
            <a:fld id="{343DD3CD-10E1-4D4E-8DAB-28AC5CF459C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685800" y="1143000"/>
            <a:ext cx="5486040" cy="3085920"/>
          </a:xfrm>
          <a:prstGeom prst="rect">
            <a:avLst/>
          </a:prstGeom>
        </p:spPr>
      </p:sp>
      <p:sp>
        <p:nvSpPr>
          <p:cNvPr id="326"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27" name="TextShape 3"/>
          <p:cNvSpPr txBox="1"/>
          <p:nvPr/>
        </p:nvSpPr>
        <p:spPr>
          <a:xfrm>
            <a:off x="3884760" y="8685360"/>
            <a:ext cx="2971440" cy="458280"/>
          </a:xfrm>
          <a:prstGeom prst="rect">
            <a:avLst/>
          </a:prstGeom>
          <a:noFill/>
          <a:ln>
            <a:noFill/>
          </a:ln>
        </p:spPr>
        <p:txBody>
          <a:bodyPr anchor="b"/>
          <a:p>
            <a:pPr algn="r">
              <a:lnSpc>
                <a:spcPct val="100000"/>
              </a:lnSpc>
            </a:pPr>
            <a:fld id="{557E980C-DD6B-41F5-8D48-1BE8F3D454B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685800" y="1143000"/>
            <a:ext cx="5486040" cy="3085920"/>
          </a:xfrm>
          <a:prstGeom prst="rect">
            <a:avLst/>
          </a:prstGeom>
        </p:spPr>
      </p:sp>
      <p:sp>
        <p:nvSpPr>
          <p:cNvPr id="329" name="PlaceHolder 2"/>
          <p:cNvSpPr>
            <a:spLocks noGrp="1"/>
          </p:cNvSpPr>
          <p:nvPr>
            <p:ph type="body"/>
          </p:nvPr>
        </p:nvSpPr>
        <p:spPr>
          <a:xfrm>
            <a:off x="685800" y="4400640"/>
            <a:ext cx="5486040" cy="3600000"/>
          </a:xfrm>
          <a:prstGeom prst="rect">
            <a:avLst/>
          </a:prstGeom>
        </p:spPr>
        <p:txBody>
          <a:bodyPr/>
          <a:p>
            <a:pPr lvl="1" marL="971640" indent="-514080">
              <a:lnSpc>
                <a:spcPct val="100000"/>
              </a:lnSpc>
              <a:buClr>
                <a:srgbClr val="000000"/>
              </a:buClr>
              <a:buFont typeface="+mj-lt"/>
              <a:buAutoNum type="arabicPeriod"/>
            </a:pPr>
            <a:r>
              <a:rPr b="0" lang="en-US" sz="1800" spc="-1" strike="noStrike">
                <a:latin typeface="Arial"/>
              </a:rPr>
              <a:t>1/ mongodb offre une flexibilité dans son modèle de données (deux documents d’une même collection peuvent avoir des structures différentes, mais cela ne doit empêcher de mettre un modèle de donnée optimal. 2/ Le schéma permet d’assurer la validité d’un document et augment les performances. Utiliser (à partir de 3.6) le JSON Schema Validation</a:t>
            </a:r>
            <a:endParaRPr b="0" lang="en-US" sz="1800" spc="-1" strike="noStrike">
              <a:latin typeface="Arial"/>
            </a:endParaRPr>
          </a:p>
          <a:p>
            <a:pPr>
              <a:lnSpc>
                <a:spcPct val="100000"/>
              </a:lnSpc>
            </a:pPr>
            <a:endParaRPr b="0" lang="en-US" sz="1800" spc="-1" strike="noStrike">
              <a:latin typeface="Arial"/>
            </a:endParaRPr>
          </a:p>
          <a:p>
            <a:pPr lvl="1" marL="971640" indent="-514080">
              <a:lnSpc>
                <a:spcPct val="100000"/>
              </a:lnSpc>
              <a:buClr>
                <a:srgbClr val="000000"/>
              </a:buClr>
              <a:buFont typeface="+mj-lt"/>
              <a:buAutoNum type="arabicPeriod"/>
            </a:pPr>
            <a:r>
              <a:rPr b="0" lang="en-US" sz="1800" spc="-1" strike="noStrike">
                <a:latin typeface="Arial"/>
              </a:rPr>
              <a:t>Taille limite par défaut d’un document : 16 MB. Au-delà utiliser l’API GridFS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330" name="TextShape 3"/>
          <p:cNvSpPr txBox="1"/>
          <p:nvPr/>
        </p:nvSpPr>
        <p:spPr>
          <a:xfrm>
            <a:off x="3884760" y="8685360"/>
            <a:ext cx="2971440" cy="458280"/>
          </a:xfrm>
          <a:prstGeom prst="rect">
            <a:avLst/>
          </a:prstGeom>
          <a:noFill/>
          <a:ln>
            <a:noFill/>
          </a:ln>
        </p:spPr>
        <p:txBody>
          <a:bodyPr anchor="b"/>
          <a:p>
            <a:pPr algn="r">
              <a:lnSpc>
                <a:spcPct val="100000"/>
              </a:lnSpc>
            </a:pPr>
            <a:fld id="{C88446F4-1B47-44A1-9584-E988ABE55B2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685800" y="1143000"/>
            <a:ext cx="5486040" cy="3085920"/>
          </a:xfrm>
          <a:prstGeom prst="rect">
            <a:avLst/>
          </a:prstGeom>
        </p:spPr>
      </p:sp>
      <p:sp>
        <p:nvSpPr>
          <p:cNvPr id="332"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33" name="TextShape 3"/>
          <p:cNvSpPr txBox="1"/>
          <p:nvPr/>
        </p:nvSpPr>
        <p:spPr>
          <a:xfrm>
            <a:off x="3884760" y="8685360"/>
            <a:ext cx="2971440" cy="458280"/>
          </a:xfrm>
          <a:prstGeom prst="rect">
            <a:avLst/>
          </a:prstGeom>
          <a:noFill/>
          <a:ln>
            <a:noFill/>
          </a:ln>
        </p:spPr>
        <p:txBody>
          <a:bodyPr anchor="b"/>
          <a:p>
            <a:pPr algn="r">
              <a:lnSpc>
                <a:spcPct val="100000"/>
              </a:lnSpc>
            </a:pPr>
            <a:fld id="{4D4A8703-C191-4A8E-8C89-9FB43811596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685800" y="1143000"/>
            <a:ext cx="5486040" cy="3085920"/>
          </a:xfrm>
          <a:prstGeom prst="rect">
            <a:avLst/>
          </a:prstGeom>
        </p:spPr>
      </p:sp>
      <p:sp>
        <p:nvSpPr>
          <p:cNvPr id="335"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36" name="TextShape 3"/>
          <p:cNvSpPr txBox="1"/>
          <p:nvPr/>
        </p:nvSpPr>
        <p:spPr>
          <a:xfrm>
            <a:off x="3884760" y="8685360"/>
            <a:ext cx="2971440" cy="458280"/>
          </a:xfrm>
          <a:prstGeom prst="rect">
            <a:avLst/>
          </a:prstGeom>
          <a:noFill/>
          <a:ln>
            <a:noFill/>
          </a:ln>
        </p:spPr>
        <p:txBody>
          <a:bodyPr anchor="b"/>
          <a:p>
            <a:pPr algn="r">
              <a:lnSpc>
                <a:spcPct val="100000"/>
              </a:lnSpc>
            </a:pPr>
            <a:fld id="{3D015B59-3AB7-46FB-84F9-226DA46ECFF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sldImg"/>
          </p:nvPr>
        </p:nvSpPr>
        <p:spPr>
          <a:xfrm>
            <a:off x="685800" y="1143000"/>
            <a:ext cx="5486040" cy="3085920"/>
          </a:xfrm>
          <a:prstGeom prst="rect">
            <a:avLst/>
          </a:prstGeom>
        </p:spPr>
      </p:sp>
      <p:sp>
        <p:nvSpPr>
          <p:cNvPr id="338"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39" name="TextShape 3"/>
          <p:cNvSpPr txBox="1"/>
          <p:nvPr/>
        </p:nvSpPr>
        <p:spPr>
          <a:xfrm>
            <a:off x="3884760" y="8685360"/>
            <a:ext cx="2971440" cy="458280"/>
          </a:xfrm>
          <a:prstGeom prst="rect">
            <a:avLst/>
          </a:prstGeom>
          <a:noFill/>
          <a:ln>
            <a:noFill/>
          </a:ln>
        </p:spPr>
        <p:txBody>
          <a:bodyPr anchor="b"/>
          <a:p>
            <a:pPr algn="r">
              <a:lnSpc>
                <a:spcPct val="100000"/>
              </a:lnSpc>
            </a:pPr>
            <a:fld id="{DEF5C10B-8C33-4075-B46A-071F9D84FBA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685800" y="1143000"/>
            <a:ext cx="5486040" cy="3085920"/>
          </a:xfrm>
          <a:prstGeom prst="rect">
            <a:avLst/>
          </a:prstGeom>
        </p:spPr>
      </p:sp>
      <p:sp>
        <p:nvSpPr>
          <p:cNvPr id="341"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42" name="TextShape 3"/>
          <p:cNvSpPr txBox="1"/>
          <p:nvPr/>
        </p:nvSpPr>
        <p:spPr>
          <a:xfrm>
            <a:off x="3884760" y="8685360"/>
            <a:ext cx="2971440" cy="458280"/>
          </a:xfrm>
          <a:prstGeom prst="rect">
            <a:avLst/>
          </a:prstGeom>
          <a:noFill/>
          <a:ln>
            <a:noFill/>
          </a:ln>
        </p:spPr>
        <p:txBody>
          <a:bodyPr anchor="b"/>
          <a:p>
            <a:pPr algn="r">
              <a:lnSpc>
                <a:spcPct val="100000"/>
              </a:lnSpc>
            </a:pPr>
            <a:fld id="{2847AF0E-E5C2-49DD-BFA2-599D2728804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685800" y="1143000"/>
            <a:ext cx="5486040" cy="3085920"/>
          </a:xfrm>
          <a:prstGeom prst="rect">
            <a:avLst/>
          </a:prstGeom>
        </p:spPr>
      </p:sp>
      <p:sp>
        <p:nvSpPr>
          <p:cNvPr id="344"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45" name="TextShape 3"/>
          <p:cNvSpPr txBox="1"/>
          <p:nvPr/>
        </p:nvSpPr>
        <p:spPr>
          <a:xfrm>
            <a:off x="3884760" y="8685360"/>
            <a:ext cx="2971440" cy="458280"/>
          </a:xfrm>
          <a:prstGeom prst="rect">
            <a:avLst/>
          </a:prstGeom>
          <a:noFill/>
          <a:ln>
            <a:noFill/>
          </a:ln>
        </p:spPr>
        <p:txBody>
          <a:bodyPr anchor="b"/>
          <a:p>
            <a:pPr algn="r">
              <a:lnSpc>
                <a:spcPct val="100000"/>
              </a:lnSpc>
            </a:pPr>
            <a:fld id="{9600169E-C34C-4D2F-B7CC-F9073EF4C29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685800" y="1143000"/>
            <a:ext cx="5486040" cy="3085920"/>
          </a:xfrm>
          <a:prstGeom prst="rect">
            <a:avLst/>
          </a:prstGeom>
        </p:spPr>
      </p:sp>
      <p:sp>
        <p:nvSpPr>
          <p:cNvPr id="347"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48" name="TextShape 3"/>
          <p:cNvSpPr txBox="1"/>
          <p:nvPr/>
        </p:nvSpPr>
        <p:spPr>
          <a:xfrm>
            <a:off x="3884760" y="8685360"/>
            <a:ext cx="2971440" cy="458280"/>
          </a:xfrm>
          <a:prstGeom prst="rect">
            <a:avLst/>
          </a:prstGeom>
          <a:noFill/>
          <a:ln>
            <a:noFill/>
          </a:ln>
        </p:spPr>
        <p:txBody>
          <a:bodyPr anchor="b"/>
          <a:p>
            <a:pPr algn="r">
              <a:lnSpc>
                <a:spcPct val="100000"/>
              </a:lnSpc>
            </a:pPr>
            <a:fld id="{817BC3BC-E55C-490C-9409-1992346010C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Img"/>
          </p:nvPr>
        </p:nvSpPr>
        <p:spPr>
          <a:xfrm>
            <a:off x="685800" y="1143000"/>
            <a:ext cx="5486040" cy="3085920"/>
          </a:xfrm>
          <a:prstGeom prst="rect">
            <a:avLst/>
          </a:prstGeom>
        </p:spPr>
      </p:sp>
      <p:sp>
        <p:nvSpPr>
          <p:cNvPr id="350"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51" name="TextShape 3"/>
          <p:cNvSpPr txBox="1"/>
          <p:nvPr/>
        </p:nvSpPr>
        <p:spPr>
          <a:xfrm>
            <a:off x="3884760" y="8685360"/>
            <a:ext cx="2971440" cy="458280"/>
          </a:xfrm>
          <a:prstGeom prst="rect">
            <a:avLst/>
          </a:prstGeom>
          <a:noFill/>
          <a:ln>
            <a:noFill/>
          </a:ln>
        </p:spPr>
        <p:txBody>
          <a:bodyPr anchor="b"/>
          <a:p>
            <a:pPr algn="r">
              <a:lnSpc>
                <a:spcPct val="100000"/>
              </a:lnSpc>
            </a:pPr>
            <a:fld id="{B1322612-C6F0-4E82-9F44-903E2C81D26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685800" y="1143000"/>
            <a:ext cx="5486040" cy="3085920"/>
          </a:xfrm>
          <a:prstGeom prst="rect">
            <a:avLst/>
          </a:prstGeom>
        </p:spPr>
      </p:sp>
      <p:sp>
        <p:nvSpPr>
          <p:cNvPr id="353"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54" name="TextShape 3"/>
          <p:cNvSpPr txBox="1"/>
          <p:nvPr/>
        </p:nvSpPr>
        <p:spPr>
          <a:xfrm>
            <a:off x="3884760" y="8685360"/>
            <a:ext cx="2971440" cy="458280"/>
          </a:xfrm>
          <a:prstGeom prst="rect">
            <a:avLst/>
          </a:prstGeom>
          <a:noFill/>
          <a:ln>
            <a:noFill/>
          </a:ln>
        </p:spPr>
        <p:txBody>
          <a:bodyPr anchor="b"/>
          <a:p>
            <a:pPr algn="r">
              <a:lnSpc>
                <a:spcPct val="100000"/>
              </a:lnSpc>
            </a:pPr>
            <a:fld id="{8F832B43-05C8-4737-B6F7-369058AB585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685800" y="1143000"/>
            <a:ext cx="5486040" cy="3085920"/>
          </a:xfrm>
          <a:prstGeom prst="rect">
            <a:avLst/>
          </a:prstGeom>
        </p:spPr>
      </p:sp>
      <p:sp>
        <p:nvSpPr>
          <p:cNvPr id="356"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57" name="TextShape 3"/>
          <p:cNvSpPr txBox="1"/>
          <p:nvPr/>
        </p:nvSpPr>
        <p:spPr>
          <a:xfrm>
            <a:off x="3884760" y="8685360"/>
            <a:ext cx="2971440" cy="458280"/>
          </a:xfrm>
          <a:prstGeom prst="rect">
            <a:avLst/>
          </a:prstGeom>
          <a:noFill/>
          <a:ln>
            <a:noFill/>
          </a:ln>
        </p:spPr>
        <p:txBody>
          <a:bodyPr anchor="b"/>
          <a:p>
            <a:pPr algn="r">
              <a:lnSpc>
                <a:spcPct val="100000"/>
              </a:lnSpc>
            </a:pPr>
            <a:fld id="{AE7986B5-AD72-421C-8573-38A0DEEF360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685800" y="1143000"/>
            <a:ext cx="5486040" cy="3085920"/>
          </a:xfrm>
          <a:prstGeom prst="rect">
            <a:avLst/>
          </a:prstGeom>
        </p:spPr>
      </p:sp>
      <p:sp>
        <p:nvSpPr>
          <p:cNvPr id="359" name="PlaceHolder 2"/>
          <p:cNvSpPr>
            <a:spLocks noGrp="1"/>
          </p:cNvSpPr>
          <p:nvPr>
            <p:ph type="body"/>
          </p:nvPr>
        </p:nvSpPr>
        <p:spPr>
          <a:xfrm>
            <a:off x="685800" y="4400640"/>
            <a:ext cx="5485320" cy="3599280"/>
          </a:xfrm>
          <a:prstGeom prst="rect">
            <a:avLst/>
          </a:prstGeom>
        </p:spPr>
        <p:txBody>
          <a:bodyPr lIns="0" rIns="0" tIns="0" bIns="0"/>
          <a:p>
            <a:endParaRPr b="0" lang="en-US" sz="2000" spc="-1" strike="noStrike">
              <a:latin typeface="Arial"/>
            </a:endParaRPr>
          </a:p>
        </p:txBody>
      </p:sp>
      <p:sp>
        <p:nvSpPr>
          <p:cNvPr id="360"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CCBDFBBD-6981-4752-A7E6-7FECE926922D}"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Img"/>
          </p:nvPr>
        </p:nvSpPr>
        <p:spPr>
          <a:xfrm>
            <a:off x="685800" y="1143000"/>
            <a:ext cx="5486040" cy="3085920"/>
          </a:xfrm>
          <a:prstGeom prst="rect">
            <a:avLst/>
          </a:prstGeom>
        </p:spPr>
      </p:sp>
      <p:sp>
        <p:nvSpPr>
          <p:cNvPr id="362" name="PlaceHolder 2"/>
          <p:cNvSpPr>
            <a:spLocks noGrp="1"/>
          </p:cNvSpPr>
          <p:nvPr>
            <p:ph type="body"/>
          </p:nvPr>
        </p:nvSpPr>
        <p:spPr>
          <a:xfrm>
            <a:off x="685800" y="4400640"/>
            <a:ext cx="5485320" cy="3599280"/>
          </a:xfrm>
          <a:prstGeom prst="rect">
            <a:avLst/>
          </a:prstGeom>
        </p:spPr>
        <p:txBody>
          <a:bodyPr lIns="0" rIns="0" tIns="0" bIns="0"/>
          <a:p>
            <a:endParaRPr b="0" lang="en-US" sz="2000" spc="-1" strike="noStrike">
              <a:latin typeface="Arial"/>
            </a:endParaRPr>
          </a:p>
        </p:txBody>
      </p:sp>
      <p:sp>
        <p:nvSpPr>
          <p:cNvPr id="363"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A7DD038F-6674-4EAD-8319-B085687E2875}"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Img"/>
          </p:nvPr>
        </p:nvSpPr>
        <p:spPr>
          <a:xfrm>
            <a:off x="685800" y="1143000"/>
            <a:ext cx="5486040" cy="3085920"/>
          </a:xfrm>
          <a:prstGeom prst="rect">
            <a:avLst/>
          </a:prstGeom>
        </p:spPr>
      </p:sp>
      <p:sp>
        <p:nvSpPr>
          <p:cNvPr id="365" name="PlaceHolder 2"/>
          <p:cNvSpPr>
            <a:spLocks noGrp="1"/>
          </p:cNvSpPr>
          <p:nvPr>
            <p:ph type="body"/>
          </p:nvPr>
        </p:nvSpPr>
        <p:spPr>
          <a:xfrm>
            <a:off x="685800" y="4400640"/>
            <a:ext cx="5485320" cy="3599280"/>
          </a:xfrm>
          <a:prstGeom prst="rect">
            <a:avLst/>
          </a:prstGeom>
        </p:spPr>
        <p:txBody>
          <a:bodyPr lIns="0" rIns="0" tIns="0" bIns="0"/>
          <a:p>
            <a:endParaRPr b="0" lang="en-US" sz="2000" spc="-1" strike="noStrike">
              <a:latin typeface="Arial"/>
            </a:endParaRPr>
          </a:p>
        </p:txBody>
      </p:sp>
      <p:sp>
        <p:nvSpPr>
          <p:cNvPr id="366"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44F87ACE-93B7-4372-84CA-FDBCF8474401}"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685800" y="1143000"/>
            <a:ext cx="5486040" cy="3085920"/>
          </a:xfrm>
          <a:prstGeom prst="rect">
            <a:avLst/>
          </a:prstGeom>
        </p:spPr>
      </p:sp>
      <p:sp>
        <p:nvSpPr>
          <p:cNvPr id="368" name="PlaceHolder 2"/>
          <p:cNvSpPr>
            <a:spLocks noGrp="1"/>
          </p:cNvSpPr>
          <p:nvPr>
            <p:ph type="body"/>
          </p:nvPr>
        </p:nvSpPr>
        <p:spPr>
          <a:xfrm>
            <a:off x="685800" y="4400640"/>
            <a:ext cx="5485320" cy="3599280"/>
          </a:xfrm>
          <a:prstGeom prst="rect">
            <a:avLst/>
          </a:prstGeom>
        </p:spPr>
        <p:txBody>
          <a:bodyPr lIns="0" rIns="0" tIns="0" bIns="0"/>
          <a:p>
            <a:endParaRPr b="0" lang="en-US" sz="2000" spc="-1" strike="noStrike">
              <a:latin typeface="Arial"/>
            </a:endParaRPr>
          </a:p>
        </p:txBody>
      </p:sp>
      <p:sp>
        <p:nvSpPr>
          <p:cNvPr id="369"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0277ADCD-17A6-4994-853C-BB4DD1885BB9}"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sldImg"/>
          </p:nvPr>
        </p:nvSpPr>
        <p:spPr>
          <a:xfrm>
            <a:off x="685800" y="1143000"/>
            <a:ext cx="5486040" cy="3085920"/>
          </a:xfrm>
          <a:prstGeom prst="rect">
            <a:avLst/>
          </a:prstGeom>
        </p:spPr>
      </p:sp>
      <p:sp>
        <p:nvSpPr>
          <p:cNvPr id="371" name="PlaceHolder 2"/>
          <p:cNvSpPr>
            <a:spLocks noGrp="1"/>
          </p:cNvSpPr>
          <p:nvPr>
            <p:ph type="body"/>
          </p:nvPr>
        </p:nvSpPr>
        <p:spPr>
          <a:xfrm>
            <a:off x="685800" y="4400640"/>
            <a:ext cx="5485320" cy="3599280"/>
          </a:xfrm>
          <a:prstGeom prst="rect">
            <a:avLst/>
          </a:prstGeom>
        </p:spPr>
        <p:txBody>
          <a:bodyPr lIns="0" rIns="0" tIns="0" bIns="0"/>
          <a:p>
            <a:endParaRPr b="0" lang="en-US" sz="2000" spc="-1" strike="noStrike">
              <a:latin typeface="Arial"/>
            </a:endParaRPr>
          </a:p>
        </p:txBody>
      </p:sp>
      <p:sp>
        <p:nvSpPr>
          <p:cNvPr id="372"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0B643329-A630-494D-8FA8-BB2E540625CA}"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sldImg"/>
          </p:nvPr>
        </p:nvSpPr>
        <p:spPr>
          <a:xfrm>
            <a:off x="685800" y="1143000"/>
            <a:ext cx="5486040" cy="3085920"/>
          </a:xfrm>
          <a:prstGeom prst="rect">
            <a:avLst/>
          </a:prstGeom>
        </p:spPr>
      </p:sp>
      <p:sp>
        <p:nvSpPr>
          <p:cNvPr id="374" name="PlaceHolder 2"/>
          <p:cNvSpPr>
            <a:spLocks noGrp="1"/>
          </p:cNvSpPr>
          <p:nvPr>
            <p:ph type="body"/>
          </p:nvPr>
        </p:nvSpPr>
        <p:spPr>
          <a:xfrm>
            <a:off x="685800" y="4400640"/>
            <a:ext cx="5485320" cy="3599280"/>
          </a:xfrm>
          <a:prstGeom prst="rect">
            <a:avLst/>
          </a:prstGeom>
        </p:spPr>
        <p:txBody>
          <a:bodyPr lIns="0" rIns="0" tIns="0" bIns="0"/>
          <a:p>
            <a:endParaRPr b="0" lang="en-US" sz="2000" spc="-1" strike="noStrike">
              <a:latin typeface="Arial"/>
            </a:endParaRPr>
          </a:p>
        </p:txBody>
      </p:sp>
      <p:sp>
        <p:nvSpPr>
          <p:cNvPr id="375"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B2C4C225-2EC2-41AA-8B06-8D1E6F522A54}"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685800" y="1143000"/>
            <a:ext cx="5486040" cy="3085920"/>
          </a:xfrm>
          <a:prstGeom prst="rect">
            <a:avLst/>
          </a:prstGeom>
        </p:spPr>
      </p:sp>
      <p:sp>
        <p:nvSpPr>
          <p:cNvPr id="377" name="PlaceHolder 2"/>
          <p:cNvSpPr>
            <a:spLocks noGrp="1"/>
          </p:cNvSpPr>
          <p:nvPr>
            <p:ph type="body"/>
          </p:nvPr>
        </p:nvSpPr>
        <p:spPr>
          <a:xfrm>
            <a:off x="685800" y="4400640"/>
            <a:ext cx="5485320" cy="3599280"/>
          </a:xfrm>
          <a:prstGeom prst="rect">
            <a:avLst/>
          </a:prstGeom>
        </p:spPr>
        <p:txBody>
          <a:bodyPr lIns="0" rIns="0" tIns="0" bIns="0"/>
          <a:p>
            <a:endParaRPr b="0" lang="en-US" sz="2000" spc="-1" strike="noStrike">
              <a:latin typeface="Arial"/>
            </a:endParaRPr>
          </a:p>
        </p:txBody>
      </p:sp>
      <p:sp>
        <p:nvSpPr>
          <p:cNvPr id="378"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CA5496C3-4685-48C7-A93B-544321EE7A72}"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sldImg"/>
          </p:nvPr>
        </p:nvSpPr>
        <p:spPr>
          <a:xfrm>
            <a:off x="685800" y="1143000"/>
            <a:ext cx="5486040" cy="3085920"/>
          </a:xfrm>
          <a:prstGeom prst="rect">
            <a:avLst/>
          </a:prstGeom>
        </p:spPr>
      </p:sp>
      <p:sp>
        <p:nvSpPr>
          <p:cNvPr id="380" name="PlaceHolder 2"/>
          <p:cNvSpPr>
            <a:spLocks noGrp="1"/>
          </p:cNvSpPr>
          <p:nvPr>
            <p:ph type="body"/>
          </p:nvPr>
        </p:nvSpPr>
        <p:spPr>
          <a:xfrm>
            <a:off x="685800" y="4400640"/>
            <a:ext cx="5485320" cy="3599280"/>
          </a:xfrm>
          <a:prstGeom prst="rect">
            <a:avLst/>
          </a:prstGeom>
        </p:spPr>
        <p:txBody>
          <a:bodyPr lIns="0" rIns="0" tIns="0" bIns="0"/>
          <a:p>
            <a:endParaRPr b="0" lang="en-US" sz="2000" spc="-1" strike="noStrike">
              <a:latin typeface="Arial"/>
            </a:endParaRPr>
          </a:p>
        </p:txBody>
      </p:sp>
      <p:sp>
        <p:nvSpPr>
          <p:cNvPr id="381"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769F373D-12F1-47F9-9E1E-A1DA72266801}"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sldImg"/>
          </p:nvPr>
        </p:nvSpPr>
        <p:spPr>
          <a:xfrm>
            <a:off x="685800" y="1143000"/>
            <a:ext cx="5486040" cy="3085920"/>
          </a:xfrm>
          <a:prstGeom prst="rect">
            <a:avLst/>
          </a:prstGeom>
        </p:spPr>
      </p:sp>
      <p:sp>
        <p:nvSpPr>
          <p:cNvPr id="383" name="PlaceHolder 2"/>
          <p:cNvSpPr>
            <a:spLocks noGrp="1"/>
          </p:cNvSpPr>
          <p:nvPr>
            <p:ph type="body"/>
          </p:nvPr>
        </p:nvSpPr>
        <p:spPr>
          <a:xfrm>
            <a:off x="685800" y="4400640"/>
            <a:ext cx="5485320" cy="3599280"/>
          </a:xfrm>
          <a:prstGeom prst="rect">
            <a:avLst/>
          </a:prstGeom>
        </p:spPr>
        <p:txBody>
          <a:bodyPr lIns="0" rIns="0" tIns="0" bIns="0"/>
          <a:p>
            <a:endParaRPr b="0" lang="en-US" sz="2000" spc="-1" strike="noStrike">
              <a:latin typeface="Arial"/>
            </a:endParaRPr>
          </a:p>
        </p:txBody>
      </p:sp>
      <p:sp>
        <p:nvSpPr>
          <p:cNvPr id="384"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50F4755C-C84B-43EB-AF03-542F60158537}"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sldImg"/>
          </p:nvPr>
        </p:nvSpPr>
        <p:spPr>
          <a:xfrm>
            <a:off x="685800" y="1143000"/>
            <a:ext cx="5486040" cy="3085920"/>
          </a:xfrm>
          <a:prstGeom prst="rect">
            <a:avLst/>
          </a:prstGeom>
        </p:spPr>
      </p:sp>
      <p:sp>
        <p:nvSpPr>
          <p:cNvPr id="386" name="PlaceHolder 2"/>
          <p:cNvSpPr>
            <a:spLocks noGrp="1"/>
          </p:cNvSpPr>
          <p:nvPr>
            <p:ph type="body"/>
          </p:nvPr>
        </p:nvSpPr>
        <p:spPr>
          <a:xfrm>
            <a:off x="685800" y="4400640"/>
            <a:ext cx="5485320" cy="3599280"/>
          </a:xfrm>
          <a:prstGeom prst="rect">
            <a:avLst/>
          </a:prstGeom>
        </p:spPr>
        <p:txBody>
          <a:bodyPr lIns="0" rIns="0" tIns="0" bIns="0"/>
          <a:p>
            <a:endParaRPr b="0" lang="en-US" sz="2000" spc="-1" strike="noStrike">
              <a:latin typeface="Arial"/>
            </a:endParaRPr>
          </a:p>
        </p:txBody>
      </p:sp>
      <p:sp>
        <p:nvSpPr>
          <p:cNvPr id="387"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BC143F00-14E7-412A-811E-D5C1CE0C37CB}"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sldImg"/>
          </p:nvPr>
        </p:nvSpPr>
        <p:spPr>
          <a:xfrm>
            <a:off x="685800" y="1143000"/>
            <a:ext cx="5485320" cy="3085200"/>
          </a:xfrm>
          <a:prstGeom prst="rect">
            <a:avLst/>
          </a:prstGeom>
        </p:spPr>
      </p:sp>
      <p:sp>
        <p:nvSpPr>
          <p:cNvPr id="389" name="PlaceHolder 2"/>
          <p:cNvSpPr>
            <a:spLocks noGrp="1"/>
          </p:cNvSpPr>
          <p:nvPr>
            <p:ph type="body"/>
          </p:nvPr>
        </p:nvSpPr>
        <p:spPr>
          <a:xfrm>
            <a:off x="685800" y="4400640"/>
            <a:ext cx="5485320" cy="3599280"/>
          </a:xfrm>
          <a:prstGeom prst="rect">
            <a:avLst/>
          </a:prstGeom>
        </p:spPr>
        <p:txBody>
          <a:bodyPr lIns="0" rIns="0" tIns="0" bIns="0"/>
          <a:p>
            <a:endParaRPr b="0" lang="en-US" sz="2000" spc="-1" strike="noStrike">
              <a:latin typeface="Arial"/>
            </a:endParaRPr>
          </a:p>
        </p:txBody>
      </p:sp>
      <p:sp>
        <p:nvSpPr>
          <p:cNvPr id="390"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28746B72-D9AC-4E90-A0A3-EE6B6C332986}"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8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84"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86"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87"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97"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01"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103"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04"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09"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111"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12"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13"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14"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15"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16"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endParaRPr b="0" lang="fr-FR" sz="1800" spc="-1" strike="noStrike">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r>
              <a:rPr b="0" lang="fr-FR" sz="1800" spc="-1" strike="noStrike">
                <a:solidFill>
                  <a:srgbClr val="000000"/>
                </a:solidFill>
                <a:latin typeface="Arial"/>
              </a:rPr>
              <a:t>Click to edit the title text format</a:t>
            </a:r>
            <a:endParaRPr b="0" lang="fr-FR" sz="1800" spc="-1" strike="noStrike">
              <a:solidFill>
                <a:srgbClr val="000000"/>
              </a:solid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Click to edit the outline text format</a:t>
            </a:r>
            <a:endParaRPr b="0" lang="fr-FR"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000" spc="-1" strike="noStrike">
                <a:solidFill>
                  <a:srgbClr val="000000"/>
                </a:solidFill>
                <a:latin typeface="Arial"/>
              </a:rPr>
              <a:t>Second Outline Level</a:t>
            </a:r>
            <a:endParaRPr b="0" lang="fr-FR"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080" cy="1144440"/>
          </a:xfrm>
          <a:prstGeom prst="rect">
            <a:avLst/>
          </a:prstGeom>
        </p:spPr>
        <p:txBody>
          <a:bodyPr lIns="0" rIns="0" tIns="0" bIns="0" anchor="ctr"/>
          <a:p>
            <a:r>
              <a:rPr b="0" lang="fr-FR" sz="4400" spc="-1" strike="noStrike">
                <a:solidFill>
                  <a:srgbClr val="000000"/>
                </a:solidFill>
                <a:latin typeface="Arial"/>
              </a:rPr>
              <a:t>Click to edit the title text format</a:t>
            </a:r>
            <a:endParaRPr b="0" lang="fr-FR" sz="4400" spc="-1" strike="noStrike">
              <a:solidFill>
                <a:srgbClr val="000000"/>
              </a:solidFill>
              <a:latin typeface="Arial"/>
            </a:endParaRPr>
          </a:p>
        </p:txBody>
      </p:sp>
      <p:sp>
        <p:nvSpPr>
          <p:cNvPr id="39"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Click to edit the outline text format</a:t>
            </a:r>
            <a:endParaRPr b="0" lang="fr-FR"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800" spc="-1" strike="noStrike">
                <a:solidFill>
                  <a:srgbClr val="000000"/>
                </a:solidFill>
                <a:latin typeface="Arial"/>
              </a:rPr>
              <a:t>Third Outline Level</a:t>
            </a:r>
            <a:endParaRPr b="0" lang="fr-FR"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800" spc="-1" strike="noStrike">
                <a:solidFill>
                  <a:srgbClr val="000000"/>
                </a:solidFill>
                <a:latin typeface="Arial"/>
              </a:rPr>
              <a:t>Fourth Outline Level</a:t>
            </a:r>
            <a:endParaRPr b="0" lang="fr-FR"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800" spc="-1" strike="noStrike">
                <a:solidFill>
                  <a:srgbClr val="000000"/>
                </a:solidFill>
                <a:latin typeface="Arial"/>
              </a:rPr>
              <a:t>Fifth Outline Level</a:t>
            </a:r>
            <a:endParaRPr b="0" lang="fr-FR"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800" spc="-1" strike="noStrike">
                <a:solidFill>
                  <a:srgbClr val="000000"/>
                </a:solidFill>
                <a:latin typeface="Arial"/>
              </a:rPr>
              <a:t>Sixth Outline Level</a:t>
            </a:r>
            <a:endParaRPr b="0" lang="fr-FR"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800" spc="-1" strike="noStrike">
                <a:solidFill>
                  <a:srgbClr val="000000"/>
                </a:solidFill>
                <a:latin typeface="Arial"/>
              </a:rPr>
              <a:t>Seventh Outline Level</a:t>
            </a:r>
            <a:endParaRPr b="0" lang="fr-FR"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5240" cy="1325160"/>
          </a:xfrm>
          <a:prstGeom prst="rect">
            <a:avLst/>
          </a:prstGeom>
        </p:spPr>
        <p:txBody>
          <a:bodyPr anchor="ctr"/>
          <a:p>
            <a:pPr>
              <a:lnSpc>
                <a:spcPct val="90000"/>
              </a:lnSpc>
            </a:pPr>
            <a:r>
              <a:rPr b="0" lang="fr-FR" sz="4400" spc="-1" strike="noStrike">
                <a:solidFill>
                  <a:srgbClr val="000000"/>
                </a:solidFill>
                <a:latin typeface="Calibri Light"/>
              </a:rPr>
              <a:t>Modifiez le style du titre</a:t>
            </a:r>
            <a:endParaRPr b="0" lang="fr-FR" sz="4400" spc="-1" strike="noStrike">
              <a:solidFill>
                <a:srgbClr val="000000"/>
              </a:solidFill>
              <a:latin typeface="Calibri"/>
            </a:endParaRPr>
          </a:p>
        </p:txBody>
      </p:sp>
      <p:sp>
        <p:nvSpPr>
          <p:cNvPr id="77"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Modifiez les styles du texte du masque</a:t>
            </a:r>
            <a:endParaRPr b="0" lang="fr-FR"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Deuxième niveau</a:t>
            </a:r>
            <a:endParaRPr b="0" lang="fr-FR"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000" spc="-1" strike="noStrike">
                <a:solidFill>
                  <a:srgbClr val="000000"/>
                </a:solidFill>
                <a:latin typeface="Calibri"/>
              </a:rPr>
              <a:t>Troisième niveau</a:t>
            </a:r>
            <a:endParaRPr b="0" lang="fr-FR"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fr-FR" sz="1800" spc="-1" strike="noStrike">
                <a:solidFill>
                  <a:srgbClr val="000000"/>
                </a:solidFill>
                <a:latin typeface="Calibri"/>
              </a:rPr>
              <a:t>Quatrième niveau</a:t>
            </a:r>
            <a:endParaRPr b="0" lang="fr-FR"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fr-FR" sz="1800" spc="-1" strike="noStrike">
                <a:solidFill>
                  <a:srgbClr val="000000"/>
                </a:solidFill>
                <a:latin typeface="Calibri"/>
              </a:rPr>
              <a:t>Cinquième niveau</a:t>
            </a:r>
            <a:endParaRPr b="0" lang="fr-FR" sz="1800" spc="-1" strike="noStrike">
              <a:solidFill>
                <a:srgbClr val="000000"/>
              </a:solidFill>
              <a:latin typeface="Calibri"/>
            </a:endParaRPr>
          </a:p>
        </p:txBody>
      </p:sp>
      <p:sp>
        <p:nvSpPr>
          <p:cNvPr id="78" name="PlaceHolder 3"/>
          <p:cNvSpPr>
            <a:spLocks noGrp="1"/>
          </p:cNvSpPr>
          <p:nvPr>
            <p:ph type="dt"/>
          </p:nvPr>
        </p:nvSpPr>
        <p:spPr>
          <a:xfrm>
            <a:off x="838080" y="6356520"/>
            <a:ext cx="2742840" cy="364680"/>
          </a:xfrm>
          <a:prstGeom prst="rect">
            <a:avLst/>
          </a:prstGeom>
        </p:spPr>
        <p:txBody>
          <a:bodyPr anchor="ctr"/>
          <a:p>
            <a:pPr>
              <a:lnSpc>
                <a:spcPct val="100000"/>
              </a:lnSpc>
            </a:pPr>
            <a:fld id="{5419DAFE-ECC2-44E3-81F4-19BD6804884F}" type="datetime">
              <a:rPr b="0" lang="en-US" sz="1200" spc="-1" strike="noStrike">
                <a:solidFill>
                  <a:srgbClr val="8b8b8b"/>
                </a:solidFill>
                <a:latin typeface="Calibri"/>
              </a:rPr>
              <a:t>10/18/19</a:t>
            </a:fld>
            <a:endParaRPr b="0" lang="en-US" sz="1200" spc="-1" strike="noStrike">
              <a:latin typeface="Times New Roman"/>
            </a:endParaRPr>
          </a:p>
        </p:txBody>
      </p:sp>
      <p:sp>
        <p:nvSpPr>
          <p:cNvPr id="79"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80" name="PlaceHolder 5"/>
          <p:cNvSpPr>
            <a:spLocks noGrp="1"/>
          </p:cNvSpPr>
          <p:nvPr>
            <p:ph type="sldNum"/>
          </p:nvPr>
        </p:nvSpPr>
        <p:spPr>
          <a:xfrm>
            <a:off x="8610480" y="6356520"/>
            <a:ext cx="2742840" cy="364680"/>
          </a:xfrm>
          <a:prstGeom prst="rect">
            <a:avLst/>
          </a:prstGeom>
        </p:spPr>
        <p:txBody>
          <a:bodyPr anchor="ctr"/>
          <a:p>
            <a:pPr algn="r">
              <a:lnSpc>
                <a:spcPct val="100000"/>
              </a:lnSpc>
            </a:pPr>
            <a:fld id="{563123F8-A4C5-47A6-BA1A-6BAD070EE0E5}"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3.xml.rels><?xml version="1.0" encoding="UTF-8"?>
<Relationships xmlns="http://schemas.openxmlformats.org/package/2006/relationships"><Relationship Id="rId1" Type="http://schemas.openxmlformats.org/officeDocument/2006/relationships/hyperlink" Target="http://mms.mongodb.com/" TargetMode="External"/><Relationship Id="rId2" Type="http://schemas.openxmlformats.org/officeDocument/2006/relationships/hyperlink" Target="http://mms.mongodb.com/" TargetMode="External"/><Relationship Id="rId3" Type="http://schemas.openxmlformats.org/officeDocument/2006/relationships/slideLayout" Target="../slideLayouts/slideLayout25.xml"/><Relationship Id="rId4"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0.xml.rels><?xml version="1.0" encoding="UTF-8"?>
<Relationships xmlns="http://schemas.openxmlformats.org/package/2006/relationships"><Relationship Id="rId1" Type="http://schemas.openxmlformats.org/officeDocument/2006/relationships/hyperlink" Target="https://docs.mongodb.com/manual/reference/built-in-roles/#built-in-roles" TargetMode="External"/><Relationship Id="rId2" Type="http://schemas.openxmlformats.org/officeDocument/2006/relationships/slideLayout" Target="../slideLayouts/slideLayout1.xml"/><Relationship Id="rId3"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hyperlink" Target="https://docs.mongodb.com/manual/reference/built-in-roles/#built-in-roles" TargetMode="External"/><Relationship Id="rId2" Type="http://schemas.openxmlformats.org/officeDocument/2006/relationships/slideLayout" Target="../slideLayouts/slideLayout1.xml"/><Relationship Id="rId3"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hyperlink" Target="https://docs.mongodb.com/manual/reference/built-in-roles/#built-in-roles" TargetMode="External"/><Relationship Id="rId2" Type="http://schemas.openxmlformats.org/officeDocument/2006/relationships/slideLayout" Target="../slideLayouts/slideLayout1.xml"/><Relationship Id="rId3"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Agenda</a:t>
            </a:r>
            <a:endParaRPr b="0" lang="en-US" sz="4800" spc="-1" strike="noStrike">
              <a:latin typeface="Arial"/>
            </a:endParaRPr>
          </a:p>
        </p:txBody>
      </p:sp>
      <p:sp>
        <p:nvSpPr>
          <p:cNvPr id="124" name="CustomShape 2"/>
          <p:cNvSpPr/>
          <p:nvPr/>
        </p:nvSpPr>
        <p:spPr>
          <a:xfrm>
            <a:off x="838080" y="1825560"/>
            <a:ext cx="10670760" cy="483696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Introduction</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Installation</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Démarrage </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Opération sur les documents</a:t>
            </a:r>
            <a:endParaRPr b="0" lang="en-US" sz="2800" spc="-1" strike="noStrike">
              <a:latin typeface="Arial"/>
            </a:endParaRPr>
          </a:p>
          <a:p>
            <a:pPr lvl="1" marL="685800" indent="-227520">
              <a:lnSpc>
                <a:spcPct val="90000"/>
              </a:lnSpc>
              <a:spcBef>
                <a:spcPts val="499"/>
              </a:spcBef>
              <a:buClr>
                <a:srgbClr val="1f4e79"/>
              </a:buClr>
              <a:buFont typeface="Arial"/>
              <a:buChar char="•"/>
            </a:pPr>
            <a:r>
              <a:rPr b="0" lang="en-US" sz="2400" spc="-1" strike="noStrike">
                <a:solidFill>
                  <a:srgbClr val="1f4e79"/>
                </a:solidFill>
                <a:latin typeface="Calibri"/>
                <a:ea typeface="DejaVu Sans"/>
              </a:rPr>
              <a:t>CRUD : Create, Read, Update, Delete</a:t>
            </a:r>
            <a:endParaRPr b="0" lang="en-US" sz="2400" spc="-1" strike="noStrike">
              <a:latin typeface="Arial"/>
            </a:endParaRPr>
          </a:p>
          <a:p>
            <a:pPr lvl="1" marL="685800" indent="-227520">
              <a:lnSpc>
                <a:spcPct val="90000"/>
              </a:lnSpc>
              <a:spcBef>
                <a:spcPts val="499"/>
              </a:spcBef>
              <a:buClr>
                <a:srgbClr val="1f4e79"/>
              </a:buClr>
              <a:buFont typeface="Arial"/>
              <a:buChar char="•"/>
            </a:pPr>
            <a:r>
              <a:rPr b="0" lang="en-US" sz="2400" spc="-1" strike="noStrike">
                <a:solidFill>
                  <a:srgbClr val="1f4e79"/>
                </a:solidFill>
                <a:latin typeface="Calibri"/>
                <a:ea typeface="DejaVu Sans"/>
              </a:rPr>
              <a:t>Les aggrégats : count, distinct, aggregate &amp; mapReduce</a:t>
            </a:r>
            <a:endParaRPr b="0" lang="en-US" sz="24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Conception modèle de données</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Tuning de Performance</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Sécurité</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Réplication</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Sharding</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Sauvegarde et restauration</a:t>
            </a:r>
            <a:endParaRPr b="0" lang="en-US"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Agenda</a:t>
            </a:r>
            <a:endParaRPr b="0" lang="en-US" sz="4800" spc="-1" strike="noStrike">
              <a:latin typeface="Arial"/>
            </a:endParaRPr>
          </a:p>
        </p:txBody>
      </p:sp>
      <p:sp>
        <p:nvSpPr>
          <p:cNvPr id="142" name="CustomShape 2"/>
          <p:cNvSpPr/>
          <p:nvPr/>
        </p:nvSpPr>
        <p:spPr>
          <a:xfrm>
            <a:off x="838080" y="1825560"/>
            <a:ext cx="10613520" cy="45968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Introduction</a:t>
            </a:r>
            <a:endParaRPr b="0" lang="en-US" sz="2800" spc="-1" strike="noStrike">
              <a:latin typeface="Arial"/>
            </a:endParaRPr>
          </a:p>
          <a:p>
            <a:pPr marL="228600" indent="-22752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Installation</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Démarrage </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Opération sur les documents </a:t>
            </a:r>
            <a:endParaRPr b="0" lang="en-US" sz="2800" spc="-1" strike="noStrike">
              <a:latin typeface="Arial"/>
            </a:endParaRPr>
          </a:p>
          <a:p>
            <a:pPr lvl="1" marL="685800" indent="-227520">
              <a:lnSpc>
                <a:spcPct val="90000"/>
              </a:lnSpc>
              <a:spcBef>
                <a:spcPts val="499"/>
              </a:spcBef>
              <a:buClr>
                <a:srgbClr val="1f4e79"/>
              </a:buClr>
              <a:buFont typeface="Arial"/>
              <a:buChar char="•"/>
            </a:pPr>
            <a:r>
              <a:rPr b="0" lang="en-US" sz="2400" spc="-1" strike="noStrike">
                <a:solidFill>
                  <a:srgbClr val="1f4e79"/>
                </a:solidFill>
                <a:latin typeface="Calibri"/>
                <a:ea typeface="DejaVu Sans"/>
              </a:rPr>
              <a:t>CRUD : Create, Read, Update, Delete</a:t>
            </a:r>
            <a:endParaRPr b="0" lang="en-US" sz="2400" spc="-1" strike="noStrike">
              <a:latin typeface="Arial"/>
            </a:endParaRPr>
          </a:p>
          <a:p>
            <a:pPr lvl="1" marL="685800" indent="-227520">
              <a:lnSpc>
                <a:spcPct val="90000"/>
              </a:lnSpc>
              <a:spcBef>
                <a:spcPts val="499"/>
              </a:spcBef>
              <a:buClr>
                <a:srgbClr val="1f4e79"/>
              </a:buClr>
              <a:buFont typeface="Arial"/>
              <a:buChar char="•"/>
            </a:pPr>
            <a:r>
              <a:rPr b="0" lang="en-US" sz="2400" spc="-1" strike="noStrike">
                <a:solidFill>
                  <a:srgbClr val="1f4e79"/>
                </a:solidFill>
                <a:latin typeface="Calibri"/>
                <a:ea typeface="DejaVu Sans"/>
              </a:rPr>
              <a:t>Les aggregats : count, distinct, aggregate, mapReduce</a:t>
            </a:r>
            <a:endParaRPr b="0" lang="en-US" sz="24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Conception modèle de données</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Tuning de Performance</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Sécurité </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Réplication</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Sharding</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Sauvegarde et restauration</a:t>
            </a:r>
            <a:endParaRPr b="0" lang="en-US" sz="2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Installation</a:t>
            </a:r>
            <a:endParaRPr b="0" lang="en-US" sz="4800" spc="-1" strike="noStrike">
              <a:latin typeface="Arial"/>
            </a:endParaRPr>
          </a:p>
        </p:txBody>
      </p:sp>
      <p:sp>
        <p:nvSpPr>
          <p:cNvPr id="144" name="CustomShape 2"/>
          <p:cNvSpPr/>
          <p:nvPr/>
        </p:nvSpPr>
        <p:spPr>
          <a:xfrm>
            <a:off x="838080" y="1825560"/>
            <a:ext cx="10514520" cy="476856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70c0"/>
              </a:buClr>
              <a:buFont typeface="Arial"/>
              <a:buChar char="•"/>
            </a:pPr>
            <a:r>
              <a:rPr b="1" lang="en-US" sz="2800" spc="-1" strike="noStrike">
                <a:solidFill>
                  <a:srgbClr val="0070c0"/>
                </a:solidFill>
                <a:latin typeface="Calibri"/>
                <a:ea typeface="DejaVu Sans"/>
              </a:rPr>
              <a:t>Sur ubuntu 16.04 (Xenial) / 18.04 (Bionic)</a:t>
            </a:r>
            <a:endParaRPr b="0" lang="en-US" sz="2800" spc="-1" strike="noStrike">
              <a:latin typeface="Arial"/>
            </a:endParaRPr>
          </a:p>
          <a:p>
            <a:pPr>
              <a:lnSpc>
                <a:spcPct val="90000"/>
              </a:lnSpc>
              <a:spcBef>
                <a:spcPts val="1001"/>
              </a:spcBef>
            </a:pPr>
            <a:endParaRPr b="0" lang="en-US" sz="2800" spc="-1" strike="noStrike">
              <a:latin typeface="Arial"/>
            </a:endParaRPr>
          </a:p>
          <a:p>
            <a:pPr marL="514440" indent="-513360">
              <a:lnSpc>
                <a:spcPct val="90000"/>
              </a:lnSpc>
              <a:spcBef>
                <a:spcPts val="1001"/>
              </a:spcBef>
              <a:buClr>
                <a:srgbClr val="000000"/>
              </a:buClr>
              <a:buFont typeface="Arial"/>
              <a:buAutoNum type="arabicPeriod"/>
            </a:pPr>
            <a:r>
              <a:rPr b="0" lang="en-US" sz="2800" spc="-1" strike="noStrike">
                <a:solidFill>
                  <a:srgbClr val="000000"/>
                </a:solidFill>
                <a:latin typeface="Calibri"/>
                <a:ea typeface="DejaVu Sans"/>
              </a:rPr>
              <a:t>wget -qO - https://www.mongodb.org/static/pgp/server-4.2.asc | sudo apt-key add –</a:t>
            </a:r>
            <a:endParaRPr b="0" lang="en-US" sz="2800" spc="-1" strike="noStrike">
              <a:latin typeface="Arial"/>
            </a:endParaRPr>
          </a:p>
          <a:p>
            <a:pPr marL="514440" indent="-513360">
              <a:lnSpc>
                <a:spcPct val="90000"/>
              </a:lnSpc>
              <a:spcBef>
                <a:spcPts val="1001"/>
              </a:spcBef>
              <a:buClr>
                <a:srgbClr val="000000"/>
              </a:buClr>
              <a:buFont typeface="Arial"/>
              <a:buAutoNum type="arabicPeriod"/>
            </a:pPr>
            <a:r>
              <a:rPr b="0" lang="en-US" sz="2800" spc="-1" strike="noStrike">
                <a:solidFill>
                  <a:srgbClr val="000000"/>
                </a:solidFill>
                <a:latin typeface="Calibri"/>
                <a:ea typeface="DejaVu Sans"/>
              </a:rPr>
              <a:t>Créer le fichier : /etc/apt/sources.list.d/mongodb-org-4.2.list</a:t>
            </a:r>
            <a:endParaRPr b="0" lang="en-US" sz="2800" spc="-1" strike="noStrike">
              <a:latin typeface="Arial"/>
            </a:endParaRPr>
          </a:p>
          <a:p>
            <a:pPr marL="514440" indent="-513360">
              <a:lnSpc>
                <a:spcPct val="90000"/>
              </a:lnSpc>
              <a:spcBef>
                <a:spcPts val="1001"/>
              </a:spcBef>
              <a:buClr>
                <a:srgbClr val="000000"/>
              </a:buClr>
              <a:buFont typeface="Arial"/>
              <a:buAutoNum type="arabicPeriod"/>
            </a:pPr>
            <a:r>
              <a:rPr b="0" lang="en-US" sz="2800" spc="-1" strike="noStrike">
                <a:solidFill>
                  <a:srgbClr val="000000"/>
                </a:solidFill>
                <a:latin typeface="Calibri"/>
                <a:ea typeface="DejaVu Sans"/>
              </a:rPr>
              <a:t>echo "deb [ arch=amd64 ] https://repo.mongodb.org/apt/ubuntu bionic/mongodb-org/4.2 multiverse" | sudo tee /etc/apt/sources.list.d/mongodb-org-4.2.list</a:t>
            </a:r>
            <a:endParaRPr b="0" lang="en-US" sz="2800" spc="-1" strike="noStrike">
              <a:latin typeface="Arial"/>
            </a:endParaRPr>
          </a:p>
          <a:p>
            <a:pPr marL="514440" indent="-513360">
              <a:lnSpc>
                <a:spcPct val="90000"/>
              </a:lnSpc>
              <a:spcBef>
                <a:spcPts val="1001"/>
              </a:spcBef>
              <a:buClr>
                <a:srgbClr val="000000"/>
              </a:buClr>
              <a:buFont typeface="Arial"/>
              <a:buAutoNum type="arabicPeriod"/>
            </a:pPr>
            <a:r>
              <a:rPr b="0" lang="en-US" sz="2800" spc="-1" strike="noStrike">
                <a:solidFill>
                  <a:srgbClr val="000000"/>
                </a:solidFill>
                <a:latin typeface="Calibri"/>
                <a:ea typeface="DejaVu Sans"/>
              </a:rPr>
              <a:t>sudo apt-get update</a:t>
            </a:r>
            <a:endParaRPr b="0" lang="en-US" sz="2800" spc="-1" strike="noStrike">
              <a:latin typeface="Arial"/>
            </a:endParaRPr>
          </a:p>
          <a:p>
            <a:pPr marL="514440" indent="-513360">
              <a:lnSpc>
                <a:spcPct val="90000"/>
              </a:lnSpc>
              <a:spcBef>
                <a:spcPts val="1001"/>
              </a:spcBef>
              <a:buClr>
                <a:srgbClr val="000000"/>
              </a:buClr>
              <a:buFont typeface="Arial"/>
              <a:buAutoNum type="arabicPeriod"/>
            </a:pPr>
            <a:r>
              <a:rPr b="0" lang="en-US" sz="2800" spc="-1" strike="noStrike">
                <a:solidFill>
                  <a:srgbClr val="000000"/>
                </a:solidFill>
                <a:latin typeface="Calibri"/>
                <a:ea typeface="DejaVu Sans"/>
              </a:rPr>
              <a:t>sudo apt-get install -y mongodb-org</a:t>
            </a:r>
            <a:endParaRPr b="0" lang="en-US" sz="2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Installation</a:t>
            </a:r>
            <a:endParaRPr b="0" lang="en-US" sz="4800" spc="-1" strike="noStrike">
              <a:latin typeface="Arial"/>
            </a:endParaRPr>
          </a:p>
        </p:txBody>
      </p:sp>
      <p:sp>
        <p:nvSpPr>
          <p:cNvPr id="146" name="CustomShape 2"/>
          <p:cNvSpPr/>
          <p:nvPr/>
        </p:nvSpPr>
        <p:spPr>
          <a:xfrm>
            <a:off x="838080" y="1825560"/>
            <a:ext cx="10514520" cy="476856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70c0"/>
              </a:buClr>
              <a:buFont typeface="Arial"/>
              <a:buChar char="•"/>
            </a:pPr>
            <a:r>
              <a:rPr b="1" lang="en-US" sz="2800" spc="-1" strike="noStrike">
                <a:solidFill>
                  <a:srgbClr val="0070c0"/>
                </a:solidFill>
                <a:latin typeface="Calibri"/>
                <a:ea typeface="DejaVu Sans"/>
              </a:rPr>
              <a:t>Sur Red Hat Enterprise / CentOS</a:t>
            </a:r>
            <a:endParaRPr b="0" lang="en-US" sz="2800" spc="-1" strike="noStrike">
              <a:latin typeface="Arial"/>
            </a:endParaRPr>
          </a:p>
          <a:p>
            <a:pPr>
              <a:lnSpc>
                <a:spcPct val="90000"/>
              </a:lnSpc>
              <a:spcBef>
                <a:spcPts val="1001"/>
              </a:spcBef>
            </a:pPr>
            <a:endParaRPr b="0" lang="en-US" sz="2800" spc="-1" strike="noStrike">
              <a:latin typeface="Arial"/>
            </a:endParaRPr>
          </a:p>
          <a:p>
            <a:pPr marL="514440" indent="-513360">
              <a:lnSpc>
                <a:spcPct val="90000"/>
              </a:lnSpc>
              <a:spcBef>
                <a:spcPts val="1001"/>
              </a:spcBef>
              <a:buClr>
                <a:srgbClr val="000000"/>
              </a:buClr>
              <a:buFont typeface="Arial"/>
              <a:buAutoNum type="arabicPeriod"/>
            </a:pPr>
            <a:r>
              <a:rPr b="0" lang="en-US" sz="2800" spc="-1" strike="noStrike">
                <a:solidFill>
                  <a:srgbClr val="000000"/>
                </a:solidFill>
                <a:latin typeface="Calibri"/>
                <a:ea typeface="DejaVu Sans"/>
              </a:rPr>
              <a:t>Créer le fichier : /etc/yum.repos.d/mongodb-org-4.2.repo</a:t>
            </a:r>
            <a:endParaRPr b="0" lang="en-US" sz="2800" spc="-1" strike="noStrike">
              <a:latin typeface="Arial"/>
            </a:endParaRPr>
          </a:p>
          <a:p>
            <a:pPr>
              <a:lnSpc>
                <a:spcPct val="90000"/>
              </a:lnSpc>
              <a:spcBef>
                <a:spcPts val="1001"/>
              </a:spcBef>
            </a:pPr>
            <a:endParaRPr b="0" lang="en-US" sz="2800" spc="-1" strike="noStrike">
              <a:latin typeface="Arial"/>
            </a:endParaRPr>
          </a:p>
          <a:p>
            <a:pPr marL="457200">
              <a:lnSpc>
                <a:spcPct val="90000"/>
              </a:lnSpc>
              <a:spcBef>
                <a:spcPts val="499"/>
              </a:spcBef>
            </a:pPr>
            <a:r>
              <a:rPr b="0" lang="en-US" sz="2400" spc="-1" strike="noStrike">
                <a:solidFill>
                  <a:srgbClr val="000000"/>
                </a:solidFill>
                <a:latin typeface="Calibri"/>
                <a:ea typeface="DejaVu Sans"/>
              </a:rPr>
              <a:t>[mongodb-org-4.2]</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Calibri"/>
                <a:ea typeface="DejaVu Sans"/>
              </a:rPr>
              <a:t>name=MongoDB Repository</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Calibri"/>
                <a:ea typeface="DejaVu Sans"/>
              </a:rPr>
              <a:t>baseurl=https://repo.mongodb.org/yum/redhat/$releasever/mongodb-org/4.2/x86_64/</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Calibri"/>
                <a:ea typeface="DejaVu Sans"/>
              </a:rPr>
              <a:t>gpgcheck=1</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Calibri"/>
                <a:ea typeface="DejaVu Sans"/>
              </a:rPr>
              <a:t>enabled=1</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Calibri"/>
                <a:ea typeface="DejaVu Sans"/>
              </a:rPr>
              <a:t>gpgkey=https://www.mongodb.org/static/pgp/server-4.2.asc</a:t>
            </a:r>
            <a:endParaRPr b="0" lang="en-US" sz="2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Installation</a:t>
            </a:r>
            <a:endParaRPr b="0" lang="en-US" sz="4800" spc="-1" strike="noStrike">
              <a:latin typeface="Arial"/>
            </a:endParaRPr>
          </a:p>
        </p:txBody>
      </p:sp>
      <p:sp>
        <p:nvSpPr>
          <p:cNvPr id="148" name="CustomShape 2"/>
          <p:cNvSpPr/>
          <p:nvPr/>
        </p:nvSpPr>
        <p:spPr>
          <a:xfrm>
            <a:off x="838080" y="1825560"/>
            <a:ext cx="10514520" cy="476856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70c0"/>
              </a:buClr>
              <a:buFont typeface="Arial"/>
              <a:buChar char="•"/>
            </a:pPr>
            <a:r>
              <a:rPr b="1" lang="en-US" sz="2800" spc="-1" strike="noStrike">
                <a:solidFill>
                  <a:srgbClr val="0070c0"/>
                </a:solidFill>
                <a:latin typeface="Calibri"/>
                <a:ea typeface="DejaVu Sans"/>
              </a:rPr>
              <a:t>Sur Red Hat Enterprise / CentOS</a:t>
            </a:r>
            <a:endParaRPr b="0" lang="en-US" sz="2800" spc="-1" strike="noStrike">
              <a:latin typeface="Arial"/>
            </a:endParaRPr>
          </a:p>
          <a:p>
            <a:pPr>
              <a:lnSpc>
                <a:spcPct val="90000"/>
              </a:lnSpc>
              <a:spcBef>
                <a:spcPts val="1001"/>
              </a:spcBef>
            </a:pPr>
            <a:endParaRPr b="0" lang="en-US" sz="2800" spc="-1" strike="noStrike">
              <a:latin typeface="Arial"/>
            </a:endParaRPr>
          </a:p>
          <a:p>
            <a:pPr marL="514440" indent="-513360">
              <a:lnSpc>
                <a:spcPct val="90000"/>
              </a:lnSpc>
              <a:spcBef>
                <a:spcPts val="1001"/>
              </a:spcBef>
              <a:buClr>
                <a:srgbClr val="000000"/>
              </a:buClr>
              <a:buFont typeface="Calibri Light"/>
              <a:buAutoNum type="arabicPeriod" startAt="2"/>
            </a:pPr>
            <a:r>
              <a:rPr b="0" lang="en-US" sz="2800" spc="-1" strike="noStrike">
                <a:solidFill>
                  <a:srgbClr val="000000"/>
                </a:solidFill>
                <a:latin typeface="Lucida Console"/>
                <a:ea typeface="DejaVu Sans"/>
              </a:rPr>
              <a:t>sudo yum install -y mongodb-org</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Ou bien précisant la version des différents pakage</a:t>
            </a:r>
            <a:endParaRPr b="0" lang="en-US" sz="2800" spc="-1" strike="noStrike">
              <a:latin typeface="Arial"/>
            </a:endParaRPr>
          </a:p>
          <a:p>
            <a:pPr>
              <a:lnSpc>
                <a:spcPct val="90000"/>
              </a:lnSpc>
              <a:spcBef>
                <a:spcPts val="1001"/>
              </a:spcBef>
            </a:pPr>
            <a:endParaRPr b="0" lang="en-US" sz="2800" spc="-1" strike="noStrike">
              <a:latin typeface="Arial"/>
            </a:endParaRPr>
          </a:p>
          <a:p>
            <a:pPr marL="514440" indent="-513360">
              <a:lnSpc>
                <a:spcPct val="90000"/>
              </a:lnSpc>
              <a:spcBef>
                <a:spcPts val="1001"/>
              </a:spcBef>
              <a:buClr>
                <a:srgbClr val="000000"/>
              </a:buClr>
              <a:buFont typeface="Calibri Light"/>
              <a:buAutoNum type="arabicPeriod" startAt="3"/>
            </a:pPr>
            <a:r>
              <a:rPr b="0" lang="en-US" sz="2400" spc="-1" strike="noStrike">
                <a:solidFill>
                  <a:srgbClr val="000000"/>
                </a:solidFill>
                <a:latin typeface="Lucida Console"/>
                <a:ea typeface="DejaVu Sans"/>
              </a:rPr>
              <a:t>sudo yum install -y mongodb-org-4.2.0 mongodb-org-server-4.2.0 mongodb-org-shell-4.2.0 mongodb-org-mongos-4.2.0 mongodb-org-tools-4.2.0</a:t>
            </a:r>
            <a:endParaRPr b="0" lang="en-US" sz="2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Agenda</a:t>
            </a:r>
            <a:endParaRPr b="0" lang="en-US" sz="4800" spc="-1" strike="noStrike">
              <a:latin typeface="Arial"/>
            </a:endParaRPr>
          </a:p>
        </p:txBody>
      </p:sp>
      <p:sp>
        <p:nvSpPr>
          <p:cNvPr id="150" name="CustomShape 2"/>
          <p:cNvSpPr/>
          <p:nvPr/>
        </p:nvSpPr>
        <p:spPr>
          <a:xfrm>
            <a:off x="838080" y="1825560"/>
            <a:ext cx="10613520" cy="45968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Introduction</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Installation</a:t>
            </a:r>
            <a:endParaRPr b="0" lang="en-US" sz="2800" spc="-1" strike="noStrike">
              <a:latin typeface="Arial"/>
            </a:endParaRPr>
          </a:p>
          <a:p>
            <a:pPr marL="228600" indent="-22752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Démarrage </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Opération sur les documents </a:t>
            </a:r>
            <a:endParaRPr b="0" lang="en-US" sz="2800" spc="-1" strike="noStrike">
              <a:latin typeface="Arial"/>
            </a:endParaRPr>
          </a:p>
          <a:p>
            <a:pPr lvl="1" marL="685800" indent="-227520">
              <a:lnSpc>
                <a:spcPct val="90000"/>
              </a:lnSpc>
              <a:spcBef>
                <a:spcPts val="499"/>
              </a:spcBef>
              <a:buClr>
                <a:srgbClr val="1f4e79"/>
              </a:buClr>
              <a:buFont typeface="Arial"/>
              <a:buChar char="•"/>
            </a:pPr>
            <a:r>
              <a:rPr b="0" lang="en-US" sz="2400" spc="-1" strike="noStrike">
                <a:solidFill>
                  <a:srgbClr val="1f4e79"/>
                </a:solidFill>
                <a:latin typeface="Calibri"/>
                <a:ea typeface="DejaVu Sans"/>
              </a:rPr>
              <a:t>CRUD : Create, Read, Update, Delete</a:t>
            </a:r>
            <a:endParaRPr b="0" lang="en-US" sz="2400" spc="-1" strike="noStrike">
              <a:latin typeface="Arial"/>
            </a:endParaRPr>
          </a:p>
          <a:p>
            <a:pPr lvl="1" marL="685800" indent="-227520">
              <a:lnSpc>
                <a:spcPct val="90000"/>
              </a:lnSpc>
              <a:spcBef>
                <a:spcPts val="499"/>
              </a:spcBef>
              <a:buClr>
                <a:srgbClr val="1f4e79"/>
              </a:buClr>
              <a:buFont typeface="Arial"/>
              <a:buChar char="•"/>
            </a:pPr>
            <a:r>
              <a:rPr b="0" lang="en-US" sz="2400" spc="-1" strike="noStrike">
                <a:solidFill>
                  <a:srgbClr val="1f4e79"/>
                </a:solidFill>
                <a:latin typeface="Calibri"/>
                <a:ea typeface="DejaVu Sans"/>
              </a:rPr>
              <a:t>Les aggregats : count, distinct, aggregate, mapReduce</a:t>
            </a:r>
            <a:endParaRPr b="0" lang="en-US" sz="24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Sécurité </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Réplication</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Sharding</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Tuning de Performance</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Sauvegarde et restauration</a:t>
            </a:r>
            <a:endParaRPr b="0" lang="en-US" sz="2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Démarrage</a:t>
            </a:r>
            <a:endParaRPr b="0" lang="en-US" sz="4800" spc="-1" strike="noStrike">
              <a:latin typeface="Arial"/>
            </a:endParaRPr>
          </a:p>
        </p:txBody>
      </p:sp>
      <p:sp>
        <p:nvSpPr>
          <p:cNvPr id="152"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0070c0"/>
                </a:solidFill>
                <a:latin typeface="Calibri"/>
                <a:ea typeface="DejaVu Sans"/>
              </a:rPr>
              <a:t>Démarrage d’une instance :</a:t>
            </a:r>
            <a:endParaRPr b="0" lang="en-US" sz="2800" spc="-1" strike="noStrike">
              <a:latin typeface="Arial"/>
            </a:endParaRPr>
          </a:p>
          <a:p>
            <a:pPr>
              <a:lnSpc>
                <a:spcPct val="90000"/>
              </a:lnSpc>
              <a:spcBef>
                <a:spcPts val="1001"/>
              </a:spcBef>
            </a:pP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3200" spc="-1" strike="noStrike">
                <a:solidFill>
                  <a:srgbClr val="000000"/>
                </a:solidFill>
                <a:latin typeface="Calibri"/>
                <a:ea typeface="DejaVu Sans"/>
              </a:rPr>
              <a:t>L’executable </a:t>
            </a:r>
            <a:r>
              <a:rPr b="0" lang="en-US" sz="3200" spc="-1" strike="noStrike">
                <a:solidFill>
                  <a:srgbClr val="c00000"/>
                </a:solidFill>
                <a:latin typeface="Calibri"/>
                <a:ea typeface="DejaVu Sans"/>
              </a:rPr>
              <a:t>mongod </a:t>
            </a:r>
            <a:r>
              <a:rPr b="0" lang="en-US" sz="3200" spc="-1" strike="noStrike">
                <a:solidFill>
                  <a:srgbClr val="000000"/>
                </a:solidFill>
                <a:latin typeface="Calibri"/>
                <a:ea typeface="DejaVu Sans"/>
              </a:rPr>
              <a:t>permet de démarrer une instance</a:t>
            </a:r>
            <a:endParaRPr b="0" lang="en-US" sz="3200" spc="-1" strike="noStrike">
              <a:latin typeface="Arial"/>
            </a:endParaRPr>
          </a:p>
          <a:p>
            <a:pPr>
              <a:lnSpc>
                <a:spcPct val="100000"/>
              </a:lnSpc>
            </a:pPr>
            <a:endParaRPr b="0" lang="en-US" sz="3200" spc="-1" strike="noStrike">
              <a:latin typeface="Arial"/>
            </a:endParaRPr>
          </a:p>
          <a:p>
            <a:pPr lvl="1" marL="685800" indent="-227520">
              <a:lnSpc>
                <a:spcPct val="90000"/>
              </a:lnSpc>
              <a:spcBef>
                <a:spcPts val="499"/>
              </a:spcBef>
              <a:buClr>
                <a:srgbClr val="000000"/>
              </a:buClr>
              <a:buFont typeface="Arial"/>
              <a:buChar char="•"/>
            </a:pPr>
            <a:r>
              <a:rPr b="0" lang="en-US" sz="3200" spc="-1" strike="noStrike">
                <a:solidFill>
                  <a:srgbClr val="000000"/>
                </a:solidFill>
                <a:latin typeface="Calibri"/>
                <a:ea typeface="DejaVu Sans"/>
              </a:rPr>
              <a:t>Quelques paramètres fréquents :</a:t>
            </a:r>
            <a:endParaRPr b="0" lang="en-US" sz="3200" spc="-1" strike="noStrike">
              <a:latin typeface="Arial"/>
            </a:endParaRPr>
          </a:p>
          <a:p>
            <a:pPr lvl="2" marL="1143000" indent="-227520">
              <a:lnSpc>
                <a:spcPct val="90000"/>
              </a:lnSpc>
              <a:spcBef>
                <a:spcPts val="499"/>
              </a:spcBef>
              <a:buClr>
                <a:srgbClr val="002060"/>
              </a:buClr>
              <a:buFont typeface="Arial"/>
              <a:buChar char="•"/>
            </a:pPr>
            <a:r>
              <a:rPr b="0" lang="en-US" sz="2800" spc="-1" strike="noStrike">
                <a:solidFill>
                  <a:srgbClr val="002060"/>
                </a:solidFill>
                <a:latin typeface="Calibri"/>
                <a:ea typeface="DejaVu Sans"/>
              </a:rPr>
              <a:t>--config &lt;filename&gt;, -f &lt;filename&gt;</a:t>
            </a:r>
            <a:endParaRPr b="0" lang="en-US" sz="2800" spc="-1" strike="noStrike">
              <a:latin typeface="Arial"/>
            </a:endParaRPr>
          </a:p>
          <a:p>
            <a:pPr>
              <a:lnSpc>
                <a:spcPct val="100000"/>
              </a:lnSpc>
            </a:pPr>
            <a:endParaRPr b="0" lang="en-US" sz="2800" spc="-1" strike="noStrike">
              <a:latin typeface="Arial"/>
            </a:endParaRPr>
          </a:p>
          <a:p>
            <a:pPr lvl="2" marL="1143000" indent="-227520">
              <a:lnSpc>
                <a:spcPct val="90000"/>
              </a:lnSpc>
              <a:spcBef>
                <a:spcPts val="499"/>
              </a:spcBef>
              <a:buClr>
                <a:srgbClr val="002060"/>
              </a:buClr>
              <a:buFont typeface="Arial"/>
              <a:buChar char="•"/>
            </a:pPr>
            <a:r>
              <a:rPr b="0" lang="en-US" sz="2800" spc="-1" strike="noStrike">
                <a:solidFill>
                  <a:srgbClr val="002060"/>
                </a:solidFill>
                <a:latin typeface="Calibri"/>
                <a:ea typeface="DejaVu Sans"/>
              </a:rPr>
              <a:t>--dbpath &lt;path&gt;</a:t>
            </a:r>
            <a:endParaRPr b="0" lang="en-US" sz="2800" spc="-1" strike="noStrike">
              <a:latin typeface="Arial"/>
            </a:endParaRPr>
          </a:p>
          <a:p>
            <a:pPr lvl="2" marL="1143000" indent="-227520">
              <a:lnSpc>
                <a:spcPct val="90000"/>
              </a:lnSpc>
              <a:spcBef>
                <a:spcPts val="499"/>
              </a:spcBef>
              <a:buClr>
                <a:srgbClr val="002060"/>
              </a:buClr>
              <a:buFont typeface="Arial"/>
              <a:buChar char="•"/>
            </a:pPr>
            <a:r>
              <a:rPr b="0" lang="en-US" sz="2800" spc="-1" strike="noStrike">
                <a:solidFill>
                  <a:srgbClr val="002060"/>
                </a:solidFill>
                <a:latin typeface="Calibri"/>
                <a:ea typeface="DejaVu Sans"/>
              </a:rPr>
              <a:t>--port &lt;port&gt;</a:t>
            </a:r>
            <a:endParaRPr b="0" lang="en-US" sz="2800" spc="-1" strike="noStrike">
              <a:latin typeface="Arial"/>
            </a:endParaRPr>
          </a:p>
          <a:p>
            <a:pPr lvl="2" marL="1143000" indent="-227520">
              <a:lnSpc>
                <a:spcPct val="90000"/>
              </a:lnSpc>
              <a:spcBef>
                <a:spcPts val="499"/>
              </a:spcBef>
              <a:buClr>
                <a:srgbClr val="002060"/>
              </a:buClr>
              <a:buFont typeface="Arial"/>
              <a:buChar char="•"/>
            </a:pPr>
            <a:r>
              <a:rPr b="0" lang="en-US" sz="2800" spc="-1" strike="noStrike">
                <a:solidFill>
                  <a:srgbClr val="002060"/>
                </a:solidFill>
                <a:latin typeface="Calibri"/>
                <a:ea typeface="DejaVu Sans"/>
              </a:rPr>
              <a:t>--bind_ip &lt;hostnames|ipaddresses|Unix domain socket paths&gt;</a:t>
            </a:r>
            <a:endParaRPr b="0" lang="en-US" sz="2800" spc="-1" strike="noStrike">
              <a:latin typeface="Arial"/>
            </a:endParaRPr>
          </a:p>
          <a:p>
            <a:pPr lvl="2" marL="1143000" indent="-227520">
              <a:lnSpc>
                <a:spcPct val="90000"/>
              </a:lnSpc>
              <a:spcBef>
                <a:spcPts val="499"/>
              </a:spcBef>
              <a:buClr>
                <a:srgbClr val="002060"/>
              </a:buClr>
              <a:buFont typeface="Arial"/>
              <a:buChar char="•"/>
            </a:pPr>
            <a:r>
              <a:rPr b="0" lang="en-US" sz="2800" spc="-1" strike="noStrike">
                <a:solidFill>
                  <a:srgbClr val="002060"/>
                </a:solidFill>
                <a:latin typeface="Calibri"/>
                <a:ea typeface="DejaVu Sans"/>
              </a:rPr>
              <a:t>--logpath &lt;path&gt;</a:t>
            </a:r>
            <a:endParaRPr b="0" lang="en-US" sz="2800" spc="-1" strike="noStrike">
              <a:latin typeface="Arial"/>
            </a:endParaRPr>
          </a:p>
          <a:p>
            <a:pPr lvl="2" marL="1143000" indent="-227520">
              <a:lnSpc>
                <a:spcPct val="90000"/>
              </a:lnSpc>
              <a:spcBef>
                <a:spcPts val="499"/>
              </a:spcBef>
              <a:buClr>
                <a:srgbClr val="002060"/>
              </a:buClr>
              <a:buFont typeface="Arial"/>
              <a:buChar char="•"/>
            </a:pPr>
            <a:r>
              <a:rPr b="0" lang="en-US" sz="2800" spc="-1" strike="noStrike">
                <a:solidFill>
                  <a:srgbClr val="002060"/>
                </a:solidFill>
                <a:latin typeface="Calibri"/>
                <a:ea typeface="DejaVu Sans"/>
              </a:rPr>
              <a:t>--syslog</a:t>
            </a:r>
            <a:endParaRPr b="0" lang="en-US" sz="2800" spc="-1" strike="noStrike">
              <a:latin typeface="Arial"/>
            </a:endParaRPr>
          </a:p>
          <a:p>
            <a:pPr lvl="2" marL="1143000" indent="-227520">
              <a:lnSpc>
                <a:spcPct val="90000"/>
              </a:lnSpc>
              <a:spcBef>
                <a:spcPts val="499"/>
              </a:spcBef>
              <a:buClr>
                <a:srgbClr val="002060"/>
              </a:buClr>
              <a:buFont typeface="Arial"/>
              <a:buChar char="•"/>
            </a:pPr>
            <a:r>
              <a:rPr b="0" lang="en-US" sz="2800" spc="-1" strike="noStrike">
                <a:solidFill>
                  <a:srgbClr val="002060"/>
                </a:solidFill>
                <a:latin typeface="Calibri"/>
                <a:ea typeface="DejaVu Sans"/>
              </a:rPr>
              <a:t>--logappend</a:t>
            </a:r>
            <a:endParaRPr b="0" lang="en-US" sz="2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Démarrage</a:t>
            </a:r>
            <a:endParaRPr b="0" lang="en-US" sz="4800" spc="-1" strike="noStrike">
              <a:latin typeface="Arial"/>
            </a:endParaRPr>
          </a:p>
        </p:txBody>
      </p:sp>
      <p:sp>
        <p:nvSpPr>
          <p:cNvPr id="154" name="CustomShape 2"/>
          <p:cNvSpPr/>
          <p:nvPr/>
        </p:nvSpPr>
        <p:spPr>
          <a:xfrm>
            <a:off x="838080" y="1825560"/>
            <a:ext cx="10514520" cy="503136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0070c0"/>
                </a:solidFill>
                <a:latin typeface="Calibri"/>
                <a:ea typeface="DejaVu Sans"/>
              </a:rPr>
              <a:t>Extrait du contenu d’un fichier de configuration au format YAML :</a:t>
            </a:r>
            <a:endParaRPr b="0" lang="en-US" sz="2800" spc="-1" strike="noStrike">
              <a:latin typeface="Arial"/>
            </a:endParaRPr>
          </a:p>
          <a:p>
            <a:pPr marL="457200">
              <a:lnSpc>
                <a:spcPct val="90000"/>
              </a:lnSpc>
              <a:spcBef>
                <a:spcPts val="499"/>
              </a:spcBef>
            </a:pPr>
            <a:endParaRPr b="0" lang="en-US" sz="2800" spc="-1" strike="noStrike">
              <a:latin typeface="Arial"/>
            </a:endParaRPr>
          </a:p>
          <a:p>
            <a:pPr marL="457200">
              <a:lnSpc>
                <a:spcPct val="90000"/>
              </a:lnSpc>
              <a:spcBef>
                <a:spcPts val="499"/>
              </a:spcBef>
            </a:pPr>
            <a:r>
              <a:rPr b="0" lang="en-US" sz="3200" spc="-1" strike="noStrike">
                <a:solidFill>
                  <a:srgbClr val="000000"/>
                </a:solidFill>
                <a:latin typeface="Calibri"/>
                <a:ea typeface="DejaVu Sans"/>
              </a:rPr>
              <a:t># where to write logging data.</a:t>
            </a:r>
            <a:endParaRPr b="0" lang="en-US" sz="3200" spc="-1" strike="noStrike">
              <a:latin typeface="Arial"/>
            </a:endParaRPr>
          </a:p>
          <a:p>
            <a:pPr marL="457200">
              <a:lnSpc>
                <a:spcPct val="90000"/>
              </a:lnSpc>
              <a:spcBef>
                <a:spcPts val="499"/>
              </a:spcBef>
            </a:pPr>
            <a:r>
              <a:rPr b="0" lang="en-US" sz="3200" spc="-1" strike="noStrike">
                <a:solidFill>
                  <a:srgbClr val="000000"/>
                </a:solidFill>
                <a:latin typeface="Calibri"/>
                <a:ea typeface="DejaVu Sans"/>
              </a:rPr>
              <a:t>systemLog:</a:t>
            </a:r>
            <a:endParaRPr b="0" lang="en-US" sz="3200" spc="-1" strike="noStrike">
              <a:latin typeface="Arial"/>
            </a:endParaRPr>
          </a:p>
          <a:p>
            <a:pPr marL="457200">
              <a:lnSpc>
                <a:spcPct val="90000"/>
              </a:lnSpc>
              <a:spcBef>
                <a:spcPts val="499"/>
              </a:spcBef>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destination: file</a:t>
            </a:r>
            <a:endParaRPr b="0" lang="en-US" sz="3200" spc="-1" strike="noStrike">
              <a:latin typeface="Arial"/>
            </a:endParaRPr>
          </a:p>
          <a:p>
            <a:pPr marL="457200">
              <a:lnSpc>
                <a:spcPct val="90000"/>
              </a:lnSpc>
              <a:spcBef>
                <a:spcPts val="499"/>
              </a:spcBef>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logAppend: true</a:t>
            </a:r>
            <a:endParaRPr b="0" lang="en-US" sz="3200" spc="-1" strike="noStrike">
              <a:latin typeface="Arial"/>
            </a:endParaRPr>
          </a:p>
          <a:p>
            <a:pPr marL="457200">
              <a:lnSpc>
                <a:spcPct val="90000"/>
              </a:lnSpc>
              <a:spcBef>
                <a:spcPts val="499"/>
              </a:spcBef>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path: /var/log/mongodb/mongod.log</a:t>
            </a:r>
            <a:endParaRPr b="0" lang="en-US" sz="3200" spc="-1" strike="noStrike">
              <a:latin typeface="Arial"/>
            </a:endParaRPr>
          </a:p>
          <a:p>
            <a:pPr marL="457200">
              <a:lnSpc>
                <a:spcPct val="90000"/>
              </a:lnSpc>
              <a:spcBef>
                <a:spcPts val="499"/>
              </a:spcBef>
            </a:pPr>
            <a:endParaRPr b="0" lang="en-US" sz="3200" spc="-1" strike="noStrike">
              <a:latin typeface="Arial"/>
            </a:endParaRPr>
          </a:p>
          <a:p>
            <a:pPr marL="457200">
              <a:lnSpc>
                <a:spcPct val="90000"/>
              </a:lnSpc>
              <a:spcBef>
                <a:spcPts val="499"/>
              </a:spcBef>
            </a:pPr>
            <a:r>
              <a:rPr b="0" lang="en-US" sz="3200" spc="-1" strike="noStrike">
                <a:solidFill>
                  <a:srgbClr val="000000"/>
                </a:solidFill>
                <a:latin typeface="Calibri"/>
                <a:ea typeface="DejaVu Sans"/>
              </a:rPr>
              <a:t># Where and how to store data.</a:t>
            </a:r>
            <a:endParaRPr b="0" lang="en-US" sz="3200" spc="-1" strike="noStrike">
              <a:latin typeface="Arial"/>
            </a:endParaRPr>
          </a:p>
          <a:p>
            <a:pPr marL="457200">
              <a:lnSpc>
                <a:spcPct val="90000"/>
              </a:lnSpc>
              <a:spcBef>
                <a:spcPts val="499"/>
              </a:spcBef>
            </a:pPr>
            <a:r>
              <a:rPr b="0" lang="en-US" sz="3200" spc="-1" strike="noStrike">
                <a:solidFill>
                  <a:srgbClr val="000000"/>
                </a:solidFill>
                <a:latin typeface="Calibri"/>
                <a:ea typeface="DejaVu Sans"/>
              </a:rPr>
              <a:t>storage:</a:t>
            </a:r>
            <a:endParaRPr b="0" lang="en-US" sz="3200" spc="-1" strike="noStrike">
              <a:latin typeface="Arial"/>
            </a:endParaRPr>
          </a:p>
          <a:p>
            <a:pPr marL="457200">
              <a:lnSpc>
                <a:spcPct val="90000"/>
              </a:lnSpc>
              <a:spcBef>
                <a:spcPts val="499"/>
              </a:spcBef>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dbPath: /var/lib/mongo</a:t>
            </a:r>
            <a:endParaRPr b="0" lang="en-US" sz="3200" spc="-1" strike="noStrike">
              <a:latin typeface="Arial"/>
            </a:endParaRPr>
          </a:p>
          <a:p>
            <a:pPr marL="457200">
              <a:lnSpc>
                <a:spcPct val="90000"/>
              </a:lnSpc>
              <a:spcBef>
                <a:spcPts val="499"/>
              </a:spcBef>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journal:</a:t>
            </a:r>
            <a:endParaRPr b="0" lang="en-US" sz="3200" spc="-1" strike="noStrike">
              <a:latin typeface="Arial"/>
            </a:endParaRPr>
          </a:p>
          <a:p>
            <a:pPr marL="457200">
              <a:lnSpc>
                <a:spcPct val="90000"/>
              </a:lnSpc>
              <a:spcBef>
                <a:spcPts val="499"/>
              </a:spcBef>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enabled: true</a:t>
            </a:r>
            <a:endParaRPr b="0" lang="en-US" sz="3200" spc="-1" strike="noStrike">
              <a:latin typeface="Arial"/>
            </a:endParaRPr>
          </a:p>
          <a:p>
            <a:pPr marL="457200">
              <a:lnSpc>
                <a:spcPct val="90000"/>
              </a:lnSpc>
              <a:spcBef>
                <a:spcPts val="499"/>
              </a:spcBef>
            </a:pPr>
            <a:endParaRPr b="0" lang="en-US" sz="3200" spc="-1" strike="noStrike">
              <a:latin typeface="Arial"/>
            </a:endParaRPr>
          </a:p>
          <a:p>
            <a:pPr marL="457200">
              <a:lnSpc>
                <a:spcPct val="90000"/>
              </a:lnSpc>
              <a:spcBef>
                <a:spcPts val="499"/>
              </a:spcBef>
            </a:pPr>
            <a:r>
              <a:rPr b="0" lang="en-US" sz="3200" spc="-1" strike="noStrike">
                <a:solidFill>
                  <a:srgbClr val="000000"/>
                </a:solidFill>
                <a:latin typeface="Calibri"/>
                <a:ea typeface="DejaVu Sans"/>
              </a:rPr>
              <a:t># network interfaces</a:t>
            </a:r>
            <a:endParaRPr b="0" lang="en-US" sz="3200" spc="-1" strike="noStrike">
              <a:latin typeface="Arial"/>
            </a:endParaRPr>
          </a:p>
          <a:p>
            <a:pPr marL="457200">
              <a:lnSpc>
                <a:spcPct val="90000"/>
              </a:lnSpc>
              <a:spcBef>
                <a:spcPts val="499"/>
              </a:spcBef>
            </a:pPr>
            <a:r>
              <a:rPr b="0" lang="en-US" sz="3200" spc="-1" strike="noStrike">
                <a:solidFill>
                  <a:srgbClr val="000000"/>
                </a:solidFill>
                <a:latin typeface="Calibri"/>
                <a:ea typeface="DejaVu Sans"/>
              </a:rPr>
              <a:t>net:</a:t>
            </a:r>
            <a:endParaRPr b="0" lang="en-US" sz="3200" spc="-1" strike="noStrike">
              <a:latin typeface="Arial"/>
            </a:endParaRPr>
          </a:p>
          <a:p>
            <a:pPr marL="457200">
              <a:lnSpc>
                <a:spcPct val="90000"/>
              </a:lnSpc>
              <a:spcBef>
                <a:spcPts val="499"/>
              </a:spcBef>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port: 27017</a:t>
            </a:r>
            <a:endParaRPr b="0" lang="en-US" sz="3200" spc="-1" strike="noStrike">
              <a:latin typeface="Arial"/>
            </a:endParaRPr>
          </a:p>
          <a:p>
            <a:pPr marL="457200">
              <a:lnSpc>
                <a:spcPct val="90000"/>
              </a:lnSpc>
              <a:spcBef>
                <a:spcPts val="499"/>
              </a:spcBef>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bindIp: 127.0.0.1</a:t>
            </a:r>
            <a:endParaRPr b="0" lang="en-US" sz="3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Démarrage</a:t>
            </a:r>
            <a:endParaRPr b="0" lang="en-US" sz="4800" spc="-1" strike="noStrike">
              <a:latin typeface="Arial"/>
            </a:endParaRPr>
          </a:p>
        </p:txBody>
      </p:sp>
      <p:sp>
        <p:nvSpPr>
          <p:cNvPr id="156" name="CustomShape 2"/>
          <p:cNvSpPr/>
          <p:nvPr/>
        </p:nvSpPr>
        <p:spPr>
          <a:xfrm>
            <a:off x="838080" y="1825560"/>
            <a:ext cx="11104920" cy="4350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0070c0"/>
                </a:solidFill>
                <a:latin typeface="Calibri"/>
                <a:ea typeface="DejaVu Sans"/>
              </a:rPr>
              <a:t>Connexion à une instance :</a:t>
            </a:r>
            <a:endParaRPr b="0" lang="en-US" sz="2800" spc="-1" strike="noStrike">
              <a:latin typeface="Arial"/>
            </a:endParaRPr>
          </a:p>
          <a:p>
            <a:pPr>
              <a:lnSpc>
                <a:spcPct val="90000"/>
              </a:lnSpc>
              <a:spcBef>
                <a:spcPts val="1001"/>
              </a:spcBef>
            </a:pP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3200" spc="-1" strike="noStrike">
                <a:solidFill>
                  <a:srgbClr val="000000"/>
                </a:solidFill>
                <a:latin typeface="Calibri"/>
                <a:ea typeface="DejaVu Sans"/>
              </a:rPr>
              <a:t>L’execution du client </a:t>
            </a:r>
            <a:r>
              <a:rPr b="0" lang="en-US" sz="3200" spc="-1" strike="noStrike">
                <a:solidFill>
                  <a:srgbClr val="c00000"/>
                </a:solidFill>
                <a:latin typeface="Calibri"/>
                <a:ea typeface="DejaVu Sans"/>
              </a:rPr>
              <a:t>mongo </a:t>
            </a:r>
            <a:r>
              <a:rPr b="0" lang="en-US" sz="3200" spc="-1" strike="noStrike">
                <a:solidFill>
                  <a:srgbClr val="000000"/>
                </a:solidFill>
                <a:latin typeface="Calibri"/>
                <a:ea typeface="DejaVu Sans"/>
              </a:rPr>
              <a:t>permet de se connecter à une instance :</a:t>
            </a:r>
            <a:endParaRPr b="0" lang="en-US" sz="3200" spc="-1" strike="noStrike">
              <a:latin typeface="Arial"/>
            </a:endParaRPr>
          </a:p>
          <a:p>
            <a:pPr>
              <a:lnSpc>
                <a:spcPct val="100000"/>
              </a:lnSpc>
            </a:pPr>
            <a:endParaRPr b="0" lang="en-US" sz="3200" spc="-1" strike="noStrike">
              <a:latin typeface="Arial"/>
            </a:endParaRPr>
          </a:p>
          <a:p>
            <a:pPr lvl="1" marL="685800" indent="-227520">
              <a:lnSpc>
                <a:spcPct val="90000"/>
              </a:lnSpc>
              <a:spcBef>
                <a:spcPts val="499"/>
              </a:spcBef>
              <a:buClr>
                <a:srgbClr val="000000"/>
              </a:buClr>
              <a:buFont typeface="Arial"/>
              <a:buChar char="•"/>
            </a:pPr>
            <a:r>
              <a:rPr b="0" lang="en-US" sz="3200" spc="-1" strike="noStrike">
                <a:solidFill>
                  <a:srgbClr val="000000"/>
                </a:solidFill>
                <a:latin typeface="Calibri"/>
                <a:ea typeface="DejaVu Sans"/>
              </a:rPr>
              <a:t>Quelques options possibles de connexion :</a:t>
            </a:r>
            <a:endParaRPr b="0" lang="en-US" sz="3200" spc="-1" strike="noStrike">
              <a:latin typeface="Arial"/>
            </a:endParaRPr>
          </a:p>
          <a:p>
            <a:pPr lvl="2" marL="1143000" indent="-227520">
              <a:lnSpc>
                <a:spcPct val="90000"/>
              </a:lnSpc>
              <a:spcBef>
                <a:spcPts val="499"/>
              </a:spcBef>
              <a:buClr>
                <a:srgbClr val="002060"/>
              </a:buClr>
              <a:buFont typeface="Arial"/>
              <a:buChar char="•"/>
            </a:pPr>
            <a:r>
              <a:rPr b="0" lang="en-US" sz="2800" spc="-1" strike="noStrike">
                <a:solidFill>
                  <a:srgbClr val="002060"/>
                </a:solidFill>
                <a:latin typeface="Calibri"/>
                <a:ea typeface="DejaVu Sans"/>
              </a:rPr>
              <a:t>mongo</a:t>
            </a:r>
            <a:endParaRPr b="0" lang="en-US" sz="2800" spc="-1" strike="noStrike">
              <a:latin typeface="Arial"/>
            </a:endParaRPr>
          </a:p>
          <a:p>
            <a:pPr lvl="2" marL="1143000" indent="-227520">
              <a:lnSpc>
                <a:spcPct val="90000"/>
              </a:lnSpc>
              <a:spcBef>
                <a:spcPts val="499"/>
              </a:spcBef>
              <a:buClr>
                <a:srgbClr val="002060"/>
              </a:buClr>
              <a:buFont typeface="Arial"/>
              <a:buChar char="•"/>
            </a:pPr>
            <a:r>
              <a:rPr b="0" lang="en-US" sz="2800" spc="-1" strike="noStrike">
                <a:solidFill>
                  <a:srgbClr val="002060"/>
                </a:solidFill>
                <a:latin typeface="Calibri"/>
                <a:ea typeface="DejaVu Sans"/>
              </a:rPr>
              <a:t>mongo --port 28015 </a:t>
            </a:r>
            <a:endParaRPr b="0" lang="en-US" sz="2800" spc="-1" strike="noStrike">
              <a:latin typeface="Arial"/>
            </a:endParaRPr>
          </a:p>
          <a:p>
            <a:pPr lvl="2" marL="1143000" indent="-227520">
              <a:lnSpc>
                <a:spcPct val="90000"/>
              </a:lnSpc>
              <a:spcBef>
                <a:spcPts val="499"/>
              </a:spcBef>
              <a:buClr>
                <a:srgbClr val="002060"/>
              </a:buClr>
              <a:buFont typeface="Arial"/>
              <a:buChar char="•"/>
            </a:pPr>
            <a:r>
              <a:rPr b="0" lang="en-US" sz="2800" spc="-1" strike="noStrike">
                <a:solidFill>
                  <a:srgbClr val="002060"/>
                </a:solidFill>
                <a:latin typeface="Calibri"/>
                <a:ea typeface="DejaVu Sans"/>
              </a:rPr>
              <a:t>mongo "mongodb://mongodb0.example.com:28015" </a:t>
            </a:r>
            <a:endParaRPr b="0" lang="en-US" sz="2800" spc="-1" strike="noStrike">
              <a:latin typeface="Arial"/>
            </a:endParaRPr>
          </a:p>
          <a:p>
            <a:pPr lvl="2" marL="1143000" indent="-227520">
              <a:lnSpc>
                <a:spcPct val="90000"/>
              </a:lnSpc>
              <a:spcBef>
                <a:spcPts val="499"/>
              </a:spcBef>
              <a:buClr>
                <a:srgbClr val="002060"/>
              </a:buClr>
              <a:buFont typeface="Arial"/>
              <a:buChar char="•"/>
            </a:pPr>
            <a:r>
              <a:rPr b="0" lang="en-US" sz="2800" spc="-1" strike="noStrike">
                <a:solidFill>
                  <a:srgbClr val="002060"/>
                </a:solidFill>
                <a:latin typeface="Calibri"/>
                <a:ea typeface="DejaVu Sans"/>
              </a:rPr>
              <a:t>mongo --host mongodb0.example.com:28015 </a:t>
            </a:r>
            <a:endParaRPr b="0" lang="en-US" sz="2800" spc="-1" strike="noStrike">
              <a:latin typeface="Arial"/>
            </a:endParaRPr>
          </a:p>
          <a:p>
            <a:pPr lvl="2" marL="1143000" indent="-227520">
              <a:lnSpc>
                <a:spcPct val="90000"/>
              </a:lnSpc>
              <a:spcBef>
                <a:spcPts val="499"/>
              </a:spcBef>
              <a:buClr>
                <a:srgbClr val="002060"/>
              </a:buClr>
              <a:buFont typeface="Arial"/>
              <a:buChar char="•"/>
            </a:pPr>
            <a:r>
              <a:rPr b="0" lang="en-US" sz="2800" spc="-1" strike="noStrike">
                <a:solidFill>
                  <a:srgbClr val="002060"/>
                </a:solidFill>
                <a:latin typeface="Calibri"/>
                <a:ea typeface="DejaVu Sans"/>
              </a:rPr>
              <a:t>mongo --host mongodb0.example.com --port 28015 </a:t>
            </a:r>
            <a:endParaRPr b="0" lang="en-US" sz="2800" spc="-1" strike="noStrike">
              <a:latin typeface="Arial"/>
            </a:endParaRPr>
          </a:p>
          <a:p>
            <a:pPr lvl="2" marL="1143000" indent="-227520">
              <a:lnSpc>
                <a:spcPct val="90000"/>
              </a:lnSpc>
              <a:spcBef>
                <a:spcPts val="499"/>
              </a:spcBef>
              <a:buClr>
                <a:srgbClr val="002060"/>
              </a:buClr>
              <a:buFont typeface="Arial"/>
              <a:buChar char="•"/>
            </a:pPr>
            <a:r>
              <a:rPr b="0" lang="en-US" sz="2800" spc="-1" strike="noStrike">
                <a:solidFill>
                  <a:srgbClr val="002060"/>
                </a:solidFill>
                <a:latin typeface="Calibri"/>
                <a:ea typeface="DejaVu Sans"/>
              </a:rPr>
              <a:t>mongo "mongodb://alice@mongodb0.examples.com:28015/?authSource=admin" </a:t>
            </a:r>
            <a:endParaRPr b="0" lang="en-US" sz="2800" spc="-1" strike="noStrike">
              <a:latin typeface="Arial"/>
            </a:endParaRPr>
          </a:p>
          <a:p>
            <a:pPr lvl="2" marL="1143000" indent="-227520">
              <a:lnSpc>
                <a:spcPct val="90000"/>
              </a:lnSpc>
              <a:spcBef>
                <a:spcPts val="499"/>
              </a:spcBef>
              <a:buClr>
                <a:srgbClr val="002060"/>
              </a:buClr>
              <a:buFont typeface="Arial"/>
              <a:buChar char="•"/>
            </a:pPr>
            <a:r>
              <a:rPr b="0" lang="en-US" sz="2800" spc="-1" strike="noStrike">
                <a:solidFill>
                  <a:srgbClr val="002060"/>
                </a:solidFill>
                <a:latin typeface="Calibri"/>
                <a:ea typeface="DejaVu Sans"/>
              </a:rPr>
              <a:t>mongo --username alice --password --authenticationDatabase admin --host mongodb0.examples.com --port 28015</a:t>
            </a:r>
            <a:endParaRPr b="0" lang="en-US" sz="2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Démarrage</a:t>
            </a:r>
            <a:endParaRPr b="0" lang="en-US" sz="4800" spc="-1" strike="noStrike">
              <a:latin typeface="Arial"/>
            </a:endParaRPr>
          </a:p>
        </p:txBody>
      </p:sp>
      <p:sp>
        <p:nvSpPr>
          <p:cNvPr id="158" name="CustomShape 2"/>
          <p:cNvSpPr/>
          <p:nvPr/>
        </p:nvSpPr>
        <p:spPr>
          <a:xfrm>
            <a:off x="838080" y="1825560"/>
            <a:ext cx="11104920" cy="4350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0070c0"/>
                </a:solidFill>
                <a:latin typeface="Calibri"/>
                <a:ea typeface="DejaVu Sans"/>
              </a:rPr>
              <a:t>Création de une base, d’une collection :</a:t>
            </a:r>
            <a:endParaRPr b="0" lang="en-US" sz="2800" spc="-1" strike="noStrike">
              <a:latin typeface="Arial"/>
            </a:endParaRPr>
          </a:p>
          <a:p>
            <a:pPr>
              <a:lnSpc>
                <a:spcPct val="90000"/>
              </a:lnSpc>
              <a:spcBef>
                <a:spcPts val="1001"/>
              </a:spcBef>
            </a:pPr>
            <a:endParaRPr b="0" lang="en-US" sz="2800" spc="-1" strike="noStrike">
              <a:latin typeface="Arial"/>
            </a:endParaRPr>
          </a:p>
          <a:p>
            <a:pPr marL="457200">
              <a:lnSpc>
                <a:spcPct val="90000"/>
              </a:lnSpc>
              <a:spcBef>
                <a:spcPts val="499"/>
              </a:spcBef>
            </a:pPr>
            <a:r>
              <a:rPr b="0" lang="en-US" sz="2400" spc="-1" strike="noStrike">
                <a:solidFill>
                  <a:srgbClr val="000000"/>
                </a:solidFill>
                <a:latin typeface="Lucida Console"/>
                <a:ea typeface="DejaVu Sans"/>
              </a:rPr>
              <a:t>use &lt;database&gt;</a:t>
            </a:r>
            <a:endParaRPr b="0" lang="en-US" sz="2400" spc="-1" strike="noStrike">
              <a:latin typeface="Arial"/>
            </a:endParaRPr>
          </a:p>
          <a:p>
            <a:pPr marL="457200">
              <a:lnSpc>
                <a:spcPct val="90000"/>
              </a:lnSpc>
              <a:spcBef>
                <a:spcPts val="499"/>
              </a:spcBef>
            </a:pPr>
            <a:endParaRPr b="0" lang="en-US" sz="2400" spc="-1" strike="noStrike">
              <a:latin typeface="Arial"/>
            </a:endParaRPr>
          </a:p>
          <a:p>
            <a:pPr marL="457200">
              <a:lnSpc>
                <a:spcPct val="90000"/>
              </a:lnSpc>
              <a:spcBef>
                <a:spcPts val="499"/>
              </a:spcBef>
            </a:pPr>
            <a:r>
              <a:rPr b="0" lang="en-US" sz="2400" spc="-1" strike="noStrike">
                <a:solidFill>
                  <a:srgbClr val="000000"/>
                </a:solidFill>
                <a:latin typeface="Lucida Console"/>
                <a:ea typeface="DejaVu Sans"/>
              </a:rPr>
              <a:t>db.createCollection(&lt;nom&gt;)</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Lucida Console"/>
                <a:ea typeface="DejaVu Sans"/>
              </a:rPr>
              <a:t>db.&lt;collection&gt;.insert(&lt;document&gt;)</a:t>
            </a:r>
            <a:endParaRPr b="0" lang="en-US" sz="2400" spc="-1" strike="noStrike">
              <a:latin typeface="Arial"/>
            </a:endParaRPr>
          </a:p>
          <a:p>
            <a:pPr marL="457200">
              <a:lnSpc>
                <a:spcPct val="100000"/>
              </a:lnSpc>
            </a:pPr>
            <a:endParaRPr b="0" lang="en-US" sz="2400" spc="-1" strike="noStrike">
              <a:latin typeface="Arial"/>
            </a:endParaRPr>
          </a:p>
          <a:p>
            <a:pPr marL="457200">
              <a:lnSpc>
                <a:spcPct val="90000"/>
              </a:lnSpc>
              <a:spcBef>
                <a:spcPts val="1001"/>
              </a:spcBef>
            </a:pPr>
            <a:r>
              <a:rPr b="1" lang="en-US" sz="3200" spc="-1" strike="noStrike">
                <a:solidFill>
                  <a:srgbClr val="c00000"/>
                </a:solidFill>
                <a:latin typeface="Calibri"/>
                <a:ea typeface="DejaVu Sans"/>
              </a:rPr>
              <a:t>NB</a:t>
            </a:r>
            <a:r>
              <a:rPr b="0" lang="en-US" sz="3200" spc="-1" strike="noStrike">
                <a:solidFill>
                  <a:srgbClr val="002060"/>
                </a:solidFill>
                <a:latin typeface="Calibri"/>
                <a:ea typeface="DejaVu Sans"/>
              </a:rPr>
              <a:t>: </a:t>
            </a:r>
            <a:r>
              <a:rPr b="0" lang="en-US" sz="3200" spc="-1" strike="noStrike">
                <a:solidFill>
                  <a:srgbClr val="002060"/>
                </a:solidFill>
                <a:latin typeface="Calibri"/>
                <a:ea typeface="DejaVu Sans"/>
              </a:rPr>
              <a:t>	</a:t>
            </a:r>
            <a:r>
              <a:rPr b="0" lang="en-US" sz="3200" spc="-1" strike="noStrike">
                <a:solidFill>
                  <a:srgbClr val="002060"/>
                </a:solidFill>
                <a:latin typeface="Calibri"/>
                <a:ea typeface="DejaVu Sans"/>
              </a:rPr>
              <a:t>la database et la collection sont créées automatiquement à l’insertion du premier document dans la collection.</a:t>
            </a:r>
            <a:endParaRPr b="0" lang="en-US" sz="32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Agenda</a:t>
            </a:r>
            <a:endParaRPr b="0" lang="en-US" sz="4800" spc="-1" strike="noStrike">
              <a:latin typeface="Arial"/>
            </a:endParaRPr>
          </a:p>
        </p:txBody>
      </p:sp>
      <p:sp>
        <p:nvSpPr>
          <p:cNvPr id="160" name="CustomShape 2"/>
          <p:cNvSpPr/>
          <p:nvPr/>
        </p:nvSpPr>
        <p:spPr>
          <a:xfrm>
            <a:off x="838080" y="1825560"/>
            <a:ext cx="10636560" cy="437976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Introduction</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Démarrage </a:t>
            </a:r>
            <a:endParaRPr b="0" lang="en-US" sz="2800" spc="-1" strike="noStrike">
              <a:latin typeface="Arial"/>
            </a:endParaRPr>
          </a:p>
          <a:p>
            <a:pPr marL="228600" indent="-22752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Opérations sur les documents </a:t>
            </a:r>
            <a:endParaRPr b="0" lang="en-US" sz="2800" spc="-1" strike="noStrike">
              <a:latin typeface="Arial"/>
            </a:endParaRPr>
          </a:p>
          <a:p>
            <a:pPr lvl="1" marL="685800" indent="-227520">
              <a:lnSpc>
                <a:spcPct val="90000"/>
              </a:lnSpc>
              <a:spcBef>
                <a:spcPts val="499"/>
              </a:spcBef>
              <a:buClr>
                <a:srgbClr val="ff0000"/>
              </a:buClr>
              <a:buFont typeface="Arial"/>
              <a:buChar char="•"/>
            </a:pPr>
            <a:r>
              <a:rPr b="0" lang="en-US" sz="2400" spc="-1" strike="noStrike">
                <a:solidFill>
                  <a:srgbClr val="ff0000"/>
                </a:solidFill>
                <a:latin typeface="Calibri"/>
                <a:ea typeface="DejaVu Sans"/>
              </a:rPr>
              <a:t>CRUD : Create, Read, Update, Delete</a:t>
            </a:r>
            <a:endParaRPr b="0" lang="en-US" sz="2400" spc="-1" strike="noStrike">
              <a:latin typeface="Arial"/>
            </a:endParaRPr>
          </a:p>
          <a:p>
            <a:pPr lvl="1" marL="685800" indent="-227520">
              <a:lnSpc>
                <a:spcPct val="90000"/>
              </a:lnSpc>
              <a:spcBef>
                <a:spcPts val="499"/>
              </a:spcBef>
              <a:buClr>
                <a:srgbClr val="002060"/>
              </a:buClr>
              <a:buFont typeface="Arial"/>
              <a:buChar char="•"/>
            </a:pPr>
            <a:r>
              <a:rPr b="0" lang="en-US" sz="2400" spc="-1" strike="noStrike">
                <a:solidFill>
                  <a:srgbClr val="002060"/>
                </a:solidFill>
                <a:latin typeface="Calibri"/>
                <a:ea typeface="DejaVu Sans"/>
              </a:rPr>
              <a:t>Les aggrégats : count, distinct, aggregate, mapReduce</a:t>
            </a:r>
            <a:endParaRPr b="0" lang="en-US" sz="24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Conception modèle de donnée</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Tuning de performance</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Sécurité </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Réplication</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Sharding</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Sauvegarde et restauration</a:t>
            </a:r>
            <a:endParaRPr b="0" lang="en-US" sz="2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Agenda</a:t>
            </a:r>
            <a:endParaRPr b="0" lang="en-US" sz="4800" spc="-1" strike="noStrike">
              <a:latin typeface="Arial"/>
            </a:endParaRPr>
          </a:p>
        </p:txBody>
      </p:sp>
      <p:sp>
        <p:nvSpPr>
          <p:cNvPr id="126" name="CustomShape 2"/>
          <p:cNvSpPr/>
          <p:nvPr/>
        </p:nvSpPr>
        <p:spPr>
          <a:xfrm>
            <a:off x="838080" y="1825560"/>
            <a:ext cx="10602000" cy="481428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Introduction</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Installation</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Démarrage </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Opération sur les documents</a:t>
            </a:r>
            <a:endParaRPr b="0" lang="en-US" sz="2800" spc="-1" strike="noStrike">
              <a:latin typeface="Arial"/>
            </a:endParaRPr>
          </a:p>
          <a:p>
            <a:pPr lvl="1" marL="685800" indent="-227520">
              <a:lnSpc>
                <a:spcPct val="90000"/>
              </a:lnSpc>
              <a:spcBef>
                <a:spcPts val="499"/>
              </a:spcBef>
              <a:buClr>
                <a:srgbClr val="1f4e79"/>
              </a:buClr>
              <a:buFont typeface="Arial"/>
              <a:buChar char="•"/>
            </a:pPr>
            <a:r>
              <a:rPr b="0" lang="en-US" sz="2400" spc="-1" strike="noStrike">
                <a:solidFill>
                  <a:srgbClr val="1f4e79"/>
                </a:solidFill>
                <a:latin typeface="Calibri"/>
                <a:ea typeface="DejaVu Sans"/>
              </a:rPr>
              <a:t>CRUD : Create, Read, Update, Delete</a:t>
            </a:r>
            <a:endParaRPr b="0" lang="en-US" sz="2400" spc="-1" strike="noStrike">
              <a:latin typeface="Arial"/>
            </a:endParaRPr>
          </a:p>
          <a:p>
            <a:pPr lvl="1" marL="685800" indent="-227520">
              <a:lnSpc>
                <a:spcPct val="90000"/>
              </a:lnSpc>
              <a:spcBef>
                <a:spcPts val="499"/>
              </a:spcBef>
              <a:buClr>
                <a:srgbClr val="1f4e79"/>
              </a:buClr>
              <a:buFont typeface="Arial"/>
              <a:buChar char="•"/>
            </a:pPr>
            <a:r>
              <a:rPr b="0" lang="en-US" sz="2400" spc="-1" strike="noStrike">
                <a:solidFill>
                  <a:srgbClr val="1f4e79"/>
                </a:solidFill>
                <a:latin typeface="Calibri"/>
                <a:ea typeface="DejaVu Sans"/>
              </a:rPr>
              <a:t>Les aggrégats : count, distinct, aggregate &amp; mapReduce</a:t>
            </a:r>
            <a:endParaRPr b="0" lang="en-US" sz="24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Conception modèle de données</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Tuning de Performance</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Sécurité </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Réplication</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Sharding</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Sauvegarde et restauration</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CRUD</a:t>
            </a:r>
            <a:endParaRPr b="0" lang="en-US" sz="4800" spc="-1" strike="noStrike">
              <a:latin typeface="Arial"/>
            </a:endParaRPr>
          </a:p>
        </p:txBody>
      </p:sp>
      <p:sp>
        <p:nvSpPr>
          <p:cNvPr id="162" name="CustomShape 2"/>
          <p:cNvSpPr/>
          <p:nvPr/>
        </p:nvSpPr>
        <p:spPr>
          <a:xfrm>
            <a:off x="838080" y="1825560"/>
            <a:ext cx="10615680" cy="493092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70c0"/>
              </a:buClr>
              <a:buFont typeface="Arial"/>
              <a:buChar char="•"/>
            </a:pPr>
            <a:r>
              <a:rPr b="1" lang="en-US" sz="2800" spc="-1" strike="noStrike">
                <a:solidFill>
                  <a:srgbClr val="0070c0"/>
                </a:solidFill>
                <a:latin typeface="Calibri"/>
                <a:ea typeface="DejaVu Sans"/>
              </a:rPr>
              <a:t>Create</a:t>
            </a:r>
            <a:endParaRPr b="0" lang="en-US" sz="2800" spc="-1" strike="noStrike">
              <a:latin typeface="Arial"/>
            </a:endParaRPr>
          </a:p>
          <a:p>
            <a:pPr marL="457200">
              <a:lnSpc>
                <a:spcPct val="90000"/>
              </a:lnSpc>
              <a:spcBef>
                <a:spcPts val="499"/>
              </a:spcBef>
            </a:pPr>
            <a:r>
              <a:rPr b="0" lang="en-US" sz="2200" spc="-1" strike="noStrike">
                <a:solidFill>
                  <a:srgbClr val="000000"/>
                </a:solidFill>
                <a:latin typeface="Lucida Console"/>
                <a:ea typeface="DejaVu Sans"/>
              </a:rPr>
              <a:t>db.collection.insert( &lt;document&gt; ) </a:t>
            </a:r>
            <a:endParaRPr b="0" lang="en-US" sz="2200" spc="-1" strike="noStrike">
              <a:latin typeface="Arial"/>
            </a:endParaRPr>
          </a:p>
          <a:p>
            <a:pPr marL="457200">
              <a:lnSpc>
                <a:spcPct val="90000"/>
              </a:lnSpc>
              <a:spcBef>
                <a:spcPts val="499"/>
              </a:spcBef>
            </a:pPr>
            <a:r>
              <a:rPr b="0" lang="en-US" sz="2200" spc="-1" strike="noStrike">
                <a:solidFill>
                  <a:srgbClr val="000000"/>
                </a:solidFill>
                <a:latin typeface="Lucida Console"/>
                <a:ea typeface="DejaVu Sans"/>
              </a:rPr>
              <a:t>db.collection.save( &lt;document&gt; ) </a:t>
            </a:r>
            <a:endParaRPr b="0" lang="en-US" sz="2200" spc="-1" strike="noStrike">
              <a:latin typeface="Arial"/>
            </a:endParaRPr>
          </a:p>
          <a:p>
            <a:pPr marL="457200">
              <a:lnSpc>
                <a:spcPct val="90000"/>
              </a:lnSpc>
              <a:spcBef>
                <a:spcPts val="499"/>
              </a:spcBef>
            </a:pPr>
            <a:r>
              <a:rPr b="0" lang="en-US" sz="2200" spc="-1" strike="noStrike">
                <a:solidFill>
                  <a:srgbClr val="000000"/>
                </a:solidFill>
                <a:latin typeface="Lucida Console"/>
                <a:ea typeface="DejaVu Sans"/>
              </a:rPr>
              <a:t>db.collection.update( &lt;query&gt;, &lt;update&gt;, { upsert: true } ) </a:t>
            </a:r>
            <a:endParaRPr b="0" lang="en-US" sz="2200" spc="-1" strike="noStrike">
              <a:latin typeface="Arial"/>
            </a:endParaRPr>
          </a:p>
          <a:p>
            <a:pPr marL="228600" indent="-227520">
              <a:lnSpc>
                <a:spcPct val="90000"/>
              </a:lnSpc>
              <a:spcBef>
                <a:spcPts val="1001"/>
              </a:spcBef>
              <a:buClr>
                <a:srgbClr val="0070c0"/>
              </a:buClr>
              <a:buFont typeface="Arial"/>
              <a:buChar char="•"/>
            </a:pPr>
            <a:r>
              <a:rPr b="1" lang="en-US" sz="2800" spc="-1" strike="noStrike">
                <a:solidFill>
                  <a:srgbClr val="0070c0"/>
                </a:solidFill>
                <a:latin typeface="Calibri"/>
                <a:ea typeface="DejaVu Sans"/>
              </a:rPr>
              <a:t>Read</a:t>
            </a:r>
            <a:endParaRPr b="0" lang="en-US" sz="2800" spc="-1" strike="noStrike">
              <a:latin typeface="Arial"/>
            </a:endParaRPr>
          </a:p>
          <a:p>
            <a:pPr marL="457200">
              <a:lnSpc>
                <a:spcPct val="90000"/>
              </a:lnSpc>
              <a:spcBef>
                <a:spcPts val="499"/>
              </a:spcBef>
            </a:pPr>
            <a:r>
              <a:rPr b="0" lang="en-US" sz="2200" spc="-1" strike="noStrike">
                <a:solidFill>
                  <a:srgbClr val="000000"/>
                </a:solidFill>
                <a:latin typeface="Lucida Console"/>
                <a:ea typeface="DejaVu Sans"/>
              </a:rPr>
              <a:t>db.collection.find( &lt;query&gt;, &lt;projection&gt; ) </a:t>
            </a:r>
            <a:endParaRPr b="0" lang="en-US" sz="2200" spc="-1" strike="noStrike">
              <a:latin typeface="Arial"/>
            </a:endParaRPr>
          </a:p>
          <a:p>
            <a:pPr marL="228600" indent="-227520">
              <a:lnSpc>
                <a:spcPct val="90000"/>
              </a:lnSpc>
              <a:spcBef>
                <a:spcPts val="1001"/>
              </a:spcBef>
              <a:buClr>
                <a:srgbClr val="0070c0"/>
              </a:buClr>
              <a:buFont typeface="Arial"/>
              <a:buChar char="•"/>
            </a:pPr>
            <a:r>
              <a:rPr b="1" lang="en-US" sz="2800" spc="-1" strike="noStrike">
                <a:solidFill>
                  <a:srgbClr val="0070c0"/>
                </a:solidFill>
                <a:latin typeface="Calibri"/>
                <a:ea typeface="DejaVu Sans"/>
              </a:rPr>
              <a:t>Update</a:t>
            </a:r>
            <a:endParaRPr b="0" lang="en-US" sz="2800" spc="-1" strike="noStrike">
              <a:latin typeface="Arial"/>
            </a:endParaRPr>
          </a:p>
          <a:p>
            <a:pPr marL="457200">
              <a:lnSpc>
                <a:spcPct val="90000"/>
              </a:lnSpc>
              <a:spcBef>
                <a:spcPts val="499"/>
              </a:spcBef>
            </a:pPr>
            <a:r>
              <a:rPr b="0" lang="en-US" sz="2200" spc="-1" strike="noStrike">
                <a:solidFill>
                  <a:srgbClr val="000000"/>
                </a:solidFill>
                <a:latin typeface="Lucida Console"/>
                <a:ea typeface="DejaVu Sans"/>
              </a:rPr>
              <a:t>db.collection.update( &lt;query&gt;, &lt;update&gt;, &lt;options&gt; ) </a:t>
            </a:r>
            <a:endParaRPr b="0" lang="en-US" sz="2200" spc="-1" strike="noStrike">
              <a:latin typeface="Arial"/>
            </a:endParaRPr>
          </a:p>
          <a:p>
            <a:pPr marL="228600" indent="-227520">
              <a:lnSpc>
                <a:spcPct val="90000"/>
              </a:lnSpc>
              <a:spcBef>
                <a:spcPts val="1001"/>
              </a:spcBef>
              <a:buClr>
                <a:srgbClr val="0070c0"/>
              </a:buClr>
              <a:buFont typeface="Arial"/>
              <a:buChar char="•"/>
            </a:pPr>
            <a:r>
              <a:rPr b="1" lang="en-US" sz="2800" spc="-1" strike="noStrike">
                <a:solidFill>
                  <a:srgbClr val="0070c0"/>
                </a:solidFill>
                <a:latin typeface="Calibri"/>
                <a:ea typeface="DejaVu Sans"/>
              </a:rPr>
              <a:t>Delete</a:t>
            </a:r>
            <a:endParaRPr b="0" lang="en-US" sz="2800" spc="-1" strike="noStrike">
              <a:latin typeface="Arial"/>
            </a:endParaRPr>
          </a:p>
          <a:p>
            <a:pPr marL="457200">
              <a:lnSpc>
                <a:spcPct val="90000"/>
              </a:lnSpc>
              <a:spcBef>
                <a:spcPts val="499"/>
              </a:spcBef>
            </a:pPr>
            <a:r>
              <a:rPr b="0" lang="en-US" sz="2200" spc="-1" strike="noStrike">
                <a:solidFill>
                  <a:srgbClr val="000000"/>
                </a:solidFill>
                <a:latin typeface="Lucida Console"/>
                <a:ea typeface="DejaVu Sans"/>
              </a:rPr>
              <a:t>db.collection.remove( &lt;query&gt;, &lt;justOne&gt; ) </a:t>
            </a:r>
            <a:endParaRPr b="0" lang="en-US" sz="2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CRUD</a:t>
            </a:r>
            <a:endParaRPr b="0" lang="en-US" sz="4800" spc="-1" strike="noStrike">
              <a:latin typeface="Arial"/>
            </a:endParaRPr>
          </a:p>
        </p:txBody>
      </p:sp>
      <p:sp>
        <p:nvSpPr>
          <p:cNvPr id="164"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70c0"/>
              </a:buClr>
              <a:buFont typeface="Arial"/>
              <a:buChar char="•"/>
            </a:pPr>
            <a:r>
              <a:rPr b="1" lang="en-US" sz="2800" spc="-1" strike="noStrike">
                <a:solidFill>
                  <a:srgbClr val="0070c0"/>
                </a:solidFill>
                <a:latin typeface="Calibri"/>
                <a:ea typeface="DejaVu Sans"/>
              </a:rPr>
              <a:t>Exemples :</a:t>
            </a:r>
            <a:endParaRPr b="0" lang="en-US" sz="2800" spc="-1" strike="noStrike">
              <a:latin typeface="Arial"/>
            </a:endParaRPr>
          </a:p>
          <a:p>
            <a:pPr marL="457200">
              <a:lnSpc>
                <a:spcPct val="90000"/>
              </a:lnSpc>
              <a:spcBef>
                <a:spcPts val="499"/>
              </a:spcBef>
            </a:pPr>
            <a:r>
              <a:rPr b="0" lang="en-US" sz="2200" spc="-1" strike="noStrike">
                <a:solidFill>
                  <a:srgbClr val="000000"/>
                </a:solidFill>
                <a:latin typeface="Lucida Console"/>
                <a:ea typeface="DejaVu Sans"/>
              </a:rPr>
              <a:t> </a:t>
            </a:r>
            <a:endParaRPr b="0" lang="en-US" sz="22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CRUD</a:t>
            </a:r>
            <a:endParaRPr b="0" lang="en-US" sz="4800" spc="-1" strike="noStrike">
              <a:latin typeface="Arial"/>
            </a:endParaRPr>
          </a:p>
        </p:txBody>
      </p:sp>
      <p:sp>
        <p:nvSpPr>
          <p:cNvPr id="166"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70c0"/>
              </a:buClr>
              <a:buFont typeface="Arial"/>
              <a:buChar char="•"/>
            </a:pPr>
            <a:r>
              <a:rPr b="1" lang="en-US" sz="2800" spc="-1" strike="noStrike">
                <a:solidFill>
                  <a:srgbClr val="0070c0"/>
                </a:solidFill>
                <a:latin typeface="Calibri"/>
                <a:ea typeface="DejaVu Sans"/>
              </a:rPr>
              <a:t>Remarque : notation JSON étendue :</a:t>
            </a:r>
            <a:endParaRPr b="0" lang="en-US" sz="2800" spc="-1" strike="noStrike">
              <a:latin typeface="Arial"/>
            </a:endParaRPr>
          </a:p>
          <a:p>
            <a:pPr>
              <a:lnSpc>
                <a:spcPct val="90000"/>
              </a:lnSpc>
              <a:spcBef>
                <a:spcPts val="1001"/>
              </a:spcBef>
            </a:pP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utilise le signe $ pour les opérateurs</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Utilise le symbole $ pour faire référence à un champ</a:t>
            </a:r>
            <a:endParaRPr b="0" lang="en-US" sz="24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Agenda</a:t>
            </a:r>
            <a:endParaRPr b="0" lang="en-US" sz="4800" spc="-1" strike="noStrike">
              <a:latin typeface="Arial"/>
            </a:endParaRPr>
          </a:p>
        </p:txBody>
      </p:sp>
      <p:sp>
        <p:nvSpPr>
          <p:cNvPr id="168" name="CustomShape 2"/>
          <p:cNvSpPr/>
          <p:nvPr/>
        </p:nvSpPr>
        <p:spPr>
          <a:xfrm>
            <a:off x="838080" y="1825560"/>
            <a:ext cx="10636560" cy="48254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Introduction</a:t>
            </a:r>
            <a:endParaRPr b="0" lang="en-US" sz="2800" spc="-1" strike="noStrike">
              <a:latin typeface="Arial"/>
            </a:endParaRPr>
          </a:p>
          <a:p>
            <a:pPr marL="228600" indent="-227520">
              <a:lnSpc>
                <a:spcPct val="90000"/>
              </a:lnSpc>
              <a:spcBef>
                <a:spcPts val="1001"/>
              </a:spcBef>
              <a:buClr>
                <a:srgbClr val="0070c0"/>
              </a:buClr>
              <a:buFont typeface="Arial"/>
              <a:buChar char="•"/>
            </a:pPr>
            <a:r>
              <a:rPr b="0" lang="en-US" sz="2800" spc="-1" strike="noStrike">
                <a:solidFill>
                  <a:srgbClr val="0070c0"/>
                </a:solidFill>
                <a:latin typeface="Calibri"/>
                <a:ea typeface="DejaVu Sans"/>
              </a:rPr>
              <a:t>Démarrage</a:t>
            </a:r>
            <a:r>
              <a:rPr b="0" lang="en-US" sz="2800" spc="-1" strike="noStrike">
                <a:solidFill>
                  <a:srgbClr val="1f4e79"/>
                </a:solidFill>
                <a:latin typeface="Calibri"/>
                <a:ea typeface="DejaVu Sans"/>
              </a:rPr>
              <a:t> </a:t>
            </a:r>
            <a:endParaRPr b="0" lang="en-US" sz="2800" spc="-1" strike="noStrike">
              <a:latin typeface="Arial"/>
            </a:endParaRPr>
          </a:p>
          <a:p>
            <a:pPr marL="228600" indent="-22752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Opérations sur les documents </a:t>
            </a:r>
            <a:endParaRPr b="0" lang="en-US" sz="2800" spc="-1" strike="noStrike">
              <a:latin typeface="Arial"/>
            </a:endParaRPr>
          </a:p>
          <a:p>
            <a:pPr lvl="1" marL="685800" indent="-227520">
              <a:lnSpc>
                <a:spcPct val="90000"/>
              </a:lnSpc>
              <a:spcBef>
                <a:spcPts val="499"/>
              </a:spcBef>
              <a:buClr>
                <a:srgbClr val="002060"/>
              </a:buClr>
              <a:buFont typeface="Arial"/>
              <a:buChar char="•"/>
            </a:pPr>
            <a:r>
              <a:rPr b="0" lang="en-US" sz="2400" spc="-1" strike="noStrike">
                <a:solidFill>
                  <a:srgbClr val="002060"/>
                </a:solidFill>
                <a:latin typeface="Calibri"/>
                <a:ea typeface="DejaVu Sans"/>
              </a:rPr>
              <a:t>CRUD : Create, Read, Update, Delete</a:t>
            </a:r>
            <a:endParaRPr b="0" lang="en-US" sz="2400" spc="-1" strike="noStrike">
              <a:latin typeface="Arial"/>
            </a:endParaRPr>
          </a:p>
          <a:p>
            <a:pPr lvl="1" marL="685800" indent="-227520">
              <a:lnSpc>
                <a:spcPct val="90000"/>
              </a:lnSpc>
              <a:spcBef>
                <a:spcPts val="499"/>
              </a:spcBef>
              <a:buClr>
                <a:srgbClr val="ff0000"/>
              </a:buClr>
              <a:buFont typeface="Arial"/>
              <a:buChar char="•"/>
            </a:pPr>
            <a:r>
              <a:rPr b="0" lang="en-US" sz="2400" spc="-1" strike="noStrike">
                <a:solidFill>
                  <a:srgbClr val="ff0000"/>
                </a:solidFill>
                <a:latin typeface="Calibri"/>
                <a:ea typeface="DejaVu Sans"/>
              </a:rPr>
              <a:t>Les aggrégats : count, distinct, aggregate, mapReduce</a:t>
            </a:r>
            <a:endParaRPr b="0" lang="en-US" sz="24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Conception modèle de données</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Tuning de performance</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Sécurité </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Réplication</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Sharding</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Sauvegarde et restauration</a:t>
            </a:r>
            <a:endParaRPr b="0" lang="en-US" sz="2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Les aggrégats</a:t>
            </a:r>
            <a:endParaRPr b="0" lang="en-US" sz="4800" spc="-1" strike="noStrike">
              <a:latin typeface="Arial"/>
            </a:endParaRPr>
          </a:p>
        </p:txBody>
      </p:sp>
      <p:sp>
        <p:nvSpPr>
          <p:cNvPr id="170" name="CustomShape 2"/>
          <p:cNvSpPr/>
          <p:nvPr/>
        </p:nvSpPr>
        <p:spPr>
          <a:xfrm>
            <a:off x="838080" y="1825560"/>
            <a:ext cx="10514520" cy="49514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70c0"/>
              </a:buClr>
              <a:buFont typeface="Arial"/>
              <a:buChar char="•"/>
            </a:pPr>
            <a:r>
              <a:rPr b="1" lang="en-US" sz="2800" spc="-1" strike="noStrike">
                <a:solidFill>
                  <a:srgbClr val="0070c0"/>
                </a:solidFill>
                <a:latin typeface="Calibri"/>
                <a:ea typeface="DejaVu Sans"/>
              </a:rPr>
              <a:t>count() : compte le nombre de documents</a:t>
            </a:r>
            <a:endParaRPr b="0" lang="en-US" sz="2800" spc="-1" strike="noStrike">
              <a:latin typeface="Arial"/>
            </a:endParaRPr>
          </a:p>
          <a:p>
            <a:pPr>
              <a:lnSpc>
                <a:spcPct val="90000"/>
              </a:lnSpc>
              <a:spcBef>
                <a:spcPts val="1001"/>
              </a:spcBef>
            </a:pPr>
            <a:endParaRPr b="0" lang="en-US" sz="2800" spc="-1" strike="noStrike">
              <a:latin typeface="Arial"/>
            </a:endParaRPr>
          </a:p>
          <a:p>
            <a:pPr marL="457200">
              <a:lnSpc>
                <a:spcPct val="90000"/>
              </a:lnSpc>
              <a:spcBef>
                <a:spcPts val="499"/>
              </a:spcBef>
            </a:pPr>
            <a:r>
              <a:rPr b="0" i="1" lang="en-US" sz="2400" spc="-1" strike="noStrike" u="sng">
                <a:solidFill>
                  <a:srgbClr val="000000"/>
                </a:solidFill>
                <a:uFillTx/>
                <a:latin typeface="Calibri"/>
                <a:ea typeface="DejaVu Sans"/>
              </a:rPr>
              <a:t>Syntaxe</a:t>
            </a:r>
            <a:r>
              <a:rPr b="0" lang="en-US" sz="2400" spc="-1" strike="noStrike">
                <a:solidFill>
                  <a:srgbClr val="000000"/>
                </a:solidFill>
                <a:latin typeface="Calibri"/>
                <a:ea typeface="DejaVu Sans"/>
              </a:rPr>
              <a:t> : db.&lt;collection&gt;.count(&lt;query&gt;, &lt;option&gt;)</a:t>
            </a:r>
            <a:endParaRPr b="0" lang="en-US" sz="2400" spc="-1" strike="noStrike">
              <a:latin typeface="Arial"/>
            </a:endParaRPr>
          </a:p>
          <a:p>
            <a:pPr marL="457200">
              <a:lnSpc>
                <a:spcPct val="90000"/>
              </a:lnSpc>
              <a:spcBef>
                <a:spcPts val="499"/>
              </a:spcBef>
            </a:pPr>
            <a:endParaRPr b="0" lang="en-US" sz="2400" spc="-1" strike="noStrike">
              <a:latin typeface="Arial"/>
            </a:endParaRPr>
          </a:p>
          <a:p>
            <a:pPr marL="457200">
              <a:lnSpc>
                <a:spcPct val="90000"/>
              </a:lnSpc>
              <a:spcBef>
                <a:spcPts val="499"/>
              </a:spcBef>
            </a:pPr>
            <a:r>
              <a:rPr b="1" lang="en-US" sz="2400" spc="-1" strike="noStrike">
                <a:solidFill>
                  <a:srgbClr val="000000"/>
                </a:solidFill>
                <a:latin typeface="Lucida Console"/>
                <a:ea typeface="DejaVu Sans"/>
              </a:rPr>
              <a:t>db.&lt;collection&gt;.count()</a:t>
            </a:r>
            <a:endParaRPr b="0" lang="en-US" sz="2400" spc="-1" strike="noStrike">
              <a:latin typeface="Arial"/>
            </a:endParaRPr>
          </a:p>
          <a:p>
            <a:pPr marL="457200">
              <a:lnSpc>
                <a:spcPct val="90000"/>
              </a:lnSpc>
              <a:spcBef>
                <a:spcPts val="499"/>
              </a:spcBef>
            </a:pPr>
            <a:r>
              <a:rPr b="1" lang="en-US" sz="2400" spc="-1" strike="noStrike">
                <a:solidFill>
                  <a:srgbClr val="000000"/>
                </a:solidFill>
                <a:latin typeface="Lucida Console"/>
                <a:ea typeface="DejaVu Sans"/>
              </a:rPr>
              <a:t>db.&lt;collection&gt;.find().count()</a:t>
            </a:r>
            <a:endParaRPr b="0" lang="en-US" sz="2400" spc="-1" strike="noStrike">
              <a:latin typeface="Arial"/>
            </a:endParaRPr>
          </a:p>
          <a:p>
            <a:pPr marL="457200">
              <a:lnSpc>
                <a:spcPct val="90000"/>
              </a:lnSpc>
              <a:spcBef>
                <a:spcPts val="499"/>
              </a:spcBef>
            </a:pPr>
            <a:endParaRPr b="0" lang="en-US" sz="2400" spc="-1" strike="noStrike">
              <a:latin typeface="Arial"/>
            </a:endParaRPr>
          </a:p>
          <a:p>
            <a:pPr marL="457200">
              <a:lnSpc>
                <a:spcPct val="90000"/>
              </a:lnSpc>
              <a:spcBef>
                <a:spcPts val="499"/>
              </a:spcBef>
            </a:pPr>
            <a:r>
              <a:rPr b="0" lang="en-US" sz="2400" spc="-1" strike="noStrike" u="sng">
                <a:solidFill>
                  <a:srgbClr val="000000"/>
                </a:solidFill>
                <a:uFillTx/>
                <a:latin typeface="Calibri"/>
                <a:ea typeface="DejaVu Sans"/>
              </a:rPr>
              <a:t>équivalent à :</a:t>
            </a:r>
            <a:endParaRPr b="0" lang="en-US" sz="2400" spc="-1" strike="noStrike">
              <a:latin typeface="Arial"/>
            </a:endParaRPr>
          </a:p>
          <a:p>
            <a:pPr marL="457200">
              <a:lnSpc>
                <a:spcPct val="90000"/>
              </a:lnSpc>
              <a:spcBef>
                <a:spcPts val="499"/>
              </a:spcBef>
            </a:pPr>
            <a:endParaRPr b="0" lang="en-US" sz="2400" spc="-1" strike="noStrike">
              <a:latin typeface="Arial"/>
            </a:endParaRPr>
          </a:p>
          <a:p>
            <a:pPr marL="457200">
              <a:lnSpc>
                <a:spcPct val="90000"/>
              </a:lnSpc>
              <a:spcBef>
                <a:spcPts val="499"/>
              </a:spcBef>
            </a:pPr>
            <a:r>
              <a:rPr b="1" lang="en-US" sz="2400" spc="-1" strike="noStrike">
                <a:solidFill>
                  <a:srgbClr val="000000"/>
                </a:solidFill>
                <a:latin typeface="Lucida Console"/>
                <a:ea typeface="DejaVu Sans"/>
              </a:rPr>
              <a:t>db.&lt;collection&gt;.aggregate( [</a:t>
            </a:r>
            <a:endParaRPr b="0" lang="en-US" sz="2400" spc="-1" strike="noStrike">
              <a:latin typeface="Arial"/>
            </a:endParaRPr>
          </a:p>
          <a:p>
            <a:pPr marL="457200">
              <a:lnSpc>
                <a:spcPct val="90000"/>
              </a:lnSpc>
              <a:spcBef>
                <a:spcPts val="499"/>
              </a:spcBef>
            </a:pPr>
            <a:r>
              <a:rPr b="1" lang="en-US" sz="2400" spc="-1" strike="noStrike">
                <a:solidFill>
                  <a:srgbClr val="000000"/>
                </a:solidFill>
                <a:latin typeface="Lucida Console"/>
                <a:ea typeface="DejaVu Sans"/>
              </a:rPr>
              <a:t>   </a:t>
            </a:r>
            <a:r>
              <a:rPr b="1" lang="en-US" sz="2400" spc="-1" strike="noStrike">
                <a:solidFill>
                  <a:srgbClr val="000000"/>
                </a:solidFill>
                <a:latin typeface="Lucida Console"/>
                <a:ea typeface="DejaVu Sans"/>
              </a:rPr>
              <a:t>{ $group: { _id: null, count: { $sum: 1 } } }</a:t>
            </a:r>
            <a:endParaRPr b="0" lang="en-US" sz="2400" spc="-1" strike="noStrike">
              <a:latin typeface="Arial"/>
            </a:endParaRPr>
          </a:p>
          <a:p>
            <a:pPr marL="457200">
              <a:lnSpc>
                <a:spcPct val="90000"/>
              </a:lnSpc>
              <a:spcBef>
                <a:spcPts val="499"/>
              </a:spcBef>
            </a:pPr>
            <a:r>
              <a:rPr b="1" lang="en-US" sz="2400" spc="-1" strike="noStrike">
                <a:solidFill>
                  <a:srgbClr val="000000"/>
                </a:solidFill>
                <a:latin typeface="Lucida Console"/>
                <a:ea typeface="DejaVu Sans"/>
              </a:rPr>
              <a:t>   </a:t>
            </a:r>
            <a:r>
              <a:rPr b="1" lang="en-US" sz="2400" spc="-1" strike="noStrike">
                <a:solidFill>
                  <a:srgbClr val="000000"/>
                </a:solidFill>
                <a:latin typeface="Lucida Console"/>
                <a:ea typeface="DejaVu Sans"/>
              </a:rPr>
              <a:t>{ $project: { _id: 0 } }</a:t>
            </a:r>
            <a:endParaRPr b="0" lang="en-US" sz="2400" spc="-1" strike="noStrike">
              <a:latin typeface="Arial"/>
            </a:endParaRPr>
          </a:p>
          <a:p>
            <a:pPr marL="457200">
              <a:lnSpc>
                <a:spcPct val="90000"/>
              </a:lnSpc>
              <a:spcBef>
                <a:spcPts val="499"/>
              </a:spcBef>
            </a:pPr>
            <a:r>
              <a:rPr b="1" lang="en-US" sz="2400" spc="-1" strike="noStrike">
                <a:solidFill>
                  <a:srgbClr val="000000"/>
                </a:solidFill>
                <a:latin typeface="Lucida Console"/>
                <a:ea typeface="DejaVu Sans"/>
              </a:rPr>
              <a:t>] )</a:t>
            </a:r>
            <a:endParaRPr b="0" lang="en-US" sz="24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Les aggrégats</a:t>
            </a:r>
            <a:endParaRPr b="0" lang="en-US" sz="4800" spc="-1" strike="noStrike">
              <a:latin typeface="Arial"/>
            </a:endParaRPr>
          </a:p>
        </p:txBody>
      </p:sp>
      <p:sp>
        <p:nvSpPr>
          <p:cNvPr id="172" name="CustomShape 2"/>
          <p:cNvSpPr/>
          <p:nvPr/>
        </p:nvSpPr>
        <p:spPr>
          <a:xfrm>
            <a:off x="628560" y="1825560"/>
            <a:ext cx="1115460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70c0"/>
              </a:buClr>
              <a:buFont typeface="Arial"/>
              <a:buChar char="•"/>
            </a:pPr>
            <a:r>
              <a:rPr b="1" lang="en-US" sz="2800" spc="-1" strike="noStrike">
                <a:solidFill>
                  <a:srgbClr val="0070c0"/>
                </a:solidFill>
                <a:latin typeface="Calibri"/>
                <a:ea typeface="DejaVu Sans"/>
              </a:rPr>
              <a:t>distinct() : retourne la liste de valeurs distinctes basée sur un champ</a:t>
            </a:r>
            <a:endParaRPr b="0" lang="en-US" sz="2800" spc="-1" strike="noStrike">
              <a:latin typeface="Arial"/>
            </a:endParaRPr>
          </a:p>
          <a:p>
            <a:pPr>
              <a:lnSpc>
                <a:spcPct val="100000"/>
              </a:lnSpc>
            </a:pPr>
            <a:endParaRPr b="0" lang="en-US" sz="2800" spc="-1" strike="noStrike">
              <a:latin typeface="Arial"/>
            </a:endParaRPr>
          </a:p>
          <a:p>
            <a:pPr marL="457200">
              <a:lnSpc>
                <a:spcPct val="90000"/>
              </a:lnSpc>
              <a:spcBef>
                <a:spcPts val="499"/>
              </a:spcBef>
            </a:pPr>
            <a:r>
              <a:rPr b="0" i="1" lang="en-US" sz="2400" spc="-1" strike="noStrike" u="sng">
                <a:solidFill>
                  <a:srgbClr val="000000"/>
                </a:solidFill>
                <a:uFillTx/>
                <a:latin typeface="Calibri"/>
                <a:ea typeface="DejaVu Sans"/>
              </a:rPr>
              <a:t>Syntaxe</a:t>
            </a:r>
            <a:r>
              <a:rPr b="0" lang="en-US" sz="2400" spc="-1" strike="noStrike">
                <a:solidFill>
                  <a:srgbClr val="000000"/>
                </a:solidFill>
                <a:latin typeface="Calibri"/>
                <a:ea typeface="DejaVu Sans"/>
              </a:rPr>
              <a:t> : </a:t>
            </a:r>
            <a:endParaRPr b="0" lang="en-US" sz="2400" spc="-1" strike="noStrike">
              <a:latin typeface="Arial"/>
            </a:endParaRPr>
          </a:p>
          <a:p>
            <a:pPr marL="457200">
              <a:lnSpc>
                <a:spcPct val="90000"/>
              </a:lnSpc>
              <a:spcBef>
                <a:spcPts val="499"/>
              </a:spcBef>
            </a:pPr>
            <a:endParaRPr b="0" lang="en-US" sz="2400" spc="-1" strike="noStrike">
              <a:latin typeface="Arial"/>
            </a:endParaRPr>
          </a:p>
          <a:p>
            <a:pPr marL="457200">
              <a:lnSpc>
                <a:spcPct val="90000"/>
              </a:lnSpc>
              <a:spcBef>
                <a:spcPts val="499"/>
              </a:spcBef>
            </a:pPr>
            <a:r>
              <a:rPr b="0" lang="en-US" sz="2000" spc="-1" strike="noStrike">
                <a:solidFill>
                  <a:srgbClr val="000000"/>
                </a:solidFill>
                <a:latin typeface="Lucida Console"/>
                <a:ea typeface="DejaVu Sans"/>
              </a:rPr>
              <a:t>db.&lt;collection&gt;.distinct( &lt;filed&gt;, &lt;query&gt;, &lt;option&gt;)</a:t>
            </a:r>
            <a:endParaRPr b="0" lang="en-US" sz="2000" spc="-1" strike="noStrike">
              <a:latin typeface="Arial"/>
            </a:endParaRPr>
          </a:p>
          <a:p>
            <a:pPr marL="457200">
              <a:lnSpc>
                <a:spcPct val="90000"/>
              </a:lnSpc>
              <a:spcBef>
                <a:spcPts val="499"/>
              </a:spcBef>
            </a:pPr>
            <a:endParaRPr b="0" lang="en-US" sz="2000" spc="-1" strike="noStrike">
              <a:latin typeface="Arial"/>
            </a:endParaRPr>
          </a:p>
          <a:p>
            <a:pPr marL="457200">
              <a:lnSpc>
                <a:spcPct val="90000"/>
              </a:lnSpc>
              <a:spcBef>
                <a:spcPts val="499"/>
              </a:spcBef>
            </a:pPr>
            <a:endParaRPr b="0" lang="en-US" sz="2000" spc="-1" strike="noStrike">
              <a:latin typeface="Arial"/>
            </a:endParaRPr>
          </a:p>
          <a:p>
            <a:pPr marL="457200">
              <a:lnSpc>
                <a:spcPct val="90000"/>
              </a:lnSpc>
              <a:spcBef>
                <a:spcPts val="499"/>
              </a:spcBef>
            </a:pPr>
            <a:r>
              <a:rPr b="0" i="1" lang="en-US" sz="2400" spc="-1" strike="noStrike" u="sng">
                <a:solidFill>
                  <a:srgbClr val="000000"/>
                </a:solidFill>
                <a:uFillTx/>
                <a:latin typeface="Calibri"/>
                <a:ea typeface="DejaVu Sans"/>
              </a:rPr>
              <a:t>Example </a:t>
            </a:r>
            <a:r>
              <a:rPr b="0" lang="en-US" sz="2400" spc="-1" strike="noStrike">
                <a:solidFill>
                  <a:srgbClr val="000000"/>
                </a:solidFill>
                <a:latin typeface="Calibri"/>
                <a:ea typeface="DejaVu Sans"/>
              </a:rPr>
              <a:t>:</a:t>
            </a:r>
            <a:endParaRPr b="0" lang="en-US" sz="2400" spc="-1" strike="noStrike">
              <a:latin typeface="Arial"/>
            </a:endParaRPr>
          </a:p>
          <a:p>
            <a:pPr marL="457200">
              <a:lnSpc>
                <a:spcPct val="90000"/>
              </a:lnSpc>
              <a:spcBef>
                <a:spcPts val="499"/>
              </a:spcBef>
            </a:pPr>
            <a:endParaRPr b="0" lang="en-US" sz="2400" spc="-1" strike="noStrike">
              <a:latin typeface="Arial"/>
            </a:endParaRPr>
          </a:p>
          <a:p>
            <a:pPr marL="457200">
              <a:lnSpc>
                <a:spcPct val="90000"/>
              </a:lnSpc>
              <a:spcBef>
                <a:spcPts val="499"/>
              </a:spcBef>
            </a:pPr>
            <a:r>
              <a:rPr b="0" lang="en-US" sz="2000" spc="-1" strike="noStrike">
                <a:solidFill>
                  <a:srgbClr val="000000"/>
                </a:solidFill>
                <a:latin typeface="Lucida Console"/>
                <a:ea typeface="DejaVu Sans"/>
              </a:rPr>
              <a:t>db.myColl.distinct( "category", {}, { collation: { locale: "fr" } } )</a:t>
            </a:r>
            <a:endParaRPr b="0" lang="en-US" sz="20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Les aggrégats</a:t>
            </a:r>
            <a:endParaRPr b="0" lang="en-US" sz="4800" spc="-1" strike="noStrike">
              <a:latin typeface="Arial"/>
            </a:endParaRPr>
          </a:p>
        </p:txBody>
      </p:sp>
      <p:sp>
        <p:nvSpPr>
          <p:cNvPr id="174"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70c0"/>
              </a:buClr>
              <a:buFont typeface="Arial"/>
              <a:buChar char="•"/>
            </a:pPr>
            <a:r>
              <a:rPr b="1" lang="en-US" sz="2800" spc="-1" strike="noStrike">
                <a:solidFill>
                  <a:srgbClr val="0070c0"/>
                </a:solidFill>
                <a:latin typeface="Calibri"/>
                <a:ea typeface="DejaVu Sans"/>
              </a:rPr>
              <a:t>aggregate() : aggrège plus documents pour en produire un</a:t>
            </a:r>
            <a:endParaRPr b="0" lang="en-US" sz="2800" spc="-1" strike="noStrike">
              <a:latin typeface="Arial"/>
            </a:endParaRPr>
          </a:p>
          <a:p>
            <a:pPr marL="457200">
              <a:lnSpc>
                <a:spcPct val="90000"/>
              </a:lnSpc>
              <a:spcBef>
                <a:spcPts val="499"/>
              </a:spcBef>
            </a:pP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800" spc="-1" strike="noStrike">
                <a:solidFill>
                  <a:srgbClr val="000000"/>
                </a:solidFill>
                <a:latin typeface="Calibri"/>
                <a:ea typeface="DejaVu Sans"/>
              </a:rPr>
              <a:t>Plusieurs étapes appelés stages</a:t>
            </a:r>
            <a:endParaRPr b="0" lang="en-US" sz="2800" spc="-1" strike="noStrike">
              <a:latin typeface="Arial"/>
            </a:endParaRPr>
          </a:p>
          <a:p>
            <a:pPr>
              <a:lnSpc>
                <a:spcPct val="100000"/>
              </a:lnSpc>
            </a:pP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800" spc="-1" strike="noStrike">
                <a:solidFill>
                  <a:srgbClr val="000000"/>
                </a:solidFill>
                <a:latin typeface="Calibri"/>
                <a:ea typeface="DejaVu Sans"/>
              </a:rPr>
              <a:t>Chaque étape utilise en entrée le résultat de l’étape précédents</a:t>
            </a:r>
            <a:endParaRPr b="0" lang="en-US" sz="2800" spc="-1" strike="noStrike">
              <a:latin typeface="Arial"/>
            </a:endParaRPr>
          </a:p>
          <a:p>
            <a:pPr>
              <a:lnSpc>
                <a:spcPct val="100000"/>
              </a:lnSpc>
            </a:pP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800" spc="-1" strike="noStrike">
                <a:solidFill>
                  <a:srgbClr val="000000"/>
                </a:solidFill>
                <a:latin typeface="Calibri"/>
                <a:ea typeface="DejaVu Sans"/>
              </a:rPr>
              <a:t>L’ensemble des étapes est appelé pipeline</a:t>
            </a:r>
            <a:endParaRPr b="0" lang="en-US" sz="2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Les aggrégats</a:t>
            </a:r>
            <a:endParaRPr b="0" lang="en-US" sz="4800" spc="-1" strike="noStrike">
              <a:latin typeface="Arial"/>
            </a:endParaRPr>
          </a:p>
        </p:txBody>
      </p:sp>
      <p:sp>
        <p:nvSpPr>
          <p:cNvPr id="176"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70c0"/>
              </a:buClr>
              <a:buFont typeface="Arial"/>
              <a:buChar char="•"/>
            </a:pPr>
            <a:r>
              <a:rPr b="1" lang="en-US" sz="2800" spc="-1" strike="noStrike">
                <a:solidFill>
                  <a:srgbClr val="0070c0"/>
                </a:solidFill>
                <a:latin typeface="Calibri"/>
                <a:ea typeface="DejaVu Sans"/>
              </a:rPr>
              <a:t>aggregate() : aggrège plus documents pour en produire un</a:t>
            </a:r>
            <a:endParaRPr b="0" lang="en-US" sz="2800" spc="-1" strike="noStrike">
              <a:latin typeface="Arial"/>
            </a:endParaRPr>
          </a:p>
          <a:p>
            <a:pPr marL="457200">
              <a:lnSpc>
                <a:spcPct val="90000"/>
              </a:lnSpc>
              <a:spcBef>
                <a:spcPts val="499"/>
              </a:spcBef>
            </a:pP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800" spc="-1" strike="noStrike">
                <a:solidFill>
                  <a:srgbClr val="000000"/>
                </a:solidFill>
                <a:latin typeface="Calibri"/>
                <a:ea typeface="DejaVu Sans"/>
              </a:rPr>
              <a:t>Les stages les plus fréquents :</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800" spc="-1" strike="noStrike">
                <a:solidFill>
                  <a:srgbClr val="000000"/>
                </a:solidFill>
                <a:latin typeface="Calibri"/>
                <a:ea typeface="DejaVu Sans"/>
              </a:rPr>
              <a:t>$match</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800" spc="-1" strike="noStrike">
                <a:solidFill>
                  <a:srgbClr val="000000"/>
                </a:solidFill>
                <a:latin typeface="Calibri"/>
                <a:ea typeface="DejaVu Sans"/>
              </a:rPr>
              <a:t>$group</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800" spc="-1" strike="noStrike">
                <a:solidFill>
                  <a:srgbClr val="000000"/>
                </a:solidFill>
                <a:latin typeface="Calibri"/>
                <a:ea typeface="DejaVu Sans"/>
              </a:rPr>
              <a:t>$project</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800" spc="-1" strike="noStrike">
                <a:solidFill>
                  <a:srgbClr val="000000"/>
                </a:solidFill>
                <a:latin typeface="Calibri"/>
                <a:ea typeface="DejaVu Sans"/>
              </a:rPr>
              <a:t>$sort</a:t>
            </a:r>
            <a:endParaRPr b="0" lang="en-US" sz="2800" spc="-1" strike="noStrike">
              <a:latin typeface="Arial"/>
            </a:endParaRPr>
          </a:p>
          <a:p>
            <a:pPr>
              <a:lnSpc>
                <a:spcPct val="100000"/>
              </a:lnSpc>
            </a:pP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800" spc="-1" strike="noStrike">
                <a:solidFill>
                  <a:srgbClr val="000000"/>
                </a:solidFill>
                <a:latin typeface="Calibri"/>
                <a:ea typeface="DejaVu Sans"/>
              </a:rPr>
              <a:t>Chaque étape utilise en entrée le résultat de l’étape précédents</a:t>
            </a:r>
            <a:endParaRPr b="0" lang="en-US" sz="2800" spc="-1" strike="noStrike">
              <a:latin typeface="Arial"/>
            </a:endParaRPr>
          </a:p>
          <a:p>
            <a:pPr>
              <a:lnSpc>
                <a:spcPct val="100000"/>
              </a:lnSpc>
            </a:pP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800" spc="-1" strike="noStrike">
                <a:solidFill>
                  <a:srgbClr val="000000"/>
                </a:solidFill>
                <a:latin typeface="Calibri"/>
                <a:ea typeface="DejaVu Sans"/>
              </a:rPr>
              <a:t>L’ensemble des étapes est appelé pipeline</a:t>
            </a:r>
            <a:endParaRPr b="0" lang="en-US" sz="2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Les aggrégats</a:t>
            </a:r>
            <a:endParaRPr b="0" lang="en-US" sz="4800" spc="-1" strike="noStrike">
              <a:latin typeface="Arial"/>
            </a:endParaRPr>
          </a:p>
        </p:txBody>
      </p:sp>
      <p:sp>
        <p:nvSpPr>
          <p:cNvPr id="178"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70c0"/>
              </a:buClr>
              <a:buFont typeface="Arial"/>
              <a:buChar char="•"/>
            </a:pPr>
            <a:r>
              <a:rPr b="1" lang="en-US" sz="2800" spc="-1" strike="noStrike">
                <a:solidFill>
                  <a:srgbClr val="0070c0"/>
                </a:solidFill>
                <a:latin typeface="Calibri"/>
                <a:ea typeface="DejaVu Sans"/>
              </a:rPr>
              <a:t>aggregate() : exemples</a:t>
            </a:r>
            <a:endParaRPr b="0" lang="en-US" sz="2800" spc="-1" strike="noStrike">
              <a:latin typeface="Arial"/>
            </a:endParaRPr>
          </a:p>
          <a:p>
            <a:pPr marL="457200">
              <a:lnSpc>
                <a:spcPct val="90000"/>
              </a:lnSpc>
              <a:spcBef>
                <a:spcPts val="499"/>
              </a:spcBef>
            </a:pP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800" spc="-1" strike="noStrike">
                <a:solidFill>
                  <a:srgbClr val="000000"/>
                </a:solidFill>
                <a:latin typeface="Calibri"/>
                <a:ea typeface="DejaVu Sans"/>
              </a:rPr>
              <a:t> </a:t>
            </a:r>
            <a:endParaRPr b="0" lang="en-US" sz="2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Les aggrégats</a:t>
            </a:r>
            <a:endParaRPr b="0" lang="en-US" sz="4800" spc="-1" strike="noStrike">
              <a:latin typeface="Arial"/>
            </a:endParaRPr>
          </a:p>
        </p:txBody>
      </p:sp>
      <p:sp>
        <p:nvSpPr>
          <p:cNvPr id="180" name="CustomShape 2"/>
          <p:cNvSpPr/>
          <p:nvPr/>
        </p:nvSpPr>
        <p:spPr>
          <a:xfrm>
            <a:off x="838080" y="1825560"/>
            <a:ext cx="10514520" cy="468828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70c0"/>
              </a:buClr>
              <a:buFont typeface="Arial"/>
              <a:buChar char="•"/>
            </a:pPr>
            <a:r>
              <a:rPr b="1" lang="en-US" sz="2800" spc="-1" strike="noStrike">
                <a:solidFill>
                  <a:srgbClr val="0070c0"/>
                </a:solidFill>
                <a:latin typeface="Calibri"/>
                <a:ea typeface="DejaVu Sans"/>
              </a:rPr>
              <a:t>mapReduce() : utilisé pour aggréger de gros volumes de données</a:t>
            </a:r>
            <a:endParaRPr b="0" lang="en-US" sz="2800" spc="-1" strike="noStrike">
              <a:latin typeface="Arial"/>
            </a:endParaRPr>
          </a:p>
          <a:p>
            <a:pPr marL="457200">
              <a:lnSpc>
                <a:spcPct val="90000"/>
              </a:lnSpc>
              <a:spcBef>
                <a:spcPts val="499"/>
              </a:spcBef>
            </a:pPr>
            <a:endParaRPr b="0" lang="en-US" sz="2800" spc="-1" strike="noStrike">
              <a:latin typeface="Arial"/>
            </a:endParaRPr>
          </a:p>
          <a:p>
            <a:pPr marL="457200">
              <a:lnSpc>
                <a:spcPct val="90000"/>
              </a:lnSpc>
              <a:spcBef>
                <a:spcPts val="499"/>
              </a:spcBef>
            </a:pPr>
            <a:r>
              <a:rPr b="1" i="1" lang="en-US" sz="2400" spc="-1" strike="noStrike" u="sng">
                <a:solidFill>
                  <a:srgbClr val="000000"/>
                </a:solidFill>
                <a:uFillTx/>
                <a:latin typeface="Calibri"/>
                <a:ea typeface="DejaVu Sans"/>
              </a:rPr>
              <a:t>Syntaxe</a:t>
            </a:r>
            <a:r>
              <a:rPr b="0" lang="en-US" sz="2400" spc="-1" strike="noStrike">
                <a:solidFill>
                  <a:srgbClr val="000000"/>
                </a:solidFill>
                <a:latin typeface="Calibri"/>
                <a:ea typeface="DejaVu Sans"/>
              </a:rPr>
              <a:t> :</a:t>
            </a:r>
            <a:endParaRPr b="0" lang="en-US" sz="2400" spc="-1" strike="noStrike">
              <a:latin typeface="Arial"/>
            </a:endParaRPr>
          </a:p>
          <a:p>
            <a:pPr marL="457200">
              <a:lnSpc>
                <a:spcPct val="90000"/>
              </a:lnSpc>
              <a:spcBef>
                <a:spcPts val="499"/>
              </a:spcBef>
            </a:pPr>
            <a:endParaRPr b="0" lang="en-US" sz="2400" spc="-1" strike="noStrike">
              <a:latin typeface="Arial"/>
            </a:endParaRPr>
          </a:p>
          <a:p>
            <a:pPr marL="457200">
              <a:lnSpc>
                <a:spcPct val="90000"/>
              </a:lnSpc>
              <a:spcBef>
                <a:spcPts val="499"/>
              </a:spcBef>
            </a:pPr>
            <a:r>
              <a:rPr b="0" lang="en-US" sz="2400" spc="-1" strike="noStrike">
                <a:solidFill>
                  <a:srgbClr val="000000"/>
                </a:solidFill>
                <a:latin typeface="Lucida Console"/>
                <a:ea typeface="DejaVu Sans"/>
              </a:rPr>
              <a:t>db.collection.mapReduce(</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Lucida Console"/>
                <a:ea typeface="DejaVu Sans"/>
              </a:rPr>
              <a:t>   </a:t>
            </a:r>
            <a:r>
              <a:rPr b="0" lang="en-US" sz="2400" spc="-1" strike="noStrike">
                <a:solidFill>
                  <a:srgbClr val="000000"/>
                </a:solidFill>
                <a:latin typeface="Lucida Console"/>
                <a:ea typeface="DejaVu Sans"/>
              </a:rPr>
              <a:t>function() {emit(key,value);},  //map function</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Lucida Console"/>
                <a:ea typeface="DejaVu Sans"/>
              </a:rPr>
              <a:t>   </a:t>
            </a:r>
            <a:r>
              <a:rPr b="0" lang="en-US" sz="2400" spc="-1" strike="noStrike">
                <a:solidFill>
                  <a:srgbClr val="000000"/>
                </a:solidFill>
                <a:latin typeface="Lucida Console"/>
                <a:ea typeface="DejaVu Sans"/>
              </a:rPr>
              <a:t>function(key,values) {return reduceFunction},</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Lucida Console"/>
                <a:ea typeface="DejaVu Sans"/>
              </a:rPr>
              <a:t>   </a:t>
            </a:r>
            <a:r>
              <a:rPr b="0" lang="en-US" sz="2400" spc="-1" strike="noStrike">
                <a:solidFill>
                  <a:srgbClr val="000000"/>
                </a:solidFill>
                <a:latin typeface="Lucida Console"/>
                <a:ea typeface="DejaVu Sans"/>
              </a:rPr>
              <a:t>{</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Lucida Console"/>
                <a:ea typeface="DejaVu Sans"/>
              </a:rPr>
              <a:t>      </a:t>
            </a:r>
            <a:r>
              <a:rPr b="0" lang="en-US" sz="2400" spc="-1" strike="noStrike">
                <a:solidFill>
                  <a:srgbClr val="000000"/>
                </a:solidFill>
                <a:latin typeface="Lucida Console"/>
                <a:ea typeface="DejaVu Sans"/>
              </a:rPr>
              <a:t>out: collection,</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Lucida Console"/>
                <a:ea typeface="DejaVu Sans"/>
              </a:rPr>
              <a:t>      </a:t>
            </a:r>
            <a:r>
              <a:rPr b="0" lang="en-US" sz="2400" spc="-1" strike="noStrike">
                <a:solidFill>
                  <a:srgbClr val="000000"/>
                </a:solidFill>
                <a:latin typeface="Lucida Console"/>
                <a:ea typeface="DejaVu Sans"/>
              </a:rPr>
              <a:t>query: document,</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Lucida Console"/>
                <a:ea typeface="DejaVu Sans"/>
              </a:rPr>
              <a:t>      </a:t>
            </a:r>
            <a:r>
              <a:rPr b="0" lang="en-US" sz="2400" spc="-1" strike="noStrike">
                <a:solidFill>
                  <a:srgbClr val="000000"/>
                </a:solidFill>
                <a:latin typeface="Lucida Console"/>
                <a:ea typeface="DejaVu Sans"/>
              </a:rPr>
              <a:t>sort: document,</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Lucida Console"/>
                <a:ea typeface="DejaVu Sans"/>
              </a:rPr>
              <a:t>      </a:t>
            </a:r>
            <a:r>
              <a:rPr b="0" lang="en-US" sz="2400" spc="-1" strike="noStrike">
                <a:solidFill>
                  <a:srgbClr val="000000"/>
                </a:solidFill>
                <a:latin typeface="Lucida Console"/>
                <a:ea typeface="DejaVu Sans"/>
              </a:rPr>
              <a:t>limit: number</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Lucida Console"/>
                <a:ea typeface="DejaVu Sans"/>
              </a:rPr>
              <a:t>      </a:t>
            </a:r>
            <a:r>
              <a:rPr b="0" lang="en-US" sz="2400" spc="-1" strike="noStrike">
                <a:solidFill>
                  <a:srgbClr val="000000"/>
                </a:solidFill>
                <a:latin typeface="Lucida Console"/>
                <a:ea typeface="DejaVu Sans"/>
              </a:rPr>
              <a:t>finalize: function</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Lucida Console"/>
                <a:ea typeface="DejaVu Sans"/>
              </a:rPr>
              <a:t>   </a:t>
            </a:r>
            <a:r>
              <a:rPr b="0" lang="en-US" sz="2400" spc="-1" strike="noStrike">
                <a:solidFill>
                  <a:srgbClr val="000000"/>
                </a:solidFill>
                <a:latin typeface="Lucida Console"/>
                <a:ea typeface="DejaVu Sans"/>
              </a:rPr>
              <a:t>}</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Lucida Console"/>
                <a:ea typeface="DejaVu Sans"/>
              </a:rPr>
              <a:t>)</a:t>
            </a:r>
            <a:endParaRPr b="0" lang="en-US" sz="24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523880" y="1122480"/>
            <a:ext cx="9142920" cy="2386440"/>
          </a:xfrm>
          <a:prstGeom prst="rect">
            <a:avLst/>
          </a:prstGeom>
          <a:noFill/>
          <a:ln>
            <a:noFill/>
          </a:ln>
        </p:spPr>
        <p:style>
          <a:lnRef idx="0"/>
          <a:fillRef idx="0"/>
          <a:effectRef idx="0"/>
          <a:fontRef idx="minor"/>
        </p:style>
        <p:txBody>
          <a:bodyPr lIns="90000" rIns="90000" tIns="45000" bIns="45000" anchor="b"/>
          <a:p>
            <a:pPr algn="ctr">
              <a:lnSpc>
                <a:spcPct val="90000"/>
              </a:lnSpc>
            </a:pPr>
            <a:r>
              <a:rPr b="1" lang="en-US" sz="7200" spc="-1" strike="noStrike">
                <a:solidFill>
                  <a:srgbClr val="ff0000"/>
                </a:solidFill>
                <a:latin typeface="Arial Black"/>
                <a:ea typeface="DejaVu Sans"/>
              </a:rPr>
              <a:t>MongoDB</a:t>
            </a:r>
            <a:br/>
            <a:r>
              <a:rPr b="1" lang="en-US" sz="6000" spc="-1" strike="noStrike">
                <a:solidFill>
                  <a:srgbClr val="ff0000"/>
                </a:solidFill>
                <a:latin typeface="Calibri Light"/>
                <a:ea typeface="DejaVu Sans"/>
              </a:rPr>
              <a:t>Introduction</a:t>
            </a:r>
            <a:endParaRPr b="0" lang="en-US" sz="6000" spc="-1" strike="noStrike">
              <a:latin typeface="Arial"/>
            </a:endParaRPr>
          </a:p>
        </p:txBody>
      </p:sp>
      <p:sp>
        <p:nvSpPr>
          <p:cNvPr id="128" name="CustomShape 2"/>
          <p:cNvSpPr/>
          <p:nvPr/>
        </p:nvSpPr>
        <p:spPr>
          <a:xfrm>
            <a:off x="1523880" y="3602160"/>
            <a:ext cx="9142920" cy="165456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0" lang="en-US" sz="2400" spc="-1" strike="noStrike">
                <a:solidFill>
                  <a:srgbClr val="0070c0"/>
                </a:solidFill>
                <a:latin typeface="Calibri"/>
                <a:ea typeface="DejaVu Sans"/>
              </a:rPr>
              <a:t>Présentation</a:t>
            </a:r>
            <a:endParaRPr b="0" lang="en-US"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Les aggrégats</a:t>
            </a:r>
            <a:endParaRPr b="0" lang="en-US" sz="4800" spc="-1" strike="noStrike">
              <a:latin typeface="Arial"/>
            </a:endParaRPr>
          </a:p>
        </p:txBody>
      </p:sp>
      <p:sp>
        <p:nvSpPr>
          <p:cNvPr id="182" name="CustomShape 2"/>
          <p:cNvSpPr/>
          <p:nvPr/>
        </p:nvSpPr>
        <p:spPr>
          <a:xfrm>
            <a:off x="838080" y="1825560"/>
            <a:ext cx="10514520" cy="468828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70c0"/>
              </a:buClr>
              <a:buFont typeface="Arial"/>
              <a:buChar char="•"/>
            </a:pPr>
            <a:r>
              <a:rPr b="1" lang="en-US" sz="2800" spc="-1" strike="noStrike">
                <a:solidFill>
                  <a:srgbClr val="0070c0"/>
                </a:solidFill>
                <a:latin typeface="Calibri"/>
                <a:ea typeface="DejaVu Sans"/>
              </a:rPr>
              <a:t>mapReduce() : exemples</a:t>
            </a:r>
            <a:endParaRPr b="0" lang="en-US" sz="2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Agenda</a:t>
            </a:r>
            <a:endParaRPr b="0" lang="en-US" sz="4800" spc="-1" strike="noStrike">
              <a:latin typeface="Arial"/>
            </a:endParaRPr>
          </a:p>
        </p:txBody>
      </p:sp>
      <p:sp>
        <p:nvSpPr>
          <p:cNvPr id="184" name="CustomShape 2"/>
          <p:cNvSpPr/>
          <p:nvPr/>
        </p:nvSpPr>
        <p:spPr>
          <a:xfrm>
            <a:off x="838080" y="1825560"/>
            <a:ext cx="10636560" cy="48254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Introduction</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Démarrage </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Opérations sur les documents </a:t>
            </a:r>
            <a:endParaRPr b="0" lang="en-US" sz="2800" spc="-1" strike="noStrike">
              <a:latin typeface="Arial"/>
            </a:endParaRPr>
          </a:p>
          <a:p>
            <a:pPr lvl="1" marL="685800" indent="-227520">
              <a:lnSpc>
                <a:spcPct val="90000"/>
              </a:lnSpc>
              <a:spcBef>
                <a:spcPts val="499"/>
              </a:spcBef>
              <a:buClr>
                <a:srgbClr val="1f4e79"/>
              </a:buClr>
              <a:buFont typeface="Arial"/>
              <a:buChar char="•"/>
            </a:pPr>
            <a:r>
              <a:rPr b="0" lang="en-US" sz="2200" spc="-1" strike="noStrike">
                <a:solidFill>
                  <a:srgbClr val="1f4e79"/>
                </a:solidFill>
                <a:latin typeface="Calibri"/>
                <a:ea typeface="DejaVu Sans"/>
              </a:rPr>
              <a:t>CRUD : Create, Read, Update, Delete</a:t>
            </a:r>
            <a:endParaRPr b="0" lang="en-US" sz="2200" spc="-1" strike="noStrike">
              <a:latin typeface="Arial"/>
            </a:endParaRPr>
          </a:p>
          <a:p>
            <a:pPr lvl="1" marL="685800" indent="-227520">
              <a:lnSpc>
                <a:spcPct val="90000"/>
              </a:lnSpc>
              <a:spcBef>
                <a:spcPts val="499"/>
              </a:spcBef>
              <a:buClr>
                <a:srgbClr val="1f4e79"/>
              </a:buClr>
              <a:buFont typeface="Arial"/>
              <a:buChar char="•"/>
            </a:pPr>
            <a:r>
              <a:rPr b="0" lang="en-US" sz="2200" spc="-1" strike="noStrike">
                <a:solidFill>
                  <a:srgbClr val="1f4e79"/>
                </a:solidFill>
                <a:latin typeface="Calibri"/>
                <a:ea typeface="DejaVu Sans"/>
              </a:rPr>
              <a:t>Les aggrégats : count, distinct, aggregate, mapReduce</a:t>
            </a:r>
            <a:endParaRPr b="0" lang="en-US" sz="2200" spc="-1" strike="noStrike">
              <a:latin typeface="Arial"/>
            </a:endParaRPr>
          </a:p>
          <a:p>
            <a:pPr marL="228600" indent="-22752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Conception modèle de données</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Tuning de performance</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Sécurité </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Réplication</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Sharding</a:t>
            </a:r>
            <a:endParaRPr b="0" lang="en-US" sz="2800" spc="-1" strike="noStrike">
              <a:latin typeface="Arial"/>
            </a:endParaRPr>
          </a:p>
          <a:p>
            <a:pPr marL="228600" indent="-227520">
              <a:lnSpc>
                <a:spcPct val="90000"/>
              </a:lnSpc>
              <a:spcBef>
                <a:spcPts val="1001"/>
              </a:spcBef>
              <a:buClr>
                <a:srgbClr val="1f4e79"/>
              </a:buClr>
              <a:buFont typeface="Arial"/>
              <a:buChar char="•"/>
            </a:pPr>
            <a:r>
              <a:rPr b="0" lang="en-US" sz="2800" spc="-1" strike="noStrike">
                <a:solidFill>
                  <a:srgbClr val="1f4e79"/>
                </a:solidFill>
                <a:latin typeface="Calibri"/>
                <a:ea typeface="DejaVu Sans"/>
              </a:rPr>
              <a:t>Sauvegarde et restauration</a:t>
            </a:r>
            <a:endParaRPr b="0" lang="en-US" sz="28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Conception de schema</a:t>
            </a:r>
            <a:endParaRPr b="0" lang="en-US" sz="4800" spc="-1" strike="noStrike">
              <a:latin typeface="Arial"/>
            </a:endParaRPr>
          </a:p>
        </p:txBody>
      </p:sp>
      <p:sp>
        <p:nvSpPr>
          <p:cNvPr id="186" name="CustomShape 2"/>
          <p:cNvSpPr/>
          <p:nvPr/>
        </p:nvSpPr>
        <p:spPr>
          <a:xfrm>
            <a:off x="838080" y="1825560"/>
            <a:ext cx="10514520" cy="468828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70c0"/>
              </a:buClr>
              <a:buFont typeface="Arial"/>
              <a:buChar char="•"/>
            </a:pPr>
            <a:r>
              <a:rPr b="1" lang="en-US" sz="2800" spc="-1" strike="noStrike">
                <a:solidFill>
                  <a:srgbClr val="0070c0"/>
                </a:solidFill>
                <a:latin typeface="Calibri"/>
                <a:ea typeface="DejaVu Sans"/>
              </a:rPr>
              <a:t>Modèle de données embarqué</a:t>
            </a:r>
            <a:endParaRPr b="0" lang="en-US" sz="2800" spc="-1" strike="noStrike">
              <a:latin typeface="Arial"/>
            </a:endParaRPr>
          </a:p>
          <a:p>
            <a:pPr lvl="1" marL="685800" indent="-227520">
              <a:lnSpc>
                <a:spcPct val="90000"/>
              </a:lnSpc>
              <a:spcBef>
                <a:spcPts val="499"/>
              </a:spcBef>
              <a:buClr>
                <a:srgbClr val="000000"/>
              </a:buClr>
              <a:buFont typeface="Arial"/>
              <a:buChar char="•"/>
            </a:pPr>
            <a:r>
              <a:rPr b="1" lang="en-US" sz="2400" spc="-1" strike="noStrike">
                <a:solidFill>
                  <a:srgbClr val="000000"/>
                </a:solidFill>
                <a:latin typeface="Calibri"/>
                <a:ea typeface="DejaVu Sans"/>
              </a:rPr>
              <a:t>One-to-One</a:t>
            </a:r>
            <a:endParaRPr b="0" lang="en-US" sz="2400" spc="-1" strike="noStrike">
              <a:latin typeface="Arial"/>
            </a:endParaRPr>
          </a:p>
          <a:p>
            <a:pPr lvl="1" marL="685800" indent="-227520">
              <a:lnSpc>
                <a:spcPct val="90000"/>
              </a:lnSpc>
              <a:spcBef>
                <a:spcPts val="499"/>
              </a:spcBef>
              <a:buClr>
                <a:srgbClr val="000000"/>
              </a:buClr>
              <a:buFont typeface="Arial"/>
              <a:buChar char="•"/>
            </a:pPr>
            <a:r>
              <a:rPr b="1" lang="en-US" sz="2400" spc="-1" strike="noStrike">
                <a:solidFill>
                  <a:srgbClr val="000000"/>
                </a:solidFill>
                <a:latin typeface="Calibri"/>
                <a:ea typeface="DejaVu Sans"/>
              </a:rPr>
              <a:t>One-to-few</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a:p>
            <a:pPr marL="228600" indent="-227520">
              <a:lnSpc>
                <a:spcPct val="90000"/>
              </a:lnSpc>
              <a:spcBef>
                <a:spcPts val="1001"/>
              </a:spcBef>
              <a:buClr>
                <a:srgbClr val="0070c0"/>
              </a:buClr>
              <a:buFont typeface="Arial"/>
              <a:buChar char="•"/>
            </a:pPr>
            <a:r>
              <a:rPr b="1" lang="en-US" sz="2800" spc="-1" strike="noStrike">
                <a:solidFill>
                  <a:srgbClr val="0070c0"/>
                </a:solidFill>
                <a:latin typeface="Calibri"/>
                <a:ea typeface="DejaVu Sans"/>
              </a:rPr>
              <a:t>Modèle de données normalisé</a:t>
            </a:r>
            <a:endParaRPr b="0" lang="en-US" sz="2800" spc="-1" strike="noStrike">
              <a:latin typeface="Arial"/>
            </a:endParaRPr>
          </a:p>
          <a:p>
            <a:pPr lvl="1" marL="685800" indent="-227520">
              <a:lnSpc>
                <a:spcPct val="100000"/>
              </a:lnSpc>
              <a:spcBef>
                <a:spcPts val="499"/>
              </a:spcBef>
              <a:buClr>
                <a:srgbClr val="000000"/>
              </a:buClr>
              <a:buFont typeface="Arial"/>
              <a:buChar char="•"/>
            </a:pPr>
            <a:r>
              <a:rPr b="1" lang="en-US" sz="2400" spc="-1" strike="noStrike">
                <a:solidFill>
                  <a:srgbClr val="000000"/>
                </a:solidFill>
                <a:latin typeface="Calibri"/>
                <a:ea typeface="DejaVu Sans"/>
              </a:rPr>
              <a:t>One-to-many</a:t>
            </a:r>
            <a:endParaRPr b="0" lang="en-US" sz="2400" spc="-1" strike="noStrike">
              <a:latin typeface="Arial"/>
            </a:endParaRPr>
          </a:p>
          <a:p>
            <a:pPr lvl="1" marL="685800" indent="-227520">
              <a:lnSpc>
                <a:spcPct val="100000"/>
              </a:lnSpc>
              <a:spcBef>
                <a:spcPts val="499"/>
              </a:spcBef>
              <a:buClr>
                <a:srgbClr val="000000"/>
              </a:buClr>
              <a:buFont typeface="Arial"/>
              <a:buChar char="•"/>
            </a:pPr>
            <a:r>
              <a:rPr b="1" lang="en-US" sz="2400" spc="-1" strike="noStrike">
                <a:solidFill>
                  <a:srgbClr val="000000"/>
                </a:solidFill>
                <a:latin typeface="Calibri"/>
                <a:ea typeface="DejaVu Sans"/>
              </a:rPr>
              <a:t>Many-to-many</a:t>
            </a:r>
            <a:endParaRPr b="0" lang="en-US" sz="2400" spc="-1" strike="noStrike">
              <a:latin typeface="Arial"/>
            </a:endParaRPr>
          </a:p>
          <a:p>
            <a:pPr>
              <a:lnSpc>
                <a:spcPct val="100000"/>
              </a:lnSpc>
            </a:pPr>
            <a:endParaRPr b="0" lang="en-US" sz="2400" spc="-1" strike="noStrike">
              <a:latin typeface="Arial"/>
            </a:endParaRPr>
          </a:p>
          <a:p>
            <a:pPr lvl="1" marL="685800" indent="-227520">
              <a:lnSpc>
                <a:spcPct val="100000"/>
              </a:lnSpc>
              <a:spcBef>
                <a:spcPts val="499"/>
              </a:spcBef>
              <a:buClr>
                <a:srgbClr val="000000"/>
              </a:buClr>
              <a:buFont typeface="Arial"/>
              <a:buChar char="•"/>
            </a:pPr>
            <a:r>
              <a:rPr b="1" lang="en-US" sz="2400" spc="-1" strike="noStrike">
                <a:solidFill>
                  <a:srgbClr val="000000"/>
                </a:solidFill>
                <a:latin typeface="Calibri"/>
                <a:ea typeface="DejaVu Sans"/>
              </a:rPr>
              <a:t>Dans ce cas utilser le stage $lookup ou $graphLookup pour aggréger les documents</a:t>
            </a:r>
            <a:endParaRPr b="0" lang="en-US" sz="24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ea typeface="DejaVu Sans"/>
              </a:rPr>
              <a:t>MongoDB – Tuning</a:t>
            </a:r>
            <a:endParaRPr b="0" lang="fr-FR" sz="4800" spc="-1" strike="noStrike">
              <a:solidFill>
                <a:srgbClr val="000000"/>
              </a:solidFill>
              <a:latin typeface="Calibri"/>
            </a:endParaRPr>
          </a:p>
        </p:txBody>
      </p:sp>
      <p:sp>
        <p:nvSpPr>
          <p:cNvPr id="188"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1f4e79"/>
              </a:buClr>
              <a:buFont typeface="Arial"/>
              <a:buChar char="•"/>
            </a:pPr>
            <a:r>
              <a:rPr b="0" lang="fr-FR" sz="2800" spc="-1" strike="noStrike">
                <a:solidFill>
                  <a:srgbClr val="1f4e79"/>
                </a:solidFill>
                <a:latin typeface="Calibri"/>
              </a:rPr>
              <a:t>Principe du Tuning de Performance: « top-down »</a:t>
            </a:r>
            <a:endParaRPr b="0" lang="fr-FR" sz="2800" spc="-1" strike="noStrike">
              <a:solidFill>
                <a:srgbClr val="000000"/>
              </a:solidFill>
              <a:latin typeface="Calibri"/>
            </a:endParaRPr>
          </a:p>
          <a:p>
            <a:pPr marL="228600" indent="-228240">
              <a:lnSpc>
                <a:spcPct val="90000"/>
              </a:lnSpc>
              <a:spcBef>
                <a:spcPts val="1001"/>
              </a:spcBef>
              <a:buClr>
                <a:srgbClr val="1f4e79"/>
              </a:buClr>
              <a:buFont typeface="Arial"/>
              <a:buChar char="•"/>
            </a:pPr>
            <a:r>
              <a:rPr b="0" lang="fr-FR" sz="2800" spc="-1" strike="noStrike">
                <a:solidFill>
                  <a:srgbClr val="1f4e79"/>
                </a:solidFill>
                <a:latin typeface="Calibri"/>
              </a:rPr>
              <a:t>Database profiling</a:t>
            </a:r>
            <a:endParaRPr b="0" lang="fr-FR" sz="2800" spc="-1" strike="noStrike">
              <a:solidFill>
                <a:srgbClr val="000000"/>
              </a:solidFill>
              <a:latin typeface="Calibri"/>
            </a:endParaRPr>
          </a:p>
          <a:p>
            <a:pPr marL="228600" indent="-228240">
              <a:lnSpc>
                <a:spcPct val="90000"/>
              </a:lnSpc>
              <a:spcBef>
                <a:spcPts val="1001"/>
              </a:spcBef>
              <a:buClr>
                <a:srgbClr val="1f4e79"/>
              </a:buClr>
              <a:buFont typeface="Arial"/>
              <a:buChar char="•"/>
            </a:pPr>
            <a:r>
              <a:rPr b="0" lang="fr-FR" sz="2800" spc="-1" strike="noStrike">
                <a:solidFill>
                  <a:srgbClr val="1f4e79"/>
                </a:solidFill>
                <a:latin typeface="Calibri"/>
              </a:rPr>
              <a:t>Recommandations générales</a:t>
            </a:r>
            <a:endParaRPr b="0" lang="fr-FR" sz="2800" spc="-1" strike="noStrike">
              <a:solidFill>
                <a:srgbClr val="000000"/>
              </a:solidFill>
              <a:latin typeface="Calibri"/>
            </a:endParaRPr>
          </a:p>
          <a:p>
            <a:pPr marL="228600" indent="-228240">
              <a:lnSpc>
                <a:spcPct val="90000"/>
              </a:lnSpc>
              <a:spcBef>
                <a:spcPts val="1001"/>
              </a:spcBef>
              <a:buClr>
                <a:srgbClr val="1f4e79"/>
              </a:buClr>
              <a:buFont typeface="Arial"/>
              <a:buChar char="•"/>
            </a:pPr>
            <a:r>
              <a:rPr b="0" lang="fr-FR" sz="2800" spc="-1" strike="noStrike">
                <a:solidFill>
                  <a:srgbClr val="1f4e79"/>
                </a:solidFill>
                <a:latin typeface="Calibri"/>
              </a:rPr>
              <a:t>Outils de monitoring (surveillance)</a:t>
            </a:r>
            <a:endParaRPr b="0" lang="fr-FR" sz="2800" spc="-1" strike="noStrike">
              <a:solidFill>
                <a:srgbClr val="000000"/>
              </a:solidFill>
              <a:latin typeface="Calibri"/>
            </a:endParaRPr>
          </a:p>
          <a:p>
            <a:pPr lvl="1" marL="685800" indent="-228240">
              <a:lnSpc>
                <a:spcPct val="90000"/>
              </a:lnSpc>
              <a:spcBef>
                <a:spcPts val="499"/>
              </a:spcBef>
              <a:buClr>
                <a:srgbClr val="1f4e79"/>
              </a:buClr>
              <a:buFont typeface="Arial"/>
              <a:buChar char="•"/>
            </a:pPr>
            <a:r>
              <a:rPr b="0" lang="fr-FR" sz="2400" spc="-1" strike="noStrike">
                <a:solidFill>
                  <a:srgbClr val="1f4e79"/>
                </a:solidFill>
                <a:latin typeface="Calibri"/>
              </a:rPr>
              <a:t>Outils en ligne de commande</a:t>
            </a:r>
            <a:endParaRPr b="0" lang="fr-FR" sz="2400" spc="-1" strike="noStrike">
              <a:solidFill>
                <a:srgbClr val="000000"/>
              </a:solidFill>
              <a:latin typeface="Calibri"/>
            </a:endParaRPr>
          </a:p>
          <a:p>
            <a:pPr lvl="1" marL="685800" indent="-228240">
              <a:lnSpc>
                <a:spcPct val="90000"/>
              </a:lnSpc>
              <a:spcBef>
                <a:spcPts val="499"/>
              </a:spcBef>
              <a:buClr>
                <a:srgbClr val="1f4e79"/>
              </a:buClr>
              <a:buFont typeface="Arial"/>
              <a:buChar char="•"/>
            </a:pPr>
            <a:r>
              <a:rPr b="0" lang="fr-FR" sz="2400" spc="-1" strike="noStrike">
                <a:solidFill>
                  <a:srgbClr val="1f4e79"/>
                </a:solidFill>
                <a:latin typeface="Calibri"/>
              </a:rPr>
              <a:t>Commandes mongodb</a:t>
            </a:r>
            <a:endParaRPr b="0" lang="fr-FR" sz="2400" spc="-1" strike="noStrike">
              <a:solidFill>
                <a:srgbClr val="000000"/>
              </a:solidFill>
              <a:latin typeface="Calibri"/>
            </a:endParaRPr>
          </a:p>
          <a:p>
            <a:pPr lvl="1" marL="685800" indent="-228240">
              <a:lnSpc>
                <a:spcPct val="90000"/>
              </a:lnSpc>
              <a:spcBef>
                <a:spcPts val="499"/>
              </a:spcBef>
              <a:buClr>
                <a:srgbClr val="1f4e79"/>
              </a:buClr>
              <a:buFont typeface="Arial"/>
              <a:buChar char="•"/>
            </a:pPr>
            <a:r>
              <a:rPr b="0" lang="fr-FR" sz="2400" spc="-1" strike="noStrike">
                <a:solidFill>
                  <a:srgbClr val="1f4e79"/>
                </a:solidFill>
                <a:latin typeface="Calibri"/>
              </a:rPr>
              <a:t>Outils graphiques</a:t>
            </a:r>
            <a:endParaRPr b="0" lang="fr-FR" sz="2400" spc="-1" strike="noStrike">
              <a:solidFill>
                <a:srgbClr val="000000"/>
              </a:solidFill>
              <a:latin typeface="Calibri"/>
            </a:endParaRPr>
          </a:p>
          <a:p>
            <a:pPr marL="228600" indent="-228240">
              <a:lnSpc>
                <a:spcPct val="90000"/>
              </a:lnSpc>
              <a:spcBef>
                <a:spcPts val="1001"/>
              </a:spcBef>
              <a:buClr>
                <a:srgbClr val="1f4e79"/>
              </a:buClr>
              <a:buFont typeface="Arial"/>
              <a:buChar char="•"/>
            </a:pPr>
            <a:r>
              <a:rPr b="0" lang="fr-FR" sz="2800" spc="-1" strike="noStrike">
                <a:solidFill>
                  <a:srgbClr val="1f4e79"/>
                </a:solidFill>
                <a:latin typeface="Calibri"/>
              </a:rPr>
              <a:t>Tuning de Performance</a:t>
            </a:r>
            <a:endParaRPr b="0" lang="fr-FR" sz="2800" spc="-1" strike="noStrike">
              <a:solidFill>
                <a:srgbClr val="000000"/>
              </a:solidFill>
              <a:latin typeface="Calibri"/>
            </a:endParaRPr>
          </a:p>
          <a:p>
            <a:pPr marL="228600" indent="-228240">
              <a:lnSpc>
                <a:spcPct val="90000"/>
              </a:lnSpc>
              <a:spcBef>
                <a:spcPts val="1001"/>
              </a:spcBef>
              <a:buClr>
                <a:srgbClr val="1f4e79"/>
              </a:buClr>
              <a:buFont typeface="Arial"/>
              <a:buChar char="•"/>
            </a:pPr>
            <a:r>
              <a:rPr b="0" lang="fr-FR" sz="2800" spc="-1" strike="noStrike">
                <a:solidFill>
                  <a:srgbClr val="1f4e79"/>
                </a:solidFill>
                <a:latin typeface="Calibri"/>
              </a:rPr>
              <a:t>Cas d’usage : mongoDB comme cache applicatif</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ea typeface="DejaVu Sans"/>
              </a:rPr>
              <a:t>MongoDB – Tuning</a:t>
            </a:r>
            <a:endParaRPr b="0" lang="fr-FR" sz="4800" spc="-1" strike="noStrike">
              <a:solidFill>
                <a:srgbClr val="000000"/>
              </a:solidFill>
              <a:latin typeface="Calibri"/>
            </a:endParaRPr>
          </a:p>
        </p:txBody>
      </p:sp>
      <p:sp>
        <p:nvSpPr>
          <p:cNvPr id="190"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c00000"/>
              </a:buClr>
              <a:buFont typeface="Arial"/>
              <a:buChar char="•"/>
            </a:pPr>
            <a:r>
              <a:rPr b="1" lang="fr-FR" sz="2800" spc="-1" strike="noStrike">
                <a:solidFill>
                  <a:srgbClr val="c00000"/>
                </a:solidFill>
                <a:latin typeface="Calibri"/>
              </a:rPr>
              <a:t>Principe du Tuning de Performance: « top-down »</a:t>
            </a:r>
            <a:endParaRPr b="0" lang="fr-FR" sz="2800" spc="-1" strike="noStrike">
              <a:solidFill>
                <a:srgbClr val="000000"/>
              </a:solidFill>
              <a:latin typeface="Calibri"/>
            </a:endParaRPr>
          </a:p>
          <a:p>
            <a:pPr marL="228600" indent="-228240">
              <a:lnSpc>
                <a:spcPct val="90000"/>
              </a:lnSpc>
              <a:spcBef>
                <a:spcPts val="1001"/>
              </a:spcBef>
              <a:buClr>
                <a:srgbClr val="1f4e79"/>
              </a:buClr>
              <a:buFont typeface="Arial"/>
              <a:buChar char="•"/>
            </a:pPr>
            <a:r>
              <a:rPr b="0" lang="fr-FR" sz="2800" spc="-1" strike="noStrike">
                <a:solidFill>
                  <a:srgbClr val="1f4e79"/>
                </a:solidFill>
                <a:latin typeface="Calibri"/>
              </a:rPr>
              <a:t>Database profiling</a:t>
            </a:r>
            <a:endParaRPr b="0" lang="fr-FR" sz="2800" spc="-1" strike="noStrike">
              <a:solidFill>
                <a:srgbClr val="000000"/>
              </a:solidFill>
              <a:latin typeface="Calibri"/>
            </a:endParaRPr>
          </a:p>
          <a:p>
            <a:pPr marL="228600" indent="-228240">
              <a:lnSpc>
                <a:spcPct val="90000"/>
              </a:lnSpc>
              <a:spcBef>
                <a:spcPts val="1001"/>
              </a:spcBef>
              <a:buClr>
                <a:srgbClr val="1f4e79"/>
              </a:buClr>
              <a:buFont typeface="Arial"/>
              <a:buChar char="•"/>
            </a:pPr>
            <a:r>
              <a:rPr b="0" lang="fr-FR" sz="2800" spc="-1" strike="noStrike">
                <a:solidFill>
                  <a:srgbClr val="1f4e79"/>
                </a:solidFill>
                <a:latin typeface="Calibri"/>
              </a:rPr>
              <a:t>Les différents moteurs de stockage</a:t>
            </a:r>
            <a:endParaRPr b="0" lang="fr-FR" sz="2800" spc="-1" strike="noStrike">
              <a:solidFill>
                <a:srgbClr val="000000"/>
              </a:solidFill>
              <a:latin typeface="Calibri"/>
            </a:endParaRPr>
          </a:p>
          <a:p>
            <a:pPr marL="228600" indent="-228240">
              <a:lnSpc>
                <a:spcPct val="90000"/>
              </a:lnSpc>
              <a:spcBef>
                <a:spcPts val="1001"/>
              </a:spcBef>
              <a:buClr>
                <a:srgbClr val="1f4e79"/>
              </a:buClr>
              <a:buFont typeface="Arial"/>
              <a:buChar char="•"/>
            </a:pPr>
            <a:r>
              <a:rPr b="0" lang="fr-FR" sz="2800" spc="-1" strike="noStrike">
                <a:solidFill>
                  <a:srgbClr val="1f4e79"/>
                </a:solidFill>
                <a:latin typeface="Calibri"/>
              </a:rPr>
              <a:t>Outils de monitoring (surveillance)</a:t>
            </a:r>
            <a:endParaRPr b="0" lang="fr-FR" sz="2800" spc="-1" strike="noStrike">
              <a:solidFill>
                <a:srgbClr val="000000"/>
              </a:solidFill>
              <a:latin typeface="Calibri"/>
            </a:endParaRPr>
          </a:p>
          <a:p>
            <a:pPr lvl="1" marL="685800" indent="-228240">
              <a:lnSpc>
                <a:spcPct val="90000"/>
              </a:lnSpc>
              <a:spcBef>
                <a:spcPts val="499"/>
              </a:spcBef>
              <a:buClr>
                <a:srgbClr val="1f4e79"/>
              </a:buClr>
              <a:buFont typeface="Arial"/>
              <a:buChar char="•"/>
            </a:pPr>
            <a:r>
              <a:rPr b="0" lang="fr-FR" sz="2400" spc="-1" strike="noStrike">
                <a:solidFill>
                  <a:srgbClr val="1f4e79"/>
                </a:solidFill>
                <a:latin typeface="Calibri"/>
              </a:rPr>
              <a:t>Outils en ligne de commande</a:t>
            </a:r>
            <a:endParaRPr b="0" lang="fr-FR" sz="2400" spc="-1" strike="noStrike">
              <a:solidFill>
                <a:srgbClr val="000000"/>
              </a:solidFill>
              <a:latin typeface="Calibri"/>
            </a:endParaRPr>
          </a:p>
          <a:p>
            <a:pPr lvl="1" marL="685800" indent="-228240">
              <a:lnSpc>
                <a:spcPct val="90000"/>
              </a:lnSpc>
              <a:spcBef>
                <a:spcPts val="499"/>
              </a:spcBef>
              <a:buClr>
                <a:srgbClr val="1f4e79"/>
              </a:buClr>
              <a:buFont typeface="Arial"/>
              <a:buChar char="•"/>
            </a:pPr>
            <a:r>
              <a:rPr b="0" lang="fr-FR" sz="2400" spc="-1" strike="noStrike">
                <a:solidFill>
                  <a:srgbClr val="1f4e79"/>
                </a:solidFill>
                <a:latin typeface="Calibri"/>
              </a:rPr>
              <a:t>Outils graphiques</a:t>
            </a:r>
            <a:endParaRPr b="0" lang="fr-FR" sz="2400" spc="-1" strike="noStrike">
              <a:solidFill>
                <a:srgbClr val="000000"/>
              </a:solidFill>
              <a:latin typeface="Calibri"/>
            </a:endParaRPr>
          </a:p>
          <a:p>
            <a:pPr marL="228600" indent="-228240">
              <a:lnSpc>
                <a:spcPct val="90000"/>
              </a:lnSpc>
              <a:spcBef>
                <a:spcPts val="1001"/>
              </a:spcBef>
              <a:buClr>
                <a:srgbClr val="1f4e79"/>
              </a:buClr>
              <a:buFont typeface="Arial"/>
              <a:buChar char="•"/>
            </a:pPr>
            <a:r>
              <a:rPr b="0" lang="fr-FR" sz="2800" spc="-1" strike="noStrike">
                <a:solidFill>
                  <a:srgbClr val="1f4e79"/>
                </a:solidFill>
                <a:latin typeface="Calibri"/>
              </a:rPr>
              <a:t>Comment détecter un problème de performance ?</a:t>
            </a:r>
            <a:endParaRPr b="0" lang="fr-FR" sz="2800" spc="-1" strike="noStrike">
              <a:solidFill>
                <a:srgbClr val="000000"/>
              </a:solidFill>
              <a:latin typeface="Calibri"/>
            </a:endParaRPr>
          </a:p>
          <a:p>
            <a:pPr marL="228600" indent="-228240">
              <a:lnSpc>
                <a:spcPct val="90000"/>
              </a:lnSpc>
              <a:spcBef>
                <a:spcPts val="1001"/>
              </a:spcBef>
              <a:buClr>
                <a:srgbClr val="1f4e79"/>
              </a:buClr>
              <a:buFont typeface="Arial"/>
              <a:buChar char="•"/>
            </a:pPr>
            <a:r>
              <a:rPr b="0" lang="fr-FR" sz="2800" spc="-1" strike="noStrike">
                <a:solidFill>
                  <a:srgbClr val="1f4e79"/>
                </a:solidFill>
                <a:latin typeface="Calibri"/>
              </a:rPr>
              <a:t>Tuning de Performance</a:t>
            </a:r>
            <a:endParaRPr b="0" lang="fr-FR" sz="2800" spc="-1" strike="noStrike">
              <a:solidFill>
                <a:srgbClr val="000000"/>
              </a:solidFill>
              <a:latin typeface="Calibri"/>
            </a:endParaRPr>
          </a:p>
          <a:p>
            <a:pPr marL="228600" indent="-228240">
              <a:lnSpc>
                <a:spcPct val="90000"/>
              </a:lnSpc>
              <a:spcBef>
                <a:spcPts val="1001"/>
              </a:spcBef>
              <a:buClr>
                <a:srgbClr val="1f4e79"/>
              </a:buClr>
              <a:buFont typeface="Arial"/>
              <a:buChar char="•"/>
            </a:pPr>
            <a:r>
              <a:rPr b="0" lang="fr-FR" sz="2800" spc="-1" strike="noStrike">
                <a:solidFill>
                  <a:srgbClr val="1f4e79"/>
                </a:solidFill>
                <a:latin typeface="Calibri"/>
              </a:rPr>
              <a:t>Recommandations générales</a:t>
            </a:r>
            <a:endParaRPr b="0" lang="fr-FR" sz="2800" spc="-1" strike="noStrike">
              <a:solidFill>
                <a:srgbClr val="000000"/>
              </a:solidFill>
              <a:latin typeface="Calibri"/>
            </a:endParaRPr>
          </a:p>
          <a:p>
            <a:pPr marL="228600" indent="-228240">
              <a:lnSpc>
                <a:spcPct val="90000"/>
              </a:lnSpc>
              <a:spcBef>
                <a:spcPts val="1001"/>
              </a:spcBef>
              <a:buClr>
                <a:srgbClr val="1f4e79"/>
              </a:buClr>
              <a:buFont typeface="Arial"/>
              <a:buChar char="•"/>
            </a:pPr>
            <a:r>
              <a:rPr b="0" lang="fr-FR" sz="2800" spc="-1" strike="noStrike">
                <a:solidFill>
                  <a:srgbClr val="1f4e79"/>
                </a:solidFill>
                <a:latin typeface="Calibri"/>
              </a:rPr>
              <a:t>Cas d’usage : mongoDB comme cache applicatif</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1" name="Espace réservé du contenu 5" descr=""/>
          <p:cNvPicPr/>
          <p:nvPr/>
        </p:nvPicPr>
        <p:blipFill>
          <a:blip r:embed="rId1"/>
          <a:stretch/>
        </p:blipFill>
        <p:spPr>
          <a:xfrm>
            <a:off x="3312720" y="0"/>
            <a:ext cx="5397840" cy="6791040"/>
          </a:xfrm>
          <a:prstGeom prst="rect">
            <a:avLst/>
          </a:prstGeom>
          <a:ln>
            <a:noFill/>
          </a:ln>
        </p:spPr>
      </p:pic>
      <p:sp>
        <p:nvSpPr>
          <p:cNvPr id="192" name="CustomShape 1"/>
          <p:cNvSpPr/>
          <p:nvPr/>
        </p:nvSpPr>
        <p:spPr>
          <a:xfrm>
            <a:off x="7962840" y="6611040"/>
            <a:ext cx="4228920" cy="333000"/>
          </a:xfrm>
          <a:prstGeom prst="rect">
            <a:avLst/>
          </a:prstGeom>
          <a:noFill/>
          <a:ln>
            <a:noFill/>
          </a:ln>
        </p:spPr>
        <p:style>
          <a:lnRef idx="0"/>
          <a:fillRef idx="0"/>
          <a:effectRef idx="0"/>
          <a:fontRef idx="minor"/>
        </p:style>
        <p:txBody>
          <a:bodyPr lIns="90000" rIns="90000" tIns="45000" bIns="45000"/>
          <a:p>
            <a:pPr>
              <a:lnSpc>
                <a:spcPct val="100000"/>
              </a:lnSpc>
            </a:pPr>
            <a:r>
              <a:rPr b="0" lang="en-US" sz="800" spc="-1" strike="noStrike">
                <a:solidFill>
                  <a:srgbClr val="000000"/>
                </a:solidFill>
                <a:latin typeface="Calibri"/>
              </a:rPr>
              <a:t>Source: https://medium.com/dbkoda/systematic-mongodb-performance-tuning-9d42c2aba342</a:t>
            </a:r>
            <a:endParaRPr b="0" lang="en-US" sz="8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3" name="Espace réservé du contenu 5" descr=""/>
          <p:cNvPicPr/>
          <p:nvPr/>
        </p:nvPicPr>
        <p:blipFill>
          <a:blip r:embed="rId1"/>
          <a:stretch/>
        </p:blipFill>
        <p:spPr>
          <a:xfrm>
            <a:off x="3312720" y="0"/>
            <a:ext cx="5397840" cy="6791040"/>
          </a:xfrm>
          <a:prstGeom prst="rect">
            <a:avLst/>
          </a:prstGeom>
          <a:ln>
            <a:noFill/>
          </a:ln>
        </p:spPr>
      </p:pic>
      <p:sp>
        <p:nvSpPr>
          <p:cNvPr id="194" name="CustomShape 1"/>
          <p:cNvSpPr/>
          <p:nvPr/>
        </p:nvSpPr>
        <p:spPr>
          <a:xfrm>
            <a:off x="7962840" y="6611040"/>
            <a:ext cx="4228920" cy="333000"/>
          </a:xfrm>
          <a:prstGeom prst="rect">
            <a:avLst/>
          </a:prstGeom>
          <a:noFill/>
          <a:ln>
            <a:noFill/>
          </a:ln>
        </p:spPr>
        <p:style>
          <a:lnRef idx="0"/>
          <a:fillRef idx="0"/>
          <a:effectRef idx="0"/>
          <a:fontRef idx="minor"/>
        </p:style>
        <p:txBody>
          <a:bodyPr lIns="90000" rIns="90000" tIns="45000" bIns="45000"/>
          <a:p>
            <a:pPr>
              <a:lnSpc>
                <a:spcPct val="100000"/>
              </a:lnSpc>
            </a:pPr>
            <a:r>
              <a:rPr b="0" lang="en-US" sz="800" spc="-1" strike="noStrike">
                <a:solidFill>
                  <a:srgbClr val="000000"/>
                </a:solidFill>
                <a:latin typeface="Calibri"/>
              </a:rPr>
              <a:t>Source: https://medium.com/dbkoda/systematic-mongodb-performance-tuning-9d42c2aba342</a:t>
            </a:r>
            <a:endParaRPr b="0" lang="en-US" sz="800" spc="-1" strike="noStrike">
              <a:latin typeface="Arial"/>
            </a:endParaRPr>
          </a:p>
        </p:txBody>
      </p:sp>
      <p:sp>
        <p:nvSpPr>
          <p:cNvPr id="195" name="CustomShape 2"/>
          <p:cNvSpPr/>
          <p:nvPr/>
        </p:nvSpPr>
        <p:spPr>
          <a:xfrm>
            <a:off x="3185280" y="-84960"/>
            <a:ext cx="4842000" cy="1392480"/>
          </a:xfrm>
          <a:prstGeom prst="ellipse">
            <a:avLst/>
          </a:prstGeom>
          <a:noFill/>
          <a:ln w="63360">
            <a:solidFill>
              <a:srgbClr val="00b050"/>
            </a:solidFill>
          </a:ln>
        </p:spPr>
        <p:style>
          <a:lnRef idx="2">
            <a:schemeClr val="accent1">
              <a:shade val="50000"/>
            </a:schemeClr>
          </a:lnRef>
          <a:fillRef idx="1">
            <a:schemeClr val="accent1"/>
          </a:fillRef>
          <a:effectRef idx="0">
            <a:schemeClr val="accent1"/>
          </a:effectRef>
          <a:fontRef idx="minor"/>
        </p:style>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Top Down tuning</a:t>
            </a:r>
            <a:endParaRPr b="0" lang="fr-FR" sz="4800" spc="-1" strike="noStrike">
              <a:solidFill>
                <a:srgbClr val="000000"/>
              </a:solidFill>
              <a:latin typeface="Calibri"/>
            </a:endParaRPr>
          </a:p>
        </p:txBody>
      </p:sp>
      <p:sp>
        <p:nvSpPr>
          <p:cNvPr id="197" name="TextShape 2"/>
          <p:cNvSpPr txBox="1"/>
          <p:nvPr/>
        </p:nvSpPr>
        <p:spPr>
          <a:xfrm>
            <a:off x="838080" y="1825560"/>
            <a:ext cx="10515240" cy="4350960"/>
          </a:xfrm>
          <a:prstGeom prst="rect">
            <a:avLst/>
          </a:prstGeom>
          <a:noFill/>
          <a:ln>
            <a:noFill/>
          </a:ln>
        </p:spPr>
        <p:txBody>
          <a:bodyPr>
            <a:normAutofit/>
          </a:bodyPr>
          <a:p>
            <a:pPr marL="514440" indent="-514080">
              <a:lnSpc>
                <a:spcPct val="90000"/>
              </a:lnSpc>
              <a:spcBef>
                <a:spcPts val="1001"/>
              </a:spcBef>
              <a:buClr>
                <a:srgbClr val="0070c0"/>
              </a:buClr>
              <a:buFont typeface="Calibri Light"/>
              <a:buAutoNum type="arabicPeriod"/>
            </a:pPr>
            <a:r>
              <a:rPr b="1" lang="fr-FR" sz="3000" spc="-1" strike="noStrike">
                <a:solidFill>
                  <a:srgbClr val="0070c0"/>
                </a:solidFill>
                <a:latin typeface="Calibri"/>
              </a:rPr>
              <a:t>Optimiser la couche applicative (1/2)</a:t>
            </a:r>
            <a:endParaRPr b="0" lang="fr-FR" sz="3000" spc="-1" strike="noStrike">
              <a:solidFill>
                <a:srgbClr val="000000"/>
              </a:solidFill>
              <a:latin typeface="Calibri"/>
            </a:endParaRPr>
          </a:p>
          <a:p>
            <a:pPr>
              <a:lnSpc>
                <a:spcPct val="90000"/>
              </a:lnSpc>
              <a:spcBef>
                <a:spcPts val="1001"/>
              </a:spcBef>
            </a:pPr>
            <a:endParaRPr b="0" lang="fr-FR" sz="3000" spc="-1" strike="noStrike">
              <a:solidFill>
                <a:srgbClr val="000000"/>
              </a:solidFill>
              <a:latin typeface="Calibri"/>
            </a:endParaRPr>
          </a:p>
          <a:p>
            <a:pPr lvl="1" marL="971640" indent="-514080">
              <a:lnSpc>
                <a:spcPct val="90000"/>
              </a:lnSpc>
              <a:spcBef>
                <a:spcPts val="499"/>
              </a:spcBef>
              <a:buClr>
                <a:srgbClr val="000000"/>
              </a:buClr>
              <a:buFont typeface="Calibri Light"/>
              <a:buAutoNum type="arabicPeriod"/>
            </a:pPr>
            <a:r>
              <a:rPr b="0" lang="fr-FR" sz="2400" spc="-1" strike="noStrike">
                <a:solidFill>
                  <a:srgbClr val="000000"/>
                </a:solidFill>
                <a:latin typeface="Calibri"/>
              </a:rPr>
              <a:t>Créer un modèle de données : </a:t>
            </a:r>
            <a:br/>
            <a:r>
              <a:rPr b="0" lang="fr-FR" sz="2400" spc="-1" strike="noStrike">
                <a:solidFill>
                  <a:srgbClr val="000000"/>
                </a:solidFill>
                <a:latin typeface="Calibri"/>
              </a:rPr>
              <a:t> </a:t>
            </a:r>
            <a:endParaRPr b="0" lang="fr-FR" sz="2400" spc="-1" strike="noStrike">
              <a:solidFill>
                <a:srgbClr val="000000"/>
              </a:solidFill>
              <a:latin typeface="Calibri"/>
            </a:endParaRPr>
          </a:p>
          <a:p>
            <a:pPr lvl="1" marL="971640" indent="-514080">
              <a:lnSpc>
                <a:spcPct val="90000"/>
              </a:lnSpc>
              <a:spcBef>
                <a:spcPts val="499"/>
              </a:spcBef>
              <a:buClr>
                <a:srgbClr val="000000"/>
              </a:buClr>
              <a:buFont typeface="Calibri Light"/>
              <a:buAutoNum type="arabicPeriod" startAt="2"/>
            </a:pPr>
            <a:r>
              <a:rPr b="0" lang="fr-FR" sz="2400" spc="-1" strike="noStrike">
                <a:solidFill>
                  <a:srgbClr val="000000"/>
                </a:solidFill>
                <a:latin typeface="Calibri"/>
              </a:rPr>
              <a:t>Eviter les documents grossissants</a:t>
            </a:r>
            <a:endParaRPr b="0" lang="fr-FR" sz="2400" spc="-1" strike="noStrike">
              <a:solidFill>
                <a:srgbClr val="000000"/>
              </a:solidFill>
              <a:latin typeface="Calibri"/>
            </a:endParaRPr>
          </a:p>
          <a:p>
            <a:endParaRPr b="0" lang="fr-FR" sz="2400" spc="-1" strike="noStrike">
              <a:solidFill>
                <a:srgbClr val="000000"/>
              </a:solidFill>
              <a:latin typeface="Calibri"/>
            </a:endParaRPr>
          </a:p>
          <a:p>
            <a:pPr lvl="1" marL="971640" indent="-514080">
              <a:lnSpc>
                <a:spcPct val="100000"/>
              </a:lnSpc>
              <a:spcBef>
                <a:spcPts val="499"/>
              </a:spcBef>
              <a:buClr>
                <a:srgbClr val="000000"/>
              </a:buClr>
              <a:buFont typeface="Calibri Light"/>
              <a:buAutoNum type="arabicPeriod" startAt="2"/>
            </a:pPr>
            <a:r>
              <a:rPr b="0" lang="fr-FR" sz="2400" spc="-1" strike="noStrike">
                <a:solidFill>
                  <a:srgbClr val="000000"/>
                </a:solidFill>
                <a:latin typeface="Calibri"/>
              </a:rPr>
              <a:t>Eviter les jointures au niveau applicatif</a:t>
            </a:r>
            <a:endParaRPr b="0" lang="fr-FR" sz="2400" spc="-1" strike="noStrike">
              <a:solidFill>
                <a:srgbClr val="000000"/>
              </a:solidFill>
              <a:latin typeface="Calibri"/>
            </a:endParaRPr>
          </a:p>
          <a:p>
            <a:endParaRPr b="0" lang="fr-FR" sz="2400" spc="-1" strike="noStrike">
              <a:solidFill>
                <a:srgbClr val="000000"/>
              </a:solidFill>
              <a:latin typeface="Calibri"/>
            </a:endParaRPr>
          </a:p>
          <a:p>
            <a:endParaRPr b="0" lang="fr-FR" sz="2400" spc="-1" strike="noStrike">
              <a:solidFill>
                <a:srgbClr val="000000"/>
              </a:solidFill>
              <a:latin typeface="Calibri"/>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Top Down tuning</a:t>
            </a:r>
            <a:endParaRPr b="0" lang="fr-FR" sz="4800" spc="-1" strike="noStrike">
              <a:solidFill>
                <a:srgbClr val="000000"/>
              </a:solidFill>
              <a:latin typeface="Calibri"/>
            </a:endParaRPr>
          </a:p>
        </p:txBody>
      </p:sp>
      <p:sp>
        <p:nvSpPr>
          <p:cNvPr id="199" name="TextShape 2"/>
          <p:cNvSpPr txBox="1"/>
          <p:nvPr/>
        </p:nvSpPr>
        <p:spPr>
          <a:xfrm>
            <a:off x="838080" y="1825560"/>
            <a:ext cx="10515240" cy="4350960"/>
          </a:xfrm>
          <a:prstGeom prst="rect">
            <a:avLst/>
          </a:prstGeom>
          <a:noFill/>
          <a:ln>
            <a:noFill/>
          </a:ln>
        </p:spPr>
        <p:txBody>
          <a:bodyPr>
            <a:normAutofit/>
          </a:bodyPr>
          <a:p>
            <a:pPr marL="514440" indent="-514080">
              <a:lnSpc>
                <a:spcPct val="90000"/>
              </a:lnSpc>
              <a:spcBef>
                <a:spcPts val="1001"/>
              </a:spcBef>
              <a:buClr>
                <a:srgbClr val="0070c0"/>
              </a:buClr>
              <a:buFont typeface="Calibri Light"/>
              <a:buAutoNum type="arabicPeriod"/>
            </a:pPr>
            <a:r>
              <a:rPr b="1" lang="fr-FR" sz="3000" spc="-1" strike="noStrike">
                <a:solidFill>
                  <a:srgbClr val="0070c0"/>
                </a:solidFill>
                <a:latin typeface="Calibri"/>
              </a:rPr>
              <a:t>Optimiser la couche applicative (2/2)</a:t>
            </a:r>
            <a:endParaRPr b="0" lang="fr-FR" sz="3000" spc="-1" strike="noStrike">
              <a:solidFill>
                <a:srgbClr val="000000"/>
              </a:solidFill>
              <a:latin typeface="Calibri"/>
            </a:endParaRPr>
          </a:p>
          <a:p>
            <a:pPr>
              <a:lnSpc>
                <a:spcPct val="90000"/>
              </a:lnSpc>
              <a:spcBef>
                <a:spcPts val="1001"/>
              </a:spcBef>
            </a:pPr>
            <a:endParaRPr b="0" lang="fr-FR" sz="3000" spc="-1" strike="noStrike">
              <a:solidFill>
                <a:srgbClr val="000000"/>
              </a:solidFill>
              <a:latin typeface="Calibri"/>
            </a:endParaRPr>
          </a:p>
          <a:p>
            <a:pPr lvl="1" marL="971640" indent="-514080">
              <a:lnSpc>
                <a:spcPct val="90000"/>
              </a:lnSpc>
              <a:spcBef>
                <a:spcPts val="499"/>
              </a:spcBef>
              <a:buClr>
                <a:srgbClr val="000000"/>
              </a:buClr>
              <a:buFont typeface="Calibri Light"/>
              <a:buAutoNum type="arabicPeriod" startAt="4"/>
            </a:pPr>
            <a:r>
              <a:rPr b="0" lang="fr-FR" sz="2400" spc="-1" strike="noStrike">
                <a:solidFill>
                  <a:srgbClr val="000000"/>
                </a:solidFill>
                <a:latin typeface="Calibri"/>
              </a:rPr>
              <a:t>Optimiser les aggrégations ($match, $group, mapReduce…)</a:t>
            </a:r>
            <a:endParaRPr b="0" lang="fr-FR" sz="2400" spc="-1" strike="noStrike">
              <a:solidFill>
                <a:srgbClr val="000000"/>
              </a:solidFill>
              <a:latin typeface="Calibri"/>
            </a:endParaRPr>
          </a:p>
          <a:p>
            <a:endParaRPr b="0" lang="fr-FR" sz="2400" spc="-1" strike="noStrike">
              <a:solidFill>
                <a:srgbClr val="000000"/>
              </a:solidFill>
              <a:latin typeface="Calibri"/>
            </a:endParaRPr>
          </a:p>
          <a:p>
            <a:pPr lvl="1" marL="971640" indent="-514080">
              <a:lnSpc>
                <a:spcPct val="90000"/>
              </a:lnSpc>
              <a:spcBef>
                <a:spcPts val="499"/>
              </a:spcBef>
              <a:buClr>
                <a:srgbClr val="000000"/>
              </a:buClr>
              <a:buFont typeface="Calibri Light"/>
              <a:buAutoNum type="arabicPeriod" startAt="4"/>
            </a:pPr>
            <a:r>
              <a:rPr b="0" lang="fr-FR" sz="2400" spc="-1" strike="noStrike">
                <a:solidFill>
                  <a:srgbClr val="000000"/>
                </a:solidFill>
                <a:latin typeface="Calibri"/>
              </a:rPr>
              <a:t>Mettre en place une indexation appropriée</a:t>
            </a:r>
            <a:endParaRPr b="0" lang="fr-FR" sz="2400" spc="-1" strike="noStrike">
              <a:solidFill>
                <a:srgbClr val="000000"/>
              </a:solidFill>
              <a:latin typeface="Calibri"/>
            </a:endParaRPr>
          </a:p>
          <a:p>
            <a:endParaRPr b="0" lang="fr-FR" sz="2400" spc="-1" strike="noStrike">
              <a:solidFill>
                <a:srgbClr val="000000"/>
              </a:solidFill>
              <a:latin typeface="Calibri"/>
            </a:endParaRPr>
          </a:p>
          <a:p>
            <a:pPr lvl="1" marL="971640" indent="-514080">
              <a:lnSpc>
                <a:spcPct val="90000"/>
              </a:lnSpc>
              <a:spcBef>
                <a:spcPts val="499"/>
              </a:spcBef>
              <a:buClr>
                <a:srgbClr val="000000"/>
              </a:buClr>
              <a:buFont typeface="Calibri Light"/>
              <a:buAutoNum type="arabicPeriod" startAt="4"/>
            </a:pPr>
            <a:r>
              <a:rPr b="0" lang="fr-FR" sz="2400" spc="-1" strike="noStrike">
                <a:solidFill>
                  <a:srgbClr val="000000"/>
                </a:solidFill>
                <a:latin typeface="Calibri"/>
              </a:rPr>
              <a:t>Utiliser : db.&lt;collection&gt;.explain() pour affichier le graph d’exécution</a:t>
            </a:r>
            <a:endParaRPr b="0" lang="fr-FR" sz="2400" spc="-1" strike="noStrike">
              <a:solidFill>
                <a:srgbClr val="000000"/>
              </a:solidFill>
              <a:latin typeface="Calibri"/>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0" name="Espace réservé du contenu 5" descr=""/>
          <p:cNvPicPr/>
          <p:nvPr/>
        </p:nvPicPr>
        <p:blipFill>
          <a:blip r:embed="rId1"/>
          <a:stretch/>
        </p:blipFill>
        <p:spPr>
          <a:xfrm>
            <a:off x="3312720" y="0"/>
            <a:ext cx="5397840" cy="6791040"/>
          </a:xfrm>
          <a:prstGeom prst="rect">
            <a:avLst/>
          </a:prstGeom>
          <a:ln>
            <a:noFill/>
          </a:ln>
        </p:spPr>
      </p:pic>
      <p:sp>
        <p:nvSpPr>
          <p:cNvPr id="201" name="CustomShape 1"/>
          <p:cNvSpPr/>
          <p:nvPr/>
        </p:nvSpPr>
        <p:spPr>
          <a:xfrm>
            <a:off x="7962840" y="6611040"/>
            <a:ext cx="4228920" cy="333000"/>
          </a:xfrm>
          <a:prstGeom prst="rect">
            <a:avLst/>
          </a:prstGeom>
          <a:noFill/>
          <a:ln>
            <a:noFill/>
          </a:ln>
        </p:spPr>
        <p:style>
          <a:lnRef idx="0"/>
          <a:fillRef idx="0"/>
          <a:effectRef idx="0"/>
          <a:fontRef idx="minor"/>
        </p:style>
        <p:txBody>
          <a:bodyPr lIns="90000" rIns="90000" tIns="45000" bIns="45000"/>
          <a:p>
            <a:pPr>
              <a:lnSpc>
                <a:spcPct val="100000"/>
              </a:lnSpc>
            </a:pPr>
            <a:r>
              <a:rPr b="0" lang="en-US" sz="800" spc="-1" strike="noStrike">
                <a:solidFill>
                  <a:srgbClr val="000000"/>
                </a:solidFill>
                <a:latin typeface="Calibri"/>
              </a:rPr>
              <a:t>Source: https://medium.com/dbkoda/systematic-mongodb-performance-tuning-9d42c2aba342</a:t>
            </a:r>
            <a:endParaRPr b="0" lang="en-US" sz="800" spc="-1" strike="noStrike">
              <a:latin typeface="Arial"/>
            </a:endParaRPr>
          </a:p>
        </p:txBody>
      </p:sp>
      <p:sp>
        <p:nvSpPr>
          <p:cNvPr id="202" name="CustomShape 2"/>
          <p:cNvSpPr/>
          <p:nvPr/>
        </p:nvSpPr>
        <p:spPr>
          <a:xfrm>
            <a:off x="3185280" y="1640880"/>
            <a:ext cx="4842000" cy="1392480"/>
          </a:xfrm>
          <a:prstGeom prst="ellipse">
            <a:avLst/>
          </a:prstGeom>
          <a:noFill/>
          <a:ln w="63360">
            <a:solidFill>
              <a:srgbClr val="00b050"/>
            </a:solidFill>
          </a:ln>
        </p:spPr>
        <p:style>
          <a:lnRef idx="2">
            <a:schemeClr val="accent1">
              <a:shade val="50000"/>
            </a:schemeClr>
          </a:lnRef>
          <a:fillRef idx="1">
            <a:schemeClr val="accent1"/>
          </a:fillRef>
          <a:effectRef idx="0">
            <a:schemeClr val="accent1"/>
          </a:effectRef>
          <a:fontRef idx="minor"/>
        </p:style>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Présentation</a:t>
            </a:r>
            <a:endParaRPr b="0" lang="en-US" sz="4800" spc="-1" strike="noStrike">
              <a:latin typeface="Arial"/>
            </a:endParaRPr>
          </a:p>
        </p:txBody>
      </p:sp>
      <p:sp>
        <p:nvSpPr>
          <p:cNvPr id="130"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3200" spc="-1" strike="noStrike">
                <a:solidFill>
                  <a:srgbClr val="000000"/>
                </a:solidFill>
                <a:latin typeface="Calibri"/>
                <a:ea typeface="DejaVu Sans"/>
              </a:rPr>
              <a:t>Une base de données créée en 2009 par la société </a:t>
            </a:r>
            <a:r>
              <a:rPr b="0" lang="en-US" sz="3200" spc="-1" strike="noStrike">
                <a:solidFill>
                  <a:srgbClr val="0070c0"/>
                </a:solidFill>
                <a:latin typeface="Calibri"/>
                <a:ea typeface="DejaVu Sans"/>
              </a:rPr>
              <a:t>10gen</a:t>
            </a:r>
            <a:endParaRPr b="0" lang="en-US" sz="3200" spc="-1" strike="noStrike">
              <a:latin typeface="Arial"/>
            </a:endParaRPr>
          </a:p>
          <a:p>
            <a:pPr marL="228600" indent="-227520">
              <a:lnSpc>
                <a:spcPct val="90000"/>
              </a:lnSpc>
              <a:spcBef>
                <a:spcPts val="1001"/>
              </a:spcBef>
              <a:buClr>
                <a:srgbClr val="000000"/>
              </a:buClr>
              <a:buFont typeface="Arial"/>
              <a:buChar char="•"/>
            </a:pPr>
            <a:r>
              <a:rPr b="0" lang="en-US" sz="3200" spc="-1" strike="noStrike">
                <a:solidFill>
                  <a:srgbClr val="000000"/>
                </a:solidFill>
                <a:latin typeface="Calibri"/>
                <a:ea typeface="DejaVu Sans"/>
              </a:rPr>
              <a:t>Une base de données de type </a:t>
            </a:r>
            <a:r>
              <a:rPr b="0" lang="en-US" sz="3200" spc="-1" strike="noStrike">
                <a:solidFill>
                  <a:srgbClr val="c00000"/>
                </a:solidFill>
                <a:latin typeface="Calibri"/>
                <a:ea typeface="DejaVu Sans"/>
              </a:rPr>
              <a:t>NoSQL</a:t>
            </a:r>
            <a:endParaRPr b="0" lang="en-US" sz="3200" spc="-1" strike="noStrike">
              <a:latin typeface="Arial"/>
            </a:endParaRPr>
          </a:p>
          <a:p>
            <a:pPr marL="228600" indent="-227520">
              <a:lnSpc>
                <a:spcPct val="90000"/>
              </a:lnSpc>
              <a:spcBef>
                <a:spcPts val="1001"/>
              </a:spcBef>
              <a:buClr>
                <a:srgbClr val="000000"/>
              </a:buClr>
              <a:buFont typeface="Arial"/>
              <a:buChar char="•"/>
            </a:pPr>
            <a:r>
              <a:rPr b="0" lang="en-US" sz="3200" spc="-1" strike="noStrike">
                <a:solidFill>
                  <a:srgbClr val="000000"/>
                </a:solidFill>
                <a:latin typeface="Calibri"/>
                <a:ea typeface="DejaVu Sans"/>
              </a:rPr>
              <a:t>Une base de données </a:t>
            </a:r>
            <a:r>
              <a:rPr b="0" lang="en-US" sz="3200" spc="-1" strike="noStrike">
                <a:solidFill>
                  <a:srgbClr val="c00000"/>
                </a:solidFill>
                <a:latin typeface="Calibri"/>
                <a:ea typeface="DejaVu Sans"/>
              </a:rPr>
              <a:t>document</a:t>
            </a:r>
            <a:endParaRPr b="0" lang="en-US" sz="3200" spc="-1" strike="noStrike">
              <a:latin typeface="Arial"/>
            </a:endParaRPr>
          </a:p>
          <a:p>
            <a:pPr marL="228600" indent="-227520">
              <a:lnSpc>
                <a:spcPct val="90000"/>
              </a:lnSpc>
              <a:spcBef>
                <a:spcPts val="1001"/>
              </a:spcBef>
              <a:buClr>
                <a:srgbClr val="000000"/>
              </a:buClr>
              <a:buFont typeface="Arial"/>
              <a:buChar char="•"/>
            </a:pPr>
            <a:r>
              <a:rPr b="0" lang="en-US" sz="3200" spc="-1" strike="noStrike">
                <a:solidFill>
                  <a:srgbClr val="000000"/>
                </a:solidFill>
                <a:latin typeface="Calibri"/>
                <a:ea typeface="DejaVu Sans"/>
              </a:rPr>
              <a:t>Autres types de bases de données dans la mouvance Big Data :</a:t>
            </a:r>
            <a:endParaRPr b="0" lang="en-US" sz="3200" spc="-1" strike="noStrike">
              <a:latin typeface="Arial"/>
            </a:endParaRPr>
          </a:p>
          <a:p>
            <a:pPr lvl="1" marL="685800" indent="-227520">
              <a:lnSpc>
                <a:spcPct val="90000"/>
              </a:lnSpc>
              <a:spcBef>
                <a:spcPts val="499"/>
              </a:spcBef>
              <a:buClr>
                <a:srgbClr val="000000"/>
              </a:buClr>
              <a:buFont typeface="Arial"/>
              <a:buChar char="•"/>
            </a:pPr>
            <a:r>
              <a:rPr b="0" lang="en-US" sz="2800" spc="-1" strike="noStrike">
                <a:solidFill>
                  <a:srgbClr val="000000"/>
                </a:solidFill>
                <a:latin typeface="Calibri"/>
                <a:ea typeface="DejaVu Sans"/>
              </a:rPr>
              <a:t>Base de données clé-valeur (ex.: Oracle BerkeleyDB)</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800" spc="-1" strike="noStrike">
                <a:solidFill>
                  <a:srgbClr val="000000"/>
                </a:solidFill>
                <a:latin typeface="Calibri"/>
                <a:ea typeface="DejaVu Sans"/>
              </a:rPr>
              <a:t>Base de données colonne (ex.: Apache HBASE)</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Top Down tuning</a:t>
            </a:r>
            <a:endParaRPr b="0" lang="fr-FR" sz="4800" spc="-1" strike="noStrike">
              <a:solidFill>
                <a:srgbClr val="000000"/>
              </a:solidFill>
              <a:latin typeface="Calibri"/>
            </a:endParaRPr>
          </a:p>
        </p:txBody>
      </p:sp>
      <p:sp>
        <p:nvSpPr>
          <p:cNvPr id="204" name="TextShape 2"/>
          <p:cNvSpPr txBox="1"/>
          <p:nvPr/>
        </p:nvSpPr>
        <p:spPr>
          <a:xfrm>
            <a:off x="838080" y="1825560"/>
            <a:ext cx="10515240" cy="4350960"/>
          </a:xfrm>
          <a:prstGeom prst="rect">
            <a:avLst/>
          </a:prstGeom>
          <a:noFill/>
          <a:ln>
            <a:noFill/>
          </a:ln>
        </p:spPr>
        <p:txBody>
          <a:bodyPr>
            <a:normAutofit/>
          </a:bodyPr>
          <a:p>
            <a:pPr marL="514440" indent="-514080">
              <a:lnSpc>
                <a:spcPct val="90000"/>
              </a:lnSpc>
              <a:spcBef>
                <a:spcPts val="1001"/>
              </a:spcBef>
              <a:buClr>
                <a:srgbClr val="0070c0"/>
              </a:buClr>
              <a:buFont typeface="Calibri Light"/>
              <a:buAutoNum type="arabicPeriod" startAt="2"/>
            </a:pPr>
            <a:r>
              <a:rPr b="1" lang="fr-FR" sz="3000" spc="-1" strike="noStrike">
                <a:solidFill>
                  <a:srgbClr val="0070c0"/>
                </a:solidFill>
                <a:latin typeface="Calibri"/>
              </a:rPr>
              <a:t>Optimiser le serveur pour réduire le contention et les verrous</a:t>
            </a:r>
            <a:endParaRPr b="0" lang="fr-FR" sz="3000" spc="-1" strike="noStrike">
              <a:solidFill>
                <a:srgbClr val="000000"/>
              </a:solidFill>
              <a:latin typeface="Calibri"/>
            </a:endParaRPr>
          </a:p>
          <a:p>
            <a:pPr>
              <a:lnSpc>
                <a:spcPct val="90000"/>
              </a:lnSpc>
              <a:spcBef>
                <a:spcPts val="1001"/>
              </a:spcBef>
            </a:pPr>
            <a:endParaRPr b="0" lang="fr-FR" sz="3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Utiliser db.serverStatus().globalLock() et db.serverStatus().locks</a:t>
            </a:r>
            <a:endParaRPr b="0" lang="fr-FR" sz="2400" spc="-1" strike="noStrike">
              <a:solidFill>
                <a:srgbClr val="000000"/>
              </a:solidFill>
              <a:latin typeface="Calibri"/>
            </a:endParaRPr>
          </a:p>
          <a:p>
            <a:endParaRPr b="0" lang="fr-FR"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Optimiser les opération de lecture-écriture :</a:t>
            </a:r>
            <a:endParaRPr b="0" lang="fr-FR" sz="2400" spc="-1" strike="noStrike">
              <a:solidFill>
                <a:srgbClr val="000000"/>
              </a:solidFill>
              <a:latin typeface="Calibri"/>
            </a:endParaRPr>
          </a:p>
          <a:p>
            <a:endParaRPr b="0" lang="fr-FR"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000" spc="-1" strike="noStrike">
                <a:solidFill>
                  <a:srgbClr val="000000"/>
                </a:solidFill>
                <a:latin typeface="Calibri"/>
              </a:rPr>
              <a:t>Si l’application fait des lectures de façon intensives =&gt; rediriger certaines opération vers les replicat (ce qui signifie mettre en place et configurer la replication)</a:t>
            </a:r>
            <a:endParaRPr b="0" lang="fr-FR" sz="2000" spc="-1" strike="noStrike">
              <a:solidFill>
                <a:srgbClr val="000000"/>
              </a:solidFill>
              <a:latin typeface="Calibri"/>
            </a:endParaRPr>
          </a:p>
          <a:p>
            <a:endParaRPr b="0" lang="fr-FR"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000" spc="-1" strike="noStrike">
                <a:solidFill>
                  <a:srgbClr val="000000"/>
                </a:solidFill>
                <a:latin typeface="Calibri"/>
              </a:rPr>
              <a:t>Si l’application fait des lectures de façon intensives =&gt; rediriger certaines opération vers les replicat (ce qui signifie mettre en place et configurer la replication)</a:t>
            </a:r>
            <a:endParaRPr b="0" lang="fr-FR" sz="2000" spc="-1" strike="noStrike">
              <a:solidFill>
                <a:srgbClr val="000000"/>
              </a:solidFill>
              <a:latin typeface="Calibri"/>
            </a:endParaRPr>
          </a:p>
          <a:p>
            <a:endParaRPr b="0" lang="fr-FR"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Surveiller les connexions</a:t>
            </a:r>
            <a:endParaRPr b="0" lang="fr-FR" sz="2400" spc="-1" strike="noStrike">
              <a:solidFill>
                <a:srgbClr val="000000"/>
              </a:solidFill>
              <a:latin typeface="Calibri"/>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5" name="Espace réservé du contenu 5" descr=""/>
          <p:cNvPicPr/>
          <p:nvPr/>
        </p:nvPicPr>
        <p:blipFill>
          <a:blip r:embed="rId1"/>
          <a:stretch/>
        </p:blipFill>
        <p:spPr>
          <a:xfrm>
            <a:off x="3312720" y="0"/>
            <a:ext cx="5397840" cy="6791040"/>
          </a:xfrm>
          <a:prstGeom prst="rect">
            <a:avLst/>
          </a:prstGeom>
          <a:ln>
            <a:noFill/>
          </a:ln>
        </p:spPr>
      </p:pic>
      <p:sp>
        <p:nvSpPr>
          <p:cNvPr id="206" name="CustomShape 1"/>
          <p:cNvSpPr/>
          <p:nvPr/>
        </p:nvSpPr>
        <p:spPr>
          <a:xfrm>
            <a:off x="7962840" y="6611040"/>
            <a:ext cx="4228920" cy="333000"/>
          </a:xfrm>
          <a:prstGeom prst="rect">
            <a:avLst/>
          </a:prstGeom>
          <a:noFill/>
          <a:ln>
            <a:noFill/>
          </a:ln>
        </p:spPr>
        <p:style>
          <a:lnRef idx="0"/>
          <a:fillRef idx="0"/>
          <a:effectRef idx="0"/>
          <a:fontRef idx="minor"/>
        </p:style>
        <p:txBody>
          <a:bodyPr lIns="90000" rIns="90000" tIns="45000" bIns="45000"/>
          <a:p>
            <a:pPr>
              <a:lnSpc>
                <a:spcPct val="100000"/>
              </a:lnSpc>
            </a:pPr>
            <a:r>
              <a:rPr b="0" lang="en-US" sz="800" spc="-1" strike="noStrike">
                <a:solidFill>
                  <a:srgbClr val="000000"/>
                </a:solidFill>
                <a:latin typeface="Calibri"/>
              </a:rPr>
              <a:t>Source: https://medium.com/dbkoda/systematic-mongodb-performance-tuning-9d42c2aba342</a:t>
            </a:r>
            <a:endParaRPr b="0" lang="en-US" sz="800" spc="-1" strike="noStrike">
              <a:latin typeface="Arial"/>
            </a:endParaRPr>
          </a:p>
        </p:txBody>
      </p:sp>
      <p:sp>
        <p:nvSpPr>
          <p:cNvPr id="207" name="CustomShape 2"/>
          <p:cNvSpPr/>
          <p:nvPr/>
        </p:nvSpPr>
        <p:spPr>
          <a:xfrm>
            <a:off x="3185280" y="3400920"/>
            <a:ext cx="4842000" cy="1392480"/>
          </a:xfrm>
          <a:prstGeom prst="ellipse">
            <a:avLst/>
          </a:prstGeom>
          <a:noFill/>
          <a:ln w="63360">
            <a:solidFill>
              <a:srgbClr val="00b050"/>
            </a:solidFill>
          </a:ln>
        </p:spPr>
        <p:style>
          <a:lnRef idx="2">
            <a:schemeClr val="accent1">
              <a:shade val="50000"/>
            </a:schemeClr>
          </a:lnRef>
          <a:fillRef idx="1">
            <a:schemeClr val="accent1"/>
          </a:fillRef>
          <a:effectRef idx="0">
            <a:schemeClr val="accent1"/>
          </a:effectRef>
          <a:fontRef idx="minor"/>
        </p:style>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Top Down tuning</a:t>
            </a:r>
            <a:endParaRPr b="0" lang="fr-FR" sz="4800" spc="-1" strike="noStrike">
              <a:solidFill>
                <a:srgbClr val="000000"/>
              </a:solidFill>
              <a:latin typeface="Calibri"/>
            </a:endParaRPr>
          </a:p>
        </p:txBody>
      </p:sp>
      <p:sp>
        <p:nvSpPr>
          <p:cNvPr id="209" name="TextShape 2"/>
          <p:cNvSpPr txBox="1"/>
          <p:nvPr/>
        </p:nvSpPr>
        <p:spPr>
          <a:xfrm>
            <a:off x="838080" y="1825560"/>
            <a:ext cx="10515240" cy="4350960"/>
          </a:xfrm>
          <a:prstGeom prst="rect">
            <a:avLst/>
          </a:prstGeom>
          <a:noFill/>
          <a:ln>
            <a:noFill/>
          </a:ln>
        </p:spPr>
        <p:txBody>
          <a:bodyPr>
            <a:normAutofit/>
          </a:bodyPr>
          <a:p>
            <a:pPr marL="514440" indent="-514080">
              <a:lnSpc>
                <a:spcPct val="90000"/>
              </a:lnSpc>
              <a:spcBef>
                <a:spcPts val="1001"/>
              </a:spcBef>
              <a:buClr>
                <a:srgbClr val="0070c0"/>
              </a:buClr>
              <a:buFont typeface="Calibri Light"/>
              <a:buAutoNum type="arabicPeriod" startAt="3"/>
            </a:pPr>
            <a:r>
              <a:rPr b="1" lang="fr-FR" sz="2800" spc="-1" strike="noStrike">
                <a:solidFill>
                  <a:srgbClr val="0070c0"/>
                </a:solidFill>
                <a:latin typeface="Calibri"/>
              </a:rPr>
              <a:t>Optimiser la mémoire pour réduire les I/O disque</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Selectionner le moteur de stockage approprié</a:t>
            </a:r>
            <a:endParaRPr b="0" lang="fr-FR"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000" spc="-1" strike="noStrike">
                <a:solidFill>
                  <a:srgbClr val="000000"/>
                </a:solidFill>
                <a:latin typeface="Calibri"/>
              </a:rPr>
              <a:t>wiredTiger (moteur par défaut en 3.x)</a:t>
            </a:r>
            <a:endParaRPr b="0" lang="fr-FR"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000" spc="-1" strike="noStrike">
                <a:solidFill>
                  <a:srgbClr val="000000"/>
                </a:solidFill>
                <a:latin typeface="Calibri"/>
              </a:rPr>
              <a:t>inMemory (version Entreprise)</a:t>
            </a:r>
            <a:endParaRPr b="0" lang="fr-FR"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000" spc="-1" strike="noStrike">
                <a:solidFill>
                  <a:srgbClr val="000000"/>
                </a:solidFill>
                <a:latin typeface="Calibri"/>
              </a:rPr>
              <a:t>GridFS</a:t>
            </a:r>
            <a:endParaRPr b="0" lang="fr-FR" sz="2000" spc="-1" strike="noStrike">
              <a:solidFill>
                <a:srgbClr val="000000"/>
              </a:solidFill>
              <a:latin typeface="Calibri"/>
            </a:endParaRPr>
          </a:p>
          <a:p>
            <a:endParaRPr b="0" lang="fr-FR"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Principalement par analyse du cache</a:t>
            </a:r>
            <a:endParaRPr b="0" lang="fr-FR" sz="2400" spc="-1" strike="noStrike">
              <a:solidFill>
                <a:srgbClr val="000000"/>
              </a:solidFill>
              <a:latin typeface="Calibri"/>
            </a:endParaRPr>
          </a:p>
          <a:p>
            <a:endParaRPr b="0" lang="fr-FR"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Utiliser :</a:t>
            </a:r>
            <a:endParaRPr b="0" lang="fr-FR"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000" spc="-1" strike="noStrike">
                <a:solidFill>
                  <a:srgbClr val="000000"/>
                </a:solidFill>
                <a:latin typeface="Calibri"/>
              </a:rPr>
              <a:t>db.serverStatus().mem</a:t>
            </a:r>
            <a:endParaRPr b="0" lang="fr-FR"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000" spc="-1" strike="noStrike">
                <a:solidFill>
                  <a:srgbClr val="000000"/>
                </a:solidFill>
                <a:latin typeface="Calibri"/>
              </a:rPr>
              <a:t>db.serverStatus().wiredTiger.cache</a:t>
            </a:r>
            <a:endParaRPr b="0" lang="fr-FR" sz="2000" spc="-1" strike="noStrike">
              <a:solidFill>
                <a:srgbClr val="000000"/>
              </a:solidFill>
              <a:latin typeface="Calibri"/>
            </a:endParaRPr>
          </a:p>
          <a:p>
            <a:endParaRPr b="0" lang="fr-FR" sz="2000" spc="-1" strike="noStrike">
              <a:solidFill>
                <a:srgbClr val="000000"/>
              </a:solidFill>
              <a:latin typeface="Calibri"/>
            </a:endParaRPr>
          </a:p>
          <a:p>
            <a:endParaRPr b="0" lang="fr-FR" sz="2000" spc="-1" strike="noStrike">
              <a:solidFill>
                <a:srgbClr val="000000"/>
              </a:solidFill>
              <a:latin typeface="Calibri"/>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0" name="Espace réservé du contenu 5" descr=""/>
          <p:cNvPicPr/>
          <p:nvPr/>
        </p:nvPicPr>
        <p:blipFill>
          <a:blip r:embed="rId1"/>
          <a:stretch/>
        </p:blipFill>
        <p:spPr>
          <a:xfrm>
            <a:off x="3312720" y="0"/>
            <a:ext cx="5397840" cy="6791040"/>
          </a:xfrm>
          <a:prstGeom prst="rect">
            <a:avLst/>
          </a:prstGeom>
          <a:ln>
            <a:noFill/>
          </a:ln>
        </p:spPr>
      </p:pic>
      <p:sp>
        <p:nvSpPr>
          <p:cNvPr id="211" name="CustomShape 1"/>
          <p:cNvSpPr/>
          <p:nvPr/>
        </p:nvSpPr>
        <p:spPr>
          <a:xfrm>
            <a:off x="7962840" y="6611040"/>
            <a:ext cx="4228920" cy="333000"/>
          </a:xfrm>
          <a:prstGeom prst="rect">
            <a:avLst/>
          </a:prstGeom>
          <a:noFill/>
          <a:ln>
            <a:noFill/>
          </a:ln>
        </p:spPr>
        <p:style>
          <a:lnRef idx="0"/>
          <a:fillRef idx="0"/>
          <a:effectRef idx="0"/>
          <a:fontRef idx="minor"/>
        </p:style>
        <p:txBody>
          <a:bodyPr lIns="90000" rIns="90000" tIns="45000" bIns="45000"/>
          <a:p>
            <a:pPr>
              <a:lnSpc>
                <a:spcPct val="100000"/>
              </a:lnSpc>
            </a:pPr>
            <a:r>
              <a:rPr b="0" lang="en-US" sz="800" spc="-1" strike="noStrike">
                <a:solidFill>
                  <a:srgbClr val="000000"/>
                </a:solidFill>
                <a:latin typeface="Calibri"/>
              </a:rPr>
              <a:t>Source: https://medium.com/dbkoda/systematic-mongodb-performance-tuning-9d42c2aba342</a:t>
            </a:r>
            <a:endParaRPr b="0" lang="en-US" sz="800" spc="-1" strike="noStrike">
              <a:latin typeface="Arial"/>
            </a:endParaRPr>
          </a:p>
        </p:txBody>
      </p:sp>
      <p:sp>
        <p:nvSpPr>
          <p:cNvPr id="212" name="CustomShape 2"/>
          <p:cNvSpPr/>
          <p:nvPr/>
        </p:nvSpPr>
        <p:spPr>
          <a:xfrm>
            <a:off x="3185280" y="5172840"/>
            <a:ext cx="4842000" cy="1392480"/>
          </a:xfrm>
          <a:prstGeom prst="ellipse">
            <a:avLst/>
          </a:prstGeom>
          <a:noFill/>
          <a:ln w="63360">
            <a:solidFill>
              <a:srgbClr val="00b050"/>
            </a:solidFill>
          </a:ln>
        </p:spPr>
        <p:style>
          <a:lnRef idx="2">
            <a:schemeClr val="accent1">
              <a:shade val="50000"/>
            </a:schemeClr>
          </a:lnRef>
          <a:fillRef idx="1">
            <a:schemeClr val="accent1"/>
          </a:fillRef>
          <a:effectRef idx="0">
            <a:schemeClr val="accent1"/>
          </a:effectRef>
          <a:fontRef idx="minor"/>
        </p:style>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Top Down tuning</a:t>
            </a:r>
            <a:endParaRPr b="0" lang="fr-FR" sz="4800" spc="-1" strike="noStrike">
              <a:solidFill>
                <a:srgbClr val="000000"/>
              </a:solidFill>
              <a:latin typeface="Calibri"/>
            </a:endParaRPr>
          </a:p>
        </p:txBody>
      </p:sp>
      <p:sp>
        <p:nvSpPr>
          <p:cNvPr id="214" name="TextShape 2"/>
          <p:cNvSpPr txBox="1"/>
          <p:nvPr/>
        </p:nvSpPr>
        <p:spPr>
          <a:xfrm>
            <a:off x="838080" y="1825560"/>
            <a:ext cx="10515240" cy="4350960"/>
          </a:xfrm>
          <a:prstGeom prst="rect">
            <a:avLst/>
          </a:prstGeom>
          <a:noFill/>
          <a:ln>
            <a:noFill/>
          </a:ln>
        </p:spPr>
        <p:txBody>
          <a:bodyPr>
            <a:normAutofit/>
          </a:bodyPr>
          <a:p>
            <a:pPr marL="514440" indent="-514080">
              <a:lnSpc>
                <a:spcPct val="90000"/>
              </a:lnSpc>
              <a:spcBef>
                <a:spcPts val="1001"/>
              </a:spcBef>
              <a:buClr>
                <a:srgbClr val="0070c0"/>
              </a:buClr>
              <a:buFont typeface="Calibri Light"/>
              <a:buAutoNum type="arabicPeriod" startAt="4"/>
            </a:pPr>
            <a:r>
              <a:rPr b="1" lang="fr-FR" sz="2800" spc="-1" strike="noStrike">
                <a:solidFill>
                  <a:srgbClr val="0070c0"/>
                </a:solidFill>
                <a:latin typeface="Calibri"/>
              </a:rPr>
              <a:t>Optimiser le sous-système I/O</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Utiliser des solution de Stripping, Mirroring, SSD, Fusion-io, … </a:t>
            </a:r>
            <a:endParaRPr b="0" lang="fr-FR" sz="2400" spc="-1" strike="noStrike">
              <a:solidFill>
                <a:srgbClr val="000000"/>
              </a:solidFill>
              <a:latin typeface="Calibri"/>
            </a:endParaRPr>
          </a:p>
          <a:p>
            <a:endParaRPr b="0" lang="fr-FR" sz="2400" spc="-1" strike="noStrike">
              <a:solidFill>
                <a:srgbClr val="000000"/>
              </a:solidFill>
              <a:latin typeface="Calibri"/>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ea typeface="DejaVu Sans"/>
              </a:rPr>
              <a:t>MongoDB – Tuning</a:t>
            </a:r>
            <a:endParaRPr b="0" lang="fr-FR" sz="4800" spc="-1" strike="noStrike">
              <a:solidFill>
                <a:srgbClr val="000000"/>
              </a:solidFill>
              <a:latin typeface="Calibri"/>
            </a:endParaRPr>
          </a:p>
        </p:txBody>
      </p:sp>
      <p:sp>
        <p:nvSpPr>
          <p:cNvPr id="216"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1f4e79"/>
              </a:buClr>
              <a:buFont typeface="Arial"/>
              <a:buChar char="•"/>
            </a:pPr>
            <a:r>
              <a:rPr b="0" lang="fr-FR" sz="2800" spc="-1" strike="noStrike">
                <a:solidFill>
                  <a:srgbClr val="1f4e79"/>
                </a:solidFill>
                <a:latin typeface="Calibri"/>
              </a:rPr>
              <a:t>Principe du Tuning de Performance: « top-down »</a:t>
            </a:r>
            <a:endParaRPr b="0" lang="fr-FR" sz="2800" spc="-1" strike="noStrike">
              <a:solidFill>
                <a:srgbClr val="000000"/>
              </a:solidFill>
              <a:latin typeface="Calibri"/>
            </a:endParaRPr>
          </a:p>
          <a:p>
            <a:pPr marL="228600" indent="-228240">
              <a:lnSpc>
                <a:spcPct val="90000"/>
              </a:lnSpc>
              <a:spcBef>
                <a:spcPts val="1001"/>
              </a:spcBef>
              <a:buClr>
                <a:srgbClr val="c00000"/>
              </a:buClr>
              <a:buFont typeface="Arial"/>
              <a:buChar char="•"/>
            </a:pPr>
            <a:r>
              <a:rPr b="1" lang="fr-FR" sz="2800" spc="-1" strike="noStrike">
                <a:solidFill>
                  <a:srgbClr val="c00000"/>
                </a:solidFill>
                <a:latin typeface="Calibri"/>
              </a:rPr>
              <a:t>Database profiling</a:t>
            </a:r>
            <a:endParaRPr b="0" lang="fr-FR" sz="2800" spc="-1" strike="noStrike">
              <a:solidFill>
                <a:srgbClr val="000000"/>
              </a:solidFill>
              <a:latin typeface="Calibri"/>
            </a:endParaRPr>
          </a:p>
          <a:p>
            <a:pPr marL="228600" indent="-228240">
              <a:lnSpc>
                <a:spcPct val="90000"/>
              </a:lnSpc>
              <a:spcBef>
                <a:spcPts val="1001"/>
              </a:spcBef>
              <a:buClr>
                <a:srgbClr val="1f4e79"/>
              </a:buClr>
              <a:buFont typeface="Arial"/>
              <a:buChar char="•"/>
            </a:pPr>
            <a:r>
              <a:rPr b="0" lang="fr-FR" sz="2800" spc="-1" strike="noStrike">
                <a:solidFill>
                  <a:srgbClr val="1f4e79"/>
                </a:solidFill>
                <a:latin typeface="Calibri"/>
              </a:rPr>
              <a:t>Les différents moteurs de stockage</a:t>
            </a:r>
            <a:endParaRPr b="0" lang="fr-FR" sz="2800" spc="-1" strike="noStrike">
              <a:solidFill>
                <a:srgbClr val="000000"/>
              </a:solidFill>
              <a:latin typeface="Calibri"/>
            </a:endParaRPr>
          </a:p>
          <a:p>
            <a:pPr marL="228600" indent="-228240">
              <a:lnSpc>
                <a:spcPct val="90000"/>
              </a:lnSpc>
              <a:spcBef>
                <a:spcPts val="1001"/>
              </a:spcBef>
              <a:buClr>
                <a:srgbClr val="1f4e79"/>
              </a:buClr>
              <a:buFont typeface="Arial"/>
              <a:buChar char="•"/>
            </a:pPr>
            <a:r>
              <a:rPr b="0" lang="fr-FR" sz="2800" spc="-1" strike="noStrike">
                <a:solidFill>
                  <a:srgbClr val="1f4e79"/>
                </a:solidFill>
                <a:latin typeface="Calibri"/>
              </a:rPr>
              <a:t>Outils de monitoring (surveillance)</a:t>
            </a:r>
            <a:endParaRPr b="0" lang="fr-FR" sz="2800" spc="-1" strike="noStrike">
              <a:solidFill>
                <a:srgbClr val="000000"/>
              </a:solidFill>
              <a:latin typeface="Calibri"/>
            </a:endParaRPr>
          </a:p>
          <a:p>
            <a:pPr lvl="1" marL="685800" indent="-228240">
              <a:lnSpc>
                <a:spcPct val="90000"/>
              </a:lnSpc>
              <a:spcBef>
                <a:spcPts val="499"/>
              </a:spcBef>
              <a:buClr>
                <a:srgbClr val="1f4e79"/>
              </a:buClr>
              <a:buFont typeface="Arial"/>
              <a:buChar char="•"/>
            </a:pPr>
            <a:r>
              <a:rPr b="0" lang="fr-FR" sz="2400" spc="-1" strike="noStrike">
                <a:solidFill>
                  <a:srgbClr val="1f4e79"/>
                </a:solidFill>
                <a:latin typeface="Calibri"/>
              </a:rPr>
              <a:t>Outils en ligne de commande</a:t>
            </a:r>
            <a:endParaRPr b="0" lang="fr-FR" sz="2400" spc="-1" strike="noStrike">
              <a:solidFill>
                <a:srgbClr val="000000"/>
              </a:solidFill>
              <a:latin typeface="Calibri"/>
            </a:endParaRPr>
          </a:p>
          <a:p>
            <a:pPr lvl="1" marL="685800" indent="-228240">
              <a:lnSpc>
                <a:spcPct val="90000"/>
              </a:lnSpc>
              <a:spcBef>
                <a:spcPts val="499"/>
              </a:spcBef>
              <a:buClr>
                <a:srgbClr val="1f4e79"/>
              </a:buClr>
              <a:buFont typeface="Arial"/>
              <a:buChar char="•"/>
            </a:pPr>
            <a:r>
              <a:rPr b="0" lang="fr-FR" sz="2400" spc="-1" strike="noStrike">
                <a:solidFill>
                  <a:srgbClr val="1f4e79"/>
                </a:solidFill>
                <a:latin typeface="Calibri"/>
              </a:rPr>
              <a:t>Outils graphiques</a:t>
            </a:r>
            <a:endParaRPr b="0" lang="fr-FR" sz="2400" spc="-1" strike="noStrike">
              <a:solidFill>
                <a:srgbClr val="000000"/>
              </a:solidFill>
              <a:latin typeface="Calibri"/>
            </a:endParaRPr>
          </a:p>
          <a:p>
            <a:pPr marL="228600" indent="-228240">
              <a:lnSpc>
                <a:spcPct val="90000"/>
              </a:lnSpc>
              <a:spcBef>
                <a:spcPts val="1001"/>
              </a:spcBef>
              <a:buClr>
                <a:srgbClr val="1f4e79"/>
              </a:buClr>
              <a:buFont typeface="Arial"/>
              <a:buChar char="•"/>
            </a:pPr>
            <a:r>
              <a:rPr b="0" lang="fr-FR" sz="2800" spc="-1" strike="noStrike">
                <a:solidFill>
                  <a:srgbClr val="1f4e79"/>
                </a:solidFill>
                <a:latin typeface="Calibri"/>
              </a:rPr>
              <a:t>Comment détecter un problème de performance ?</a:t>
            </a:r>
            <a:endParaRPr b="0" lang="fr-FR" sz="2800" spc="-1" strike="noStrike">
              <a:solidFill>
                <a:srgbClr val="000000"/>
              </a:solidFill>
              <a:latin typeface="Calibri"/>
            </a:endParaRPr>
          </a:p>
          <a:p>
            <a:pPr marL="228600" indent="-228240">
              <a:lnSpc>
                <a:spcPct val="90000"/>
              </a:lnSpc>
              <a:spcBef>
                <a:spcPts val="1001"/>
              </a:spcBef>
              <a:buClr>
                <a:srgbClr val="1f4e79"/>
              </a:buClr>
              <a:buFont typeface="Arial"/>
              <a:buChar char="•"/>
            </a:pPr>
            <a:r>
              <a:rPr b="0" lang="fr-FR" sz="2800" spc="-1" strike="noStrike">
                <a:solidFill>
                  <a:srgbClr val="1f4e79"/>
                </a:solidFill>
                <a:latin typeface="Calibri"/>
              </a:rPr>
              <a:t>Tuning de Performance</a:t>
            </a:r>
            <a:endParaRPr b="0" lang="fr-FR" sz="2800" spc="-1" strike="noStrike">
              <a:solidFill>
                <a:srgbClr val="000000"/>
              </a:solidFill>
              <a:latin typeface="Calibri"/>
            </a:endParaRPr>
          </a:p>
          <a:p>
            <a:pPr marL="228600" indent="-228240">
              <a:lnSpc>
                <a:spcPct val="90000"/>
              </a:lnSpc>
              <a:spcBef>
                <a:spcPts val="1001"/>
              </a:spcBef>
              <a:buClr>
                <a:srgbClr val="1f4e79"/>
              </a:buClr>
              <a:buFont typeface="Arial"/>
              <a:buChar char="•"/>
            </a:pPr>
            <a:r>
              <a:rPr b="0" lang="fr-FR" sz="2800" spc="-1" strike="noStrike">
                <a:solidFill>
                  <a:srgbClr val="1f4e79"/>
                </a:solidFill>
                <a:latin typeface="Calibri"/>
              </a:rPr>
              <a:t>Recommandations générales</a:t>
            </a:r>
            <a:endParaRPr b="0" lang="fr-FR" sz="2800" spc="-1" strike="noStrike">
              <a:solidFill>
                <a:srgbClr val="000000"/>
              </a:solidFill>
              <a:latin typeface="Calibri"/>
            </a:endParaRPr>
          </a:p>
          <a:p>
            <a:pPr marL="228600" indent="-228240">
              <a:lnSpc>
                <a:spcPct val="90000"/>
              </a:lnSpc>
              <a:spcBef>
                <a:spcPts val="1001"/>
              </a:spcBef>
              <a:buClr>
                <a:srgbClr val="1f4e79"/>
              </a:buClr>
              <a:buFont typeface="Arial"/>
              <a:buChar char="•"/>
            </a:pPr>
            <a:r>
              <a:rPr b="0" lang="fr-FR" sz="2800" spc="-1" strike="noStrike">
                <a:solidFill>
                  <a:srgbClr val="1f4e79"/>
                </a:solidFill>
                <a:latin typeface="Calibri"/>
              </a:rPr>
              <a:t>Cas d’usage : mongoDB comme cache applicatif</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Database Profiling</a:t>
            </a:r>
            <a:endParaRPr b="0" lang="fr-FR" sz="4800" spc="-1" strike="noStrike">
              <a:solidFill>
                <a:srgbClr val="000000"/>
              </a:solidFill>
              <a:latin typeface="Calibri"/>
            </a:endParaRPr>
          </a:p>
        </p:txBody>
      </p:sp>
      <p:sp>
        <p:nvSpPr>
          <p:cNvPr id="218" name="TextShape 2"/>
          <p:cNvSpPr txBox="1"/>
          <p:nvPr/>
        </p:nvSpPr>
        <p:spPr>
          <a:xfrm>
            <a:off x="838080" y="1825560"/>
            <a:ext cx="10515240" cy="4350960"/>
          </a:xfrm>
          <a:prstGeom prst="rect">
            <a:avLst/>
          </a:prstGeom>
          <a:noFill/>
          <a:ln>
            <a:noFill/>
          </a:ln>
        </p:spPr>
        <p:txBody>
          <a:bodyPr>
            <a:normAutofit/>
          </a:bodyPr>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Database profiler</a:t>
            </a:r>
            <a:endParaRPr b="0" lang="fr-FR" sz="2800" spc="-1" strike="noStrike">
              <a:solidFill>
                <a:srgbClr val="000000"/>
              </a:solidFill>
              <a:latin typeface="Calibri"/>
            </a:endParaRPr>
          </a:p>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Différents niveaux de Profiling</a:t>
            </a:r>
            <a:endParaRPr b="0" lang="fr-FR" sz="2800" spc="-1" strike="noStrike">
              <a:solidFill>
                <a:srgbClr val="000000"/>
              </a:solidFill>
              <a:latin typeface="Calibri"/>
            </a:endParaRPr>
          </a:p>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Activer et configurer le Database Profiling</a:t>
            </a:r>
            <a:endParaRPr b="0" lang="fr-FR" sz="2800" spc="-1" strike="noStrike">
              <a:solidFill>
                <a:srgbClr val="000000"/>
              </a:solidFill>
              <a:latin typeface="Calibri"/>
            </a:endParaRPr>
          </a:p>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Visualiser les données (statistics) du Profiler</a:t>
            </a:r>
            <a:endParaRPr b="0" lang="fr-FR" sz="2800" spc="-1" strike="noStrike">
              <a:solidFill>
                <a:srgbClr val="000000"/>
              </a:solidFill>
              <a:latin typeface="Calibri"/>
            </a:endParaRPr>
          </a:p>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Recommandation d’utilisation</a:t>
            </a:r>
            <a:endParaRPr b="0" lang="fr-FR" sz="2800" spc="-1" strike="noStrike">
              <a:solidFill>
                <a:srgbClr val="000000"/>
              </a:solidFill>
              <a:latin typeface="Calibri"/>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Database Profiling</a:t>
            </a:r>
            <a:endParaRPr b="0" lang="fr-FR" sz="4800" spc="-1" strike="noStrike">
              <a:solidFill>
                <a:srgbClr val="000000"/>
              </a:solidFill>
              <a:latin typeface="Calibri"/>
            </a:endParaRPr>
          </a:p>
        </p:txBody>
      </p:sp>
      <p:sp>
        <p:nvSpPr>
          <p:cNvPr id="220" name="TextShape 2"/>
          <p:cNvSpPr txBox="1"/>
          <p:nvPr/>
        </p:nvSpPr>
        <p:spPr>
          <a:xfrm>
            <a:off x="838080" y="1825560"/>
            <a:ext cx="10515240" cy="4350960"/>
          </a:xfrm>
          <a:prstGeom prst="rect">
            <a:avLst/>
          </a:prstGeom>
          <a:noFill/>
          <a:ln>
            <a:noFill/>
          </a:ln>
        </p:spPr>
        <p:txBody>
          <a:bodyPr>
            <a:normAutofit/>
          </a:bodyPr>
          <a:p>
            <a:pPr lvl="1" marL="514440" indent="-514080">
              <a:lnSpc>
                <a:spcPct val="90000"/>
              </a:lnSpc>
              <a:spcBef>
                <a:spcPts val="1001"/>
              </a:spcBef>
              <a:buClr>
                <a:srgbClr val="c00000"/>
              </a:buClr>
              <a:buFont typeface="Arial"/>
              <a:buChar char="•"/>
            </a:pPr>
            <a:r>
              <a:rPr b="1" lang="fr-FR" sz="3200" spc="-1" strike="noStrike">
                <a:solidFill>
                  <a:srgbClr val="c00000"/>
                </a:solidFill>
                <a:latin typeface="Calibri"/>
              </a:rPr>
              <a:t>Database Profiler</a:t>
            </a:r>
            <a:endParaRPr b="0" lang="fr-FR" sz="3200" spc="-1" strike="noStrike">
              <a:solidFill>
                <a:srgbClr val="000000"/>
              </a:solidFill>
              <a:latin typeface="Calibri"/>
            </a:endParaRPr>
          </a:p>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Différents niveaux de Profiling</a:t>
            </a:r>
            <a:endParaRPr b="0" lang="fr-FR" sz="2800" spc="-1" strike="noStrike">
              <a:solidFill>
                <a:srgbClr val="000000"/>
              </a:solidFill>
              <a:latin typeface="Calibri"/>
            </a:endParaRPr>
          </a:p>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Activer et configurer le Database Profiling</a:t>
            </a:r>
            <a:endParaRPr b="0" lang="fr-FR" sz="2800" spc="-1" strike="noStrike">
              <a:solidFill>
                <a:srgbClr val="000000"/>
              </a:solidFill>
              <a:latin typeface="Calibri"/>
            </a:endParaRPr>
          </a:p>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Visualiser les données (statistics) du Profiler</a:t>
            </a:r>
            <a:endParaRPr b="0" lang="fr-FR" sz="2800" spc="-1" strike="noStrike">
              <a:solidFill>
                <a:srgbClr val="000000"/>
              </a:solidFill>
              <a:latin typeface="Calibri"/>
            </a:endParaRPr>
          </a:p>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Recommandation d’utilisation</a:t>
            </a:r>
            <a:endParaRPr b="0" lang="fr-FR" sz="2800" spc="-1" strike="noStrike">
              <a:solidFill>
                <a:srgbClr val="000000"/>
              </a:solidFill>
              <a:latin typeface="Calibri"/>
            </a:endParaRPr>
          </a:p>
          <a:p>
            <a:endParaRPr b="0" lang="fr-FR" sz="2800" spc="-1" strike="noStrike">
              <a:solidFill>
                <a:srgbClr val="000000"/>
              </a:solidFill>
              <a:latin typeface="Calibri"/>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Database Profiling</a:t>
            </a:r>
            <a:endParaRPr b="0" lang="fr-FR" sz="4800" spc="-1" strike="noStrike">
              <a:solidFill>
                <a:srgbClr val="000000"/>
              </a:solidFill>
              <a:latin typeface="Calibri"/>
            </a:endParaRPr>
          </a:p>
        </p:txBody>
      </p:sp>
      <p:sp>
        <p:nvSpPr>
          <p:cNvPr id="222"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pPr>
            <a:r>
              <a:rPr b="1" lang="fr-FR" sz="3000" spc="-1" strike="noStrike">
                <a:solidFill>
                  <a:srgbClr val="0070c0"/>
                </a:solidFill>
                <a:latin typeface="Calibri"/>
              </a:rPr>
              <a:t>Database Profiler : </a:t>
            </a:r>
            <a:endParaRPr b="0" lang="fr-FR" sz="3000" spc="-1" strike="noStrike">
              <a:solidFill>
                <a:srgbClr val="000000"/>
              </a:solidFill>
              <a:latin typeface="Calibri"/>
            </a:endParaRPr>
          </a:p>
          <a:p>
            <a:pPr marL="457200">
              <a:lnSpc>
                <a:spcPct val="90000"/>
              </a:lnSpc>
              <a:spcBef>
                <a:spcPts val="1001"/>
              </a:spcBef>
            </a:pPr>
            <a:endParaRPr b="0" lang="fr-FR" sz="3000" spc="-1" strike="noStrike">
              <a:solidFill>
                <a:srgbClr val="000000"/>
              </a:solidFill>
              <a:latin typeface="Calibri"/>
            </a:endParaRPr>
          </a:p>
          <a:p>
            <a:pPr lvl="2" marL="914400" indent="-456840">
              <a:lnSpc>
                <a:spcPct val="90000"/>
              </a:lnSpc>
              <a:spcBef>
                <a:spcPts val="1001"/>
              </a:spcBef>
              <a:buClr>
                <a:srgbClr val="44546a"/>
              </a:buClr>
              <a:buFont typeface="Arial"/>
              <a:buChar char="•"/>
            </a:pPr>
            <a:r>
              <a:rPr b="0" lang="fr-FR" sz="2800" spc="-1" strike="noStrike">
                <a:solidFill>
                  <a:srgbClr val="44546a"/>
                </a:solidFill>
                <a:latin typeface="Calibri"/>
              </a:rPr>
              <a:t>Composante importante pour le diagnostic de performance</a:t>
            </a:r>
            <a:endParaRPr b="0" lang="fr-FR" sz="2800" spc="-1" strike="noStrike">
              <a:solidFill>
                <a:srgbClr val="000000"/>
              </a:solidFill>
              <a:latin typeface="Calibri"/>
            </a:endParaRPr>
          </a:p>
          <a:p>
            <a:pPr lvl="2" marL="914400" indent="-456840">
              <a:lnSpc>
                <a:spcPct val="90000"/>
              </a:lnSpc>
              <a:spcBef>
                <a:spcPts val="1001"/>
              </a:spcBef>
              <a:buClr>
                <a:srgbClr val="44546a"/>
              </a:buClr>
              <a:buFont typeface="Arial"/>
              <a:buChar char="•"/>
            </a:pPr>
            <a:r>
              <a:rPr b="0" lang="fr-FR" sz="2800" spc="-1" strike="noStrike">
                <a:solidFill>
                  <a:srgbClr val="44546a"/>
                </a:solidFill>
                <a:latin typeface="Calibri"/>
              </a:rPr>
              <a:t>Collecte des informations détaillées sur les commandes exécutées sur une instance de mongod :</a:t>
            </a:r>
            <a:endParaRPr b="0" lang="fr-FR" sz="2800" spc="-1" strike="noStrike">
              <a:solidFill>
                <a:srgbClr val="000000"/>
              </a:solidFill>
              <a:latin typeface="Calibri"/>
            </a:endParaRPr>
          </a:p>
          <a:p>
            <a:pPr lvl="3" marL="1371600" indent="-456840">
              <a:lnSpc>
                <a:spcPct val="90000"/>
              </a:lnSpc>
              <a:spcBef>
                <a:spcPts val="1001"/>
              </a:spcBef>
              <a:buClr>
                <a:srgbClr val="44546a"/>
              </a:buClr>
              <a:buFont typeface="Arial"/>
              <a:buChar char="•"/>
            </a:pPr>
            <a:r>
              <a:rPr b="0" lang="fr-FR" sz="2600" spc="-1" strike="noStrike">
                <a:solidFill>
                  <a:srgbClr val="44546a"/>
                </a:solidFill>
                <a:latin typeface="Calibri"/>
              </a:rPr>
              <a:t>opérations CRUD</a:t>
            </a:r>
            <a:endParaRPr b="0" lang="fr-FR" sz="2600" spc="-1" strike="noStrike">
              <a:solidFill>
                <a:srgbClr val="000000"/>
              </a:solidFill>
              <a:latin typeface="Calibri"/>
            </a:endParaRPr>
          </a:p>
          <a:p>
            <a:pPr lvl="3" marL="1371600" indent="-456840">
              <a:lnSpc>
                <a:spcPct val="90000"/>
              </a:lnSpc>
              <a:spcBef>
                <a:spcPts val="1001"/>
              </a:spcBef>
              <a:buClr>
                <a:srgbClr val="44546a"/>
              </a:buClr>
              <a:buFont typeface="Arial"/>
              <a:buChar char="•"/>
            </a:pPr>
            <a:r>
              <a:rPr b="0" lang="fr-FR" sz="2600" spc="-1" strike="noStrike">
                <a:solidFill>
                  <a:srgbClr val="44546a"/>
                </a:solidFill>
                <a:latin typeface="Calibri"/>
              </a:rPr>
              <a:t>commandes de configuration et d’administration</a:t>
            </a:r>
            <a:endParaRPr b="0" lang="fr-FR" sz="2600" spc="-1" strike="noStrike">
              <a:solidFill>
                <a:srgbClr val="000000"/>
              </a:solidFill>
              <a:latin typeface="Calibri"/>
            </a:endParaRPr>
          </a:p>
          <a:p>
            <a:pPr lvl="2" marL="914400" indent="-456840">
              <a:lnSpc>
                <a:spcPct val="90000"/>
              </a:lnSpc>
              <a:spcBef>
                <a:spcPts val="1001"/>
              </a:spcBef>
              <a:buClr>
                <a:srgbClr val="44546a"/>
              </a:buClr>
              <a:buFont typeface="Arial"/>
              <a:buChar char="•"/>
            </a:pPr>
            <a:r>
              <a:rPr b="0" lang="fr-FR" sz="2800" spc="-1" strike="noStrike">
                <a:solidFill>
                  <a:srgbClr val="44546a"/>
                </a:solidFill>
                <a:latin typeface="Calibri"/>
              </a:rPr>
              <a:t>Inscrit les données collectées dans la collection « </a:t>
            </a:r>
            <a:r>
              <a:rPr b="1" lang="fr-FR" sz="2800" spc="-1" strike="noStrike">
                <a:solidFill>
                  <a:srgbClr val="44546a"/>
                </a:solidFill>
                <a:latin typeface="Calibri"/>
              </a:rPr>
              <a:t>system.profile</a:t>
            </a:r>
            <a:r>
              <a:rPr b="0" lang="fr-FR" sz="2800" spc="-1" strike="noStrike">
                <a:solidFill>
                  <a:srgbClr val="44546a"/>
                </a:solidFill>
                <a:latin typeface="Calibri"/>
              </a:rPr>
              <a:t> » de la base « </a:t>
            </a:r>
            <a:r>
              <a:rPr b="1" lang="fr-FR" sz="2800" spc="-1" strike="noStrike">
                <a:solidFill>
                  <a:srgbClr val="44546a"/>
                </a:solidFill>
                <a:latin typeface="Calibri"/>
              </a:rPr>
              <a:t>admin</a:t>
            </a:r>
            <a:r>
              <a:rPr b="0" lang="fr-FR" sz="2800" spc="-1" strike="noStrike">
                <a:solidFill>
                  <a:srgbClr val="44546a"/>
                </a:solidFill>
                <a:latin typeface="Calibri"/>
              </a:rPr>
              <a:t> »</a:t>
            </a:r>
            <a:endParaRPr b="0" lang="fr-FR" sz="2800" spc="-1" strike="noStrike">
              <a:solidFill>
                <a:srgbClr val="000000"/>
              </a:solidFill>
              <a:latin typeface="Calibri"/>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Database Profiling</a:t>
            </a:r>
            <a:endParaRPr b="0" lang="fr-FR" sz="4800" spc="-1" strike="noStrike">
              <a:solidFill>
                <a:srgbClr val="000000"/>
              </a:solidFill>
              <a:latin typeface="Calibri"/>
            </a:endParaRPr>
          </a:p>
        </p:txBody>
      </p:sp>
      <p:sp>
        <p:nvSpPr>
          <p:cNvPr id="224" name="TextShape 2"/>
          <p:cNvSpPr txBox="1"/>
          <p:nvPr/>
        </p:nvSpPr>
        <p:spPr>
          <a:xfrm>
            <a:off x="838080" y="1825560"/>
            <a:ext cx="10515240" cy="4350960"/>
          </a:xfrm>
          <a:prstGeom prst="rect">
            <a:avLst/>
          </a:prstGeom>
          <a:noFill/>
          <a:ln>
            <a:noFill/>
          </a:ln>
        </p:spPr>
        <p:txBody>
          <a:bodyPr>
            <a:normAutofit/>
          </a:bodyPr>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Database Profiler</a:t>
            </a:r>
            <a:endParaRPr b="0" lang="fr-FR" sz="2800" spc="-1" strike="noStrike">
              <a:solidFill>
                <a:srgbClr val="000000"/>
              </a:solidFill>
              <a:latin typeface="Calibri"/>
            </a:endParaRPr>
          </a:p>
          <a:p>
            <a:pPr lvl="1" marL="514440" indent="-514080">
              <a:lnSpc>
                <a:spcPct val="90000"/>
              </a:lnSpc>
              <a:spcBef>
                <a:spcPts val="1001"/>
              </a:spcBef>
              <a:buClr>
                <a:srgbClr val="c00000"/>
              </a:buClr>
              <a:buFont typeface="Arial"/>
              <a:buChar char="•"/>
            </a:pPr>
            <a:r>
              <a:rPr b="1" lang="fr-FR" sz="3200" spc="-1" strike="noStrike">
                <a:solidFill>
                  <a:srgbClr val="c00000"/>
                </a:solidFill>
                <a:latin typeface="Calibri"/>
              </a:rPr>
              <a:t>Différents niveaux de Profiling</a:t>
            </a:r>
            <a:endParaRPr b="0" lang="fr-FR" sz="3200" spc="-1" strike="noStrike">
              <a:solidFill>
                <a:srgbClr val="000000"/>
              </a:solidFill>
              <a:latin typeface="Calibri"/>
            </a:endParaRPr>
          </a:p>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Activer et configurer le Database Profiling</a:t>
            </a:r>
            <a:endParaRPr b="0" lang="fr-FR" sz="2800" spc="-1" strike="noStrike">
              <a:solidFill>
                <a:srgbClr val="000000"/>
              </a:solidFill>
              <a:latin typeface="Calibri"/>
            </a:endParaRPr>
          </a:p>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Visualiser les données (statistics) du Profiler</a:t>
            </a:r>
            <a:endParaRPr b="0" lang="fr-FR" sz="2800" spc="-1" strike="noStrike">
              <a:solidFill>
                <a:srgbClr val="000000"/>
              </a:solidFill>
              <a:latin typeface="Calibri"/>
            </a:endParaRPr>
          </a:p>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Recommandation d’utilisation</a:t>
            </a:r>
            <a:endParaRPr b="0" lang="fr-FR" sz="2800" spc="-1" strike="noStrike">
              <a:solidFill>
                <a:srgbClr val="000000"/>
              </a:solidFill>
              <a:latin typeface="Calibri"/>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Présentation</a:t>
            </a:r>
            <a:endParaRPr b="0" lang="en-US" sz="4800" spc="-1" strike="noStrike">
              <a:latin typeface="Arial"/>
            </a:endParaRPr>
          </a:p>
        </p:txBody>
      </p:sp>
      <p:sp>
        <p:nvSpPr>
          <p:cNvPr id="132"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3300" spc="-1" strike="noStrike">
                <a:solidFill>
                  <a:srgbClr val="0070c0"/>
                </a:solidFill>
                <a:latin typeface="Calibri"/>
                <a:ea typeface="DejaVu Sans"/>
              </a:rPr>
              <a:t>Les concepts 1/3</a:t>
            </a:r>
            <a:endParaRPr b="0" lang="en-US" sz="3300" spc="-1" strike="noStrike">
              <a:latin typeface="Arial"/>
            </a:endParaRPr>
          </a:p>
          <a:p>
            <a:pPr>
              <a:lnSpc>
                <a:spcPct val="90000"/>
              </a:lnSpc>
              <a:spcBef>
                <a:spcPts val="1001"/>
              </a:spcBef>
            </a:pPr>
            <a:endParaRPr b="0" lang="en-US" sz="3300" spc="-1" strike="noStrike">
              <a:latin typeface="Arial"/>
            </a:endParaRPr>
          </a:p>
          <a:p>
            <a:pPr lvl="1" marL="685800" indent="-227520">
              <a:lnSpc>
                <a:spcPct val="90000"/>
              </a:lnSpc>
              <a:spcBef>
                <a:spcPts val="499"/>
              </a:spcBef>
              <a:buClr>
                <a:srgbClr val="c00000"/>
              </a:buClr>
              <a:buFont typeface="Arial"/>
              <a:buChar char="•"/>
            </a:pPr>
            <a:r>
              <a:rPr b="0" lang="en-US" sz="2600" spc="-1" strike="noStrike">
                <a:solidFill>
                  <a:srgbClr val="c00000"/>
                </a:solidFill>
                <a:latin typeface="Calibri"/>
                <a:ea typeface="DejaVu Sans"/>
              </a:rPr>
              <a:t>Document</a:t>
            </a:r>
            <a:r>
              <a:rPr b="0" lang="en-US" sz="2600" spc="-1" strike="noStrike">
                <a:solidFill>
                  <a:srgbClr val="000000"/>
                </a:solidFill>
                <a:latin typeface="Calibri"/>
                <a:ea typeface="DejaVu Sans"/>
              </a:rPr>
              <a:t> : unité de base de la donnée, équivalent à une ligne de table dans un modèle relationnel.</a:t>
            </a:r>
            <a:br/>
            <a:r>
              <a:rPr b="0" lang="en-US" sz="2600" spc="-1" strike="noStrike">
                <a:solidFill>
                  <a:srgbClr val="000000"/>
                </a:solidFill>
                <a:latin typeface="Calibri"/>
                <a:ea typeface="DejaVu Sans"/>
              </a:rPr>
              <a:t>La structure varie d’un document à l’autre (schéma dynamique).</a:t>
            </a:r>
            <a:endParaRPr b="0" lang="en-US" sz="2600" spc="-1" strike="noStrike">
              <a:latin typeface="Arial"/>
            </a:endParaRPr>
          </a:p>
          <a:p>
            <a:pPr>
              <a:lnSpc>
                <a:spcPct val="100000"/>
              </a:lnSpc>
            </a:pPr>
            <a:endParaRPr b="0" lang="en-US" sz="2600" spc="-1" strike="noStrike">
              <a:latin typeface="Arial"/>
            </a:endParaRPr>
          </a:p>
          <a:p>
            <a:pPr lvl="1" marL="685800" indent="-227520">
              <a:lnSpc>
                <a:spcPct val="90000"/>
              </a:lnSpc>
              <a:spcBef>
                <a:spcPts val="499"/>
              </a:spcBef>
              <a:buClr>
                <a:srgbClr val="c00000"/>
              </a:buClr>
              <a:buFont typeface="Arial"/>
              <a:buChar char="•"/>
            </a:pPr>
            <a:r>
              <a:rPr b="0" lang="en-US" sz="2600" spc="-1" strike="noStrike">
                <a:solidFill>
                  <a:srgbClr val="c00000"/>
                </a:solidFill>
                <a:latin typeface="Calibri"/>
                <a:ea typeface="DejaVu Sans"/>
              </a:rPr>
              <a:t>Collection</a:t>
            </a:r>
            <a:r>
              <a:rPr b="0" lang="en-US" sz="2600" spc="-1" strike="noStrike">
                <a:solidFill>
                  <a:srgbClr val="000000"/>
                </a:solidFill>
                <a:latin typeface="Calibri"/>
                <a:ea typeface="DejaVu Sans"/>
              </a:rPr>
              <a:t> : un ensemble de documents (équivalent d’une table)</a:t>
            </a:r>
            <a:endParaRPr b="0" lang="en-US" sz="2600" spc="-1" strike="noStrike">
              <a:latin typeface="Arial"/>
            </a:endParaRPr>
          </a:p>
          <a:p>
            <a:pPr>
              <a:lnSpc>
                <a:spcPct val="100000"/>
              </a:lnSpc>
            </a:pPr>
            <a:endParaRPr b="0" lang="en-US" sz="2600" spc="-1" strike="noStrike">
              <a:latin typeface="Arial"/>
            </a:endParaRPr>
          </a:p>
          <a:p>
            <a:pPr lvl="1" marL="685800" indent="-227520">
              <a:lnSpc>
                <a:spcPct val="90000"/>
              </a:lnSpc>
              <a:spcBef>
                <a:spcPts val="499"/>
              </a:spcBef>
              <a:buClr>
                <a:srgbClr val="c00000"/>
              </a:buClr>
              <a:buFont typeface="Arial"/>
              <a:buChar char="•"/>
            </a:pPr>
            <a:r>
              <a:rPr b="0" lang="en-US" sz="2600" spc="-1" strike="noStrike">
                <a:solidFill>
                  <a:srgbClr val="c00000"/>
                </a:solidFill>
                <a:latin typeface="Calibri"/>
                <a:ea typeface="DejaVu Sans"/>
              </a:rPr>
              <a:t>Champ</a:t>
            </a:r>
            <a:r>
              <a:rPr b="0" lang="en-US" sz="2600" spc="-1" strike="noStrike">
                <a:solidFill>
                  <a:srgbClr val="000000"/>
                </a:solidFill>
                <a:latin typeface="Calibri"/>
                <a:ea typeface="DejaVu Sans"/>
              </a:rPr>
              <a:t> : une rubrique dans une document (équivalent d’une colonne de table)</a:t>
            </a:r>
            <a:endParaRPr b="0" lang="en-US" sz="26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Database profiling</a:t>
            </a:r>
            <a:endParaRPr b="0" lang="fr-FR" sz="4800" spc="-1" strike="noStrike">
              <a:solidFill>
                <a:srgbClr val="000000"/>
              </a:solidFill>
              <a:latin typeface="Calibri"/>
            </a:endParaRPr>
          </a:p>
        </p:txBody>
      </p:sp>
      <p:sp>
        <p:nvSpPr>
          <p:cNvPr id="226" name="TextShape 2"/>
          <p:cNvSpPr txBox="1"/>
          <p:nvPr/>
        </p:nvSpPr>
        <p:spPr>
          <a:xfrm>
            <a:off x="838080" y="1825560"/>
            <a:ext cx="10515240" cy="4350960"/>
          </a:xfrm>
          <a:prstGeom prst="rect">
            <a:avLst/>
          </a:prstGeom>
          <a:noFill/>
          <a:ln>
            <a:noFill/>
          </a:ln>
        </p:spPr>
        <p:txBody>
          <a:bodyPr>
            <a:normAutofit/>
          </a:bodyPr>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Différents niveaux de profiling</a:t>
            </a:r>
            <a:endParaRPr b="0" lang="fr-FR" sz="2800" spc="-1" strike="noStrike">
              <a:solidFill>
                <a:srgbClr val="000000"/>
              </a:solidFill>
              <a:latin typeface="Calibri"/>
            </a:endParaRPr>
          </a:p>
          <a:p>
            <a:endParaRPr b="0" lang="fr-FR" sz="28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0" lang="fr-FR" sz="2400" spc="-1" strike="noStrike">
                <a:solidFill>
                  <a:srgbClr val="000000"/>
                </a:solidFill>
                <a:latin typeface="Calibri"/>
              </a:rPr>
              <a:t> </a:t>
            </a:r>
            <a:r>
              <a:rPr b="0" lang="fr-FR" sz="2400" spc="-1" strike="noStrike">
                <a:solidFill>
                  <a:srgbClr val="000000"/>
                </a:solidFill>
                <a:latin typeface="Calibri"/>
              </a:rPr>
              <a:t>Niveau </a:t>
            </a:r>
            <a:r>
              <a:rPr b="1" lang="fr-FR" sz="2400" spc="-1" strike="noStrike">
                <a:solidFill>
                  <a:srgbClr val="000000"/>
                </a:solidFill>
                <a:latin typeface="Calibri"/>
              </a:rPr>
              <a:t>0</a:t>
            </a:r>
            <a:r>
              <a:rPr b="0" lang="fr-FR" sz="2400" spc="-1" strike="noStrike">
                <a:solidFill>
                  <a:srgbClr val="000000"/>
                </a:solidFill>
                <a:latin typeface="Calibri"/>
              </a:rPr>
              <a:t> – profiler désactivé, ne collecte aucune donnée.</a:t>
            </a:r>
            <a:br/>
            <a:r>
              <a:rPr b="0" lang="fr-FR" sz="2400" spc="-1" strike="noStrike">
                <a:solidFill>
                  <a:srgbClr val="000000"/>
                </a:solidFill>
                <a:latin typeface="Calibri"/>
              </a:rPr>
              <a:t> C’est le niveau par défaut</a:t>
            </a:r>
            <a:endParaRPr b="0" lang="fr-FR" sz="2400" spc="-1" strike="noStrike">
              <a:solidFill>
                <a:srgbClr val="000000"/>
              </a:solidFill>
              <a:latin typeface="Calibri"/>
            </a:endParaRPr>
          </a:p>
          <a:p>
            <a:endParaRPr b="0" lang="fr-FR" sz="24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0" lang="fr-FR" sz="2400" spc="-1" strike="noStrike">
                <a:solidFill>
                  <a:srgbClr val="000000"/>
                </a:solidFill>
                <a:latin typeface="Calibri"/>
              </a:rPr>
              <a:t> </a:t>
            </a:r>
            <a:r>
              <a:rPr b="0" lang="fr-FR" sz="2400" spc="-1" strike="noStrike">
                <a:solidFill>
                  <a:srgbClr val="000000"/>
                </a:solidFill>
                <a:latin typeface="Calibri"/>
              </a:rPr>
              <a:t>Niveau </a:t>
            </a:r>
            <a:r>
              <a:rPr b="1" lang="fr-FR" sz="2400" spc="-1" strike="noStrike">
                <a:solidFill>
                  <a:srgbClr val="000000"/>
                </a:solidFill>
                <a:latin typeface="Calibri"/>
              </a:rPr>
              <a:t>1</a:t>
            </a:r>
            <a:r>
              <a:rPr b="0" lang="fr-FR" sz="2400" spc="-1" strike="noStrike">
                <a:solidFill>
                  <a:srgbClr val="000000"/>
                </a:solidFill>
                <a:latin typeface="Calibri"/>
              </a:rPr>
              <a:t> – Le profiler collecte des données (statistiques) pour les operations</a:t>
            </a:r>
            <a:br/>
            <a:r>
              <a:rPr b="0" lang="fr-FR" sz="2400" spc="-1" strike="noStrike">
                <a:solidFill>
                  <a:srgbClr val="000000"/>
                </a:solidFill>
                <a:latin typeface="Calibri"/>
              </a:rPr>
              <a:t> pour lesquelles le temps d’exécution dépasse un certain  seuil défini</a:t>
            </a:r>
            <a:br/>
            <a:r>
              <a:rPr b="0" lang="fr-FR" sz="2400" spc="-1" strike="noStrike">
                <a:solidFill>
                  <a:srgbClr val="000000"/>
                </a:solidFill>
                <a:latin typeface="Calibri"/>
              </a:rPr>
              <a:t> (“slowms” : seuil des opérations lentes en milliseconds)</a:t>
            </a:r>
            <a:endParaRPr b="0" lang="fr-FR" sz="2400" spc="-1" strike="noStrike">
              <a:solidFill>
                <a:srgbClr val="000000"/>
              </a:solidFill>
              <a:latin typeface="Calibri"/>
            </a:endParaRPr>
          </a:p>
          <a:p>
            <a:endParaRPr b="0" lang="fr-FR" sz="24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0" lang="fr-FR" sz="2400" spc="-1" strike="noStrike">
                <a:solidFill>
                  <a:srgbClr val="000000"/>
                </a:solidFill>
                <a:latin typeface="Calibri"/>
              </a:rPr>
              <a:t> </a:t>
            </a:r>
            <a:r>
              <a:rPr b="0" lang="fr-FR" sz="2400" spc="-1" strike="noStrike">
                <a:solidFill>
                  <a:srgbClr val="000000"/>
                </a:solidFill>
                <a:latin typeface="Calibri"/>
              </a:rPr>
              <a:t>Niveau </a:t>
            </a:r>
            <a:r>
              <a:rPr b="1" lang="fr-FR" sz="2400" spc="-1" strike="noStrike">
                <a:solidFill>
                  <a:srgbClr val="000000"/>
                </a:solidFill>
                <a:latin typeface="Calibri"/>
              </a:rPr>
              <a:t>2</a:t>
            </a:r>
            <a:r>
              <a:rPr b="0" lang="fr-FR" sz="2400" spc="-1" strike="noStrike">
                <a:solidFill>
                  <a:srgbClr val="000000"/>
                </a:solidFill>
                <a:latin typeface="Calibri"/>
              </a:rPr>
              <a:t> – Le profiler collecte des statistiques pour toutes les operations.</a:t>
            </a:r>
            <a:endParaRPr b="0" lang="fr-FR" sz="2400" spc="-1" strike="noStrike">
              <a:solidFill>
                <a:srgbClr val="000000"/>
              </a:solidFill>
              <a:latin typeface="Calibri"/>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Database Profiling</a:t>
            </a:r>
            <a:endParaRPr b="0" lang="fr-FR" sz="4800" spc="-1" strike="noStrike">
              <a:solidFill>
                <a:srgbClr val="000000"/>
              </a:solidFill>
              <a:latin typeface="Calibri"/>
            </a:endParaRPr>
          </a:p>
        </p:txBody>
      </p:sp>
      <p:sp>
        <p:nvSpPr>
          <p:cNvPr id="228" name="TextShape 2"/>
          <p:cNvSpPr txBox="1"/>
          <p:nvPr/>
        </p:nvSpPr>
        <p:spPr>
          <a:xfrm>
            <a:off x="838080" y="1825560"/>
            <a:ext cx="10515240" cy="4350960"/>
          </a:xfrm>
          <a:prstGeom prst="rect">
            <a:avLst/>
          </a:prstGeom>
          <a:noFill/>
          <a:ln>
            <a:noFill/>
          </a:ln>
        </p:spPr>
        <p:txBody>
          <a:bodyPr>
            <a:normAutofit/>
          </a:bodyPr>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Database Profiler</a:t>
            </a:r>
            <a:endParaRPr b="0" lang="fr-FR" sz="2800" spc="-1" strike="noStrike">
              <a:solidFill>
                <a:srgbClr val="000000"/>
              </a:solidFill>
              <a:latin typeface="Calibri"/>
            </a:endParaRPr>
          </a:p>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Différents niveaux de Profiling</a:t>
            </a:r>
            <a:endParaRPr b="0" lang="fr-FR" sz="2800" spc="-1" strike="noStrike">
              <a:solidFill>
                <a:srgbClr val="000000"/>
              </a:solidFill>
              <a:latin typeface="Calibri"/>
            </a:endParaRPr>
          </a:p>
          <a:p>
            <a:pPr lvl="1" marL="514440" indent="-514080">
              <a:lnSpc>
                <a:spcPct val="90000"/>
              </a:lnSpc>
              <a:spcBef>
                <a:spcPts val="1001"/>
              </a:spcBef>
              <a:buClr>
                <a:srgbClr val="c00000"/>
              </a:buClr>
              <a:buFont typeface="Arial"/>
              <a:buChar char="•"/>
            </a:pPr>
            <a:r>
              <a:rPr b="1" lang="fr-FR" sz="3200" spc="-1" strike="noStrike">
                <a:solidFill>
                  <a:srgbClr val="c00000"/>
                </a:solidFill>
                <a:latin typeface="Calibri"/>
              </a:rPr>
              <a:t>Activer et configurer le Database Profiling</a:t>
            </a:r>
            <a:endParaRPr b="0" lang="fr-FR" sz="3200" spc="-1" strike="noStrike">
              <a:solidFill>
                <a:srgbClr val="000000"/>
              </a:solidFill>
              <a:latin typeface="Calibri"/>
            </a:endParaRPr>
          </a:p>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Visualiser les données (statistiques) du Profiler</a:t>
            </a:r>
            <a:endParaRPr b="0" lang="fr-FR" sz="2800" spc="-1" strike="noStrike">
              <a:solidFill>
                <a:srgbClr val="000000"/>
              </a:solidFill>
              <a:latin typeface="Calibri"/>
            </a:endParaRPr>
          </a:p>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Recommandation d’utilisation</a:t>
            </a:r>
            <a:endParaRPr b="0" lang="fr-FR" sz="2800" spc="-1" strike="noStrike">
              <a:solidFill>
                <a:srgbClr val="000000"/>
              </a:solidFill>
              <a:latin typeface="Calibri"/>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Database profiling</a:t>
            </a:r>
            <a:endParaRPr b="0" lang="fr-FR" sz="4800" spc="-1" strike="noStrike">
              <a:solidFill>
                <a:srgbClr val="000000"/>
              </a:solidFill>
              <a:latin typeface="Calibri"/>
            </a:endParaRPr>
          </a:p>
        </p:txBody>
      </p:sp>
      <p:sp>
        <p:nvSpPr>
          <p:cNvPr id="230" name="TextShape 2"/>
          <p:cNvSpPr txBox="1"/>
          <p:nvPr/>
        </p:nvSpPr>
        <p:spPr>
          <a:xfrm>
            <a:off x="838080" y="1825560"/>
            <a:ext cx="10515240" cy="4350960"/>
          </a:xfrm>
          <a:prstGeom prst="rect">
            <a:avLst/>
          </a:prstGeom>
          <a:noFill/>
          <a:ln>
            <a:noFill/>
          </a:ln>
        </p:spPr>
        <p:txBody>
          <a:bodyPr>
            <a:normAutofit/>
          </a:bodyPr>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Activer et configurer le Database Profiling</a:t>
            </a:r>
            <a:endParaRPr b="0" lang="fr-FR" sz="2800" spc="-1" strike="noStrike">
              <a:solidFill>
                <a:srgbClr val="000000"/>
              </a:solidFill>
              <a:latin typeface="Calibri"/>
            </a:endParaRPr>
          </a:p>
          <a:p>
            <a:endParaRPr b="0" lang="fr-FR"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fr-FR" sz="2400" spc="-1" strike="noStrike">
                <a:solidFill>
                  <a:srgbClr val="000000"/>
                </a:solidFill>
                <a:latin typeface="Calibri"/>
              </a:rPr>
              <a:t>Pour vérifier le niveau de profiling :</a:t>
            </a:r>
            <a:endParaRPr b="0" lang="fr-FR" sz="2400" spc="-1" strike="noStrike">
              <a:solidFill>
                <a:srgbClr val="000000"/>
              </a:solidFill>
              <a:latin typeface="Calibri"/>
            </a:endParaRPr>
          </a:p>
          <a:p>
            <a:pPr lvl="2" marL="1143000" indent="-228240">
              <a:lnSpc>
                <a:spcPct val="90000"/>
              </a:lnSpc>
              <a:spcBef>
                <a:spcPts val="499"/>
              </a:spcBef>
              <a:buClr>
                <a:srgbClr val="000000"/>
              </a:buClr>
              <a:buFont typeface="Wingdings" charset="2"/>
              <a:buChar char=""/>
            </a:pPr>
            <a:r>
              <a:rPr b="0" lang="fr-FR" sz="2000" spc="-1" strike="noStrike">
                <a:solidFill>
                  <a:srgbClr val="000000"/>
                </a:solidFill>
                <a:latin typeface="Calibri"/>
              </a:rPr>
              <a:t>db.getProfilingLevel()</a:t>
            </a:r>
            <a:endParaRPr b="0" lang="fr-FR" sz="2000" spc="-1" strike="noStrike">
              <a:solidFill>
                <a:srgbClr val="000000"/>
              </a:solidFill>
              <a:latin typeface="Calibri"/>
            </a:endParaRPr>
          </a:p>
          <a:p>
            <a:pPr lvl="2" marL="1143000" indent="-228240">
              <a:lnSpc>
                <a:spcPct val="90000"/>
              </a:lnSpc>
              <a:spcBef>
                <a:spcPts val="499"/>
              </a:spcBef>
              <a:buClr>
                <a:srgbClr val="000000"/>
              </a:buClr>
              <a:buFont typeface="Wingdings" charset="2"/>
              <a:buChar char=""/>
            </a:pPr>
            <a:r>
              <a:rPr b="0" lang="fr-FR" sz="2000" spc="-1" strike="noStrike">
                <a:solidFill>
                  <a:srgbClr val="000000"/>
                </a:solidFill>
                <a:latin typeface="Calibri"/>
              </a:rPr>
              <a:t>db.getProfilingStatus()</a:t>
            </a:r>
            <a:endParaRPr b="0" lang="fr-FR" sz="2000" spc="-1" strike="noStrike">
              <a:solidFill>
                <a:srgbClr val="000000"/>
              </a:solidFill>
              <a:latin typeface="Calibri"/>
            </a:endParaRPr>
          </a:p>
          <a:p>
            <a:pPr lvl="2" marL="1143000" indent="-228240">
              <a:lnSpc>
                <a:spcPct val="90000"/>
              </a:lnSpc>
              <a:spcBef>
                <a:spcPts val="499"/>
              </a:spcBef>
              <a:buClr>
                <a:srgbClr val="000000"/>
              </a:buClr>
              <a:buFont typeface="Wingdings" charset="2"/>
              <a:buChar char=""/>
            </a:pPr>
            <a:r>
              <a:rPr b="0" lang="fr-FR" sz="2000" spc="-1" strike="noStrike">
                <a:solidFill>
                  <a:srgbClr val="000000"/>
                </a:solidFill>
                <a:latin typeface="Calibri"/>
              </a:rPr>
              <a:t>{ "was" : 0, "slowms" : 100, "sampleRate" : 1.0, "ok" : 1 }</a:t>
            </a:r>
            <a:endParaRPr b="0" lang="fr-FR" sz="2000" spc="-1" strike="noStrike">
              <a:solidFill>
                <a:srgbClr val="000000"/>
              </a:solidFill>
              <a:latin typeface="Calibri"/>
            </a:endParaRPr>
          </a:p>
          <a:p>
            <a:endParaRPr b="0" lang="fr-FR"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fr-FR" sz="2400" spc="-1" strike="noStrike">
                <a:solidFill>
                  <a:srgbClr val="000000"/>
                </a:solidFill>
                <a:latin typeface="Calibri"/>
              </a:rPr>
              <a:t>Pour activer le profiling :</a:t>
            </a:r>
            <a:endParaRPr b="0" lang="fr-FR" sz="2400" spc="-1" strike="noStrike">
              <a:solidFill>
                <a:srgbClr val="000000"/>
              </a:solidFill>
              <a:latin typeface="Calibri"/>
            </a:endParaRPr>
          </a:p>
          <a:p>
            <a:pPr lvl="2" marL="1143000" indent="-228240">
              <a:lnSpc>
                <a:spcPct val="90000"/>
              </a:lnSpc>
              <a:spcBef>
                <a:spcPts val="499"/>
              </a:spcBef>
              <a:buClr>
                <a:srgbClr val="000000"/>
              </a:buClr>
              <a:buFont typeface="Wingdings" charset="2"/>
              <a:buChar char=""/>
            </a:pPr>
            <a:r>
              <a:rPr b="0" lang="fr-FR" sz="2000" spc="-1" strike="noStrike">
                <a:solidFill>
                  <a:srgbClr val="000000"/>
                </a:solidFill>
                <a:latin typeface="Calibri"/>
              </a:rPr>
              <a:t>db.setProfilingLevel(1, { slowms: 20, sampleRate: 0.42 })</a:t>
            </a:r>
            <a:endParaRPr b="0" lang="fr-FR" sz="2000" spc="-1" strike="noStrike">
              <a:solidFill>
                <a:srgbClr val="000000"/>
              </a:solidFill>
              <a:latin typeface="Calibri"/>
            </a:endParaRPr>
          </a:p>
          <a:p>
            <a:pPr marL="914400">
              <a:lnSpc>
                <a:spcPct val="90000"/>
              </a:lnSpc>
              <a:spcBef>
                <a:spcPts val="499"/>
              </a:spcBef>
            </a:pPr>
            <a:endParaRPr b="0" lang="fr-FR"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fr-FR" sz="2400" spc="-1" strike="noStrike">
                <a:solidFill>
                  <a:srgbClr val="000000"/>
                </a:solidFill>
                <a:latin typeface="Calibri"/>
              </a:rPr>
              <a:t>Pour désactiver le profiling :</a:t>
            </a:r>
            <a:endParaRPr b="0" lang="fr-FR" sz="2400" spc="-1" strike="noStrike">
              <a:solidFill>
                <a:srgbClr val="000000"/>
              </a:solidFill>
              <a:latin typeface="Calibri"/>
            </a:endParaRPr>
          </a:p>
          <a:p>
            <a:pPr lvl="2" marL="1143000" indent="-228240">
              <a:lnSpc>
                <a:spcPct val="90000"/>
              </a:lnSpc>
              <a:spcBef>
                <a:spcPts val="499"/>
              </a:spcBef>
              <a:buClr>
                <a:srgbClr val="000000"/>
              </a:buClr>
              <a:buFont typeface="Wingdings" charset="2"/>
              <a:buChar char=""/>
            </a:pPr>
            <a:r>
              <a:rPr b="0" lang="fr-FR" sz="2000" spc="-1" strike="noStrike">
                <a:solidFill>
                  <a:srgbClr val="000000"/>
                </a:solidFill>
                <a:latin typeface="Calibri"/>
              </a:rPr>
              <a:t>db.setProfilingLevel(0)</a:t>
            </a:r>
            <a:endParaRPr b="0" lang="fr-FR" sz="2000" spc="-1" strike="noStrike">
              <a:solidFill>
                <a:srgbClr val="000000"/>
              </a:solidFill>
              <a:latin typeface="Calibri"/>
            </a:endParaRPr>
          </a:p>
          <a:p>
            <a:pPr marL="914400">
              <a:lnSpc>
                <a:spcPct val="90000"/>
              </a:lnSpc>
              <a:spcBef>
                <a:spcPts val="499"/>
              </a:spcBef>
            </a:pPr>
            <a:endParaRPr b="0" lang="fr-FR" sz="2000" spc="-1" strike="noStrike">
              <a:solidFill>
                <a:srgbClr val="000000"/>
              </a:solidFill>
              <a:latin typeface="Calibri"/>
            </a:endParaRPr>
          </a:p>
          <a:p>
            <a:pPr marL="914400">
              <a:lnSpc>
                <a:spcPct val="90000"/>
              </a:lnSpc>
              <a:spcBef>
                <a:spcPts val="499"/>
              </a:spcBef>
            </a:pPr>
            <a:endParaRPr b="0" lang="fr-FR" sz="2000" spc="-1" strike="noStrike">
              <a:solidFill>
                <a:srgbClr val="000000"/>
              </a:solidFill>
              <a:latin typeface="Calibri"/>
            </a:endParaRPr>
          </a:p>
        </p:txBody>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Database Profiling</a:t>
            </a:r>
            <a:endParaRPr b="0" lang="fr-FR" sz="4800" spc="-1" strike="noStrike">
              <a:solidFill>
                <a:srgbClr val="000000"/>
              </a:solidFill>
              <a:latin typeface="Calibri"/>
            </a:endParaRPr>
          </a:p>
        </p:txBody>
      </p:sp>
      <p:sp>
        <p:nvSpPr>
          <p:cNvPr id="232" name="TextShape 2"/>
          <p:cNvSpPr txBox="1"/>
          <p:nvPr/>
        </p:nvSpPr>
        <p:spPr>
          <a:xfrm>
            <a:off x="838080" y="1825560"/>
            <a:ext cx="10515240" cy="4350960"/>
          </a:xfrm>
          <a:prstGeom prst="rect">
            <a:avLst/>
          </a:prstGeom>
          <a:noFill/>
          <a:ln>
            <a:noFill/>
          </a:ln>
        </p:spPr>
        <p:txBody>
          <a:bodyPr>
            <a:normAutofit/>
          </a:bodyPr>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Database Profiler</a:t>
            </a:r>
            <a:endParaRPr b="0" lang="fr-FR" sz="2800" spc="-1" strike="noStrike">
              <a:solidFill>
                <a:srgbClr val="000000"/>
              </a:solidFill>
              <a:latin typeface="Calibri"/>
            </a:endParaRPr>
          </a:p>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Différents niveaux de Profiling</a:t>
            </a:r>
            <a:endParaRPr b="0" lang="fr-FR" sz="2800" spc="-1" strike="noStrike">
              <a:solidFill>
                <a:srgbClr val="000000"/>
              </a:solidFill>
              <a:latin typeface="Calibri"/>
            </a:endParaRPr>
          </a:p>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Activer et configurer le Database Profiling</a:t>
            </a:r>
            <a:endParaRPr b="0" lang="fr-FR" sz="2800" spc="-1" strike="noStrike">
              <a:solidFill>
                <a:srgbClr val="000000"/>
              </a:solidFill>
              <a:latin typeface="Calibri"/>
            </a:endParaRPr>
          </a:p>
          <a:p>
            <a:pPr lvl="1" marL="514440" indent="-514080">
              <a:lnSpc>
                <a:spcPct val="90000"/>
              </a:lnSpc>
              <a:spcBef>
                <a:spcPts val="1001"/>
              </a:spcBef>
              <a:buClr>
                <a:srgbClr val="c00000"/>
              </a:buClr>
              <a:buFont typeface="Arial"/>
              <a:buChar char="•"/>
            </a:pPr>
            <a:r>
              <a:rPr b="1" lang="fr-FR" sz="3200" spc="-1" strike="noStrike">
                <a:solidFill>
                  <a:srgbClr val="c00000"/>
                </a:solidFill>
                <a:latin typeface="Calibri"/>
              </a:rPr>
              <a:t>Visualiser les données (statistiques) du Profiler</a:t>
            </a:r>
            <a:endParaRPr b="0" lang="fr-FR" sz="3200" spc="-1" strike="noStrike">
              <a:solidFill>
                <a:srgbClr val="000000"/>
              </a:solidFill>
              <a:latin typeface="Calibri"/>
            </a:endParaRPr>
          </a:p>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Recommandation d’utilisation</a:t>
            </a:r>
            <a:endParaRPr b="0" lang="fr-FR" sz="2800" spc="-1" strike="noStrike">
              <a:solidFill>
                <a:srgbClr val="000000"/>
              </a:solidFill>
              <a:latin typeface="Calibri"/>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Database profiling</a:t>
            </a:r>
            <a:endParaRPr b="0" lang="fr-FR" sz="4800" spc="-1" strike="noStrike">
              <a:solidFill>
                <a:srgbClr val="000000"/>
              </a:solidFill>
              <a:latin typeface="Calibri"/>
            </a:endParaRPr>
          </a:p>
        </p:txBody>
      </p:sp>
      <p:sp>
        <p:nvSpPr>
          <p:cNvPr id="234" name="TextShape 2"/>
          <p:cNvSpPr txBox="1"/>
          <p:nvPr/>
        </p:nvSpPr>
        <p:spPr>
          <a:xfrm>
            <a:off x="838080" y="1825560"/>
            <a:ext cx="10515240" cy="4350960"/>
          </a:xfrm>
          <a:prstGeom prst="rect">
            <a:avLst/>
          </a:prstGeom>
          <a:noFill/>
          <a:ln>
            <a:noFill/>
          </a:ln>
        </p:spPr>
        <p:txBody>
          <a:bodyPr>
            <a:normAutofit/>
          </a:bodyPr>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Visualiser les données (statistiques) du Profiler</a:t>
            </a:r>
            <a:endParaRPr b="0" lang="fr-FR" sz="2800" spc="-1" strike="noStrike">
              <a:solidFill>
                <a:srgbClr val="000000"/>
              </a:solidFill>
              <a:latin typeface="Calibri"/>
            </a:endParaRPr>
          </a:p>
          <a:p>
            <a:endParaRPr b="0" lang="fr-FR" sz="2800" spc="-1" strike="noStrike">
              <a:solidFill>
                <a:srgbClr val="000000"/>
              </a:solidFill>
              <a:latin typeface="Calibri"/>
            </a:endParaRPr>
          </a:p>
          <a:p>
            <a:pPr marL="457200">
              <a:lnSpc>
                <a:spcPct val="90000"/>
              </a:lnSpc>
              <a:spcBef>
                <a:spcPts val="499"/>
              </a:spcBef>
            </a:pPr>
            <a:r>
              <a:rPr b="0" lang="fr-FR" sz="2400" spc="-1" strike="noStrike">
                <a:solidFill>
                  <a:srgbClr val="000000"/>
                </a:solidFill>
                <a:latin typeface="Calibri"/>
              </a:rPr>
              <a:t>Les statistiques collectées sont du type :</a:t>
            </a:r>
            <a:endParaRPr b="0" lang="fr-FR" sz="2400" spc="-1" strike="noStrike">
              <a:solidFill>
                <a:srgbClr val="000000"/>
              </a:solidFill>
              <a:latin typeface="Calibri"/>
            </a:endParaRPr>
          </a:p>
          <a:p>
            <a:pPr marL="457200">
              <a:lnSpc>
                <a:spcPct val="90000"/>
              </a:lnSpc>
              <a:spcBef>
                <a:spcPts val="499"/>
              </a:spcBef>
            </a:pP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Date d’exécution de la requête</a:t>
            </a: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Temps d’exécution</a:t>
            </a: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Nombre de documents examinés</a:t>
            </a: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Type de plan utilisé</a:t>
            </a: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Index utilisés ou non</a:t>
            </a: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Type de verrou mis en place</a:t>
            </a:r>
            <a:endParaRPr b="0" lang="fr-FR" sz="2400" spc="-1" strike="noStrike">
              <a:solidFill>
                <a:srgbClr val="000000"/>
              </a:solidFill>
              <a:latin typeface="Calibri"/>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Database profiling</a:t>
            </a:r>
            <a:endParaRPr b="0" lang="fr-FR" sz="4800" spc="-1" strike="noStrike">
              <a:solidFill>
                <a:srgbClr val="000000"/>
              </a:solidFill>
              <a:latin typeface="Calibri"/>
            </a:endParaRPr>
          </a:p>
        </p:txBody>
      </p:sp>
      <p:sp>
        <p:nvSpPr>
          <p:cNvPr id="236" name="TextShape 2"/>
          <p:cNvSpPr txBox="1"/>
          <p:nvPr/>
        </p:nvSpPr>
        <p:spPr>
          <a:xfrm>
            <a:off x="838080" y="1825560"/>
            <a:ext cx="10515240" cy="4350960"/>
          </a:xfrm>
          <a:prstGeom prst="rect">
            <a:avLst/>
          </a:prstGeom>
          <a:noFill/>
          <a:ln>
            <a:noFill/>
          </a:ln>
        </p:spPr>
        <p:txBody>
          <a:bodyPr>
            <a:normAutofit/>
          </a:bodyPr>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Visualiser les données (statistiques) du Profiler</a:t>
            </a:r>
            <a:endParaRPr b="0" lang="fr-FR" sz="2800" spc="-1" strike="noStrike">
              <a:solidFill>
                <a:srgbClr val="000000"/>
              </a:solidFill>
              <a:latin typeface="Calibri"/>
            </a:endParaRPr>
          </a:p>
          <a:p>
            <a:endParaRPr b="0" lang="fr-FR" sz="2800" spc="-1" strike="noStrike">
              <a:solidFill>
                <a:srgbClr val="000000"/>
              </a:solidFill>
              <a:latin typeface="Calibri"/>
            </a:endParaRPr>
          </a:p>
          <a:p>
            <a:pPr marL="457200">
              <a:lnSpc>
                <a:spcPct val="90000"/>
              </a:lnSpc>
              <a:spcBef>
                <a:spcPts val="499"/>
              </a:spcBef>
            </a:pPr>
            <a:r>
              <a:rPr b="0" lang="fr-FR" sz="2400" spc="-1" strike="noStrike">
                <a:solidFill>
                  <a:srgbClr val="000000"/>
                </a:solidFill>
                <a:latin typeface="Calibri"/>
              </a:rPr>
              <a:t>Les statistiques collectées sont du type :</a:t>
            </a:r>
            <a:endParaRPr b="0" lang="fr-FR" sz="2400" spc="-1" strike="noStrike">
              <a:solidFill>
                <a:srgbClr val="000000"/>
              </a:solidFill>
              <a:latin typeface="Calibri"/>
            </a:endParaRPr>
          </a:p>
          <a:p>
            <a:pPr marL="457200">
              <a:lnSpc>
                <a:spcPct val="90000"/>
              </a:lnSpc>
              <a:spcBef>
                <a:spcPts val="499"/>
              </a:spcBef>
            </a:pP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Date d’exécution de la requête</a:t>
            </a: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Temps d’exécution</a:t>
            </a: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Nombre de documents examinés</a:t>
            </a: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Type de plan utilisé</a:t>
            </a: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Index utilisés ou non</a:t>
            </a: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Type de verrou mis en place</a:t>
            </a:r>
            <a:endParaRPr b="0" lang="fr-FR" sz="2400" spc="-1" strike="noStrike">
              <a:solidFill>
                <a:srgbClr val="000000"/>
              </a:solidFill>
              <a:latin typeface="Calibri"/>
            </a:endParaRPr>
          </a:p>
        </p:txBody>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Database profiling</a:t>
            </a:r>
            <a:endParaRPr b="0" lang="fr-FR" sz="4800" spc="-1" strike="noStrike">
              <a:solidFill>
                <a:srgbClr val="000000"/>
              </a:solidFill>
              <a:latin typeface="Calibri"/>
            </a:endParaRPr>
          </a:p>
        </p:txBody>
      </p:sp>
      <p:sp>
        <p:nvSpPr>
          <p:cNvPr id="238" name="TextShape 2"/>
          <p:cNvSpPr txBox="1"/>
          <p:nvPr/>
        </p:nvSpPr>
        <p:spPr>
          <a:xfrm>
            <a:off x="838080" y="1825560"/>
            <a:ext cx="10515240" cy="4350960"/>
          </a:xfrm>
          <a:prstGeom prst="rect">
            <a:avLst/>
          </a:prstGeom>
          <a:noFill/>
          <a:ln>
            <a:noFill/>
          </a:ln>
        </p:spPr>
        <p:txBody>
          <a:bodyPr>
            <a:normAutofit/>
          </a:bodyPr>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Visualiser les données (statistiques) du Profiler</a:t>
            </a:r>
            <a:endParaRPr b="0" lang="fr-FR" sz="2800" spc="-1" strike="noStrike">
              <a:solidFill>
                <a:srgbClr val="000000"/>
              </a:solidFill>
              <a:latin typeface="Calibri"/>
            </a:endParaRPr>
          </a:p>
          <a:p>
            <a:endParaRPr b="0" lang="fr-FR" sz="2800" spc="-1" strike="noStrike">
              <a:solidFill>
                <a:srgbClr val="000000"/>
              </a:solidFill>
              <a:latin typeface="Calibri"/>
            </a:endParaRPr>
          </a:p>
          <a:p>
            <a:pPr marL="457200">
              <a:lnSpc>
                <a:spcPct val="90000"/>
              </a:lnSpc>
              <a:spcBef>
                <a:spcPts val="499"/>
              </a:spcBef>
            </a:pPr>
            <a:r>
              <a:rPr b="0" lang="fr-FR" sz="2400" spc="-1" strike="noStrike">
                <a:solidFill>
                  <a:srgbClr val="000000"/>
                </a:solidFill>
                <a:latin typeface="Calibri"/>
              </a:rPr>
              <a:t>Les statistiques collectées sont du type :</a:t>
            </a:r>
            <a:endParaRPr b="0" lang="fr-FR" sz="2400" spc="-1" strike="noStrike">
              <a:solidFill>
                <a:srgbClr val="000000"/>
              </a:solidFill>
              <a:latin typeface="Calibri"/>
            </a:endParaRPr>
          </a:p>
          <a:p>
            <a:pPr marL="457200">
              <a:lnSpc>
                <a:spcPct val="90000"/>
              </a:lnSpc>
              <a:spcBef>
                <a:spcPts val="499"/>
              </a:spcBef>
            </a:pP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Date d’exécution de la requête</a:t>
            </a: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Temps d’exécution</a:t>
            </a: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Nombre de documents examinés</a:t>
            </a: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Type de plan utilisé</a:t>
            </a: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Index utilisés ou non</a:t>
            </a: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Type de verrou mis en place</a:t>
            </a:r>
            <a:endParaRPr b="0" lang="fr-FR" sz="2400" spc="-1" strike="noStrike">
              <a:solidFill>
                <a:srgbClr val="000000"/>
              </a:solidFill>
              <a:latin typeface="Calibri"/>
            </a:endParaRPr>
          </a:p>
        </p:txBody>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Database profiling</a:t>
            </a:r>
            <a:endParaRPr b="0" lang="fr-FR" sz="4800" spc="-1" strike="noStrike">
              <a:solidFill>
                <a:srgbClr val="000000"/>
              </a:solidFill>
              <a:latin typeface="Calibri"/>
            </a:endParaRPr>
          </a:p>
        </p:txBody>
      </p:sp>
      <p:sp>
        <p:nvSpPr>
          <p:cNvPr id="240" name="TextShape 2"/>
          <p:cNvSpPr txBox="1"/>
          <p:nvPr/>
        </p:nvSpPr>
        <p:spPr>
          <a:xfrm>
            <a:off x="838080" y="1825560"/>
            <a:ext cx="10515240" cy="4350960"/>
          </a:xfrm>
          <a:prstGeom prst="rect">
            <a:avLst/>
          </a:prstGeom>
          <a:noFill/>
          <a:ln>
            <a:noFill/>
          </a:ln>
        </p:spPr>
        <p:txBody>
          <a:bodyPr>
            <a:normAutofit/>
          </a:bodyPr>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Visualiser les données (statistiques) du Profiler</a:t>
            </a:r>
            <a:endParaRPr b="0" lang="fr-FR" sz="2800" spc="-1" strike="noStrike">
              <a:solidFill>
                <a:srgbClr val="000000"/>
              </a:solidFill>
              <a:latin typeface="Calibri"/>
            </a:endParaRPr>
          </a:p>
          <a:p>
            <a:endParaRPr b="0" lang="fr-FR" sz="2800" spc="-1" strike="noStrike">
              <a:solidFill>
                <a:srgbClr val="000000"/>
              </a:solidFill>
              <a:latin typeface="Calibri"/>
            </a:endParaRPr>
          </a:p>
          <a:p>
            <a:pPr marL="457200">
              <a:lnSpc>
                <a:spcPct val="90000"/>
              </a:lnSpc>
              <a:spcBef>
                <a:spcPts val="499"/>
              </a:spcBef>
            </a:pPr>
            <a:r>
              <a:rPr b="0" lang="fr-FR" sz="2400" spc="-1" strike="noStrike">
                <a:solidFill>
                  <a:srgbClr val="000000"/>
                </a:solidFill>
                <a:latin typeface="Calibri"/>
              </a:rPr>
              <a:t>Exemples de requêtes :</a:t>
            </a:r>
            <a:endParaRPr b="0" lang="fr-FR" sz="2400" spc="-1" strike="noStrike">
              <a:solidFill>
                <a:srgbClr val="000000"/>
              </a:solidFill>
              <a:latin typeface="Calibri"/>
            </a:endParaRPr>
          </a:p>
          <a:p>
            <a:pPr marL="457200">
              <a:lnSpc>
                <a:spcPct val="90000"/>
              </a:lnSpc>
              <a:spcBef>
                <a:spcPts val="499"/>
              </a:spcBef>
            </a:pP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Calibri"/>
              </a:rPr>
              <a:t>Pour visualiser les 10 dernières entrées :</a:t>
            </a: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Arial Black"/>
              </a:rPr>
              <a:t>db.system.profile.find().limit(10).sort( { ts : -1 } ).pretty()</a:t>
            </a:r>
            <a:endParaRPr b="0" lang="fr-FR" sz="2400" spc="-1" strike="noStrike">
              <a:solidFill>
                <a:srgbClr val="000000"/>
              </a:solidFill>
              <a:latin typeface="Calibri"/>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Database profiling</a:t>
            </a:r>
            <a:endParaRPr b="0" lang="fr-FR" sz="4800" spc="-1" strike="noStrike">
              <a:solidFill>
                <a:srgbClr val="000000"/>
              </a:solidFill>
              <a:latin typeface="Calibri"/>
            </a:endParaRPr>
          </a:p>
        </p:txBody>
      </p:sp>
      <p:sp>
        <p:nvSpPr>
          <p:cNvPr id="242" name="TextShape 2"/>
          <p:cNvSpPr txBox="1"/>
          <p:nvPr/>
        </p:nvSpPr>
        <p:spPr>
          <a:xfrm>
            <a:off x="838080" y="1825560"/>
            <a:ext cx="10751040" cy="4350960"/>
          </a:xfrm>
          <a:prstGeom prst="rect">
            <a:avLst/>
          </a:prstGeom>
          <a:noFill/>
          <a:ln>
            <a:noFill/>
          </a:ln>
        </p:spPr>
        <p:txBody>
          <a:bodyPr>
            <a:normAutofit/>
          </a:bodyPr>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Visualiser les données (statistiques) du Profiler</a:t>
            </a:r>
            <a:endParaRPr b="0" lang="fr-FR" sz="2800" spc="-1" strike="noStrike">
              <a:solidFill>
                <a:srgbClr val="000000"/>
              </a:solidFill>
              <a:latin typeface="Calibri"/>
            </a:endParaRPr>
          </a:p>
          <a:p>
            <a:endParaRPr b="0" lang="fr-FR" sz="2800" spc="-1" strike="noStrike">
              <a:solidFill>
                <a:srgbClr val="000000"/>
              </a:solidFill>
              <a:latin typeface="Calibri"/>
            </a:endParaRPr>
          </a:p>
          <a:p>
            <a:pPr marL="457200">
              <a:lnSpc>
                <a:spcPct val="90000"/>
              </a:lnSpc>
              <a:spcBef>
                <a:spcPts val="499"/>
              </a:spcBef>
            </a:pPr>
            <a:r>
              <a:rPr b="0" lang="fr-FR" sz="2400" spc="-1" strike="noStrike">
                <a:solidFill>
                  <a:srgbClr val="000000"/>
                </a:solidFill>
                <a:latin typeface="Calibri"/>
              </a:rPr>
              <a:t>Exemples de requêtes :</a:t>
            </a:r>
            <a:endParaRPr b="0" lang="fr-FR" sz="2400" spc="-1" strike="noStrike">
              <a:solidFill>
                <a:srgbClr val="000000"/>
              </a:solidFill>
              <a:latin typeface="Calibri"/>
            </a:endParaRPr>
          </a:p>
          <a:p>
            <a:pPr marL="457200">
              <a:lnSpc>
                <a:spcPct val="90000"/>
              </a:lnSpc>
              <a:spcBef>
                <a:spcPts val="499"/>
              </a:spcBef>
            </a:pP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Calibri"/>
              </a:rPr>
              <a:t>Pour visualiser les opérations qui ne sont pas des commandes d’admin :</a:t>
            </a: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Arial Black"/>
              </a:rPr>
              <a:t>db.system.profile.find( { op: { $ne : 'command' } } ).pretty()</a:t>
            </a:r>
            <a:endParaRPr b="0" lang="fr-FR" sz="2400" spc="-1" strike="noStrike">
              <a:solidFill>
                <a:srgbClr val="000000"/>
              </a:solidFill>
              <a:latin typeface="Calibri"/>
            </a:endParaRPr>
          </a:p>
        </p:txBody>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Database profiling</a:t>
            </a:r>
            <a:endParaRPr b="0" lang="fr-FR" sz="4800" spc="-1" strike="noStrike">
              <a:solidFill>
                <a:srgbClr val="000000"/>
              </a:solidFill>
              <a:latin typeface="Calibri"/>
            </a:endParaRPr>
          </a:p>
        </p:txBody>
      </p:sp>
      <p:sp>
        <p:nvSpPr>
          <p:cNvPr id="244" name="TextShape 2"/>
          <p:cNvSpPr txBox="1"/>
          <p:nvPr/>
        </p:nvSpPr>
        <p:spPr>
          <a:xfrm>
            <a:off x="838080" y="1825560"/>
            <a:ext cx="10515240" cy="4350960"/>
          </a:xfrm>
          <a:prstGeom prst="rect">
            <a:avLst/>
          </a:prstGeom>
          <a:noFill/>
          <a:ln>
            <a:noFill/>
          </a:ln>
        </p:spPr>
        <p:txBody>
          <a:bodyPr>
            <a:normAutofit/>
          </a:bodyPr>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Visualiser les données (statistiques) du Profiler</a:t>
            </a:r>
            <a:endParaRPr b="0" lang="fr-FR" sz="2800" spc="-1" strike="noStrike">
              <a:solidFill>
                <a:srgbClr val="000000"/>
              </a:solidFill>
              <a:latin typeface="Calibri"/>
            </a:endParaRPr>
          </a:p>
          <a:p>
            <a:endParaRPr b="0" lang="fr-FR" sz="2800" spc="-1" strike="noStrike">
              <a:solidFill>
                <a:srgbClr val="000000"/>
              </a:solidFill>
              <a:latin typeface="Calibri"/>
            </a:endParaRPr>
          </a:p>
          <a:p>
            <a:pPr marL="457200">
              <a:lnSpc>
                <a:spcPct val="90000"/>
              </a:lnSpc>
              <a:spcBef>
                <a:spcPts val="499"/>
              </a:spcBef>
            </a:pPr>
            <a:r>
              <a:rPr b="0" lang="fr-FR" sz="2400" spc="-1" strike="noStrike">
                <a:solidFill>
                  <a:srgbClr val="000000"/>
                </a:solidFill>
                <a:latin typeface="Calibri"/>
              </a:rPr>
              <a:t>Exemples de requêtes :</a:t>
            </a:r>
            <a:endParaRPr b="0" lang="fr-FR" sz="2400" spc="-1" strike="noStrike">
              <a:solidFill>
                <a:srgbClr val="000000"/>
              </a:solidFill>
              <a:latin typeface="Calibri"/>
            </a:endParaRPr>
          </a:p>
          <a:p>
            <a:pPr marL="457200">
              <a:lnSpc>
                <a:spcPct val="90000"/>
              </a:lnSpc>
              <a:spcBef>
                <a:spcPts val="499"/>
              </a:spcBef>
            </a:pP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Calibri"/>
              </a:rPr>
              <a:t>Pour visualiser les opérations sur une collection :</a:t>
            </a: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Arial Black"/>
              </a:rPr>
              <a:t>db.system.profile.find( { ns : 'mydb.test' } ).pretty()</a:t>
            </a:r>
            <a:endParaRPr b="0" lang="fr-FR" sz="2400" spc="-1" strike="noStrike">
              <a:solidFill>
                <a:srgbClr val="000000"/>
              </a:solidFill>
              <a:latin typeface="Calibri"/>
            </a:endParaRPr>
          </a:p>
        </p:txBody>
      </p:sp>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Présentation</a:t>
            </a:r>
            <a:endParaRPr b="0" lang="en-US" sz="4800" spc="-1" strike="noStrike">
              <a:latin typeface="Arial"/>
            </a:endParaRPr>
          </a:p>
        </p:txBody>
      </p:sp>
      <p:sp>
        <p:nvSpPr>
          <p:cNvPr id="134"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3600" spc="-1" strike="noStrike">
                <a:solidFill>
                  <a:srgbClr val="0070c0"/>
                </a:solidFill>
                <a:latin typeface="Calibri"/>
                <a:ea typeface="DejaVu Sans"/>
              </a:rPr>
              <a:t>Les concepts 2/3</a:t>
            </a:r>
            <a:endParaRPr b="0" lang="en-US" sz="3600" spc="-1" strike="noStrike">
              <a:latin typeface="Arial"/>
            </a:endParaRPr>
          </a:p>
          <a:p>
            <a:pPr>
              <a:lnSpc>
                <a:spcPct val="90000"/>
              </a:lnSpc>
              <a:spcBef>
                <a:spcPts val="1001"/>
              </a:spcBef>
            </a:pPr>
            <a:endParaRPr b="0" lang="en-US" sz="3600" spc="-1" strike="noStrike">
              <a:latin typeface="Arial"/>
            </a:endParaRPr>
          </a:p>
          <a:p>
            <a:pPr lvl="1" marL="685800" indent="-227520">
              <a:lnSpc>
                <a:spcPct val="90000"/>
              </a:lnSpc>
              <a:spcBef>
                <a:spcPts val="499"/>
              </a:spcBef>
              <a:buClr>
                <a:srgbClr val="c00000"/>
              </a:buClr>
              <a:buFont typeface="Arial"/>
              <a:buChar char="•"/>
            </a:pPr>
            <a:r>
              <a:rPr b="0" lang="en-US" sz="2800" spc="-1" strike="noStrike">
                <a:solidFill>
                  <a:srgbClr val="c00000"/>
                </a:solidFill>
                <a:latin typeface="Calibri"/>
                <a:ea typeface="DejaVu Sans"/>
              </a:rPr>
              <a:t>Instance </a:t>
            </a:r>
            <a:r>
              <a:rPr b="0" lang="en-US" sz="2800" spc="-1" strike="noStrike">
                <a:solidFill>
                  <a:srgbClr val="000000"/>
                </a:solidFill>
                <a:latin typeface="Calibri"/>
                <a:ea typeface="DejaVu Sans"/>
              </a:rPr>
              <a:t>: une instance (service) contient plusieurs databases.</a:t>
            </a:r>
            <a:br/>
            <a:r>
              <a:rPr b="0" lang="en-US" sz="2800" spc="-1" strike="noStrike">
                <a:solidFill>
                  <a:srgbClr val="000000"/>
                </a:solidFill>
                <a:latin typeface="Calibri"/>
                <a:ea typeface="DejaVu Sans"/>
              </a:rPr>
              <a:t>Au démarrage, mongoDB  utilise plusieurs paramètres de configuration de l’instance qui peuvent être spécifiés en ligne de commande ou dans un fichier de configuration</a:t>
            </a:r>
            <a:endParaRPr b="0" lang="en-US" sz="2800" spc="-1" strike="noStrike">
              <a:latin typeface="Arial"/>
            </a:endParaRPr>
          </a:p>
          <a:p>
            <a:pPr>
              <a:lnSpc>
                <a:spcPct val="100000"/>
              </a:lnSpc>
            </a:pPr>
            <a:endParaRPr b="0" lang="en-US" sz="2800" spc="-1" strike="noStrike">
              <a:latin typeface="Arial"/>
            </a:endParaRPr>
          </a:p>
          <a:p>
            <a:pPr lvl="1" marL="685800" indent="-227520">
              <a:lnSpc>
                <a:spcPct val="90000"/>
              </a:lnSpc>
              <a:spcBef>
                <a:spcPts val="499"/>
              </a:spcBef>
              <a:buClr>
                <a:srgbClr val="c00000"/>
              </a:buClr>
              <a:buFont typeface="Arial"/>
              <a:buChar char="•"/>
            </a:pPr>
            <a:r>
              <a:rPr b="0" lang="en-US" sz="2800" spc="-1" strike="noStrike">
                <a:solidFill>
                  <a:srgbClr val="c00000"/>
                </a:solidFill>
                <a:latin typeface="Calibri"/>
                <a:ea typeface="DejaVu Sans"/>
              </a:rPr>
              <a:t>Database : </a:t>
            </a:r>
            <a:r>
              <a:rPr b="0" lang="en-US" sz="2800" spc="-1" strike="noStrike">
                <a:solidFill>
                  <a:srgbClr val="000000"/>
                </a:solidFill>
                <a:latin typeface="Calibri"/>
                <a:ea typeface="DejaVu Sans"/>
              </a:rPr>
              <a:t>un regroupement de collections </a:t>
            </a:r>
            <a:br/>
            <a:r>
              <a:rPr b="0" lang="en-US" sz="2800" spc="-1" strike="noStrike">
                <a:solidFill>
                  <a:srgbClr val="000000"/>
                </a:solidFill>
                <a:latin typeface="Calibri"/>
                <a:ea typeface="DejaVu Sans"/>
              </a:rPr>
              <a:t>Les données de la base sont stockés sur disque dans un répertoire spécifié par le paramètre « dbpath »</a:t>
            </a:r>
            <a:br/>
            <a:r>
              <a:rPr b="0" lang="en-US" sz="2800" spc="-1" strike="noStrike">
                <a:solidFill>
                  <a:srgbClr val="000000"/>
                </a:solidFill>
                <a:latin typeface="Calibri"/>
                <a:ea typeface="DejaVu Sans"/>
              </a:rPr>
              <a:t>3 bases par défaut : </a:t>
            </a:r>
            <a:r>
              <a:rPr b="0" lang="en-US" sz="2800" spc="-1" strike="noStrike">
                <a:solidFill>
                  <a:srgbClr val="c00000"/>
                </a:solidFill>
                <a:latin typeface="Calibri"/>
                <a:ea typeface="DejaVu Sans"/>
              </a:rPr>
              <a:t>admin</a:t>
            </a:r>
            <a:r>
              <a:rPr b="0" lang="en-US" sz="2800" spc="-1" strike="noStrike">
                <a:solidFill>
                  <a:srgbClr val="000000"/>
                </a:solidFill>
                <a:latin typeface="Calibri"/>
                <a:ea typeface="DejaVu Sans"/>
              </a:rPr>
              <a:t> – </a:t>
            </a:r>
            <a:r>
              <a:rPr b="0" lang="en-US" sz="2800" spc="-1" strike="noStrike">
                <a:solidFill>
                  <a:srgbClr val="c00000"/>
                </a:solidFill>
                <a:latin typeface="Calibri"/>
                <a:ea typeface="DejaVu Sans"/>
              </a:rPr>
              <a:t>config</a:t>
            </a:r>
            <a:r>
              <a:rPr b="0" lang="en-US" sz="2800" spc="-1" strike="noStrike">
                <a:solidFill>
                  <a:srgbClr val="000000"/>
                </a:solidFill>
                <a:latin typeface="Calibri"/>
                <a:ea typeface="DejaVu Sans"/>
              </a:rPr>
              <a:t> – </a:t>
            </a:r>
            <a:r>
              <a:rPr b="0" lang="en-US" sz="2800" spc="-1" strike="noStrike">
                <a:solidFill>
                  <a:srgbClr val="c00000"/>
                </a:solidFill>
                <a:latin typeface="Calibri"/>
                <a:ea typeface="DejaVu Sans"/>
              </a:rPr>
              <a:t>local</a:t>
            </a:r>
            <a:endParaRPr b="0" lang="en-US"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Database profiling</a:t>
            </a:r>
            <a:endParaRPr b="0" lang="fr-FR" sz="4800" spc="-1" strike="noStrike">
              <a:solidFill>
                <a:srgbClr val="000000"/>
              </a:solidFill>
              <a:latin typeface="Calibri"/>
            </a:endParaRPr>
          </a:p>
        </p:txBody>
      </p:sp>
      <p:sp>
        <p:nvSpPr>
          <p:cNvPr id="246" name="TextShape 2"/>
          <p:cNvSpPr txBox="1"/>
          <p:nvPr/>
        </p:nvSpPr>
        <p:spPr>
          <a:xfrm>
            <a:off x="838080" y="1825560"/>
            <a:ext cx="10515240" cy="4350960"/>
          </a:xfrm>
          <a:prstGeom prst="rect">
            <a:avLst/>
          </a:prstGeom>
          <a:noFill/>
          <a:ln>
            <a:noFill/>
          </a:ln>
        </p:spPr>
        <p:txBody>
          <a:bodyPr>
            <a:normAutofit/>
          </a:bodyPr>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Visualiser les données (statistiques) du Profiler</a:t>
            </a:r>
            <a:endParaRPr b="0" lang="fr-FR" sz="2800" spc="-1" strike="noStrike">
              <a:solidFill>
                <a:srgbClr val="000000"/>
              </a:solidFill>
              <a:latin typeface="Calibri"/>
            </a:endParaRPr>
          </a:p>
          <a:p>
            <a:endParaRPr b="0" lang="fr-FR" sz="2800" spc="-1" strike="noStrike">
              <a:solidFill>
                <a:srgbClr val="000000"/>
              </a:solidFill>
              <a:latin typeface="Calibri"/>
            </a:endParaRPr>
          </a:p>
          <a:p>
            <a:pPr marL="457200">
              <a:lnSpc>
                <a:spcPct val="90000"/>
              </a:lnSpc>
              <a:spcBef>
                <a:spcPts val="499"/>
              </a:spcBef>
            </a:pPr>
            <a:r>
              <a:rPr b="0" lang="fr-FR" sz="2400" spc="-1" strike="noStrike">
                <a:solidFill>
                  <a:srgbClr val="000000"/>
                </a:solidFill>
                <a:latin typeface="Calibri"/>
              </a:rPr>
              <a:t>Exemples de requêtes :</a:t>
            </a:r>
            <a:endParaRPr b="0" lang="fr-FR" sz="2400" spc="-1" strike="noStrike">
              <a:solidFill>
                <a:srgbClr val="000000"/>
              </a:solidFill>
              <a:latin typeface="Calibri"/>
            </a:endParaRPr>
          </a:p>
          <a:p>
            <a:pPr marL="457200">
              <a:lnSpc>
                <a:spcPct val="90000"/>
              </a:lnSpc>
              <a:spcBef>
                <a:spcPts val="499"/>
              </a:spcBef>
            </a:pP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Calibri"/>
              </a:rPr>
              <a:t>Pour visualiser les opérations dans un intervalle de temps :</a:t>
            </a: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Arial Black"/>
              </a:rPr>
              <a:t>db.system.profile.find({</a:t>
            </a: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Arial Black"/>
              </a:rPr>
              <a:t>  </a:t>
            </a:r>
            <a:r>
              <a:rPr b="0" lang="fr-FR" sz="2400" spc="-1" strike="noStrike">
                <a:solidFill>
                  <a:srgbClr val="000000"/>
                </a:solidFill>
                <a:latin typeface="Arial Black"/>
              </a:rPr>
              <a:t>ts : {</a:t>
            </a: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Arial Black"/>
              </a:rPr>
              <a:t>    </a:t>
            </a:r>
            <a:r>
              <a:rPr b="0" lang="fr-FR" sz="2400" spc="-1" strike="noStrike">
                <a:solidFill>
                  <a:srgbClr val="000000"/>
                </a:solidFill>
                <a:latin typeface="Arial Black"/>
              </a:rPr>
              <a:t>$gt: new ISODate("2012-12-09T03:00:00Z"),</a:t>
            </a: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Arial Black"/>
              </a:rPr>
              <a:t>    </a:t>
            </a:r>
            <a:r>
              <a:rPr b="0" lang="fr-FR" sz="2400" spc="-1" strike="noStrike">
                <a:solidFill>
                  <a:srgbClr val="000000"/>
                </a:solidFill>
                <a:latin typeface="Arial Black"/>
              </a:rPr>
              <a:t>$lt: new ISODate("2012-12-09T03:40:00Z")</a:t>
            </a: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Arial Black"/>
              </a:rPr>
              <a:t>  </a:t>
            </a:r>
            <a:r>
              <a:rPr b="0" lang="fr-FR" sz="2400" spc="-1" strike="noStrike">
                <a:solidFill>
                  <a:srgbClr val="000000"/>
                </a:solidFill>
                <a:latin typeface="Arial Black"/>
              </a:rPr>
              <a:t>}</a:t>
            </a: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Arial Black"/>
              </a:rPr>
              <a:t>}).pretty()</a:t>
            </a:r>
            <a:endParaRPr b="0" lang="fr-FR" sz="2400" spc="-1" strike="noStrike">
              <a:solidFill>
                <a:srgbClr val="000000"/>
              </a:solidFill>
              <a:latin typeface="Calibri"/>
            </a:endParaRPr>
          </a:p>
        </p:txBody>
      </p:sp>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Database profiling</a:t>
            </a:r>
            <a:endParaRPr b="0" lang="fr-FR" sz="4800" spc="-1" strike="noStrike">
              <a:solidFill>
                <a:srgbClr val="000000"/>
              </a:solidFill>
              <a:latin typeface="Calibri"/>
            </a:endParaRPr>
          </a:p>
        </p:txBody>
      </p:sp>
      <p:sp>
        <p:nvSpPr>
          <p:cNvPr id="248" name="TextShape 2"/>
          <p:cNvSpPr txBox="1"/>
          <p:nvPr/>
        </p:nvSpPr>
        <p:spPr>
          <a:xfrm>
            <a:off x="838080" y="1825560"/>
            <a:ext cx="10515240" cy="4350960"/>
          </a:xfrm>
          <a:prstGeom prst="rect">
            <a:avLst/>
          </a:prstGeom>
          <a:noFill/>
          <a:ln>
            <a:noFill/>
          </a:ln>
        </p:spPr>
        <p:txBody>
          <a:bodyPr>
            <a:normAutofit/>
          </a:bodyPr>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Visualiser les données (statistiques) du Profiler</a:t>
            </a:r>
            <a:endParaRPr b="0" lang="fr-FR" sz="2800" spc="-1" strike="noStrike">
              <a:solidFill>
                <a:srgbClr val="000000"/>
              </a:solidFill>
              <a:latin typeface="Calibri"/>
            </a:endParaRPr>
          </a:p>
          <a:p>
            <a:endParaRPr b="0" lang="fr-FR" sz="2800" spc="-1" strike="noStrike">
              <a:solidFill>
                <a:srgbClr val="000000"/>
              </a:solidFill>
              <a:latin typeface="Calibri"/>
            </a:endParaRPr>
          </a:p>
          <a:p>
            <a:pPr marL="457200">
              <a:lnSpc>
                <a:spcPct val="90000"/>
              </a:lnSpc>
              <a:spcBef>
                <a:spcPts val="499"/>
              </a:spcBef>
            </a:pPr>
            <a:r>
              <a:rPr b="0" lang="fr-FR" sz="2400" spc="-1" strike="noStrike">
                <a:solidFill>
                  <a:srgbClr val="000000"/>
                </a:solidFill>
                <a:latin typeface="Calibri"/>
              </a:rPr>
              <a:t>Exemples de requêtes :</a:t>
            </a:r>
            <a:endParaRPr b="0" lang="fr-FR" sz="2400" spc="-1" strike="noStrike">
              <a:solidFill>
                <a:srgbClr val="000000"/>
              </a:solidFill>
              <a:latin typeface="Calibri"/>
            </a:endParaRPr>
          </a:p>
          <a:p>
            <a:pPr marL="457200">
              <a:lnSpc>
                <a:spcPct val="90000"/>
              </a:lnSpc>
              <a:spcBef>
                <a:spcPts val="499"/>
              </a:spcBef>
            </a:pP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Calibri"/>
              </a:rPr>
              <a:t>Pour visualiser les opérations dans un intervalle de temps, sans le champ utilisateur, trié par ordre décroissant de temps d’exécution :</a:t>
            </a: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Arial Black"/>
              </a:rPr>
              <a:t>db.system.profile.find({</a:t>
            </a: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Arial Black"/>
              </a:rPr>
              <a:t>  </a:t>
            </a:r>
            <a:r>
              <a:rPr b="0" lang="fr-FR" sz="2400" spc="-1" strike="noStrike">
                <a:solidFill>
                  <a:srgbClr val="000000"/>
                </a:solidFill>
                <a:latin typeface="Arial Black"/>
              </a:rPr>
              <a:t>ts : {</a:t>
            </a: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Arial Black"/>
              </a:rPr>
              <a:t>    </a:t>
            </a:r>
            <a:r>
              <a:rPr b="0" lang="fr-FR" sz="2400" spc="-1" strike="noStrike">
                <a:solidFill>
                  <a:srgbClr val="000000"/>
                </a:solidFill>
                <a:latin typeface="Arial Black"/>
              </a:rPr>
              <a:t>$gt: new ISODate("2011-07-12T03:00:00Z"),</a:t>
            </a: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Arial Black"/>
              </a:rPr>
              <a:t>    </a:t>
            </a:r>
            <a:r>
              <a:rPr b="0" lang="fr-FR" sz="2400" spc="-1" strike="noStrike">
                <a:solidFill>
                  <a:srgbClr val="000000"/>
                </a:solidFill>
                <a:latin typeface="Arial Black"/>
              </a:rPr>
              <a:t>$lt: new ISODate("2011-07-12T03:40:00Z")</a:t>
            </a: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Arial Black"/>
              </a:rPr>
              <a:t>  </a:t>
            </a:r>
            <a:r>
              <a:rPr b="0" lang="fr-FR" sz="2400" spc="-1" strike="noStrike">
                <a:solidFill>
                  <a:srgbClr val="000000"/>
                </a:solidFill>
                <a:latin typeface="Arial Black"/>
              </a:rPr>
              <a:t>}</a:t>
            </a: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Arial Black"/>
              </a:rPr>
              <a:t>}, { user: 0 }).sort( { millis: -1 } )</a:t>
            </a:r>
            <a:endParaRPr b="0" lang="fr-FR" sz="2400" spc="-1" strike="noStrike">
              <a:solidFill>
                <a:srgbClr val="000000"/>
              </a:solidFill>
              <a:latin typeface="Calibri"/>
            </a:endParaRPr>
          </a:p>
        </p:txBody>
      </p:sp>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Database profiling</a:t>
            </a:r>
            <a:endParaRPr b="0" lang="fr-FR" sz="4800" spc="-1" strike="noStrike">
              <a:solidFill>
                <a:srgbClr val="000000"/>
              </a:solidFill>
              <a:latin typeface="Calibri"/>
            </a:endParaRPr>
          </a:p>
        </p:txBody>
      </p:sp>
      <p:sp>
        <p:nvSpPr>
          <p:cNvPr id="250" name="TextShape 2"/>
          <p:cNvSpPr txBox="1"/>
          <p:nvPr/>
        </p:nvSpPr>
        <p:spPr>
          <a:xfrm>
            <a:off x="838080" y="1825560"/>
            <a:ext cx="10515240" cy="4350960"/>
          </a:xfrm>
          <a:prstGeom prst="rect">
            <a:avLst/>
          </a:prstGeom>
          <a:noFill/>
          <a:ln>
            <a:noFill/>
          </a:ln>
        </p:spPr>
        <p:txBody>
          <a:bodyPr>
            <a:normAutofit/>
          </a:bodyPr>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Visualiser les données (statistiques) du Profiler</a:t>
            </a:r>
            <a:endParaRPr b="0" lang="fr-FR" sz="2800" spc="-1" strike="noStrike">
              <a:solidFill>
                <a:srgbClr val="000000"/>
              </a:solidFill>
              <a:latin typeface="Calibri"/>
            </a:endParaRPr>
          </a:p>
          <a:p>
            <a:endParaRPr b="0" lang="fr-FR" sz="2800" spc="-1" strike="noStrike">
              <a:solidFill>
                <a:srgbClr val="000000"/>
              </a:solidFill>
              <a:latin typeface="Calibri"/>
            </a:endParaRPr>
          </a:p>
          <a:p>
            <a:pPr marL="457200">
              <a:lnSpc>
                <a:spcPct val="90000"/>
              </a:lnSpc>
              <a:spcBef>
                <a:spcPts val="499"/>
              </a:spcBef>
            </a:pPr>
            <a:r>
              <a:rPr b="0" lang="fr-FR" sz="2400" spc="-1" strike="noStrike">
                <a:solidFill>
                  <a:srgbClr val="000000"/>
                </a:solidFill>
                <a:latin typeface="Calibri"/>
              </a:rPr>
              <a:t>Exemples de requêtes :</a:t>
            </a:r>
            <a:endParaRPr b="0" lang="fr-FR" sz="2400" spc="-1" strike="noStrike">
              <a:solidFill>
                <a:srgbClr val="000000"/>
              </a:solidFill>
              <a:latin typeface="Calibri"/>
            </a:endParaRPr>
          </a:p>
          <a:p>
            <a:pPr marL="457200">
              <a:lnSpc>
                <a:spcPct val="90000"/>
              </a:lnSpc>
              <a:spcBef>
                <a:spcPts val="499"/>
              </a:spcBef>
            </a:pP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Calibri"/>
              </a:rPr>
              <a:t>Pour visualiser les requête qui font un COLLSCAN car n’ayant pas d’index selectif:</a:t>
            </a: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Arial Black"/>
              </a:rPr>
              <a:t>db.system.profile.find({</a:t>
            </a: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Arial Black"/>
              </a:rPr>
              <a:t>	</a:t>
            </a:r>
            <a:r>
              <a:rPr b="0" lang="fr-FR" sz="2400" spc="-1" strike="noStrike">
                <a:solidFill>
                  <a:srgbClr val="000000"/>
                </a:solidFill>
                <a:latin typeface="Arial Black"/>
              </a:rPr>
              <a:t>"planSummary":{</a:t>
            </a:r>
            <a:br/>
            <a:r>
              <a:rPr b="0" lang="fr-FR" sz="2400" spc="-1" strike="noStrike">
                <a:solidFill>
                  <a:srgbClr val="000000"/>
                </a:solidFill>
                <a:latin typeface="Arial Black"/>
              </a:rPr>
              <a:t>	</a:t>
            </a:r>
            <a:r>
              <a:rPr b="0" lang="fr-FR" sz="2400" spc="-1" strike="noStrike">
                <a:solidFill>
                  <a:srgbClr val="000000"/>
                </a:solidFill>
                <a:latin typeface="Arial Black"/>
              </a:rPr>
              <a:t>	</a:t>
            </a:r>
            <a:r>
              <a:rPr b="0" lang="fr-FR" sz="2400" spc="-1" strike="noStrike">
                <a:solidFill>
                  <a:srgbClr val="000000"/>
                </a:solidFill>
                <a:latin typeface="Arial Black"/>
              </a:rPr>
              <a:t>$eq:"COLLSCAN"</a:t>
            </a: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Arial Black"/>
              </a:rPr>
              <a:t>	</a:t>
            </a:r>
            <a:r>
              <a:rPr b="0" lang="fr-FR" sz="2400" spc="-1" strike="noStrike">
                <a:solidFill>
                  <a:srgbClr val="000000"/>
                </a:solidFill>
                <a:latin typeface="Arial Black"/>
              </a:rPr>
              <a:t>},</a:t>
            </a:r>
            <a:endParaRPr b="0" lang="fr-FR" sz="2400" spc="-1" strike="noStrike">
              <a:solidFill>
                <a:srgbClr val="000000"/>
              </a:solidFill>
              <a:latin typeface="Calibri"/>
            </a:endParaRPr>
          </a:p>
          <a:p>
            <a:pPr marL="914400">
              <a:lnSpc>
                <a:spcPct val="90000"/>
              </a:lnSpc>
              <a:spcBef>
                <a:spcPts val="601"/>
              </a:spcBef>
              <a:spcAft>
                <a:spcPts val="601"/>
              </a:spcAft>
            </a:pPr>
            <a:r>
              <a:rPr b="0" lang="fr-FR" sz="2400" spc="-1" strike="noStrike">
                <a:solidFill>
                  <a:srgbClr val="000000"/>
                </a:solidFill>
                <a:latin typeface="Arial Black"/>
              </a:rPr>
              <a:t>	</a:t>
            </a:r>
            <a:r>
              <a:rPr b="0" lang="fr-FR" sz="2400" spc="-1" strike="noStrike">
                <a:solidFill>
                  <a:srgbClr val="000000"/>
                </a:solidFill>
                <a:latin typeface="Arial Black"/>
              </a:rPr>
              <a:t>"op" : {$eq:"query"}}).sort({millis:-1})</a:t>
            </a:r>
            <a:endParaRPr b="0" lang="fr-FR" sz="2400" spc="-1" strike="noStrike">
              <a:solidFill>
                <a:srgbClr val="000000"/>
              </a:solidFill>
              <a:latin typeface="Calibri"/>
            </a:endParaRPr>
          </a:p>
        </p:txBody>
      </p:sp>
    </p:spTree>
  </p:cSld>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800" spc="-1" strike="noStrike">
                <a:solidFill>
                  <a:srgbClr val="ff0000"/>
                </a:solidFill>
                <a:latin typeface="Calibri Light"/>
              </a:rPr>
              <a:t>Database profiling</a:t>
            </a:r>
            <a:endParaRPr b="0" lang="fr-FR" sz="4800" spc="-1" strike="noStrike">
              <a:solidFill>
                <a:srgbClr val="000000"/>
              </a:solidFill>
              <a:latin typeface="Calibri"/>
            </a:endParaRPr>
          </a:p>
        </p:txBody>
      </p:sp>
      <p:sp>
        <p:nvSpPr>
          <p:cNvPr id="252" name="TextShape 2"/>
          <p:cNvSpPr txBox="1"/>
          <p:nvPr/>
        </p:nvSpPr>
        <p:spPr>
          <a:xfrm>
            <a:off x="838080" y="1825560"/>
            <a:ext cx="10515240" cy="4350960"/>
          </a:xfrm>
          <a:prstGeom prst="rect">
            <a:avLst/>
          </a:prstGeom>
          <a:noFill/>
          <a:ln>
            <a:noFill/>
          </a:ln>
        </p:spPr>
        <p:txBody>
          <a:bodyPr>
            <a:normAutofit/>
          </a:bodyPr>
          <a:p>
            <a:pPr lvl="1" marL="514440" indent="-514080">
              <a:lnSpc>
                <a:spcPct val="90000"/>
              </a:lnSpc>
              <a:spcBef>
                <a:spcPts val="1001"/>
              </a:spcBef>
              <a:buClr>
                <a:srgbClr val="0070c0"/>
              </a:buClr>
              <a:buFont typeface="Arial"/>
              <a:buChar char="•"/>
            </a:pPr>
            <a:r>
              <a:rPr b="1" lang="fr-FR" sz="2800" spc="-1" strike="noStrike">
                <a:solidFill>
                  <a:srgbClr val="0070c0"/>
                </a:solidFill>
                <a:latin typeface="Calibri"/>
              </a:rPr>
              <a:t>Visualiser les données (statistiques) du Profiler</a:t>
            </a:r>
            <a:endParaRPr b="0" lang="fr-FR" sz="2800" spc="-1" strike="noStrike">
              <a:solidFill>
                <a:srgbClr val="000000"/>
              </a:solidFill>
              <a:latin typeface="Calibri"/>
            </a:endParaRPr>
          </a:p>
          <a:p>
            <a:endParaRPr b="0" lang="fr-FR" sz="2800" spc="-1" strike="noStrike">
              <a:solidFill>
                <a:srgbClr val="000000"/>
              </a:solidFill>
              <a:latin typeface="Calibri"/>
            </a:endParaRPr>
          </a:p>
          <a:p>
            <a:pPr marL="457200">
              <a:lnSpc>
                <a:spcPct val="90000"/>
              </a:lnSpc>
              <a:spcBef>
                <a:spcPts val="499"/>
              </a:spcBef>
            </a:pPr>
            <a:r>
              <a:rPr b="0" lang="fr-FR" sz="2400" spc="-1" strike="noStrike">
                <a:solidFill>
                  <a:srgbClr val="000000"/>
                </a:solidFill>
                <a:latin typeface="Calibri"/>
              </a:rPr>
              <a:t>Les statistiques collectées sont du type :</a:t>
            </a:r>
            <a:endParaRPr b="0" lang="fr-FR" sz="2400" spc="-1" strike="noStrike">
              <a:solidFill>
                <a:srgbClr val="000000"/>
              </a:solidFill>
              <a:latin typeface="Calibri"/>
            </a:endParaRPr>
          </a:p>
          <a:p>
            <a:pPr marL="457200">
              <a:lnSpc>
                <a:spcPct val="90000"/>
              </a:lnSpc>
              <a:spcBef>
                <a:spcPts val="499"/>
              </a:spcBef>
            </a:pP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Date d’exécution de la requête</a:t>
            </a: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Temps d’exécution</a:t>
            </a: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Nombre de documents examinés</a:t>
            </a: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Type de plan utilisé</a:t>
            </a: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Index utilisés ou non</a:t>
            </a:r>
            <a:endParaRPr b="0" lang="fr-FR" sz="2400" spc="-1" strike="noStrike">
              <a:solidFill>
                <a:srgbClr val="000000"/>
              </a:solidFill>
              <a:latin typeface="Calibri"/>
            </a:endParaRPr>
          </a:p>
          <a:p>
            <a:pPr lvl="2" marL="1143000" indent="-228240">
              <a:lnSpc>
                <a:spcPct val="90000"/>
              </a:lnSpc>
              <a:spcBef>
                <a:spcPts val="601"/>
              </a:spcBef>
              <a:spcAft>
                <a:spcPts val="601"/>
              </a:spcAft>
              <a:buClr>
                <a:srgbClr val="000000"/>
              </a:buClr>
              <a:buFont typeface="Arial"/>
              <a:buChar char="•"/>
            </a:pPr>
            <a:r>
              <a:rPr b="0" lang="fr-FR" sz="2400" spc="-1" strike="noStrike">
                <a:solidFill>
                  <a:srgbClr val="000000"/>
                </a:solidFill>
                <a:latin typeface="Calibri"/>
              </a:rPr>
              <a:t>Type de verrou mis en place</a:t>
            </a:r>
            <a:endParaRPr b="0" lang="fr-FR" sz="2400" spc="-1" strike="noStrike">
              <a:solidFill>
                <a:srgbClr val="000000"/>
              </a:solidFill>
              <a:latin typeface="Calibri"/>
            </a:endParaRPr>
          </a:p>
        </p:txBody>
      </p:sp>
    </p:spTree>
  </p:cSld>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000" spc="-1" strike="noStrike">
                <a:solidFill>
                  <a:srgbClr val="000000"/>
                </a:solidFill>
                <a:latin typeface="Calibri Light"/>
              </a:rPr>
              <a:t>Recommandations générales pour la performance</a:t>
            </a:r>
            <a:endParaRPr b="0" lang="fr-FR" sz="4000" spc="-1" strike="noStrike">
              <a:solidFill>
                <a:srgbClr val="000000"/>
              </a:solidFill>
              <a:latin typeface="Calibri"/>
            </a:endParaRPr>
          </a:p>
        </p:txBody>
      </p:sp>
      <p:sp>
        <p:nvSpPr>
          <p:cNvPr id="254"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Concevoir un schéma de données</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Eviter de créer des collections avec de trop grands documents</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Eviter de créer des documents avec de trop grands tableaux</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Savoir que l’ordre des agrégations des est importants</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Activer la journalisation et éviter le « fast write »</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Utiliser les index pour les tris</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Utiliser les index pour les recherches</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Respecter l’ordre des clés dans les index </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spTree>
  </p:cSld>
  <p:timing>
    <p:tnLst>
      <p:par>
        <p:cTn id="127" dur="indefinite" restart="never" nodeType="tmRoot">
          <p:childTnLst>
            <p:seq>
              <p:cTn id="128" dur="indefinite"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1. Performance et indexation</a:t>
            </a:r>
            <a:endParaRPr b="0" lang="fr-FR" sz="4400" spc="-1" strike="noStrike">
              <a:solidFill>
                <a:srgbClr val="000000"/>
              </a:solidFill>
              <a:latin typeface="Calibri"/>
            </a:endParaRPr>
          </a:p>
        </p:txBody>
      </p:sp>
      <p:sp>
        <p:nvSpPr>
          <p:cNvPr id="256"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 </a:t>
            </a:r>
            <a:r>
              <a:rPr b="0" lang="fr-FR" sz="2800" spc="-1" strike="noStrike">
                <a:solidFill>
                  <a:srgbClr val="000000"/>
                </a:solidFill>
                <a:latin typeface="Calibri"/>
              </a:rPr>
              <a:t>Les différents types d’indexes</a:t>
            </a:r>
            <a:endParaRPr b="0" lang="fr-FR"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Index sur un seul champ</a:t>
            </a:r>
            <a:endParaRPr b="0" lang="fr-FR"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Index unique</a:t>
            </a:r>
            <a:endParaRPr b="0" lang="fr-FR"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Index composé, Sparse et Hashed</a:t>
            </a:r>
            <a:endParaRPr b="0" lang="fr-FR"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 </a:t>
            </a:r>
            <a:r>
              <a:rPr b="0" lang="fr-FR" sz="2800" spc="-1" strike="noStrike">
                <a:solidFill>
                  <a:srgbClr val="000000"/>
                </a:solidFill>
                <a:latin typeface="Calibri"/>
              </a:rPr>
              <a:t>Indexation par défaut</a:t>
            </a:r>
            <a:endParaRPr b="0" lang="fr-FR"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Le champ _id est indexé par défaut (impossible de le supprimer)</a:t>
            </a:r>
            <a:endParaRPr b="0" lang="fr-FR"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 </a:t>
            </a:r>
            <a:r>
              <a:rPr b="0" lang="fr-FR" sz="2800" spc="-1" strike="noStrike">
                <a:solidFill>
                  <a:srgbClr val="000000"/>
                </a:solidFill>
                <a:latin typeface="Calibri"/>
              </a:rPr>
              <a:t>Plusieurs types d’indexes</a:t>
            </a:r>
            <a:endParaRPr b="0" lang="fr-FR"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 </a:t>
            </a:r>
            <a:r>
              <a:rPr b="0" lang="fr-FR" sz="2400" spc="-1" strike="noStrike">
                <a:solidFill>
                  <a:srgbClr val="000000"/>
                </a:solidFill>
                <a:latin typeface="Calibri"/>
              </a:rPr>
              <a:t>Index BTREE</a:t>
            </a:r>
            <a:endParaRPr b="0" lang="fr-FR"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 </a:t>
            </a:r>
            <a:r>
              <a:rPr b="0" lang="fr-FR" sz="2400" spc="-1" strike="noStrike">
                <a:solidFill>
                  <a:srgbClr val="000000"/>
                </a:solidFill>
                <a:latin typeface="Calibri"/>
              </a:rPr>
              <a:t>Index Sparse</a:t>
            </a:r>
            <a:endParaRPr b="0" lang="fr-FR"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 </a:t>
            </a:r>
            <a:r>
              <a:rPr b="0" lang="fr-FR" sz="2400" spc="-1" strike="noStrike">
                <a:solidFill>
                  <a:srgbClr val="000000"/>
                </a:solidFill>
                <a:latin typeface="Calibri"/>
              </a:rPr>
              <a:t>Index Haché</a:t>
            </a:r>
            <a:endParaRPr b="0" lang="fr-FR"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 </a:t>
            </a:r>
            <a:r>
              <a:rPr b="0" lang="fr-FR" sz="2400" spc="-1" strike="noStrike">
                <a:solidFill>
                  <a:srgbClr val="000000"/>
                </a:solidFill>
                <a:latin typeface="Calibri"/>
              </a:rPr>
              <a:t>Géospatial</a:t>
            </a:r>
            <a:endParaRPr b="0" lang="fr-FR"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Text</a:t>
            </a:r>
            <a:endParaRPr b="0" lang="fr-FR" sz="2400" spc="-1" strike="noStrike">
              <a:solidFill>
                <a:srgbClr val="000000"/>
              </a:solidFill>
              <a:latin typeface="Calibri"/>
            </a:endParaRPr>
          </a:p>
        </p:txBody>
      </p:sp>
    </p:spTree>
  </p:cSld>
  <p:timing>
    <p:tnLst>
      <p:par>
        <p:cTn id="129" dur="indefinite" restart="never" nodeType="tmRoot">
          <p:childTnLst>
            <p:seq>
              <p:cTn id="130" dur="indefinite"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1. Performance et indexation</a:t>
            </a:r>
            <a:endParaRPr b="0" lang="fr-FR" sz="4400" spc="-1" strike="noStrike">
              <a:solidFill>
                <a:srgbClr val="000000"/>
              </a:solidFill>
              <a:latin typeface="Calibri"/>
            </a:endParaRPr>
          </a:p>
        </p:txBody>
      </p:sp>
      <p:sp>
        <p:nvSpPr>
          <p:cNvPr id="258" name="TextShape 2"/>
          <p:cNvSpPr txBox="1"/>
          <p:nvPr/>
        </p:nvSpPr>
        <p:spPr>
          <a:xfrm>
            <a:off x="838080" y="1825560"/>
            <a:ext cx="10515240" cy="4350960"/>
          </a:xfrm>
          <a:prstGeom prst="rect">
            <a:avLst/>
          </a:prstGeom>
          <a:noFill/>
          <a:ln>
            <a:noFill/>
          </a:ln>
        </p:spPr>
        <p:txBody>
          <a:bodyPr>
            <a:normAutofit/>
          </a:bodyPr>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 </a:t>
            </a:r>
            <a:r>
              <a:rPr b="0" lang="fr-FR" sz="2400" spc="-1" strike="noStrike">
                <a:solidFill>
                  <a:srgbClr val="000000"/>
                </a:solidFill>
                <a:latin typeface="Calibri"/>
              </a:rPr>
              <a:t>Les différents types d’indexes</a:t>
            </a:r>
            <a:endParaRPr b="0" lang="fr-FR" sz="2400" spc="-1" strike="noStrike">
              <a:solidFill>
                <a:srgbClr val="000000"/>
              </a:solidFill>
              <a:latin typeface="Calibri"/>
            </a:endParaRPr>
          </a:p>
          <a:p>
            <a:endParaRPr b="0" lang="fr-FR"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000" spc="-1" strike="noStrike">
                <a:solidFill>
                  <a:srgbClr val="000000"/>
                </a:solidFill>
                <a:latin typeface="Calibri"/>
              </a:rPr>
              <a:t>Poser un index (ascendant et descendant) </a:t>
            </a:r>
            <a:endParaRPr b="0" lang="fr-FR"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fr-FR" sz="1800" spc="-1" strike="noStrike">
                <a:solidFill>
                  <a:srgbClr val="000000"/>
                </a:solidFill>
                <a:latin typeface="Calibri"/>
              </a:rPr>
              <a:t>db.&lt;collection&gt;.ensureIndex({&lt;nom_champ&gt;:1}); </a:t>
            </a:r>
            <a:endParaRPr b="0" lang="fr-FR"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fr-FR" sz="1800" spc="-1" strike="noStrike">
                <a:solidFill>
                  <a:srgbClr val="000000"/>
                </a:solidFill>
                <a:latin typeface="Calibri"/>
              </a:rPr>
              <a:t>db.&lt;collection&gt;.ensureIndex({&lt;nom_champ&gt;:-1}); </a:t>
            </a:r>
            <a:endParaRPr b="0" lang="fr-FR"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fr-FR" sz="1800" spc="-1" strike="noStrike">
                <a:solidFill>
                  <a:srgbClr val="000000"/>
                </a:solidFill>
                <a:latin typeface="Calibri"/>
              </a:rPr>
              <a:t>db.&lt;collection&gt;.ensureIndex({&lt;nom_champ&gt;: 1 }, { background: true } )</a:t>
            </a:r>
            <a:endParaRPr b="0" lang="fr-FR" sz="1800" spc="-1" strike="noStrike">
              <a:solidFill>
                <a:srgbClr val="000000"/>
              </a:solidFill>
              <a:latin typeface="Calibri"/>
            </a:endParaRPr>
          </a:p>
          <a:p>
            <a:endParaRPr b="0" lang="fr-FR" sz="18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000" spc="-1" strike="noStrike">
                <a:solidFill>
                  <a:srgbClr val="000000"/>
                </a:solidFill>
                <a:latin typeface="Calibri"/>
              </a:rPr>
              <a:t>Poser un index composé</a:t>
            </a:r>
            <a:endParaRPr b="0" lang="fr-FR"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fr-FR" sz="1800" spc="-1" strike="noStrike">
                <a:solidFill>
                  <a:srgbClr val="000000"/>
                </a:solidFill>
                <a:latin typeface="Calibri"/>
              </a:rPr>
              <a:t>db.&lt;collection&gt;.ensureIndex({&lt;nom_champ1&gt;:1, &lt;nom_champ2&gt;:1});</a:t>
            </a:r>
            <a:endParaRPr b="0" lang="fr-FR"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fr-FR" sz="1800" spc="-1" strike="noStrike">
                <a:solidFill>
                  <a:srgbClr val="000000"/>
                </a:solidFill>
                <a:latin typeface="Calibri"/>
              </a:rPr>
              <a:t>db.&lt;collection&gt;.ensureIndex({&lt;nom_champ1&gt;:-1} &lt;nom_champ2&gt;:-1});</a:t>
            </a:r>
            <a:endParaRPr b="0" lang="fr-FR" sz="1800" spc="-1" strike="noStrike">
              <a:solidFill>
                <a:srgbClr val="000000"/>
              </a:solidFill>
              <a:latin typeface="Calibri"/>
            </a:endParaRPr>
          </a:p>
        </p:txBody>
      </p:sp>
    </p:spTree>
  </p:cSld>
  <p:timing>
    <p:tnLst>
      <p:par>
        <p:cTn id="131" dur="indefinite" restart="never" nodeType="tmRoot">
          <p:childTnLst>
            <p:seq>
              <p:cTn id="132" dur="indefinite"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1. Performance et indexation</a:t>
            </a:r>
            <a:endParaRPr b="0" lang="fr-FR" sz="4400" spc="-1" strike="noStrike">
              <a:solidFill>
                <a:srgbClr val="000000"/>
              </a:solidFill>
              <a:latin typeface="Calibri"/>
            </a:endParaRPr>
          </a:p>
        </p:txBody>
      </p:sp>
      <p:sp>
        <p:nvSpPr>
          <p:cNvPr id="260" name="TextShape 2"/>
          <p:cNvSpPr txBox="1"/>
          <p:nvPr/>
        </p:nvSpPr>
        <p:spPr>
          <a:xfrm>
            <a:off x="838080" y="1825560"/>
            <a:ext cx="10515240" cy="4350960"/>
          </a:xfrm>
          <a:prstGeom prst="rect">
            <a:avLst/>
          </a:prstGeom>
          <a:noFill/>
          <a:ln>
            <a:noFill/>
          </a:ln>
        </p:spPr>
        <p:txBody>
          <a:bodyPr/>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 </a:t>
            </a:r>
            <a:r>
              <a:rPr b="0" lang="fr-FR" sz="2400" spc="-1" strike="noStrike">
                <a:solidFill>
                  <a:srgbClr val="000000"/>
                </a:solidFill>
                <a:latin typeface="Calibri"/>
              </a:rPr>
              <a:t>Visualisation des index</a:t>
            </a:r>
            <a:endParaRPr b="0" lang="fr-FR" sz="2400" spc="-1" strike="noStrike">
              <a:solidFill>
                <a:srgbClr val="000000"/>
              </a:solidFill>
              <a:latin typeface="Calibri"/>
            </a:endParaRPr>
          </a:p>
          <a:p>
            <a:endParaRPr b="0" lang="fr-FR"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000" spc="-1" strike="noStrike">
                <a:solidFill>
                  <a:srgbClr val="000000"/>
                </a:solidFill>
                <a:latin typeface="Calibri"/>
              </a:rPr>
              <a:t> </a:t>
            </a:r>
            <a:r>
              <a:rPr b="0" lang="fr-FR" sz="2000" spc="-1" strike="noStrike">
                <a:solidFill>
                  <a:srgbClr val="000000"/>
                </a:solidFill>
                <a:latin typeface="Calibri"/>
              </a:rPr>
              <a:t>Index d’une collection</a:t>
            </a:r>
            <a:endParaRPr b="0" lang="fr-FR"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fr-FR" sz="2200" spc="-1" strike="noStrike">
                <a:solidFill>
                  <a:srgbClr val="000000"/>
                </a:solidFill>
                <a:latin typeface="Calibri"/>
              </a:rPr>
              <a:t>db.&lt;collection&gt;.getIndexes()</a:t>
            </a:r>
            <a:endParaRPr b="0" lang="fr-FR" sz="2200" spc="-1" strike="noStrike">
              <a:solidFill>
                <a:srgbClr val="000000"/>
              </a:solidFill>
              <a:latin typeface="Calibri"/>
            </a:endParaRPr>
          </a:p>
          <a:p>
            <a:endParaRPr b="0" lang="fr-FR" sz="22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000" spc="-1" strike="noStrike">
                <a:solidFill>
                  <a:srgbClr val="000000"/>
                </a:solidFill>
                <a:latin typeface="Calibri"/>
              </a:rPr>
              <a:t> </a:t>
            </a:r>
            <a:r>
              <a:rPr b="0" lang="fr-FR" sz="2000" spc="-1" strike="noStrike">
                <a:solidFill>
                  <a:srgbClr val="000000"/>
                </a:solidFill>
                <a:latin typeface="Calibri"/>
              </a:rPr>
              <a:t>Index d’une base de données</a:t>
            </a:r>
            <a:endParaRPr b="0" lang="fr-FR"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fr-FR" sz="2200" spc="-1" strike="noStrike">
                <a:solidFill>
                  <a:srgbClr val="000000"/>
                </a:solidFill>
                <a:latin typeface="Calibri"/>
              </a:rPr>
              <a:t>db.system.indexes.find()</a:t>
            </a:r>
            <a:endParaRPr b="0" lang="fr-FR" sz="2200" spc="-1" strike="noStrike">
              <a:solidFill>
                <a:srgbClr val="000000"/>
              </a:solidFill>
              <a:latin typeface="Calibri"/>
            </a:endParaRPr>
          </a:p>
        </p:txBody>
      </p:sp>
    </p:spTree>
  </p:cSld>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1. Performance et indexation</a:t>
            </a:r>
            <a:endParaRPr b="0" lang="fr-FR" sz="4400" spc="-1" strike="noStrike">
              <a:solidFill>
                <a:srgbClr val="000000"/>
              </a:solidFill>
              <a:latin typeface="Calibri"/>
            </a:endParaRPr>
          </a:p>
        </p:txBody>
      </p:sp>
      <p:sp>
        <p:nvSpPr>
          <p:cNvPr id="262" name="TextShape 2"/>
          <p:cNvSpPr txBox="1"/>
          <p:nvPr/>
        </p:nvSpPr>
        <p:spPr>
          <a:xfrm>
            <a:off x="838080" y="1825560"/>
            <a:ext cx="10515240" cy="4350960"/>
          </a:xfrm>
          <a:prstGeom prst="rect">
            <a:avLst/>
          </a:prstGeom>
          <a:noFill/>
          <a:ln>
            <a:noFill/>
          </a:ln>
        </p:spPr>
        <p:txBody>
          <a:bodyPr>
            <a:normAutofit/>
          </a:bodyPr>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Reconstruction d’index</a:t>
            </a:r>
            <a:endParaRPr b="0" lang="fr-FR"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400" spc="-1" strike="noStrike">
                <a:solidFill>
                  <a:srgbClr val="000000"/>
                </a:solidFill>
                <a:latin typeface="Calibri"/>
              </a:rPr>
              <a:t>db.&lt;collection&gt;.reIndex()</a:t>
            </a:r>
            <a:endParaRPr b="0" lang="fr-FR" sz="2400" spc="-1" strike="noStrike">
              <a:solidFill>
                <a:srgbClr val="000000"/>
              </a:solidFill>
              <a:latin typeface="Calibri"/>
            </a:endParaRPr>
          </a:p>
          <a:p>
            <a:endParaRPr b="0" lang="fr-FR"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Suppression d’index</a:t>
            </a:r>
            <a:endParaRPr b="0" lang="fr-FR"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400" spc="-1" strike="noStrike">
                <a:solidFill>
                  <a:srgbClr val="000000"/>
                </a:solidFill>
                <a:latin typeface="Calibri"/>
              </a:rPr>
              <a:t>db.&lt;collection&gt;.dropIndex('&lt;nom_index&gt;')</a:t>
            </a:r>
            <a:endParaRPr b="0" lang="fr-FR" sz="2400" spc="-1" strike="noStrike">
              <a:solidFill>
                <a:srgbClr val="000000"/>
              </a:solidFill>
              <a:latin typeface="Calibri"/>
            </a:endParaRPr>
          </a:p>
        </p:txBody>
      </p:sp>
    </p:spTree>
  </p:cSld>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1. Performance et indexation</a:t>
            </a:r>
            <a:endParaRPr b="0" lang="fr-FR" sz="4400" spc="-1" strike="noStrike">
              <a:solidFill>
                <a:srgbClr val="000000"/>
              </a:solidFill>
              <a:latin typeface="Calibri"/>
            </a:endParaRPr>
          </a:p>
        </p:txBody>
      </p:sp>
      <p:sp>
        <p:nvSpPr>
          <p:cNvPr id="264" name="TextShape 2"/>
          <p:cNvSpPr txBox="1"/>
          <p:nvPr/>
        </p:nvSpPr>
        <p:spPr>
          <a:xfrm>
            <a:off x="838080" y="1825560"/>
            <a:ext cx="10515240" cy="4350960"/>
          </a:xfrm>
          <a:prstGeom prst="rect">
            <a:avLst/>
          </a:prstGeom>
          <a:noFill/>
          <a:ln>
            <a:noFill/>
          </a:ln>
        </p:spPr>
        <p:txBody>
          <a:bodyPr>
            <a:normAutofit/>
          </a:bodyPr>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 </a:t>
            </a:r>
            <a:r>
              <a:rPr b="0" lang="fr-FR" sz="2400" spc="-1" strike="noStrike">
                <a:solidFill>
                  <a:srgbClr val="000000"/>
                </a:solidFill>
                <a:latin typeface="Calibri"/>
              </a:rPr>
              <a:t>Monitoring des opérations sur les index (création/reconstruction)</a:t>
            </a:r>
            <a:endParaRPr b="0" lang="fr-FR"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000" spc="-1" strike="noStrike">
                <a:solidFill>
                  <a:srgbClr val="000000"/>
                </a:solidFill>
                <a:latin typeface="Calibri"/>
              </a:rPr>
              <a:t>db.currentOp()</a:t>
            </a:r>
            <a:endParaRPr b="0" lang="fr-FR" sz="2000" spc="-1" strike="noStrike">
              <a:solidFill>
                <a:srgbClr val="000000"/>
              </a:solidFill>
              <a:latin typeface="Calibri"/>
            </a:endParaRPr>
          </a:p>
          <a:p>
            <a:endParaRPr b="0" lang="fr-FR"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 </a:t>
            </a:r>
            <a:r>
              <a:rPr b="0" lang="fr-FR" sz="2400" spc="-1" strike="noStrike">
                <a:solidFill>
                  <a:srgbClr val="000000"/>
                </a:solidFill>
                <a:latin typeface="Calibri"/>
              </a:rPr>
              <a:t>Interruption d’une opération:</a:t>
            </a:r>
            <a:endParaRPr b="0" lang="fr-FR"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000" spc="-1" strike="noStrike">
                <a:solidFill>
                  <a:srgbClr val="000000"/>
                </a:solidFill>
                <a:latin typeface="Calibri"/>
              </a:rPr>
              <a:t>db.killOp()</a:t>
            </a:r>
            <a:endParaRPr b="0" lang="fr-FR" sz="2000" spc="-1" strike="noStrike">
              <a:solidFill>
                <a:srgbClr val="000000"/>
              </a:solidFill>
              <a:latin typeface="Calibri"/>
            </a:endParaRPr>
          </a:p>
        </p:txBody>
      </p:sp>
    </p:spTree>
  </p:cSld>
  <p:timing>
    <p:tnLst>
      <p:par>
        <p:cTn id="137" dur="indefinite" restart="never" nodeType="tmRoot">
          <p:childTnLst>
            <p:seq>
              <p:cTn id="138"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Présentation</a:t>
            </a:r>
            <a:endParaRPr b="0" lang="en-US" sz="4800" spc="-1" strike="noStrike">
              <a:latin typeface="Arial"/>
            </a:endParaRPr>
          </a:p>
        </p:txBody>
      </p:sp>
      <p:sp>
        <p:nvSpPr>
          <p:cNvPr id="136"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3600" spc="-1" strike="noStrike">
                <a:solidFill>
                  <a:srgbClr val="0070c0"/>
                </a:solidFill>
                <a:latin typeface="Calibri"/>
                <a:ea typeface="DejaVu Sans"/>
              </a:rPr>
              <a:t>Les concepts 3/3</a:t>
            </a:r>
            <a:endParaRPr b="0" lang="en-US" sz="3600" spc="-1" strike="noStrike">
              <a:latin typeface="Arial"/>
            </a:endParaRPr>
          </a:p>
          <a:p>
            <a:pPr>
              <a:lnSpc>
                <a:spcPct val="90000"/>
              </a:lnSpc>
              <a:spcBef>
                <a:spcPts val="1001"/>
              </a:spcBef>
            </a:pPr>
            <a:endParaRPr b="0" lang="en-US" sz="3600" spc="-1" strike="noStrike">
              <a:latin typeface="Arial"/>
            </a:endParaRPr>
          </a:p>
          <a:p>
            <a:pPr lvl="1" marL="685800" indent="-227520">
              <a:lnSpc>
                <a:spcPct val="90000"/>
              </a:lnSpc>
              <a:spcBef>
                <a:spcPts val="499"/>
              </a:spcBef>
              <a:buClr>
                <a:srgbClr val="c00000"/>
              </a:buClr>
              <a:buFont typeface="Arial"/>
              <a:buChar char="•"/>
            </a:pPr>
            <a:r>
              <a:rPr b="0" lang="en-US" sz="2800" spc="-1" strike="noStrike">
                <a:solidFill>
                  <a:srgbClr val="c00000"/>
                </a:solidFill>
                <a:latin typeface="Calibri"/>
                <a:ea typeface="DejaVu Sans"/>
              </a:rPr>
              <a:t>langage d’interface </a:t>
            </a:r>
            <a:r>
              <a:rPr b="0" lang="en-US" sz="2800" spc="-1" strike="noStrike">
                <a:solidFill>
                  <a:srgbClr val="000000"/>
                </a:solidFill>
                <a:latin typeface="Calibri"/>
                <a:ea typeface="DejaVu Sans"/>
              </a:rPr>
              <a:t>: JavaScript par défaut</a:t>
            </a:r>
            <a:br/>
            <a:r>
              <a:rPr b="0" lang="en-US" sz="2800" spc="-1" strike="noStrike">
                <a:solidFill>
                  <a:srgbClr val="000000"/>
                </a:solidFill>
                <a:latin typeface="Calibri"/>
                <a:ea typeface="DejaVu Sans"/>
              </a:rPr>
              <a:t>De nombreux drivers sont disponibles, mettant à disposition des API pour divers autres langages : C/C++, Python, Java, …</a:t>
            </a:r>
            <a:br/>
            <a:r>
              <a:rPr b="0" lang="en-US" sz="2800" spc="-1" strike="noStrike">
                <a:solidFill>
                  <a:srgbClr val="000000"/>
                </a:solidFill>
                <a:latin typeface="Calibri"/>
                <a:ea typeface="DejaVu Sans"/>
              </a:rPr>
              <a:t> </a:t>
            </a:r>
            <a:endParaRPr b="0" lang="en-US" sz="2800" spc="-1" strike="noStrike">
              <a:latin typeface="Arial"/>
            </a:endParaRPr>
          </a:p>
          <a:p>
            <a:pPr lvl="1" marL="685800" indent="-227520">
              <a:lnSpc>
                <a:spcPct val="90000"/>
              </a:lnSpc>
              <a:spcBef>
                <a:spcPts val="499"/>
              </a:spcBef>
              <a:buClr>
                <a:srgbClr val="c00000"/>
              </a:buClr>
              <a:buFont typeface="Arial"/>
              <a:buChar char="•"/>
            </a:pPr>
            <a:r>
              <a:rPr b="0" lang="en-US" sz="2800" spc="-1" strike="noStrike">
                <a:solidFill>
                  <a:srgbClr val="c00000"/>
                </a:solidFill>
                <a:latin typeface="Calibri"/>
                <a:ea typeface="DejaVu Sans"/>
              </a:rPr>
              <a:t>Format de données : </a:t>
            </a:r>
            <a:r>
              <a:rPr b="0" lang="en-US" sz="2800" spc="-1" strike="noStrike">
                <a:solidFill>
                  <a:srgbClr val="000000"/>
                </a:solidFill>
                <a:latin typeface="Calibri"/>
                <a:ea typeface="DejaVu Sans"/>
              </a:rPr>
              <a:t>JSON (stockage en BSON)</a:t>
            </a:r>
            <a:endParaRPr b="0" lang="en-US" sz="2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1. Performance et indexation</a:t>
            </a:r>
            <a:endParaRPr b="0" lang="fr-FR" sz="4400" spc="-1" strike="noStrike">
              <a:solidFill>
                <a:srgbClr val="000000"/>
              </a:solidFill>
              <a:latin typeface="Calibri"/>
            </a:endParaRPr>
          </a:p>
        </p:txBody>
      </p:sp>
      <p:sp>
        <p:nvSpPr>
          <p:cNvPr id="266" name="TextShape 2"/>
          <p:cNvSpPr txBox="1"/>
          <p:nvPr/>
        </p:nvSpPr>
        <p:spPr>
          <a:xfrm>
            <a:off x="838080" y="1825560"/>
            <a:ext cx="10515240" cy="4350960"/>
          </a:xfrm>
          <a:prstGeom prst="rect">
            <a:avLst/>
          </a:prstGeom>
          <a:noFill/>
          <a:ln>
            <a:noFill/>
          </a:ln>
        </p:spPr>
        <p:txBody>
          <a:bodyPr/>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 </a:t>
            </a:r>
            <a:r>
              <a:rPr b="0" lang="fr-FR" sz="2400" spc="-1" strike="noStrike">
                <a:solidFill>
                  <a:srgbClr val="000000"/>
                </a:solidFill>
                <a:latin typeface="Calibri"/>
              </a:rPr>
              <a:t>Visualisation des plans d’exécution</a:t>
            </a:r>
            <a:endParaRPr b="0" lang="fr-FR"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 </a:t>
            </a:r>
            <a:r>
              <a:rPr b="0" lang="fr-FR" sz="2400" spc="-1" strike="noStrike">
                <a:solidFill>
                  <a:srgbClr val="000000"/>
                </a:solidFill>
                <a:latin typeface="Calibri"/>
              </a:rPr>
              <a:t>Utilisation de la méthode: cursor.explain()</a:t>
            </a:r>
            <a:endParaRPr b="0" lang="fr-FR"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 </a:t>
            </a:r>
            <a:r>
              <a:rPr b="0" lang="fr-FR" sz="2400" spc="-1" strike="noStrike">
                <a:solidFill>
                  <a:srgbClr val="000000"/>
                </a:solidFill>
                <a:latin typeface="Calibri"/>
              </a:rPr>
              <a:t>db.&lt;collection&gt;.find().explain()</a:t>
            </a:r>
            <a:endParaRPr b="0" lang="fr-FR"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 </a:t>
            </a:r>
            <a:r>
              <a:rPr b="0" lang="fr-FR" sz="2400" spc="-1" strike="noStrike">
                <a:solidFill>
                  <a:srgbClr val="000000"/>
                </a:solidFill>
                <a:latin typeface="Calibri"/>
              </a:rPr>
              <a:t>Forcer l’utilisation d’un index avec hint()</a:t>
            </a:r>
            <a:endParaRPr b="0" lang="fr-FR"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 </a:t>
            </a:r>
            <a:r>
              <a:rPr b="0" lang="fr-FR" sz="2400" spc="-1" strike="noStrike">
                <a:solidFill>
                  <a:srgbClr val="000000"/>
                </a:solidFill>
                <a:latin typeface="Calibri"/>
              </a:rPr>
              <a:t>Utilisation de la méthode: cursor.hint()</a:t>
            </a:r>
            <a:endParaRPr b="0" lang="fr-FR"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 db.&lt;collection&gt;.find().hint( { &lt;nom_champ&gt;: 1 } ).explain()</a:t>
            </a:r>
            <a:endParaRPr b="0" lang="fr-FR" sz="2400" spc="-1" strike="noStrike">
              <a:solidFill>
                <a:srgbClr val="000000"/>
              </a:solidFill>
              <a:latin typeface="Calibri"/>
            </a:endParaRPr>
          </a:p>
        </p:txBody>
      </p:sp>
    </p:spTree>
  </p:cSld>
  <p:timing>
    <p:tnLst>
      <p:par>
        <p:cTn id="139" dur="indefinite" restart="never" nodeType="tmRoot">
          <p:childTnLst>
            <p:seq>
              <p:cTn id="140" dur="indefinite"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2. Outils de monitoring</a:t>
            </a:r>
            <a:endParaRPr b="0" lang="fr-FR" sz="4400" spc="-1" strike="noStrike">
              <a:solidFill>
                <a:srgbClr val="000000"/>
              </a:solidFill>
              <a:latin typeface="Calibri"/>
            </a:endParaRPr>
          </a:p>
        </p:txBody>
      </p:sp>
      <p:sp>
        <p:nvSpPr>
          <p:cNvPr id="268"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2.1 Outils en ligne de commande</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mongostat (visualisation des stats d’une instance mongoDB)</a:t>
            </a:r>
            <a:endParaRPr b="0" lang="fr-FR"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mongosniff (le tcpdump de mongo)</a:t>
            </a:r>
            <a:endParaRPr b="0" lang="fr-FR"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mongotop, mongoperf</a:t>
            </a:r>
            <a:endParaRPr b="0" lang="fr-FR" sz="2400" spc="-1" strike="noStrike">
              <a:solidFill>
                <a:srgbClr val="000000"/>
              </a:solidFill>
              <a:latin typeface="Calibri"/>
            </a:endParaRPr>
          </a:p>
          <a:p>
            <a:pPr>
              <a:lnSpc>
                <a:spcPct val="90000"/>
              </a:lnSpc>
              <a:spcBef>
                <a:spcPts val="1001"/>
              </a:spcBef>
            </a:pPr>
            <a:endParaRPr b="0" lang="fr-FR" sz="2400" spc="-1" strike="noStrike">
              <a:solidFill>
                <a:srgbClr val="000000"/>
              </a:solidFill>
              <a:latin typeface="Calibri"/>
            </a:endParaRPr>
          </a:p>
        </p:txBody>
      </p:sp>
    </p:spTree>
  </p:cSld>
  <p:timing>
    <p:tnLst>
      <p:par>
        <p:cTn id="141" dur="indefinite" restart="never" nodeType="tmRoot">
          <p:childTnLst>
            <p:seq>
              <p:cTn id="142" dur="indefinite"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2. Outils de monitoring</a:t>
            </a:r>
            <a:endParaRPr b="0" lang="fr-FR" sz="4400" spc="-1" strike="noStrike">
              <a:solidFill>
                <a:srgbClr val="000000"/>
              </a:solidFill>
              <a:latin typeface="Calibri"/>
            </a:endParaRPr>
          </a:p>
        </p:txBody>
      </p:sp>
      <p:sp>
        <p:nvSpPr>
          <p:cNvPr id="270"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2.1 Commandes mongodb</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marL="457200">
              <a:lnSpc>
                <a:spcPct val="90000"/>
              </a:lnSpc>
              <a:spcBef>
                <a:spcPts val="499"/>
              </a:spcBef>
            </a:pPr>
            <a:r>
              <a:rPr b="0" lang="fr-FR" sz="2400" spc="-1" strike="noStrike">
                <a:solidFill>
                  <a:srgbClr val="000000"/>
                </a:solidFill>
                <a:latin typeface="Calibri"/>
              </a:rPr>
              <a:t>mongoDB fournit la commande :</a:t>
            </a:r>
            <a:endParaRPr b="0" lang="fr-FR" sz="2400" spc="-1" strike="noStrike">
              <a:solidFill>
                <a:srgbClr val="000000"/>
              </a:solidFill>
              <a:latin typeface="Calibri"/>
            </a:endParaRPr>
          </a:p>
          <a:p>
            <a:pPr marL="457200">
              <a:lnSpc>
                <a:spcPct val="90000"/>
              </a:lnSpc>
              <a:spcBef>
                <a:spcPts val="499"/>
              </a:spcBef>
            </a:pPr>
            <a:r>
              <a:rPr b="1" lang="fr-FR" sz="2400" spc="-1" strike="noStrike">
                <a:solidFill>
                  <a:srgbClr val="000000"/>
                </a:solidFill>
                <a:latin typeface="Calibri"/>
              </a:rPr>
              <a:t>db.serverStatus()</a:t>
            </a:r>
            <a:r>
              <a:rPr b="0" lang="fr-FR" sz="2400" spc="-1" strike="noStrike">
                <a:solidFill>
                  <a:srgbClr val="000000"/>
                </a:solidFill>
                <a:latin typeface="Calibri"/>
              </a:rPr>
              <a:t> avec les options :</a:t>
            </a:r>
            <a:endParaRPr b="0" lang="fr-FR" sz="2400" spc="-1" strike="noStrike">
              <a:solidFill>
                <a:srgbClr val="000000"/>
              </a:solidFill>
              <a:latin typeface="Calibri"/>
            </a:endParaRPr>
          </a:p>
          <a:p>
            <a:pPr marL="457200">
              <a:lnSpc>
                <a:spcPct val="90000"/>
              </a:lnSpc>
              <a:spcBef>
                <a:spcPts val="499"/>
              </a:spcBef>
            </a:pPr>
            <a:r>
              <a:rPr b="0" lang="fr-FR" sz="2400" spc="-1" strike="noStrike">
                <a:solidFill>
                  <a:srgbClr val="000000"/>
                </a:solidFill>
                <a:latin typeface="Calibri"/>
              </a:rPr>
              <a:t>	</a:t>
            </a:r>
            <a:r>
              <a:rPr b="0" lang="fr-FR" sz="2400" spc="-1" strike="noStrike">
                <a:solidFill>
                  <a:srgbClr val="000000"/>
                </a:solidFill>
                <a:latin typeface="Calibri"/>
              </a:rPr>
              <a:t>- les locks</a:t>
            </a:r>
            <a:endParaRPr b="0" lang="fr-FR" sz="24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fr-FR" sz="1800" spc="-1" strike="noStrike">
                <a:solidFill>
                  <a:srgbClr val="000000"/>
                </a:solidFill>
                <a:latin typeface="Calibri"/>
              </a:rPr>
              <a:t>globalLock</a:t>
            </a:r>
            <a:endParaRPr b="0" lang="fr-FR"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fr-FR" sz="1800" spc="-1" strike="noStrike">
                <a:solidFill>
                  <a:srgbClr val="000000"/>
                </a:solidFill>
                <a:latin typeface="Calibri"/>
              </a:rPr>
              <a:t>Lock</a:t>
            </a:r>
            <a:endParaRPr b="0" lang="fr-FR" sz="1800" spc="-1" strike="noStrike">
              <a:solidFill>
                <a:srgbClr val="000000"/>
              </a:solidFill>
              <a:latin typeface="Calibri"/>
            </a:endParaRPr>
          </a:p>
          <a:p>
            <a:endParaRPr b="0" lang="fr-FR" sz="1800" spc="-1" strike="noStrike">
              <a:solidFill>
                <a:srgbClr val="000000"/>
              </a:solidFill>
              <a:latin typeface="Calibri"/>
            </a:endParaRPr>
          </a:p>
          <a:p>
            <a:pPr>
              <a:lnSpc>
                <a:spcPct val="90000"/>
              </a:lnSpc>
              <a:spcBef>
                <a:spcPts val="1001"/>
              </a:spcBef>
            </a:pPr>
            <a:endParaRPr b="0" lang="fr-FR" sz="1800" spc="-1" strike="noStrike">
              <a:solidFill>
                <a:srgbClr val="000000"/>
              </a:solidFill>
              <a:latin typeface="Calibri"/>
            </a:endParaRPr>
          </a:p>
        </p:txBody>
      </p:sp>
    </p:spTree>
  </p:cSld>
  <p:timing>
    <p:tnLst>
      <p:par>
        <p:cTn id="143" dur="indefinite" restart="never" nodeType="tmRoot">
          <p:childTnLst>
            <p:seq>
              <p:cTn id="144" dur="indefinite"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2. Outils de monitoring</a:t>
            </a:r>
            <a:endParaRPr b="0" lang="fr-FR" sz="4400" spc="-1" strike="noStrike">
              <a:solidFill>
                <a:srgbClr val="000000"/>
              </a:solidFill>
              <a:latin typeface="Calibri"/>
            </a:endParaRPr>
          </a:p>
        </p:txBody>
      </p:sp>
      <p:sp>
        <p:nvSpPr>
          <p:cNvPr id="272"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2.2 Outils graphiques</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MongoDB Management Service (un service gratuit en cloud pour la surveillance et backup des déploiement de mongodb) :</a:t>
            </a:r>
            <a:endParaRPr b="0" lang="fr-FR"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u="sng">
                <a:solidFill>
                  <a:srgbClr val="0563c1"/>
                </a:solidFill>
                <a:uFillTx/>
                <a:latin typeface="Calibri"/>
                <a:hlinkClick r:id="rId1"/>
              </a:rPr>
              <a:t>http://mms.mongodb.com</a:t>
            </a:r>
            <a:r>
              <a:rPr b="0" lang="fr-FR" sz="2400" spc="-1" strike="noStrike" u="sng">
                <a:solidFill>
                  <a:srgbClr val="0563c1"/>
                </a:solidFill>
                <a:uFillTx/>
                <a:latin typeface="Calibri"/>
                <a:hlinkClick r:id="rId2"/>
              </a:rPr>
              <a:t>/</a:t>
            </a:r>
            <a:endParaRPr b="0" lang="fr-FR" sz="2400" spc="-1" strike="noStrike">
              <a:solidFill>
                <a:srgbClr val="000000"/>
              </a:solidFill>
              <a:latin typeface="Calibri"/>
            </a:endParaRPr>
          </a:p>
          <a:p>
            <a:endParaRPr b="0" lang="fr-FR"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kodaDB</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spTree>
  </p:cSld>
  <p:timing>
    <p:tnLst>
      <p:par>
        <p:cTn id="145" dur="indefinite" restart="never" nodeType="tmRoot">
          <p:childTnLst>
            <p:seq>
              <p:cTn id="146" dur="indefinite"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Sécurité</a:t>
            </a:r>
            <a:endParaRPr b="0" lang="en-US" sz="4800" spc="-1" strike="noStrike">
              <a:latin typeface="Arial"/>
            </a:endParaRPr>
          </a:p>
        </p:txBody>
      </p:sp>
      <p:sp>
        <p:nvSpPr>
          <p:cNvPr id="274" name="CustomShape 2"/>
          <p:cNvSpPr/>
          <p:nvPr/>
        </p:nvSpPr>
        <p:spPr>
          <a:xfrm>
            <a:off x="838080" y="1825560"/>
            <a:ext cx="10514520" cy="46882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0070c0"/>
                </a:solidFill>
                <a:latin typeface="Calibri"/>
                <a:ea typeface="DejaVu Sans"/>
              </a:rPr>
              <a:t>Authentification</a:t>
            </a:r>
            <a:endParaRPr b="0" lang="en-US" sz="2800" spc="-1" strike="noStrike">
              <a:latin typeface="Arial"/>
            </a:endParaRPr>
          </a:p>
          <a:p>
            <a:pPr>
              <a:lnSpc>
                <a:spcPct val="90000"/>
              </a:lnSpc>
              <a:spcBef>
                <a:spcPts val="1001"/>
              </a:spcBef>
            </a:pPr>
            <a:r>
              <a:rPr b="1" lang="en-US" sz="2800" spc="-1" strike="noStrike">
                <a:solidFill>
                  <a:srgbClr val="0070c0"/>
                </a:solidFill>
                <a:latin typeface="Calibri"/>
                <a:ea typeface="DejaVu Sans"/>
              </a:rPr>
              <a:t>Autorisations</a:t>
            </a:r>
            <a:endParaRPr b="0" lang="en-US" sz="2800" spc="-1" strike="noStrike">
              <a:latin typeface="Arial"/>
            </a:endParaRPr>
          </a:p>
          <a:p>
            <a:pPr>
              <a:lnSpc>
                <a:spcPct val="90000"/>
              </a:lnSpc>
              <a:spcBef>
                <a:spcPts val="1001"/>
              </a:spcBef>
            </a:pPr>
            <a:r>
              <a:rPr b="1" lang="en-US" sz="2800" spc="-1" strike="noStrike">
                <a:solidFill>
                  <a:srgbClr val="0070c0"/>
                </a:solidFill>
                <a:latin typeface="Calibri"/>
                <a:ea typeface="DejaVu Sans"/>
              </a:rPr>
              <a:t>Data Redaction</a:t>
            </a:r>
            <a:endParaRPr b="0" lang="en-US" sz="2800" spc="-1" strike="noStrike">
              <a:latin typeface="Arial"/>
            </a:endParaRPr>
          </a:p>
          <a:p>
            <a:pPr>
              <a:lnSpc>
                <a:spcPct val="90000"/>
              </a:lnSpc>
              <a:spcBef>
                <a:spcPts val="1001"/>
              </a:spcBef>
            </a:pPr>
            <a:r>
              <a:rPr b="1" lang="en-US" sz="2800" spc="-1" strike="noStrike">
                <a:solidFill>
                  <a:srgbClr val="0070c0"/>
                </a:solidFill>
                <a:latin typeface="Calibri"/>
                <a:ea typeface="DejaVu Sans"/>
              </a:rPr>
              <a:t>Sécurisation du trafic réseau (non abordé)</a:t>
            </a:r>
            <a:endParaRPr b="0" lang="en-US" sz="2800" spc="-1" strike="noStrike">
              <a:latin typeface="Arial"/>
            </a:endParaRPr>
          </a:p>
        </p:txBody>
      </p:sp>
    </p:spTree>
  </p:cSld>
  <p:timing>
    <p:tnLst>
      <p:par>
        <p:cTn id="147" dur="indefinite" restart="never" nodeType="tmRoot">
          <p:childTnLst>
            <p:seq>
              <p:cTn id="148" dur="indefinite"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Sécurité</a:t>
            </a:r>
            <a:endParaRPr b="0" lang="en-US" sz="4800" spc="-1" strike="noStrike">
              <a:latin typeface="Arial"/>
            </a:endParaRPr>
          </a:p>
        </p:txBody>
      </p:sp>
      <p:sp>
        <p:nvSpPr>
          <p:cNvPr id="276" name="CustomShape 2"/>
          <p:cNvSpPr/>
          <p:nvPr/>
        </p:nvSpPr>
        <p:spPr>
          <a:xfrm>
            <a:off x="838080" y="1825560"/>
            <a:ext cx="11139840" cy="492156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0070c0"/>
                </a:solidFill>
                <a:latin typeface="Calibri"/>
                <a:ea typeface="DejaVu Sans"/>
              </a:rPr>
              <a:t>Activation du control d’accès :</a:t>
            </a:r>
            <a:endParaRPr b="0" lang="en-US" sz="2800" spc="-1" strike="noStrike">
              <a:latin typeface="Arial"/>
            </a:endParaRPr>
          </a:p>
          <a:p>
            <a:pPr>
              <a:lnSpc>
                <a:spcPct val="90000"/>
              </a:lnSpc>
              <a:spcBef>
                <a:spcPts val="1001"/>
              </a:spcBef>
            </a:pPr>
            <a:endParaRPr b="0" lang="en-US" sz="2800" spc="-1" strike="noStrike">
              <a:latin typeface="Arial"/>
            </a:endParaRPr>
          </a:p>
          <a:p>
            <a:pPr lvl="1" marL="971640" indent="-513360">
              <a:lnSpc>
                <a:spcPct val="90000"/>
              </a:lnSpc>
              <a:spcBef>
                <a:spcPts val="1001"/>
              </a:spcBef>
              <a:buClr>
                <a:srgbClr val="0070c0"/>
              </a:buClr>
              <a:buFont typeface="Calibri Light"/>
              <a:buAutoNum type="arabicPeriod"/>
            </a:pPr>
            <a:r>
              <a:rPr b="1" lang="en-US" sz="2800" spc="-1" strike="noStrike">
                <a:solidFill>
                  <a:srgbClr val="0070c0"/>
                </a:solidFill>
                <a:latin typeface="Calibri"/>
                <a:ea typeface="DejaVu Sans"/>
              </a:rPr>
              <a:t>Démarrer mongoDB sans config d’authentification</a:t>
            </a:r>
            <a:endParaRPr b="0" lang="en-US" sz="2800" spc="-1" strike="noStrike">
              <a:latin typeface="Arial"/>
            </a:endParaRPr>
          </a:p>
          <a:p>
            <a:pPr>
              <a:lnSpc>
                <a:spcPct val="90000"/>
              </a:lnSpc>
              <a:spcBef>
                <a:spcPts val="1001"/>
              </a:spcBef>
            </a:pPr>
            <a:endParaRPr b="0" lang="en-US" sz="2800" spc="-1" strike="noStrike">
              <a:latin typeface="Arial"/>
            </a:endParaRPr>
          </a:p>
          <a:p>
            <a:pPr lvl="1" marL="971640" indent="-514080">
              <a:lnSpc>
                <a:spcPct val="90000"/>
              </a:lnSpc>
              <a:spcBef>
                <a:spcPts val="1001"/>
              </a:spcBef>
              <a:buClr>
                <a:srgbClr val="0070c0"/>
              </a:buClr>
              <a:buFont typeface="Arial"/>
              <a:buAutoNum type="arabicPeriod"/>
            </a:pPr>
            <a:r>
              <a:rPr b="1" lang="en-US" sz="2800" spc="-1" strike="noStrike">
                <a:solidFill>
                  <a:srgbClr val="0070c0"/>
                </a:solidFill>
                <a:latin typeface="Calibri"/>
                <a:ea typeface="DejaVu Sans"/>
              </a:rPr>
              <a:t>Créer un utilisation d’administration (DBA)</a:t>
            </a:r>
            <a:endParaRPr b="0" lang="en-US" sz="2800" spc="-1" strike="noStrike">
              <a:latin typeface="Arial"/>
            </a:endParaRPr>
          </a:p>
          <a:p>
            <a:pPr marL="457200">
              <a:lnSpc>
                <a:spcPct val="90000"/>
              </a:lnSpc>
              <a:spcBef>
                <a:spcPts val="1001"/>
              </a:spcBef>
            </a:pPr>
            <a:endParaRPr b="0" lang="en-US" sz="2800" spc="-1" strike="noStrike">
              <a:latin typeface="Arial"/>
            </a:endParaRPr>
          </a:p>
          <a:p>
            <a:pPr marL="457200">
              <a:lnSpc>
                <a:spcPct val="90000"/>
              </a:lnSpc>
              <a:spcBef>
                <a:spcPts val="1001"/>
              </a:spcBef>
            </a:pPr>
            <a:r>
              <a:rPr b="1" lang="en-US" sz="2800" spc="-1" strike="noStrike">
                <a:solidFill>
                  <a:srgbClr val="000000"/>
                </a:solidFill>
                <a:latin typeface="Lucida Console"/>
                <a:ea typeface="DejaVu Sans"/>
              </a:rPr>
              <a:t>use admin</a:t>
            </a:r>
            <a:endParaRPr b="0" lang="en-US" sz="2800" spc="-1" strike="noStrike">
              <a:latin typeface="Arial"/>
            </a:endParaRPr>
          </a:p>
          <a:p>
            <a:pPr marL="457200">
              <a:lnSpc>
                <a:spcPct val="90000"/>
              </a:lnSpc>
              <a:spcBef>
                <a:spcPts val="1001"/>
              </a:spcBef>
            </a:pPr>
            <a:r>
              <a:rPr b="1" lang="en-US" sz="2800" spc="-1" strike="noStrike">
                <a:solidFill>
                  <a:srgbClr val="000000"/>
                </a:solidFill>
                <a:latin typeface="Lucida Console"/>
                <a:ea typeface="DejaVu Sans"/>
              </a:rPr>
              <a:t>db.createUser(</a:t>
            </a:r>
            <a:endParaRPr b="0" lang="en-US" sz="2800" spc="-1" strike="noStrike">
              <a:latin typeface="Arial"/>
            </a:endParaRPr>
          </a:p>
          <a:p>
            <a:pPr marL="457200">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a:t>
            </a:r>
            <a:endParaRPr b="0" lang="en-US" sz="2800" spc="-1" strike="noStrike">
              <a:latin typeface="Arial"/>
            </a:endParaRPr>
          </a:p>
          <a:p>
            <a:pPr marL="457200">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user: "myUserAdmin",</a:t>
            </a:r>
            <a:endParaRPr b="0" lang="en-US" sz="2800" spc="-1" strike="noStrike">
              <a:latin typeface="Arial"/>
            </a:endParaRPr>
          </a:p>
          <a:p>
            <a:pPr marL="457200">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pwd: passwordPrompt(), // or cleartext password</a:t>
            </a:r>
            <a:endParaRPr b="0" lang="en-US" sz="2800" spc="-1" strike="noStrike">
              <a:latin typeface="Arial"/>
            </a:endParaRPr>
          </a:p>
          <a:p>
            <a:pPr marL="457200">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roles: [ "userAdminAnyDatabase", "readWriteAnyDatabase" ]</a:t>
            </a:r>
            <a:endParaRPr b="0" lang="en-US" sz="2800" spc="-1" strike="noStrike">
              <a:latin typeface="Arial"/>
            </a:endParaRPr>
          </a:p>
          <a:p>
            <a:pPr marL="457200">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a:t>
            </a:r>
            <a:endParaRPr b="0" lang="en-US" sz="2800" spc="-1" strike="noStrike">
              <a:latin typeface="Arial"/>
            </a:endParaRPr>
          </a:p>
          <a:p>
            <a:pPr marL="457200">
              <a:lnSpc>
                <a:spcPct val="90000"/>
              </a:lnSpc>
              <a:spcBef>
                <a:spcPts val="1001"/>
              </a:spcBef>
            </a:pPr>
            <a:r>
              <a:rPr b="1" lang="en-US" sz="2800" spc="-1" strike="noStrike">
                <a:solidFill>
                  <a:srgbClr val="000000"/>
                </a:solidFill>
                <a:latin typeface="Lucida Console"/>
                <a:ea typeface="DejaVu Sans"/>
              </a:rPr>
              <a:t>)</a:t>
            </a:r>
            <a:endParaRPr b="0" lang="en-US" sz="2800" spc="-1" strike="noStrike">
              <a:latin typeface="Arial"/>
            </a:endParaRPr>
          </a:p>
        </p:txBody>
      </p:sp>
    </p:spTree>
  </p:cSld>
  <p:timing>
    <p:tnLst>
      <p:par>
        <p:cTn id="149" dur="indefinite" restart="never" nodeType="tmRoot">
          <p:childTnLst>
            <p:seq>
              <p:cTn id="150" dur="indefinite"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Sécurité</a:t>
            </a:r>
            <a:endParaRPr b="0" lang="en-US" sz="4800" spc="-1" strike="noStrike">
              <a:latin typeface="Arial"/>
            </a:endParaRPr>
          </a:p>
        </p:txBody>
      </p:sp>
      <p:sp>
        <p:nvSpPr>
          <p:cNvPr id="278" name="CustomShape 2"/>
          <p:cNvSpPr/>
          <p:nvPr/>
        </p:nvSpPr>
        <p:spPr>
          <a:xfrm>
            <a:off x="838080" y="1825560"/>
            <a:ext cx="10514520" cy="4921560"/>
          </a:xfrm>
          <a:prstGeom prst="rect">
            <a:avLst/>
          </a:prstGeom>
          <a:noFill/>
          <a:ln>
            <a:noFill/>
          </a:ln>
        </p:spPr>
        <p:style>
          <a:lnRef idx="0"/>
          <a:fillRef idx="0"/>
          <a:effectRef idx="0"/>
          <a:fontRef idx="minor"/>
        </p:style>
        <p:txBody>
          <a:bodyPr lIns="90000" rIns="90000" tIns="45000" bIns="45000">
            <a:normAutofit/>
          </a:bodyPr>
          <a:p>
            <a:pPr marL="457200">
              <a:lnSpc>
                <a:spcPct val="90000"/>
              </a:lnSpc>
              <a:spcBef>
                <a:spcPts val="1001"/>
              </a:spcBef>
            </a:pPr>
            <a:r>
              <a:rPr b="1" lang="en-US" sz="2800" spc="-1" strike="noStrike">
                <a:solidFill>
                  <a:srgbClr val="0070c0"/>
                </a:solidFill>
                <a:latin typeface="Calibri"/>
                <a:ea typeface="DejaVu Sans"/>
              </a:rPr>
              <a:t>3. redémarrer mongodb avec : auth = true</a:t>
            </a:r>
            <a:endParaRPr b="0" lang="en-US" sz="2800" spc="-1" strike="noStrike">
              <a:latin typeface="Arial"/>
            </a:endParaRPr>
          </a:p>
          <a:p>
            <a:pPr marL="457200">
              <a:lnSpc>
                <a:spcPct val="90000"/>
              </a:lnSpc>
              <a:spcBef>
                <a:spcPts val="1001"/>
              </a:spcBef>
            </a:pPr>
            <a:endParaRPr b="0" lang="en-US" sz="2800" spc="-1" strike="noStrike">
              <a:latin typeface="Arial"/>
            </a:endParaRPr>
          </a:p>
          <a:p>
            <a:pPr marL="457200">
              <a:lnSpc>
                <a:spcPct val="90000"/>
              </a:lnSpc>
              <a:spcBef>
                <a:spcPts val="1001"/>
              </a:spcBef>
            </a:pPr>
            <a:r>
              <a:rPr b="1" lang="en-US" sz="2800" spc="-1" strike="noStrike">
                <a:solidFill>
                  <a:srgbClr val="0070c0"/>
                </a:solidFill>
                <a:latin typeface="Calibri"/>
                <a:ea typeface="DejaVu Sans"/>
              </a:rPr>
              <a:t>4. Se connect en tant que « DBA » et créer d’autres utilisateurs :</a:t>
            </a:r>
            <a:endParaRPr b="0" lang="en-US" sz="2800" spc="-1" strike="noStrike">
              <a:latin typeface="Arial"/>
            </a:endParaRPr>
          </a:p>
          <a:p>
            <a:pPr marL="457200">
              <a:lnSpc>
                <a:spcPct val="90000"/>
              </a:lnSpc>
              <a:spcBef>
                <a:spcPts val="1001"/>
              </a:spcBef>
            </a:pPr>
            <a:endParaRPr b="0" lang="en-US" sz="2800" spc="-1" strike="noStrike">
              <a:latin typeface="Arial"/>
            </a:endParaRPr>
          </a:p>
          <a:p>
            <a:pPr marL="457200">
              <a:lnSpc>
                <a:spcPct val="90000"/>
              </a:lnSpc>
              <a:spcBef>
                <a:spcPts val="1001"/>
              </a:spcBef>
            </a:pPr>
            <a:r>
              <a:rPr b="1" lang="en-US" sz="2800" spc="-1" strike="noStrike">
                <a:solidFill>
                  <a:srgbClr val="000000"/>
                </a:solidFill>
                <a:latin typeface="Lucida Console"/>
                <a:ea typeface="DejaVu Sans"/>
              </a:rPr>
              <a:t>mongo  --authenticationDatabase "admin" -u "myUserAdmin" -p</a:t>
            </a:r>
            <a:endParaRPr b="0" lang="en-US" sz="2800" spc="-1" strike="noStrike">
              <a:latin typeface="Arial"/>
            </a:endParaRPr>
          </a:p>
          <a:p>
            <a:pPr marL="457200">
              <a:lnSpc>
                <a:spcPct val="90000"/>
              </a:lnSpc>
              <a:spcBef>
                <a:spcPts val="1001"/>
              </a:spcBef>
            </a:pPr>
            <a:endParaRPr b="0" lang="en-US" sz="2800" spc="-1" strike="noStrike">
              <a:latin typeface="Arial"/>
            </a:endParaRPr>
          </a:p>
          <a:p>
            <a:pPr marL="457200">
              <a:lnSpc>
                <a:spcPct val="90000"/>
              </a:lnSpc>
              <a:spcBef>
                <a:spcPts val="1001"/>
              </a:spcBef>
            </a:pPr>
            <a:r>
              <a:rPr b="1" lang="en-US" sz="2800" spc="-1" strike="noStrike">
                <a:solidFill>
                  <a:srgbClr val="000000"/>
                </a:solidFill>
                <a:latin typeface="Lucida Console"/>
                <a:ea typeface="DejaVu Sans"/>
              </a:rPr>
              <a:t>use test</a:t>
            </a:r>
            <a:endParaRPr b="0" lang="en-US" sz="2800" spc="-1" strike="noStrike">
              <a:latin typeface="Arial"/>
            </a:endParaRPr>
          </a:p>
          <a:p>
            <a:pPr marL="457200">
              <a:lnSpc>
                <a:spcPct val="90000"/>
              </a:lnSpc>
              <a:spcBef>
                <a:spcPts val="1001"/>
              </a:spcBef>
            </a:pPr>
            <a:r>
              <a:rPr b="1" lang="en-US" sz="2800" spc="-1" strike="noStrike">
                <a:solidFill>
                  <a:srgbClr val="000000"/>
                </a:solidFill>
                <a:latin typeface="Lucida Console"/>
                <a:ea typeface="DejaVu Sans"/>
              </a:rPr>
              <a:t>db.createUser(</a:t>
            </a:r>
            <a:endParaRPr b="0" lang="en-US" sz="2800" spc="-1" strike="noStrike">
              <a:latin typeface="Arial"/>
            </a:endParaRPr>
          </a:p>
          <a:p>
            <a:pPr marL="457200">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a:t>
            </a:r>
            <a:endParaRPr b="0" lang="en-US" sz="2800" spc="-1" strike="noStrike">
              <a:latin typeface="Arial"/>
            </a:endParaRPr>
          </a:p>
          <a:p>
            <a:pPr marL="457200">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user: "Tester",</a:t>
            </a:r>
            <a:endParaRPr b="0" lang="en-US" sz="2800" spc="-1" strike="noStrike">
              <a:latin typeface="Arial"/>
            </a:endParaRPr>
          </a:p>
          <a:p>
            <a:pPr marL="457200">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pwd:  passwordPrompt(),   // or cleartext password</a:t>
            </a:r>
            <a:endParaRPr b="0" lang="en-US" sz="2800" spc="-1" strike="noStrike">
              <a:latin typeface="Arial"/>
            </a:endParaRPr>
          </a:p>
          <a:p>
            <a:pPr marL="457200">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roles: [ { role: "readWrite", db: "test" },</a:t>
            </a:r>
            <a:endParaRPr b="0" lang="en-US" sz="2800" spc="-1" strike="noStrike">
              <a:latin typeface="Arial"/>
            </a:endParaRPr>
          </a:p>
          <a:p>
            <a:pPr marL="457200">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 role: "read", db: "reporting" } ]</a:t>
            </a:r>
            <a:endParaRPr b="0" lang="en-US" sz="2800" spc="-1" strike="noStrike">
              <a:latin typeface="Arial"/>
            </a:endParaRPr>
          </a:p>
          <a:p>
            <a:pPr marL="457200">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a:t>
            </a:r>
            <a:endParaRPr b="0" lang="en-US" sz="2800" spc="-1" strike="noStrike">
              <a:latin typeface="Arial"/>
            </a:endParaRPr>
          </a:p>
          <a:p>
            <a:pPr marL="457200">
              <a:lnSpc>
                <a:spcPct val="90000"/>
              </a:lnSpc>
              <a:spcBef>
                <a:spcPts val="1001"/>
              </a:spcBef>
            </a:pPr>
            <a:r>
              <a:rPr b="1" lang="en-US" sz="2800" spc="-1" strike="noStrike">
                <a:solidFill>
                  <a:srgbClr val="000000"/>
                </a:solidFill>
                <a:latin typeface="Lucida Console"/>
                <a:ea typeface="DejaVu Sans"/>
              </a:rPr>
              <a:t>)</a:t>
            </a:r>
            <a:endParaRPr b="0" lang="en-US" sz="2800" spc="-1" strike="noStrike">
              <a:latin typeface="Arial"/>
            </a:endParaRPr>
          </a:p>
        </p:txBody>
      </p:sp>
    </p:spTree>
  </p:cSld>
  <p:timing>
    <p:tnLst>
      <p:par>
        <p:cTn id="151" dur="indefinite" restart="never" nodeType="tmRoot">
          <p:childTnLst>
            <p:seq>
              <p:cTn id="152" dur="indefinite"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Sécurité</a:t>
            </a:r>
            <a:endParaRPr b="0" lang="en-US" sz="4800" spc="-1" strike="noStrike">
              <a:latin typeface="Arial"/>
            </a:endParaRPr>
          </a:p>
        </p:txBody>
      </p:sp>
      <p:sp>
        <p:nvSpPr>
          <p:cNvPr id="280" name="CustomShape 2"/>
          <p:cNvSpPr/>
          <p:nvPr/>
        </p:nvSpPr>
        <p:spPr>
          <a:xfrm>
            <a:off x="838080" y="1825560"/>
            <a:ext cx="10514520" cy="44881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0070c0"/>
                </a:solidFill>
                <a:latin typeface="Calibri"/>
                <a:ea typeface="DejaVu Sans"/>
              </a:rPr>
              <a:t>5. L’utilisateur se connect ensuite en s’authentifiant :</a:t>
            </a:r>
            <a:endParaRPr b="0" lang="en-US" sz="2800" spc="-1" strike="noStrike">
              <a:latin typeface="Arial"/>
            </a:endParaRPr>
          </a:p>
          <a:p>
            <a:pPr>
              <a:lnSpc>
                <a:spcPct val="90000"/>
              </a:lnSpc>
              <a:spcBef>
                <a:spcPts val="1001"/>
              </a:spcBef>
            </a:pPr>
            <a:endParaRPr b="0" lang="en-US" sz="2800" spc="-1" strike="noStrike">
              <a:latin typeface="Arial"/>
            </a:endParaRPr>
          </a:p>
          <a:p>
            <a:pPr marL="457200">
              <a:lnSpc>
                <a:spcPct val="90000"/>
              </a:lnSpc>
              <a:spcBef>
                <a:spcPts val="1001"/>
              </a:spcBef>
            </a:pPr>
            <a:r>
              <a:rPr b="1" lang="en-US" sz="2800" spc="-1" strike="noStrike">
                <a:solidFill>
                  <a:srgbClr val="000000"/>
                </a:solidFill>
                <a:latin typeface="Calibri"/>
                <a:ea typeface="DejaVu Sans"/>
              </a:rPr>
              <a:t>$ mongo -u "Tester" --authenticationDatabase "test" -p</a:t>
            </a:r>
            <a:endParaRPr b="0" lang="en-US" sz="2800" spc="-1" strike="noStrike">
              <a:latin typeface="Arial"/>
            </a:endParaRPr>
          </a:p>
          <a:p>
            <a:pPr marL="457200">
              <a:lnSpc>
                <a:spcPct val="90000"/>
              </a:lnSpc>
              <a:spcBef>
                <a:spcPts val="1001"/>
              </a:spcBef>
            </a:pPr>
            <a:endParaRPr b="0" lang="en-US" sz="2800" spc="-1" strike="noStrike">
              <a:latin typeface="Arial"/>
            </a:endParaRPr>
          </a:p>
          <a:p>
            <a:pPr marL="457200">
              <a:lnSpc>
                <a:spcPct val="90000"/>
              </a:lnSpc>
              <a:spcBef>
                <a:spcPts val="1001"/>
              </a:spcBef>
            </a:pPr>
            <a:r>
              <a:rPr b="0" lang="en-US" sz="2800" spc="-1" strike="noStrike">
                <a:solidFill>
                  <a:srgbClr val="000000"/>
                </a:solidFill>
                <a:latin typeface="Calibri"/>
                <a:ea typeface="DejaVu Sans"/>
              </a:rPr>
              <a:t>ou bien </a:t>
            </a:r>
            <a:endParaRPr b="0" lang="en-US" sz="2800" spc="-1" strike="noStrike">
              <a:latin typeface="Arial"/>
            </a:endParaRPr>
          </a:p>
          <a:p>
            <a:pPr marL="457200">
              <a:lnSpc>
                <a:spcPct val="90000"/>
              </a:lnSpc>
              <a:spcBef>
                <a:spcPts val="1001"/>
              </a:spcBef>
            </a:pPr>
            <a:endParaRPr b="0" lang="en-US" sz="2800" spc="-1" strike="noStrike">
              <a:latin typeface="Arial"/>
            </a:endParaRPr>
          </a:p>
          <a:p>
            <a:pPr marL="457200">
              <a:lnSpc>
                <a:spcPct val="90000"/>
              </a:lnSpc>
              <a:spcBef>
                <a:spcPts val="1001"/>
              </a:spcBef>
            </a:pPr>
            <a:r>
              <a:rPr b="1" lang="en-US" sz="2800" spc="-1" strike="noStrike">
                <a:solidFill>
                  <a:srgbClr val="000000"/>
                </a:solidFill>
                <a:latin typeface="Calibri"/>
                <a:ea typeface="DejaVu Sans"/>
              </a:rPr>
              <a:t>$ mongo</a:t>
            </a:r>
            <a:endParaRPr b="0" lang="en-US" sz="2800" spc="-1" strike="noStrike">
              <a:latin typeface="Arial"/>
            </a:endParaRPr>
          </a:p>
          <a:p>
            <a:pPr marL="457200">
              <a:lnSpc>
                <a:spcPct val="90000"/>
              </a:lnSpc>
              <a:spcBef>
                <a:spcPts val="1001"/>
              </a:spcBef>
            </a:pPr>
            <a:endParaRPr b="0" lang="en-US" sz="2800" spc="-1" strike="noStrike">
              <a:latin typeface="Arial"/>
            </a:endParaRPr>
          </a:p>
          <a:p>
            <a:pPr marL="457200">
              <a:lnSpc>
                <a:spcPct val="90000"/>
              </a:lnSpc>
              <a:spcBef>
                <a:spcPts val="1001"/>
              </a:spcBef>
            </a:pPr>
            <a:r>
              <a:rPr b="1" lang="en-US" sz="2800" spc="-1" strike="noStrike">
                <a:solidFill>
                  <a:srgbClr val="000000"/>
                </a:solidFill>
                <a:latin typeface="Calibri"/>
                <a:ea typeface="DejaVu Sans"/>
              </a:rPr>
              <a:t>&gt; use test</a:t>
            </a:r>
            <a:endParaRPr b="0" lang="en-US" sz="2800" spc="-1" strike="noStrike">
              <a:latin typeface="Arial"/>
            </a:endParaRPr>
          </a:p>
          <a:p>
            <a:pPr marL="457200">
              <a:lnSpc>
                <a:spcPct val="90000"/>
              </a:lnSpc>
              <a:spcBef>
                <a:spcPts val="1001"/>
              </a:spcBef>
            </a:pPr>
            <a:r>
              <a:rPr b="1" lang="en-US" sz="2800" spc="-1" strike="noStrike">
                <a:solidFill>
                  <a:srgbClr val="000000"/>
                </a:solidFill>
                <a:latin typeface="Calibri"/>
                <a:ea typeface="DejaVu Sans"/>
              </a:rPr>
              <a:t>&gt; db.auth("Tester", passwordPrompt())  // or cleartext password</a:t>
            </a:r>
            <a:endParaRPr b="0" lang="en-US" sz="2800" spc="-1" strike="noStrike">
              <a:latin typeface="Arial"/>
            </a:endParaRPr>
          </a:p>
        </p:txBody>
      </p:sp>
    </p:spTree>
  </p:cSld>
  <p:timing>
    <p:tnLst>
      <p:par>
        <p:cTn id="153" dur="indefinite" restart="never" nodeType="tmRoot">
          <p:childTnLst>
            <p:seq>
              <p:cTn id="154" dur="indefinite"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Sécurité</a:t>
            </a:r>
            <a:endParaRPr b="0" lang="en-US" sz="4800" spc="-1" strike="noStrike">
              <a:latin typeface="Arial"/>
            </a:endParaRPr>
          </a:p>
        </p:txBody>
      </p:sp>
      <p:sp>
        <p:nvSpPr>
          <p:cNvPr id="282" name="CustomShape 2"/>
          <p:cNvSpPr/>
          <p:nvPr/>
        </p:nvSpPr>
        <p:spPr>
          <a:xfrm>
            <a:off x="838080" y="1825560"/>
            <a:ext cx="10514520" cy="492156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0070c0"/>
                </a:solidFill>
                <a:latin typeface="Calibri"/>
                <a:ea typeface="DejaVu Sans"/>
              </a:rPr>
              <a:t>Privilèges et roles :</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1" lang="en-US" sz="2800" spc="-1" strike="noStrike">
                <a:solidFill>
                  <a:srgbClr val="000000"/>
                </a:solidFill>
                <a:latin typeface="Lucida Console"/>
                <a:ea typeface="DejaVu Sans"/>
              </a:rPr>
              <a:t>{</a:t>
            </a:r>
            <a:endParaRPr b="0" lang="en-US" sz="2800" spc="-1" strike="noStrike">
              <a:latin typeface="Arial"/>
            </a:endParaRPr>
          </a:p>
          <a:p>
            <a:pPr>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role: "&lt;name&gt;",</a:t>
            </a:r>
            <a:endParaRPr b="0" lang="en-US" sz="2800" spc="-1" strike="noStrike">
              <a:latin typeface="Arial"/>
            </a:endParaRPr>
          </a:p>
          <a:p>
            <a:pPr>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privileges: [</a:t>
            </a:r>
            <a:endParaRPr b="0" lang="en-US" sz="2800" spc="-1" strike="noStrike">
              <a:latin typeface="Arial"/>
            </a:endParaRPr>
          </a:p>
          <a:p>
            <a:pPr>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 resource: { &lt;resource&gt; }, actions: [ "&lt;action&gt;", ... ] },</a:t>
            </a:r>
            <a:endParaRPr b="0" lang="en-US" sz="2800" spc="-1" strike="noStrike">
              <a:latin typeface="Arial"/>
            </a:endParaRPr>
          </a:p>
          <a:p>
            <a:pPr>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a:t>
            </a:r>
            <a:endParaRPr b="0" lang="en-US" sz="2800" spc="-1" strike="noStrike">
              <a:latin typeface="Arial"/>
            </a:endParaRPr>
          </a:p>
          <a:p>
            <a:pPr>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a:t>
            </a:r>
            <a:endParaRPr b="0" lang="en-US" sz="2800" spc="-1" strike="noStrike">
              <a:latin typeface="Arial"/>
            </a:endParaRPr>
          </a:p>
          <a:p>
            <a:pPr>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roles: [</a:t>
            </a:r>
            <a:endParaRPr b="0" lang="en-US" sz="2800" spc="-1" strike="noStrike">
              <a:latin typeface="Arial"/>
            </a:endParaRPr>
          </a:p>
          <a:p>
            <a:pPr>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 role: "&lt;role&gt;", db: "&lt;database&gt;" } | "&lt;role&gt;",</a:t>
            </a:r>
            <a:endParaRPr b="0" lang="en-US" sz="2800" spc="-1" strike="noStrike">
              <a:latin typeface="Arial"/>
            </a:endParaRPr>
          </a:p>
          <a:p>
            <a:pPr>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a:t>
            </a:r>
            <a:endParaRPr b="0" lang="en-US" sz="2800" spc="-1" strike="noStrike">
              <a:latin typeface="Arial"/>
            </a:endParaRPr>
          </a:p>
          <a:p>
            <a:pPr>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a:t>
            </a:r>
            <a:endParaRPr b="0" lang="en-US" sz="2800" spc="-1" strike="noStrike">
              <a:latin typeface="Arial"/>
            </a:endParaRPr>
          </a:p>
          <a:p>
            <a:pPr>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authenticationRestrictions: [</a:t>
            </a:r>
            <a:endParaRPr b="0" lang="en-US" sz="2800" spc="-1" strike="noStrike">
              <a:latin typeface="Arial"/>
            </a:endParaRPr>
          </a:p>
          <a:p>
            <a:pPr>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a:t>
            </a:r>
            <a:endParaRPr b="0" lang="en-US" sz="2800" spc="-1" strike="noStrike">
              <a:latin typeface="Arial"/>
            </a:endParaRPr>
          </a:p>
          <a:p>
            <a:pPr>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clientSource: ["&lt;IP&gt;" | "&lt;CIDR range&gt;", ...],</a:t>
            </a:r>
            <a:endParaRPr b="0" lang="en-US" sz="2800" spc="-1" strike="noStrike">
              <a:latin typeface="Arial"/>
            </a:endParaRPr>
          </a:p>
          <a:p>
            <a:pPr>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serverAddress: ["&lt;IP&gt;" | "&lt;CIDR range&gt;", ...]</a:t>
            </a:r>
            <a:endParaRPr b="0" lang="en-US" sz="2800" spc="-1" strike="noStrike">
              <a:latin typeface="Arial"/>
            </a:endParaRPr>
          </a:p>
          <a:p>
            <a:pPr>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a:t>
            </a:r>
            <a:endParaRPr b="0" lang="en-US" sz="2800" spc="-1" strike="noStrike">
              <a:latin typeface="Arial"/>
            </a:endParaRPr>
          </a:p>
          <a:p>
            <a:pPr>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a:t>
            </a:r>
            <a:endParaRPr b="0" lang="en-US" sz="2800" spc="-1" strike="noStrike">
              <a:latin typeface="Arial"/>
            </a:endParaRPr>
          </a:p>
          <a:p>
            <a:pPr>
              <a:lnSpc>
                <a:spcPct val="90000"/>
              </a:lnSpc>
              <a:spcBef>
                <a:spcPts val="1001"/>
              </a:spcBef>
            </a:pPr>
            <a:r>
              <a:rPr b="1" lang="en-US" sz="2800" spc="-1" strike="noStrike">
                <a:solidFill>
                  <a:srgbClr val="000000"/>
                </a:solidFill>
                <a:latin typeface="Lucida Console"/>
                <a:ea typeface="DejaVu Sans"/>
              </a:rPr>
              <a:t>  </a:t>
            </a:r>
            <a:r>
              <a:rPr b="1" lang="en-US" sz="2800" spc="-1" strike="noStrike">
                <a:solidFill>
                  <a:srgbClr val="000000"/>
                </a:solidFill>
                <a:latin typeface="Lucida Console"/>
                <a:ea typeface="DejaVu Sans"/>
              </a:rPr>
              <a:t>]</a:t>
            </a:r>
            <a:endParaRPr b="0" lang="en-US" sz="2800" spc="-1" strike="noStrike">
              <a:latin typeface="Arial"/>
            </a:endParaRPr>
          </a:p>
          <a:p>
            <a:pPr>
              <a:lnSpc>
                <a:spcPct val="90000"/>
              </a:lnSpc>
              <a:spcBef>
                <a:spcPts val="1001"/>
              </a:spcBef>
            </a:pPr>
            <a:r>
              <a:rPr b="1" lang="en-US" sz="2800" spc="-1" strike="noStrike">
                <a:solidFill>
                  <a:srgbClr val="000000"/>
                </a:solidFill>
                <a:latin typeface="Lucida Console"/>
                <a:ea typeface="DejaVu Sans"/>
              </a:rPr>
              <a:t>}</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155" dur="indefinite" restart="never" nodeType="tmRoot">
          <p:childTnLst>
            <p:seq>
              <p:cTn id="156" dur="indefinite"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Sécurité</a:t>
            </a:r>
            <a:endParaRPr b="0" lang="en-US" sz="4800" spc="-1" strike="noStrike">
              <a:latin typeface="Arial"/>
            </a:endParaRPr>
          </a:p>
        </p:txBody>
      </p:sp>
      <p:sp>
        <p:nvSpPr>
          <p:cNvPr id="284" name="CustomShape 2"/>
          <p:cNvSpPr/>
          <p:nvPr/>
        </p:nvSpPr>
        <p:spPr>
          <a:xfrm>
            <a:off x="606240" y="1825560"/>
            <a:ext cx="11502000" cy="503208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US" sz="1400" spc="-1" strike="noStrike">
                <a:solidFill>
                  <a:srgbClr val="000000"/>
                </a:solidFill>
                <a:latin typeface="Lucida Console"/>
                <a:ea typeface="DejaVu Sans"/>
              </a:rPr>
              <a:t>use admin</a:t>
            </a:r>
            <a:endParaRPr b="0" lang="en-US" sz="1400" spc="-1" strike="noStrike">
              <a:latin typeface="Arial"/>
            </a:endParaRPr>
          </a:p>
          <a:p>
            <a:pPr>
              <a:lnSpc>
                <a:spcPct val="90000"/>
              </a:lnSpc>
              <a:spcBef>
                <a:spcPts val="1001"/>
              </a:spcBef>
            </a:pPr>
            <a:r>
              <a:rPr b="1" lang="en-US" sz="1400" spc="-1" strike="noStrike">
                <a:solidFill>
                  <a:srgbClr val="000000"/>
                </a:solidFill>
                <a:latin typeface="Lucida Console"/>
                <a:ea typeface="DejaVu Sans"/>
              </a:rPr>
              <a:t>db.createRole(</a:t>
            </a:r>
            <a:endParaRPr b="0" lang="en-US" sz="1400" spc="-1" strike="noStrike">
              <a:latin typeface="Arial"/>
            </a:endParaRPr>
          </a:p>
          <a:p>
            <a:pPr>
              <a:lnSpc>
                <a:spcPct val="90000"/>
              </a:lnSpc>
              <a:spcBef>
                <a:spcPts val="1001"/>
              </a:spcBef>
            </a:pPr>
            <a:r>
              <a:rPr b="1" lang="en-US" sz="1400" spc="-1" strike="noStrike">
                <a:solidFill>
                  <a:srgbClr val="000000"/>
                </a:solidFill>
                <a:latin typeface="Lucida Console"/>
                <a:ea typeface="DejaVu Sans"/>
              </a:rPr>
              <a:t>   </a:t>
            </a:r>
            <a:r>
              <a:rPr b="1" lang="en-US" sz="1400" spc="-1" strike="noStrike">
                <a:solidFill>
                  <a:srgbClr val="000000"/>
                </a:solidFill>
                <a:latin typeface="Lucida Console"/>
                <a:ea typeface="DejaVu Sans"/>
              </a:rPr>
              <a:t>{</a:t>
            </a:r>
            <a:endParaRPr b="0" lang="en-US" sz="1400" spc="-1" strike="noStrike">
              <a:latin typeface="Arial"/>
            </a:endParaRPr>
          </a:p>
          <a:p>
            <a:pPr>
              <a:lnSpc>
                <a:spcPct val="90000"/>
              </a:lnSpc>
              <a:spcBef>
                <a:spcPts val="1001"/>
              </a:spcBef>
            </a:pPr>
            <a:r>
              <a:rPr b="1" lang="en-US" sz="1400" spc="-1" strike="noStrike">
                <a:solidFill>
                  <a:srgbClr val="000000"/>
                </a:solidFill>
                <a:latin typeface="Lucida Console"/>
                <a:ea typeface="DejaVu Sans"/>
              </a:rPr>
              <a:t>     </a:t>
            </a:r>
            <a:r>
              <a:rPr b="1" lang="en-US" sz="1400" spc="-1" strike="noStrike">
                <a:solidFill>
                  <a:srgbClr val="000000"/>
                </a:solidFill>
                <a:latin typeface="Lucida Console"/>
                <a:ea typeface="DejaVu Sans"/>
              </a:rPr>
              <a:t>role: "myClusterwideAdmin",</a:t>
            </a:r>
            <a:endParaRPr b="0" lang="en-US" sz="1400" spc="-1" strike="noStrike">
              <a:latin typeface="Arial"/>
            </a:endParaRPr>
          </a:p>
          <a:p>
            <a:pPr>
              <a:lnSpc>
                <a:spcPct val="90000"/>
              </a:lnSpc>
              <a:spcBef>
                <a:spcPts val="1001"/>
              </a:spcBef>
            </a:pPr>
            <a:r>
              <a:rPr b="1" lang="en-US" sz="1400" spc="-1" strike="noStrike">
                <a:solidFill>
                  <a:srgbClr val="000000"/>
                </a:solidFill>
                <a:latin typeface="Lucida Console"/>
                <a:ea typeface="DejaVu Sans"/>
              </a:rPr>
              <a:t>     </a:t>
            </a:r>
            <a:r>
              <a:rPr b="1" lang="en-US" sz="1400" spc="-1" strike="noStrike">
                <a:solidFill>
                  <a:srgbClr val="000000"/>
                </a:solidFill>
                <a:latin typeface="Lucida Console"/>
                <a:ea typeface="DejaVu Sans"/>
              </a:rPr>
              <a:t>privileges: [</a:t>
            </a:r>
            <a:endParaRPr b="0" lang="en-US" sz="1400" spc="-1" strike="noStrike">
              <a:latin typeface="Arial"/>
            </a:endParaRPr>
          </a:p>
          <a:p>
            <a:pPr>
              <a:lnSpc>
                <a:spcPct val="90000"/>
              </a:lnSpc>
              <a:spcBef>
                <a:spcPts val="1001"/>
              </a:spcBef>
            </a:pPr>
            <a:r>
              <a:rPr b="1" lang="en-US" sz="1400" spc="-1" strike="noStrike">
                <a:solidFill>
                  <a:srgbClr val="000000"/>
                </a:solidFill>
                <a:latin typeface="Lucida Console"/>
                <a:ea typeface="DejaVu Sans"/>
              </a:rPr>
              <a:t>       </a:t>
            </a:r>
            <a:r>
              <a:rPr b="1" lang="en-US" sz="1400" spc="-1" strike="noStrike">
                <a:solidFill>
                  <a:srgbClr val="000000"/>
                </a:solidFill>
                <a:latin typeface="Lucida Console"/>
                <a:ea typeface="DejaVu Sans"/>
              </a:rPr>
              <a:t>{ resource: { cluster: true }, actions: [ "addShard" ] },</a:t>
            </a:r>
            <a:endParaRPr b="0" lang="en-US" sz="1400" spc="-1" strike="noStrike">
              <a:latin typeface="Arial"/>
            </a:endParaRPr>
          </a:p>
          <a:p>
            <a:pPr>
              <a:lnSpc>
                <a:spcPct val="90000"/>
              </a:lnSpc>
              <a:spcBef>
                <a:spcPts val="1001"/>
              </a:spcBef>
            </a:pPr>
            <a:r>
              <a:rPr b="1" lang="en-US" sz="1400" spc="-1" strike="noStrike">
                <a:solidFill>
                  <a:srgbClr val="000000"/>
                </a:solidFill>
                <a:latin typeface="Lucida Console"/>
                <a:ea typeface="DejaVu Sans"/>
              </a:rPr>
              <a:t>       </a:t>
            </a:r>
            <a:r>
              <a:rPr b="1" lang="en-US" sz="1400" spc="-1" strike="noStrike">
                <a:solidFill>
                  <a:srgbClr val="000000"/>
                </a:solidFill>
                <a:latin typeface="Lucida Console"/>
                <a:ea typeface="DejaVu Sans"/>
              </a:rPr>
              <a:t>{ resource: { db: "config", collection: "" }, actions: [ "find", "update", "insert", "remove" ] },</a:t>
            </a:r>
            <a:endParaRPr b="0" lang="en-US" sz="1400" spc="-1" strike="noStrike">
              <a:latin typeface="Arial"/>
            </a:endParaRPr>
          </a:p>
          <a:p>
            <a:pPr>
              <a:lnSpc>
                <a:spcPct val="90000"/>
              </a:lnSpc>
              <a:spcBef>
                <a:spcPts val="1001"/>
              </a:spcBef>
            </a:pPr>
            <a:r>
              <a:rPr b="1" lang="en-US" sz="1400" spc="-1" strike="noStrike">
                <a:solidFill>
                  <a:srgbClr val="000000"/>
                </a:solidFill>
                <a:latin typeface="Lucida Console"/>
                <a:ea typeface="DejaVu Sans"/>
              </a:rPr>
              <a:t>       </a:t>
            </a:r>
            <a:r>
              <a:rPr b="1" lang="en-US" sz="1400" spc="-1" strike="noStrike">
                <a:solidFill>
                  <a:srgbClr val="000000"/>
                </a:solidFill>
                <a:latin typeface="Lucida Console"/>
                <a:ea typeface="DejaVu Sans"/>
              </a:rPr>
              <a:t>{ resource: { db: "users", collection: "usersCollection" }, actions: [ "update", "insert" ] },</a:t>
            </a:r>
            <a:endParaRPr b="0" lang="en-US" sz="1400" spc="-1" strike="noStrike">
              <a:latin typeface="Arial"/>
            </a:endParaRPr>
          </a:p>
          <a:p>
            <a:pPr>
              <a:lnSpc>
                <a:spcPct val="90000"/>
              </a:lnSpc>
              <a:spcBef>
                <a:spcPts val="1001"/>
              </a:spcBef>
            </a:pPr>
            <a:r>
              <a:rPr b="1" lang="en-US" sz="1400" spc="-1" strike="noStrike">
                <a:solidFill>
                  <a:srgbClr val="000000"/>
                </a:solidFill>
                <a:latin typeface="Lucida Console"/>
                <a:ea typeface="DejaVu Sans"/>
              </a:rPr>
              <a:t>       </a:t>
            </a:r>
            <a:r>
              <a:rPr b="1" lang="en-US" sz="1400" spc="-1" strike="noStrike">
                <a:solidFill>
                  <a:srgbClr val="000000"/>
                </a:solidFill>
                <a:latin typeface="Lucida Console"/>
                <a:ea typeface="DejaVu Sans"/>
              </a:rPr>
              <a:t>{ resource: { db: "", collection: "" }, actions: [ "find" ] }</a:t>
            </a:r>
            <a:endParaRPr b="0" lang="en-US" sz="1400" spc="-1" strike="noStrike">
              <a:latin typeface="Arial"/>
            </a:endParaRPr>
          </a:p>
          <a:p>
            <a:pPr>
              <a:lnSpc>
                <a:spcPct val="90000"/>
              </a:lnSpc>
              <a:spcBef>
                <a:spcPts val="1001"/>
              </a:spcBef>
            </a:pPr>
            <a:r>
              <a:rPr b="1" lang="en-US" sz="1400" spc="-1" strike="noStrike">
                <a:solidFill>
                  <a:srgbClr val="000000"/>
                </a:solidFill>
                <a:latin typeface="Lucida Console"/>
                <a:ea typeface="DejaVu Sans"/>
              </a:rPr>
              <a:t>     </a:t>
            </a:r>
            <a:r>
              <a:rPr b="1" lang="en-US" sz="1400" spc="-1" strike="noStrike">
                <a:solidFill>
                  <a:srgbClr val="000000"/>
                </a:solidFill>
                <a:latin typeface="Lucida Console"/>
                <a:ea typeface="DejaVu Sans"/>
              </a:rPr>
              <a:t>],</a:t>
            </a:r>
            <a:endParaRPr b="0" lang="en-US" sz="1400" spc="-1" strike="noStrike">
              <a:latin typeface="Arial"/>
            </a:endParaRPr>
          </a:p>
          <a:p>
            <a:pPr>
              <a:lnSpc>
                <a:spcPct val="90000"/>
              </a:lnSpc>
              <a:spcBef>
                <a:spcPts val="1001"/>
              </a:spcBef>
            </a:pPr>
            <a:r>
              <a:rPr b="1" lang="en-US" sz="1400" spc="-1" strike="noStrike">
                <a:solidFill>
                  <a:srgbClr val="000000"/>
                </a:solidFill>
                <a:latin typeface="Lucida Console"/>
                <a:ea typeface="DejaVu Sans"/>
              </a:rPr>
              <a:t>     </a:t>
            </a:r>
            <a:r>
              <a:rPr b="1" lang="en-US" sz="1400" spc="-1" strike="noStrike">
                <a:solidFill>
                  <a:srgbClr val="000000"/>
                </a:solidFill>
                <a:latin typeface="Lucida Console"/>
                <a:ea typeface="DejaVu Sans"/>
              </a:rPr>
              <a:t>roles: [</a:t>
            </a:r>
            <a:endParaRPr b="0" lang="en-US" sz="1400" spc="-1" strike="noStrike">
              <a:latin typeface="Arial"/>
            </a:endParaRPr>
          </a:p>
          <a:p>
            <a:pPr>
              <a:lnSpc>
                <a:spcPct val="90000"/>
              </a:lnSpc>
              <a:spcBef>
                <a:spcPts val="1001"/>
              </a:spcBef>
            </a:pPr>
            <a:r>
              <a:rPr b="1" lang="en-US" sz="1400" spc="-1" strike="noStrike">
                <a:solidFill>
                  <a:srgbClr val="000000"/>
                </a:solidFill>
                <a:latin typeface="Lucida Console"/>
                <a:ea typeface="DejaVu Sans"/>
              </a:rPr>
              <a:t>       </a:t>
            </a:r>
            <a:r>
              <a:rPr b="1" lang="en-US" sz="1400" spc="-1" strike="noStrike">
                <a:solidFill>
                  <a:srgbClr val="000000"/>
                </a:solidFill>
                <a:latin typeface="Lucida Console"/>
                <a:ea typeface="DejaVu Sans"/>
              </a:rPr>
              <a:t>{ role: "read", db: "admin" }</a:t>
            </a:r>
            <a:endParaRPr b="0" lang="en-US" sz="1400" spc="-1" strike="noStrike">
              <a:latin typeface="Arial"/>
            </a:endParaRPr>
          </a:p>
          <a:p>
            <a:pPr>
              <a:lnSpc>
                <a:spcPct val="90000"/>
              </a:lnSpc>
              <a:spcBef>
                <a:spcPts val="1001"/>
              </a:spcBef>
            </a:pPr>
            <a:r>
              <a:rPr b="1" lang="en-US" sz="1400" spc="-1" strike="noStrike">
                <a:solidFill>
                  <a:srgbClr val="000000"/>
                </a:solidFill>
                <a:latin typeface="Lucida Console"/>
                <a:ea typeface="DejaVu Sans"/>
              </a:rPr>
              <a:t>     </a:t>
            </a:r>
            <a:r>
              <a:rPr b="1" lang="en-US" sz="1400" spc="-1" strike="noStrike">
                <a:solidFill>
                  <a:srgbClr val="000000"/>
                </a:solidFill>
                <a:latin typeface="Lucida Console"/>
                <a:ea typeface="DejaVu Sans"/>
              </a:rPr>
              <a:t>]</a:t>
            </a:r>
            <a:endParaRPr b="0" lang="en-US" sz="1400" spc="-1" strike="noStrike">
              <a:latin typeface="Arial"/>
            </a:endParaRPr>
          </a:p>
          <a:p>
            <a:pPr>
              <a:lnSpc>
                <a:spcPct val="90000"/>
              </a:lnSpc>
              <a:spcBef>
                <a:spcPts val="1001"/>
              </a:spcBef>
            </a:pPr>
            <a:r>
              <a:rPr b="1" lang="en-US" sz="1400" spc="-1" strike="noStrike">
                <a:solidFill>
                  <a:srgbClr val="000000"/>
                </a:solidFill>
                <a:latin typeface="Lucida Console"/>
                <a:ea typeface="DejaVu Sans"/>
              </a:rPr>
              <a:t>   </a:t>
            </a:r>
            <a:r>
              <a:rPr b="1" lang="en-US" sz="1400" spc="-1" strike="noStrike">
                <a:solidFill>
                  <a:srgbClr val="000000"/>
                </a:solidFill>
                <a:latin typeface="Lucida Console"/>
                <a:ea typeface="DejaVu Sans"/>
              </a:rPr>
              <a:t>},</a:t>
            </a:r>
            <a:endParaRPr b="0" lang="en-US" sz="1400" spc="-1" strike="noStrike">
              <a:latin typeface="Arial"/>
            </a:endParaRPr>
          </a:p>
          <a:p>
            <a:pPr>
              <a:lnSpc>
                <a:spcPct val="90000"/>
              </a:lnSpc>
              <a:spcBef>
                <a:spcPts val="1001"/>
              </a:spcBef>
            </a:pPr>
            <a:r>
              <a:rPr b="1" lang="en-US" sz="1400" spc="-1" strike="noStrike">
                <a:solidFill>
                  <a:srgbClr val="000000"/>
                </a:solidFill>
                <a:latin typeface="Lucida Console"/>
                <a:ea typeface="DejaVu Sans"/>
              </a:rPr>
              <a:t>    </a:t>
            </a:r>
            <a:r>
              <a:rPr b="1" lang="en-US" sz="1400" spc="-1" strike="noStrike">
                <a:solidFill>
                  <a:srgbClr val="000000"/>
                </a:solidFill>
                <a:latin typeface="Lucida Console"/>
                <a:ea typeface="DejaVu Sans"/>
              </a:rPr>
              <a:t>{ w: "majority" , wtimeout: 5000 }</a:t>
            </a:r>
            <a:endParaRPr b="0" lang="en-US" sz="1400" spc="-1" strike="noStrike">
              <a:latin typeface="Arial"/>
            </a:endParaRPr>
          </a:p>
          <a:p>
            <a:pPr>
              <a:lnSpc>
                <a:spcPct val="90000"/>
              </a:lnSpc>
              <a:spcBef>
                <a:spcPts val="1001"/>
              </a:spcBef>
            </a:pPr>
            <a:r>
              <a:rPr b="1" lang="en-US" sz="1400" spc="-1" strike="noStrike">
                <a:solidFill>
                  <a:srgbClr val="000000"/>
                </a:solidFill>
                <a:latin typeface="Lucida Console"/>
                <a:ea typeface="DejaVu Sans"/>
              </a:rPr>
              <a:t>)</a:t>
            </a:r>
            <a:endParaRPr b="0" lang="en-US" sz="1400" spc="-1" strike="noStrike">
              <a:latin typeface="Arial"/>
            </a:endParaRPr>
          </a:p>
        </p:txBody>
      </p:sp>
    </p:spTree>
  </p:cSld>
  <p:timing>
    <p:tnLst>
      <p:par>
        <p:cTn id="157" dur="indefinite" restart="never" nodeType="tmRoot">
          <p:childTnLst>
            <p:seq>
              <p:cTn id="158"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Présentation</a:t>
            </a:r>
            <a:endParaRPr b="0" lang="en-US" sz="4800" spc="-1" strike="noStrike">
              <a:latin typeface="Arial"/>
            </a:endParaRPr>
          </a:p>
        </p:txBody>
      </p:sp>
      <p:sp>
        <p:nvSpPr>
          <p:cNvPr id="138"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US" sz="2800" spc="-1" strike="noStrike">
                <a:solidFill>
                  <a:srgbClr val="0070c0"/>
                </a:solidFill>
                <a:latin typeface="Calibri"/>
                <a:ea typeface="DejaVu Sans"/>
              </a:rPr>
              <a:t>Les fonctionnalités majeures :</a:t>
            </a:r>
            <a:endParaRPr b="0" lang="en-US" sz="2800" spc="-1" strike="noStrike">
              <a:latin typeface="Arial"/>
            </a:endParaRPr>
          </a:p>
          <a:p>
            <a:pPr>
              <a:lnSpc>
                <a:spcPct val="90000"/>
              </a:lnSpc>
              <a:spcBef>
                <a:spcPts val="1001"/>
              </a:spcBef>
            </a:pP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3200" spc="-1" strike="noStrike">
                <a:solidFill>
                  <a:srgbClr val="000000"/>
                </a:solidFill>
                <a:latin typeface="Calibri"/>
                <a:ea typeface="DejaVu Sans"/>
              </a:rPr>
              <a:t>Flexibilité (Schemaless or Flexible Schema)</a:t>
            </a:r>
            <a:endParaRPr b="0" lang="en-US" sz="3200" spc="-1" strike="noStrike">
              <a:latin typeface="Arial"/>
            </a:endParaRPr>
          </a:p>
          <a:p>
            <a:pPr>
              <a:lnSpc>
                <a:spcPct val="100000"/>
              </a:lnSpc>
            </a:pPr>
            <a:endParaRPr b="0" lang="en-US" sz="3200" spc="-1" strike="noStrike">
              <a:latin typeface="Arial"/>
            </a:endParaRPr>
          </a:p>
          <a:p>
            <a:pPr lvl="1" marL="685800" indent="-227520">
              <a:lnSpc>
                <a:spcPct val="90000"/>
              </a:lnSpc>
              <a:spcBef>
                <a:spcPts val="499"/>
              </a:spcBef>
              <a:buClr>
                <a:srgbClr val="000000"/>
              </a:buClr>
              <a:buFont typeface="Arial"/>
              <a:buChar char="•"/>
            </a:pPr>
            <a:r>
              <a:rPr b="0" lang="en-US" sz="3200" spc="-1" strike="noStrike">
                <a:solidFill>
                  <a:srgbClr val="000000"/>
                </a:solidFill>
                <a:latin typeface="Calibri"/>
                <a:ea typeface="DejaVu Sans"/>
              </a:rPr>
              <a:t>Protection des données contre la perte (replication)</a:t>
            </a:r>
            <a:endParaRPr b="0" lang="en-US" sz="3200" spc="-1" strike="noStrike">
              <a:latin typeface="Arial"/>
            </a:endParaRPr>
          </a:p>
          <a:p>
            <a:pPr marL="457200">
              <a:lnSpc>
                <a:spcPct val="90000"/>
              </a:lnSpc>
              <a:spcBef>
                <a:spcPts val="499"/>
              </a:spcBef>
            </a:pPr>
            <a:endParaRPr b="0" lang="en-US" sz="3200" spc="-1" strike="noStrike">
              <a:latin typeface="Arial"/>
            </a:endParaRPr>
          </a:p>
          <a:p>
            <a:pPr lvl="1" marL="685800" indent="-227520">
              <a:lnSpc>
                <a:spcPct val="90000"/>
              </a:lnSpc>
              <a:spcBef>
                <a:spcPts val="499"/>
              </a:spcBef>
              <a:buClr>
                <a:srgbClr val="000000"/>
              </a:buClr>
              <a:buFont typeface="Arial"/>
              <a:buChar char="•"/>
            </a:pPr>
            <a:r>
              <a:rPr b="0" lang="en-US" sz="3200" spc="-1" strike="noStrike">
                <a:solidFill>
                  <a:srgbClr val="000000"/>
                </a:solidFill>
                <a:latin typeface="Calibri"/>
                <a:ea typeface="DejaVu Sans"/>
              </a:rPr>
              <a:t>Evolutivité horizontale (sharding)</a:t>
            </a:r>
            <a:endParaRPr b="0" lang="en-US" sz="3200" spc="-1" strike="noStrike">
              <a:latin typeface="Arial"/>
            </a:endParaRPr>
          </a:p>
          <a:p>
            <a:pPr>
              <a:lnSpc>
                <a:spcPct val="100000"/>
              </a:lnSpc>
            </a:pPr>
            <a:endParaRPr b="0" lang="en-US" sz="3200" spc="-1" strike="noStrike">
              <a:latin typeface="Arial"/>
            </a:endParaRPr>
          </a:p>
          <a:p>
            <a:pPr>
              <a:lnSpc>
                <a:spcPct val="90000"/>
              </a:lnSpc>
              <a:spcBef>
                <a:spcPts val="1001"/>
              </a:spcBef>
            </a:pPr>
            <a:endParaRPr b="0" lang="en-US"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Sécurité</a:t>
            </a:r>
            <a:endParaRPr b="0" lang="en-US" sz="4800" spc="-1" strike="noStrike">
              <a:latin typeface="Arial"/>
            </a:endParaRPr>
          </a:p>
        </p:txBody>
      </p:sp>
      <p:sp>
        <p:nvSpPr>
          <p:cNvPr id="286" name="CustomShape 2"/>
          <p:cNvSpPr/>
          <p:nvPr/>
        </p:nvSpPr>
        <p:spPr>
          <a:xfrm>
            <a:off x="838080" y="1825560"/>
            <a:ext cx="10514520" cy="43729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400" spc="-1" strike="noStrike">
                <a:solidFill>
                  <a:srgbClr val="0070c0"/>
                </a:solidFill>
                <a:latin typeface="Calibri"/>
                <a:ea typeface="DejaVu Sans"/>
              </a:rPr>
              <a:t>Rôles prédéfinis :</a:t>
            </a:r>
            <a:endParaRPr b="0" lang="en-US" sz="2400" spc="-1" strike="noStrike">
              <a:latin typeface="Arial"/>
            </a:endParaRPr>
          </a:p>
          <a:p>
            <a:pPr>
              <a:lnSpc>
                <a:spcPct val="90000"/>
              </a:lnSpc>
              <a:spcBef>
                <a:spcPts val="1001"/>
              </a:spcBef>
            </a:pPr>
            <a:r>
              <a:rPr b="1" lang="en-US" sz="1200" spc="-1" strike="noStrike" u="sng">
                <a:solidFill>
                  <a:srgbClr val="0563c1"/>
                </a:solidFill>
                <a:uFillTx/>
                <a:latin typeface="Calibri"/>
                <a:ea typeface="DejaVu Sans"/>
                <a:hlinkClick r:id="rId1"/>
              </a:rPr>
              <a:t>https://docs.mongodb.com/manual/reference/built-in-roles/#built-in-roles</a:t>
            </a:r>
            <a:endParaRPr b="0" lang="en-US" sz="1200" spc="-1" strike="noStrike">
              <a:latin typeface="Arial"/>
            </a:endParaRPr>
          </a:p>
          <a:p>
            <a:pPr>
              <a:lnSpc>
                <a:spcPct val="90000"/>
              </a:lnSpc>
              <a:spcBef>
                <a:spcPts val="1001"/>
              </a:spcBef>
            </a:pPr>
            <a:endParaRPr b="0" lang="en-US" sz="1200" spc="-1" strike="noStrike">
              <a:latin typeface="Arial"/>
            </a:endParaRPr>
          </a:p>
          <a:p>
            <a:pPr>
              <a:lnSpc>
                <a:spcPct val="90000"/>
              </a:lnSpc>
              <a:spcBef>
                <a:spcPts val="1001"/>
              </a:spcBef>
            </a:pPr>
            <a:r>
              <a:rPr b="1" lang="en-US" sz="2000" spc="-1" strike="noStrike">
                <a:solidFill>
                  <a:srgbClr val="0070c0"/>
                </a:solidFill>
                <a:latin typeface="Calibri"/>
                <a:ea typeface="DejaVu Sans"/>
              </a:rPr>
              <a:t>Rôles utilisateurs de base :</a:t>
            </a:r>
            <a:endParaRPr b="0" lang="en-US" sz="2000" spc="-1" strike="noStrike">
              <a:latin typeface="Arial"/>
            </a:endParaRPr>
          </a:p>
          <a:p>
            <a:pPr marL="457200">
              <a:lnSpc>
                <a:spcPct val="90000"/>
              </a:lnSpc>
              <a:spcBef>
                <a:spcPts val="1001"/>
              </a:spcBef>
            </a:pPr>
            <a:r>
              <a:rPr b="1" lang="en-US" sz="2000" spc="-1" strike="noStrike">
                <a:solidFill>
                  <a:srgbClr val="000000"/>
                </a:solidFill>
                <a:latin typeface="Calibri"/>
                <a:ea typeface="DejaVu Sans"/>
              </a:rPr>
              <a:t>Read</a:t>
            </a:r>
            <a:r>
              <a:rPr b="0" lang="en-US" sz="2000" spc="-1" strike="noStrike">
                <a:solidFill>
                  <a:srgbClr val="000000"/>
                </a:solidFill>
                <a:latin typeface="Calibri"/>
                <a:ea typeface="DejaVu Sans"/>
              </a:rPr>
              <a:t> : pour lire toute collections non système dans une base</a:t>
            </a:r>
            <a:endParaRPr b="0" lang="en-US" sz="2000" spc="-1" strike="noStrike">
              <a:latin typeface="Arial"/>
            </a:endParaRPr>
          </a:p>
          <a:p>
            <a:pPr marL="457200">
              <a:lnSpc>
                <a:spcPct val="90000"/>
              </a:lnSpc>
              <a:spcBef>
                <a:spcPts val="1001"/>
              </a:spcBef>
            </a:pPr>
            <a:r>
              <a:rPr b="1" lang="en-US" sz="2000" spc="-1" strike="noStrike">
                <a:solidFill>
                  <a:srgbClr val="000000"/>
                </a:solidFill>
                <a:latin typeface="Calibri"/>
                <a:ea typeface="DejaVu Sans"/>
              </a:rPr>
              <a:t>readWrite</a:t>
            </a:r>
            <a:r>
              <a:rPr b="0" lang="en-US" sz="2000" spc="-1" strike="noStrike">
                <a:solidFill>
                  <a:srgbClr val="000000"/>
                </a:solidFill>
                <a:latin typeface="Calibri"/>
                <a:ea typeface="DejaVu Sans"/>
              </a:rPr>
              <a:t> : pour lire et écrire dans des collections non système dans une base</a:t>
            </a:r>
            <a:endParaRPr b="0" lang="en-US" sz="2000" spc="-1" strike="noStrike">
              <a:latin typeface="Arial"/>
            </a:endParaRPr>
          </a:p>
          <a:p>
            <a:pPr>
              <a:lnSpc>
                <a:spcPct val="90000"/>
              </a:lnSpc>
              <a:spcBef>
                <a:spcPts val="1001"/>
              </a:spcBef>
            </a:pPr>
            <a:endParaRPr b="0" lang="en-US" sz="2000" spc="-1" strike="noStrike">
              <a:latin typeface="Arial"/>
            </a:endParaRPr>
          </a:p>
          <a:p>
            <a:pPr>
              <a:lnSpc>
                <a:spcPct val="90000"/>
              </a:lnSpc>
              <a:spcBef>
                <a:spcPts val="1001"/>
              </a:spcBef>
            </a:pPr>
            <a:r>
              <a:rPr b="1" lang="en-US" sz="2000" spc="-1" strike="noStrike">
                <a:solidFill>
                  <a:srgbClr val="0070c0"/>
                </a:solidFill>
                <a:latin typeface="Calibri"/>
                <a:ea typeface="DejaVu Sans"/>
              </a:rPr>
              <a:t>Rôles administrateur de base :</a:t>
            </a:r>
            <a:endParaRPr b="0" lang="en-US" sz="2000" spc="-1" strike="noStrike">
              <a:latin typeface="Arial"/>
            </a:endParaRPr>
          </a:p>
          <a:p>
            <a:pPr marL="457200">
              <a:lnSpc>
                <a:spcPct val="90000"/>
              </a:lnSpc>
              <a:spcBef>
                <a:spcPts val="1001"/>
              </a:spcBef>
            </a:pPr>
            <a:r>
              <a:rPr b="1" lang="en-US" sz="2000" spc="-1" strike="noStrike">
                <a:solidFill>
                  <a:srgbClr val="000000"/>
                </a:solidFill>
                <a:latin typeface="Calibri"/>
                <a:ea typeface="DejaVu Sans"/>
              </a:rPr>
              <a:t>dbAdmin : </a:t>
            </a:r>
            <a:r>
              <a:rPr b="0" lang="en-US" sz="2000" spc="-1" strike="noStrike">
                <a:solidFill>
                  <a:srgbClr val="000000"/>
                </a:solidFill>
                <a:latin typeface="Calibri"/>
                <a:ea typeface="DejaVu Sans"/>
              </a:rPr>
              <a:t>pour les tâches administratives</a:t>
            </a:r>
            <a:endParaRPr b="0" lang="en-US" sz="2000" spc="-1" strike="noStrike">
              <a:latin typeface="Arial"/>
            </a:endParaRPr>
          </a:p>
          <a:p>
            <a:pPr marL="457200">
              <a:lnSpc>
                <a:spcPct val="90000"/>
              </a:lnSpc>
              <a:spcBef>
                <a:spcPts val="1001"/>
              </a:spcBef>
            </a:pPr>
            <a:r>
              <a:rPr b="1" lang="en-US" sz="2000" spc="-1" strike="noStrike">
                <a:solidFill>
                  <a:srgbClr val="000000"/>
                </a:solidFill>
                <a:latin typeface="Calibri"/>
                <a:ea typeface="DejaVu Sans"/>
              </a:rPr>
              <a:t>userAdmin</a:t>
            </a:r>
            <a:r>
              <a:rPr b="0" lang="en-US" sz="2000" spc="-1" strike="noStrike">
                <a:solidFill>
                  <a:srgbClr val="000000"/>
                </a:solidFill>
                <a:latin typeface="Calibri"/>
                <a:ea typeface="DejaVu Sans"/>
              </a:rPr>
              <a:t> : créer des roles et des utilisateurs sur la base courante</a:t>
            </a:r>
            <a:endParaRPr b="0" lang="en-US" sz="2000" spc="-1" strike="noStrike">
              <a:latin typeface="Arial"/>
            </a:endParaRPr>
          </a:p>
          <a:p>
            <a:pPr marL="457200">
              <a:lnSpc>
                <a:spcPct val="90000"/>
              </a:lnSpc>
              <a:spcBef>
                <a:spcPts val="1001"/>
              </a:spcBef>
            </a:pPr>
            <a:r>
              <a:rPr b="1" lang="en-US" sz="2000" spc="-1" strike="noStrike">
                <a:solidFill>
                  <a:srgbClr val="000000"/>
                </a:solidFill>
                <a:latin typeface="Calibri"/>
                <a:ea typeface="DejaVu Sans"/>
              </a:rPr>
              <a:t>dbOwner</a:t>
            </a:r>
            <a:r>
              <a:rPr b="0" lang="en-US" sz="2000" spc="-1" strike="noStrike">
                <a:solidFill>
                  <a:srgbClr val="000000"/>
                </a:solidFill>
                <a:latin typeface="Calibri"/>
                <a:ea typeface="DejaVu Sans"/>
              </a:rPr>
              <a:t> : readWrite + dbAmin + userAdmin</a:t>
            </a:r>
            <a:endParaRPr b="0" lang="en-US" sz="2000" spc="-1" strike="noStrike">
              <a:latin typeface="Arial"/>
            </a:endParaRPr>
          </a:p>
          <a:p>
            <a:pPr marL="457200">
              <a:lnSpc>
                <a:spcPct val="90000"/>
              </a:lnSpc>
              <a:spcBef>
                <a:spcPts val="1001"/>
              </a:spcBef>
            </a:pPr>
            <a:endParaRPr b="0" lang="en-US" sz="2000" spc="-1" strike="noStrike">
              <a:latin typeface="Arial"/>
            </a:endParaRPr>
          </a:p>
        </p:txBody>
      </p:sp>
    </p:spTree>
  </p:cSld>
  <p:timing>
    <p:tnLst>
      <p:par>
        <p:cTn id="159" dur="indefinite" restart="never" nodeType="tmRoot">
          <p:childTnLst>
            <p:seq>
              <p:cTn id="160" dur="indefinite"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Sécurité</a:t>
            </a:r>
            <a:endParaRPr b="0" lang="en-US" sz="4800" spc="-1" strike="noStrike">
              <a:latin typeface="Arial"/>
            </a:endParaRPr>
          </a:p>
        </p:txBody>
      </p:sp>
      <p:sp>
        <p:nvSpPr>
          <p:cNvPr id="288" name="CustomShape 2"/>
          <p:cNvSpPr/>
          <p:nvPr/>
        </p:nvSpPr>
        <p:spPr>
          <a:xfrm>
            <a:off x="838080" y="1825560"/>
            <a:ext cx="10514520" cy="43729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400" spc="-1" strike="noStrike">
                <a:solidFill>
                  <a:srgbClr val="0070c0"/>
                </a:solidFill>
                <a:latin typeface="Calibri"/>
                <a:ea typeface="DejaVu Sans"/>
              </a:rPr>
              <a:t>Rôles prédéfinis :</a:t>
            </a:r>
            <a:endParaRPr b="0" lang="en-US" sz="2400" spc="-1" strike="noStrike">
              <a:latin typeface="Arial"/>
            </a:endParaRPr>
          </a:p>
          <a:p>
            <a:pPr>
              <a:lnSpc>
                <a:spcPct val="90000"/>
              </a:lnSpc>
              <a:spcBef>
                <a:spcPts val="1001"/>
              </a:spcBef>
            </a:pPr>
            <a:r>
              <a:rPr b="1" lang="en-US" sz="1200" spc="-1" strike="noStrike" u="sng">
                <a:solidFill>
                  <a:srgbClr val="0563c1"/>
                </a:solidFill>
                <a:uFillTx/>
                <a:latin typeface="Calibri"/>
                <a:ea typeface="DejaVu Sans"/>
                <a:hlinkClick r:id="rId1"/>
              </a:rPr>
              <a:t>https://docs.mongodb.com/manual/reference/built-in-roles/#built-in-roles</a:t>
            </a:r>
            <a:endParaRPr b="0" lang="en-US" sz="1200" spc="-1" strike="noStrike">
              <a:latin typeface="Arial"/>
            </a:endParaRPr>
          </a:p>
          <a:p>
            <a:pPr>
              <a:lnSpc>
                <a:spcPct val="90000"/>
              </a:lnSpc>
              <a:spcBef>
                <a:spcPts val="1001"/>
              </a:spcBef>
            </a:pPr>
            <a:endParaRPr b="0" lang="en-US" sz="1200" spc="-1" strike="noStrike">
              <a:latin typeface="Arial"/>
            </a:endParaRPr>
          </a:p>
          <a:p>
            <a:pPr>
              <a:lnSpc>
                <a:spcPct val="90000"/>
              </a:lnSpc>
              <a:spcBef>
                <a:spcPts val="1001"/>
              </a:spcBef>
            </a:pPr>
            <a:r>
              <a:rPr b="1" lang="en-US" sz="2000" spc="-1" strike="noStrike">
                <a:solidFill>
                  <a:srgbClr val="0070c0"/>
                </a:solidFill>
                <a:latin typeface="Calibri"/>
                <a:ea typeface="DejaVu Sans"/>
              </a:rPr>
              <a:t>Rôles qui s’appliquent à toutes les bases :</a:t>
            </a:r>
            <a:endParaRPr b="0" lang="en-US" sz="2000" spc="-1" strike="noStrike">
              <a:latin typeface="Arial"/>
            </a:endParaRPr>
          </a:p>
          <a:p>
            <a:pPr marL="457200">
              <a:lnSpc>
                <a:spcPct val="90000"/>
              </a:lnSpc>
              <a:spcBef>
                <a:spcPts val="1001"/>
              </a:spcBef>
            </a:pPr>
            <a:r>
              <a:rPr b="1" lang="en-US" sz="2000" spc="-1" strike="noStrike">
                <a:solidFill>
                  <a:srgbClr val="000000"/>
                </a:solidFill>
                <a:latin typeface="Calibri"/>
                <a:ea typeface="DejaVu Sans"/>
              </a:rPr>
              <a:t>ReadAnyDatabase</a:t>
            </a:r>
            <a:r>
              <a:rPr b="0" lang="en-US" sz="2000" spc="-1" strike="noStrike">
                <a:solidFill>
                  <a:srgbClr val="000000"/>
                </a:solidFill>
                <a:latin typeface="Calibri"/>
                <a:ea typeface="DejaVu Sans"/>
              </a:rPr>
              <a:t> : pour lire toute collection non système dans toute base</a:t>
            </a:r>
            <a:endParaRPr b="0" lang="en-US" sz="2000" spc="-1" strike="noStrike">
              <a:latin typeface="Arial"/>
            </a:endParaRPr>
          </a:p>
          <a:p>
            <a:pPr marL="457200">
              <a:lnSpc>
                <a:spcPct val="90000"/>
              </a:lnSpc>
              <a:spcBef>
                <a:spcPts val="1001"/>
              </a:spcBef>
            </a:pPr>
            <a:r>
              <a:rPr b="1" lang="en-US" sz="2000" spc="-1" strike="noStrike">
                <a:solidFill>
                  <a:srgbClr val="000000"/>
                </a:solidFill>
                <a:latin typeface="Calibri"/>
                <a:ea typeface="DejaVu Sans"/>
              </a:rPr>
              <a:t>readWriteAnyDatabase</a:t>
            </a:r>
            <a:r>
              <a:rPr b="0" lang="en-US" sz="2000" spc="-1" strike="noStrike">
                <a:solidFill>
                  <a:srgbClr val="000000"/>
                </a:solidFill>
                <a:latin typeface="Calibri"/>
                <a:ea typeface="DejaVu Sans"/>
              </a:rPr>
              <a:t> : pour lire et écrire dans des collections non système dans toute base</a:t>
            </a:r>
            <a:endParaRPr b="0" lang="en-US" sz="2000" spc="-1" strike="noStrike">
              <a:latin typeface="Arial"/>
            </a:endParaRPr>
          </a:p>
          <a:p>
            <a:pPr marL="457200">
              <a:lnSpc>
                <a:spcPct val="90000"/>
              </a:lnSpc>
              <a:spcBef>
                <a:spcPts val="1001"/>
              </a:spcBef>
            </a:pPr>
            <a:r>
              <a:rPr b="1" lang="en-US" sz="2000" spc="-1" strike="noStrike">
                <a:solidFill>
                  <a:srgbClr val="000000"/>
                </a:solidFill>
                <a:latin typeface="Calibri"/>
                <a:ea typeface="DejaVu Sans"/>
              </a:rPr>
              <a:t>dbAdminAnyDatabase : </a:t>
            </a:r>
            <a:r>
              <a:rPr b="0" lang="en-US" sz="2000" spc="-1" strike="noStrike">
                <a:solidFill>
                  <a:srgbClr val="000000"/>
                </a:solidFill>
                <a:latin typeface="Calibri"/>
                <a:ea typeface="DejaVu Sans"/>
              </a:rPr>
              <a:t>administer toute base</a:t>
            </a:r>
            <a:endParaRPr b="0" lang="en-US" sz="2000" spc="-1" strike="noStrike">
              <a:latin typeface="Arial"/>
            </a:endParaRPr>
          </a:p>
          <a:p>
            <a:pPr marL="457200">
              <a:lnSpc>
                <a:spcPct val="90000"/>
              </a:lnSpc>
              <a:spcBef>
                <a:spcPts val="1001"/>
              </a:spcBef>
            </a:pPr>
            <a:r>
              <a:rPr b="1" lang="en-US" sz="2000" spc="-1" strike="noStrike">
                <a:solidFill>
                  <a:srgbClr val="000000"/>
                </a:solidFill>
                <a:latin typeface="Calibri"/>
                <a:ea typeface="DejaVu Sans"/>
              </a:rPr>
              <a:t>userAdminAnyDatabase</a:t>
            </a:r>
            <a:r>
              <a:rPr b="0" lang="en-US" sz="2000" spc="-1" strike="noStrike">
                <a:solidFill>
                  <a:srgbClr val="000000"/>
                </a:solidFill>
                <a:latin typeface="Calibri"/>
                <a:ea typeface="DejaVu Sans"/>
              </a:rPr>
              <a:t> : créer des roles et des utilisateurs sur toute base</a:t>
            </a:r>
            <a:endParaRPr b="0" lang="en-US" sz="2000" spc="-1" strike="noStrike">
              <a:latin typeface="Arial"/>
            </a:endParaRPr>
          </a:p>
          <a:p>
            <a:pPr marL="457200">
              <a:lnSpc>
                <a:spcPct val="90000"/>
              </a:lnSpc>
              <a:spcBef>
                <a:spcPts val="1001"/>
              </a:spcBef>
            </a:pPr>
            <a:endParaRPr b="0" lang="en-US" sz="2000" spc="-1" strike="noStrike">
              <a:latin typeface="Arial"/>
            </a:endParaRPr>
          </a:p>
          <a:p>
            <a:pPr>
              <a:lnSpc>
                <a:spcPct val="90000"/>
              </a:lnSpc>
              <a:spcBef>
                <a:spcPts val="1001"/>
              </a:spcBef>
            </a:pPr>
            <a:r>
              <a:rPr b="1" lang="en-US" sz="2000" spc="-1" strike="noStrike">
                <a:solidFill>
                  <a:srgbClr val="0070c0"/>
                </a:solidFill>
                <a:latin typeface="Calibri"/>
                <a:ea typeface="DejaVu Sans"/>
              </a:rPr>
              <a:t>Rôles qui s’appliquent à toutes les bases :</a:t>
            </a:r>
            <a:endParaRPr b="0" lang="en-US" sz="2000" spc="-1" strike="noStrike">
              <a:latin typeface="Arial"/>
            </a:endParaRPr>
          </a:p>
          <a:p>
            <a:pPr marL="457200">
              <a:lnSpc>
                <a:spcPct val="90000"/>
              </a:lnSpc>
              <a:spcBef>
                <a:spcPts val="1001"/>
              </a:spcBef>
            </a:pPr>
            <a:r>
              <a:rPr b="1" lang="en-US" sz="2000" spc="-1" strike="noStrike">
                <a:solidFill>
                  <a:srgbClr val="000000"/>
                </a:solidFill>
                <a:latin typeface="Calibri"/>
                <a:ea typeface="DejaVu Sans"/>
              </a:rPr>
              <a:t>root</a:t>
            </a:r>
            <a:r>
              <a:rPr b="0" lang="en-US" sz="2000" spc="-1" strike="noStrike">
                <a:solidFill>
                  <a:srgbClr val="000000"/>
                </a:solidFill>
                <a:latin typeface="Calibri"/>
                <a:ea typeface="DejaVu Sans"/>
              </a:rPr>
              <a:t> : tout privilege sur toute ressource</a:t>
            </a:r>
            <a:endParaRPr b="0" lang="en-US" sz="2000" spc="-1" strike="noStrike">
              <a:latin typeface="Arial"/>
            </a:endParaRPr>
          </a:p>
        </p:txBody>
      </p:sp>
    </p:spTree>
  </p:cSld>
  <p:timing>
    <p:tnLst>
      <p:par>
        <p:cTn id="161" dur="indefinite" restart="never" nodeType="tmRoot">
          <p:childTnLst>
            <p:seq>
              <p:cTn id="162" dur="indefinite"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Sécurité</a:t>
            </a:r>
            <a:endParaRPr b="0" lang="en-US" sz="4800" spc="-1" strike="noStrike">
              <a:latin typeface="Arial"/>
            </a:endParaRPr>
          </a:p>
        </p:txBody>
      </p:sp>
      <p:sp>
        <p:nvSpPr>
          <p:cNvPr id="290" name="CustomShape 2"/>
          <p:cNvSpPr/>
          <p:nvPr/>
        </p:nvSpPr>
        <p:spPr>
          <a:xfrm>
            <a:off x="838080" y="1825560"/>
            <a:ext cx="10514520" cy="43729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400" spc="-1" strike="noStrike">
                <a:solidFill>
                  <a:srgbClr val="0070c0"/>
                </a:solidFill>
                <a:latin typeface="Calibri"/>
                <a:ea typeface="DejaVu Sans"/>
              </a:rPr>
              <a:t>Rôles prédéfinis :</a:t>
            </a:r>
            <a:endParaRPr b="0" lang="en-US" sz="2400" spc="-1" strike="noStrike">
              <a:latin typeface="Arial"/>
            </a:endParaRPr>
          </a:p>
          <a:p>
            <a:pPr>
              <a:lnSpc>
                <a:spcPct val="90000"/>
              </a:lnSpc>
              <a:spcBef>
                <a:spcPts val="1001"/>
              </a:spcBef>
            </a:pPr>
            <a:r>
              <a:rPr b="1" lang="en-US" sz="1200" spc="-1" strike="noStrike" u="sng">
                <a:solidFill>
                  <a:srgbClr val="0563c1"/>
                </a:solidFill>
                <a:uFillTx/>
                <a:latin typeface="Calibri"/>
                <a:ea typeface="DejaVu Sans"/>
                <a:hlinkClick r:id="rId1"/>
              </a:rPr>
              <a:t>https://docs.mongodb.com/manual/reference/built-in-roles/#built-in-roles</a:t>
            </a:r>
            <a:endParaRPr b="0" lang="en-US" sz="1200" spc="-1" strike="noStrike">
              <a:latin typeface="Arial"/>
            </a:endParaRPr>
          </a:p>
          <a:p>
            <a:pPr>
              <a:lnSpc>
                <a:spcPct val="90000"/>
              </a:lnSpc>
              <a:spcBef>
                <a:spcPts val="1001"/>
              </a:spcBef>
            </a:pPr>
            <a:endParaRPr b="0" lang="en-US" sz="1200" spc="-1" strike="noStrike">
              <a:latin typeface="Arial"/>
            </a:endParaRPr>
          </a:p>
          <a:p>
            <a:pPr>
              <a:lnSpc>
                <a:spcPct val="90000"/>
              </a:lnSpc>
              <a:spcBef>
                <a:spcPts val="1001"/>
              </a:spcBef>
            </a:pPr>
            <a:r>
              <a:rPr b="1" lang="en-US" sz="2800" spc="-1" strike="noStrike">
                <a:solidFill>
                  <a:srgbClr val="0070c0"/>
                </a:solidFill>
                <a:latin typeface="Calibri"/>
                <a:ea typeface="DejaVu Sans"/>
              </a:rPr>
              <a:t>Remarque</a:t>
            </a:r>
            <a:r>
              <a:rPr b="1" lang="en-US" sz="2000" spc="-1" strike="noStrike">
                <a:solidFill>
                  <a:srgbClr val="0070c0"/>
                </a:solidFill>
                <a:latin typeface="Calibri"/>
                <a:ea typeface="DejaVu Sans"/>
              </a:rPr>
              <a:t> :</a:t>
            </a:r>
            <a:endParaRPr b="0" lang="en-US" sz="2000" spc="-1" strike="noStrike">
              <a:latin typeface="Arial"/>
            </a:endParaRPr>
          </a:p>
          <a:p>
            <a:pPr>
              <a:lnSpc>
                <a:spcPct val="90000"/>
              </a:lnSpc>
              <a:spcBef>
                <a:spcPts val="1001"/>
              </a:spcBef>
            </a:pPr>
            <a:endParaRPr b="0" lang="en-US" sz="2000" spc="-1" strike="noStrike">
              <a:latin typeface="Arial"/>
            </a:endParaRPr>
          </a:p>
          <a:p>
            <a:pPr>
              <a:lnSpc>
                <a:spcPct val="90000"/>
              </a:lnSpc>
              <a:spcBef>
                <a:spcPts val="1001"/>
              </a:spcBef>
            </a:pPr>
            <a:r>
              <a:rPr b="1" lang="en-US" sz="2000" spc="-1" strike="noStrike">
                <a:solidFill>
                  <a:srgbClr val="0070c0"/>
                </a:solidFill>
                <a:latin typeface="Calibri"/>
                <a:ea typeface="DejaVu Sans"/>
              </a:rPr>
              <a:t>userAdmin, dbOwner </a:t>
            </a:r>
            <a:r>
              <a:rPr b="0" lang="en-US" sz="2000" spc="-1" strike="noStrike">
                <a:solidFill>
                  <a:srgbClr val="000000"/>
                </a:solidFill>
                <a:latin typeface="Calibri"/>
                <a:ea typeface="DejaVu Sans"/>
              </a:rPr>
              <a:t>et</a:t>
            </a:r>
            <a:r>
              <a:rPr b="1" lang="en-US" sz="2000" spc="-1" strike="noStrike">
                <a:solidFill>
                  <a:srgbClr val="0070c0"/>
                </a:solidFill>
                <a:latin typeface="Calibri"/>
                <a:ea typeface="DejaVu Sans"/>
              </a:rPr>
              <a:t> userAdminAnyDatabase </a:t>
            </a:r>
            <a:r>
              <a:rPr b="0" lang="en-US" sz="2000" spc="-1" strike="noStrike">
                <a:solidFill>
                  <a:srgbClr val="000000"/>
                </a:solidFill>
                <a:latin typeface="Calibri"/>
                <a:ea typeface="DejaVu Sans"/>
              </a:rPr>
              <a:t>peuvent accorder tout privilege sur toute base à tout utilisateur !</a:t>
            </a:r>
            <a:endParaRPr b="0" lang="en-US" sz="2000" spc="-1" strike="noStrike">
              <a:latin typeface="Arial"/>
            </a:endParaRPr>
          </a:p>
        </p:txBody>
      </p:sp>
    </p:spTree>
  </p:cSld>
  <p:timing>
    <p:tnLst>
      <p:par>
        <p:cTn id="163" dur="indefinite" restart="never" nodeType="tmRoot">
          <p:childTnLst>
            <p:seq>
              <p:cTn id="164" dur="indefinite"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Sécurité</a:t>
            </a:r>
            <a:endParaRPr b="0" lang="en-US" sz="4800" spc="-1" strike="noStrike">
              <a:latin typeface="Arial"/>
            </a:endParaRPr>
          </a:p>
        </p:txBody>
      </p:sp>
      <p:sp>
        <p:nvSpPr>
          <p:cNvPr id="292" name="CustomShape 2"/>
          <p:cNvSpPr/>
          <p:nvPr/>
        </p:nvSpPr>
        <p:spPr>
          <a:xfrm>
            <a:off x="838080" y="1825560"/>
            <a:ext cx="10514520" cy="46882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0070c0"/>
                </a:solidFill>
                <a:latin typeface="Calibri"/>
                <a:ea typeface="DejaVu Sans"/>
              </a:rPr>
              <a:t>Audit (</a:t>
            </a:r>
            <a:r>
              <a:rPr b="0" i="1" lang="en-US" sz="2800" spc="-1" strike="noStrike">
                <a:solidFill>
                  <a:srgbClr val="0070c0"/>
                </a:solidFill>
                <a:latin typeface="Calibri"/>
                <a:ea typeface="DejaVu Sans"/>
              </a:rPr>
              <a:t>Enterprise Only)</a:t>
            </a:r>
            <a:r>
              <a:rPr b="1" lang="en-US" sz="2800" spc="-1" strike="noStrike">
                <a:solidFill>
                  <a:srgbClr val="0070c0"/>
                </a:solidFill>
                <a:latin typeface="Calibri"/>
                <a:ea typeface="DejaVu Sans"/>
              </a:rPr>
              <a:t> :</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1" lang="en-US" sz="2800" spc="-1" strike="noStrike">
                <a:solidFill>
                  <a:srgbClr val="0070c0"/>
                </a:solidFill>
                <a:latin typeface="Calibri"/>
                <a:ea typeface="DejaVu Sans"/>
              </a:rPr>
              <a:t>Configurer :</a:t>
            </a:r>
            <a:endParaRPr b="0" lang="en-US" sz="2800" spc="-1" strike="noStrike">
              <a:latin typeface="Arial"/>
            </a:endParaRPr>
          </a:p>
          <a:p>
            <a:pPr>
              <a:lnSpc>
                <a:spcPct val="90000"/>
              </a:lnSpc>
              <a:spcBef>
                <a:spcPts val="1001"/>
              </a:spcBef>
            </a:pPr>
            <a:r>
              <a:rPr b="1" lang="en-US" sz="2800" spc="-1" strike="noStrike">
                <a:solidFill>
                  <a:srgbClr val="0070c0"/>
                </a:solidFill>
                <a:latin typeface="Calibri"/>
                <a:ea typeface="DejaVu Sans"/>
              </a:rPr>
              <a:t>storage:</a:t>
            </a:r>
            <a:endParaRPr b="0" lang="en-US" sz="2800" spc="-1" strike="noStrike">
              <a:latin typeface="Arial"/>
            </a:endParaRPr>
          </a:p>
          <a:p>
            <a:pPr>
              <a:lnSpc>
                <a:spcPct val="90000"/>
              </a:lnSpc>
              <a:spcBef>
                <a:spcPts val="1001"/>
              </a:spcBef>
            </a:pPr>
            <a:r>
              <a:rPr b="1" lang="en-US" sz="2800" spc="-1" strike="noStrike">
                <a:solidFill>
                  <a:srgbClr val="0070c0"/>
                </a:solidFill>
                <a:latin typeface="Calibri"/>
                <a:ea typeface="DejaVu Sans"/>
              </a:rPr>
              <a:t>   </a:t>
            </a:r>
            <a:r>
              <a:rPr b="1" lang="en-US" sz="2800" spc="-1" strike="noStrike">
                <a:solidFill>
                  <a:srgbClr val="0070c0"/>
                </a:solidFill>
                <a:latin typeface="Calibri"/>
                <a:ea typeface="DejaVu Sans"/>
              </a:rPr>
              <a:t>dbPath: data/db</a:t>
            </a:r>
            <a:endParaRPr b="0" lang="en-US" sz="2800" spc="-1" strike="noStrike">
              <a:latin typeface="Arial"/>
            </a:endParaRPr>
          </a:p>
          <a:p>
            <a:pPr>
              <a:lnSpc>
                <a:spcPct val="90000"/>
              </a:lnSpc>
              <a:spcBef>
                <a:spcPts val="1001"/>
              </a:spcBef>
            </a:pPr>
            <a:r>
              <a:rPr b="1" lang="en-US" sz="2800" spc="-1" strike="noStrike">
                <a:solidFill>
                  <a:srgbClr val="0070c0"/>
                </a:solidFill>
                <a:latin typeface="Calibri"/>
                <a:ea typeface="DejaVu Sans"/>
              </a:rPr>
              <a:t>auditLog:</a:t>
            </a:r>
            <a:endParaRPr b="0" lang="en-US" sz="2800" spc="-1" strike="noStrike">
              <a:latin typeface="Arial"/>
            </a:endParaRPr>
          </a:p>
          <a:p>
            <a:pPr>
              <a:lnSpc>
                <a:spcPct val="90000"/>
              </a:lnSpc>
              <a:spcBef>
                <a:spcPts val="1001"/>
              </a:spcBef>
            </a:pPr>
            <a:r>
              <a:rPr b="1" lang="en-US" sz="2800" spc="-1" strike="noStrike">
                <a:solidFill>
                  <a:srgbClr val="0070c0"/>
                </a:solidFill>
                <a:latin typeface="Calibri"/>
                <a:ea typeface="DejaVu Sans"/>
              </a:rPr>
              <a:t>   </a:t>
            </a:r>
            <a:r>
              <a:rPr b="1" lang="en-US" sz="2800" spc="-1" strike="noStrike">
                <a:solidFill>
                  <a:srgbClr val="0070c0"/>
                </a:solidFill>
                <a:latin typeface="Calibri"/>
                <a:ea typeface="DejaVu Sans"/>
              </a:rPr>
              <a:t>destination: file</a:t>
            </a:r>
            <a:endParaRPr b="0" lang="en-US" sz="2800" spc="-1" strike="noStrike">
              <a:latin typeface="Arial"/>
            </a:endParaRPr>
          </a:p>
          <a:p>
            <a:pPr>
              <a:lnSpc>
                <a:spcPct val="90000"/>
              </a:lnSpc>
              <a:spcBef>
                <a:spcPts val="1001"/>
              </a:spcBef>
            </a:pPr>
            <a:r>
              <a:rPr b="1" lang="en-US" sz="2800" spc="-1" strike="noStrike">
                <a:solidFill>
                  <a:srgbClr val="0070c0"/>
                </a:solidFill>
                <a:latin typeface="Calibri"/>
                <a:ea typeface="DejaVu Sans"/>
              </a:rPr>
              <a:t>   </a:t>
            </a:r>
            <a:r>
              <a:rPr b="1" lang="en-US" sz="2800" spc="-1" strike="noStrike">
                <a:solidFill>
                  <a:srgbClr val="0070c0"/>
                </a:solidFill>
                <a:latin typeface="Calibri"/>
                <a:ea typeface="DejaVu Sans"/>
              </a:rPr>
              <a:t>format: JSON</a:t>
            </a:r>
            <a:endParaRPr b="0" lang="en-US" sz="2800" spc="-1" strike="noStrike">
              <a:latin typeface="Arial"/>
            </a:endParaRPr>
          </a:p>
          <a:p>
            <a:pPr>
              <a:lnSpc>
                <a:spcPct val="90000"/>
              </a:lnSpc>
              <a:spcBef>
                <a:spcPts val="1001"/>
              </a:spcBef>
            </a:pPr>
            <a:r>
              <a:rPr b="1" lang="en-US" sz="2800" spc="-1" strike="noStrike">
                <a:solidFill>
                  <a:srgbClr val="0070c0"/>
                </a:solidFill>
                <a:latin typeface="Calibri"/>
                <a:ea typeface="DejaVu Sans"/>
              </a:rPr>
              <a:t>   </a:t>
            </a:r>
            <a:r>
              <a:rPr b="1" lang="en-US" sz="2800" spc="-1" strike="noStrike">
                <a:solidFill>
                  <a:srgbClr val="0070c0"/>
                </a:solidFill>
                <a:latin typeface="Calibri"/>
                <a:ea typeface="DejaVu Sans"/>
              </a:rPr>
              <a:t>path: data/db/auditLog.json</a:t>
            </a:r>
            <a:endParaRPr b="0" lang="en-US" sz="2800" spc="-1" strike="noStrike">
              <a:latin typeface="Arial"/>
            </a:endParaRPr>
          </a:p>
          <a:p>
            <a:pPr>
              <a:lnSpc>
                <a:spcPct val="90000"/>
              </a:lnSpc>
              <a:spcBef>
                <a:spcPts val="1001"/>
              </a:spcBef>
            </a:pPr>
            <a:r>
              <a:rPr b="1" lang="en-US" sz="2800" spc="-1" strike="noStrike">
                <a:solidFill>
                  <a:srgbClr val="0070c0"/>
                </a:solidFill>
                <a:latin typeface="Calibri"/>
                <a:ea typeface="DejaVu Sans"/>
              </a:rPr>
              <a:t>   </a:t>
            </a:r>
            <a:r>
              <a:rPr b="1" lang="en-US" sz="2800" spc="-1" strike="noStrike">
                <a:solidFill>
                  <a:srgbClr val="0070c0"/>
                </a:solidFill>
                <a:latin typeface="Calibri"/>
                <a:ea typeface="DejaVu Sans"/>
              </a:rPr>
              <a:t>filter: '{ roles: { role: "readWrite", db: "test" } }'</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1" lang="en-US" sz="2800" spc="-1" strike="noStrike">
                <a:solidFill>
                  <a:srgbClr val="0070c0"/>
                </a:solidFill>
                <a:latin typeface="Calibri"/>
                <a:ea typeface="DejaVu Sans"/>
              </a:rPr>
              <a:t>Ou bien :</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1" lang="en-US" sz="2800" spc="-1" strike="noStrike">
                <a:solidFill>
                  <a:srgbClr val="0070c0"/>
                </a:solidFill>
                <a:latin typeface="Calibri"/>
                <a:ea typeface="Noto Sans CJK SC"/>
              </a:rPr>
              <a:t>mongod --dbpath data/db --auditDestination file --auditFormat BSON --auditPath data/db/auditLog.bson --auditFilter: '{ roles: { role: "readWrite", db: "test" } }'</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165" dur="indefinite" restart="never" nodeType="tmRoot">
          <p:childTnLst>
            <p:seq>
              <p:cTn id="166" dur="indefinite"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Sécurité</a:t>
            </a:r>
            <a:endParaRPr b="0" lang="en-US" sz="4800" spc="-1" strike="noStrike">
              <a:latin typeface="Arial"/>
            </a:endParaRPr>
          </a:p>
        </p:txBody>
      </p:sp>
      <p:sp>
        <p:nvSpPr>
          <p:cNvPr id="294" name="CustomShape 2"/>
          <p:cNvSpPr/>
          <p:nvPr/>
        </p:nvSpPr>
        <p:spPr>
          <a:xfrm>
            <a:off x="838080" y="1825560"/>
            <a:ext cx="10514520" cy="46882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0070c0"/>
                </a:solidFill>
                <a:latin typeface="Calibri"/>
                <a:ea typeface="DejaVu Sans"/>
              </a:rPr>
              <a:t>Data Redaction :</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167" dur="indefinite" restart="never" nodeType="tmRoot">
          <p:childTnLst>
            <p:seq>
              <p:cTn id="168" dur="indefinite"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5" name="" descr=""/>
          <p:cNvPicPr/>
          <p:nvPr/>
        </p:nvPicPr>
        <p:blipFill>
          <a:blip r:embed="rId1"/>
          <a:stretch/>
        </p:blipFill>
        <p:spPr>
          <a:xfrm>
            <a:off x="2973600" y="1198080"/>
            <a:ext cx="5905080" cy="4828680"/>
          </a:xfrm>
          <a:prstGeom prst="rect">
            <a:avLst/>
          </a:prstGeom>
          <a:ln>
            <a:noFill/>
          </a:ln>
        </p:spPr>
      </p:pic>
    </p:spTree>
  </p:cSld>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Replication</a:t>
            </a:r>
            <a:endParaRPr b="0" lang="en-US" sz="4800" spc="-1" strike="noStrike">
              <a:latin typeface="Arial"/>
            </a:endParaRPr>
          </a:p>
        </p:txBody>
      </p:sp>
      <p:sp>
        <p:nvSpPr>
          <p:cNvPr id="297"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70c0"/>
              </a:buClr>
              <a:buFont typeface="Arial"/>
              <a:buChar char="•"/>
            </a:pPr>
            <a:r>
              <a:rPr b="1" lang="en-US" sz="2800" spc="-1" strike="noStrike">
                <a:solidFill>
                  <a:srgbClr val="0070c0"/>
                </a:solidFill>
                <a:latin typeface="Calibri"/>
                <a:ea typeface="DejaVu Sans"/>
              </a:rPr>
              <a:t>Mise en place :</a:t>
            </a:r>
            <a:endParaRPr b="0" lang="en-US" sz="2800" spc="-1" strike="noStrike">
              <a:latin typeface="Arial"/>
            </a:endParaRPr>
          </a:p>
          <a:p>
            <a:pPr marL="457200">
              <a:lnSpc>
                <a:spcPct val="90000"/>
              </a:lnSpc>
              <a:spcBef>
                <a:spcPts val="499"/>
              </a:spcBef>
            </a:pPr>
            <a:endParaRPr b="0" lang="en-US" sz="2800" spc="-1" strike="noStrike">
              <a:latin typeface="Arial"/>
            </a:endParaRPr>
          </a:p>
          <a:p>
            <a:pPr lvl="1" marL="972360" indent="-514080">
              <a:lnSpc>
                <a:spcPct val="90000"/>
              </a:lnSpc>
              <a:spcBef>
                <a:spcPts val="499"/>
              </a:spcBef>
              <a:buClr>
                <a:srgbClr val="000000"/>
              </a:buClr>
              <a:buFont typeface="Arial"/>
              <a:buAutoNum type="arabicPeriod"/>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Démarrer les instance mongoDB avec les paramètres :</a:t>
            </a:r>
            <a:endParaRPr b="0" lang="en-US" sz="2800" spc="-1" strike="noStrike">
              <a:latin typeface="Arial"/>
            </a:endParaRPr>
          </a:p>
          <a:p>
            <a:pPr marL="457920">
              <a:lnSpc>
                <a:spcPct val="90000"/>
              </a:lnSpc>
              <a:spcBef>
                <a:spcPts val="499"/>
              </a:spcBef>
            </a:pPr>
            <a:endParaRPr b="0" lang="en-US" sz="2800" spc="-1" strike="noStrike">
              <a:latin typeface="Arial"/>
            </a:endParaRPr>
          </a:p>
          <a:p>
            <a:pPr marL="457920">
              <a:lnSpc>
                <a:spcPct val="90000"/>
              </a:lnSpc>
              <a:spcBef>
                <a:spcPts val="499"/>
              </a:spcBef>
            </a:pPr>
            <a:r>
              <a:rPr b="0" lang="en-US" sz="2800" spc="-1" strike="noStrike">
                <a:solidFill>
                  <a:srgbClr val="44546a"/>
                </a:solidFill>
                <a:latin typeface="Calibri"/>
                <a:ea typeface="DejaVu Sans"/>
              </a:rPr>
              <a:t>replication:</a:t>
            </a:r>
            <a:endParaRPr b="0" lang="en-US" sz="2800" spc="-1" strike="noStrike">
              <a:latin typeface="Arial"/>
            </a:endParaRPr>
          </a:p>
          <a:p>
            <a:pPr marL="915120">
              <a:lnSpc>
                <a:spcPct val="90000"/>
              </a:lnSpc>
              <a:spcBef>
                <a:spcPts val="499"/>
              </a:spcBef>
            </a:pPr>
            <a:r>
              <a:rPr b="0" lang="en-US" sz="2800" spc="-1" strike="noStrike">
                <a:solidFill>
                  <a:srgbClr val="44546a"/>
                </a:solidFill>
                <a:latin typeface="Calibri"/>
                <a:ea typeface="DejaVu Sans"/>
              </a:rPr>
              <a:t>replSetName: </a:t>
            </a:r>
            <a:r>
              <a:rPr b="0" lang="en-US" sz="2800" spc="-1" strike="noStrike">
                <a:solidFill>
                  <a:srgbClr val="000000"/>
                </a:solidFill>
                <a:latin typeface="Calibri"/>
                <a:ea typeface="DejaVu Sans"/>
              </a:rPr>
              <a:t>&lt;rsname&gt;</a:t>
            </a:r>
            <a:endParaRPr b="0" lang="en-US" sz="2800" spc="-1" strike="noStrike">
              <a:latin typeface="Arial"/>
            </a:endParaRPr>
          </a:p>
          <a:p>
            <a:pPr marL="457920">
              <a:lnSpc>
                <a:spcPct val="90000"/>
              </a:lnSpc>
              <a:spcBef>
                <a:spcPts val="499"/>
              </a:spcBef>
            </a:pPr>
            <a:r>
              <a:rPr b="0" lang="en-US" sz="2800" spc="-1" strike="noStrike">
                <a:solidFill>
                  <a:srgbClr val="44546a"/>
                </a:solidFill>
                <a:latin typeface="Calibri"/>
                <a:ea typeface="DejaVu Sans"/>
              </a:rPr>
              <a:t>net:</a:t>
            </a:r>
            <a:endParaRPr b="0" lang="en-US" sz="2800" spc="-1" strike="noStrike">
              <a:latin typeface="Arial"/>
            </a:endParaRPr>
          </a:p>
          <a:p>
            <a:pPr marL="915120">
              <a:lnSpc>
                <a:spcPct val="90000"/>
              </a:lnSpc>
              <a:spcBef>
                <a:spcPts val="499"/>
              </a:spcBef>
            </a:pPr>
            <a:r>
              <a:rPr b="0" lang="en-US" sz="2800" spc="-1" strike="noStrike">
                <a:solidFill>
                  <a:srgbClr val="44546a"/>
                </a:solidFill>
                <a:latin typeface="Calibri"/>
                <a:ea typeface="DejaVu Sans"/>
              </a:rPr>
              <a:t>bindIp: </a:t>
            </a:r>
            <a:r>
              <a:rPr b="0" lang="en-US" sz="2800" spc="-1" strike="noStrike">
                <a:solidFill>
                  <a:srgbClr val="000000"/>
                </a:solidFill>
                <a:latin typeface="Calibri"/>
                <a:ea typeface="DejaVu Sans"/>
              </a:rPr>
              <a:t>&lt;host&gt;</a:t>
            </a:r>
            <a:endParaRPr b="0" lang="en-US" sz="2800" spc="-1" strike="noStrike">
              <a:latin typeface="Arial"/>
            </a:endParaRPr>
          </a:p>
          <a:p>
            <a:pPr>
              <a:lnSpc>
                <a:spcPct val="90000"/>
              </a:lnSpc>
              <a:spcBef>
                <a:spcPts val="499"/>
              </a:spcBef>
            </a:pPr>
            <a:endParaRPr b="0" lang="en-US" sz="2800" spc="-1" strike="noStrike">
              <a:latin typeface="Arial"/>
            </a:endParaRPr>
          </a:p>
          <a:p>
            <a:pPr>
              <a:lnSpc>
                <a:spcPct val="90000"/>
              </a:lnSpc>
              <a:spcBef>
                <a:spcPts val="499"/>
              </a:spcBef>
            </a:pPr>
            <a:endParaRPr b="0" lang="en-US" sz="2800" spc="-1" strike="noStrike">
              <a:latin typeface="Arial"/>
            </a:endParaRPr>
          </a:p>
        </p:txBody>
      </p:sp>
    </p:spTree>
  </p:cSld>
  <p:timing>
    <p:tnLst>
      <p:par>
        <p:cTn id="169" dur="indefinite" restart="never" nodeType="tmRoot">
          <p:childTnLst>
            <p:seq>
              <p:cTn id="170" dur="indefinite"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Replication</a:t>
            </a:r>
            <a:endParaRPr b="0" lang="en-US" sz="4800" spc="-1" strike="noStrike">
              <a:latin typeface="Arial"/>
            </a:endParaRPr>
          </a:p>
        </p:txBody>
      </p:sp>
      <p:sp>
        <p:nvSpPr>
          <p:cNvPr id="299"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457920" indent="-456840">
              <a:lnSpc>
                <a:spcPct val="90000"/>
              </a:lnSpc>
              <a:spcBef>
                <a:spcPts val="499"/>
              </a:spcBef>
              <a:buClr>
                <a:srgbClr val="000000"/>
              </a:buClr>
              <a:buFont typeface="Arial"/>
              <a:buChar char="•"/>
            </a:pPr>
            <a:r>
              <a:rPr b="1" lang="en-US" sz="2800" spc="-1" strike="noStrike">
                <a:solidFill>
                  <a:srgbClr val="0070c0"/>
                </a:solidFill>
                <a:latin typeface="Calibri"/>
                <a:ea typeface="DejaVu Sans"/>
              </a:rPr>
              <a:t>Voir la configuration :</a:t>
            </a:r>
            <a:endParaRPr b="0" lang="en-US" sz="2800" spc="-1" strike="noStrike">
              <a:latin typeface="Arial"/>
            </a:endParaRPr>
          </a:p>
          <a:p>
            <a:pPr marL="457200">
              <a:lnSpc>
                <a:spcPct val="90000"/>
              </a:lnSpc>
              <a:spcBef>
                <a:spcPts val="499"/>
              </a:spcBef>
            </a:pPr>
            <a:endParaRPr b="0" lang="en-US" sz="2800" spc="-1" strike="noStrike">
              <a:latin typeface="Arial"/>
            </a:endParaRPr>
          </a:p>
          <a:p>
            <a:pPr marL="457920">
              <a:lnSpc>
                <a:spcPct val="90000"/>
              </a:lnSpc>
              <a:spcBef>
                <a:spcPts val="499"/>
              </a:spcBef>
            </a:pPr>
            <a:r>
              <a:rPr b="0" lang="en-US" sz="2800" spc="-1" strike="noStrike">
                <a:solidFill>
                  <a:srgbClr val="44546a"/>
                </a:solidFill>
                <a:latin typeface="Lucida Console"/>
                <a:ea typeface="DejaVu Sans"/>
              </a:rPr>
              <a:t>rs.conf()</a:t>
            </a:r>
            <a:endParaRPr b="0" lang="en-US" sz="2800" spc="-1" strike="noStrike">
              <a:latin typeface="Arial"/>
            </a:endParaRPr>
          </a:p>
          <a:p>
            <a:pPr marL="457920">
              <a:lnSpc>
                <a:spcPct val="90000"/>
              </a:lnSpc>
              <a:spcBef>
                <a:spcPts val="499"/>
              </a:spcBef>
            </a:pPr>
            <a:endParaRPr b="0" lang="en-US" sz="2800" spc="-1" strike="noStrike">
              <a:latin typeface="Arial"/>
            </a:endParaRPr>
          </a:p>
          <a:p>
            <a:pPr marL="457920" indent="-456840">
              <a:lnSpc>
                <a:spcPct val="90000"/>
              </a:lnSpc>
              <a:spcBef>
                <a:spcPts val="499"/>
              </a:spcBef>
              <a:buClr>
                <a:srgbClr val="000000"/>
              </a:buClr>
              <a:buFont typeface="Arial"/>
              <a:buChar char="•"/>
            </a:pPr>
            <a:r>
              <a:rPr b="1" lang="en-US" sz="2800" spc="-1" strike="noStrike">
                <a:solidFill>
                  <a:srgbClr val="0070c0"/>
                </a:solidFill>
                <a:latin typeface="Calibri"/>
                <a:ea typeface="DejaVu Sans"/>
              </a:rPr>
              <a:t>Voir la configuration :</a:t>
            </a:r>
            <a:endParaRPr b="0" lang="en-US" sz="2800" spc="-1" strike="noStrike">
              <a:latin typeface="Arial"/>
            </a:endParaRPr>
          </a:p>
          <a:p>
            <a:pPr marL="457920">
              <a:lnSpc>
                <a:spcPct val="90000"/>
              </a:lnSpc>
              <a:spcBef>
                <a:spcPts val="499"/>
              </a:spcBef>
            </a:pPr>
            <a:endParaRPr b="0" lang="en-US" sz="2800" spc="-1" strike="noStrike">
              <a:latin typeface="Arial"/>
            </a:endParaRPr>
          </a:p>
          <a:p>
            <a:pPr marL="915120" indent="-226800">
              <a:lnSpc>
                <a:spcPct val="90000"/>
              </a:lnSpc>
              <a:spcBef>
                <a:spcPts val="499"/>
              </a:spcBef>
            </a:pPr>
            <a:r>
              <a:rPr b="0" lang="en-US" sz="2800" spc="-1" strike="noStrike">
                <a:solidFill>
                  <a:srgbClr val="44546a"/>
                </a:solidFill>
                <a:latin typeface="Lucida Console"/>
                <a:ea typeface="DejaVu Sans"/>
              </a:rPr>
              <a:t>rs.status()</a:t>
            </a:r>
            <a:endParaRPr b="0" lang="en-US" sz="2800" spc="-1" strike="noStrike">
              <a:latin typeface="Arial"/>
            </a:endParaRPr>
          </a:p>
        </p:txBody>
      </p:sp>
    </p:spTree>
  </p:cSld>
  <p:timing>
    <p:tnLst>
      <p:par>
        <p:cTn id="171" dur="indefinite" restart="never" nodeType="tmRoot">
          <p:childTnLst>
            <p:seq>
              <p:cTn id="172" dur="indefinite"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Replication</a:t>
            </a:r>
            <a:endParaRPr b="0" lang="en-US" sz="4800" spc="-1" strike="noStrike">
              <a:latin typeface="Arial"/>
            </a:endParaRPr>
          </a:p>
        </p:txBody>
      </p:sp>
      <p:sp>
        <p:nvSpPr>
          <p:cNvPr id="301"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457920" indent="-456840">
              <a:lnSpc>
                <a:spcPct val="90000"/>
              </a:lnSpc>
              <a:spcBef>
                <a:spcPts val="499"/>
              </a:spcBef>
              <a:buClr>
                <a:srgbClr val="000000"/>
              </a:buClr>
              <a:buFont typeface="Arial"/>
              <a:buChar char="•"/>
            </a:pPr>
            <a:r>
              <a:rPr b="1" lang="en-US" sz="2800" spc="-1" strike="noStrike">
                <a:solidFill>
                  <a:srgbClr val="0070c0"/>
                </a:solidFill>
                <a:latin typeface="Calibri"/>
                <a:ea typeface="DejaVu Sans"/>
              </a:rPr>
              <a:t>Pour verifier le noeud maître:</a:t>
            </a:r>
            <a:endParaRPr b="0" lang="en-US" sz="2800" spc="-1" strike="noStrike">
              <a:latin typeface="Arial"/>
            </a:endParaRPr>
          </a:p>
          <a:p>
            <a:pPr marL="457200">
              <a:lnSpc>
                <a:spcPct val="90000"/>
              </a:lnSpc>
              <a:spcBef>
                <a:spcPts val="499"/>
              </a:spcBef>
            </a:pPr>
            <a:endParaRPr b="0" lang="en-US" sz="2800" spc="-1" strike="noStrike">
              <a:latin typeface="Arial"/>
            </a:endParaRPr>
          </a:p>
          <a:p>
            <a:pPr marL="457920">
              <a:lnSpc>
                <a:spcPct val="90000"/>
              </a:lnSpc>
              <a:spcBef>
                <a:spcPts val="499"/>
              </a:spcBef>
            </a:pPr>
            <a:r>
              <a:rPr b="0" lang="en-US" sz="2800" spc="-1" strike="noStrike">
                <a:solidFill>
                  <a:srgbClr val="44546a"/>
                </a:solidFill>
                <a:latin typeface="Lucida Console"/>
                <a:ea typeface="DejaVu Sans"/>
              </a:rPr>
              <a:t>db.isMaster()</a:t>
            </a:r>
            <a:endParaRPr b="0" lang="en-US" sz="2800" spc="-1" strike="noStrike">
              <a:latin typeface="Arial"/>
            </a:endParaRPr>
          </a:p>
          <a:p>
            <a:pPr marL="457920">
              <a:lnSpc>
                <a:spcPct val="90000"/>
              </a:lnSpc>
              <a:spcBef>
                <a:spcPts val="499"/>
              </a:spcBef>
            </a:pPr>
            <a:endParaRPr b="0" lang="en-US" sz="2800" spc="-1" strike="noStrike">
              <a:latin typeface="Arial"/>
            </a:endParaRPr>
          </a:p>
          <a:p>
            <a:pPr marL="457920" indent="-456840">
              <a:lnSpc>
                <a:spcPct val="90000"/>
              </a:lnSpc>
              <a:spcBef>
                <a:spcPts val="499"/>
              </a:spcBef>
              <a:buClr>
                <a:srgbClr val="000000"/>
              </a:buClr>
              <a:buFont typeface="Arial"/>
              <a:buChar char="•"/>
            </a:pPr>
            <a:r>
              <a:rPr b="1" lang="en-US" sz="2800" spc="-1" strike="noStrike">
                <a:solidFill>
                  <a:srgbClr val="0070c0"/>
                </a:solidFill>
                <a:latin typeface="Calibri"/>
                <a:ea typeface="DejaVu Sans"/>
              </a:rPr>
              <a:t>Pour ajouter un noeud (ayant ses paramètres appropriés) :</a:t>
            </a:r>
            <a:endParaRPr b="0" lang="en-US" sz="2800" spc="-1" strike="noStrike">
              <a:latin typeface="Arial"/>
            </a:endParaRPr>
          </a:p>
          <a:p>
            <a:pPr marL="457920">
              <a:lnSpc>
                <a:spcPct val="90000"/>
              </a:lnSpc>
              <a:spcBef>
                <a:spcPts val="499"/>
              </a:spcBef>
            </a:pPr>
            <a:endParaRPr b="0" lang="en-US" sz="2800" spc="-1" strike="noStrike">
              <a:latin typeface="Arial"/>
            </a:endParaRPr>
          </a:p>
          <a:p>
            <a:pPr marL="915120" indent="-226800">
              <a:lnSpc>
                <a:spcPct val="90000"/>
              </a:lnSpc>
              <a:spcBef>
                <a:spcPts val="499"/>
              </a:spcBef>
            </a:pPr>
            <a:r>
              <a:rPr b="0" lang="en-US" sz="2800" spc="-1" strike="noStrike">
                <a:solidFill>
                  <a:srgbClr val="44546a"/>
                </a:solidFill>
                <a:latin typeface="Lucida Console"/>
                <a:ea typeface="DejaVu Sans"/>
              </a:rPr>
              <a:t>rs.add()</a:t>
            </a:r>
            <a:endParaRPr b="0" lang="en-US" sz="2800" spc="-1" strike="noStrike">
              <a:latin typeface="Arial"/>
            </a:endParaRPr>
          </a:p>
          <a:p>
            <a:pPr marL="915120" indent="-226800">
              <a:lnSpc>
                <a:spcPct val="90000"/>
              </a:lnSpc>
              <a:spcBef>
                <a:spcPts val="499"/>
              </a:spcBef>
            </a:pPr>
            <a:endParaRPr b="0" lang="en-US" sz="2800" spc="-1" strike="noStrike">
              <a:latin typeface="Arial"/>
            </a:endParaRPr>
          </a:p>
          <a:p>
            <a:pPr marL="457920" indent="-456840">
              <a:lnSpc>
                <a:spcPct val="90000"/>
              </a:lnSpc>
              <a:spcBef>
                <a:spcPts val="499"/>
              </a:spcBef>
              <a:buClr>
                <a:srgbClr val="000000"/>
              </a:buClr>
              <a:buFont typeface="Arial"/>
              <a:buChar char="•"/>
            </a:pPr>
            <a:r>
              <a:rPr b="1" lang="en-US" sz="2800" spc="-1" strike="noStrike">
                <a:solidFill>
                  <a:srgbClr val="0070c0"/>
                </a:solidFill>
                <a:latin typeface="Calibri"/>
                <a:ea typeface="DejaVu Sans"/>
              </a:rPr>
              <a:t>Pour retirer un noeud :</a:t>
            </a:r>
            <a:endParaRPr b="0" lang="en-US" sz="2800" spc="-1" strike="noStrike">
              <a:latin typeface="Arial"/>
            </a:endParaRPr>
          </a:p>
          <a:p>
            <a:pPr marL="457920">
              <a:lnSpc>
                <a:spcPct val="90000"/>
              </a:lnSpc>
              <a:spcBef>
                <a:spcPts val="499"/>
              </a:spcBef>
            </a:pPr>
            <a:endParaRPr b="0" lang="en-US" sz="2800" spc="-1" strike="noStrike">
              <a:latin typeface="Arial"/>
            </a:endParaRPr>
          </a:p>
          <a:p>
            <a:pPr marL="915120" indent="-226800">
              <a:lnSpc>
                <a:spcPct val="90000"/>
              </a:lnSpc>
              <a:spcBef>
                <a:spcPts val="499"/>
              </a:spcBef>
            </a:pPr>
            <a:r>
              <a:rPr b="0" lang="en-US" sz="2800" spc="-1" strike="noStrike">
                <a:solidFill>
                  <a:srgbClr val="44546a"/>
                </a:solidFill>
                <a:latin typeface="Lucida Console"/>
                <a:ea typeface="DejaVu Sans"/>
              </a:rPr>
              <a:t>rs.remove()</a:t>
            </a:r>
            <a:endParaRPr b="0" lang="en-US" sz="2800" spc="-1" strike="noStrike">
              <a:latin typeface="Arial"/>
            </a:endParaRPr>
          </a:p>
          <a:p>
            <a:pPr marL="915120" indent="-226800">
              <a:lnSpc>
                <a:spcPct val="90000"/>
              </a:lnSpc>
              <a:spcBef>
                <a:spcPts val="499"/>
              </a:spcBef>
            </a:pPr>
            <a:endParaRPr b="0" lang="en-US" sz="2800" spc="-1" strike="noStrike">
              <a:latin typeface="Arial"/>
            </a:endParaRPr>
          </a:p>
        </p:txBody>
      </p:sp>
    </p:spTree>
  </p:cSld>
  <p:timing>
    <p:tnLst>
      <p:par>
        <p:cTn id="173" dur="indefinite" restart="never" nodeType="tmRoot">
          <p:childTnLst>
            <p:seq>
              <p:cTn id="174" dur="indefinite"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Replication</a:t>
            </a:r>
            <a:endParaRPr b="0" lang="en-US" sz="4800" spc="-1" strike="noStrike">
              <a:latin typeface="Arial"/>
            </a:endParaRPr>
          </a:p>
        </p:txBody>
      </p:sp>
      <p:sp>
        <p:nvSpPr>
          <p:cNvPr id="303"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457920" indent="-456840">
              <a:lnSpc>
                <a:spcPct val="90000"/>
              </a:lnSpc>
              <a:spcBef>
                <a:spcPts val="499"/>
              </a:spcBef>
              <a:buClr>
                <a:srgbClr val="000000"/>
              </a:buClr>
              <a:buFont typeface="Arial"/>
              <a:buChar char="•"/>
            </a:pPr>
            <a:r>
              <a:rPr b="1" lang="en-US" sz="2800" spc="-1" strike="noStrike">
                <a:solidFill>
                  <a:srgbClr val="0070c0"/>
                </a:solidFill>
                <a:latin typeface="Calibri"/>
                <a:ea typeface="DejaVu Sans"/>
              </a:rPr>
              <a:t>Read preferred :</a:t>
            </a:r>
            <a:endParaRPr b="0" lang="en-US" sz="2800" spc="-1" strike="noStrike">
              <a:latin typeface="Arial"/>
            </a:endParaRPr>
          </a:p>
          <a:p>
            <a:pPr marL="457200">
              <a:lnSpc>
                <a:spcPct val="90000"/>
              </a:lnSpc>
              <a:spcBef>
                <a:spcPts val="499"/>
              </a:spcBef>
            </a:pPr>
            <a:endParaRPr b="0" lang="en-US" sz="2800" spc="-1" strike="noStrike">
              <a:latin typeface="Arial"/>
            </a:endParaRPr>
          </a:p>
          <a:p>
            <a:pPr marL="457920">
              <a:lnSpc>
                <a:spcPct val="90000"/>
              </a:lnSpc>
              <a:spcBef>
                <a:spcPts val="499"/>
              </a:spcBef>
            </a:pPr>
            <a:r>
              <a:rPr b="0" lang="en-US" sz="2800" spc="-1" strike="noStrike">
                <a:solidFill>
                  <a:srgbClr val="44546a"/>
                </a:solidFill>
                <a:latin typeface="Lucida Console"/>
                <a:ea typeface="DejaVu Sans"/>
              </a:rPr>
              <a:t>db.getMongo().setReadPref(“secondary”)</a:t>
            </a:r>
            <a:endParaRPr b="0" lang="en-US" sz="2800" spc="-1" strike="noStrike">
              <a:latin typeface="Arial"/>
            </a:endParaRPr>
          </a:p>
          <a:p>
            <a:pPr marL="457920">
              <a:lnSpc>
                <a:spcPct val="90000"/>
              </a:lnSpc>
              <a:spcBef>
                <a:spcPts val="499"/>
              </a:spcBef>
            </a:pPr>
            <a:endParaRPr b="0" lang="en-US" sz="2800" spc="-1" strike="noStrike">
              <a:latin typeface="Arial"/>
            </a:endParaRPr>
          </a:p>
          <a:p>
            <a:pPr marL="457920">
              <a:lnSpc>
                <a:spcPct val="90000"/>
              </a:lnSpc>
              <a:spcBef>
                <a:spcPts val="499"/>
              </a:spcBef>
            </a:pPr>
            <a:r>
              <a:rPr b="0" lang="en-US" sz="2800" spc="-1" strike="noStrike">
                <a:solidFill>
                  <a:srgbClr val="44546a"/>
                </a:solidFill>
                <a:latin typeface="Lucida Console"/>
                <a:ea typeface="DejaVu Sans"/>
              </a:rPr>
              <a:t>db.&lt;collection&gt;.find({}).readPref(“secondary”)</a:t>
            </a:r>
            <a:endParaRPr b="0" lang="en-US" sz="2800" spc="-1" strike="noStrike">
              <a:latin typeface="Arial"/>
            </a:endParaRPr>
          </a:p>
          <a:p>
            <a:pPr marL="457920">
              <a:lnSpc>
                <a:spcPct val="90000"/>
              </a:lnSpc>
              <a:spcBef>
                <a:spcPts val="499"/>
              </a:spcBef>
            </a:pPr>
            <a:endParaRPr b="0" lang="en-US" sz="2800" spc="-1" strike="noStrike">
              <a:latin typeface="Arial"/>
            </a:endParaRPr>
          </a:p>
          <a:p>
            <a:pPr marL="915120" indent="-226800">
              <a:lnSpc>
                <a:spcPct val="90000"/>
              </a:lnSpc>
              <a:spcBef>
                <a:spcPts val="499"/>
              </a:spcBef>
            </a:pPr>
            <a:endParaRPr b="0" lang="en-US" sz="2800" spc="-1" strike="noStrike">
              <a:latin typeface="Arial"/>
            </a:endParaRPr>
          </a:p>
        </p:txBody>
      </p:sp>
    </p:spTree>
  </p:cSld>
  <p:timing>
    <p:tnLst>
      <p:par>
        <p:cTn id="175" dur="indefinite" restart="never" nodeType="tmRoot">
          <p:childTnLst>
            <p:seq>
              <p:cTn id="17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a:t>
            </a:r>
            <a:endParaRPr b="0" lang="en-US" sz="4800" spc="-1" strike="noStrike">
              <a:latin typeface="Arial"/>
            </a:endParaRPr>
          </a:p>
        </p:txBody>
      </p:sp>
      <p:sp>
        <p:nvSpPr>
          <p:cNvPr id="140"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ff0000"/>
                </a:solidFill>
                <a:latin typeface="Calibri"/>
                <a:ea typeface="DejaVu Sans"/>
              </a:rPr>
              <a:t>Remarques importantes :</a:t>
            </a:r>
            <a:endParaRPr b="0" lang="en-US" sz="2800" spc="-1" strike="noStrike">
              <a:latin typeface="Arial"/>
            </a:endParaRPr>
          </a:p>
          <a:p>
            <a:pPr>
              <a:lnSpc>
                <a:spcPct val="90000"/>
              </a:lnSpc>
              <a:spcBef>
                <a:spcPts val="1001"/>
              </a:spcBef>
            </a:pP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3200" spc="-1" strike="noStrike">
                <a:solidFill>
                  <a:srgbClr val="000000"/>
                </a:solidFill>
                <a:latin typeface="Calibri"/>
                <a:ea typeface="DejaVu Sans"/>
              </a:rPr>
              <a:t>Nous allons travailler avec la version : 4.2</a:t>
            </a:r>
            <a:endParaRPr b="0" lang="en-US" sz="3200" spc="-1" strike="noStrike">
              <a:latin typeface="Arial"/>
            </a:endParaRPr>
          </a:p>
          <a:p>
            <a:pPr>
              <a:lnSpc>
                <a:spcPct val="100000"/>
              </a:lnSpc>
            </a:pPr>
            <a:endParaRPr b="0" lang="en-US" sz="3200" spc="-1" strike="noStrike">
              <a:latin typeface="Arial"/>
            </a:endParaRPr>
          </a:p>
          <a:p>
            <a:pPr lvl="1" marL="685800" indent="-227520">
              <a:lnSpc>
                <a:spcPct val="90000"/>
              </a:lnSpc>
              <a:spcBef>
                <a:spcPts val="499"/>
              </a:spcBef>
              <a:buClr>
                <a:srgbClr val="000000"/>
              </a:buClr>
              <a:buFont typeface="Arial"/>
              <a:buChar char="•"/>
            </a:pPr>
            <a:r>
              <a:rPr b="0" lang="en-US" sz="3200" spc="-1" strike="noStrike">
                <a:solidFill>
                  <a:srgbClr val="000000"/>
                </a:solidFill>
                <a:latin typeface="Calibri"/>
                <a:ea typeface="DejaVu Sans"/>
              </a:rPr>
              <a:t>Pour une version donnée, certaines fonctionnalités ou options peuvent ne pas exister dans les versions antérieures, ou être modifiées ou supprimées dans les versions ultérieures</a:t>
            </a:r>
            <a:endParaRPr b="0" lang="en-US" sz="3200" spc="-1" strike="noStrike">
              <a:latin typeface="Arial"/>
            </a:endParaRPr>
          </a:p>
          <a:p>
            <a:pPr>
              <a:lnSpc>
                <a:spcPct val="90000"/>
              </a:lnSpc>
              <a:spcBef>
                <a:spcPts val="1001"/>
              </a:spcBef>
            </a:pPr>
            <a:endParaRPr b="0" lang="en-US"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4" name="" descr=""/>
          <p:cNvPicPr/>
          <p:nvPr/>
        </p:nvPicPr>
        <p:blipFill>
          <a:blip r:embed="rId1"/>
          <a:stretch/>
        </p:blipFill>
        <p:spPr>
          <a:xfrm rot="20400">
            <a:off x="2388240" y="1117800"/>
            <a:ext cx="6951600" cy="4920840"/>
          </a:xfrm>
          <a:prstGeom prst="rect">
            <a:avLst/>
          </a:prstGeom>
          <a:ln>
            <a:noFill/>
          </a:ln>
        </p:spPr>
      </p:pic>
    </p:spTree>
  </p:cSld>
  <p:timing>
    <p:tnLst>
      <p:par>
        <p:cTn id="177" dur="indefinite" restart="never" nodeType="tmRoot">
          <p:childTnLst>
            <p:seq>
              <p:cTn id="178" dur="indefinite"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Sharding</a:t>
            </a:r>
            <a:endParaRPr b="0" lang="en-US" sz="4800" spc="-1" strike="noStrike">
              <a:latin typeface="Arial"/>
            </a:endParaRPr>
          </a:p>
        </p:txBody>
      </p:sp>
      <p:sp>
        <p:nvSpPr>
          <p:cNvPr id="306" name="CustomShape 2"/>
          <p:cNvSpPr/>
          <p:nvPr/>
        </p:nvSpPr>
        <p:spPr>
          <a:xfrm>
            <a:off x="838080" y="1825560"/>
            <a:ext cx="11058480" cy="4350240"/>
          </a:xfrm>
          <a:prstGeom prst="rect">
            <a:avLst/>
          </a:prstGeom>
          <a:noFill/>
          <a:ln>
            <a:noFill/>
          </a:ln>
        </p:spPr>
        <p:style>
          <a:lnRef idx="0"/>
          <a:fillRef idx="0"/>
          <a:effectRef idx="0"/>
          <a:fontRef idx="minor"/>
        </p:style>
        <p:txBody>
          <a:bodyPr lIns="90000" rIns="90000" tIns="45000" bIns="45000">
            <a:normAutofit/>
          </a:bodyPr>
          <a:p>
            <a:pPr marL="457920" indent="-456840">
              <a:lnSpc>
                <a:spcPct val="90000"/>
              </a:lnSpc>
              <a:spcBef>
                <a:spcPts val="499"/>
              </a:spcBef>
              <a:buClr>
                <a:srgbClr val="000000"/>
              </a:buClr>
              <a:buFont typeface="Arial"/>
              <a:buChar char="•"/>
            </a:pPr>
            <a:r>
              <a:rPr b="1" lang="en-US" sz="2800" spc="-1" strike="noStrike">
                <a:solidFill>
                  <a:srgbClr val="0070c0"/>
                </a:solidFill>
                <a:latin typeface="Calibri"/>
                <a:ea typeface="DejaVu Sans"/>
              </a:rPr>
              <a:t>Mise en oeuvre :</a:t>
            </a:r>
            <a:endParaRPr b="0" lang="en-US" sz="2800" spc="-1" strike="noStrike">
              <a:latin typeface="Arial"/>
            </a:endParaRPr>
          </a:p>
          <a:p>
            <a:pPr>
              <a:lnSpc>
                <a:spcPct val="90000"/>
              </a:lnSpc>
              <a:spcBef>
                <a:spcPts val="499"/>
              </a:spcBef>
            </a:pPr>
            <a:endParaRPr b="0" lang="en-US" sz="2800" spc="-1" strike="noStrike">
              <a:latin typeface="Arial"/>
            </a:endParaRPr>
          </a:p>
          <a:p>
            <a:pPr lvl="1" marL="972360" indent="-514080">
              <a:lnSpc>
                <a:spcPct val="90000"/>
              </a:lnSpc>
              <a:spcBef>
                <a:spcPts val="499"/>
              </a:spcBef>
              <a:buClr>
                <a:srgbClr val="000000"/>
              </a:buClr>
              <a:buFont typeface="Arial"/>
              <a:buAutoNum type="arabicPeriod"/>
            </a:pPr>
            <a:r>
              <a:rPr b="1" lang="en-US" sz="2800" spc="-1" strike="noStrike">
                <a:solidFill>
                  <a:srgbClr val="0070c0"/>
                </a:solidFill>
                <a:latin typeface="Calibri"/>
                <a:ea typeface="DejaVu Sans"/>
              </a:rPr>
              <a:t>Démarrer une instance en mode configuration (configuration serveur)</a:t>
            </a:r>
            <a:endParaRPr b="0" lang="en-US" sz="2800" spc="-1" strike="noStrike">
              <a:latin typeface="Arial"/>
            </a:endParaRPr>
          </a:p>
          <a:p>
            <a:pPr marL="457200">
              <a:lnSpc>
                <a:spcPct val="90000"/>
              </a:lnSpc>
              <a:spcBef>
                <a:spcPts val="499"/>
              </a:spcBef>
            </a:pPr>
            <a:endParaRPr b="0" lang="en-US" sz="2800" spc="-1" strike="noStrike">
              <a:latin typeface="Arial"/>
            </a:endParaRPr>
          </a:p>
          <a:p>
            <a:pPr marL="457920">
              <a:lnSpc>
                <a:spcPct val="90000"/>
              </a:lnSpc>
              <a:spcBef>
                <a:spcPts val="499"/>
              </a:spcBef>
            </a:pPr>
            <a:r>
              <a:rPr b="0" lang="en-US" sz="2800" spc="-1" strike="noStrike">
                <a:solidFill>
                  <a:srgbClr val="44546a"/>
                </a:solidFill>
                <a:latin typeface="Lucida Console"/>
                <a:ea typeface="DejaVu Sans"/>
              </a:rPr>
              <a:t>sharding:</a:t>
            </a:r>
            <a:endParaRPr b="0" lang="en-US" sz="2800" spc="-1" strike="noStrike">
              <a:latin typeface="Arial"/>
            </a:endParaRPr>
          </a:p>
          <a:p>
            <a:pPr marL="457920">
              <a:lnSpc>
                <a:spcPct val="90000"/>
              </a:lnSpc>
              <a:spcBef>
                <a:spcPts val="499"/>
              </a:spcBef>
            </a:pPr>
            <a:r>
              <a:rPr b="0" lang="en-US" sz="2800" spc="-1" strike="noStrike">
                <a:solidFill>
                  <a:srgbClr val="44546a"/>
                </a:solidFill>
                <a:latin typeface="Lucida Console"/>
                <a:ea typeface="DejaVu Sans"/>
              </a:rPr>
              <a:t>	</a:t>
            </a:r>
            <a:r>
              <a:rPr b="0" lang="en-US" sz="2800" spc="-1" strike="noStrike">
                <a:solidFill>
                  <a:srgbClr val="44546a"/>
                </a:solidFill>
                <a:latin typeface="Lucida Console"/>
                <a:ea typeface="DejaVu Sans"/>
              </a:rPr>
              <a:t>clusterRole: configsvr</a:t>
            </a:r>
            <a:endParaRPr b="0" lang="en-US" sz="2800" spc="-1" strike="noStrike">
              <a:latin typeface="Arial"/>
            </a:endParaRPr>
          </a:p>
          <a:p>
            <a:pPr marL="457920">
              <a:lnSpc>
                <a:spcPct val="90000"/>
              </a:lnSpc>
              <a:spcBef>
                <a:spcPts val="499"/>
              </a:spcBef>
            </a:pPr>
            <a:r>
              <a:rPr b="0" lang="en-US" sz="2800" spc="-1" strike="noStrike">
                <a:solidFill>
                  <a:srgbClr val="44546a"/>
                </a:solidFill>
                <a:latin typeface="Lucida Console"/>
                <a:ea typeface="DejaVu Sans"/>
              </a:rPr>
              <a:t>replication:</a:t>
            </a:r>
            <a:endParaRPr b="0" lang="en-US" sz="2800" spc="-1" strike="noStrike">
              <a:latin typeface="Arial"/>
            </a:endParaRPr>
          </a:p>
          <a:p>
            <a:pPr marL="457920">
              <a:lnSpc>
                <a:spcPct val="90000"/>
              </a:lnSpc>
              <a:spcBef>
                <a:spcPts val="499"/>
              </a:spcBef>
            </a:pPr>
            <a:r>
              <a:rPr b="0" lang="en-US" sz="2800" spc="-1" strike="noStrike">
                <a:solidFill>
                  <a:srgbClr val="44546a"/>
                </a:solidFill>
                <a:latin typeface="Lucida Console"/>
                <a:ea typeface="DejaVu Sans"/>
              </a:rPr>
              <a:t>	</a:t>
            </a:r>
            <a:r>
              <a:rPr b="0" lang="en-US" sz="2800" spc="-1" strike="noStrike">
                <a:solidFill>
                  <a:srgbClr val="44546a"/>
                </a:solidFill>
                <a:latin typeface="Lucida Console"/>
                <a:ea typeface="DejaVu Sans"/>
              </a:rPr>
              <a:t>replSetName: cfgrs</a:t>
            </a:r>
            <a:endParaRPr b="0" lang="en-US" sz="2800" spc="-1" strike="noStrike">
              <a:latin typeface="Arial"/>
            </a:endParaRPr>
          </a:p>
          <a:p>
            <a:pPr marL="457920">
              <a:lnSpc>
                <a:spcPct val="90000"/>
              </a:lnSpc>
              <a:spcBef>
                <a:spcPts val="499"/>
              </a:spcBef>
            </a:pPr>
            <a:endParaRPr b="0" lang="en-US" sz="2800" spc="-1" strike="noStrike">
              <a:latin typeface="Arial"/>
            </a:endParaRPr>
          </a:p>
          <a:p>
            <a:pPr marL="457920">
              <a:lnSpc>
                <a:spcPct val="90000"/>
              </a:lnSpc>
              <a:spcBef>
                <a:spcPts val="499"/>
              </a:spcBef>
            </a:pPr>
            <a:endParaRPr b="0" lang="en-US" sz="2800" spc="-1" strike="noStrike">
              <a:latin typeface="Arial"/>
            </a:endParaRPr>
          </a:p>
          <a:p>
            <a:pPr marL="915120" indent="-226800">
              <a:lnSpc>
                <a:spcPct val="90000"/>
              </a:lnSpc>
              <a:spcBef>
                <a:spcPts val="499"/>
              </a:spcBef>
            </a:pPr>
            <a:r>
              <a:rPr b="0" lang="en-US" sz="2800" spc="-1" strike="noStrike">
                <a:solidFill>
                  <a:srgbClr val="44546a"/>
                </a:solidFill>
                <a:latin typeface="Lucida Console"/>
                <a:ea typeface="DejaVu Sans"/>
              </a:rPr>
              <a:t>&gt; rs.initiate()</a:t>
            </a:r>
            <a:endParaRPr b="0" lang="en-US" sz="2800" spc="-1" strike="noStrike">
              <a:latin typeface="Arial"/>
            </a:endParaRPr>
          </a:p>
          <a:p>
            <a:pPr marL="915120" indent="-226800">
              <a:lnSpc>
                <a:spcPct val="90000"/>
              </a:lnSpc>
              <a:spcBef>
                <a:spcPts val="499"/>
              </a:spcBef>
            </a:pPr>
            <a:endParaRPr b="0" lang="en-US" sz="2800" spc="-1" strike="noStrike">
              <a:latin typeface="Arial"/>
            </a:endParaRPr>
          </a:p>
        </p:txBody>
      </p:sp>
    </p:spTree>
  </p:cSld>
  <p:timing>
    <p:tnLst>
      <p:par>
        <p:cTn id="179" dur="indefinite" restart="never" nodeType="tmRoot">
          <p:childTnLst>
            <p:seq>
              <p:cTn id="180" dur="indefinite" nodeType="mainSeq"/>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Sharding</a:t>
            </a:r>
            <a:endParaRPr b="0" lang="en-US" sz="4800" spc="-1" strike="noStrike">
              <a:latin typeface="Arial"/>
            </a:endParaRPr>
          </a:p>
        </p:txBody>
      </p:sp>
      <p:sp>
        <p:nvSpPr>
          <p:cNvPr id="308"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457920" indent="-456840">
              <a:lnSpc>
                <a:spcPct val="90000"/>
              </a:lnSpc>
              <a:spcBef>
                <a:spcPts val="499"/>
              </a:spcBef>
              <a:buClr>
                <a:srgbClr val="000000"/>
              </a:buClr>
              <a:buFont typeface="Arial"/>
              <a:buChar char="•"/>
            </a:pPr>
            <a:r>
              <a:rPr b="1" lang="en-US" sz="2800" spc="-1" strike="noStrike">
                <a:solidFill>
                  <a:srgbClr val="0070c0"/>
                </a:solidFill>
                <a:latin typeface="Calibri"/>
                <a:ea typeface="DejaVu Sans"/>
              </a:rPr>
              <a:t>Mise en oeuvre :</a:t>
            </a:r>
            <a:endParaRPr b="0" lang="en-US" sz="2800" spc="-1" strike="noStrike">
              <a:latin typeface="Arial"/>
            </a:endParaRPr>
          </a:p>
          <a:p>
            <a:pPr>
              <a:lnSpc>
                <a:spcPct val="90000"/>
              </a:lnSpc>
              <a:spcBef>
                <a:spcPts val="499"/>
              </a:spcBef>
            </a:pPr>
            <a:endParaRPr b="0" lang="en-US" sz="2800" spc="-1" strike="noStrike">
              <a:latin typeface="Arial"/>
            </a:endParaRPr>
          </a:p>
          <a:p>
            <a:pPr lvl="1" marL="972360" indent="-514080">
              <a:lnSpc>
                <a:spcPct val="90000"/>
              </a:lnSpc>
              <a:spcBef>
                <a:spcPts val="499"/>
              </a:spcBef>
              <a:buClr>
                <a:srgbClr val="000000"/>
              </a:buClr>
              <a:buFont typeface="Arial"/>
              <a:buAutoNum type="arabicPeriod" startAt="2"/>
            </a:pPr>
            <a:r>
              <a:rPr b="1" lang="en-US" sz="2800" spc="-1" strike="noStrike">
                <a:solidFill>
                  <a:srgbClr val="0070c0"/>
                </a:solidFill>
                <a:latin typeface="Calibri"/>
                <a:ea typeface="DejaVu Sans"/>
              </a:rPr>
              <a:t>Démarrer une instance Query Router</a:t>
            </a:r>
            <a:endParaRPr b="0" lang="en-US" sz="2800" spc="-1" strike="noStrike">
              <a:latin typeface="Arial"/>
            </a:endParaRPr>
          </a:p>
          <a:p>
            <a:pPr marL="457200">
              <a:lnSpc>
                <a:spcPct val="90000"/>
              </a:lnSpc>
              <a:spcBef>
                <a:spcPts val="499"/>
              </a:spcBef>
            </a:pPr>
            <a:endParaRPr b="0" lang="en-US" sz="2800" spc="-1" strike="noStrike">
              <a:latin typeface="Arial"/>
            </a:endParaRPr>
          </a:p>
          <a:p>
            <a:pPr marL="457920">
              <a:lnSpc>
                <a:spcPct val="90000"/>
              </a:lnSpc>
              <a:spcBef>
                <a:spcPts val="499"/>
              </a:spcBef>
            </a:pPr>
            <a:r>
              <a:rPr b="0" lang="en-US" sz="2800" spc="-1" strike="noStrike">
                <a:solidFill>
                  <a:srgbClr val="44546a"/>
                </a:solidFill>
                <a:latin typeface="Lucida Console"/>
                <a:ea typeface="DejaVu Sans"/>
              </a:rPr>
              <a:t>sharding:</a:t>
            </a:r>
            <a:endParaRPr b="0" lang="en-US" sz="2800" spc="-1" strike="noStrike">
              <a:latin typeface="Arial"/>
            </a:endParaRPr>
          </a:p>
          <a:p>
            <a:pPr marL="457920">
              <a:lnSpc>
                <a:spcPct val="90000"/>
              </a:lnSpc>
              <a:spcBef>
                <a:spcPts val="499"/>
              </a:spcBef>
            </a:pPr>
            <a:r>
              <a:rPr b="0" lang="en-US" sz="2800" spc="-1" strike="noStrike">
                <a:solidFill>
                  <a:srgbClr val="44546a"/>
                </a:solidFill>
                <a:latin typeface="Lucida Console"/>
                <a:ea typeface="DejaVu Sans"/>
              </a:rPr>
              <a:t>	</a:t>
            </a:r>
            <a:r>
              <a:rPr b="0" lang="en-US" sz="2800" spc="-1" strike="noStrike">
                <a:solidFill>
                  <a:srgbClr val="44546a"/>
                </a:solidFill>
                <a:latin typeface="Lucida Console"/>
                <a:ea typeface="DejaVu Sans"/>
              </a:rPr>
              <a:t>configDB: cfgrs/&lt;host&gt;:&lt;port&gt;</a:t>
            </a:r>
            <a:endParaRPr b="0" lang="en-US" sz="2800" spc="-1" strike="noStrike">
              <a:latin typeface="Arial"/>
            </a:endParaRPr>
          </a:p>
          <a:p>
            <a:pPr marL="457920">
              <a:lnSpc>
                <a:spcPct val="90000"/>
              </a:lnSpc>
              <a:spcBef>
                <a:spcPts val="499"/>
              </a:spcBef>
            </a:pPr>
            <a:endParaRPr b="0" lang="en-US" sz="2800" spc="-1" strike="noStrike">
              <a:latin typeface="Arial"/>
            </a:endParaRPr>
          </a:p>
          <a:p>
            <a:pPr marL="457920">
              <a:lnSpc>
                <a:spcPct val="90000"/>
              </a:lnSpc>
              <a:spcBef>
                <a:spcPts val="499"/>
              </a:spcBef>
            </a:pPr>
            <a:endParaRPr b="0" lang="en-US" sz="2800" spc="-1" strike="noStrike">
              <a:latin typeface="Arial"/>
            </a:endParaRPr>
          </a:p>
          <a:p>
            <a:pPr marL="457920">
              <a:lnSpc>
                <a:spcPct val="90000"/>
              </a:lnSpc>
              <a:spcBef>
                <a:spcPts val="499"/>
              </a:spcBef>
            </a:pPr>
            <a:endParaRPr b="0" lang="en-US" sz="2800" spc="-1" strike="noStrike">
              <a:latin typeface="Arial"/>
            </a:endParaRPr>
          </a:p>
          <a:p>
            <a:pPr marL="457920">
              <a:lnSpc>
                <a:spcPct val="90000"/>
              </a:lnSpc>
              <a:spcBef>
                <a:spcPts val="499"/>
              </a:spcBef>
            </a:pPr>
            <a:r>
              <a:rPr b="0" lang="en-US" sz="2800" spc="-1" strike="noStrike">
                <a:solidFill>
                  <a:srgbClr val="44546a"/>
                </a:solidFill>
                <a:latin typeface="Lucida Console"/>
                <a:ea typeface="DejaVu Sans"/>
              </a:rPr>
              <a:t>$ mongo</a:t>
            </a:r>
            <a:r>
              <a:rPr b="1" lang="en-US" sz="2800" spc="-1" strike="noStrike">
                <a:solidFill>
                  <a:srgbClr val="44546a"/>
                </a:solidFill>
                <a:latin typeface="Lucida Console"/>
                <a:ea typeface="DejaVu Sans"/>
              </a:rPr>
              <a:t>s</a:t>
            </a:r>
            <a:r>
              <a:rPr b="0" lang="en-US" sz="2800" spc="-1" strike="noStrike">
                <a:solidFill>
                  <a:srgbClr val="44546a"/>
                </a:solidFill>
                <a:latin typeface="Lucida Console"/>
                <a:ea typeface="DejaVu Sans"/>
              </a:rPr>
              <a:t> --config /etc/mongodb.conf</a:t>
            </a:r>
            <a:endParaRPr b="0" lang="en-US" sz="2800" spc="-1" strike="noStrike">
              <a:latin typeface="Arial"/>
            </a:endParaRPr>
          </a:p>
        </p:txBody>
      </p:sp>
    </p:spTree>
  </p:cSld>
  <p:timing>
    <p:tnLst>
      <p:par>
        <p:cTn id="181" dur="indefinite" restart="never" nodeType="tmRoot">
          <p:childTnLst>
            <p:seq>
              <p:cTn id="182" dur="indefinite" nodeType="mainSeq"/>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Sharding</a:t>
            </a:r>
            <a:endParaRPr b="0" lang="en-US" sz="4800" spc="-1" strike="noStrike">
              <a:latin typeface="Arial"/>
            </a:endParaRPr>
          </a:p>
        </p:txBody>
      </p:sp>
      <p:sp>
        <p:nvSpPr>
          <p:cNvPr id="310"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457920" indent="-456840">
              <a:lnSpc>
                <a:spcPct val="90000"/>
              </a:lnSpc>
              <a:spcBef>
                <a:spcPts val="499"/>
              </a:spcBef>
              <a:buClr>
                <a:srgbClr val="000000"/>
              </a:buClr>
              <a:buFont typeface="Arial"/>
              <a:buChar char="•"/>
            </a:pPr>
            <a:r>
              <a:rPr b="1" lang="en-US" sz="2800" spc="-1" strike="noStrike">
                <a:solidFill>
                  <a:srgbClr val="0070c0"/>
                </a:solidFill>
                <a:latin typeface="Calibri"/>
                <a:ea typeface="DejaVu Sans"/>
              </a:rPr>
              <a:t>Mise en oeuvre :</a:t>
            </a:r>
            <a:endParaRPr b="0" lang="en-US" sz="2800" spc="-1" strike="noStrike">
              <a:latin typeface="Arial"/>
            </a:endParaRPr>
          </a:p>
          <a:p>
            <a:pPr>
              <a:lnSpc>
                <a:spcPct val="90000"/>
              </a:lnSpc>
              <a:spcBef>
                <a:spcPts val="499"/>
              </a:spcBef>
            </a:pPr>
            <a:endParaRPr b="0" lang="en-US" sz="2800" spc="-1" strike="noStrike">
              <a:latin typeface="Arial"/>
            </a:endParaRPr>
          </a:p>
          <a:p>
            <a:pPr lvl="1" marL="972360" indent="-514080">
              <a:lnSpc>
                <a:spcPct val="90000"/>
              </a:lnSpc>
              <a:spcBef>
                <a:spcPts val="499"/>
              </a:spcBef>
              <a:buClr>
                <a:srgbClr val="000000"/>
              </a:buClr>
              <a:buFont typeface="Arial"/>
              <a:buAutoNum type="arabicPeriod" startAt="3"/>
            </a:pPr>
            <a:r>
              <a:rPr b="1" lang="en-US" sz="2800" spc="-1" strike="noStrike">
                <a:solidFill>
                  <a:srgbClr val="0070c0"/>
                </a:solidFill>
                <a:latin typeface="Calibri"/>
                <a:ea typeface="DejaVu Sans"/>
              </a:rPr>
              <a:t>Démarrer les instances Shard</a:t>
            </a:r>
            <a:endParaRPr b="0" lang="en-US" sz="2800" spc="-1" strike="noStrike">
              <a:latin typeface="Arial"/>
            </a:endParaRPr>
          </a:p>
          <a:p>
            <a:pPr marL="457200">
              <a:lnSpc>
                <a:spcPct val="90000"/>
              </a:lnSpc>
              <a:spcBef>
                <a:spcPts val="499"/>
              </a:spcBef>
            </a:pPr>
            <a:endParaRPr b="0" lang="en-US" sz="2800" spc="-1" strike="noStrike">
              <a:latin typeface="Arial"/>
            </a:endParaRPr>
          </a:p>
          <a:p>
            <a:pPr marL="457920">
              <a:lnSpc>
                <a:spcPct val="90000"/>
              </a:lnSpc>
              <a:spcBef>
                <a:spcPts val="499"/>
              </a:spcBef>
            </a:pPr>
            <a:r>
              <a:rPr b="0" lang="en-US" sz="2800" spc="-1" strike="noStrike">
                <a:solidFill>
                  <a:srgbClr val="44546a"/>
                </a:solidFill>
                <a:latin typeface="Lucida Console"/>
                <a:ea typeface="DejaVu Sans"/>
              </a:rPr>
              <a:t>sharding:</a:t>
            </a:r>
            <a:endParaRPr b="0" lang="en-US" sz="2800" spc="-1" strike="noStrike">
              <a:latin typeface="Arial"/>
            </a:endParaRPr>
          </a:p>
          <a:p>
            <a:pPr marL="457920">
              <a:lnSpc>
                <a:spcPct val="90000"/>
              </a:lnSpc>
              <a:spcBef>
                <a:spcPts val="499"/>
              </a:spcBef>
            </a:pPr>
            <a:r>
              <a:rPr b="0" lang="en-US" sz="2800" spc="-1" strike="noStrike">
                <a:solidFill>
                  <a:srgbClr val="44546a"/>
                </a:solidFill>
                <a:latin typeface="Lucida Console"/>
                <a:ea typeface="DejaVu Sans"/>
              </a:rPr>
              <a:t>	</a:t>
            </a:r>
            <a:r>
              <a:rPr b="0" lang="en-US" sz="2800" spc="-1" strike="noStrike">
                <a:solidFill>
                  <a:srgbClr val="44546a"/>
                </a:solidFill>
                <a:latin typeface="Lucida Console"/>
                <a:ea typeface="DejaVu Sans"/>
              </a:rPr>
              <a:t>clusterRole: shardsvr</a:t>
            </a:r>
            <a:endParaRPr b="0" lang="en-US" sz="2800" spc="-1" strike="noStrike">
              <a:latin typeface="Arial"/>
            </a:endParaRPr>
          </a:p>
          <a:p>
            <a:pPr marL="457920">
              <a:lnSpc>
                <a:spcPct val="90000"/>
              </a:lnSpc>
              <a:spcBef>
                <a:spcPts val="499"/>
              </a:spcBef>
            </a:pPr>
            <a:r>
              <a:rPr b="0" lang="en-US" sz="2800" spc="-1" strike="noStrike">
                <a:solidFill>
                  <a:srgbClr val="44546a"/>
                </a:solidFill>
                <a:latin typeface="Lucida Console"/>
                <a:ea typeface="DejaVu Sans"/>
              </a:rPr>
              <a:t>Replication:</a:t>
            </a:r>
            <a:endParaRPr b="0" lang="en-US" sz="2800" spc="-1" strike="noStrike">
              <a:latin typeface="Arial"/>
            </a:endParaRPr>
          </a:p>
          <a:p>
            <a:pPr marL="457920">
              <a:lnSpc>
                <a:spcPct val="90000"/>
              </a:lnSpc>
              <a:spcBef>
                <a:spcPts val="499"/>
              </a:spcBef>
            </a:pPr>
            <a:r>
              <a:rPr b="0" lang="en-US" sz="2800" spc="-1" strike="noStrike">
                <a:solidFill>
                  <a:srgbClr val="44546a"/>
                </a:solidFill>
                <a:latin typeface="Lucida Console"/>
                <a:ea typeface="DejaVu Sans"/>
              </a:rPr>
              <a:t>	</a:t>
            </a:r>
            <a:r>
              <a:rPr b="0" lang="en-US" sz="2800" spc="-1" strike="noStrike">
                <a:solidFill>
                  <a:srgbClr val="44546a"/>
                </a:solidFill>
                <a:latin typeface="Lucida Console"/>
                <a:ea typeface="DejaVu Sans"/>
              </a:rPr>
              <a:t>replSetName: &lt;shardReplSet&gt;</a:t>
            </a:r>
            <a:endParaRPr b="0" lang="en-US" sz="2800" spc="-1" strike="noStrike">
              <a:latin typeface="Arial"/>
            </a:endParaRPr>
          </a:p>
          <a:p>
            <a:pPr marL="457920">
              <a:lnSpc>
                <a:spcPct val="90000"/>
              </a:lnSpc>
              <a:spcBef>
                <a:spcPts val="499"/>
              </a:spcBef>
            </a:pPr>
            <a:endParaRPr b="0" lang="en-US" sz="2800" spc="-1" strike="noStrike">
              <a:latin typeface="Arial"/>
            </a:endParaRPr>
          </a:p>
          <a:p>
            <a:pPr marL="457920">
              <a:lnSpc>
                <a:spcPct val="90000"/>
              </a:lnSpc>
              <a:spcBef>
                <a:spcPts val="499"/>
              </a:spcBef>
            </a:pPr>
            <a:endParaRPr b="0" lang="en-US" sz="2800" spc="-1" strike="noStrike">
              <a:latin typeface="Arial"/>
            </a:endParaRPr>
          </a:p>
          <a:p>
            <a:pPr marL="457920">
              <a:lnSpc>
                <a:spcPct val="90000"/>
              </a:lnSpc>
              <a:spcBef>
                <a:spcPts val="499"/>
              </a:spcBef>
            </a:pPr>
            <a:endParaRPr b="0" lang="en-US" sz="2800" spc="-1" strike="noStrike">
              <a:latin typeface="Arial"/>
            </a:endParaRPr>
          </a:p>
          <a:p>
            <a:pPr marL="457920">
              <a:lnSpc>
                <a:spcPct val="90000"/>
              </a:lnSpc>
              <a:spcBef>
                <a:spcPts val="499"/>
              </a:spcBef>
            </a:pPr>
            <a:r>
              <a:rPr b="0" lang="en-US" sz="2800" spc="-1" strike="noStrike">
                <a:solidFill>
                  <a:srgbClr val="44546a"/>
                </a:solidFill>
                <a:latin typeface="Lucida Console"/>
                <a:ea typeface="DejaVu Sans"/>
              </a:rPr>
              <a:t>$ mongod --config /etc/mongodb.conf</a:t>
            </a:r>
            <a:endParaRPr b="0" lang="en-US" sz="2800" spc="-1" strike="noStrike">
              <a:latin typeface="Arial"/>
            </a:endParaRPr>
          </a:p>
          <a:p>
            <a:pPr marL="457920">
              <a:lnSpc>
                <a:spcPct val="90000"/>
              </a:lnSpc>
              <a:spcBef>
                <a:spcPts val="499"/>
              </a:spcBef>
            </a:pPr>
            <a:endParaRPr b="0" lang="en-US" sz="2800" spc="-1" strike="noStrike">
              <a:latin typeface="Arial"/>
            </a:endParaRPr>
          </a:p>
          <a:p>
            <a:pPr marL="457920">
              <a:lnSpc>
                <a:spcPct val="90000"/>
              </a:lnSpc>
              <a:spcBef>
                <a:spcPts val="499"/>
              </a:spcBef>
            </a:pPr>
            <a:r>
              <a:rPr b="0" lang="en-US" sz="2800" spc="-1" strike="noStrike">
                <a:solidFill>
                  <a:srgbClr val="44546a"/>
                </a:solidFill>
                <a:latin typeface="Lucida Console"/>
                <a:ea typeface="DejaVu Sans"/>
              </a:rPr>
              <a:t>&gt; rs.initiate()</a:t>
            </a:r>
            <a:endParaRPr b="0" lang="en-US" sz="2800" spc="-1" strike="noStrike">
              <a:latin typeface="Arial"/>
            </a:endParaRPr>
          </a:p>
        </p:txBody>
      </p:sp>
    </p:spTree>
  </p:cSld>
  <p:timing>
    <p:tnLst>
      <p:par>
        <p:cTn id="183" dur="indefinite" restart="never" nodeType="tmRoot">
          <p:childTnLst>
            <p:seq>
              <p:cTn id="184" dur="indefinite" nodeType="mainSeq"/>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800" spc="-1" strike="noStrike">
                <a:solidFill>
                  <a:srgbClr val="ff0000"/>
                </a:solidFill>
                <a:latin typeface="Calibri Light"/>
                <a:ea typeface="DejaVu Sans"/>
              </a:rPr>
              <a:t>MongoDB – Sharding</a:t>
            </a:r>
            <a:endParaRPr b="0" lang="en-US" sz="4800" spc="-1" strike="noStrike">
              <a:latin typeface="Arial"/>
            </a:endParaRPr>
          </a:p>
        </p:txBody>
      </p:sp>
      <p:sp>
        <p:nvSpPr>
          <p:cNvPr id="312"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457920" indent="-456840">
              <a:lnSpc>
                <a:spcPct val="90000"/>
              </a:lnSpc>
              <a:spcBef>
                <a:spcPts val="499"/>
              </a:spcBef>
              <a:buClr>
                <a:srgbClr val="000000"/>
              </a:buClr>
              <a:buFont typeface="Arial"/>
              <a:buChar char="•"/>
            </a:pPr>
            <a:r>
              <a:rPr b="1" lang="en-US" sz="2800" spc="-1" strike="noStrike">
                <a:solidFill>
                  <a:srgbClr val="0070c0"/>
                </a:solidFill>
                <a:latin typeface="Calibri"/>
                <a:ea typeface="DejaVu Sans"/>
              </a:rPr>
              <a:t>Mise en oeuvre :</a:t>
            </a:r>
            <a:endParaRPr b="0" lang="en-US" sz="2800" spc="-1" strike="noStrike">
              <a:latin typeface="Arial"/>
            </a:endParaRPr>
          </a:p>
          <a:p>
            <a:pPr>
              <a:lnSpc>
                <a:spcPct val="90000"/>
              </a:lnSpc>
              <a:spcBef>
                <a:spcPts val="499"/>
              </a:spcBef>
            </a:pPr>
            <a:endParaRPr b="0" lang="en-US" sz="2800" spc="-1" strike="noStrike">
              <a:latin typeface="Arial"/>
            </a:endParaRPr>
          </a:p>
          <a:p>
            <a:pPr lvl="1" marL="972360" indent="-514080">
              <a:lnSpc>
                <a:spcPct val="90000"/>
              </a:lnSpc>
              <a:spcBef>
                <a:spcPts val="499"/>
              </a:spcBef>
              <a:buClr>
                <a:srgbClr val="000000"/>
              </a:buClr>
              <a:buFont typeface="Arial"/>
              <a:buAutoNum type="arabicPeriod" startAt="5"/>
            </a:pPr>
            <a:r>
              <a:rPr b="1" lang="en-US" sz="2800" spc="-1" strike="noStrike">
                <a:solidFill>
                  <a:srgbClr val="0070c0"/>
                </a:solidFill>
                <a:latin typeface="Calibri"/>
                <a:ea typeface="DejaVu Sans"/>
              </a:rPr>
              <a:t>Sur le query router, ajouter le shard au cluster</a:t>
            </a:r>
            <a:endParaRPr b="0" lang="en-US" sz="2800" spc="-1" strike="noStrike">
              <a:latin typeface="Arial"/>
            </a:endParaRPr>
          </a:p>
          <a:p>
            <a:pPr marL="457200">
              <a:lnSpc>
                <a:spcPct val="90000"/>
              </a:lnSpc>
              <a:spcBef>
                <a:spcPts val="499"/>
              </a:spcBef>
            </a:pPr>
            <a:endParaRPr b="0" lang="en-US" sz="2800" spc="-1" strike="noStrike">
              <a:latin typeface="Arial"/>
            </a:endParaRPr>
          </a:p>
          <a:p>
            <a:pPr marL="457920">
              <a:lnSpc>
                <a:spcPct val="90000"/>
              </a:lnSpc>
              <a:spcBef>
                <a:spcPts val="499"/>
              </a:spcBef>
            </a:pPr>
            <a:r>
              <a:rPr b="0" lang="en-US" sz="2800" spc="-1" strike="noStrike">
                <a:solidFill>
                  <a:srgbClr val="44546a"/>
                </a:solidFill>
                <a:latin typeface="Lucida Console"/>
                <a:ea typeface="DejaVu Sans"/>
              </a:rPr>
              <a:t>sh.addShard(“ShardReplSet/&lt;host&gt;:port&gt;”)</a:t>
            </a:r>
            <a:endParaRPr b="0" lang="en-US" sz="2800" spc="-1" strike="noStrike">
              <a:latin typeface="Arial"/>
            </a:endParaRPr>
          </a:p>
          <a:p>
            <a:pPr marL="457920">
              <a:lnSpc>
                <a:spcPct val="90000"/>
              </a:lnSpc>
              <a:spcBef>
                <a:spcPts val="499"/>
              </a:spcBef>
            </a:pPr>
            <a:endParaRPr b="0" lang="en-US" sz="2800" spc="-1" strike="noStrike">
              <a:latin typeface="Arial"/>
            </a:endParaRPr>
          </a:p>
          <a:p>
            <a:pPr lvl="1" marL="972360" indent="-514080">
              <a:lnSpc>
                <a:spcPct val="90000"/>
              </a:lnSpc>
              <a:spcBef>
                <a:spcPts val="499"/>
              </a:spcBef>
              <a:buClr>
                <a:srgbClr val="000000"/>
              </a:buClr>
              <a:buFont typeface="Arial"/>
              <a:buAutoNum type="arabicPeriod" startAt="6"/>
            </a:pPr>
            <a:r>
              <a:rPr b="1" lang="en-US" sz="2800" spc="-1" strike="noStrike">
                <a:solidFill>
                  <a:srgbClr val="0070c0"/>
                </a:solidFill>
                <a:latin typeface="Calibri"/>
                <a:ea typeface="DejaVu Sans"/>
              </a:rPr>
              <a:t>Se connecter sur le query router :</a:t>
            </a:r>
            <a:endParaRPr b="0" lang="en-US" sz="2800" spc="-1" strike="noStrike">
              <a:latin typeface="Arial"/>
            </a:endParaRPr>
          </a:p>
          <a:p>
            <a:pPr>
              <a:lnSpc>
                <a:spcPct val="90000"/>
              </a:lnSpc>
              <a:spcBef>
                <a:spcPts val="499"/>
              </a:spcBef>
            </a:pPr>
            <a:endParaRPr b="0" lang="en-US" sz="2800" spc="-1" strike="noStrike">
              <a:latin typeface="Arial"/>
            </a:endParaRPr>
          </a:p>
          <a:p>
            <a:pPr marL="457200">
              <a:lnSpc>
                <a:spcPct val="100000"/>
              </a:lnSpc>
              <a:spcBef>
                <a:spcPts val="499"/>
              </a:spcBef>
            </a:pPr>
            <a:r>
              <a:rPr b="0" lang="en-US" sz="2800" spc="-1" strike="noStrike">
                <a:solidFill>
                  <a:srgbClr val="44546a"/>
                </a:solidFill>
                <a:latin typeface="Lucida Console"/>
                <a:ea typeface="DejaVu Sans"/>
              </a:rPr>
              <a:t>&gt; use &lt;db&gt;</a:t>
            </a:r>
            <a:endParaRPr b="0" lang="en-US" sz="2800" spc="-1" strike="noStrike">
              <a:latin typeface="Arial"/>
            </a:endParaRPr>
          </a:p>
          <a:p>
            <a:pPr marL="457200">
              <a:lnSpc>
                <a:spcPct val="100000"/>
              </a:lnSpc>
              <a:spcBef>
                <a:spcPts val="499"/>
              </a:spcBef>
            </a:pPr>
            <a:r>
              <a:rPr b="0" lang="en-US" sz="2800" spc="-1" strike="noStrike">
                <a:solidFill>
                  <a:srgbClr val="44546a"/>
                </a:solidFill>
                <a:latin typeface="Lucida Console"/>
                <a:ea typeface="DejaVu Sans"/>
              </a:rPr>
              <a:t>&gt; sh.enableSharding(&lt;db&gt;)</a:t>
            </a:r>
            <a:endParaRPr b="0" lang="en-US" sz="2800" spc="-1" strike="noStrike">
              <a:latin typeface="Arial"/>
            </a:endParaRPr>
          </a:p>
          <a:p>
            <a:pPr marL="457200">
              <a:lnSpc>
                <a:spcPct val="100000"/>
              </a:lnSpc>
              <a:spcBef>
                <a:spcPts val="499"/>
              </a:spcBef>
            </a:pPr>
            <a:r>
              <a:rPr b="0" lang="en-US" sz="2800" spc="-1" strike="noStrike">
                <a:solidFill>
                  <a:srgbClr val="44546a"/>
                </a:solidFill>
                <a:latin typeface="Lucida Console"/>
                <a:ea typeface="DejaVu Sans"/>
              </a:rPr>
              <a:t>&gt; shardCollection(“&lt;name&gt;”, “&lt;key&gt;: “hashed”)</a:t>
            </a:r>
            <a:endParaRPr b="0" lang="en-US" sz="2800" spc="-1" strike="noStrike">
              <a:latin typeface="Arial"/>
            </a:endParaRPr>
          </a:p>
          <a:p>
            <a:pPr>
              <a:lnSpc>
                <a:spcPct val="90000"/>
              </a:lnSpc>
              <a:spcBef>
                <a:spcPts val="499"/>
              </a:spcBef>
            </a:pPr>
            <a:endParaRPr b="0" lang="en-US" sz="2800" spc="-1" strike="noStrike">
              <a:latin typeface="Arial"/>
            </a:endParaRPr>
          </a:p>
        </p:txBody>
      </p:sp>
    </p:spTree>
  </p:cSld>
  <p:timing>
    <p:tnLst>
      <p:par>
        <p:cTn id="185" dur="indefinite" restart="never" nodeType="tmRoot">
          <p:childTnLst>
            <p:seq>
              <p:cTn id="18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29455</TotalTime>
  <Application>LibreOffice/6.0.7.3$Linux_X86_64 LibreOffice_project/00m0$Build-3</Application>
  <Words>1662</Words>
  <Paragraphs>556</Paragraphs>
  <Company>EDF</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2019-03-22T13:49:41Z</dcterms:created>
  <dc:creator>NIAMKE Richard</dc:creator>
  <dc:description/>
  <dc:language>en-US</dc:language>
  <cp:lastModifiedBy/>
  <dcterms:modified xsi:type="dcterms:W3CDTF">2019-10-18T16:19:44Z</dcterms:modified>
  <cp:revision>138</cp:revision>
  <dc:subject/>
  <dc:title>MongoDB Administration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EDF</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15</vt:i4>
  </property>
  <property fmtid="{D5CDD505-2E9C-101B-9397-08002B2CF9AE}" pid="9" name="PresentationFormat">
    <vt:lpwstr>Grand écran</vt:lpwstr>
  </property>
  <property fmtid="{D5CDD505-2E9C-101B-9397-08002B2CF9AE}" pid="10" name="ScaleCrop">
    <vt:bool>0</vt:bool>
  </property>
  <property fmtid="{D5CDD505-2E9C-101B-9397-08002B2CF9AE}" pid="11" name="ShareDoc">
    <vt:bool>0</vt:bool>
  </property>
  <property fmtid="{D5CDD505-2E9C-101B-9397-08002B2CF9AE}" pid="12" name="Slides">
    <vt:i4>53</vt:i4>
  </property>
</Properties>
</file>