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15-Apr-20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15-Apr-20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15-Apr-20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15-Apr-20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15-Apr-20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15-Apr-20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15-Apr-20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15-Apr-20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15-Apr-20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Battle of neighborhoods</a:t>
            </a:r>
            <a:endParaRPr lang="en-US" dirty="0"/>
          </a:p>
        </p:txBody>
      </p:sp>
      <p:sp>
        <p:nvSpPr>
          <p:cNvPr id="3" name="Subtitle 2"/>
          <p:cNvSpPr>
            <a:spLocks noGrp="1"/>
          </p:cNvSpPr>
          <p:nvPr>
            <p:ph type="subTitle" idx="1"/>
          </p:nvPr>
        </p:nvSpPr>
        <p:spPr/>
        <p:txBody>
          <a:bodyPr/>
          <a:lstStyle/>
          <a:p>
            <a:r>
              <a:rPr lang="en-US" dirty="0" smtClean="0"/>
              <a:t>FINDING Suitable neighborhood for restaurants/pubs</a:t>
            </a:r>
            <a:endParaRPr lang="en-US" dirty="0"/>
          </a:p>
        </p:txBody>
      </p:sp>
    </p:spTree>
    <p:extLst>
      <p:ext uri="{BB962C8B-B14F-4D97-AF65-F5344CB8AC3E}">
        <p14:creationId xmlns:p14="http://schemas.microsoft.com/office/powerpoint/2010/main" val="232377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Problem </a:t>
            </a:r>
            <a:endParaRPr lang="en-US" dirty="0"/>
          </a:p>
        </p:txBody>
      </p:sp>
      <p:sp>
        <p:nvSpPr>
          <p:cNvPr id="3" name="Content Placeholder 2"/>
          <p:cNvSpPr>
            <a:spLocks noGrp="1"/>
          </p:cNvSpPr>
          <p:nvPr>
            <p:ph idx="1"/>
          </p:nvPr>
        </p:nvSpPr>
        <p:spPr/>
        <p:txBody>
          <a:bodyPr/>
          <a:lstStyle/>
          <a:p>
            <a:r>
              <a:rPr lang="en-US" dirty="0"/>
              <a:t>To identify the best places to setup a restaurant in the city of Toronto, Canada. </a:t>
            </a:r>
          </a:p>
          <a:p>
            <a:r>
              <a:rPr lang="en-US" dirty="0"/>
              <a:t>The analysis uses the location data from Foursquare to identify the various popular venues in and around various neighborhoods in Toronto. This kind of analysis will help us to identify what all neighborhoods are lacking a good restaurant and the kind of cuisine in Toronto.</a:t>
            </a:r>
          </a:p>
          <a:p>
            <a:endParaRPr lang="en-US" dirty="0"/>
          </a:p>
        </p:txBody>
      </p:sp>
    </p:spTree>
    <p:extLst>
      <p:ext uri="{BB962C8B-B14F-4D97-AF65-F5344CB8AC3E}">
        <p14:creationId xmlns:p14="http://schemas.microsoft.com/office/powerpoint/2010/main" val="346242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Acquisition and Cleaning</a:t>
            </a:r>
            <a:endParaRPr lang="en-US" dirty="0"/>
          </a:p>
        </p:txBody>
      </p:sp>
      <p:sp>
        <p:nvSpPr>
          <p:cNvPr id="3" name="Content Placeholder 2"/>
          <p:cNvSpPr>
            <a:spLocks noGrp="1"/>
          </p:cNvSpPr>
          <p:nvPr>
            <p:ph idx="1"/>
          </p:nvPr>
        </p:nvSpPr>
        <p:spPr/>
        <p:txBody>
          <a:bodyPr/>
          <a:lstStyle/>
          <a:p>
            <a:r>
              <a:rPr lang="en-US" dirty="0" smtClean="0"/>
              <a:t>postal </a:t>
            </a:r>
            <a:r>
              <a:rPr lang="en-US" dirty="0"/>
              <a:t>codes, geographic coordinates mapping table from the Wikipedia page: </a:t>
            </a:r>
            <a:r>
              <a:rPr lang="en-US" u="sng" dirty="0">
                <a:hlinkClick r:id="rId2"/>
              </a:rPr>
              <a:t>https://en.wikipedia.org/wiki/List_of_postal_codes_of_Canada:_M</a:t>
            </a:r>
            <a:r>
              <a:rPr lang="en-US" dirty="0"/>
              <a:t> </a:t>
            </a:r>
            <a:endParaRPr lang="en-US" dirty="0" smtClean="0"/>
          </a:p>
          <a:p>
            <a:r>
              <a:rPr lang="en-US" dirty="0"/>
              <a:t>The above data is cleaned to remove those entries wherein the Boroughs are missing and formatted to a Pandas </a:t>
            </a:r>
            <a:r>
              <a:rPr lang="en-US" dirty="0" err="1" smtClean="0"/>
              <a:t>dataframe</a:t>
            </a:r>
            <a:endParaRPr lang="en-US" dirty="0" smtClean="0"/>
          </a:p>
          <a:p>
            <a:r>
              <a:rPr lang="en-US" dirty="0"/>
              <a:t>Foursquare API is used to explore various Boroughs/Neighborhoods and to get a list of various venues in those Neighborhoods. Further, the venues are sorted according to the popularity of the respective venues. </a:t>
            </a:r>
          </a:p>
          <a:p>
            <a:endParaRPr lang="en-US" dirty="0"/>
          </a:p>
          <a:p>
            <a:endParaRPr lang="en-US" dirty="0"/>
          </a:p>
        </p:txBody>
      </p:sp>
    </p:spTree>
    <p:extLst>
      <p:ext uri="{BB962C8B-B14F-4D97-AF65-F5344CB8AC3E}">
        <p14:creationId xmlns:p14="http://schemas.microsoft.com/office/powerpoint/2010/main" val="207719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and Discussions </a:t>
            </a:r>
            <a:r>
              <a:rPr lang="en-US" dirty="0"/>
              <a:t/>
            </a:r>
            <a:br>
              <a:rPr lang="en-US" dirty="0"/>
            </a:br>
            <a:endParaRPr lang="en-US" dirty="0"/>
          </a:p>
        </p:txBody>
      </p:sp>
      <p:sp>
        <p:nvSpPr>
          <p:cNvPr id="3" name="Content Placeholder 2"/>
          <p:cNvSpPr>
            <a:spLocks noGrp="1"/>
          </p:cNvSpPr>
          <p:nvPr>
            <p:ph idx="1"/>
          </p:nvPr>
        </p:nvSpPr>
        <p:spPr>
          <a:xfrm>
            <a:off x="1141412" y="1429555"/>
            <a:ext cx="9905999" cy="4361646"/>
          </a:xfrm>
        </p:spPr>
        <p:txBody>
          <a:bodyPr/>
          <a:lstStyle/>
          <a:p>
            <a:pPr marL="0" indent="0">
              <a:buNone/>
            </a:pPr>
            <a:r>
              <a:rPr lang="en-US" b="1" dirty="0"/>
              <a:t>Predictive Modeling using K-means clustering algorithm(Unsupervised)</a:t>
            </a:r>
            <a:endParaRPr lang="en-US" dirty="0"/>
          </a:p>
          <a:p>
            <a:r>
              <a:rPr lang="en-US" dirty="0"/>
              <a:t>Since the output here is unlabeled or unknown, we use unsupervised learning to find patterns from the data.</a:t>
            </a:r>
          </a:p>
          <a:p>
            <a:r>
              <a:rPr lang="en-US" dirty="0"/>
              <a:t>Above data is then fed to k-means clustering algorithm to cluster these Neighborhoods based on various parameters available.</a:t>
            </a:r>
          </a:p>
          <a:p>
            <a:r>
              <a:rPr lang="en-US" dirty="0" smtClean="0"/>
              <a:t>Next slide can </a:t>
            </a:r>
            <a:r>
              <a:rPr lang="en-US" dirty="0"/>
              <a:t>see the result of K-means </a:t>
            </a:r>
            <a:r>
              <a:rPr lang="en-US" dirty="0" err="1" smtClean="0"/>
              <a:t>overlayed</a:t>
            </a:r>
            <a:r>
              <a:rPr lang="en-US" dirty="0" smtClean="0"/>
              <a:t> on </a:t>
            </a:r>
            <a:r>
              <a:rPr lang="en-US" dirty="0"/>
              <a:t>a map of Toronto</a:t>
            </a:r>
            <a:endParaRPr lang="en-US" dirty="0"/>
          </a:p>
        </p:txBody>
      </p:sp>
    </p:spTree>
    <p:extLst>
      <p:ext uri="{BB962C8B-B14F-4D97-AF65-F5344CB8AC3E}">
        <p14:creationId xmlns:p14="http://schemas.microsoft.com/office/powerpoint/2010/main" val="252703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687132" y="772732"/>
            <a:ext cx="8873544" cy="5512157"/>
          </a:xfrm>
          <a:prstGeom prst="rect">
            <a:avLst/>
          </a:prstGeom>
        </p:spPr>
      </p:pic>
    </p:spTree>
    <p:extLst>
      <p:ext uri="{BB962C8B-B14F-4D97-AF65-F5344CB8AC3E}">
        <p14:creationId xmlns:p14="http://schemas.microsoft.com/office/powerpoint/2010/main" val="3887342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287555"/>
          </a:xfrm>
        </p:spPr>
        <p:txBody>
          <a:bodyPr/>
          <a:lstStyle/>
          <a:p>
            <a:r>
              <a:rPr lang="en-US" dirty="0" smtClean="0"/>
              <a:t>Results and Cluster details ..</a:t>
            </a:r>
            <a:endParaRPr lang="en-US" dirty="0"/>
          </a:p>
        </p:txBody>
      </p:sp>
      <p:pic>
        <p:nvPicPr>
          <p:cNvPr id="7" name="Content Placeholder 6"/>
          <p:cNvPicPr>
            <a:picLocks noGrp="1"/>
          </p:cNvPicPr>
          <p:nvPr>
            <p:ph idx="1"/>
          </p:nvPr>
        </p:nvPicPr>
        <p:blipFill>
          <a:blip r:embed="rId2"/>
          <a:stretch>
            <a:fillRect/>
          </a:stretch>
        </p:blipFill>
        <p:spPr>
          <a:xfrm>
            <a:off x="1317622" y="2279211"/>
            <a:ext cx="9553575" cy="1085850"/>
          </a:xfrm>
          <a:prstGeom prst="rect">
            <a:avLst/>
          </a:prstGeom>
        </p:spPr>
      </p:pic>
      <p:pic>
        <p:nvPicPr>
          <p:cNvPr id="8" name="Picture 7"/>
          <p:cNvPicPr/>
          <p:nvPr/>
        </p:nvPicPr>
        <p:blipFill>
          <a:blip r:embed="rId3"/>
          <a:stretch>
            <a:fillRect/>
          </a:stretch>
        </p:blipFill>
        <p:spPr>
          <a:xfrm>
            <a:off x="1317621" y="4214717"/>
            <a:ext cx="9553575" cy="1258803"/>
          </a:xfrm>
          <a:prstGeom prst="rect">
            <a:avLst/>
          </a:prstGeom>
        </p:spPr>
      </p:pic>
      <p:sp>
        <p:nvSpPr>
          <p:cNvPr id="9" name="TextBox 8"/>
          <p:cNvSpPr txBox="1"/>
          <p:nvPr/>
        </p:nvSpPr>
        <p:spPr>
          <a:xfrm>
            <a:off x="1317621" y="1906073"/>
            <a:ext cx="1050288" cy="369332"/>
          </a:xfrm>
          <a:prstGeom prst="rect">
            <a:avLst/>
          </a:prstGeom>
          <a:noFill/>
        </p:spPr>
        <p:txBody>
          <a:bodyPr wrap="none" rtlCol="0">
            <a:spAutoFit/>
          </a:bodyPr>
          <a:lstStyle/>
          <a:p>
            <a:r>
              <a:rPr lang="en-US" dirty="0" smtClean="0"/>
              <a:t>Cluster 0:</a:t>
            </a:r>
            <a:endParaRPr lang="en-US" dirty="0"/>
          </a:p>
        </p:txBody>
      </p:sp>
      <p:sp>
        <p:nvSpPr>
          <p:cNvPr id="11" name="TextBox 10"/>
          <p:cNvSpPr txBox="1"/>
          <p:nvPr/>
        </p:nvSpPr>
        <p:spPr>
          <a:xfrm>
            <a:off x="1277181" y="3875504"/>
            <a:ext cx="1050288" cy="369332"/>
          </a:xfrm>
          <a:prstGeom prst="rect">
            <a:avLst/>
          </a:prstGeom>
          <a:noFill/>
        </p:spPr>
        <p:txBody>
          <a:bodyPr wrap="none" rtlCol="0">
            <a:spAutoFit/>
          </a:bodyPr>
          <a:lstStyle/>
          <a:p>
            <a:r>
              <a:rPr lang="en-US" dirty="0" smtClean="0"/>
              <a:t>Cluster 1:</a:t>
            </a:r>
            <a:endParaRPr lang="en-US" dirty="0"/>
          </a:p>
        </p:txBody>
      </p:sp>
    </p:spTree>
    <p:extLst>
      <p:ext uri="{BB962C8B-B14F-4D97-AF65-F5344CB8AC3E}">
        <p14:creationId xmlns:p14="http://schemas.microsoft.com/office/powerpoint/2010/main" val="370261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287555"/>
          </a:xfrm>
        </p:spPr>
        <p:txBody>
          <a:bodyPr/>
          <a:lstStyle/>
          <a:p>
            <a:r>
              <a:rPr lang="en-US" dirty="0" smtClean="0"/>
              <a:t>Cluster details ..</a:t>
            </a:r>
            <a:endParaRPr lang="en-US" dirty="0"/>
          </a:p>
        </p:txBody>
      </p:sp>
      <p:pic>
        <p:nvPicPr>
          <p:cNvPr id="6" name="Content Placeholder 5"/>
          <p:cNvPicPr>
            <a:picLocks noGrp="1"/>
          </p:cNvPicPr>
          <p:nvPr>
            <p:ph idx="1"/>
          </p:nvPr>
        </p:nvPicPr>
        <p:blipFill>
          <a:blip r:embed="rId2"/>
          <a:stretch>
            <a:fillRect/>
          </a:stretch>
        </p:blipFill>
        <p:spPr>
          <a:xfrm>
            <a:off x="1255712" y="2327789"/>
            <a:ext cx="9677400" cy="3200400"/>
          </a:xfrm>
          <a:prstGeom prst="rect">
            <a:avLst/>
          </a:prstGeom>
        </p:spPr>
      </p:pic>
      <p:sp>
        <p:nvSpPr>
          <p:cNvPr id="9" name="TextBox 8"/>
          <p:cNvSpPr txBox="1"/>
          <p:nvPr/>
        </p:nvSpPr>
        <p:spPr>
          <a:xfrm>
            <a:off x="1317621" y="1906073"/>
            <a:ext cx="1050288" cy="369332"/>
          </a:xfrm>
          <a:prstGeom prst="rect">
            <a:avLst/>
          </a:prstGeom>
          <a:noFill/>
        </p:spPr>
        <p:txBody>
          <a:bodyPr wrap="none" rtlCol="0">
            <a:spAutoFit/>
          </a:bodyPr>
          <a:lstStyle/>
          <a:p>
            <a:r>
              <a:rPr lang="en-US" dirty="0" smtClean="0"/>
              <a:t>Cluster 2:</a:t>
            </a:r>
            <a:endParaRPr lang="en-US" dirty="0"/>
          </a:p>
        </p:txBody>
      </p:sp>
    </p:spTree>
    <p:extLst>
      <p:ext uri="{BB962C8B-B14F-4D97-AF65-F5344CB8AC3E}">
        <p14:creationId xmlns:p14="http://schemas.microsoft.com/office/powerpoint/2010/main" val="3458962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287555"/>
          </a:xfrm>
        </p:spPr>
        <p:txBody>
          <a:bodyPr/>
          <a:lstStyle/>
          <a:p>
            <a:r>
              <a:rPr lang="en-US" dirty="0" smtClean="0"/>
              <a:t>Cluster details ..</a:t>
            </a:r>
            <a:endParaRPr lang="en-US" dirty="0"/>
          </a:p>
        </p:txBody>
      </p:sp>
      <p:pic>
        <p:nvPicPr>
          <p:cNvPr id="5" name="Content Placeholder 4"/>
          <p:cNvPicPr>
            <a:picLocks noGrp="1"/>
          </p:cNvPicPr>
          <p:nvPr>
            <p:ph idx="1"/>
          </p:nvPr>
        </p:nvPicPr>
        <p:blipFill>
          <a:blip r:embed="rId2"/>
          <a:stretch>
            <a:fillRect/>
          </a:stretch>
        </p:blipFill>
        <p:spPr>
          <a:xfrm>
            <a:off x="1317624" y="1906073"/>
            <a:ext cx="9553575" cy="2152650"/>
          </a:xfrm>
          <a:prstGeom prst="rect">
            <a:avLst/>
          </a:prstGeom>
        </p:spPr>
      </p:pic>
      <p:pic>
        <p:nvPicPr>
          <p:cNvPr id="7" name="Picture 6"/>
          <p:cNvPicPr/>
          <p:nvPr/>
        </p:nvPicPr>
        <p:blipFill>
          <a:blip r:embed="rId3"/>
          <a:stretch>
            <a:fillRect/>
          </a:stretch>
        </p:blipFill>
        <p:spPr>
          <a:xfrm>
            <a:off x="1317624" y="5119038"/>
            <a:ext cx="9553575" cy="1101458"/>
          </a:xfrm>
          <a:prstGeom prst="rect">
            <a:avLst/>
          </a:prstGeom>
        </p:spPr>
      </p:pic>
      <p:sp>
        <p:nvSpPr>
          <p:cNvPr id="8" name="TextBox 7"/>
          <p:cNvSpPr txBox="1"/>
          <p:nvPr/>
        </p:nvSpPr>
        <p:spPr>
          <a:xfrm>
            <a:off x="1317624" y="1549620"/>
            <a:ext cx="1050288" cy="369332"/>
          </a:xfrm>
          <a:prstGeom prst="rect">
            <a:avLst/>
          </a:prstGeom>
          <a:noFill/>
        </p:spPr>
        <p:txBody>
          <a:bodyPr wrap="none" rtlCol="0">
            <a:spAutoFit/>
          </a:bodyPr>
          <a:lstStyle/>
          <a:p>
            <a:r>
              <a:rPr lang="en-US" dirty="0" smtClean="0"/>
              <a:t>Cluster 3:</a:t>
            </a:r>
            <a:endParaRPr lang="en-US" dirty="0"/>
          </a:p>
        </p:txBody>
      </p:sp>
      <p:sp>
        <p:nvSpPr>
          <p:cNvPr id="9" name="TextBox 8"/>
          <p:cNvSpPr txBox="1"/>
          <p:nvPr/>
        </p:nvSpPr>
        <p:spPr>
          <a:xfrm>
            <a:off x="1317624" y="4610636"/>
            <a:ext cx="1050288" cy="369332"/>
          </a:xfrm>
          <a:prstGeom prst="rect">
            <a:avLst/>
          </a:prstGeom>
          <a:noFill/>
        </p:spPr>
        <p:txBody>
          <a:bodyPr wrap="none" rtlCol="0">
            <a:spAutoFit/>
          </a:bodyPr>
          <a:lstStyle/>
          <a:p>
            <a:r>
              <a:rPr lang="en-US" dirty="0" smtClean="0"/>
              <a:t>Cluster 4:</a:t>
            </a:r>
            <a:endParaRPr lang="en-US" dirty="0"/>
          </a:p>
        </p:txBody>
      </p:sp>
    </p:spTree>
    <p:extLst>
      <p:ext uri="{BB962C8B-B14F-4D97-AF65-F5344CB8AC3E}">
        <p14:creationId xmlns:p14="http://schemas.microsoft.com/office/powerpoint/2010/main" val="3933790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65583"/>
          </a:xfrm>
        </p:spPr>
        <p:txBody>
          <a:bodyPr/>
          <a:lstStyle/>
          <a:p>
            <a:r>
              <a:rPr lang="en-US" dirty="0" smtClean="0"/>
              <a:t> Conclusion </a:t>
            </a:r>
            <a:endParaRPr lang="en-US" dirty="0"/>
          </a:p>
        </p:txBody>
      </p:sp>
      <p:sp>
        <p:nvSpPr>
          <p:cNvPr id="3" name="Content Placeholder 2"/>
          <p:cNvSpPr>
            <a:spLocks noGrp="1"/>
          </p:cNvSpPr>
          <p:nvPr>
            <p:ph idx="1"/>
          </p:nvPr>
        </p:nvSpPr>
        <p:spPr>
          <a:xfrm>
            <a:off x="1141412" y="1712890"/>
            <a:ext cx="9905999" cy="4078311"/>
          </a:xfrm>
        </p:spPr>
        <p:txBody>
          <a:bodyPr/>
          <a:lstStyle/>
          <a:p>
            <a:r>
              <a:rPr lang="en-US" dirty="0"/>
              <a:t>From </a:t>
            </a:r>
            <a:r>
              <a:rPr lang="en-US" dirty="0" smtClean="0"/>
              <a:t>this study we have </a:t>
            </a:r>
            <a:r>
              <a:rPr lang="en-US" dirty="0"/>
              <a:t>found that cluster 3 has parks and playgrounds and few European restaurants. However, there are no good Italian/Chinese restaurants, pubs etc. </a:t>
            </a:r>
            <a:endParaRPr lang="en-US" dirty="0" smtClean="0"/>
          </a:p>
          <a:p>
            <a:r>
              <a:rPr lang="en-US" dirty="0" smtClean="0"/>
              <a:t>Therefore</a:t>
            </a:r>
            <a:r>
              <a:rPr lang="en-US" dirty="0"/>
              <a:t>, an Italian/Chinese restaurant or juice bars/pubs/bars in these neighborhoods should attract crowd especially the young crowd.</a:t>
            </a:r>
          </a:p>
          <a:p>
            <a:endParaRPr lang="en-US" dirty="0"/>
          </a:p>
        </p:txBody>
      </p:sp>
    </p:spTree>
    <p:extLst>
      <p:ext uri="{BB962C8B-B14F-4D97-AF65-F5344CB8AC3E}">
        <p14:creationId xmlns:p14="http://schemas.microsoft.com/office/powerpoint/2010/main" val="3518959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73</TotalTime>
  <Words>290</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Battle of neighborhoods</vt:lpstr>
      <vt:lpstr>Business Problem </vt:lpstr>
      <vt:lpstr>Data Acquisition and Cleaning</vt:lpstr>
      <vt:lpstr>Methodology and Discussions  </vt:lpstr>
      <vt:lpstr>PowerPoint Presentation</vt:lpstr>
      <vt:lpstr>Results and Cluster details ..</vt:lpstr>
      <vt:lpstr>Cluster details ..</vt:lpstr>
      <vt:lpstr>Cluster details ..</vt:lpstr>
      <vt:lpstr> 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dc:title>
  <dc:creator>admin</dc:creator>
  <cp:lastModifiedBy>admin</cp:lastModifiedBy>
  <cp:revision>21</cp:revision>
  <dcterms:created xsi:type="dcterms:W3CDTF">2020-04-15T14:05:31Z</dcterms:created>
  <dcterms:modified xsi:type="dcterms:W3CDTF">2020-04-15T15:18:50Z</dcterms:modified>
</cp:coreProperties>
</file>