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7"/>
  </p:sldMasterIdLst>
  <p:notesMasterIdLst>
    <p:notesMasterId r:id="rId29"/>
  </p:notesMasterIdLst>
  <p:sldIdLst>
    <p:sldId id="293" r:id="rId8"/>
    <p:sldId id="396" r:id="rId9"/>
    <p:sldId id="318" r:id="rId10"/>
    <p:sldId id="433" r:id="rId11"/>
    <p:sldId id="482" r:id="rId12"/>
    <p:sldId id="523" r:id="rId13"/>
    <p:sldId id="529" r:id="rId14"/>
    <p:sldId id="516" r:id="rId15"/>
    <p:sldId id="517" r:id="rId16"/>
    <p:sldId id="514" r:id="rId17"/>
    <p:sldId id="460" r:id="rId18"/>
    <p:sldId id="524" r:id="rId19"/>
    <p:sldId id="525" r:id="rId20"/>
    <p:sldId id="506" r:id="rId21"/>
    <p:sldId id="505" r:id="rId22"/>
    <p:sldId id="504" r:id="rId23"/>
    <p:sldId id="503" r:id="rId24"/>
    <p:sldId id="507" r:id="rId25"/>
    <p:sldId id="526" r:id="rId26"/>
    <p:sldId id="528" r:id="rId27"/>
    <p:sldId id="290" r:id="rId28"/>
  </p:sldIdLst>
  <p:sldSz cx="9144000" cy="6858000" type="screen4x3"/>
  <p:notesSz cx="6645275" cy="97758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99">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ia Conti" initials="LC" lastIdx="19" clrIdx="0"/>
  <p:cmAuthor id="1" name="tkotsovelou" initials="t" lastIdx="26" clrIdx="1"/>
  <p:cmAuthor id="2" name="Andrea Gutierrez" initials="AG" lastIdx="1" clrIdx="2"/>
  <p:cmAuthor id="3" name="Andrea Gutiérrez Mavarez" initials="AGM" lastIdx="6" clrIdx="3">
    <p:extLst/>
  </p:cmAuthor>
  <p:cmAuthor id="4" name="Conti, L." initials="CL" lastIdx="3"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4C99"/>
    <a:srgbClr val="CC0000"/>
    <a:srgbClr val="CC9900"/>
    <a:srgbClr val="000000"/>
    <a:srgbClr val="663300"/>
    <a:srgbClr val="FFFFFF"/>
    <a:srgbClr val="FFFF99"/>
    <a:srgbClr val="FFF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86691" autoAdjust="0"/>
  </p:normalViewPr>
  <p:slideViewPr>
    <p:cSldViewPr snapToGrid="0" snapToObjects="1" showGuides="1">
      <p:cViewPr varScale="1">
        <p:scale>
          <a:sx n="102" d="100"/>
          <a:sy n="102" d="100"/>
        </p:scale>
        <p:origin x="-954" y="-96"/>
      </p:cViewPr>
      <p:guideLst>
        <p:guide orient="horz" pos="799"/>
        <p:guide pos="2880"/>
      </p:guideLst>
    </p:cSldViewPr>
  </p:slideViewPr>
  <p:outlineViewPr>
    <p:cViewPr>
      <p:scale>
        <a:sx n="33" d="100"/>
        <a:sy n="33" d="100"/>
      </p:scale>
      <p:origin x="0" y="576"/>
    </p:cViewPr>
  </p:outlin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79619" cy="488791"/>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764118" y="0"/>
            <a:ext cx="2879619" cy="488791"/>
          </a:xfrm>
          <a:prstGeom prst="rect">
            <a:avLst/>
          </a:prstGeom>
        </p:spPr>
        <p:txBody>
          <a:bodyPr vert="horz" lIns="91440" tIns="45720" rIns="91440" bIns="45720" rtlCol="0"/>
          <a:lstStyle>
            <a:lvl1pPr algn="r">
              <a:defRPr sz="1200"/>
            </a:lvl1pPr>
          </a:lstStyle>
          <a:p>
            <a:fld id="{81570FF5-9EF3-473C-A27C-A4DA24E1AA82}" type="datetimeFigureOut">
              <a:rPr lang="en-GB" smtClean="0"/>
              <a:pPr/>
              <a:t>06/12/2018</a:t>
            </a:fld>
            <a:endParaRPr lang="en-GB" dirty="0"/>
          </a:p>
        </p:txBody>
      </p:sp>
      <p:sp>
        <p:nvSpPr>
          <p:cNvPr id="4" name="Slide Image Placeholder 3"/>
          <p:cNvSpPr>
            <a:spLocks noGrp="1" noRot="1" noChangeAspect="1"/>
          </p:cNvSpPr>
          <p:nvPr>
            <p:ph type="sldImg" idx="2"/>
          </p:nvPr>
        </p:nvSpPr>
        <p:spPr>
          <a:xfrm>
            <a:off x="879475" y="733425"/>
            <a:ext cx="4886325" cy="36655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64528" y="4643517"/>
            <a:ext cx="5316220" cy="439912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285337"/>
            <a:ext cx="2879619" cy="48879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764118" y="9285337"/>
            <a:ext cx="2879619" cy="488791"/>
          </a:xfrm>
          <a:prstGeom prst="rect">
            <a:avLst/>
          </a:prstGeom>
        </p:spPr>
        <p:txBody>
          <a:bodyPr vert="horz" lIns="91440" tIns="45720" rIns="91440" bIns="45720" rtlCol="0" anchor="b"/>
          <a:lstStyle>
            <a:lvl1pPr algn="r">
              <a:defRPr sz="1200"/>
            </a:lvl1pPr>
          </a:lstStyle>
          <a:p>
            <a:fld id="{12276380-187D-4555-92F2-CE6DE77B9FCF}" type="slidenum">
              <a:rPr lang="en-GB" smtClean="0"/>
              <a:pPr/>
              <a:t>‹#›</a:t>
            </a:fld>
            <a:endParaRPr lang="en-GB" dirty="0"/>
          </a:p>
        </p:txBody>
      </p:sp>
    </p:spTree>
    <p:extLst>
      <p:ext uri="{BB962C8B-B14F-4D97-AF65-F5344CB8AC3E}">
        <p14:creationId xmlns:p14="http://schemas.microsoft.com/office/powerpoint/2010/main" val="253605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2276380-187D-4555-92F2-CE6DE77B9FCF}" type="slidenum">
              <a:rPr lang="en-GB" smtClean="0"/>
              <a:pPr/>
              <a:t>20</a:t>
            </a:fld>
            <a:endParaRPr lang="en-GB" dirty="0"/>
          </a:p>
        </p:txBody>
      </p:sp>
    </p:spTree>
    <p:extLst>
      <p:ext uri="{BB962C8B-B14F-4D97-AF65-F5344CB8AC3E}">
        <p14:creationId xmlns:p14="http://schemas.microsoft.com/office/powerpoint/2010/main" val="24131182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upload.wikimedia.org/wikipedia/en/6/65/Eurojust_logo.svg"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descr="File:Eurojust logo.svg"/>
          <p:cNvPicPr>
            <a:picLocks noChangeAspect="1" noChangeArrowheads="1"/>
          </p:cNvPicPr>
          <p:nvPr userDrawn="1"/>
        </p:nvPicPr>
        <p:blipFill>
          <a:blip r:embed="rId3" cstate="print"/>
          <a:srcRect/>
          <a:stretch>
            <a:fillRect/>
          </a:stretch>
        </p:blipFill>
        <p:spPr bwMode="auto">
          <a:xfrm>
            <a:off x="899592" y="1331766"/>
            <a:ext cx="1728192" cy="1809202"/>
          </a:xfrm>
          <a:prstGeom prst="rect">
            <a:avLst/>
          </a:prstGeom>
          <a:ln>
            <a:noFill/>
          </a:ln>
          <a:effectLst>
            <a:outerShdw blurRad="50800" dist="38100" dir="2700000" algn="tl" rotWithShape="0">
              <a:prstClr val="black">
                <a:alpha val="40000"/>
              </a:prstClr>
            </a:outerShdw>
          </a:effectLst>
        </p:spPr>
      </p:pic>
      <p:sp>
        <p:nvSpPr>
          <p:cNvPr id="5" name="TextBox 4"/>
          <p:cNvSpPr txBox="1"/>
          <p:nvPr userDrawn="1"/>
        </p:nvSpPr>
        <p:spPr>
          <a:xfrm>
            <a:off x="683568" y="3356992"/>
            <a:ext cx="4176464" cy="769441"/>
          </a:xfrm>
          <a:prstGeom prst="rect">
            <a:avLst/>
          </a:prstGeom>
        </p:spPr>
        <p:txBody>
          <a:bodyPr vert="horz" lIns="91440" tIns="45720" rIns="91440" bIns="45720" rtlCol="0" anchor="ctr">
            <a:noAutofit/>
          </a:bodyPr>
          <a:lstStyle/>
          <a:p>
            <a:pPr algn="l" defTabSz="914400" rtl="0" eaLnBrk="1" latinLnBrk="0" hangingPunct="1">
              <a:spcBef>
                <a:spcPct val="0"/>
              </a:spcBef>
              <a:buNone/>
            </a:pPr>
            <a:r>
              <a:rPr lang="en-US" sz="6000" dirty="0" smtClean="0">
                <a:solidFill>
                  <a:schemeClr val="bg1"/>
                </a:solidFill>
                <a:effectLst>
                  <a:outerShdw blurRad="38100" dist="38100" dir="2700000" algn="tl">
                    <a:srgbClr val="000000">
                      <a:alpha val="43137"/>
                    </a:srgbClr>
                  </a:outerShdw>
                </a:effectLst>
                <a:latin typeface="Trebuchet MS" pitchFamily="34" charset="0"/>
                <a:ea typeface="+mj-ea"/>
                <a:cs typeface="Arial" pitchFamily="34" charset="0"/>
              </a:rPr>
              <a:t>Eurojust</a:t>
            </a:r>
            <a:endParaRPr lang="en-IE" sz="6000" kern="1200" dirty="0" smtClean="0">
              <a:solidFill>
                <a:schemeClr val="bg1"/>
              </a:solidFill>
              <a:effectLst>
                <a:outerShdw blurRad="38100" dist="38100" dir="2700000" algn="tl">
                  <a:srgbClr val="000000">
                    <a:alpha val="43137"/>
                  </a:srgbClr>
                </a:outerShdw>
              </a:effectLst>
              <a:latin typeface="Trebuchet MS" pitchFamily="34" charset="0"/>
              <a:ea typeface="+mj-ea"/>
              <a:cs typeface="Arial" pitchFamily="34" charset="0"/>
            </a:endParaRPr>
          </a:p>
        </p:txBody>
      </p:sp>
      <p:sp>
        <p:nvSpPr>
          <p:cNvPr id="6" name="TextBox 5"/>
          <p:cNvSpPr txBox="1"/>
          <p:nvPr userDrawn="1"/>
        </p:nvSpPr>
        <p:spPr>
          <a:xfrm>
            <a:off x="683568" y="4243735"/>
            <a:ext cx="4896544" cy="769441"/>
          </a:xfrm>
          <a:prstGeom prst="rect">
            <a:avLst/>
          </a:prstGeom>
          <a:effectLst>
            <a:glow rad="228600">
              <a:schemeClr val="accent2">
                <a:satMod val="175000"/>
                <a:alpha val="40000"/>
              </a:schemeClr>
            </a:glow>
          </a:effectLst>
        </p:spPr>
        <p:txBody>
          <a:bodyPr vert="horz" lIns="91440" tIns="45720" rIns="91440" bIns="45720" rtlCol="0" anchor="ctr">
            <a:noAutofit/>
          </a:bodyPr>
          <a:lstStyle/>
          <a:p>
            <a:pPr marL="0" indent="0" algn="l" defTabSz="914400" rtl="0" eaLnBrk="1" latinLnBrk="0" hangingPunct="1">
              <a:spcBef>
                <a:spcPct val="20000"/>
              </a:spcBef>
              <a:buFont typeface="Arial" pitchFamily="34" charset="0"/>
              <a:buNone/>
            </a:pPr>
            <a:r>
              <a:rPr lang="en-US" sz="2400" kern="1200" baseline="0" dirty="0" smtClean="0">
                <a:solidFill>
                  <a:schemeClr val="bg1"/>
                </a:solidFill>
                <a:effectLst>
                  <a:outerShdw blurRad="38100" dist="38100" dir="2700000" algn="tl">
                    <a:srgbClr val="000000">
                      <a:alpha val="43137"/>
                    </a:srgbClr>
                  </a:outerShdw>
                </a:effectLst>
                <a:latin typeface="Trebuchet MS" pitchFamily="34" charset="0"/>
                <a:cs typeface="Arial" pitchFamily="34" charset="0"/>
              </a:rPr>
              <a:t>The European Union’s </a:t>
            </a:r>
            <a:br>
              <a:rPr lang="en-US" sz="2400" kern="1200" baseline="0" dirty="0" smtClean="0">
                <a:solidFill>
                  <a:schemeClr val="bg1"/>
                </a:solidFill>
                <a:effectLst>
                  <a:outerShdw blurRad="38100" dist="38100" dir="2700000" algn="tl">
                    <a:srgbClr val="000000">
                      <a:alpha val="43137"/>
                    </a:srgbClr>
                  </a:outerShdw>
                </a:effectLst>
                <a:latin typeface="Trebuchet MS" pitchFamily="34" charset="0"/>
                <a:cs typeface="Arial" pitchFamily="34" charset="0"/>
              </a:rPr>
            </a:br>
            <a:r>
              <a:rPr lang="en-US" sz="2400" kern="1200" baseline="0" dirty="0" smtClean="0">
                <a:solidFill>
                  <a:schemeClr val="bg1"/>
                </a:solidFill>
                <a:effectLst>
                  <a:outerShdw blurRad="38100" dist="38100" dir="2700000" algn="tl">
                    <a:srgbClr val="000000">
                      <a:alpha val="43137"/>
                    </a:srgbClr>
                  </a:outerShdw>
                </a:effectLst>
                <a:latin typeface="Trebuchet MS" pitchFamily="34" charset="0"/>
                <a:cs typeface="Arial" pitchFamily="34" charset="0"/>
              </a:rPr>
              <a:t>Judicial Cooperation Unit</a:t>
            </a:r>
            <a:endParaRPr lang="en-IE" sz="2400" kern="1200" baseline="0" dirty="0">
              <a:solidFill>
                <a:schemeClr val="bg1"/>
              </a:solidFill>
              <a:effectLst>
                <a:outerShdw blurRad="38100" dist="38100" dir="2700000" algn="tl">
                  <a:srgbClr val="000000">
                    <a:alpha val="43137"/>
                  </a:srgbClr>
                </a:outerShdw>
              </a:effectLst>
              <a:latin typeface="Trebuchet MS" pitchFamily="34" charset="0"/>
              <a:cs typeface="Arial" pitchFamily="34" charset="0"/>
            </a:endParaRPr>
          </a:p>
        </p:txBody>
      </p:sp>
      <p:sp>
        <p:nvSpPr>
          <p:cNvPr id="8" name="TextBox 7"/>
          <p:cNvSpPr txBox="1"/>
          <p:nvPr userDrawn="1"/>
        </p:nvSpPr>
        <p:spPr>
          <a:xfrm>
            <a:off x="2966566" y="1610436"/>
            <a:ext cx="5227091" cy="1132764"/>
          </a:xfrm>
          <a:prstGeom prst="rect">
            <a:avLst/>
          </a:prstGeom>
        </p:spPr>
        <p:txBody>
          <a:bodyPr vert="horz" lIns="91440" tIns="45720" rIns="91440" bIns="45720" rtlCol="0" anchor="ctr">
            <a:noAutofit/>
          </a:bodyPr>
          <a:lstStyle/>
          <a:p>
            <a:pPr algn="ctr" defTabSz="914400" rtl="0" eaLnBrk="1" latinLnBrk="0" hangingPunct="1">
              <a:spcBef>
                <a:spcPct val="0"/>
              </a:spcBef>
              <a:buNone/>
            </a:pPr>
            <a:r>
              <a:rPr lang="en-US" sz="8000" dirty="0" smtClean="0">
                <a:solidFill>
                  <a:schemeClr val="bg1"/>
                </a:solidFill>
                <a:effectLst>
                  <a:outerShdw blurRad="38100" dist="38100" dir="2700000" algn="tl">
                    <a:srgbClr val="000000">
                      <a:alpha val="43137"/>
                    </a:srgbClr>
                  </a:outerShdw>
                </a:effectLst>
                <a:latin typeface="Trebuchet MS" pitchFamily="34" charset="0"/>
                <a:ea typeface="+mj-ea"/>
                <a:cs typeface="Arial" pitchFamily="34" charset="0"/>
              </a:rPr>
              <a:t>Welcome</a:t>
            </a:r>
            <a:endParaRPr lang="en-IE" sz="8000" kern="1200" dirty="0" smtClean="0">
              <a:solidFill>
                <a:schemeClr val="bg1"/>
              </a:solidFill>
              <a:effectLst>
                <a:outerShdw blurRad="38100" dist="38100" dir="2700000" algn="tl">
                  <a:srgbClr val="000000">
                    <a:alpha val="43137"/>
                  </a:srgbClr>
                </a:outerShdw>
              </a:effectLst>
              <a:latin typeface="Trebuchet MS" pitchFamily="34" charset="0"/>
              <a:ea typeface="+mj-ea"/>
              <a:cs typeface="Arial"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85F2AB-1132-413A-8284-4D66CB64001B}" type="datetime1">
              <a:rPr lang="en-GB" smtClean="0"/>
              <a:pPr/>
              <a:t>06/12/2018</a:t>
            </a:fld>
            <a:endParaRPr lang="en-US" dirty="0"/>
          </a:p>
        </p:txBody>
      </p:sp>
      <p:sp>
        <p:nvSpPr>
          <p:cNvPr id="4" name="Footer Placeholder 3"/>
          <p:cNvSpPr>
            <a:spLocks noGrp="1"/>
          </p:cNvSpPr>
          <p:nvPr>
            <p:ph type="ftr" sz="quarter" idx="11"/>
          </p:nvPr>
        </p:nvSpPr>
        <p:spPr/>
        <p:txBody>
          <a:bodyPr/>
          <a:lstStyle/>
          <a:p>
            <a:r>
              <a:rPr lang="en-US" dirty="0" smtClean="0"/>
              <a:t>Welcome to Eurojust</a:t>
            </a:r>
            <a:endParaRPr lang="en-US" dirty="0"/>
          </a:p>
        </p:txBody>
      </p:sp>
      <p:sp>
        <p:nvSpPr>
          <p:cNvPr id="5" name="Slide Number Placeholder 4"/>
          <p:cNvSpPr>
            <a:spLocks noGrp="1"/>
          </p:cNvSpPr>
          <p:nvPr>
            <p:ph type="sldNum" sz="quarter" idx="12"/>
          </p:nvPr>
        </p:nvSpPr>
        <p:spPr/>
        <p:txBody>
          <a:bodyPr/>
          <a:lstStyle/>
          <a:p>
            <a:fld id="{66139CD9-B6A6-4219-B9B0-2197EE2558C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oint Event Opening">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183642"/>
            <a:ext cx="7772400" cy="3002507"/>
          </a:xfrm>
        </p:spPr>
        <p:txBody>
          <a:bodyPr anchor="t"/>
          <a:lstStyle>
            <a:lvl1pPr algn="l">
              <a:defRPr sz="4000" b="1" cap="all" baseline="0"/>
            </a:lvl1pPr>
          </a:lstStyle>
          <a:p>
            <a:r>
              <a:rPr lang="en-US" dirty="0" smtClean="0"/>
              <a:t>Click to type The name of this event</a:t>
            </a:r>
            <a:endParaRPr lang="en-US" dirty="0"/>
          </a:p>
        </p:txBody>
      </p:sp>
      <p:sp>
        <p:nvSpPr>
          <p:cNvPr id="3" name="Text Placeholder 2"/>
          <p:cNvSpPr>
            <a:spLocks noGrp="1"/>
          </p:cNvSpPr>
          <p:nvPr>
            <p:ph type="body" idx="1" hasCustomPrompt="1"/>
          </p:nvPr>
        </p:nvSpPr>
        <p:spPr>
          <a:xfrm>
            <a:off x="685800" y="5186149"/>
            <a:ext cx="7772400" cy="880771"/>
          </a:xfrm>
        </p:spPr>
        <p:txBody>
          <a:bodyPr anchor="b" anchorCtr="0"/>
          <a:lstStyle>
            <a:lvl1pPr marL="0" indent="0" algn="r">
              <a:buNone/>
              <a:defRPr sz="2000" baseline="0">
                <a:solidFill>
                  <a:schemeClr val="bg1"/>
                </a:solidFill>
                <a:effectLst>
                  <a:outerShdw blurRad="38100" dist="38100" dir="2700000" algn="tl">
                    <a:srgbClr val="000000">
                      <a:alpha val="43137"/>
                    </a:srgbClr>
                  </a:outerShdw>
                </a:effectLst>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type the location and date of event</a:t>
            </a:r>
          </a:p>
        </p:txBody>
      </p:sp>
      <p:sp>
        <p:nvSpPr>
          <p:cNvPr id="7" name="Rectangle 6"/>
          <p:cNvSpPr/>
          <p:nvPr userDrawn="1"/>
        </p:nvSpPr>
        <p:spPr>
          <a:xfrm>
            <a:off x="0" y="0"/>
            <a:ext cx="9144000" cy="2420888"/>
          </a:xfrm>
          <a:prstGeom prst="rect">
            <a:avLst/>
          </a:prstGeom>
          <a:gradFill flip="none" rotWithShape="1">
            <a:gsLst>
              <a:gs pos="44000">
                <a:schemeClr val="bg1"/>
              </a:gs>
              <a:gs pos="81000">
                <a:schemeClr val="bg1">
                  <a:alpha val="25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144837"/>
            <a:ext cx="7772400" cy="1362075"/>
          </a:xfrm>
        </p:spPr>
        <p:txBody>
          <a:bodyPr anchor="t"/>
          <a:lstStyle>
            <a:lvl1pPr algn="l">
              <a:defRPr sz="4000" b="1" cap="all" baseline="0"/>
            </a:lvl1pPr>
          </a:lstStyle>
          <a:p>
            <a:r>
              <a:rPr lang="en-US" dirty="0" smtClean="0"/>
              <a:t>Click to type The title for this presentation</a:t>
            </a:r>
            <a:endParaRPr lang="en-US" dirty="0"/>
          </a:p>
        </p:txBody>
      </p:sp>
      <p:sp>
        <p:nvSpPr>
          <p:cNvPr id="3" name="Text Placeholder 2"/>
          <p:cNvSpPr>
            <a:spLocks noGrp="1"/>
          </p:cNvSpPr>
          <p:nvPr>
            <p:ph type="body" idx="1" hasCustomPrompt="1"/>
          </p:nvPr>
        </p:nvSpPr>
        <p:spPr>
          <a:xfrm>
            <a:off x="685800" y="3512989"/>
            <a:ext cx="7772400" cy="1500187"/>
          </a:xfrm>
        </p:spPr>
        <p:txBody>
          <a:bodyPr anchor="b" anchorCtr="0"/>
          <a:lstStyle>
            <a:lvl1pPr marL="0" indent="0" algn="r">
              <a:buNone/>
              <a:defRPr sz="2000" baseline="0">
                <a:solidFill>
                  <a:schemeClr val="bg1"/>
                </a:solidFill>
                <a:effectLst>
                  <a:outerShdw blurRad="38100" dist="38100" dir="2700000" algn="tl">
                    <a:srgbClr val="000000">
                      <a:alpha val="43137"/>
                    </a:srgbClr>
                  </a:outerShdw>
                </a:effectLst>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type your name and job title</a:t>
            </a:r>
          </a:p>
        </p:txBody>
      </p:sp>
      <p:sp>
        <p:nvSpPr>
          <p:cNvPr id="4" name="Date Placeholder 3"/>
          <p:cNvSpPr>
            <a:spLocks noGrp="1"/>
          </p:cNvSpPr>
          <p:nvPr>
            <p:ph type="dt" sz="half" idx="10"/>
          </p:nvPr>
        </p:nvSpPr>
        <p:spPr/>
        <p:txBody>
          <a:bodyPr/>
          <a:lstStyle/>
          <a:p>
            <a:fld id="{8D248F7A-30AE-4719-A630-4C2CD49E6DBA}"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dirty="0"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68414"/>
            <a:ext cx="8229600" cy="4857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E2B78C-440C-4D85-A3F3-751F69130B85}"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dirty="0"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68414"/>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68414"/>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92962C-9311-45A2-83B6-AEB7C2466DCC}" type="datetime1">
              <a:rPr lang="en-GB" smtClean="0"/>
              <a:pPr/>
              <a:t>06/12/2018</a:t>
            </a:fld>
            <a:endParaRPr lang="en-US" dirty="0"/>
          </a:p>
        </p:txBody>
      </p:sp>
      <p:sp>
        <p:nvSpPr>
          <p:cNvPr id="6" name="Footer Placeholder 5"/>
          <p:cNvSpPr>
            <a:spLocks noGrp="1"/>
          </p:cNvSpPr>
          <p:nvPr>
            <p:ph type="ftr" sz="quarter" idx="11"/>
          </p:nvPr>
        </p:nvSpPr>
        <p:spPr/>
        <p:txBody>
          <a:bodyPr/>
          <a:lstStyle/>
          <a:p>
            <a:r>
              <a:rPr lang="en-US" dirty="0" smtClean="0"/>
              <a:t>Welcome to Eurojust</a:t>
            </a:r>
            <a:endParaRPr lang="en-US" dirty="0"/>
          </a:p>
        </p:txBody>
      </p:sp>
      <p:sp>
        <p:nvSpPr>
          <p:cNvPr id="7" name="Slide Number Placeholder 6"/>
          <p:cNvSpPr>
            <a:spLocks noGrp="1"/>
          </p:cNvSpPr>
          <p:nvPr>
            <p:ph type="sldNum" sz="quarter" idx="12"/>
          </p:nvPr>
        </p:nvSpPr>
        <p:spPr/>
        <p:txBody>
          <a:bodyPr/>
          <a:lstStyle/>
          <a:p>
            <a:fld id="{66139CD9-B6A6-4219-B9B0-2197EE2558C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68413"/>
            <a:ext cx="4040188" cy="720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89138"/>
            <a:ext cx="4040188" cy="4137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268413"/>
            <a:ext cx="4041775" cy="720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89138"/>
            <a:ext cx="4041775" cy="4137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02EACB-0E53-455B-9E40-492CAEE1194A}" type="datetime1">
              <a:rPr lang="en-GB" smtClean="0"/>
              <a:pPr/>
              <a:t>06/12/2018</a:t>
            </a:fld>
            <a:endParaRPr lang="en-US" dirty="0"/>
          </a:p>
        </p:txBody>
      </p:sp>
      <p:sp>
        <p:nvSpPr>
          <p:cNvPr id="8" name="Footer Placeholder 7"/>
          <p:cNvSpPr>
            <a:spLocks noGrp="1"/>
          </p:cNvSpPr>
          <p:nvPr>
            <p:ph type="ftr" sz="quarter" idx="11"/>
          </p:nvPr>
        </p:nvSpPr>
        <p:spPr/>
        <p:txBody>
          <a:bodyPr/>
          <a:lstStyle/>
          <a:p>
            <a:r>
              <a:rPr lang="en-US" dirty="0" smtClean="0"/>
              <a:t>Welcome to Eurojust</a:t>
            </a:r>
            <a:endParaRPr lang="en-US" dirty="0"/>
          </a:p>
        </p:txBody>
      </p:sp>
      <p:sp>
        <p:nvSpPr>
          <p:cNvPr id="9" name="Slide Number Placeholder 8"/>
          <p:cNvSpPr>
            <a:spLocks noGrp="1"/>
          </p:cNvSpPr>
          <p:nvPr>
            <p:ph type="sldNum" sz="quarter" idx="12"/>
          </p:nvPr>
        </p:nvSpPr>
        <p:spPr/>
        <p:txBody>
          <a:bodyPr/>
          <a:lstStyle/>
          <a:p>
            <a:fld id="{66139CD9-B6A6-4219-B9B0-2197EE2558C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53CA944E-A558-4722-8809-C7AE79FB24B3}" type="datetime1">
              <a:rPr lang="en-GB" smtClean="0"/>
              <a:pPr/>
              <a:t>06/12/2018</a:t>
            </a:fld>
            <a:endParaRPr lang="en-US" dirty="0"/>
          </a:p>
        </p:txBody>
      </p:sp>
      <p:sp>
        <p:nvSpPr>
          <p:cNvPr id="4" name="Footer Placeholder 3"/>
          <p:cNvSpPr>
            <a:spLocks noGrp="1"/>
          </p:cNvSpPr>
          <p:nvPr>
            <p:ph type="ftr" sz="quarter" idx="11"/>
          </p:nvPr>
        </p:nvSpPr>
        <p:spPr/>
        <p:txBody>
          <a:bodyPr/>
          <a:lstStyle/>
          <a:p>
            <a:r>
              <a:rPr lang="en-US" dirty="0" smtClean="0"/>
              <a:t>Welcome to Eurojust</a:t>
            </a:r>
            <a:endParaRPr lang="en-US" dirty="0"/>
          </a:p>
        </p:txBody>
      </p:sp>
      <p:sp>
        <p:nvSpPr>
          <p:cNvPr id="5" name="Slide Number Placeholder 4"/>
          <p:cNvSpPr>
            <a:spLocks noGrp="1"/>
          </p:cNvSpPr>
          <p:nvPr>
            <p:ph type="sldNum" sz="quarter" idx="12"/>
          </p:nvPr>
        </p:nvSpPr>
        <p:spPr/>
        <p:txBody>
          <a:bodyPr/>
          <a:lstStyle/>
          <a:p>
            <a:fld id="{66139CD9-B6A6-4219-B9B0-2197EE2558C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67544" y="1268413"/>
            <a:ext cx="7920880" cy="49688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hasCustomPrompt="1"/>
          </p:nvPr>
        </p:nvSpPr>
        <p:spPr>
          <a:xfrm>
            <a:off x="467544" y="5661248"/>
            <a:ext cx="7920880" cy="576064"/>
          </a:xfrm>
          <a:solidFill>
            <a:srgbClr val="000000">
              <a:alpha val="50196"/>
            </a:srgbClr>
          </a:solidFill>
        </p:spPr>
        <p:txBody>
          <a:bodyPr anchor="ctr" anchorCtr="0"/>
          <a:lstStyle>
            <a:lvl1pPr marL="0" indent="0" algn="ctr">
              <a:buNone/>
              <a:defRPr sz="1400" baseline="0">
                <a:solidFill>
                  <a:srgbClr val="FFFFFF"/>
                </a:solidFill>
                <a:effectLst>
                  <a:outerShdw blurRad="38100" dist="38100" dir="2700000" algn="tl">
                    <a:srgbClr val="000000">
                      <a:alpha val="43137"/>
                    </a:srgbClr>
                  </a:outerShdw>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the picture caption</a:t>
            </a:r>
          </a:p>
        </p:txBody>
      </p:sp>
      <p:sp>
        <p:nvSpPr>
          <p:cNvPr id="5" name="Date Placeholder 4"/>
          <p:cNvSpPr>
            <a:spLocks noGrp="1"/>
          </p:cNvSpPr>
          <p:nvPr>
            <p:ph type="dt" sz="half" idx="10"/>
          </p:nvPr>
        </p:nvSpPr>
        <p:spPr/>
        <p:txBody>
          <a:bodyPr/>
          <a:lstStyle/>
          <a:p>
            <a:fld id="{A34F72B2-17F3-4A88-AC8E-1FB35E89F6BC}" type="datetime1">
              <a:rPr lang="en-GB" smtClean="0"/>
              <a:pPr/>
              <a:t>06/12/2018</a:t>
            </a:fld>
            <a:endParaRPr lang="en-US" dirty="0"/>
          </a:p>
        </p:txBody>
      </p:sp>
      <p:sp>
        <p:nvSpPr>
          <p:cNvPr id="6" name="Footer Placeholder 5"/>
          <p:cNvSpPr>
            <a:spLocks noGrp="1"/>
          </p:cNvSpPr>
          <p:nvPr>
            <p:ph type="ftr" sz="quarter" idx="11"/>
          </p:nvPr>
        </p:nvSpPr>
        <p:spPr/>
        <p:txBody>
          <a:bodyPr/>
          <a:lstStyle/>
          <a:p>
            <a:r>
              <a:rPr lang="en-US" dirty="0" smtClean="0"/>
              <a:t>Welcome to Eurojust</a:t>
            </a:r>
            <a:endParaRPr lang="en-US" dirty="0"/>
          </a:p>
        </p:txBody>
      </p:sp>
      <p:sp>
        <p:nvSpPr>
          <p:cNvPr id="7" name="Slide Number Placeholder 6"/>
          <p:cNvSpPr>
            <a:spLocks noGrp="1"/>
          </p:cNvSpPr>
          <p:nvPr>
            <p:ph type="sldNum" sz="quarter" idx="12"/>
          </p:nvPr>
        </p:nvSpPr>
        <p:spPr/>
        <p:txBody>
          <a:bodyPr/>
          <a:lstStyle/>
          <a:p>
            <a:fld id="{66139CD9-B6A6-4219-B9B0-2197EE2558CC}" type="slidenum">
              <a:rPr lang="en-US" smtClean="0"/>
              <a:pPr/>
              <a:t>‹#›</a:t>
            </a:fld>
            <a:endParaRPr lang="en-US" dirty="0"/>
          </a:p>
        </p:txBody>
      </p:sp>
      <p:sp>
        <p:nvSpPr>
          <p:cNvPr id="9" name="Title 8"/>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6" name="Date Placeholder 2"/>
          <p:cNvSpPr>
            <a:spLocks noGrp="1"/>
          </p:cNvSpPr>
          <p:nvPr>
            <p:ph type="dt" sz="half" idx="10"/>
          </p:nvPr>
        </p:nvSpPr>
        <p:spPr>
          <a:xfrm>
            <a:off x="457200" y="6356350"/>
            <a:ext cx="1090464" cy="365125"/>
          </a:xfrm>
        </p:spPr>
        <p:txBody>
          <a:bodyPr/>
          <a:lstStyle/>
          <a:p>
            <a:fld id="{F09708AA-691A-4458-BC9C-37971A329F5C}" type="datetime1">
              <a:rPr lang="en-GB" smtClean="0"/>
              <a:pPr/>
              <a:t>06/12/2018</a:t>
            </a:fld>
            <a:endParaRPr lang="en-US" dirty="0"/>
          </a:p>
        </p:txBody>
      </p:sp>
      <p:sp>
        <p:nvSpPr>
          <p:cNvPr id="7" name="Footer Placeholder 3"/>
          <p:cNvSpPr>
            <a:spLocks noGrp="1"/>
          </p:cNvSpPr>
          <p:nvPr>
            <p:ph type="ftr" sz="quarter" idx="11"/>
          </p:nvPr>
        </p:nvSpPr>
        <p:spPr>
          <a:xfrm>
            <a:off x="1691680" y="6356350"/>
            <a:ext cx="5760640" cy="365125"/>
          </a:xfrm>
        </p:spPr>
        <p:txBody>
          <a:bodyPr/>
          <a:lstStyle/>
          <a:p>
            <a:r>
              <a:rPr lang="en-US" dirty="0" smtClean="0"/>
              <a:t>Welcome to Eurojust</a:t>
            </a:r>
            <a:endParaRPr lang="en-US" dirty="0"/>
          </a:p>
        </p:txBody>
      </p:sp>
      <p:sp>
        <p:nvSpPr>
          <p:cNvPr id="8" name="Slide Number Placeholder 4"/>
          <p:cNvSpPr>
            <a:spLocks noGrp="1"/>
          </p:cNvSpPr>
          <p:nvPr>
            <p:ph type="sldNum" sz="quarter" idx="12"/>
          </p:nvPr>
        </p:nvSpPr>
        <p:spPr>
          <a:xfrm>
            <a:off x="7596336" y="6356350"/>
            <a:ext cx="792088" cy="365125"/>
          </a:xfrm>
        </p:spPr>
        <p:txBody>
          <a:bodyPr/>
          <a:lstStyle/>
          <a:p>
            <a:fld id="{D5BBC35B-A44B-4119-B8DA-DE9E3DFADA20}" type="slidenum">
              <a:rPr lang="en-US" smtClean="0"/>
              <a:pPr/>
              <a:t>‹#›</a:t>
            </a:fld>
            <a:endParaRPr lang="en-US" dirty="0"/>
          </a:p>
        </p:txBody>
      </p:sp>
      <p:sp>
        <p:nvSpPr>
          <p:cNvPr id="9" name="TextBox 8"/>
          <p:cNvSpPr txBox="1"/>
          <p:nvPr userDrawn="1"/>
        </p:nvSpPr>
        <p:spPr>
          <a:xfrm>
            <a:off x="611560" y="5733256"/>
            <a:ext cx="7920880" cy="400110"/>
          </a:xfrm>
          <a:prstGeom prst="rect">
            <a:avLst/>
          </a:prstGeom>
        </p:spPr>
        <p:txBody>
          <a:bodyPr vert="horz" lIns="91440" tIns="45720" rIns="91440" bIns="45720" rtlCol="0" anchor="ctr">
            <a:normAutofit/>
          </a:bodyPr>
          <a:lstStyle/>
          <a:p>
            <a:pPr marL="0" marR="0" lvl="3"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kern="1200" baseline="0" dirty="0" smtClean="0">
                <a:solidFill>
                  <a:srgbClr val="000099"/>
                </a:solidFill>
                <a:latin typeface="+mj-lt"/>
                <a:ea typeface="+mn-ea"/>
                <a:cs typeface="Arial" pitchFamily="34" charset="0"/>
              </a:rPr>
              <a:t>www.eurojust.europa.eu</a:t>
            </a:r>
            <a:endParaRPr lang="en-IE" sz="2000" kern="1200" baseline="0" dirty="0" smtClean="0">
              <a:solidFill>
                <a:srgbClr val="000099"/>
              </a:solidFill>
              <a:latin typeface="+mj-lt"/>
              <a:ea typeface="+mn-ea"/>
              <a:cs typeface="Arial" pitchFamily="34" charset="0"/>
            </a:endParaRPr>
          </a:p>
        </p:txBody>
      </p:sp>
      <p:pic>
        <p:nvPicPr>
          <p:cNvPr id="10" name="Picture 4" descr="File:Eurojust logo.svg">
            <a:hlinkClick r:id="rId2"/>
          </p:cNvPr>
          <p:cNvPicPr>
            <a:picLocks noChangeAspect="1" noChangeArrowheads="1"/>
          </p:cNvPicPr>
          <p:nvPr userDrawn="1"/>
        </p:nvPicPr>
        <p:blipFill>
          <a:blip r:embed="rId3" cstate="print"/>
          <a:srcRect/>
          <a:stretch>
            <a:fillRect/>
          </a:stretch>
        </p:blipFill>
        <p:spPr bwMode="auto">
          <a:xfrm>
            <a:off x="4103949" y="4725144"/>
            <a:ext cx="936103" cy="979983"/>
          </a:xfrm>
          <a:prstGeom prst="rect">
            <a:avLst/>
          </a:prstGeom>
          <a:ln>
            <a:noFill/>
          </a:ln>
          <a:effectLst/>
        </p:spPr>
      </p:pic>
      <p:sp>
        <p:nvSpPr>
          <p:cNvPr id="11" name="Text Placeholder 38"/>
          <p:cNvSpPr>
            <a:spLocks noGrp="1"/>
          </p:cNvSpPr>
          <p:nvPr>
            <p:ph type="body" sz="quarter" idx="13" hasCustomPrompt="1"/>
          </p:nvPr>
        </p:nvSpPr>
        <p:spPr>
          <a:xfrm>
            <a:off x="611982" y="1700809"/>
            <a:ext cx="7920037" cy="576063"/>
          </a:xfrm>
        </p:spPr>
        <p:txBody>
          <a:bodyPr/>
          <a:lstStyle>
            <a:lvl1pPr marL="0" indent="0" algn="ctr">
              <a:buNone/>
              <a:defRPr b="1"/>
            </a:lvl1pPr>
            <a:lvl2pPr marL="0" indent="0" algn="ctr">
              <a:buNone/>
              <a:defRPr/>
            </a:lvl2pPr>
            <a:lvl3pPr marL="0" indent="0" algn="ctr">
              <a:spcBef>
                <a:spcPts val="1800"/>
              </a:spcBef>
              <a:buNone/>
              <a:defRPr/>
            </a:lvl3pPr>
            <a:lvl4pPr marL="0" indent="0" algn="ctr">
              <a:buNone/>
              <a:defRPr/>
            </a:lvl4pPr>
            <a:lvl5pPr marL="0" indent="0" algn="ctr">
              <a:buNone/>
              <a:defRPr/>
            </a:lvl5pPr>
          </a:lstStyle>
          <a:p>
            <a:pPr lvl="0"/>
            <a:r>
              <a:rPr lang="en-US" dirty="0" smtClean="0"/>
              <a:t>Type your name here</a:t>
            </a:r>
          </a:p>
        </p:txBody>
      </p:sp>
      <p:sp>
        <p:nvSpPr>
          <p:cNvPr id="12" name="Rectangle 11"/>
          <p:cNvSpPr/>
          <p:nvPr userDrawn="1"/>
        </p:nvSpPr>
        <p:spPr>
          <a:xfrm>
            <a:off x="8460432" y="6093296"/>
            <a:ext cx="683568"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 Placeholder 11"/>
          <p:cNvSpPr>
            <a:spLocks noGrp="1"/>
          </p:cNvSpPr>
          <p:nvPr>
            <p:ph type="body" sz="quarter" idx="14" hasCustomPrompt="1"/>
          </p:nvPr>
        </p:nvSpPr>
        <p:spPr>
          <a:xfrm>
            <a:off x="611560" y="2276872"/>
            <a:ext cx="7920880" cy="504825"/>
          </a:xfrm>
        </p:spPr>
        <p:txBody>
          <a:bodyPr>
            <a:noAutofit/>
          </a:bodyPr>
          <a:lstStyle>
            <a:lvl1pPr algn="ctr">
              <a:buNone/>
              <a:defRPr sz="2800"/>
            </a:lvl1pPr>
            <a:lvl2pPr>
              <a:buNone/>
              <a:defRPr/>
            </a:lvl2pPr>
            <a:lvl3pPr>
              <a:buNone/>
              <a:defRPr/>
            </a:lvl3pPr>
            <a:lvl4pPr>
              <a:buNone/>
              <a:defRPr/>
            </a:lvl4pPr>
            <a:lvl5pPr>
              <a:buNone/>
              <a:defRPr/>
            </a:lvl5pPr>
          </a:lstStyle>
          <a:p>
            <a:pPr lvl="0"/>
            <a:r>
              <a:rPr lang="en-US" dirty="0" smtClean="0"/>
              <a:t>Type your job title here</a:t>
            </a:r>
          </a:p>
        </p:txBody>
      </p:sp>
      <p:sp>
        <p:nvSpPr>
          <p:cNvPr id="14" name="Text Placeholder 11"/>
          <p:cNvSpPr>
            <a:spLocks noGrp="1"/>
          </p:cNvSpPr>
          <p:nvPr>
            <p:ph type="body" sz="quarter" idx="15" hasCustomPrompt="1"/>
          </p:nvPr>
        </p:nvSpPr>
        <p:spPr>
          <a:xfrm>
            <a:off x="611560" y="3212207"/>
            <a:ext cx="7920880" cy="504825"/>
          </a:xfrm>
        </p:spPr>
        <p:txBody>
          <a:bodyPr>
            <a:noAutofit/>
          </a:bodyPr>
          <a:lstStyle>
            <a:lvl1pPr algn="ctr">
              <a:buNone/>
              <a:defRPr sz="2400"/>
            </a:lvl1pPr>
            <a:lvl2pPr>
              <a:buNone/>
              <a:defRPr/>
            </a:lvl2pPr>
            <a:lvl3pPr>
              <a:buNone/>
              <a:defRPr/>
            </a:lvl3pPr>
            <a:lvl4pPr>
              <a:buNone/>
              <a:defRPr/>
            </a:lvl4pPr>
            <a:lvl5pPr>
              <a:buNone/>
              <a:defRPr/>
            </a:lvl5pPr>
          </a:lstStyle>
          <a:p>
            <a:pPr lvl="0"/>
            <a:r>
              <a:rPr lang="en-US" dirty="0" smtClean="0"/>
              <a:t>Type your email address here</a:t>
            </a:r>
          </a:p>
        </p:txBody>
      </p:sp>
      <p:sp>
        <p:nvSpPr>
          <p:cNvPr id="15" name="Text Placeholder 11"/>
          <p:cNvSpPr>
            <a:spLocks noGrp="1"/>
          </p:cNvSpPr>
          <p:nvPr>
            <p:ph type="body" sz="quarter" idx="16" hasCustomPrompt="1"/>
          </p:nvPr>
        </p:nvSpPr>
        <p:spPr>
          <a:xfrm>
            <a:off x="611560" y="3716263"/>
            <a:ext cx="7920880" cy="504825"/>
          </a:xfrm>
        </p:spPr>
        <p:txBody>
          <a:bodyPr>
            <a:noAutofit/>
          </a:bodyPr>
          <a:lstStyle>
            <a:lvl1pPr algn="ctr">
              <a:buNone/>
              <a:defRPr sz="2400" baseline="0"/>
            </a:lvl1pPr>
            <a:lvl2pPr>
              <a:buNone/>
              <a:defRPr/>
            </a:lvl2pPr>
            <a:lvl3pPr>
              <a:buNone/>
              <a:defRPr/>
            </a:lvl3pPr>
            <a:lvl4pPr>
              <a:buNone/>
              <a:defRPr/>
            </a:lvl4pPr>
            <a:lvl5pPr>
              <a:buNone/>
              <a:defRPr/>
            </a:lvl5pPr>
          </a:lstStyle>
          <a:p>
            <a:pPr lvl="0"/>
            <a:r>
              <a:rPr lang="en-US" dirty="0" smtClean="0"/>
              <a:t>Type your contact number here</a:t>
            </a:r>
          </a:p>
        </p:txBody>
      </p:sp>
      <p:sp>
        <p:nvSpPr>
          <p:cNvPr id="16" name="TextBox 15"/>
          <p:cNvSpPr txBox="1"/>
          <p:nvPr userDrawn="1"/>
        </p:nvSpPr>
        <p:spPr>
          <a:xfrm>
            <a:off x="467544" y="0"/>
            <a:ext cx="8208912" cy="1124744"/>
          </a:xfrm>
          <a:prstGeom prst="rect">
            <a:avLst/>
          </a:prstGeom>
        </p:spPr>
        <p:txBody>
          <a:bodyPr vert="horz" lIns="91440" tIns="45720" rIns="91440" bIns="45720" rtlCol="0" anchor="ctr">
            <a:normAutofit/>
          </a:bodyPr>
          <a:lstStyle/>
          <a:p>
            <a:pPr algn="l" defTabSz="914400" rtl="0" eaLnBrk="1" latinLnBrk="0" hangingPunct="1">
              <a:lnSpc>
                <a:spcPts val="4400"/>
              </a:lnSpc>
              <a:spcBef>
                <a:spcPct val="0"/>
              </a:spcBef>
              <a:buNone/>
            </a:pPr>
            <a:endParaRPr lang="en-GB" sz="3800" kern="1200" dirty="0" smtClean="0">
              <a:solidFill>
                <a:schemeClr val="bg1"/>
              </a:solidFill>
              <a:effectLst>
                <a:outerShdw blurRad="38100" dist="38100" dir="2700000" algn="tl">
                  <a:srgbClr val="000000">
                    <a:alpha val="43137"/>
                  </a:srgbClr>
                </a:outerShdw>
              </a:effectLst>
              <a:latin typeface="+mj-lt"/>
              <a:ea typeface="+mj-ea"/>
              <a:cs typeface="+mj-cs"/>
            </a:endParaRPr>
          </a:p>
        </p:txBody>
      </p:sp>
      <p:sp>
        <p:nvSpPr>
          <p:cNvPr id="18" name="TextBox 17"/>
          <p:cNvSpPr txBox="1"/>
          <p:nvPr userDrawn="1"/>
        </p:nvSpPr>
        <p:spPr>
          <a:xfrm>
            <a:off x="450367" y="0"/>
            <a:ext cx="8236433" cy="1124744"/>
          </a:xfrm>
          <a:prstGeom prst="rect">
            <a:avLst/>
          </a:prstGeom>
        </p:spPr>
        <p:txBody>
          <a:bodyPr vert="horz" lIns="91440" tIns="45720" rIns="91440" bIns="45720" rtlCol="0" anchor="ctr">
            <a:normAutofit/>
          </a:bodyPr>
          <a:lstStyle/>
          <a:p>
            <a:pPr algn="l" defTabSz="914400" rtl="0" eaLnBrk="1" latinLnBrk="0" hangingPunct="1">
              <a:lnSpc>
                <a:spcPts val="4400"/>
              </a:lnSpc>
              <a:spcBef>
                <a:spcPct val="0"/>
              </a:spcBef>
              <a:buNone/>
            </a:pPr>
            <a:r>
              <a:rPr lang="en-GB" sz="3800" kern="1200" dirty="0" smtClean="0">
                <a:solidFill>
                  <a:schemeClr val="bg1"/>
                </a:solidFill>
                <a:effectLst>
                  <a:outerShdw blurRad="38100" dist="38100" dir="2700000" algn="tl">
                    <a:srgbClr val="000000">
                      <a:alpha val="43137"/>
                    </a:srgbClr>
                  </a:outerShdw>
                </a:effectLst>
                <a:latin typeface="+mj-lt"/>
                <a:ea typeface="+mj-ea"/>
                <a:cs typeface="+mj-cs"/>
              </a:rPr>
              <a:t>Contact Information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247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1090464" cy="365125"/>
          </a:xfrm>
          <a:prstGeom prst="rect">
            <a:avLst/>
          </a:prstGeom>
        </p:spPr>
        <p:txBody>
          <a:bodyPr vert="horz" lIns="91440" tIns="45720" rIns="91440" bIns="45720" rtlCol="0" anchor="ctr"/>
          <a:lstStyle>
            <a:lvl1pPr algn="l">
              <a:defRPr sz="1100">
                <a:solidFill>
                  <a:schemeClr val="bg1">
                    <a:lumMod val="65000"/>
                  </a:schemeClr>
                </a:solidFill>
                <a:latin typeface="+mj-lt"/>
              </a:defRPr>
            </a:lvl1pPr>
          </a:lstStyle>
          <a:p>
            <a:fld id="{DB85F2AB-1132-413A-8284-4D66CB64001B}" type="datetime1">
              <a:rPr lang="en-GB" smtClean="0"/>
              <a:pPr/>
              <a:t>06/12/2018</a:t>
            </a:fld>
            <a:endParaRPr lang="en-US" dirty="0"/>
          </a:p>
        </p:txBody>
      </p:sp>
      <p:sp>
        <p:nvSpPr>
          <p:cNvPr id="5" name="Footer Placeholder 4"/>
          <p:cNvSpPr>
            <a:spLocks noGrp="1"/>
          </p:cNvSpPr>
          <p:nvPr>
            <p:ph type="ftr" sz="quarter" idx="3"/>
          </p:nvPr>
        </p:nvSpPr>
        <p:spPr>
          <a:xfrm>
            <a:off x="1691680" y="6356350"/>
            <a:ext cx="5760640" cy="365125"/>
          </a:xfrm>
          <a:prstGeom prst="rect">
            <a:avLst/>
          </a:prstGeom>
        </p:spPr>
        <p:txBody>
          <a:bodyPr vert="horz" lIns="91440" tIns="45720" rIns="91440" bIns="45720" rtlCol="0" anchor="ctr"/>
          <a:lstStyle>
            <a:lvl1pPr algn="ctr">
              <a:defRPr sz="1100">
                <a:solidFill>
                  <a:schemeClr val="bg1">
                    <a:lumMod val="65000"/>
                  </a:schemeClr>
                </a:solidFill>
                <a:latin typeface="+mj-lt"/>
              </a:defRPr>
            </a:lvl1pPr>
          </a:lstStyle>
          <a:p>
            <a:r>
              <a:rPr lang="en-US" dirty="0" smtClean="0"/>
              <a:t>Welcome to Eurojust</a:t>
            </a:r>
            <a:endParaRPr lang="en-US" dirty="0"/>
          </a:p>
        </p:txBody>
      </p:sp>
      <p:sp>
        <p:nvSpPr>
          <p:cNvPr id="6" name="Slide Number Placeholder 5"/>
          <p:cNvSpPr>
            <a:spLocks noGrp="1"/>
          </p:cNvSpPr>
          <p:nvPr>
            <p:ph type="sldNum" sz="quarter" idx="4"/>
          </p:nvPr>
        </p:nvSpPr>
        <p:spPr>
          <a:xfrm>
            <a:off x="7596336" y="6356350"/>
            <a:ext cx="792088" cy="365125"/>
          </a:xfrm>
          <a:prstGeom prst="rect">
            <a:avLst/>
          </a:prstGeom>
        </p:spPr>
        <p:txBody>
          <a:bodyPr vert="horz" lIns="91440" tIns="45720" rIns="91440" bIns="45720" rtlCol="0" anchor="ctr"/>
          <a:lstStyle>
            <a:lvl1pPr algn="r">
              <a:defRPr sz="1100">
                <a:solidFill>
                  <a:schemeClr val="bg1">
                    <a:lumMod val="65000"/>
                  </a:schemeClr>
                </a:solidFill>
                <a:latin typeface="+mj-lt"/>
              </a:defRPr>
            </a:lvl1pPr>
          </a:lstStyle>
          <a:p>
            <a:fld id="{66139CD9-B6A6-4219-B9B0-2197EE2558CC}" type="slidenum">
              <a:rPr lang="en-US" smtClean="0"/>
              <a:pPr/>
              <a:t>‹#›</a:t>
            </a:fld>
            <a:endParaRPr lang="en-US" dirty="0"/>
          </a:p>
        </p:txBody>
      </p:sp>
      <p:pic>
        <p:nvPicPr>
          <p:cNvPr id="7" name="Picture 6" descr="File:Eurojust logo.svg"/>
          <p:cNvPicPr>
            <a:picLocks noChangeAspect="1" noChangeArrowheads="1"/>
          </p:cNvPicPr>
          <p:nvPr/>
        </p:nvPicPr>
        <p:blipFill>
          <a:blip r:embed="rId13" cstate="print"/>
          <a:srcRect/>
          <a:stretch>
            <a:fillRect/>
          </a:stretch>
        </p:blipFill>
        <p:spPr bwMode="auto">
          <a:xfrm>
            <a:off x="8604448" y="6364450"/>
            <a:ext cx="360040" cy="376918"/>
          </a:xfrm>
          <a:prstGeom prst="rect">
            <a:avLst/>
          </a:prstGeom>
          <a:ln>
            <a:noFill/>
          </a:ln>
          <a:effectLst/>
        </p:spPr>
      </p:pic>
    </p:spTree>
  </p:cSld>
  <p:clrMap bg1="lt1" tx1="dk1" bg2="lt2" tx2="dk2" accent1="accent1" accent2="accent2" accent3="accent3" accent4="accent4" accent5="accent5" accent6="accent6" hlink="hlink" folHlink="folHlink"/>
  <p:sldLayoutIdLst>
    <p:sldLayoutId id="2147483661" r:id="rId1"/>
    <p:sldLayoutId id="2147483687" r:id="rId2"/>
    <p:sldLayoutId id="2147483663" r:id="rId3"/>
    <p:sldLayoutId id="2147483662" r:id="rId4"/>
    <p:sldLayoutId id="2147483664" r:id="rId5"/>
    <p:sldLayoutId id="2147483665" r:id="rId6"/>
    <p:sldLayoutId id="2147483666" r:id="rId7"/>
    <p:sldLayoutId id="2147483669" r:id="rId8"/>
    <p:sldLayoutId id="2147483685" r:id="rId9"/>
    <p:sldLayoutId id="2147483686" r:id="rId10"/>
  </p:sldLayoutIdLst>
  <p:hf hdr="0"/>
  <p:txStyles>
    <p:titleStyle>
      <a:lvl1pPr algn="l" defTabSz="914400" rtl="0" eaLnBrk="1" latinLnBrk="0" hangingPunct="1">
        <a:lnSpc>
          <a:spcPts val="4400"/>
        </a:lnSpc>
        <a:spcBef>
          <a:spcPct val="0"/>
        </a:spcBef>
        <a:buNone/>
        <a:defRPr sz="38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000" kern="1200">
          <a:solidFill>
            <a:srgbClr val="00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rgbClr val="00009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e-justice.europa.eu/home.do?action=home&amp;plang=en" TargetMode="External"/><Relationship Id="rId2" Type="http://schemas.openxmlformats.org/officeDocument/2006/relationships/hyperlink" Target="https://ec.europa.eu/cefdigital/wiki/display/CEFDIGITAL/eTranslation"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access and Roles</a:t>
            </a:r>
            <a:endParaRPr lang="en-GB" dirty="0"/>
          </a:p>
        </p:txBody>
      </p:sp>
      <p:sp>
        <p:nvSpPr>
          <p:cNvPr id="3" name="Content Placeholder 2"/>
          <p:cNvSpPr>
            <a:spLocks noGrp="1"/>
          </p:cNvSpPr>
          <p:nvPr>
            <p:ph idx="1"/>
          </p:nvPr>
        </p:nvSpPr>
        <p:spPr/>
        <p:txBody>
          <a:bodyPr>
            <a:normAutofit fontScale="92500" lnSpcReduction="20000"/>
          </a:bodyPr>
          <a:lstStyle/>
          <a:p>
            <a:pPr marL="342900" lvl="1" indent="-342900">
              <a:buFont typeface="Arial" pitchFamily="34" charset="0"/>
              <a:buChar char="•"/>
            </a:pPr>
            <a:r>
              <a:rPr lang="en-US" dirty="0" smtClean="0"/>
              <a:t>Access to the back end of the website must be based on user’s role:</a:t>
            </a:r>
          </a:p>
          <a:p>
            <a:pPr marL="742950" lvl="2" indent="-342900"/>
            <a:r>
              <a:rPr lang="en-GB" dirty="0" smtClean="0"/>
              <a:t>Webmaster;</a:t>
            </a:r>
          </a:p>
          <a:p>
            <a:pPr marL="1200150" lvl="3" indent="-342900"/>
            <a:r>
              <a:rPr lang="en-GB" dirty="0" smtClean="0"/>
              <a:t>Add/change/delete </a:t>
            </a:r>
            <a:r>
              <a:rPr lang="en-GB" dirty="0"/>
              <a:t>pages for the entire site</a:t>
            </a:r>
          </a:p>
          <a:p>
            <a:pPr marL="1200150" lvl="3" indent="-342900"/>
            <a:r>
              <a:rPr lang="en-GB" dirty="0" smtClean="0"/>
              <a:t>Create </a:t>
            </a:r>
            <a:r>
              <a:rPr lang="en-GB" dirty="0"/>
              <a:t>and change forms</a:t>
            </a:r>
          </a:p>
          <a:p>
            <a:pPr marL="1200150" lvl="3" indent="-342900"/>
            <a:r>
              <a:rPr lang="en-GB" dirty="0" smtClean="0"/>
              <a:t>Create </a:t>
            </a:r>
            <a:r>
              <a:rPr lang="en-GB" dirty="0"/>
              <a:t>and send out newsletters</a:t>
            </a:r>
          </a:p>
          <a:p>
            <a:pPr marL="1200150" lvl="3" indent="-342900"/>
            <a:r>
              <a:rPr lang="en-GB" dirty="0" smtClean="0"/>
              <a:t>Manage </a:t>
            </a:r>
            <a:r>
              <a:rPr lang="en-GB" dirty="0"/>
              <a:t>file repositories</a:t>
            </a:r>
          </a:p>
          <a:p>
            <a:pPr marL="1200150" lvl="3" indent="-342900"/>
            <a:r>
              <a:rPr lang="en-GB" dirty="0" smtClean="0"/>
              <a:t>Manage </a:t>
            </a:r>
            <a:r>
              <a:rPr lang="en-GB" dirty="0"/>
              <a:t>subscription lists</a:t>
            </a:r>
          </a:p>
          <a:p>
            <a:pPr marL="1200150" lvl="3" indent="-342900"/>
            <a:r>
              <a:rPr lang="en-GB" dirty="0" smtClean="0"/>
              <a:t>Change </a:t>
            </a:r>
            <a:r>
              <a:rPr lang="en-GB" dirty="0"/>
              <a:t>the design and layout of the website by changing the template and style sheets</a:t>
            </a:r>
          </a:p>
          <a:p>
            <a:pPr marL="742950" lvl="2" indent="-342900"/>
            <a:r>
              <a:rPr lang="en-GB" dirty="0" smtClean="0"/>
              <a:t>Administrator</a:t>
            </a:r>
          </a:p>
          <a:p>
            <a:pPr marL="1200150" lvl="3" indent="-342900"/>
            <a:r>
              <a:rPr lang="en-GB" dirty="0" smtClean="0"/>
              <a:t> </a:t>
            </a:r>
            <a:r>
              <a:rPr lang="en-GB" dirty="0"/>
              <a:t>Access the entire website and Content Management System (CMS)</a:t>
            </a:r>
          </a:p>
          <a:p>
            <a:pPr marL="1200150" lvl="3" indent="-342900"/>
            <a:r>
              <a:rPr lang="en-GB" dirty="0" smtClean="0"/>
              <a:t>Configure </a:t>
            </a:r>
            <a:r>
              <a:rPr lang="en-GB" dirty="0"/>
              <a:t>the site and the CMS as needed</a:t>
            </a:r>
          </a:p>
          <a:p>
            <a:pPr marL="1200150" lvl="3" indent="-342900"/>
            <a:r>
              <a:rPr lang="en-GB" dirty="0" smtClean="0"/>
              <a:t>Manage </a:t>
            </a:r>
            <a:r>
              <a:rPr lang="en-GB" dirty="0"/>
              <a:t>Administrators Area</a:t>
            </a:r>
          </a:p>
          <a:p>
            <a:pPr marL="1200150" lvl="3" indent="-342900"/>
            <a:r>
              <a:rPr lang="en-GB" dirty="0" smtClean="0"/>
              <a:t>Create</a:t>
            </a:r>
            <a:r>
              <a:rPr lang="en-GB" dirty="0"/>
              <a:t>, manage and delete users with access to the CMS</a:t>
            </a:r>
          </a:p>
          <a:p>
            <a:pPr marL="1200150" lvl="3" indent="-342900"/>
            <a:r>
              <a:rPr lang="en-GB" dirty="0" smtClean="0"/>
              <a:t>Set </a:t>
            </a:r>
            <a:r>
              <a:rPr lang="en-GB" dirty="0"/>
              <a:t>users' access privileges</a:t>
            </a:r>
            <a:endParaRPr lang="es-ES" dirty="0"/>
          </a:p>
        </p:txBody>
      </p:sp>
      <p:sp>
        <p:nvSpPr>
          <p:cNvPr id="4" name="Date Placeholder 3"/>
          <p:cNvSpPr>
            <a:spLocks noGrp="1"/>
          </p:cNvSpPr>
          <p:nvPr>
            <p:ph type="dt" sz="half" idx="10"/>
          </p:nvPr>
        </p:nvSpPr>
        <p:spPr/>
        <p:txBody>
          <a:bodyPr/>
          <a:lstStyle/>
          <a:p>
            <a:fld id="{01E2B78C-440C-4D85-A3F3-751F69130B85}"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dirty="0"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10</a:t>
            </a:fld>
            <a:endParaRPr lang="en-US" dirty="0"/>
          </a:p>
        </p:txBody>
      </p:sp>
    </p:spTree>
    <p:extLst>
      <p:ext uri="{BB962C8B-B14F-4D97-AF65-F5344CB8AC3E}">
        <p14:creationId xmlns:p14="http://schemas.microsoft.com/office/powerpoint/2010/main" val="86085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and Data Protection</a:t>
            </a:r>
            <a:endParaRPr lang="en-GB" dirty="0"/>
          </a:p>
        </p:txBody>
      </p:sp>
      <p:sp>
        <p:nvSpPr>
          <p:cNvPr id="3" name="Content Placeholder 2"/>
          <p:cNvSpPr>
            <a:spLocks noGrp="1"/>
          </p:cNvSpPr>
          <p:nvPr>
            <p:ph idx="1"/>
          </p:nvPr>
        </p:nvSpPr>
        <p:spPr/>
        <p:txBody>
          <a:bodyPr>
            <a:normAutofit/>
          </a:bodyPr>
          <a:lstStyle/>
          <a:p>
            <a:r>
              <a:rPr lang="en-GB" sz="3200" dirty="0" smtClean="0"/>
              <a:t>Access to the backend of the website should be available only on the EJ Office Network</a:t>
            </a:r>
          </a:p>
          <a:p>
            <a:r>
              <a:rPr lang="en-US" sz="3200" dirty="0" smtClean="0"/>
              <a:t>All actions performed must be recorded in a log</a:t>
            </a:r>
          </a:p>
          <a:p>
            <a:endParaRPr lang="en-GB" sz="3200" dirty="0"/>
          </a:p>
        </p:txBody>
      </p:sp>
      <p:sp>
        <p:nvSpPr>
          <p:cNvPr id="4" name="Date Placeholder 3"/>
          <p:cNvSpPr>
            <a:spLocks noGrp="1"/>
          </p:cNvSpPr>
          <p:nvPr>
            <p:ph type="dt" sz="half" idx="10"/>
          </p:nvPr>
        </p:nvSpPr>
        <p:spPr/>
        <p:txBody>
          <a:bodyPr/>
          <a:lstStyle/>
          <a:p>
            <a:fld id="{01E2B78C-440C-4D85-A3F3-751F69130B85}"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dirty="0"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11</a:t>
            </a:fld>
            <a:endParaRPr lang="en-US" dirty="0"/>
          </a:p>
        </p:txBody>
      </p:sp>
    </p:spTree>
    <p:extLst>
      <p:ext uri="{BB962C8B-B14F-4D97-AF65-F5344CB8AC3E}">
        <p14:creationId xmlns:p14="http://schemas.microsoft.com/office/powerpoint/2010/main" val="85660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Multilingualism and translations</a:t>
            </a:r>
            <a:endParaRPr lang="en-GB" dirty="0"/>
          </a:p>
        </p:txBody>
      </p:sp>
      <p:sp>
        <p:nvSpPr>
          <p:cNvPr id="3" name="Content Placeholder 2"/>
          <p:cNvSpPr>
            <a:spLocks noGrp="1"/>
          </p:cNvSpPr>
          <p:nvPr>
            <p:ph idx="1"/>
          </p:nvPr>
        </p:nvSpPr>
        <p:spPr/>
        <p:txBody>
          <a:bodyPr>
            <a:normAutofit/>
          </a:bodyPr>
          <a:lstStyle/>
          <a:p>
            <a:r>
              <a:rPr lang="en-US" dirty="0" smtClean="0"/>
              <a:t>Possibility to integrate the system with tools to translate the content of the website:</a:t>
            </a:r>
          </a:p>
          <a:p>
            <a:pPr lvl="1"/>
            <a:r>
              <a:rPr lang="en-US" sz="2800" u="sng" dirty="0">
                <a:hlinkClick r:id="rId2"/>
              </a:rPr>
              <a:t>https://</a:t>
            </a:r>
            <a:r>
              <a:rPr lang="en-US" sz="2800" u="sng" dirty="0" smtClean="0">
                <a:hlinkClick r:id="rId2"/>
              </a:rPr>
              <a:t>ec.europa.eu/cefdigital/wiki/display/CEFDIGITAL/eTranslation</a:t>
            </a:r>
            <a:endParaRPr lang="en-GB" sz="2800" dirty="0"/>
          </a:p>
          <a:p>
            <a:pPr lvl="1"/>
            <a:r>
              <a:rPr lang="en-GB" sz="2800" u="sng" dirty="0">
                <a:hlinkClick r:id="rId3"/>
              </a:rPr>
              <a:t>https://e-justice.europa.eu/home.do?action=home&amp;plang=en</a:t>
            </a:r>
            <a:endParaRPr lang="en-GB" sz="2800" dirty="0"/>
          </a:p>
          <a:p>
            <a:pPr lvl="1"/>
            <a:endParaRPr lang="en-GB" dirty="0" smtClean="0"/>
          </a:p>
          <a:p>
            <a:pPr lvl="1"/>
            <a:endParaRPr lang="en-GB" dirty="0" smtClean="0"/>
          </a:p>
          <a:p>
            <a:pPr lvl="2"/>
            <a:endParaRPr lang="en-GB" dirty="0" smtClean="0"/>
          </a:p>
        </p:txBody>
      </p:sp>
      <p:sp>
        <p:nvSpPr>
          <p:cNvPr id="4" name="Date Placeholder 3"/>
          <p:cNvSpPr>
            <a:spLocks noGrp="1"/>
          </p:cNvSpPr>
          <p:nvPr>
            <p:ph type="dt" sz="half" idx="10"/>
          </p:nvPr>
        </p:nvSpPr>
        <p:spPr/>
        <p:txBody>
          <a:bodyPr/>
          <a:lstStyle/>
          <a:p>
            <a:fld id="{01E2B78C-440C-4D85-A3F3-751F69130B85}"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12</a:t>
            </a:fld>
            <a:endParaRPr lang="en-US" dirty="0"/>
          </a:p>
        </p:txBody>
      </p:sp>
    </p:spTree>
    <p:extLst>
      <p:ext uri="{BB962C8B-B14F-4D97-AF65-F5344CB8AC3E}">
        <p14:creationId xmlns:p14="http://schemas.microsoft.com/office/powerpoint/2010/main" val="428809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Interfaces</a:t>
            </a:r>
            <a:endParaRPr lang="en-GB" dirty="0"/>
          </a:p>
        </p:txBody>
      </p:sp>
      <p:sp>
        <p:nvSpPr>
          <p:cNvPr id="3" name="Content Placeholder 2"/>
          <p:cNvSpPr>
            <a:spLocks noGrp="1"/>
          </p:cNvSpPr>
          <p:nvPr>
            <p:ph idx="1"/>
          </p:nvPr>
        </p:nvSpPr>
        <p:spPr/>
        <p:txBody>
          <a:bodyPr/>
          <a:lstStyle/>
          <a:p>
            <a:r>
              <a:rPr lang="en-US" dirty="0" smtClean="0"/>
              <a:t>Integration with Media DB?</a:t>
            </a:r>
          </a:p>
          <a:p>
            <a:endParaRPr lang="en-GB" dirty="0" smtClean="0"/>
          </a:p>
          <a:p>
            <a:endParaRPr lang="en-GB" dirty="0"/>
          </a:p>
        </p:txBody>
      </p:sp>
      <p:sp>
        <p:nvSpPr>
          <p:cNvPr id="4" name="Date Placeholder 3"/>
          <p:cNvSpPr>
            <a:spLocks noGrp="1"/>
          </p:cNvSpPr>
          <p:nvPr>
            <p:ph type="dt" sz="half" idx="10"/>
          </p:nvPr>
        </p:nvSpPr>
        <p:spPr/>
        <p:txBody>
          <a:bodyPr/>
          <a:lstStyle/>
          <a:p>
            <a:fld id="{01E2B78C-440C-4D85-A3F3-751F69130B85}"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dirty="0"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13</a:t>
            </a:fld>
            <a:endParaRPr lang="en-US" dirty="0"/>
          </a:p>
        </p:txBody>
      </p:sp>
    </p:spTree>
    <p:extLst>
      <p:ext uri="{BB962C8B-B14F-4D97-AF65-F5344CB8AC3E}">
        <p14:creationId xmlns:p14="http://schemas.microsoft.com/office/powerpoint/2010/main" val="296484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smtClean="0"/>
              <a:t>Next steps</a:t>
            </a:r>
            <a:endParaRPr lang="en-GB" dirty="0"/>
          </a:p>
        </p:txBody>
      </p:sp>
      <p:sp>
        <p:nvSpPr>
          <p:cNvPr id="11" name="Text Placeholder 10"/>
          <p:cNvSpPr>
            <a:spLocks noGrp="1"/>
          </p:cNvSpPr>
          <p:nvPr>
            <p:ph type="body" idx="1"/>
          </p:nvPr>
        </p:nvSpPr>
        <p:spPr/>
        <p:txBody>
          <a:bodyPr/>
          <a:lstStyle/>
          <a:p>
            <a:endParaRPr lang="en-GB" dirty="0"/>
          </a:p>
        </p:txBody>
      </p:sp>
      <p:sp>
        <p:nvSpPr>
          <p:cNvPr id="7" name="Date Placeholder 6"/>
          <p:cNvSpPr>
            <a:spLocks noGrp="1"/>
          </p:cNvSpPr>
          <p:nvPr>
            <p:ph type="dt" sz="half" idx="4294967295"/>
          </p:nvPr>
        </p:nvSpPr>
        <p:spPr>
          <a:xfrm>
            <a:off x="0" y="6356350"/>
            <a:ext cx="1090613" cy="365125"/>
          </a:xfrm>
        </p:spPr>
        <p:txBody>
          <a:bodyPr/>
          <a:lstStyle/>
          <a:p>
            <a:fld id="{7202EACB-0E53-455B-9E40-492CAEE1194A}" type="datetime1">
              <a:rPr lang="en-GB" smtClean="0"/>
              <a:pPr/>
              <a:t>06/12/2018</a:t>
            </a:fld>
            <a:endParaRPr lang="en-US" dirty="0"/>
          </a:p>
        </p:txBody>
      </p:sp>
      <p:sp>
        <p:nvSpPr>
          <p:cNvPr id="8" name="Footer Placeholder 7"/>
          <p:cNvSpPr>
            <a:spLocks noGrp="1"/>
          </p:cNvSpPr>
          <p:nvPr>
            <p:ph type="ftr" sz="quarter" idx="4294967295"/>
          </p:nvPr>
        </p:nvSpPr>
        <p:spPr>
          <a:xfrm>
            <a:off x="0" y="6356350"/>
            <a:ext cx="5759450" cy="365125"/>
          </a:xfrm>
        </p:spPr>
        <p:txBody>
          <a:bodyPr/>
          <a:lstStyle/>
          <a:p>
            <a:r>
              <a:rPr lang="en-US" dirty="0" smtClean="0"/>
              <a:t>Welcome to Eurojust</a:t>
            </a:r>
            <a:endParaRPr lang="en-US" dirty="0"/>
          </a:p>
        </p:txBody>
      </p:sp>
      <p:sp>
        <p:nvSpPr>
          <p:cNvPr id="9" name="Slide Number Placeholder 8"/>
          <p:cNvSpPr>
            <a:spLocks noGrp="1"/>
          </p:cNvSpPr>
          <p:nvPr>
            <p:ph type="sldNum" sz="quarter" idx="4294967295"/>
          </p:nvPr>
        </p:nvSpPr>
        <p:spPr>
          <a:xfrm>
            <a:off x="8351838" y="6356350"/>
            <a:ext cx="792162" cy="365125"/>
          </a:xfrm>
        </p:spPr>
        <p:txBody>
          <a:bodyPr/>
          <a:lstStyle/>
          <a:p>
            <a:fld id="{66139CD9-B6A6-4219-B9B0-2197EE2558CC}" type="slidenum">
              <a:rPr lang="en-US" smtClean="0"/>
              <a:pPr/>
              <a:t>14</a:t>
            </a:fld>
            <a:endParaRPr lang="en-US" dirty="0"/>
          </a:p>
        </p:txBody>
      </p:sp>
    </p:spTree>
    <p:extLst>
      <p:ext uri="{BB962C8B-B14F-4D97-AF65-F5344CB8AC3E}">
        <p14:creationId xmlns:p14="http://schemas.microsoft.com/office/powerpoint/2010/main" val="1258605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Next steps – List of Requirements &amp; Site Structure</a:t>
            </a:r>
            <a:endParaRPr lang="en-GB" dirty="0"/>
          </a:p>
        </p:txBody>
      </p:sp>
      <p:sp>
        <p:nvSpPr>
          <p:cNvPr id="8" name="Content Placeholder 7"/>
          <p:cNvSpPr>
            <a:spLocks noGrp="1"/>
          </p:cNvSpPr>
          <p:nvPr>
            <p:ph idx="1"/>
          </p:nvPr>
        </p:nvSpPr>
        <p:spPr/>
        <p:txBody>
          <a:bodyPr>
            <a:normAutofit lnSpcReduction="10000"/>
          </a:bodyPr>
          <a:lstStyle/>
          <a:p>
            <a:r>
              <a:rPr lang="en-US" smtClean="0"/>
              <a:t>CCU to provide (10/12/2018):</a:t>
            </a:r>
          </a:p>
          <a:p>
            <a:pPr lvl="1"/>
            <a:r>
              <a:rPr lang="en-US" smtClean="0"/>
              <a:t>Amended List of requirements;</a:t>
            </a:r>
          </a:p>
          <a:p>
            <a:pPr lvl="1"/>
            <a:r>
              <a:rPr lang="en-US" smtClean="0"/>
              <a:t>Visual identity;</a:t>
            </a:r>
          </a:p>
          <a:p>
            <a:pPr lvl="1"/>
            <a:r>
              <a:rPr lang="en-US" smtClean="0"/>
              <a:t>(if any):updated sample websites for design;</a:t>
            </a:r>
          </a:p>
          <a:p>
            <a:pPr lvl="1"/>
            <a:r>
              <a:rPr lang="en-US" smtClean="0"/>
              <a:t>Proposed site structure</a:t>
            </a:r>
          </a:p>
          <a:p>
            <a:r>
              <a:rPr lang="en-US" smtClean="0"/>
              <a:t>Tree Jack:</a:t>
            </a:r>
          </a:p>
          <a:p>
            <a:pPr lvl="1"/>
            <a:r>
              <a:rPr lang="en-US" smtClean="0"/>
              <a:t>IM-OP to set up Tree Jack;</a:t>
            </a:r>
          </a:p>
          <a:p>
            <a:pPr lvl="1"/>
            <a:r>
              <a:rPr lang="en-US" smtClean="0"/>
              <a:t>CCU to prepare the list of users to be involved in the testing</a:t>
            </a:r>
          </a:p>
          <a:p>
            <a:pPr lvl="1"/>
            <a:r>
              <a:rPr lang="en-US" smtClean="0"/>
              <a:t>Next meeting to prepare for usability testing in January 2019</a:t>
            </a:r>
          </a:p>
          <a:p>
            <a:pPr lvl="1"/>
            <a:endParaRPr lang="en-US" smtClean="0"/>
          </a:p>
          <a:p>
            <a:endParaRPr lang="en-GB" dirty="0"/>
          </a:p>
        </p:txBody>
      </p:sp>
      <p:sp>
        <p:nvSpPr>
          <p:cNvPr id="4" name="Date Placeholder 3"/>
          <p:cNvSpPr>
            <a:spLocks noGrp="1"/>
          </p:cNvSpPr>
          <p:nvPr>
            <p:ph type="dt" sz="half" idx="10"/>
          </p:nvPr>
        </p:nvSpPr>
        <p:spPr/>
        <p:txBody>
          <a:bodyPr/>
          <a:lstStyle/>
          <a:p>
            <a:fld id="{8D248F7A-30AE-4719-A630-4C2CD49E6DBA}"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15</a:t>
            </a:fld>
            <a:endParaRPr lang="en-US" dirty="0"/>
          </a:p>
        </p:txBody>
      </p:sp>
    </p:spTree>
    <p:extLst>
      <p:ext uri="{BB962C8B-B14F-4D97-AF65-F5344CB8AC3E}">
        <p14:creationId xmlns:p14="http://schemas.microsoft.com/office/powerpoint/2010/main" val="418249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Next steps – RA Activities</a:t>
            </a:r>
            <a:endParaRPr lang="en-GB" dirty="0"/>
          </a:p>
        </p:txBody>
      </p:sp>
      <p:sp>
        <p:nvSpPr>
          <p:cNvPr id="8" name="Content Placeholder 7"/>
          <p:cNvSpPr>
            <a:spLocks noGrp="1"/>
          </p:cNvSpPr>
          <p:nvPr>
            <p:ph idx="1"/>
          </p:nvPr>
        </p:nvSpPr>
        <p:spPr/>
        <p:txBody>
          <a:bodyPr>
            <a:normAutofit/>
          </a:bodyPr>
          <a:lstStyle/>
          <a:p>
            <a:r>
              <a:rPr lang="en-US" dirty="0"/>
              <a:t>RA Activities to take place from January until </a:t>
            </a:r>
            <a:r>
              <a:rPr lang="en-US" dirty="0" smtClean="0"/>
              <a:t>March</a:t>
            </a:r>
          </a:p>
          <a:p>
            <a:r>
              <a:rPr lang="en-US" dirty="0" smtClean="0"/>
              <a:t>Split the RA activities based on the following suggested categories (or more):</a:t>
            </a:r>
          </a:p>
          <a:p>
            <a:pPr lvl="1"/>
            <a:r>
              <a:rPr lang="en-US" dirty="0" smtClean="0"/>
              <a:t>Usability/Design</a:t>
            </a:r>
          </a:p>
          <a:p>
            <a:pPr lvl="1"/>
            <a:r>
              <a:rPr lang="en-US" dirty="0" smtClean="0"/>
              <a:t>Content</a:t>
            </a:r>
          </a:p>
          <a:p>
            <a:pPr lvl="1"/>
            <a:r>
              <a:rPr lang="en-US" dirty="0" smtClean="0"/>
              <a:t>Structure</a:t>
            </a:r>
          </a:p>
          <a:p>
            <a:pPr lvl="1"/>
            <a:r>
              <a:rPr lang="en-US" dirty="0" smtClean="0"/>
              <a:t>Functional &amp; Technical (incl. DP/ICT Security)</a:t>
            </a:r>
          </a:p>
          <a:p>
            <a:endParaRPr lang="en-GB" dirty="0"/>
          </a:p>
        </p:txBody>
      </p:sp>
      <p:sp>
        <p:nvSpPr>
          <p:cNvPr id="4" name="Date Placeholder 3"/>
          <p:cNvSpPr>
            <a:spLocks noGrp="1"/>
          </p:cNvSpPr>
          <p:nvPr>
            <p:ph type="dt" sz="half" idx="10"/>
          </p:nvPr>
        </p:nvSpPr>
        <p:spPr/>
        <p:txBody>
          <a:bodyPr/>
          <a:lstStyle/>
          <a:p>
            <a:fld id="{8D248F7A-30AE-4719-A630-4C2CD49E6DBA}"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16</a:t>
            </a:fld>
            <a:endParaRPr lang="en-US" dirty="0"/>
          </a:p>
        </p:txBody>
      </p:sp>
    </p:spTree>
    <p:extLst>
      <p:ext uri="{BB962C8B-B14F-4D97-AF65-F5344CB8AC3E}">
        <p14:creationId xmlns:p14="http://schemas.microsoft.com/office/powerpoint/2010/main" val="39850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Next steps – RA Activities</a:t>
            </a:r>
            <a:endParaRPr lang="en-GB" dirty="0"/>
          </a:p>
        </p:txBody>
      </p:sp>
      <p:sp>
        <p:nvSpPr>
          <p:cNvPr id="8" name="Content Placeholder 7"/>
          <p:cNvSpPr>
            <a:spLocks noGrp="1"/>
          </p:cNvSpPr>
          <p:nvPr>
            <p:ph idx="1"/>
          </p:nvPr>
        </p:nvSpPr>
        <p:spPr/>
        <p:txBody>
          <a:bodyPr/>
          <a:lstStyle/>
          <a:p>
            <a:r>
              <a:rPr lang="en-US" smtClean="0"/>
              <a:t>RA documents and wireframes prepared by IM-OP/BBM and sent for review (iterative process) to CCU</a:t>
            </a:r>
          </a:p>
          <a:p>
            <a:r>
              <a:rPr lang="en-US" smtClean="0"/>
              <a:t>After each topic has been discussed and its requirements defined, CCU to organize (if needed) presentation to impacted stakeholders</a:t>
            </a:r>
          </a:p>
          <a:p>
            <a:r>
              <a:rPr lang="en-US" smtClean="0"/>
              <a:t> Involve ICT Security and DP to collect their specific requirements</a:t>
            </a:r>
            <a:endParaRPr lang="en-US" dirty="0"/>
          </a:p>
        </p:txBody>
      </p:sp>
      <p:sp>
        <p:nvSpPr>
          <p:cNvPr id="4" name="Date Placeholder 3"/>
          <p:cNvSpPr>
            <a:spLocks noGrp="1"/>
          </p:cNvSpPr>
          <p:nvPr>
            <p:ph type="dt" sz="half" idx="10"/>
          </p:nvPr>
        </p:nvSpPr>
        <p:spPr/>
        <p:txBody>
          <a:bodyPr/>
          <a:lstStyle/>
          <a:p>
            <a:fld id="{8D248F7A-30AE-4719-A630-4C2CD49E6DBA}"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17</a:t>
            </a:fld>
            <a:endParaRPr lang="en-US" dirty="0"/>
          </a:p>
        </p:txBody>
      </p:sp>
    </p:spTree>
    <p:extLst>
      <p:ext uri="{BB962C8B-B14F-4D97-AF65-F5344CB8AC3E}">
        <p14:creationId xmlns:p14="http://schemas.microsoft.com/office/powerpoint/2010/main" val="1358696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Next steps – </a:t>
            </a:r>
            <a:r>
              <a:rPr lang="en-US" dirty="0" smtClean="0"/>
              <a:t>EJ monthly</a:t>
            </a:r>
            <a:endParaRPr lang="en-GB" dirty="0"/>
          </a:p>
        </p:txBody>
      </p:sp>
      <p:sp>
        <p:nvSpPr>
          <p:cNvPr id="8" name="Content Placeholder 7"/>
          <p:cNvSpPr>
            <a:spLocks noGrp="1"/>
          </p:cNvSpPr>
          <p:nvPr>
            <p:ph idx="1"/>
          </p:nvPr>
        </p:nvSpPr>
        <p:spPr/>
        <p:txBody>
          <a:bodyPr>
            <a:normAutofit/>
          </a:bodyPr>
          <a:lstStyle/>
          <a:p>
            <a:r>
              <a:rPr lang="en-US" dirty="0" smtClean="0"/>
              <a:t>Decide when to publish the information to be included in the EJ monthly concerning the beginning of the </a:t>
            </a:r>
            <a:r>
              <a:rPr lang="en-US" smtClean="0"/>
              <a:t>RA phase for the new EJ website.</a:t>
            </a:r>
            <a:endParaRPr lang="en-US" dirty="0" smtClean="0"/>
          </a:p>
        </p:txBody>
      </p:sp>
      <p:sp>
        <p:nvSpPr>
          <p:cNvPr id="4" name="Date Placeholder 3"/>
          <p:cNvSpPr>
            <a:spLocks noGrp="1"/>
          </p:cNvSpPr>
          <p:nvPr>
            <p:ph type="dt" sz="half" idx="10"/>
          </p:nvPr>
        </p:nvSpPr>
        <p:spPr/>
        <p:txBody>
          <a:bodyPr/>
          <a:lstStyle/>
          <a:p>
            <a:fld id="{8D248F7A-30AE-4719-A630-4C2CD49E6DBA}"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18</a:t>
            </a:fld>
            <a:endParaRPr lang="en-US" dirty="0"/>
          </a:p>
        </p:txBody>
      </p:sp>
    </p:spTree>
    <p:extLst>
      <p:ext uri="{BB962C8B-B14F-4D97-AF65-F5344CB8AC3E}">
        <p14:creationId xmlns:p14="http://schemas.microsoft.com/office/powerpoint/2010/main" val="3592318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smtClean="0"/>
              <a:t>High level Provisional planning</a:t>
            </a:r>
            <a:endParaRPr lang="en-GB" dirty="0"/>
          </a:p>
        </p:txBody>
      </p:sp>
      <p:sp>
        <p:nvSpPr>
          <p:cNvPr id="3" name="Text Placeholder 2"/>
          <p:cNvSpPr>
            <a:spLocks noGrp="1"/>
          </p:cNvSpPr>
          <p:nvPr>
            <p:ph type="body" idx="1"/>
          </p:nvPr>
        </p:nvSpPr>
        <p:spPr/>
        <p:txBody>
          <a:bodyPr/>
          <a:lstStyle/>
          <a:p>
            <a:endParaRPr lang="en-GB"/>
          </a:p>
        </p:txBody>
      </p:sp>
      <p:sp>
        <p:nvSpPr>
          <p:cNvPr id="7" name="Date Placeholder 6"/>
          <p:cNvSpPr>
            <a:spLocks noGrp="1"/>
          </p:cNvSpPr>
          <p:nvPr>
            <p:ph type="dt" sz="half" idx="4294967295"/>
          </p:nvPr>
        </p:nvSpPr>
        <p:spPr>
          <a:xfrm>
            <a:off x="0" y="6356350"/>
            <a:ext cx="1090613" cy="365125"/>
          </a:xfrm>
        </p:spPr>
        <p:txBody>
          <a:bodyPr/>
          <a:lstStyle/>
          <a:p>
            <a:fld id="{7202EACB-0E53-455B-9E40-492CAEE1194A}" type="datetime1">
              <a:rPr lang="en-GB" smtClean="0"/>
              <a:pPr/>
              <a:t>06/12/2018</a:t>
            </a:fld>
            <a:endParaRPr lang="en-US" dirty="0"/>
          </a:p>
        </p:txBody>
      </p:sp>
      <p:sp>
        <p:nvSpPr>
          <p:cNvPr id="8" name="Footer Placeholder 7"/>
          <p:cNvSpPr>
            <a:spLocks noGrp="1"/>
          </p:cNvSpPr>
          <p:nvPr>
            <p:ph type="ftr" sz="quarter" idx="4294967295"/>
          </p:nvPr>
        </p:nvSpPr>
        <p:spPr>
          <a:xfrm>
            <a:off x="0" y="6356350"/>
            <a:ext cx="5759450" cy="365125"/>
          </a:xfrm>
        </p:spPr>
        <p:txBody>
          <a:bodyPr/>
          <a:lstStyle/>
          <a:p>
            <a:r>
              <a:rPr lang="en-US" dirty="0" smtClean="0"/>
              <a:t>Welcome to Eurojust</a:t>
            </a:r>
            <a:endParaRPr lang="en-US" dirty="0"/>
          </a:p>
        </p:txBody>
      </p:sp>
      <p:sp>
        <p:nvSpPr>
          <p:cNvPr id="9" name="Slide Number Placeholder 8"/>
          <p:cNvSpPr>
            <a:spLocks noGrp="1"/>
          </p:cNvSpPr>
          <p:nvPr>
            <p:ph type="sldNum" sz="quarter" idx="4294967295"/>
          </p:nvPr>
        </p:nvSpPr>
        <p:spPr>
          <a:xfrm>
            <a:off x="8351838" y="6356350"/>
            <a:ext cx="792162" cy="365125"/>
          </a:xfrm>
        </p:spPr>
        <p:txBody>
          <a:bodyPr/>
          <a:lstStyle/>
          <a:p>
            <a:fld id="{66139CD9-B6A6-4219-B9B0-2197EE2558CC}" type="slidenum">
              <a:rPr lang="en-US" smtClean="0"/>
              <a:pPr/>
              <a:t>19</a:t>
            </a:fld>
            <a:endParaRPr lang="en-US" dirty="0"/>
          </a:p>
        </p:txBody>
      </p:sp>
    </p:spTree>
    <p:extLst>
      <p:ext uri="{BB962C8B-B14F-4D97-AF65-F5344CB8AC3E}">
        <p14:creationId xmlns:p14="http://schemas.microsoft.com/office/powerpoint/2010/main" val="1542866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Eurojust Website</a:t>
            </a:r>
            <a:endParaRPr lang="en-GB" dirty="0"/>
          </a:p>
        </p:txBody>
      </p:sp>
      <p:sp>
        <p:nvSpPr>
          <p:cNvPr id="3" name="Text Placeholder 2"/>
          <p:cNvSpPr>
            <a:spLocks noGrp="1"/>
          </p:cNvSpPr>
          <p:nvPr>
            <p:ph type="body" idx="1"/>
          </p:nvPr>
        </p:nvSpPr>
        <p:spPr/>
        <p:txBody>
          <a:bodyPr/>
          <a:lstStyle/>
          <a:p>
            <a:r>
              <a:rPr lang="en-US" dirty="0" smtClean="0"/>
              <a:t>Backend Requirements Workshop 07/12/2018</a:t>
            </a:r>
            <a:endParaRPr lang="en-GB" dirty="0"/>
          </a:p>
        </p:txBody>
      </p:sp>
    </p:spTree>
    <p:extLst>
      <p:ext uri="{BB962C8B-B14F-4D97-AF65-F5344CB8AC3E}">
        <p14:creationId xmlns:p14="http://schemas.microsoft.com/office/powerpoint/2010/main" val="1100053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ES" dirty="0" smtClean="0"/>
              <a:t>High </a:t>
            </a:r>
            <a:r>
              <a:rPr lang="es-ES" dirty="0" err="1" smtClean="0"/>
              <a:t>Level</a:t>
            </a:r>
            <a:r>
              <a:rPr lang="es-ES" dirty="0" smtClean="0"/>
              <a:t> Provisional </a:t>
            </a:r>
            <a:r>
              <a:rPr lang="es-ES" smtClean="0"/>
              <a:t>Planning</a:t>
            </a:r>
            <a:endParaRPr lang="en-GB" dirty="0"/>
          </a:p>
        </p:txBody>
      </p:sp>
      <p:sp>
        <p:nvSpPr>
          <p:cNvPr id="4" name="Date Placeholder 3"/>
          <p:cNvSpPr>
            <a:spLocks noGrp="1"/>
          </p:cNvSpPr>
          <p:nvPr>
            <p:ph type="dt" sz="half" idx="10"/>
          </p:nvPr>
        </p:nvSpPr>
        <p:spPr/>
        <p:txBody>
          <a:bodyPr/>
          <a:lstStyle/>
          <a:p>
            <a:fld id="{8D248F7A-30AE-4719-A630-4C2CD49E6DBA}"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20</a:t>
            </a:fld>
            <a:endParaRPr lang="en-US" dirty="0"/>
          </a:p>
        </p:txBody>
      </p:sp>
      <p:cxnSp>
        <p:nvCxnSpPr>
          <p:cNvPr id="28" name="Straight Arrow Connector 27"/>
          <p:cNvCxnSpPr/>
          <p:nvPr/>
        </p:nvCxnSpPr>
        <p:spPr>
          <a:xfrm flipV="1">
            <a:off x="1853061" y="1536337"/>
            <a:ext cx="0" cy="506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419530" y="1173413"/>
            <a:ext cx="698733" cy="333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ICT-Sec and DP (IM-OP)</a:t>
            </a:r>
          </a:p>
        </p:txBody>
      </p:sp>
      <p:sp>
        <p:nvSpPr>
          <p:cNvPr id="31" name="Rectangle 30"/>
          <p:cNvSpPr/>
          <p:nvPr/>
        </p:nvSpPr>
        <p:spPr>
          <a:xfrm>
            <a:off x="625716" y="1180767"/>
            <a:ext cx="524826" cy="318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CCU-IM-OP MTG</a:t>
            </a:r>
          </a:p>
        </p:txBody>
      </p:sp>
      <p:cxnSp>
        <p:nvCxnSpPr>
          <p:cNvPr id="37" name="Straight Arrow Connector 36"/>
          <p:cNvCxnSpPr/>
          <p:nvPr/>
        </p:nvCxnSpPr>
        <p:spPr>
          <a:xfrm flipV="1">
            <a:off x="2581880" y="1536337"/>
            <a:ext cx="0" cy="506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543996" y="1522567"/>
            <a:ext cx="0" cy="506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367401" y="912076"/>
            <a:ext cx="949167" cy="621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Week 50</a:t>
            </a:r>
          </a:p>
          <a:p>
            <a:pPr algn="ctr"/>
            <a:r>
              <a:rPr lang="en-US" sz="800" dirty="0" smtClean="0"/>
              <a:t>Review </a:t>
            </a:r>
            <a:r>
              <a:rPr lang="en-US" sz="800" dirty="0"/>
              <a:t>(CCU+IM-OP)</a:t>
            </a:r>
          </a:p>
          <a:p>
            <a:pPr algn="ctr"/>
            <a:r>
              <a:rPr lang="en-US" sz="800" dirty="0" smtClean="0"/>
              <a:t> and approval  (CCU) </a:t>
            </a:r>
            <a:r>
              <a:rPr lang="en-US" sz="800" dirty="0" err="1" smtClean="0"/>
              <a:t>LoR</a:t>
            </a:r>
            <a:endParaRPr lang="en-US" sz="800" dirty="0" smtClean="0"/>
          </a:p>
        </p:txBody>
      </p:sp>
      <p:sp>
        <p:nvSpPr>
          <p:cNvPr id="42" name="5-Point Star 41"/>
          <p:cNvSpPr/>
          <p:nvPr/>
        </p:nvSpPr>
        <p:spPr>
          <a:xfrm>
            <a:off x="1708634" y="1663043"/>
            <a:ext cx="266700" cy="253415"/>
          </a:xfrm>
          <a:prstGeom prst="star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p:cNvCxnSpPr/>
          <p:nvPr/>
        </p:nvCxnSpPr>
        <p:spPr>
          <a:xfrm flipV="1">
            <a:off x="768367" y="1536337"/>
            <a:ext cx="0" cy="506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186409" y="1175031"/>
            <a:ext cx="698733" cy="333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ICT-Sec ,TPA (IM-OP)</a:t>
            </a:r>
          </a:p>
        </p:txBody>
      </p:sp>
      <p:cxnSp>
        <p:nvCxnSpPr>
          <p:cNvPr id="47" name="Straight Arrow Connector 46"/>
          <p:cNvCxnSpPr/>
          <p:nvPr/>
        </p:nvCxnSpPr>
        <p:spPr>
          <a:xfrm flipV="1">
            <a:off x="4302654" y="1545753"/>
            <a:ext cx="0" cy="506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5-Point Star 47"/>
          <p:cNvSpPr/>
          <p:nvPr/>
        </p:nvSpPr>
        <p:spPr>
          <a:xfrm>
            <a:off x="4169304" y="1663043"/>
            <a:ext cx="266700" cy="253415"/>
          </a:xfrm>
          <a:prstGeom prst="star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3953288" y="1183470"/>
            <a:ext cx="698733" cy="36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RAS Approval (CCU)</a:t>
            </a:r>
          </a:p>
        </p:txBody>
      </p:sp>
      <p:sp>
        <p:nvSpPr>
          <p:cNvPr id="3" name="TextBox 2"/>
          <p:cNvSpPr txBox="1"/>
          <p:nvPr/>
        </p:nvSpPr>
        <p:spPr>
          <a:xfrm>
            <a:off x="425793" y="2483573"/>
            <a:ext cx="768709" cy="400110"/>
          </a:xfrm>
          <a:prstGeom prst="rect">
            <a:avLst/>
          </a:prstGeom>
          <a:noFill/>
        </p:spPr>
        <p:txBody>
          <a:bodyPr wrap="square" rtlCol="0">
            <a:spAutoFit/>
          </a:bodyPr>
          <a:lstStyle/>
          <a:p>
            <a:r>
              <a:rPr lang="en-US" sz="2000" dirty="0" smtClean="0">
                <a:solidFill>
                  <a:srgbClr val="FF0000"/>
                </a:solidFill>
              </a:rPr>
              <a:t>2018</a:t>
            </a:r>
            <a:endParaRPr lang="en-GB" sz="2000" dirty="0">
              <a:solidFill>
                <a:srgbClr val="FF0000"/>
              </a:solidFill>
            </a:endParaRPr>
          </a:p>
        </p:txBody>
      </p:sp>
      <p:sp>
        <p:nvSpPr>
          <p:cNvPr id="9" name="Notched Right Arrow 8"/>
          <p:cNvSpPr/>
          <p:nvPr/>
        </p:nvSpPr>
        <p:spPr>
          <a:xfrm>
            <a:off x="592297" y="2762071"/>
            <a:ext cx="2379503" cy="59761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Requirements Analysis</a:t>
            </a:r>
            <a:endParaRPr lang="en-GB" sz="1400" dirty="0"/>
          </a:p>
        </p:txBody>
      </p:sp>
      <p:sp>
        <p:nvSpPr>
          <p:cNvPr id="54" name="Notched Right Arrow 53"/>
          <p:cNvSpPr/>
          <p:nvPr/>
        </p:nvSpPr>
        <p:spPr>
          <a:xfrm>
            <a:off x="1756351" y="3390897"/>
            <a:ext cx="1326358" cy="429108"/>
          </a:xfrm>
          <a:prstGeom prst="notched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Specifications</a:t>
            </a:r>
            <a:endParaRPr lang="en-GB" sz="1200" dirty="0"/>
          </a:p>
        </p:txBody>
      </p:sp>
      <p:sp>
        <p:nvSpPr>
          <p:cNvPr id="55" name="Notched Right Arrow 54"/>
          <p:cNvSpPr/>
          <p:nvPr/>
        </p:nvSpPr>
        <p:spPr>
          <a:xfrm>
            <a:off x="2880280" y="3739696"/>
            <a:ext cx="4039266" cy="684803"/>
          </a:xfrm>
          <a:prstGeom prst="notchedRight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Implementation</a:t>
            </a:r>
            <a:endParaRPr lang="en-GB" sz="1400" dirty="0"/>
          </a:p>
        </p:txBody>
      </p:sp>
      <p:cxnSp>
        <p:nvCxnSpPr>
          <p:cNvPr id="56" name="Straight Arrow Connector 55"/>
          <p:cNvCxnSpPr/>
          <p:nvPr/>
        </p:nvCxnSpPr>
        <p:spPr>
          <a:xfrm flipV="1">
            <a:off x="8778860" y="1467489"/>
            <a:ext cx="0" cy="506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8388424" y="1133276"/>
            <a:ext cx="698733" cy="36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EJ Website go live</a:t>
            </a:r>
          </a:p>
        </p:txBody>
      </p:sp>
      <p:sp>
        <p:nvSpPr>
          <p:cNvPr id="58" name="5-Point Star 57"/>
          <p:cNvSpPr/>
          <p:nvPr/>
        </p:nvSpPr>
        <p:spPr>
          <a:xfrm>
            <a:off x="8645510" y="1626244"/>
            <a:ext cx="266700" cy="253415"/>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p:cNvSpPr txBox="1"/>
          <p:nvPr/>
        </p:nvSpPr>
        <p:spPr>
          <a:xfrm>
            <a:off x="3815405" y="2495557"/>
            <a:ext cx="1241197" cy="400110"/>
          </a:xfrm>
          <a:prstGeom prst="rect">
            <a:avLst/>
          </a:prstGeom>
          <a:noFill/>
        </p:spPr>
        <p:txBody>
          <a:bodyPr wrap="square" rtlCol="0">
            <a:spAutoFit/>
          </a:bodyPr>
          <a:lstStyle>
            <a:defPPr>
              <a:defRPr lang="en-US"/>
            </a:defPPr>
            <a:lvl1pPr>
              <a:defRPr sz="2000">
                <a:solidFill>
                  <a:srgbClr val="FF0000"/>
                </a:solidFill>
              </a:defRPr>
            </a:lvl1pPr>
          </a:lstStyle>
          <a:p>
            <a:r>
              <a:rPr lang="en-US" dirty="0"/>
              <a:t>2019</a:t>
            </a: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1582911676"/>
              </p:ext>
            </p:extLst>
          </p:nvPr>
        </p:nvGraphicFramePr>
        <p:xfrm>
          <a:off x="625716" y="2145469"/>
          <a:ext cx="6970620" cy="370840"/>
        </p:xfrm>
        <a:graphic>
          <a:graphicData uri="http://schemas.openxmlformats.org/drawingml/2006/table">
            <a:tbl>
              <a:tblPr firstRow="1" bandRow="1">
                <a:tableStyleId>{5C22544A-7EE6-4342-B048-85BDC9FD1C3A}</a:tableStyleId>
              </a:tblPr>
              <a:tblGrid>
                <a:gridCol w="580885">
                  <a:extLst>
                    <a:ext uri="{9D8B030D-6E8A-4147-A177-3AD203B41FA5}">
                      <a16:colId xmlns:a16="http://schemas.microsoft.com/office/drawing/2014/main" xmlns="" val="729239111"/>
                    </a:ext>
                  </a:extLst>
                </a:gridCol>
                <a:gridCol w="580885">
                  <a:extLst>
                    <a:ext uri="{9D8B030D-6E8A-4147-A177-3AD203B41FA5}">
                      <a16:colId xmlns:a16="http://schemas.microsoft.com/office/drawing/2014/main" xmlns="" val="410320509"/>
                    </a:ext>
                  </a:extLst>
                </a:gridCol>
                <a:gridCol w="580885">
                  <a:extLst>
                    <a:ext uri="{9D8B030D-6E8A-4147-A177-3AD203B41FA5}">
                      <a16:colId xmlns:a16="http://schemas.microsoft.com/office/drawing/2014/main" xmlns="" val="421845614"/>
                    </a:ext>
                  </a:extLst>
                </a:gridCol>
                <a:gridCol w="580885">
                  <a:extLst>
                    <a:ext uri="{9D8B030D-6E8A-4147-A177-3AD203B41FA5}">
                      <a16:colId xmlns:a16="http://schemas.microsoft.com/office/drawing/2014/main" xmlns="" val="461035626"/>
                    </a:ext>
                  </a:extLst>
                </a:gridCol>
                <a:gridCol w="580885">
                  <a:extLst>
                    <a:ext uri="{9D8B030D-6E8A-4147-A177-3AD203B41FA5}">
                      <a16:colId xmlns:a16="http://schemas.microsoft.com/office/drawing/2014/main" xmlns="" val="1000776028"/>
                    </a:ext>
                  </a:extLst>
                </a:gridCol>
                <a:gridCol w="580885">
                  <a:extLst>
                    <a:ext uri="{9D8B030D-6E8A-4147-A177-3AD203B41FA5}">
                      <a16:colId xmlns:a16="http://schemas.microsoft.com/office/drawing/2014/main" xmlns="" val="2022253030"/>
                    </a:ext>
                  </a:extLst>
                </a:gridCol>
                <a:gridCol w="580885">
                  <a:extLst>
                    <a:ext uri="{9D8B030D-6E8A-4147-A177-3AD203B41FA5}">
                      <a16:colId xmlns:a16="http://schemas.microsoft.com/office/drawing/2014/main" xmlns="" val="1175595539"/>
                    </a:ext>
                  </a:extLst>
                </a:gridCol>
                <a:gridCol w="580885">
                  <a:extLst>
                    <a:ext uri="{9D8B030D-6E8A-4147-A177-3AD203B41FA5}">
                      <a16:colId xmlns:a16="http://schemas.microsoft.com/office/drawing/2014/main" xmlns="" val="3981055870"/>
                    </a:ext>
                  </a:extLst>
                </a:gridCol>
                <a:gridCol w="580885">
                  <a:extLst>
                    <a:ext uri="{9D8B030D-6E8A-4147-A177-3AD203B41FA5}">
                      <a16:colId xmlns:a16="http://schemas.microsoft.com/office/drawing/2014/main" xmlns="" val="2105193790"/>
                    </a:ext>
                  </a:extLst>
                </a:gridCol>
                <a:gridCol w="580885">
                  <a:extLst>
                    <a:ext uri="{9D8B030D-6E8A-4147-A177-3AD203B41FA5}">
                      <a16:colId xmlns:a16="http://schemas.microsoft.com/office/drawing/2014/main" xmlns="" val="2458844324"/>
                    </a:ext>
                  </a:extLst>
                </a:gridCol>
                <a:gridCol w="580885">
                  <a:extLst>
                    <a:ext uri="{9D8B030D-6E8A-4147-A177-3AD203B41FA5}">
                      <a16:colId xmlns:a16="http://schemas.microsoft.com/office/drawing/2014/main" xmlns="" val="3980750311"/>
                    </a:ext>
                  </a:extLst>
                </a:gridCol>
                <a:gridCol w="580885">
                  <a:extLst>
                    <a:ext uri="{9D8B030D-6E8A-4147-A177-3AD203B41FA5}">
                      <a16:colId xmlns:a16="http://schemas.microsoft.com/office/drawing/2014/main" xmlns="" val="896212027"/>
                    </a:ext>
                  </a:extLst>
                </a:gridCol>
              </a:tblGrid>
              <a:tr h="370840">
                <a:tc>
                  <a:txBody>
                    <a:bodyPr/>
                    <a:lstStyle/>
                    <a:p>
                      <a:r>
                        <a:rPr lang="en-US" sz="1400" b="1" kern="1200" dirty="0" smtClean="0">
                          <a:solidFill>
                            <a:schemeClr val="lt1"/>
                          </a:solidFill>
                          <a:latin typeface="+mn-lt"/>
                          <a:ea typeface="+mn-ea"/>
                          <a:cs typeface="+mn-cs"/>
                        </a:rPr>
                        <a:t>Dec</a:t>
                      </a:r>
                      <a:endParaRPr lang="en-GB"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Jan</a:t>
                      </a:r>
                      <a:endParaRPr lang="en-GB"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Feb</a:t>
                      </a:r>
                      <a:endParaRPr lang="en-GB"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Mar</a:t>
                      </a:r>
                      <a:endParaRPr lang="en-GB"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Apr</a:t>
                      </a:r>
                      <a:endParaRPr lang="en-GB"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May</a:t>
                      </a:r>
                      <a:endParaRPr lang="en-GB"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June</a:t>
                      </a:r>
                      <a:endParaRPr lang="en-GB"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July</a:t>
                      </a:r>
                      <a:endParaRPr lang="en-GB"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Aug</a:t>
                      </a:r>
                      <a:endParaRPr lang="en-GB"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Sep</a:t>
                      </a:r>
                      <a:endParaRPr lang="en-GB"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Oct</a:t>
                      </a:r>
                      <a:endParaRPr lang="en-GB" sz="1400" b="1" kern="1200" dirty="0">
                        <a:solidFill>
                          <a:schemeClr val="lt1"/>
                        </a:solidFill>
                        <a:latin typeface="+mn-lt"/>
                        <a:ea typeface="+mn-ea"/>
                        <a:cs typeface="+mn-cs"/>
                      </a:endParaRPr>
                    </a:p>
                  </a:txBody>
                  <a:tcPr/>
                </a:tc>
                <a:tc>
                  <a:txBody>
                    <a:bodyPr/>
                    <a:lstStyle/>
                    <a:p>
                      <a:r>
                        <a:rPr lang="en-US" sz="1400" b="1" kern="1200" dirty="0" smtClean="0">
                          <a:solidFill>
                            <a:schemeClr val="lt1"/>
                          </a:solidFill>
                          <a:latin typeface="+mn-lt"/>
                          <a:ea typeface="+mn-ea"/>
                          <a:cs typeface="+mn-cs"/>
                        </a:rPr>
                        <a:t>Nov</a:t>
                      </a:r>
                      <a:endParaRPr lang="en-GB" sz="1400" b="1" kern="1200" dirty="0">
                        <a:solidFill>
                          <a:schemeClr val="lt1"/>
                        </a:solidFill>
                        <a:latin typeface="+mn-lt"/>
                        <a:ea typeface="+mn-ea"/>
                        <a:cs typeface="+mn-cs"/>
                      </a:endParaRPr>
                    </a:p>
                  </a:txBody>
                  <a:tcPr/>
                </a:tc>
                <a:extLst>
                  <a:ext uri="{0D108BD9-81ED-4DB2-BD59-A6C34878D82A}">
                    <a16:rowId xmlns:a16="http://schemas.microsoft.com/office/drawing/2014/main" xmlns="" val="2832631258"/>
                  </a:ext>
                </a:extLst>
              </a:tr>
            </a:tbl>
          </a:graphicData>
        </a:graphic>
      </p:graphicFrame>
    </p:spTree>
    <p:extLst>
      <p:ext uri="{BB962C8B-B14F-4D97-AF65-F5344CB8AC3E}">
        <p14:creationId xmlns:p14="http://schemas.microsoft.com/office/powerpoint/2010/main" val="4237157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708AA-691A-4458-BC9C-37971A329F5C}" type="datetime1">
              <a:rPr lang="en-GB" smtClean="0"/>
              <a:pPr/>
              <a:t>06/12/2018</a:t>
            </a:fld>
            <a:endParaRPr lang="en-US" dirty="0"/>
          </a:p>
        </p:txBody>
      </p:sp>
      <p:sp>
        <p:nvSpPr>
          <p:cNvPr id="3" name="Footer Placeholder 2"/>
          <p:cNvSpPr>
            <a:spLocks noGrp="1"/>
          </p:cNvSpPr>
          <p:nvPr>
            <p:ph type="ftr" sz="quarter" idx="11"/>
          </p:nvPr>
        </p:nvSpPr>
        <p:spPr/>
        <p:txBody>
          <a:bodyPr/>
          <a:lstStyle/>
          <a:p>
            <a:r>
              <a:rPr lang="en-US" dirty="0" smtClean="0"/>
              <a:t>Welcome to Eurojust</a:t>
            </a:r>
            <a:endParaRPr lang="en-US" dirty="0"/>
          </a:p>
        </p:txBody>
      </p:sp>
      <p:sp>
        <p:nvSpPr>
          <p:cNvPr id="4" name="Slide Number Placeholder 3"/>
          <p:cNvSpPr>
            <a:spLocks noGrp="1"/>
          </p:cNvSpPr>
          <p:nvPr>
            <p:ph type="sldNum" sz="quarter" idx="12"/>
          </p:nvPr>
        </p:nvSpPr>
        <p:spPr/>
        <p:txBody>
          <a:bodyPr/>
          <a:lstStyle/>
          <a:p>
            <a:fld id="{D5BBC35B-A44B-4119-B8DA-DE9E3DFADA20}" type="slidenum">
              <a:rPr lang="en-US" smtClean="0"/>
              <a:pPr/>
              <a:t>21</a:t>
            </a:fld>
            <a:endParaRPr lang="en-US" dirty="0"/>
          </a:p>
        </p:txBody>
      </p:sp>
      <p:sp>
        <p:nvSpPr>
          <p:cNvPr id="13" name="Text Placeholder 12"/>
          <p:cNvSpPr>
            <a:spLocks noGrp="1"/>
          </p:cNvSpPr>
          <p:nvPr>
            <p:ph type="body" sz="quarter" idx="13"/>
          </p:nvPr>
        </p:nvSpPr>
        <p:spPr/>
        <p:txBody>
          <a:bodyPr/>
          <a:lstStyle/>
          <a:p>
            <a:r>
              <a:rPr lang="en-GB" dirty="0" smtClean="0"/>
              <a:t>OP Team</a:t>
            </a:r>
            <a:endParaRPr lang="en-GB" dirty="0"/>
          </a:p>
        </p:txBody>
      </p:sp>
      <p:sp>
        <p:nvSpPr>
          <p:cNvPr id="14" name="Text Placeholder 13"/>
          <p:cNvSpPr>
            <a:spLocks noGrp="1"/>
          </p:cNvSpPr>
          <p:nvPr>
            <p:ph type="body" sz="quarter" idx="14"/>
          </p:nvPr>
        </p:nvSpPr>
        <p:spPr/>
        <p:txBody>
          <a:bodyPr/>
          <a:lstStyle/>
          <a:p>
            <a:r>
              <a:rPr lang="en-GB" dirty="0" smtClean="0"/>
              <a:t> </a:t>
            </a:r>
            <a:endParaRPr lang="en-GB" dirty="0"/>
          </a:p>
        </p:txBody>
      </p:sp>
      <p:sp>
        <p:nvSpPr>
          <p:cNvPr id="15" name="Text Placeholder 14"/>
          <p:cNvSpPr>
            <a:spLocks noGrp="1"/>
          </p:cNvSpPr>
          <p:nvPr>
            <p:ph type="body" sz="quarter" idx="15"/>
          </p:nvPr>
        </p:nvSpPr>
        <p:spPr/>
        <p:txBody>
          <a:bodyPr/>
          <a:lstStyle/>
          <a:p>
            <a:r>
              <a:rPr lang="en-GB" dirty="0" smtClean="0"/>
              <a:t>IM-OP@eurojust.europa.eu</a:t>
            </a:r>
            <a:endParaRPr lang="en-GB" dirty="0"/>
          </a:p>
        </p:txBody>
      </p:sp>
      <p:sp>
        <p:nvSpPr>
          <p:cNvPr id="16" name="Text Placeholder 15"/>
          <p:cNvSpPr>
            <a:spLocks noGrp="1"/>
          </p:cNvSpPr>
          <p:nvPr>
            <p:ph type="body" sz="quarter" idx="16"/>
          </p:nvPr>
        </p:nvSpPr>
        <p:spPr/>
        <p:txBody>
          <a:bodyPr/>
          <a:lstStyle/>
          <a:p>
            <a:r>
              <a:rPr lang="en-GB" dirty="0" smtClean="0"/>
              <a:t>+31 70 412 5689</a:t>
            </a:r>
            <a:endParaRPr lang="en-GB"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mtClean="0"/>
              <a:t>Agenda</a:t>
            </a:r>
            <a:endParaRPr lang="en-GB" dirty="0"/>
          </a:p>
        </p:txBody>
      </p:sp>
      <p:sp>
        <p:nvSpPr>
          <p:cNvPr id="5" name="Content Placeholder 4"/>
          <p:cNvSpPr>
            <a:spLocks noGrp="1"/>
          </p:cNvSpPr>
          <p:nvPr>
            <p:ph idx="1"/>
          </p:nvPr>
        </p:nvSpPr>
        <p:spPr/>
        <p:txBody>
          <a:bodyPr/>
          <a:lstStyle/>
          <a:p>
            <a:r>
              <a:rPr lang="en-US" dirty="0" smtClean="0"/>
              <a:t>Draft Back End Requirements</a:t>
            </a:r>
          </a:p>
          <a:p>
            <a:r>
              <a:rPr lang="en-US" dirty="0" smtClean="0"/>
              <a:t>Next steps</a:t>
            </a:r>
          </a:p>
          <a:p>
            <a:r>
              <a:rPr lang="en-US" dirty="0" smtClean="0"/>
              <a:t>Provisional planning</a:t>
            </a:r>
          </a:p>
          <a:p>
            <a:endParaRPr lang="en-GB" dirty="0"/>
          </a:p>
        </p:txBody>
      </p:sp>
    </p:spTree>
    <p:extLst>
      <p:ext uri="{BB962C8B-B14F-4D97-AF65-F5344CB8AC3E}">
        <p14:creationId xmlns:p14="http://schemas.microsoft.com/office/powerpoint/2010/main" val="1755380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Draft back end Requirements</a:t>
            </a:r>
            <a:endParaRPr lang="en-GB" dirty="0"/>
          </a:p>
        </p:txBody>
      </p:sp>
      <p:sp>
        <p:nvSpPr>
          <p:cNvPr id="8" name="Text Placeholder 7"/>
          <p:cNvSpPr>
            <a:spLocks noGrp="1"/>
          </p:cNvSpPr>
          <p:nvPr>
            <p:ph type="body" idx="1"/>
          </p:nvPr>
        </p:nvSpPr>
        <p:spPr/>
        <p:txBody>
          <a:bodyPr/>
          <a:lstStyle/>
          <a:p>
            <a:endParaRPr lang="en-GB" dirty="0"/>
          </a:p>
        </p:txBody>
      </p:sp>
      <p:sp>
        <p:nvSpPr>
          <p:cNvPr id="4" name="Date Placeholder 3"/>
          <p:cNvSpPr>
            <a:spLocks noGrp="1"/>
          </p:cNvSpPr>
          <p:nvPr>
            <p:ph type="dt" sz="half" idx="10"/>
          </p:nvPr>
        </p:nvSpPr>
        <p:spPr/>
        <p:txBody>
          <a:bodyPr/>
          <a:lstStyle/>
          <a:p>
            <a:fld id="{01E2B78C-440C-4D85-A3F3-751F69130B85}"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dirty="0"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4</a:t>
            </a:fld>
            <a:endParaRPr lang="en-US" dirty="0"/>
          </a:p>
        </p:txBody>
      </p:sp>
    </p:spTree>
    <p:extLst>
      <p:ext uri="{BB962C8B-B14F-4D97-AF65-F5344CB8AC3E}">
        <p14:creationId xmlns:p14="http://schemas.microsoft.com/office/powerpoint/2010/main" val="254507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Documents and Multimedia (I)</a:t>
            </a:r>
            <a:endParaRPr lang="en-GB" dirty="0"/>
          </a:p>
        </p:txBody>
      </p:sp>
      <p:sp>
        <p:nvSpPr>
          <p:cNvPr id="3" name="Content Placeholder 2"/>
          <p:cNvSpPr>
            <a:spLocks noGrp="1"/>
          </p:cNvSpPr>
          <p:nvPr>
            <p:ph idx="1"/>
          </p:nvPr>
        </p:nvSpPr>
        <p:spPr/>
        <p:txBody>
          <a:bodyPr>
            <a:normAutofit lnSpcReduction="10000"/>
          </a:bodyPr>
          <a:lstStyle/>
          <a:p>
            <a:pPr lvl="0"/>
            <a:r>
              <a:rPr lang="en-US" dirty="0" smtClean="0"/>
              <a:t>File repository (libraries) for documents and multimedia files</a:t>
            </a:r>
          </a:p>
          <a:p>
            <a:pPr lvl="1"/>
            <a:r>
              <a:rPr lang="en-US" dirty="0" smtClean="0"/>
              <a:t>Possibly dynamic libraries to </a:t>
            </a:r>
            <a:r>
              <a:rPr lang="en-US" dirty="0" err="1" smtClean="0"/>
              <a:t>prioritise</a:t>
            </a:r>
            <a:r>
              <a:rPr lang="en-US" dirty="0" smtClean="0"/>
              <a:t> current documents</a:t>
            </a:r>
          </a:p>
          <a:p>
            <a:r>
              <a:rPr lang="en-US" dirty="0" smtClean="0"/>
              <a:t>Metadata Management</a:t>
            </a:r>
          </a:p>
          <a:p>
            <a:r>
              <a:rPr lang="en-US" dirty="0" smtClean="0"/>
              <a:t>Mass file uploaded to avoid manually upload several files</a:t>
            </a:r>
          </a:p>
          <a:p>
            <a:r>
              <a:rPr lang="en-US" dirty="0" smtClean="0"/>
              <a:t>Automatically generation of the Public Register and Doc IDs</a:t>
            </a:r>
          </a:p>
          <a:p>
            <a:pPr lvl="1"/>
            <a:r>
              <a:rPr lang="en-US" dirty="0" smtClean="0"/>
              <a:t>Referenced documents should be easy to manage/ update dependencies</a:t>
            </a:r>
          </a:p>
          <a:p>
            <a:endParaRPr lang="en-US" dirty="0" smtClean="0"/>
          </a:p>
          <a:p>
            <a:pPr lvl="1"/>
            <a:endParaRPr lang="en-US" dirty="0" smtClean="0"/>
          </a:p>
          <a:p>
            <a:pPr lvl="0"/>
            <a:endParaRPr lang="en-US" dirty="0" smtClean="0"/>
          </a:p>
        </p:txBody>
      </p:sp>
      <p:sp>
        <p:nvSpPr>
          <p:cNvPr id="4" name="Date Placeholder 3"/>
          <p:cNvSpPr>
            <a:spLocks noGrp="1"/>
          </p:cNvSpPr>
          <p:nvPr>
            <p:ph type="dt" sz="half" idx="10"/>
          </p:nvPr>
        </p:nvSpPr>
        <p:spPr/>
        <p:txBody>
          <a:bodyPr/>
          <a:lstStyle/>
          <a:p>
            <a:fld id="{01E2B78C-440C-4D85-A3F3-751F69130B85}"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5</a:t>
            </a:fld>
            <a:endParaRPr lang="en-US" dirty="0"/>
          </a:p>
        </p:txBody>
      </p:sp>
    </p:spTree>
    <p:extLst>
      <p:ext uri="{BB962C8B-B14F-4D97-AF65-F5344CB8AC3E}">
        <p14:creationId xmlns:p14="http://schemas.microsoft.com/office/powerpoint/2010/main" val="248959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Documents and Multimedia (II)</a:t>
            </a:r>
            <a:endParaRPr lang="en-GB" dirty="0"/>
          </a:p>
        </p:txBody>
      </p:sp>
      <p:sp>
        <p:nvSpPr>
          <p:cNvPr id="3" name="Content Placeholder 2"/>
          <p:cNvSpPr>
            <a:spLocks noGrp="1"/>
          </p:cNvSpPr>
          <p:nvPr>
            <p:ph idx="1"/>
          </p:nvPr>
        </p:nvSpPr>
        <p:spPr/>
        <p:txBody>
          <a:bodyPr>
            <a:normAutofit/>
          </a:bodyPr>
          <a:lstStyle/>
          <a:p>
            <a:pPr lvl="0"/>
            <a:r>
              <a:rPr lang="en-US" dirty="0" smtClean="0"/>
              <a:t>Taxonomy to allow tagging all the website content with keywords and metadata and manage the publication of content based on metadata (e.g. documents with tag ‘Terrorism’ under specific pages)</a:t>
            </a:r>
          </a:p>
          <a:p>
            <a:pPr lvl="0"/>
            <a:r>
              <a:rPr lang="en-US" dirty="0" smtClean="0"/>
              <a:t>Workflow for publication but with possibility for some users to upload content to the website and await for the assigned manager’s approval.</a:t>
            </a:r>
          </a:p>
          <a:p>
            <a:endParaRPr lang="en-US" dirty="0" smtClean="0"/>
          </a:p>
          <a:p>
            <a:pPr lvl="1"/>
            <a:endParaRPr lang="en-US" dirty="0" smtClean="0"/>
          </a:p>
          <a:p>
            <a:pPr lvl="0"/>
            <a:endParaRPr lang="en-US" dirty="0" smtClean="0"/>
          </a:p>
        </p:txBody>
      </p:sp>
      <p:sp>
        <p:nvSpPr>
          <p:cNvPr id="4" name="Date Placeholder 3"/>
          <p:cNvSpPr>
            <a:spLocks noGrp="1"/>
          </p:cNvSpPr>
          <p:nvPr>
            <p:ph type="dt" sz="half" idx="10"/>
          </p:nvPr>
        </p:nvSpPr>
        <p:spPr/>
        <p:txBody>
          <a:bodyPr/>
          <a:lstStyle/>
          <a:p>
            <a:fld id="{01E2B78C-440C-4D85-A3F3-751F69130B85}"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6</a:t>
            </a:fld>
            <a:endParaRPr lang="en-US" dirty="0"/>
          </a:p>
        </p:txBody>
      </p:sp>
    </p:spTree>
    <p:extLst>
      <p:ext uri="{BB962C8B-B14F-4D97-AF65-F5344CB8AC3E}">
        <p14:creationId xmlns:p14="http://schemas.microsoft.com/office/powerpoint/2010/main" val="238821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Documents and Multimedia (III)</a:t>
            </a:r>
            <a:endParaRPr lang="en-GB" dirty="0"/>
          </a:p>
        </p:txBody>
      </p:sp>
      <p:sp>
        <p:nvSpPr>
          <p:cNvPr id="3" name="Content Placeholder 2"/>
          <p:cNvSpPr>
            <a:spLocks noGrp="1"/>
          </p:cNvSpPr>
          <p:nvPr>
            <p:ph idx="1"/>
          </p:nvPr>
        </p:nvSpPr>
        <p:spPr/>
        <p:txBody>
          <a:bodyPr>
            <a:normAutofit/>
          </a:bodyPr>
          <a:lstStyle/>
          <a:p>
            <a:r>
              <a:rPr lang="en-US" sz="2800" dirty="0" err="1"/>
              <a:t>Authorised</a:t>
            </a:r>
            <a:r>
              <a:rPr lang="en-US" sz="2800" dirty="0"/>
              <a:t> users should be able to see the what topics and pages were updated and by whom and to define which pages to be updated as a consequence (e.g. if page Y is updated, them the system should suggest editing page X too)</a:t>
            </a:r>
            <a:endParaRPr lang="en-GB" sz="2800" dirty="0"/>
          </a:p>
          <a:p>
            <a:endParaRPr lang="en-US" dirty="0" smtClean="0"/>
          </a:p>
          <a:p>
            <a:pPr lvl="1"/>
            <a:endParaRPr lang="en-US" dirty="0" smtClean="0"/>
          </a:p>
          <a:p>
            <a:pPr lvl="0"/>
            <a:endParaRPr lang="en-US" dirty="0" smtClean="0"/>
          </a:p>
        </p:txBody>
      </p:sp>
      <p:sp>
        <p:nvSpPr>
          <p:cNvPr id="4" name="Date Placeholder 3"/>
          <p:cNvSpPr>
            <a:spLocks noGrp="1"/>
          </p:cNvSpPr>
          <p:nvPr>
            <p:ph type="dt" sz="half" idx="10"/>
          </p:nvPr>
        </p:nvSpPr>
        <p:spPr/>
        <p:txBody>
          <a:bodyPr/>
          <a:lstStyle/>
          <a:p>
            <a:fld id="{01E2B78C-440C-4D85-A3F3-751F69130B85}"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7</a:t>
            </a:fld>
            <a:endParaRPr lang="en-US" dirty="0"/>
          </a:p>
        </p:txBody>
      </p:sp>
    </p:spTree>
    <p:extLst>
      <p:ext uri="{BB962C8B-B14F-4D97-AF65-F5344CB8AC3E}">
        <p14:creationId xmlns:p14="http://schemas.microsoft.com/office/powerpoint/2010/main" val="1543727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News and Press Centre</a:t>
            </a:r>
            <a:endParaRPr lang="en-GB" dirty="0"/>
          </a:p>
        </p:txBody>
      </p:sp>
      <p:sp>
        <p:nvSpPr>
          <p:cNvPr id="3" name="Content Placeholder 2"/>
          <p:cNvSpPr>
            <a:spLocks noGrp="1"/>
          </p:cNvSpPr>
          <p:nvPr>
            <p:ph idx="1"/>
          </p:nvPr>
        </p:nvSpPr>
        <p:spPr/>
        <p:txBody>
          <a:bodyPr>
            <a:normAutofit/>
          </a:bodyPr>
          <a:lstStyle/>
          <a:p>
            <a:r>
              <a:rPr lang="en-US" dirty="0" smtClean="0"/>
              <a:t>Social Media management, by means of a CMS that allows sharing published content on several social media platforms at the time.</a:t>
            </a:r>
          </a:p>
          <a:p>
            <a:pPr lvl="1"/>
            <a:endParaRPr lang="en-US" dirty="0" smtClean="0"/>
          </a:p>
          <a:p>
            <a:pPr lvl="1"/>
            <a:endParaRPr lang="en-GB" dirty="0" smtClean="0"/>
          </a:p>
          <a:p>
            <a:pPr lvl="1"/>
            <a:endParaRPr lang="en-GB" dirty="0" smtClean="0"/>
          </a:p>
          <a:p>
            <a:pPr lvl="2"/>
            <a:endParaRPr lang="en-GB" dirty="0" smtClean="0"/>
          </a:p>
        </p:txBody>
      </p:sp>
      <p:sp>
        <p:nvSpPr>
          <p:cNvPr id="4" name="Date Placeholder 3"/>
          <p:cNvSpPr>
            <a:spLocks noGrp="1"/>
          </p:cNvSpPr>
          <p:nvPr>
            <p:ph type="dt" sz="half" idx="10"/>
          </p:nvPr>
        </p:nvSpPr>
        <p:spPr/>
        <p:txBody>
          <a:bodyPr/>
          <a:lstStyle/>
          <a:p>
            <a:fld id="{01E2B78C-440C-4D85-A3F3-751F69130B85}"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8</a:t>
            </a:fld>
            <a:endParaRPr lang="en-US" dirty="0"/>
          </a:p>
        </p:txBody>
      </p:sp>
    </p:spTree>
    <p:extLst>
      <p:ext uri="{BB962C8B-B14F-4D97-AF65-F5344CB8AC3E}">
        <p14:creationId xmlns:p14="http://schemas.microsoft.com/office/powerpoint/2010/main" val="299287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Web </a:t>
            </a:r>
            <a:r>
              <a:rPr lang="es-ES" dirty="0" err="1" smtClean="0"/>
              <a:t>analytics</a:t>
            </a:r>
            <a:r>
              <a:rPr lang="es-ES" dirty="0" smtClean="0"/>
              <a:t> and </a:t>
            </a:r>
            <a:r>
              <a:rPr lang="es-ES" dirty="0" err="1" smtClean="0"/>
              <a:t>Statistics</a:t>
            </a:r>
            <a:endParaRPr lang="en-GB" dirty="0"/>
          </a:p>
        </p:txBody>
      </p:sp>
      <p:sp>
        <p:nvSpPr>
          <p:cNvPr id="3" name="Content Placeholder 2"/>
          <p:cNvSpPr>
            <a:spLocks noGrp="1"/>
          </p:cNvSpPr>
          <p:nvPr>
            <p:ph idx="1"/>
          </p:nvPr>
        </p:nvSpPr>
        <p:spPr/>
        <p:txBody>
          <a:bodyPr>
            <a:normAutofit/>
          </a:bodyPr>
          <a:lstStyle/>
          <a:p>
            <a:r>
              <a:rPr lang="en-US" dirty="0" smtClean="0"/>
              <a:t>System must allow easy retrieval of statistics and analytical information about the website visitors, content visited etc…</a:t>
            </a:r>
            <a:endParaRPr lang="en-GB" dirty="0" smtClean="0"/>
          </a:p>
          <a:p>
            <a:endParaRPr lang="en-GB" dirty="0"/>
          </a:p>
        </p:txBody>
      </p:sp>
      <p:sp>
        <p:nvSpPr>
          <p:cNvPr id="4" name="Date Placeholder 3"/>
          <p:cNvSpPr>
            <a:spLocks noGrp="1"/>
          </p:cNvSpPr>
          <p:nvPr>
            <p:ph type="dt" sz="half" idx="10"/>
          </p:nvPr>
        </p:nvSpPr>
        <p:spPr/>
        <p:txBody>
          <a:bodyPr/>
          <a:lstStyle/>
          <a:p>
            <a:fld id="{01E2B78C-440C-4D85-A3F3-751F69130B85}" type="datetime1">
              <a:rPr lang="en-GB" smtClean="0"/>
              <a:pPr/>
              <a:t>06/12/2018</a:t>
            </a:fld>
            <a:endParaRPr lang="en-US" dirty="0"/>
          </a:p>
        </p:txBody>
      </p:sp>
      <p:sp>
        <p:nvSpPr>
          <p:cNvPr id="5" name="Footer Placeholder 4"/>
          <p:cNvSpPr>
            <a:spLocks noGrp="1"/>
          </p:cNvSpPr>
          <p:nvPr>
            <p:ph type="ftr" sz="quarter" idx="11"/>
          </p:nvPr>
        </p:nvSpPr>
        <p:spPr/>
        <p:txBody>
          <a:bodyPr/>
          <a:lstStyle/>
          <a:p>
            <a:r>
              <a:rPr lang="en-US" smtClean="0"/>
              <a:t>Welcome to Eurojust</a:t>
            </a:r>
            <a:endParaRPr lang="en-US" dirty="0"/>
          </a:p>
        </p:txBody>
      </p:sp>
      <p:sp>
        <p:nvSpPr>
          <p:cNvPr id="6" name="Slide Number Placeholder 5"/>
          <p:cNvSpPr>
            <a:spLocks noGrp="1"/>
          </p:cNvSpPr>
          <p:nvPr>
            <p:ph type="sldNum" sz="quarter" idx="12"/>
          </p:nvPr>
        </p:nvSpPr>
        <p:spPr/>
        <p:txBody>
          <a:bodyPr/>
          <a:lstStyle/>
          <a:p>
            <a:fld id="{66139CD9-B6A6-4219-B9B0-2197EE2558CC}" type="slidenum">
              <a:rPr lang="en-US" smtClean="0"/>
              <a:pPr/>
              <a:t>9</a:t>
            </a:fld>
            <a:endParaRPr lang="en-US" dirty="0"/>
          </a:p>
        </p:txBody>
      </p:sp>
    </p:spTree>
    <p:extLst>
      <p:ext uri="{BB962C8B-B14F-4D97-AF65-F5344CB8AC3E}">
        <p14:creationId xmlns:p14="http://schemas.microsoft.com/office/powerpoint/2010/main" val="3962817917"/>
      </p:ext>
    </p:extLst>
  </p:cSld>
  <p:clrMapOvr>
    <a:masterClrMapping/>
  </p:clrMapOvr>
</p:sld>
</file>

<file path=ppt/theme/theme1.xml><?xml version="1.0" encoding="utf-8"?>
<a:theme xmlns:a="http://schemas.openxmlformats.org/drawingml/2006/main" name="2013_EJ_Presentati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rojust2013">
      <a:majorFont>
        <a:latin typeface="Trebuchet MS"/>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DLCPolicyLabelLock xmlns="0b944bc8-ab70-4035-9388-4853844a36ce" xsi:nil="true"/>
    <Description xmlns="http://schemas.microsoft.com/sharepoint/v3/fields" xsi:nil="true"/>
    <DLCPolicyLabelClientValue xmlns="0b944bc8-ab70-4035-9388-4853844a36ce">Document ID:TPW002-1801221519-8</DLCPolicyLabelClientValue>
    <DLCPolicyLabelValue xmlns="0b944bc8-ab70-4035-9388-4853844a36ce">Document ID:TPW002-1801221519-8</DLCPolicyLabelValue>
    <_dlc_DocId xmlns="0b944bc8-ab70-4035-9388-4853844a36ce">TPW002-1801221519-8</_dlc_DocId>
    <_dlc_DocIdUrl xmlns="0b944bc8-ab70-4035-9388-4853844a36ce">
      <Url>http://tpw/im/extsite/_layouts/15/DocIdRedir.aspx?ID=TPW002-1801221519-8</Url>
      <Description>TPW002-1801221519-8</Description>
    </_dlc_DocIdUrl>
  </documentManagement>
</p:properties>
</file>

<file path=customXml/item2.xml><?xml version="1.0" encoding="utf-8"?>
<?mso-contentType ?>
<p:Policy xmlns:p="office.server.policy" id="" local="true">
  <p:Name>Eurojust DMS Document</p:Name>
  <p:Description/>
  <p:Statement/>
  <p:PolicyItems>
    <p:PolicyItem featureId="Microsoft.Office.RecordsManagement.PolicyFeatures.PolicyLabel" staticId="0x01010026F44F5EB6FD8742ACFDBF8E7D4DFF00|-488782343" UniqueId="1685ce10-50e8-48f9-82dc-128397a56691">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properties>
            <justification>Left</justification>
            <lock>True</lock>
          </properties>
          <segment type="literal">Document ID:</segment>
          <segment type="metadata">_dlc_DocId</segment>
        </label>
      </p:CustomData>
    </p:PolicyItem>
  </p:PolicyItems>
</p:Policy>
</file>

<file path=customXml/item3.xml><?xml version="1.0" encoding="utf-8"?>
<ct:contentTypeSchema xmlns:ct="http://schemas.microsoft.com/office/2006/metadata/contentType" xmlns:ma="http://schemas.microsoft.com/office/2006/metadata/properties/metaAttributes" ct:_="" ma:_="" ma:contentTypeName="Eurojust DMS Document" ma:contentTypeID="0x01010026F44F5EB6FD8742ACFDBF8E7D4DFF0000C83D2312C975384FBEB2E48AB7D17216" ma:contentTypeVersion="14" ma:contentTypeDescription="Create a new document." ma:contentTypeScope="" ma:versionID="0fdf0b3bb0a8f6a3bd5bd99c01da2b9b">
  <xsd:schema xmlns:xsd="http://www.w3.org/2001/XMLSchema" xmlns:xs="http://www.w3.org/2001/XMLSchema" xmlns:p="http://schemas.microsoft.com/office/2006/metadata/properties" xmlns:ns1="http://schemas.microsoft.com/sharepoint/v3" xmlns:ns2="http://schemas.microsoft.com/sharepoint/v3/fields" xmlns:ns3="0b944bc8-ab70-4035-9388-4853844a36ce" targetNamespace="http://schemas.microsoft.com/office/2006/metadata/properties" ma:root="true" ma:fieldsID="85312de1a4a68b644f9d8cca792056a1" ns1:_="" ns2:_="" ns3:_="">
    <xsd:import namespace="http://schemas.microsoft.com/sharepoint/v3"/>
    <xsd:import namespace="http://schemas.microsoft.com/sharepoint/v3/fields"/>
    <xsd:import namespace="0b944bc8-ab70-4035-9388-4853844a36ce"/>
    <xsd:element name="properties">
      <xsd:complexType>
        <xsd:sequence>
          <xsd:element name="documentManagement">
            <xsd:complexType>
              <xsd:all>
                <xsd:element ref="ns2:Description" minOccurs="0"/>
                <xsd:element ref="ns3:_dlc_DocId" minOccurs="0"/>
                <xsd:element ref="ns3:_dlc_DocIdUrl" minOccurs="0"/>
                <xsd:element ref="ns3:_dlc_DocIdPersistId" minOccurs="0"/>
                <xsd:element ref="ns1:_dlc_Exempt" minOccurs="0"/>
                <xsd:element ref="ns3:DLCPolicyLabelValue" minOccurs="0"/>
                <xsd:element ref="ns3:DLCPolicyLabelClientValue" minOccurs="0"/>
                <xsd:element ref="ns3:DLCPolicyLabelLoc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3"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8" nillable="true" ma:displayName="Description" ma:description="" ma:internalName="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944bc8-ab70-4035-9388-4853844a36c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element name="DLCPolicyLabelValue" ma:index="14"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15"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16" nillable="true" ma:displayName="Label Locked" ma:description="Indicates whether the label should be updated when item properties are modified." ma:hidden="true" ma:internalName="DLCPolicyLabelLock"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76d372ae-42db-48f2-a916-c7b35bf2e6bc" ContentTypeId="0x01010026F44F5EB6FD8742ACFDBF8E7D4DFF00" PreviousValue="true"/>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Receiver>
    <Name>Policy Label Generator</Name>
    <Synchronization>Synchronous</Synchronization>
    <Type>10001</Type>
    <SequenceNumber>1000</SequenceNumber>
    <Url/>
    <Assembly>Microsoft.Office.Policy, Version=14.0.0.0, Culture=neutral, PublicKeyToken=71e9bce111e9429c</Assembly>
    <Class>Microsoft.Office.RecordsManagement.Internal.LabelHandler</Class>
    <Data/>
    <Filter/>
  </Receiver>
  <Receiver>
    <Name>Policy Label Generator</Name>
    <Synchronization>Synchronous</Synchronization>
    <Type>10002</Type>
    <SequenceNumber>1001</SequenceNumber>
    <Url/>
    <Assembly>Microsoft.Office.Policy, Version=14.0.0.0, Culture=neutral, PublicKeyToken=71e9bce111e9429c</Assembly>
    <Class>Microsoft.Office.RecordsManagement.Internal.LabelHandler</Class>
    <Data/>
    <Filter/>
  </Receiver>
  <Receiver>
    <Name>Policy Label Generator</Name>
    <Synchronization>Synchronous</Synchronization>
    <Type>10004</Type>
    <SequenceNumber>1002</SequenceNumber>
    <Url/>
    <Assembly>Microsoft.Office.Policy, Version=14.0.0.0, Culture=neutral, PublicKeyToken=71e9bce111e9429c</Assembly>
    <Class>Microsoft.Office.RecordsManagement.Internal.LabelHandler</Class>
    <Data/>
    <Filter/>
  </Receiver>
  <Receiver>
    <Name>Policy Label Generator</Name>
    <Synchronization>Synchronous</Synchronization>
    <Type>10006</Type>
    <SequenceNumber>1003</SequenceNumber>
    <Url/>
    <Assembly>Microsoft.Office.Policy, Version=14.0.0.0, Culture=neutral, PublicKeyToken=71e9bce111e9429c</Assembly>
    <Class>Microsoft.Office.RecordsManagement.Internal.LabelHandler</Class>
    <Data/>
    <Filter/>
  </Receiver>
</spe:Receivers>
</file>

<file path=customXml/itemProps1.xml><?xml version="1.0" encoding="utf-8"?>
<ds:datastoreItem xmlns:ds="http://schemas.openxmlformats.org/officeDocument/2006/customXml" ds:itemID="{7D130CD1-F479-4AD2-9BC9-B083BCB42DD6}">
  <ds:schemaRefs>
    <ds:schemaRef ds:uri="http://schemas.microsoft.com/office/infopath/2007/PartnerControls"/>
    <ds:schemaRef ds:uri="http://schemas.openxmlformats.org/package/2006/metadata/core-properties"/>
    <ds:schemaRef ds:uri="http://purl.org/dc/elements/1.1/"/>
    <ds:schemaRef ds:uri="http://purl.org/dc/terms/"/>
    <ds:schemaRef ds:uri="http://schemas.microsoft.com/office/2006/documentManagement/types"/>
    <ds:schemaRef ds:uri="http://schemas.microsoft.com/office/2006/metadata/properties"/>
    <ds:schemaRef ds:uri="0b944bc8-ab70-4035-9388-4853844a36ce"/>
    <ds:schemaRef ds:uri="http://www.w3.org/XML/1998/namespace"/>
    <ds:schemaRef ds:uri="http://schemas.microsoft.com/sharepoint/v3/fields"/>
    <ds:schemaRef ds:uri="http://schemas.microsoft.com/sharepoint/v3"/>
    <ds:schemaRef ds:uri="http://purl.org/dc/dcmitype/"/>
  </ds:schemaRefs>
</ds:datastoreItem>
</file>

<file path=customXml/itemProps2.xml><?xml version="1.0" encoding="utf-8"?>
<ds:datastoreItem xmlns:ds="http://schemas.openxmlformats.org/officeDocument/2006/customXml" ds:itemID="{091A2B76-728C-4708-A572-E4AB4F060555}">
  <ds:schemaRefs>
    <ds:schemaRef ds:uri="office.server.policy"/>
  </ds:schemaRefs>
</ds:datastoreItem>
</file>

<file path=customXml/itemProps3.xml><?xml version="1.0" encoding="utf-8"?>
<ds:datastoreItem xmlns:ds="http://schemas.openxmlformats.org/officeDocument/2006/customXml" ds:itemID="{7AAC7C51-E442-46E9-9A81-2F7ED0432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0b944bc8-ab70-4035-9388-4853844a36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EFFE7D-9B99-4447-8972-1570752CEE56}">
  <ds:schemaRefs>
    <ds:schemaRef ds:uri="Microsoft.SharePoint.Taxonomy.ContentTypeSync"/>
  </ds:schemaRefs>
</ds:datastoreItem>
</file>

<file path=customXml/itemProps5.xml><?xml version="1.0" encoding="utf-8"?>
<ds:datastoreItem xmlns:ds="http://schemas.openxmlformats.org/officeDocument/2006/customXml" ds:itemID="{8121BCCC-FCB3-4DF0-A255-F9D9213E1B8A}">
  <ds:schemaRefs>
    <ds:schemaRef ds:uri="http://schemas.microsoft.com/sharepoint/v3/contenttype/forms"/>
  </ds:schemaRefs>
</ds:datastoreItem>
</file>

<file path=customXml/itemProps6.xml><?xml version="1.0" encoding="utf-8"?>
<ds:datastoreItem xmlns:ds="http://schemas.openxmlformats.org/officeDocument/2006/customXml" ds:itemID="{28EBE023-7217-42F2-9DCD-860AE8C0502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10823</TotalTime>
  <Words>753</Words>
  <Application>Microsoft Office PowerPoint</Application>
  <PresentationFormat>On-screen Show (4:3)</PresentationFormat>
  <Paragraphs>163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2013_EJ_Presentation_Template</vt:lpstr>
      <vt:lpstr>PowerPoint Presentation</vt:lpstr>
      <vt:lpstr>Eurojust Website</vt:lpstr>
      <vt:lpstr>Agenda</vt:lpstr>
      <vt:lpstr>Draft back end Requirements</vt:lpstr>
      <vt:lpstr>Documents and Multimedia (I)</vt:lpstr>
      <vt:lpstr>Documents and Multimedia (II)</vt:lpstr>
      <vt:lpstr>Documents and Multimedia (III)</vt:lpstr>
      <vt:lpstr>News and Press Centre</vt:lpstr>
      <vt:lpstr>Web analytics and Statistics</vt:lpstr>
      <vt:lpstr>User access and Roles</vt:lpstr>
      <vt:lpstr>Security and Data Protection</vt:lpstr>
      <vt:lpstr>Multilingualism and translations</vt:lpstr>
      <vt:lpstr>Interfaces</vt:lpstr>
      <vt:lpstr>Next steps</vt:lpstr>
      <vt:lpstr>Next steps – List of Requirements &amp; Site Structure</vt:lpstr>
      <vt:lpstr>Next steps – RA Activities</vt:lpstr>
      <vt:lpstr>Next steps – RA Activities</vt:lpstr>
      <vt:lpstr>Next steps – EJ monthly</vt:lpstr>
      <vt:lpstr>High level Provisional planning</vt:lpstr>
      <vt:lpstr>High Level Provisional Planning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20180117_EJ_Website_InitialWorkshop</dc:title>
  <dc:creator>Eurojust</dc:creator>
  <cp:lastModifiedBy>rniggebrugge</cp:lastModifiedBy>
  <cp:revision>292</cp:revision>
  <cp:lastPrinted>2018-12-06T08:55:55Z</cp:lastPrinted>
  <dcterms:created xsi:type="dcterms:W3CDTF">2013-03-04T22:42:46Z</dcterms:created>
  <dcterms:modified xsi:type="dcterms:W3CDTF">2018-12-06T15:49:12Z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3625816c-ccf7-447b-8a07-57f9c9f3a501</vt:lpwstr>
  </property>
  <property fmtid="{D5CDD505-2E9C-101B-9397-08002B2CF9AE}" pid="3" name="ContentTypeId">
    <vt:lpwstr>0x01010026F44F5EB6FD8742ACFDBF8E7D4DFF0000C83D2312C975384FBEB2E48AB7D17216</vt:lpwstr>
  </property>
  <property fmtid="{D5CDD505-2E9C-101B-9397-08002B2CF9AE}" pid="4" name="OwnedBy">
    <vt:lpwstr/>
  </property>
</Properties>
</file>