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0"/>
  </p:notesMasterIdLst>
  <p:sldIdLst>
    <p:sldId id="285" r:id="rId5"/>
    <p:sldId id="256" r:id="rId6"/>
    <p:sldId id="257" r:id="rId7"/>
    <p:sldId id="350" r:id="rId8"/>
    <p:sldId id="351" r:id="rId9"/>
    <p:sldId id="330" r:id="rId10"/>
    <p:sldId id="357" r:id="rId11"/>
    <p:sldId id="324" r:id="rId12"/>
    <p:sldId id="289" r:id="rId13"/>
    <p:sldId id="359" r:id="rId14"/>
    <p:sldId id="358" r:id="rId15"/>
    <p:sldId id="349" r:id="rId16"/>
    <p:sldId id="261" r:id="rId17"/>
    <p:sldId id="338" r:id="rId18"/>
    <p:sldId id="332" r:id="rId19"/>
    <p:sldId id="337" r:id="rId20"/>
    <p:sldId id="362" r:id="rId21"/>
    <p:sldId id="361" r:id="rId22"/>
    <p:sldId id="363" r:id="rId23"/>
    <p:sldId id="328" r:id="rId24"/>
    <p:sldId id="335" r:id="rId25"/>
    <p:sldId id="360" r:id="rId26"/>
    <p:sldId id="339" r:id="rId27"/>
    <p:sldId id="271" r:id="rId28"/>
    <p:sldId id="317"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14042"/>
    <a:srgbClr val="F2F4F4"/>
    <a:srgbClr val="0E2735"/>
    <a:srgbClr val="595A5D"/>
    <a:srgbClr val="DCDCDC"/>
    <a:srgbClr val="4F81BD"/>
    <a:srgbClr val="0C9B2E"/>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38" autoAdjust="0"/>
    <p:restoredTop sz="94807" autoAdjust="0"/>
  </p:normalViewPr>
  <p:slideViewPr>
    <p:cSldViewPr snapToGrid="0" showGuides="1">
      <p:cViewPr varScale="1">
        <p:scale>
          <a:sx n="162" d="100"/>
          <a:sy n="162" d="100"/>
        </p:scale>
        <p:origin x="560" y="19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5/7/19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56c33527e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56c33527ee_0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g56c33527ee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extLst>
      <p:ext uri="{BB962C8B-B14F-4D97-AF65-F5344CB8AC3E}">
        <p14:creationId xmlns:p14="http://schemas.microsoft.com/office/powerpoint/2010/main" val="3856026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Immersion.openshift.awsworkshop.io</a:t>
            </a:r>
            <a:endParaRPr lang="en-US" dirty="0"/>
          </a:p>
          <a:p>
            <a:endParaRPr lang="en-US" dirty="0"/>
          </a:p>
          <a:p>
            <a:r>
              <a:rPr lang="en-US" dirty="0"/>
              <a:t>Creating OpenShift templates</a:t>
            </a:r>
          </a:p>
          <a:p>
            <a:r>
              <a:rPr lang="en-US" dirty="0"/>
              <a:t>Deploying container workloads onto OpenShift</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97435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Immersion.openshift.awsworkshop.io</a:t>
            </a:r>
            <a:endParaRPr lang="en-US" dirty="0"/>
          </a:p>
          <a:p>
            <a:endParaRPr lang="en-US" dirty="0"/>
          </a:p>
          <a:p>
            <a:r>
              <a:rPr lang="en-US" dirty="0"/>
              <a:t>Install and configure the AWS service broker </a:t>
            </a:r>
          </a:p>
          <a:p>
            <a:r>
              <a:rPr lang="en-US" dirty="0"/>
              <a:t>Deploy AWS SQS and sample app</a:t>
            </a:r>
          </a:p>
          <a:p>
            <a:r>
              <a:rPr lang="en-US" dirty="0"/>
              <a:t>Bind the service and application.</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271820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Immersion.openshift.awsworkshop.io</a:t>
            </a:r>
            <a:endParaRPr lang="en-US" dirty="0"/>
          </a:p>
          <a:p>
            <a:endParaRPr lang="en-US" dirty="0"/>
          </a:p>
          <a:p>
            <a:r>
              <a:rPr lang="en-US" dirty="0"/>
              <a:t>Install and configure the AWS service broker </a:t>
            </a:r>
          </a:p>
          <a:p>
            <a:r>
              <a:rPr lang="en-US" dirty="0"/>
              <a:t>Deploy AWS SQS and sample app</a:t>
            </a:r>
          </a:p>
          <a:p>
            <a:r>
              <a:rPr lang="en-US" dirty="0"/>
              <a:t>Bind the service and application.</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92407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9146c12dd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9146c12dd_0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g59146c12dd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19</a:t>
            </a:fld>
            <a:endParaRPr/>
          </a:p>
        </p:txBody>
      </p:sp>
    </p:spTree>
    <p:extLst>
      <p:ext uri="{BB962C8B-B14F-4D97-AF65-F5344CB8AC3E}">
        <p14:creationId xmlns:p14="http://schemas.microsoft.com/office/powerpoint/2010/main" val="521676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and Red Hat helping customers to get into POC and move from POC to PROD.</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276690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421039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p>
            <a:pPr>
              <a:lnSpc>
                <a:spcPct val="115000"/>
              </a:lnSpc>
            </a:pPr>
            <a:r>
              <a:t>AWS is a high-performance, scalable, and comprehensive cloud platform that provides the availability, elasticity, and agility needed to run both modern and existing applications. Adapt quickly to changing demand with automatic resource provisioning and retirement. Protect your applications and environment with included security features — and more than 50 compliance certifications and accreditations .</a:t>
            </a:r>
          </a:p>
          <a:p>
            <a:pPr marL="215900" indent="-215900">
              <a:spcBef>
                <a:spcPts val="1000"/>
              </a:spcBef>
            </a:pPr>
            <a:endParaRPr/>
          </a:p>
          <a:p>
            <a:pPr marL="215900" indent="-215900"/>
            <a:r>
              <a:t>AWS is a</a:t>
            </a:r>
            <a:r>
              <a:rPr>
                <a:latin typeface="Arial"/>
                <a:ea typeface="Arial"/>
                <a:cs typeface="Arial"/>
                <a:sym typeface="Arial"/>
              </a:rPr>
              <a:t> high-performance, scalable, and comprehensive cloud platform.</a:t>
            </a:r>
          </a:p>
          <a:p>
            <a:pPr marL="342900" indent="-292100">
              <a:spcBef>
                <a:spcPts val="600"/>
              </a:spcBef>
              <a:buClr>
                <a:srgbClr val="000000"/>
              </a:buClr>
              <a:buSzPts val="1200"/>
              <a:buFont typeface="Arial"/>
              <a:buChar char="•"/>
              <a:defRPr b="1">
                <a:latin typeface="Arial"/>
                <a:ea typeface="Arial"/>
                <a:cs typeface="Arial"/>
                <a:sym typeface="Arial"/>
              </a:defRPr>
            </a:pPr>
            <a:r>
              <a:t>Availability</a:t>
            </a:r>
            <a:r>
              <a:rPr b="0"/>
              <a:t> - AWS provides a mesh of geographically dispersed availability zones and transit centers that ensure reliability without increasing latency.</a:t>
            </a:r>
          </a:p>
          <a:p>
            <a:pPr marL="342900" indent="-292100">
              <a:spcBef>
                <a:spcPts val="600"/>
              </a:spcBef>
              <a:buClr>
                <a:srgbClr val="000000"/>
              </a:buClr>
              <a:buSzPts val="1200"/>
              <a:buFont typeface="Arial"/>
              <a:buChar char="•"/>
              <a:defRPr b="1">
                <a:latin typeface="Arial"/>
                <a:ea typeface="Arial"/>
                <a:cs typeface="Arial"/>
                <a:sym typeface="Arial"/>
              </a:defRPr>
            </a:pPr>
            <a:r>
              <a:t>Elasticity</a:t>
            </a:r>
            <a:r>
              <a:rPr b="0"/>
              <a:t> - AWS lets you adapt to changing demand by automatically provisioning and retiring resources as needed.</a:t>
            </a:r>
          </a:p>
          <a:p>
            <a:pPr marL="342900" indent="-292100">
              <a:spcBef>
                <a:spcPts val="600"/>
              </a:spcBef>
              <a:buClr>
                <a:srgbClr val="000000"/>
              </a:buClr>
              <a:buSzPts val="1200"/>
              <a:buFont typeface="Arial"/>
              <a:buChar char="•"/>
              <a:defRPr b="1">
                <a:latin typeface="Arial"/>
                <a:ea typeface="Arial"/>
                <a:cs typeface="Arial"/>
                <a:sym typeface="Arial"/>
              </a:defRPr>
            </a:pPr>
            <a:r>
              <a:t>Agility</a:t>
            </a:r>
            <a:r>
              <a:rPr b="0"/>
              <a:t> - AWS lets you run both existing and cloud-based applications and integrate new technologies quickly and easily.</a:t>
            </a:r>
          </a:p>
          <a:p>
            <a:pPr marL="342900" indent="-292100">
              <a:spcBef>
                <a:spcPts val="600"/>
              </a:spcBef>
              <a:buClr>
                <a:srgbClr val="000000"/>
              </a:buClr>
              <a:buSzPts val="1200"/>
              <a:buFont typeface="Arial"/>
              <a:buChar char="•"/>
              <a:defRPr b="1">
                <a:latin typeface="Arial"/>
                <a:ea typeface="Arial"/>
                <a:cs typeface="Arial"/>
                <a:sym typeface="Arial"/>
              </a:defRPr>
            </a:pPr>
            <a:r>
              <a:t>Security</a:t>
            </a:r>
            <a:r>
              <a:rPr b="0"/>
              <a:t> - Built-in security features—and more than 50 compliance certifications and accreditations—protect your applications and environment.</a:t>
            </a:r>
          </a:p>
        </p:txBody>
      </p:sp>
    </p:spTree>
    <p:extLst>
      <p:ext uri="{BB962C8B-B14F-4D97-AF65-F5344CB8AC3E}">
        <p14:creationId xmlns:p14="http://schemas.microsoft.com/office/powerpoint/2010/main" val="148895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customers moving from on premise to AWS are trying to compare AWS regions and </a:t>
            </a:r>
            <a:r>
              <a:rPr lang="en-US" dirty="0" err="1"/>
              <a:t>Azs</a:t>
            </a:r>
            <a:r>
              <a:rPr lang="en-US" dirty="0"/>
              <a:t> to traditional data centers or to similar terms of other cloud providers.</a:t>
            </a:r>
          </a:p>
          <a:p>
            <a:endParaRPr lang="en-US" dirty="0"/>
          </a:p>
          <a:p>
            <a:r>
              <a:rPr lang="en-US" dirty="0"/>
              <a:t>Region benefits:</a:t>
            </a:r>
          </a:p>
          <a:p>
            <a:r>
              <a:rPr lang="en-US" dirty="0"/>
              <a:t>Global access</a:t>
            </a:r>
          </a:p>
          <a:p>
            <a:r>
              <a:rPr lang="en-US" dirty="0"/>
              <a:t>Workloads closer to customer.</a:t>
            </a:r>
          </a:p>
          <a:p>
            <a:endParaRPr lang="en-US" dirty="0"/>
          </a:p>
          <a:p>
            <a:r>
              <a:rPr lang="en-US" dirty="0"/>
              <a:t>Important notes:</a:t>
            </a:r>
          </a:p>
          <a:p>
            <a:r>
              <a:rPr lang="en-US" dirty="0"/>
              <a:t>Regions are not the same as data centers.</a:t>
            </a:r>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610944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customers moving from on premise to AWS are trying to compare AWS regions and </a:t>
            </a:r>
            <a:r>
              <a:rPr lang="en-US" dirty="0" err="1"/>
              <a:t>Azs</a:t>
            </a:r>
            <a:r>
              <a:rPr lang="en-US" dirty="0"/>
              <a:t> to traditional data centers or to similar terms of other cloud providers.</a:t>
            </a:r>
          </a:p>
          <a:p>
            <a:endParaRPr lang="en-US" dirty="0"/>
          </a:p>
          <a:p>
            <a:r>
              <a:rPr lang="en-US" dirty="0"/>
              <a:t>Region benefits:</a:t>
            </a:r>
          </a:p>
          <a:p>
            <a:r>
              <a:rPr lang="en-US" dirty="0"/>
              <a:t>Global access</a:t>
            </a:r>
          </a:p>
          <a:p>
            <a:r>
              <a:rPr lang="en-US" dirty="0"/>
              <a:t>Workloads closer to customer.</a:t>
            </a:r>
          </a:p>
          <a:p>
            <a:endParaRPr lang="en-US" dirty="0"/>
          </a:p>
          <a:p>
            <a:r>
              <a:rPr lang="en-US" dirty="0"/>
              <a:t>Important notes:</a:t>
            </a:r>
          </a:p>
          <a:p>
            <a:r>
              <a:rPr lang="en-US" dirty="0"/>
              <a:t>Regions are not the same as data centers.</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31550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points:</a:t>
            </a:r>
          </a:p>
          <a:p>
            <a:r>
              <a:rPr lang="en-US" dirty="0"/>
              <a:t>AZ is the closest construct to a data center. However they would consist of more than one data center,</a:t>
            </a:r>
          </a:p>
          <a:p>
            <a:endParaRPr lang="en-US" dirty="0"/>
          </a:p>
          <a:p>
            <a:r>
              <a:rPr lang="en-US" dirty="0"/>
              <a:t>NB notes:</a:t>
            </a:r>
          </a:p>
          <a:p>
            <a:r>
              <a:rPr lang="en-US" dirty="0"/>
              <a:t>HA through multi AZ</a:t>
            </a:r>
          </a:p>
          <a:p>
            <a:r>
              <a:rPr lang="en-US" dirty="0"/>
              <a:t>Far enough apart to protect against failure</a:t>
            </a:r>
          </a:p>
          <a:p>
            <a:r>
              <a:rPr lang="en-US" dirty="0"/>
              <a:t>Close enough together to mitigate latency issues</a:t>
            </a:r>
          </a:p>
          <a:p>
            <a:endParaRPr lang="en-US" dirty="0"/>
          </a:p>
          <a:p>
            <a:r>
              <a:rPr lang="en-US" dirty="0"/>
              <a:t>OpenShift infrastructure nodes such as the master and </a:t>
            </a:r>
            <a:r>
              <a:rPr lang="en-US" dirty="0" err="1"/>
              <a:t>etcd</a:t>
            </a:r>
            <a:r>
              <a:rPr lang="en-US" dirty="0"/>
              <a:t> should exist in more than one AZ</a:t>
            </a:r>
          </a:p>
          <a:p>
            <a:r>
              <a:rPr lang="en-US" dirty="0"/>
              <a:t>Recommended design 3 or more master nodes spread over three </a:t>
            </a:r>
            <a:r>
              <a:rPr lang="en-US" dirty="0" err="1"/>
              <a:t>azs</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469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customers moving from on premise to AWS are trying to compare AWS regions and </a:t>
            </a:r>
            <a:r>
              <a:rPr lang="en-US" dirty="0" err="1"/>
              <a:t>Azs</a:t>
            </a:r>
            <a:r>
              <a:rPr lang="en-US" dirty="0"/>
              <a:t> to traditional data centers or to similar terms of other cloud providers.</a:t>
            </a:r>
          </a:p>
          <a:p>
            <a:endParaRPr lang="en-US" dirty="0"/>
          </a:p>
          <a:p>
            <a:r>
              <a:rPr lang="en-US" dirty="0"/>
              <a:t>Region benefits:</a:t>
            </a:r>
          </a:p>
          <a:p>
            <a:r>
              <a:rPr lang="en-US" dirty="0"/>
              <a:t>Global access</a:t>
            </a:r>
          </a:p>
          <a:p>
            <a:r>
              <a:rPr lang="en-US" dirty="0"/>
              <a:t>Workloads closer to customer.</a:t>
            </a:r>
          </a:p>
          <a:p>
            <a:endParaRPr lang="en-US" dirty="0"/>
          </a:p>
          <a:p>
            <a:r>
              <a:rPr lang="en-US" dirty="0"/>
              <a:t>Important notes:</a:t>
            </a:r>
          </a:p>
          <a:p>
            <a:r>
              <a:rPr lang="en-US" dirty="0"/>
              <a:t>Regions are not the same as data centers.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24377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customers moving from on premise to AWS are trying to compare AWS regions and </a:t>
            </a:r>
            <a:r>
              <a:rPr lang="en-US" dirty="0" err="1"/>
              <a:t>Azs</a:t>
            </a:r>
            <a:r>
              <a:rPr lang="en-US" dirty="0"/>
              <a:t> to traditional data centers or to similar terms of other cloud providers.</a:t>
            </a:r>
          </a:p>
          <a:p>
            <a:endParaRPr lang="en-US" dirty="0"/>
          </a:p>
          <a:p>
            <a:r>
              <a:rPr lang="en-US" dirty="0"/>
              <a:t>Region benefits:</a:t>
            </a:r>
          </a:p>
          <a:p>
            <a:r>
              <a:rPr lang="en-US" dirty="0"/>
              <a:t>Global access</a:t>
            </a:r>
          </a:p>
          <a:p>
            <a:r>
              <a:rPr lang="en-US" dirty="0"/>
              <a:t>Workloads closer to customer.</a:t>
            </a:r>
          </a:p>
          <a:p>
            <a:endParaRPr lang="en-US" dirty="0"/>
          </a:p>
          <a:p>
            <a:r>
              <a:rPr lang="en-US" dirty="0"/>
              <a:t>Important notes:</a:t>
            </a:r>
          </a:p>
          <a:p>
            <a:r>
              <a:rPr lang="en-US" dirty="0"/>
              <a:t>Regions are not the same as data centers.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743164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r>
              <a:t>Red Hat and AWS working </a:t>
            </a:r>
          </a:p>
          <a:p>
            <a:endParaRPr/>
          </a:p>
          <a:p>
            <a:r>
              <a:t>Provision and expose AWS services from within OpenShift.</a:t>
            </a:r>
          </a:p>
          <a:p>
            <a:r>
              <a:t>Bind services to applications</a:t>
            </a:r>
          </a:p>
          <a:p>
            <a:r>
              <a:t>Securely store connection details within OpenShift Secrets.</a:t>
            </a:r>
          </a:p>
          <a:p>
            <a:endParaRPr/>
          </a:p>
          <a:p>
            <a:r>
              <a:t>Accelerating the adoption of AWS services and allowing teams to modernize applications taking advantage of highly available scalable native AWS services.</a:t>
            </a:r>
          </a:p>
        </p:txBody>
      </p:sp>
    </p:spTree>
    <p:extLst>
      <p:ext uri="{BB962C8B-B14F-4D97-AF65-F5344CB8AC3E}">
        <p14:creationId xmlns:p14="http://schemas.microsoft.com/office/powerpoint/2010/main" val="246844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Immersion.openshift.awsworkshop.io</a:t>
            </a:r>
            <a:endParaRPr lang="en-US" dirty="0"/>
          </a:p>
          <a:p>
            <a:endParaRPr lang="en-US" dirty="0"/>
          </a:p>
          <a:p>
            <a:r>
              <a:rPr lang="en-US" dirty="0"/>
              <a:t>Basic setup </a:t>
            </a:r>
          </a:p>
          <a:p>
            <a:r>
              <a:rPr lang="en-US" dirty="0"/>
              <a:t>Connecting to the lab </a:t>
            </a:r>
            <a:r>
              <a:rPr lang="en-US" dirty="0" err="1"/>
              <a:t>env</a:t>
            </a:r>
            <a:r>
              <a:rPr lang="en-US" dirty="0"/>
              <a:t>.</a:t>
            </a:r>
          </a:p>
          <a:p>
            <a:r>
              <a:rPr lang="en-US" dirty="0"/>
              <a:t>Building out pre </a:t>
            </a:r>
            <a:r>
              <a:rPr lang="en-US" dirty="0" err="1"/>
              <a:t>reqs</a:t>
            </a:r>
            <a:r>
              <a:rPr lang="en-US" dirty="0"/>
              <a:t> for later labs.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571472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340F2-306D-C649-A2E3-D1F89947952C}"/>
              </a:ext>
            </a:extLst>
          </p:cNvPr>
          <p:cNvPicPr>
            <a:picLocks noChangeAspect="1"/>
          </p:cNvPicPr>
          <p:nvPr userDrawn="1"/>
        </p:nvPicPr>
        <p:blipFill>
          <a:blip r:embed="rId2"/>
          <a:stretch>
            <a:fillRect/>
          </a:stretch>
        </p:blipFill>
        <p:spPr>
          <a:xfrm>
            <a:off x="0" y="9170"/>
            <a:ext cx="9144000" cy="5140657"/>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743" y="437056"/>
            <a:ext cx="848312" cy="508987"/>
          </a:xfrm>
          <a:prstGeom prst="rect">
            <a:avLst/>
          </a:prstGeom>
        </p:spPr>
      </p:pic>
      <p:sp>
        <p:nvSpPr>
          <p:cNvPr id="13" name="TextBox 12">
            <a:extLst>
              <a:ext uri="{FF2B5EF4-FFF2-40B4-BE49-F238E27FC236}">
                <a16:creationId xmlns:a16="http://schemas.microsoft.com/office/drawing/2014/main" id="{29366972-4B8E-EE4B-89C6-34A143B2201C}"/>
              </a:ext>
            </a:extLst>
          </p:cNvPr>
          <p:cNvSpPr txBox="1"/>
          <p:nvPr userDrawn="1"/>
        </p:nvSpPr>
        <p:spPr>
          <a:xfrm>
            <a:off x="48789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Text Placeholder 11">
            <a:extLst>
              <a:ext uri="{FF2B5EF4-FFF2-40B4-BE49-F238E27FC236}">
                <a16:creationId xmlns:a16="http://schemas.microsoft.com/office/drawing/2014/main" id="{1D3521FC-C508-104E-80D8-E2DD945D2545}"/>
              </a:ext>
            </a:extLst>
          </p:cNvPr>
          <p:cNvSpPr>
            <a:spLocks noGrp="1"/>
          </p:cNvSpPr>
          <p:nvPr>
            <p:ph type="body" sz="quarter" idx="10" hasCustomPrompt="1"/>
          </p:nvPr>
        </p:nvSpPr>
        <p:spPr>
          <a:xfrm>
            <a:off x="337504" y="3718972"/>
            <a:ext cx="3683000" cy="622873"/>
          </a:xfrm>
          <a:prstGeom prst="rect">
            <a:avLst/>
          </a:prstGeom>
        </p:spPr>
        <p:txBody>
          <a:bodyPr>
            <a:normAutofit/>
          </a:bodyPr>
          <a:lstStyle>
            <a:lvl1pPr marL="0" indent="0" algn="l">
              <a:buNone/>
              <a:defRPr sz="1600" baseline="0"/>
            </a:lvl1pPr>
          </a:lstStyle>
          <a:p>
            <a:pPr lvl="0"/>
            <a:r>
              <a:rPr lang="en-US" dirty="0"/>
              <a:t>Click to edit Presenter, Team</a:t>
            </a:r>
          </a:p>
          <a:p>
            <a:pPr lvl="0"/>
            <a:r>
              <a:rPr lang="en-US" dirty="0"/>
              <a:t>Date, location</a:t>
            </a:r>
          </a:p>
        </p:txBody>
      </p:sp>
      <p:sp>
        <p:nvSpPr>
          <p:cNvPr id="15" name="Text Placeholder 8">
            <a:extLst>
              <a:ext uri="{FF2B5EF4-FFF2-40B4-BE49-F238E27FC236}">
                <a16:creationId xmlns:a16="http://schemas.microsoft.com/office/drawing/2014/main" id="{1A4C63CE-724C-A547-9CD4-8B4632C3CCFF}"/>
              </a:ext>
            </a:extLst>
          </p:cNvPr>
          <p:cNvSpPr>
            <a:spLocks noGrp="1"/>
          </p:cNvSpPr>
          <p:nvPr>
            <p:ph type="body" sz="quarter" idx="12" hasCustomPrompt="1"/>
          </p:nvPr>
        </p:nvSpPr>
        <p:spPr>
          <a:xfrm>
            <a:off x="337504" y="1908228"/>
            <a:ext cx="7324988" cy="744537"/>
          </a:xfrm>
          <a:prstGeom prst="rect">
            <a:avLst/>
          </a:prstGeom>
        </p:spPr>
        <p:txBody>
          <a:bodyPr>
            <a:noAutofit/>
          </a:bodyPr>
          <a:lstStyle>
            <a:lvl1pPr marL="0" indent="0" algn="l">
              <a:buNone/>
              <a:defRPr sz="4000" b="1" baseline="0"/>
            </a:lvl1pPr>
          </a:lstStyle>
          <a:p>
            <a:pPr lvl="0"/>
            <a:r>
              <a:rPr lang="en-US" dirty="0"/>
              <a:t>Click to edit Master title style</a:t>
            </a:r>
          </a:p>
        </p:txBody>
      </p:sp>
      <p:sp>
        <p:nvSpPr>
          <p:cNvPr id="16" name="Text Placeholder 11">
            <a:extLst>
              <a:ext uri="{FF2B5EF4-FFF2-40B4-BE49-F238E27FC236}">
                <a16:creationId xmlns:a16="http://schemas.microsoft.com/office/drawing/2014/main" id="{E11D19E0-362B-324D-B73A-FB792D5DD42D}"/>
              </a:ext>
            </a:extLst>
          </p:cNvPr>
          <p:cNvSpPr>
            <a:spLocks noGrp="1"/>
          </p:cNvSpPr>
          <p:nvPr>
            <p:ph type="body" sz="quarter" idx="13" hasCustomPrompt="1"/>
          </p:nvPr>
        </p:nvSpPr>
        <p:spPr>
          <a:xfrm>
            <a:off x="337504" y="2658575"/>
            <a:ext cx="6041582" cy="769527"/>
          </a:xfrm>
          <a:prstGeom prst="rect">
            <a:avLst/>
          </a:prstGeom>
        </p:spPr>
        <p:txBody>
          <a:bodyPr/>
          <a:lstStyle>
            <a:lvl1pPr marL="0" indent="0" algn="l">
              <a:buNone/>
              <a:defRPr sz="1800"/>
            </a:lvl1pPr>
          </a:lstStyle>
          <a:p>
            <a:pPr lvl="0"/>
            <a:r>
              <a:rPr lang="en-US" dirty="0"/>
              <a:t>Click to edit Master text styles</a:t>
            </a:r>
          </a:p>
          <a:p>
            <a:pPr lvl="0"/>
            <a:r>
              <a:rPr lang="en-US" dirty="0"/>
              <a:t>Social handle</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logo customer wall">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6" name="Picture Placeholder 2">
            <a:extLst>
              <a:ext uri="{FF2B5EF4-FFF2-40B4-BE49-F238E27FC236}">
                <a16:creationId xmlns:a16="http://schemas.microsoft.com/office/drawing/2014/main" id="{961C43B1-F027-8D4C-A357-C0443C9527D1}"/>
              </a:ext>
            </a:extLst>
          </p:cNvPr>
          <p:cNvSpPr>
            <a:spLocks noGrp="1"/>
          </p:cNvSpPr>
          <p:nvPr>
            <p:ph type="pic" sz="quarter" idx="16"/>
          </p:nvPr>
        </p:nvSpPr>
        <p:spPr>
          <a:xfrm>
            <a:off x="591671" y="1564012"/>
            <a:ext cx="1268118" cy="948848"/>
          </a:xfrm>
          <a:prstGeom prst="rect">
            <a:avLst/>
          </a:prstGeom>
        </p:spPr>
        <p:txBody>
          <a:bodyPr>
            <a:normAutofit/>
          </a:bodyPr>
          <a:lstStyle>
            <a:lvl1pPr>
              <a:defRPr sz="1000">
                <a:solidFill>
                  <a:schemeClr val="tx1"/>
                </a:solidFill>
              </a:defRPr>
            </a:lvl1pPr>
          </a:lstStyle>
          <a:p>
            <a:r>
              <a:rPr lang="en-US"/>
              <a:t>Drag picture to placeholder or click icon to add</a:t>
            </a:r>
            <a:endParaRPr lang="en-US" dirty="0"/>
          </a:p>
        </p:txBody>
      </p:sp>
      <p:sp>
        <p:nvSpPr>
          <p:cNvPr id="7" name="Picture Placeholder 2">
            <a:extLst>
              <a:ext uri="{FF2B5EF4-FFF2-40B4-BE49-F238E27FC236}">
                <a16:creationId xmlns:a16="http://schemas.microsoft.com/office/drawing/2014/main" id="{1CAF2086-B0F7-3A42-9B32-5E8E98210D7C}"/>
              </a:ext>
            </a:extLst>
          </p:cNvPr>
          <p:cNvSpPr>
            <a:spLocks noGrp="1"/>
          </p:cNvSpPr>
          <p:nvPr>
            <p:ph type="pic" sz="quarter" idx="17"/>
          </p:nvPr>
        </p:nvSpPr>
        <p:spPr>
          <a:xfrm>
            <a:off x="2705186" y="1564012"/>
            <a:ext cx="1268118" cy="948848"/>
          </a:xfrm>
          <a:prstGeom prst="rect">
            <a:avLst/>
          </a:prstGeom>
        </p:spPr>
        <p:txBody>
          <a:bodyPr>
            <a:normAutofit/>
          </a:bodyPr>
          <a:lstStyle>
            <a:lvl1pPr>
              <a:defRPr sz="1000">
                <a:solidFill>
                  <a:schemeClr val="tx1"/>
                </a:solidFill>
              </a:defRPr>
            </a:lvl1pPr>
          </a:lstStyle>
          <a:p>
            <a:r>
              <a:rPr lang="en-US"/>
              <a:t>Drag picture to placeholder or click icon to add</a:t>
            </a:r>
            <a:endParaRPr lang="en-US" dirty="0"/>
          </a:p>
        </p:txBody>
      </p:sp>
      <p:sp>
        <p:nvSpPr>
          <p:cNvPr id="8" name="Picture Placeholder 2">
            <a:extLst>
              <a:ext uri="{FF2B5EF4-FFF2-40B4-BE49-F238E27FC236}">
                <a16:creationId xmlns:a16="http://schemas.microsoft.com/office/drawing/2014/main" id="{FCEC5B2A-BC35-2443-A09C-60F189DA99A9}"/>
              </a:ext>
            </a:extLst>
          </p:cNvPr>
          <p:cNvSpPr>
            <a:spLocks noGrp="1"/>
          </p:cNvSpPr>
          <p:nvPr>
            <p:ph type="pic" sz="quarter" idx="18"/>
          </p:nvPr>
        </p:nvSpPr>
        <p:spPr>
          <a:xfrm>
            <a:off x="4818701" y="1564012"/>
            <a:ext cx="1268118" cy="948848"/>
          </a:xfrm>
          <a:prstGeom prst="rect">
            <a:avLst/>
          </a:prstGeom>
        </p:spPr>
        <p:txBody>
          <a:bodyPr>
            <a:normAutofit/>
          </a:bodyPr>
          <a:lstStyle>
            <a:lvl1pPr>
              <a:defRPr sz="1000">
                <a:solidFill>
                  <a:schemeClr val="tx1"/>
                </a:solidFill>
              </a:defRPr>
            </a:lvl1pPr>
          </a:lstStyle>
          <a:p>
            <a:r>
              <a:rPr lang="en-US"/>
              <a:t>Drag picture to placeholder or click icon to add</a:t>
            </a:r>
            <a:endParaRPr lang="en-US" dirty="0"/>
          </a:p>
        </p:txBody>
      </p:sp>
      <p:sp>
        <p:nvSpPr>
          <p:cNvPr id="9" name="Picture Placeholder 2">
            <a:extLst>
              <a:ext uri="{FF2B5EF4-FFF2-40B4-BE49-F238E27FC236}">
                <a16:creationId xmlns:a16="http://schemas.microsoft.com/office/drawing/2014/main" id="{1140B1AE-19F8-B643-9F51-AF879A784B44}"/>
              </a:ext>
            </a:extLst>
          </p:cNvPr>
          <p:cNvSpPr>
            <a:spLocks noGrp="1"/>
          </p:cNvSpPr>
          <p:nvPr>
            <p:ph type="pic" sz="quarter" idx="19"/>
          </p:nvPr>
        </p:nvSpPr>
        <p:spPr>
          <a:xfrm>
            <a:off x="6932217" y="1564012"/>
            <a:ext cx="1268118" cy="948848"/>
          </a:xfrm>
          <a:prstGeom prst="rect">
            <a:avLst/>
          </a:prstGeom>
        </p:spPr>
        <p:txBody>
          <a:bodyPr>
            <a:normAutofit/>
          </a:bodyPr>
          <a:lstStyle>
            <a:lvl1pPr>
              <a:defRPr sz="1000">
                <a:solidFill>
                  <a:schemeClr val="tx1"/>
                </a:solidFill>
              </a:defRPr>
            </a:lvl1pPr>
          </a:lstStyle>
          <a:p>
            <a:r>
              <a:rPr lang="en-US"/>
              <a:t>Drag picture to placeholder or click icon to add</a:t>
            </a:r>
            <a:endParaRPr lang="en-US" dirty="0"/>
          </a:p>
        </p:txBody>
      </p:sp>
      <p:sp>
        <p:nvSpPr>
          <p:cNvPr id="10" name="Picture Placeholder 2">
            <a:extLst>
              <a:ext uri="{FF2B5EF4-FFF2-40B4-BE49-F238E27FC236}">
                <a16:creationId xmlns:a16="http://schemas.microsoft.com/office/drawing/2014/main" id="{11A4F132-9F85-FB40-8DAB-CAFBC0A8682A}"/>
              </a:ext>
            </a:extLst>
          </p:cNvPr>
          <p:cNvSpPr>
            <a:spLocks noGrp="1"/>
          </p:cNvSpPr>
          <p:nvPr>
            <p:ph type="pic" sz="quarter" idx="20"/>
          </p:nvPr>
        </p:nvSpPr>
        <p:spPr>
          <a:xfrm>
            <a:off x="591671" y="2935611"/>
            <a:ext cx="1268118" cy="948848"/>
          </a:xfrm>
          <a:prstGeom prst="rect">
            <a:avLst/>
          </a:prstGeom>
        </p:spPr>
        <p:txBody>
          <a:bodyPr>
            <a:normAutofit/>
          </a:bodyPr>
          <a:lstStyle>
            <a:lvl1pPr>
              <a:defRPr sz="1000">
                <a:solidFill>
                  <a:schemeClr val="tx1"/>
                </a:solidFill>
              </a:defRPr>
            </a:lvl1pPr>
          </a:lstStyle>
          <a:p>
            <a:r>
              <a:rPr lang="en-US"/>
              <a:t>Drag picture to placeholder or click icon to add</a:t>
            </a:r>
            <a:endParaRPr lang="en-US" dirty="0"/>
          </a:p>
        </p:txBody>
      </p:sp>
      <p:sp>
        <p:nvSpPr>
          <p:cNvPr id="11" name="Picture Placeholder 2">
            <a:extLst>
              <a:ext uri="{FF2B5EF4-FFF2-40B4-BE49-F238E27FC236}">
                <a16:creationId xmlns:a16="http://schemas.microsoft.com/office/drawing/2014/main" id="{1C0CB52A-AAFF-3443-A1B6-90061B63DFE2}"/>
              </a:ext>
            </a:extLst>
          </p:cNvPr>
          <p:cNvSpPr>
            <a:spLocks noGrp="1"/>
          </p:cNvSpPr>
          <p:nvPr>
            <p:ph type="pic" sz="quarter" idx="21"/>
          </p:nvPr>
        </p:nvSpPr>
        <p:spPr>
          <a:xfrm>
            <a:off x="2705186" y="2935611"/>
            <a:ext cx="1268118" cy="948848"/>
          </a:xfrm>
          <a:prstGeom prst="rect">
            <a:avLst/>
          </a:prstGeom>
        </p:spPr>
        <p:txBody>
          <a:bodyPr>
            <a:normAutofit/>
          </a:bodyPr>
          <a:lstStyle>
            <a:lvl1pPr>
              <a:defRPr sz="1000">
                <a:solidFill>
                  <a:schemeClr val="tx1"/>
                </a:solidFill>
              </a:defRPr>
            </a:lvl1pPr>
          </a:lstStyle>
          <a:p>
            <a:r>
              <a:rPr lang="en-US"/>
              <a:t>Drag picture to placeholder or click icon to add</a:t>
            </a:r>
            <a:endParaRPr lang="en-US" dirty="0"/>
          </a:p>
        </p:txBody>
      </p:sp>
      <p:sp>
        <p:nvSpPr>
          <p:cNvPr id="12" name="Picture Placeholder 2">
            <a:extLst>
              <a:ext uri="{FF2B5EF4-FFF2-40B4-BE49-F238E27FC236}">
                <a16:creationId xmlns:a16="http://schemas.microsoft.com/office/drawing/2014/main" id="{DF7C7411-4353-2C46-88BB-81BA2B34FAEA}"/>
              </a:ext>
            </a:extLst>
          </p:cNvPr>
          <p:cNvSpPr>
            <a:spLocks noGrp="1"/>
          </p:cNvSpPr>
          <p:nvPr>
            <p:ph type="pic" sz="quarter" idx="22"/>
          </p:nvPr>
        </p:nvSpPr>
        <p:spPr>
          <a:xfrm>
            <a:off x="4818701" y="2935611"/>
            <a:ext cx="1268118" cy="948848"/>
          </a:xfrm>
          <a:prstGeom prst="rect">
            <a:avLst/>
          </a:prstGeom>
        </p:spPr>
        <p:txBody>
          <a:bodyPr>
            <a:normAutofit/>
          </a:bodyPr>
          <a:lstStyle>
            <a:lvl1pPr>
              <a:defRPr sz="1000">
                <a:solidFill>
                  <a:schemeClr val="tx1"/>
                </a:solidFill>
              </a:defRPr>
            </a:lvl1pPr>
          </a:lstStyle>
          <a:p>
            <a:r>
              <a:rPr lang="en-US"/>
              <a:t>Drag picture to placeholder or click icon to add</a:t>
            </a:r>
            <a:endParaRPr lang="en-US" dirty="0"/>
          </a:p>
        </p:txBody>
      </p:sp>
      <p:sp>
        <p:nvSpPr>
          <p:cNvPr id="13" name="Picture Placeholder 2">
            <a:extLst>
              <a:ext uri="{FF2B5EF4-FFF2-40B4-BE49-F238E27FC236}">
                <a16:creationId xmlns:a16="http://schemas.microsoft.com/office/drawing/2014/main" id="{BB39C439-B178-3B44-9A9B-CA908F41669F}"/>
              </a:ext>
            </a:extLst>
          </p:cNvPr>
          <p:cNvSpPr>
            <a:spLocks noGrp="1"/>
          </p:cNvSpPr>
          <p:nvPr>
            <p:ph type="pic" sz="quarter" idx="23"/>
          </p:nvPr>
        </p:nvSpPr>
        <p:spPr>
          <a:xfrm>
            <a:off x="6932217" y="2935611"/>
            <a:ext cx="1268118" cy="948848"/>
          </a:xfrm>
          <a:prstGeom prst="rect">
            <a:avLst/>
          </a:prstGeom>
        </p:spPr>
        <p:txBody>
          <a:bodyPr>
            <a:normAutofit/>
          </a:bodyPr>
          <a:lstStyle>
            <a:lvl1pPr>
              <a:defRPr sz="1000">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82639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9" name="Table Placeholder 3">
            <a:extLst>
              <a:ext uri="{FF2B5EF4-FFF2-40B4-BE49-F238E27FC236}">
                <a16:creationId xmlns:a16="http://schemas.microsoft.com/office/drawing/2014/main" id="{2B2A2CF2-1B4F-AF47-A850-CCC66A8E1A3E}"/>
              </a:ext>
            </a:extLst>
          </p:cNvPr>
          <p:cNvSpPr>
            <a:spLocks noGrp="1"/>
          </p:cNvSpPr>
          <p:nvPr>
            <p:ph type="tbl" sz="quarter" idx="10"/>
          </p:nvPr>
        </p:nvSpPr>
        <p:spPr>
          <a:xfrm>
            <a:off x="336788" y="1154113"/>
            <a:ext cx="8205549" cy="3127375"/>
          </a:xfrm>
          <a:prstGeom prst="rect">
            <a:avLst/>
          </a:prstGeom>
        </p:spPr>
        <p:txBody>
          <a:bodyPr/>
          <a:lstStyle/>
          <a:p>
            <a:endParaRPr lang="en-US"/>
          </a:p>
        </p:txBody>
      </p:sp>
    </p:spTree>
    <p:extLst>
      <p:ext uri="{BB962C8B-B14F-4D97-AF65-F5344CB8AC3E}">
        <p14:creationId xmlns:p14="http://schemas.microsoft.com/office/powerpoint/2010/main" val="2302505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16" name="Chart Placeholder 5">
            <a:extLst>
              <a:ext uri="{FF2B5EF4-FFF2-40B4-BE49-F238E27FC236}">
                <a16:creationId xmlns:a16="http://schemas.microsoft.com/office/drawing/2014/main" id="{591D1356-479B-2E4F-BA4E-AADD8155B389}"/>
              </a:ext>
            </a:extLst>
          </p:cNvPr>
          <p:cNvSpPr>
            <a:spLocks noGrp="1"/>
          </p:cNvSpPr>
          <p:nvPr>
            <p:ph type="chart" sz="quarter" idx="10"/>
          </p:nvPr>
        </p:nvSpPr>
        <p:spPr>
          <a:xfrm>
            <a:off x="336550" y="1058863"/>
            <a:ext cx="8205788" cy="3403600"/>
          </a:xfrm>
          <a:prstGeom prst="rect">
            <a:avLst/>
          </a:prstGeom>
        </p:spPr>
        <p:txBody>
          <a:bodyPr/>
          <a:lstStyle/>
          <a:p>
            <a:endParaRPr lang="en-US"/>
          </a:p>
        </p:txBody>
      </p:sp>
    </p:spTree>
    <p:extLst>
      <p:ext uri="{BB962C8B-B14F-4D97-AF65-F5344CB8AC3E}">
        <p14:creationId xmlns:p14="http://schemas.microsoft.com/office/powerpoint/2010/main" val="3273093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3" name="Chart Placeholder 5">
            <a:extLst>
              <a:ext uri="{FF2B5EF4-FFF2-40B4-BE49-F238E27FC236}">
                <a16:creationId xmlns:a16="http://schemas.microsoft.com/office/drawing/2014/main" id="{17EE4A2A-D6A7-7149-9A3A-3B08D098FD96}"/>
              </a:ext>
            </a:extLst>
          </p:cNvPr>
          <p:cNvSpPr>
            <a:spLocks noGrp="1"/>
          </p:cNvSpPr>
          <p:nvPr>
            <p:ph type="chart" sz="quarter" idx="10"/>
          </p:nvPr>
        </p:nvSpPr>
        <p:spPr>
          <a:xfrm>
            <a:off x="336550" y="1058863"/>
            <a:ext cx="8205788" cy="3403600"/>
          </a:xfrm>
          <a:prstGeom prst="rect">
            <a:avLst/>
          </a:prstGeom>
        </p:spPr>
        <p:txBody>
          <a:bodyPr/>
          <a:lstStyle/>
          <a:p>
            <a:endParaRPr lang="en-US"/>
          </a:p>
        </p:txBody>
      </p:sp>
    </p:spTree>
    <p:extLst>
      <p:ext uri="{BB962C8B-B14F-4D97-AF65-F5344CB8AC3E}">
        <p14:creationId xmlns:p14="http://schemas.microsoft.com/office/powerpoint/2010/main" val="467069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ne 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EC97-1214-BB41-B092-F049349518AE}"/>
              </a:ext>
            </a:extLst>
          </p:cNvPr>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3" name="Chart Placeholder 5">
            <a:extLst>
              <a:ext uri="{FF2B5EF4-FFF2-40B4-BE49-F238E27FC236}">
                <a16:creationId xmlns:a16="http://schemas.microsoft.com/office/drawing/2014/main" id="{E30F2D6E-10E2-6847-814E-E8B531A99EF9}"/>
              </a:ext>
            </a:extLst>
          </p:cNvPr>
          <p:cNvSpPr>
            <a:spLocks noGrp="1"/>
          </p:cNvSpPr>
          <p:nvPr>
            <p:ph type="chart" sz="quarter" idx="10"/>
          </p:nvPr>
        </p:nvSpPr>
        <p:spPr>
          <a:xfrm>
            <a:off x="336550" y="1058863"/>
            <a:ext cx="8205788" cy="3403600"/>
          </a:xfrm>
          <a:prstGeom prst="rect">
            <a:avLst/>
          </a:prstGeom>
        </p:spPr>
        <p:txBody>
          <a:bodyPr/>
          <a:lstStyle/>
          <a:p>
            <a:endParaRPr lang="en-US"/>
          </a:p>
        </p:txBody>
      </p:sp>
    </p:spTree>
    <p:extLst>
      <p:ext uri="{BB962C8B-B14F-4D97-AF65-F5344CB8AC3E}">
        <p14:creationId xmlns:p14="http://schemas.microsoft.com/office/powerpoint/2010/main" val="3110472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pic>
        <p:nvPicPr>
          <p:cNvPr id="9" name="Picture 8">
            <a:extLst>
              <a:ext uri="{FF2B5EF4-FFF2-40B4-BE49-F238E27FC236}">
                <a16:creationId xmlns:a16="http://schemas.microsoft.com/office/drawing/2014/main" id="{0C0CD439-66AA-B54A-8E95-37CD120E6E1D}"/>
              </a:ext>
            </a:extLst>
          </p:cNvPr>
          <p:cNvPicPr>
            <a:picLocks noChangeAspect="1"/>
          </p:cNvPicPr>
          <p:nvPr userDrawn="1"/>
        </p:nvPicPr>
        <p:blipFill>
          <a:blip r:embed="rId2"/>
          <a:stretch>
            <a:fillRect/>
          </a:stretch>
        </p:blipFill>
        <p:spPr>
          <a:xfrm>
            <a:off x="0" y="9170"/>
            <a:ext cx="9144000" cy="5140657"/>
          </a:xfrm>
          <a:prstGeom prst="rect">
            <a:avLst/>
          </a:prstGeom>
        </p:spPr>
      </p:pic>
      <p:sp>
        <p:nvSpPr>
          <p:cNvPr id="13" name="TextBox 12">
            <a:extLst>
              <a:ext uri="{FF2B5EF4-FFF2-40B4-BE49-F238E27FC236}">
                <a16:creationId xmlns:a16="http://schemas.microsoft.com/office/drawing/2014/main" id="{BE417CEB-D5D2-0349-8B6C-412136DD4781}"/>
              </a:ext>
            </a:extLst>
          </p:cNvPr>
          <p:cNvSpPr txBox="1"/>
          <p:nvPr userDrawn="1"/>
        </p:nvSpPr>
        <p:spPr>
          <a:xfrm>
            <a:off x="48789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itle 1">
            <a:extLst>
              <a:ext uri="{FF2B5EF4-FFF2-40B4-BE49-F238E27FC236}">
                <a16:creationId xmlns:a16="http://schemas.microsoft.com/office/drawing/2014/main" id="{0C39D3BE-5184-D545-A327-AE99FFA3AEB6}"/>
              </a:ext>
            </a:extLst>
          </p:cNvPr>
          <p:cNvSpPr>
            <a:spLocks noGrp="1"/>
          </p:cNvSpPr>
          <p:nvPr>
            <p:ph type="title"/>
          </p:nvPr>
        </p:nvSpPr>
        <p:spPr>
          <a:xfrm>
            <a:off x="411647" y="1618393"/>
            <a:ext cx="6662921" cy="704387"/>
          </a:xfrm>
        </p:spPr>
        <p:txBody>
          <a:bodyPr anchor="ctr" anchorCtr="0">
            <a:noAutofit/>
          </a:bodyPr>
          <a:lstStyle>
            <a:lvl1pPr algn="l">
              <a:defRPr sz="4000"/>
            </a:lvl1pPr>
          </a:lstStyle>
          <a:p>
            <a:r>
              <a:rPr lang="en-US" dirty="0"/>
              <a:t>Click to edit Master title style</a:t>
            </a:r>
          </a:p>
        </p:txBody>
      </p:sp>
      <p:sp>
        <p:nvSpPr>
          <p:cNvPr id="18" name="Text Placeholder 2">
            <a:extLst>
              <a:ext uri="{FF2B5EF4-FFF2-40B4-BE49-F238E27FC236}">
                <a16:creationId xmlns:a16="http://schemas.microsoft.com/office/drawing/2014/main" id="{6F38406E-8093-114A-80F6-C8D7BE2CCE61}"/>
              </a:ext>
            </a:extLst>
          </p:cNvPr>
          <p:cNvSpPr>
            <a:spLocks noGrp="1"/>
          </p:cNvSpPr>
          <p:nvPr>
            <p:ph type="body" sz="quarter" idx="10"/>
          </p:nvPr>
        </p:nvSpPr>
        <p:spPr>
          <a:xfrm>
            <a:off x="418522" y="2322780"/>
            <a:ext cx="3987800" cy="495300"/>
          </a:xfrm>
          <a:prstGeom prst="rect">
            <a:avLst/>
          </a:prstGeom>
        </p:spPr>
        <p:txBody>
          <a:bodyPr/>
          <a:lstStyle/>
          <a:p>
            <a:pPr lvl="0"/>
            <a:r>
              <a:rPr lang="en-US" dirty="0"/>
              <a:t>Edit Master text styles</a:t>
            </a:r>
          </a:p>
        </p:txBody>
      </p:sp>
      <p:sp>
        <p:nvSpPr>
          <p:cNvPr id="19" name="Text Placeholder 11">
            <a:extLst>
              <a:ext uri="{FF2B5EF4-FFF2-40B4-BE49-F238E27FC236}">
                <a16:creationId xmlns:a16="http://schemas.microsoft.com/office/drawing/2014/main" id="{F86BE37E-764E-C74F-8FC4-1742D6FC0A3C}"/>
              </a:ext>
            </a:extLst>
          </p:cNvPr>
          <p:cNvSpPr>
            <a:spLocks noGrp="1"/>
          </p:cNvSpPr>
          <p:nvPr>
            <p:ph type="body" sz="quarter" idx="11" hasCustomPrompt="1"/>
          </p:nvPr>
        </p:nvSpPr>
        <p:spPr>
          <a:xfrm>
            <a:off x="411647" y="3718972"/>
            <a:ext cx="3683000" cy="622873"/>
          </a:xfrm>
          <a:prstGeom prst="rect">
            <a:avLst/>
          </a:prstGeom>
        </p:spPr>
        <p:txBody>
          <a:bodyPr>
            <a:normAutofit/>
          </a:bodyPr>
          <a:lstStyle>
            <a:lvl1pPr marL="0" indent="0" algn="l">
              <a:buNone/>
              <a:defRPr sz="1600" baseline="0"/>
            </a:lvl1pPr>
          </a:lstStyle>
          <a:p>
            <a:pPr lvl="0"/>
            <a:r>
              <a:rPr lang="en-US" dirty="0"/>
              <a:t>Click to edit Presenter, Team</a:t>
            </a:r>
          </a:p>
          <a:p>
            <a:pPr lvl="0"/>
            <a:r>
              <a:rPr lang="en-US" dirty="0"/>
              <a:t>Date, location</a:t>
            </a:r>
          </a:p>
        </p:txBody>
      </p:sp>
      <p:pic>
        <p:nvPicPr>
          <p:cNvPr id="20" name="Picture 19">
            <a:extLst>
              <a:ext uri="{FF2B5EF4-FFF2-40B4-BE49-F238E27FC236}">
                <a16:creationId xmlns:a16="http://schemas.microsoft.com/office/drawing/2014/main" id="{5D66EFE7-EC84-CD47-9909-3F9E29016A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2791" y="4706911"/>
            <a:ext cx="440655" cy="264393"/>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63354F-D815-CB42-ABA6-4877489489A4}"/>
              </a:ext>
            </a:extLst>
          </p:cNvPr>
          <p:cNvPicPr>
            <a:picLocks noChangeAspect="1"/>
          </p:cNvPicPr>
          <p:nvPr userDrawn="1"/>
        </p:nvPicPr>
        <p:blipFill>
          <a:blip r:embed="rId2"/>
          <a:stretch>
            <a:fillRect/>
          </a:stretch>
        </p:blipFill>
        <p:spPr>
          <a:xfrm>
            <a:off x="0" y="9170"/>
            <a:ext cx="9144000" cy="5140657"/>
          </a:xfrm>
          <a:prstGeom prst="rect">
            <a:avLst/>
          </a:prstGeom>
        </p:spPr>
      </p:pic>
      <p:sp>
        <p:nvSpPr>
          <p:cNvPr id="4" name="Title 1">
            <a:extLst>
              <a:ext uri="{FF2B5EF4-FFF2-40B4-BE49-F238E27FC236}">
                <a16:creationId xmlns:a16="http://schemas.microsoft.com/office/drawing/2014/main" id="{5961D4C6-43F6-D04A-9AB5-31F7980DE892}"/>
              </a:ext>
            </a:extLst>
          </p:cNvPr>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5" name="Text Placeholder 11">
            <a:extLst>
              <a:ext uri="{FF2B5EF4-FFF2-40B4-BE49-F238E27FC236}">
                <a16:creationId xmlns:a16="http://schemas.microsoft.com/office/drawing/2014/main" id="{509E35A8-0BD0-3943-81AF-27AD5871D52B}"/>
              </a:ext>
            </a:extLst>
          </p:cNvPr>
          <p:cNvSpPr>
            <a:spLocks noGrp="1"/>
          </p:cNvSpPr>
          <p:nvPr>
            <p:ph type="body" sz="quarter" idx="10"/>
          </p:nvPr>
        </p:nvSpPr>
        <p:spPr>
          <a:xfrm>
            <a:off x="487899" y="2572387"/>
            <a:ext cx="3683000" cy="433387"/>
          </a:xfrm>
          <a:prstGeom prst="rect">
            <a:avLst/>
          </a:prstGeom>
        </p:spPr>
        <p:txBody>
          <a:bodyPr>
            <a:normAutofit/>
          </a:bodyPr>
          <a:lstStyle>
            <a:lvl1pPr marL="0" indent="0" algn="l">
              <a:buNone/>
              <a:defRPr sz="1600" baseline="0"/>
            </a:lvl1pPr>
          </a:lstStyle>
          <a:p>
            <a:pPr lvl="0"/>
            <a:r>
              <a:rPr lang="en-US"/>
              <a:t>Click to edit Master text styles</a:t>
            </a:r>
          </a:p>
        </p:txBody>
      </p:sp>
      <p:pic>
        <p:nvPicPr>
          <p:cNvPr id="7" name="Picture 6">
            <a:extLst>
              <a:ext uri="{FF2B5EF4-FFF2-40B4-BE49-F238E27FC236}">
                <a16:creationId xmlns:a16="http://schemas.microsoft.com/office/drawing/2014/main" id="{AB030730-23FD-084C-B180-980A8DAAB7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2791" y="4706911"/>
            <a:ext cx="440655" cy="264393"/>
          </a:xfrm>
          <a:prstGeom prst="rect">
            <a:avLst/>
          </a:prstGeom>
        </p:spPr>
      </p:pic>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4629502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ext only">
    <p:spTree>
      <p:nvGrpSpPr>
        <p:cNvPr id="1" name=""/>
        <p:cNvGrpSpPr/>
        <p:nvPr/>
      </p:nvGrpSpPr>
      <p:grpSpPr>
        <a:xfrm>
          <a:off x="0" y="0"/>
          <a:ext cx="0" cy="0"/>
          <a:chOff x="0" y="0"/>
          <a:chExt cx="0" cy="0"/>
        </a:xfrm>
      </p:grpSpPr>
      <p:sp>
        <p:nvSpPr>
          <p:cNvPr id="189" name="Body Level One…"/>
          <p:cNvSpPr txBox="1">
            <a:spLocks noGrp="1"/>
          </p:cNvSpPr>
          <p:nvPr>
            <p:ph type="body" sz="quarter" idx="1"/>
          </p:nvPr>
        </p:nvSpPr>
        <p:spPr>
          <a:xfrm>
            <a:off x="685800" y="1047750"/>
            <a:ext cx="7772400" cy="285750"/>
          </a:xfrm>
          <a:prstGeom prst="rect">
            <a:avLst/>
          </a:prstGeom>
        </p:spPr>
        <p:txBody>
          <a:bodyPr lIns="0" tIns="0" rIns="0" bIns="0"/>
          <a:lstStyle>
            <a:lvl1pPr marL="228600">
              <a:lnSpc>
                <a:spcPct val="110000"/>
              </a:lnSpc>
              <a:defRPr sz="1400">
                <a:solidFill>
                  <a:srgbClr val="000000"/>
                </a:solidFill>
                <a:latin typeface="Overpass"/>
                <a:ea typeface="Overpass"/>
                <a:cs typeface="Overpass"/>
                <a:sym typeface="Overpass"/>
              </a:defRPr>
            </a:lvl1pPr>
            <a:lvl2pPr marL="711200" indent="-203200">
              <a:lnSpc>
                <a:spcPct val="110000"/>
              </a:lnSpc>
              <a:buSzPts val="1400"/>
              <a:buChar char="–"/>
              <a:defRPr sz="1400">
                <a:solidFill>
                  <a:srgbClr val="000000"/>
                </a:solidFill>
                <a:latin typeface="Overpass"/>
                <a:ea typeface="Overpass"/>
                <a:cs typeface="Overpass"/>
                <a:sym typeface="Overpass"/>
              </a:defRPr>
            </a:lvl2pPr>
            <a:lvl3pPr marL="1212850" indent="-222250">
              <a:lnSpc>
                <a:spcPct val="110000"/>
              </a:lnSpc>
              <a:buSzPts val="1400"/>
              <a:defRPr sz="1400">
                <a:solidFill>
                  <a:srgbClr val="000000"/>
                </a:solidFill>
                <a:latin typeface="Overpass"/>
                <a:ea typeface="Overpass"/>
                <a:cs typeface="Overpass"/>
                <a:sym typeface="Overpass"/>
              </a:defRPr>
            </a:lvl3pPr>
            <a:lvl4pPr marL="1722120" indent="-248920">
              <a:lnSpc>
                <a:spcPct val="110000"/>
              </a:lnSpc>
              <a:buSzPts val="1400"/>
              <a:defRPr sz="1400">
                <a:solidFill>
                  <a:srgbClr val="000000"/>
                </a:solidFill>
                <a:latin typeface="Overpass"/>
                <a:ea typeface="Overpass"/>
                <a:cs typeface="Overpass"/>
                <a:sym typeface="Overpass"/>
              </a:defRPr>
            </a:lvl4pPr>
            <a:lvl5pPr marL="2179320" indent="-248920">
              <a:lnSpc>
                <a:spcPct val="110000"/>
              </a:lnSpc>
              <a:buSzPts val="1400"/>
              <a:defRPr sz="1400">
                <a:solidFill>
                  <a:srgbClr val="000000"/>
                </a:solidFill>
                <a:latin typeface="Overpass"/>
                <a:ea typeface="Overpass"/>
                <a:cs typeface="Overpass"/>
                <a:sym typeface="Overpass"/>
              </a:defRPr>
            </a:lvl5pPr>
          </a:lstStyle>
          <a:p>
            <a:r>
              <a:t>Body Level One</a:t>
            </a:r>
          </a:p>
          <a:p>
            <a:pPr lvl="1"/>
            <a:r>
              <a:t>Body Level Two</a:t>
            </a:r>
          </a:p>
          <a:p>
            <a:pPr lvl="2"/>
            <a:r>
              <a:t>Body Level Three</a:t>
            </a:r>
          </a:p>
          <a:p>
            <a:pPr lvl="3"/>
            <a:r>
              <a:t>Body Level Four</a:t>
            </a:r>
          </a:p>
          <a:p>
            <a:pPr lvl="4"/>
            <a:r>
              <a:t>Body Level Five</a:t>
            </a:r>
          </a:p>
        </p:txBody>
      </p:sp>
      <p:sp>
        <p:nvSpPr>
          <p:cNvPr id="190" name="Slide Number"/>
          <p:cNvSpPr txBox="1">
            <a:spLocks noGrp="1"/>
          </p:cNvSpPr>
          <p:nvPr>
            <p:ph type="sldNum" sz="quarter" idx="2"/>
          </p:nvPr>
        </p:nvSpPr>
        <p:spPr>
          <a:xfrm>
            <a:off x="330199" y="4874021"/>
            <a:ext cx="127001" cy="127001"/>
          </a:xfrm>
          <a:prstGeom prst="rect">
            <a:avLst/>
          </a:prstGeom>
        </p:spPr>
        <p:txBody>
          <a:bodyPr lIns="0" tIns="0" rIns="0" bIns="0"/>
          <a:lstStyle>
            <a:lvl1pPr>
              <a:defRPr sz="800">
                <a:latin typeface="Overpass"/>
                <a:ea typeface="Overpass"/>
                <a:cs typeface="Overpass"/>
                <a:sym typeface="Overpass"/>
              </a:defRPr>
            </a:lvl1pPr>
          </a:lstStyle>
          <a:p>
            <a:fld id="{86CB4B4D-7CA3-9044-876B-883B54F8677D}" type="slidenum">
              <a:t>‹#›</a:t>
            </a:fld>
            <a:endParaRPr/>
          </a:p>
        </p:txBody>
      </p:sp>
      <p:sp>
        <p:nvSpPr>
          <p:cNvPr id="191" name="Title Text"/>
          <p:cNvSpPr txBox="1">
            <a:spLocks noGrp="1"/>
          </p:cNvSpPr>
          <p:nvPr>
            <p:ph type="title"/>
          </p:nvPr>
        </p:nvSpPr>
        <p:spPr>
          <a:xfrm>
            <a:off x="685800" y="0"/>
            <a:ext cx="7772400" cy="1028700"/>
          </a:xfrm>
          <a:prstGeom prst="rect">
            <a:avLst/>
          </a:prstGeom>
        </p:spPr>
        <p:txBody>
          <a:bodyPr lIns="0" tIns="0" rIns="0" bIns="0" anchor="b"/>
          <a:lstStyle>
            <a:lvl1pPr>
              <a:defRPr>
                <a:solidFill>
                  <a:srgbClr val="000000"/>
                </a:solidFill>
                <a:latin typeface="Overpass"/>
                <a:ea typeface="Overpass"/>
                <a:cs typeface="Overpass"/>
                <a:sym typeface="Overpass"/>
              </a:defRPr>
            </a:lvl1pPr>
          </a:lstStyle>
          <a:p>
            <a:r>
              <a:t>Title Text</a:t>
            </a:r>
          </a:p>
        </p:txBody>
      </p:sp>
      <p:sp>
        <p:nvSpPr>
          <p:cNvPr id="192" name="Google Shape;26;p5"/>
          <p:cNvSpPr txBox="1">
            <a:spLocks noGrp="1"/>
          </p:cNvSpPr>
          <p:nvPr>
            <p:ph type="body" sz="quarter" idx="13"/>
          </p:nvPr>
        </p:nvSpPr>
        <p:spPr>
          <a:xfrm>
            <a:off x="685800" y="1657350"/>
            <a:ext cx="7772400" cy="742950"/>
          </a:xfrm>
          <a:prstGeom prst="rect">
            <a:avLst/>
          </a:prstGeom>
        </p:spPr>
        <p:txBody>
          <a:bodyPr lIns="0" tIns="0" rIns="0" bIns="0" anchor="b"/>
          <a:lstStyle/>
          <a:p>
            <a:pPr marL="228600">
              <a:lnSpc>
                <a:spcPct val="110000"/>
              </a:lnSpc>
              <a:spcBef>
                <a:spcPts val="200"/>
              </a:spcBef>
              <a:defRPr sz="1400">
                <a:solidFill>
                  <a:srgbClr val="000000"/>
                </a:solidFill>
                <a:latin typeface="Overpass"/>
                <a:ea typeface="Overpass"/>
                <a:cs typeface="Overpass"/>
                <a:sym typeface="Overpass"/>
              </a:defRPr>
            </a:pPr>
            <a:endParaRPr/>
          </a:p>
        </p:txBody>
      </p:sp>
      <p:sp>
        <p:nvSpPr>
          <p:cNvPr id="193" name="Google Shape;27;p5"/>
          <p:cNvSpPr txBox="1">
            <a:spLocks noGrp="1"/>
          </p:cNvSpPr>
          <p:nvPr>
            <p:ph type="body" sz="half" idx="14"/>
          </p:nvPr>
        </p:nvSpPr>
        <p:spPr>
          <a:xfrm>
            <a:off x="685800" y="2571750"/>
            <a:ext cx="7772400" cy="1828800"/>
          </a:xfrm>
          <a:prstGeom prst="rect">
            <a:avLst/>
          </a:prstGeom>
        </p:spPr>
        <p:txBody>
          <a:bodyPr lIns="0" tIns="0" rIns="0" bIns="0"/>
          <a:lstStyle/>
          <a:p>
            <a:pPr marL="457200" indent="-304800">
              <a:lnSpc>
                <a:spcPct val="110000"/>
              </a:lnSpc>
              <a:spcBef>
                <a:spcPts val="200"/>
              </a:spcBef>
              <a:buClr>
                <a:srgbClr val="000000"/>
              </a:buClr>
              <a:buSzPts val="1200"/>
              <a:buFont typeface="Arial"/>
              <a:buChar char="•"/>
              <a:defRPr sz="1200">
                <a:solidFill>
                  <a:srgbClr val="000000"/>
                </a:solidFill>
                <a:latin typeface="Overpass"/>
                <a:ea typeface="Overpass"/>
                <a:cs typeface="Overpass"/>
                <a:sym typeface="Overpass"/>
              </a:defRPr>
            </a:pPr>
            <a:endParaRPr/>
          </a:p>
        </p:txBody>
      </p:sp>
    </p:spTree>
    <p:extLst>
      <p:ext uri="{BB962C8B-B14F-4D97-AF65-F5344CB8AC3E}">
        <p14:creationId xmlns:p14="http://schemas.microsoft.com/office/powerpoint/2010/main" val="122594571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ivider slide - Gree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DE0CB9-C246-C948-A3A8-F1FE53173FBC}"/>
              </a:ext>
            </a:extLst>
          </p:cNvPr>
          <p:cNvPicPr>
            <a:picLocks noChangeAspect="1"/>
          </p:cNvPicPr>
          <p:nvPr userDrawn="1"/>
        </p:nvPicPr>
        <p:blipFill rotWithShape="1">
          <a:blip r:embed="rId2"/>
          <a:srcRect l="36508"/>
          <a:stretch/>
        </p:blipFill>
        <p:spPr>
          <a:xfrm>
            <a:off x="0" y="0"/>
            <a:ext cx="9144000" cy="5143500"/>
          </a:xfrm>
          <a:prstGeom prst="rect">
            <a:avLst/>
          </a:prstGeom>
        </p:spPr>
      </p:pic>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7" name="TextBox 6">
            <a:extLst>
              <a:ext uri="{FF2B5EF4-FFF2-40B4-BE49-F238E27FC236}">
                <a16:creationId xmlns:a16="http://schemas.microsoft.com/office/drawing/2014/main" id="{6B5352DB-30F3-104A-9B80-B5A5F889DF74}"/>
              </a:ext>
            </a:extLst>
          </p:cNvPr>
          <p:cNvSpPr txBox="1"/>
          <p:nvPr userDrawn="1"/>
        </p:nvSpPr>
        <p:spPr>
          <a:xfrm>
            <a:off x="33678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73263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a:xfrm>
            <a:off x="340592" y="1009332"/>
            <a:ext cx="8205304" cy="3553926"/>
          </a:xfrm>
          <a:prstGeom prst="rect">
            <a:avLst/>
          </a:prstGeom>
        </p:spPr>
        <p:txBody>
          <a:bodyPr/>
          <a:lstStyle>
            <a:lvl1pPr marL="0" indent="0">
              <a:buNone/>
              <a:defRPr>
                <a:solidFill>
                  <a:srgbClr val="414042"/>
                </a:solidFill>
              </a:defRPr>
            </a:lvl1pPr>
            <a:lvl2pPr marL="742950" indent="-285750">
              <a:buFont typeface="Arial"/>
              <a:buChar char="•"/>
              <a:defRPr>
                <a:solidFill>
                  <a:srgbClr val="414042"/>
                </a:solidFill>
              </a:defRPr>
            </a:lvl2pPr>
            <a:lvl3pPr marL="1143000" indent="-22860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lor logo customer wall">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045029"/>
            <a:ext cx="9144000" cy="3331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Picture Placeholder 2"/>
          <p:cNvSpPr>
            <a:spLocks noGrp="1"/>
          </p:cNvSpPr>
          <p:nvPr>
            <p:ph type="pic" sz="quarter" idx="16"/>
          </p:nvPr>
        </p:nvSpPr>
        <p:spPr>
          <a:xfrm>
            <a:off x="591671" y="1564012"/>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705186" y="1564012"/>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818701" y="1564012"/>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32217" y="1564012"/>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591671" y="2935611"/>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2705186" y="2935611"/>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4818701" y="2935611"/>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6932217" y="2935611"/>
            <a:ext cx="1268118" cy="948848"/>
          </a:xfrm>
          <a:prstGeom prst="rect">
            <a:avLst/>
          </a:prstGeom>
        </p:spPr>
        <p:txBody>
          <a:bodyPr>
            <a:normAutofit/>
          </a:bodyPr>
          <a:lstStyle>
            <a:lvl1pPr>
              <a:defRPr sz="140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3696967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lain-Header">
  <p:cSld name="Plain-Header">
    <p:spTree>
      <p:nvGrpSpPr>
        <p:cNvPr id="1" name="Shape 34"/>
        <p:cNvGrpSpPr/>
        <p:nvPr/>
      </p:nvGrpSpPr>
      <p:grpSpPr>
        <a:xfrm>
          <a:off x="0" y="0"/>
          <a:ext cx="0" cy="0"/>
          <a:chOff x="0" y="0"/>
          <a:chExt cx="0" cy="0"/>
        </a:xfrm>
      </p:grpSpPr>
      <p:pic>
        <p:nvPicPr>
          <p:cNvPr id="35" name="Google Shape;35;p9"/>
          <p:cNvPicPr preferRelativeResize="0"/>
          <p:nvPr/>
        </p:nvPicPr>
        <p:blipFill>
          <a:blip r:embed="rId2">
            <a:alphaModFix/>
          </a:blip>
          <a:stretch>
            <a:fillRect/>
          </a:stretch>
        </p:blipFill>
        <p:spPr>
          <a:xfrm>
            <a:off x="1" y="334182"/>
            <a:ext cx="9143999" cy="894544"/>
          </a:xfrm>
          <a:prstGeom prst="rect">
            <a:avLst/>
          </a:prstGeom>
          <a:noFill/>
          <a:ln>
            <a:noFill/>
          </a:ln>
        </p:spPr>
      </p:pic>
      <p:sp>
        <p:nvSpPr>
          <p:cNvPr id="36" name="Google Shape;36;p9"/>
          <p:cNvSpPr txBox="1">
            <a:spLocks noGrp="1"/>
          </p:cNvSpPr>
          <p:nvPr>
            <p:ph type="body" idx="1"/>
          </p:nvPr>
        </p:nvSpPr>
        <p:spPr>
          <a:xfrm>
            <a:off x="311738" y="1495375"/>
            <a:ext cx="8520525" cy="3416400"/>
          </a:xfrm>
          <a:prstGeom prst="rect">
            <a:avLst/>
          </a:prstGeom>
        </p:spPr>
        <p:txBody>
          <a:bodyPr spcFirstLastPara="1" wrap="square" lIns="121900" tIns="121900" rIns="121900" bIns="121900" anchor="t" anchorCtr="0"/>
          <a:lstStyle>
            <a:lvl1pPr marL="342900" lvl="0" indent="-285750" rtl="0">
              <a:lnSpc>
                <a:spcPct val="115000"/>
              </a:lnSpc>
              <a:spcBef>
                <a:spcPts val="0"/>
              </a:spcBef>
              <a:spcAft>
                <a:spcPts val="0"/>
              </a:spcAft>
              <a:buClr>
                <a:srgbClr val="7F7F7F"/>
              </a:buClr>
              <a:buSzPts val="2400"/>
              <a:buChar char="●"/>
              <a:defRPr sz="1800">
                <a:solidFill>
                  <a:srgbClr val="7F7F7F"/>
                </a:solidFill>
              </a:defRPr>
            </a:lvl1pPr>
            <a:lvl2pPr marL="685800" lvl="1" indent="-261938" rtl="0">
              <a:lnSpc>
                <a:spcPct val="115000"/>
              </a:lnSpc>
              <a:spcBef>
                <a:spcPts val="1575"/>
              </a:spcBef>
              <a:spcAft>
                <a:spcPts val="0"/>
              </a:spcAft>
              <a:buClr>
                <a:srgbClr val="7F7F7F"/>
              </a:buClr>
              <a:buSzPts val="1900"/>
              <a:buChar char="○"/>
              <a:defRPr sz="1425">
                <a:solidFill>
                  <a:srgbClr val="7F7F7F"/>
                </a:solidFill>
              </a:defRPr>
            </a:lvl2pPr>
            <a:lvl3pPr marL="1028700" lvl="2" indent="-261938" rtl="0">
              <a:lnSpc>
                <a:spcPct val="115000"/>
              </a:lnSpc>
              <a:spcBef>
                <a:spcPts val="1575"/>
              </a:spcBef>
              <a:spcAft>
                <a:spcPts val="0"/>
              </a:spcAft>
              <a:buClr>
                <a:srgbClr val="7F7F7F"/>
              </a:buClr>
              <a:buSzPts val="1900"/>
              <a:buChar char="■"/>
              <a:defRPr sz="1425">
                <a:solidFill>
                  <a:srgbClr val="7F7F7F"/>
                </a:solidFill>
              </a:defRPr>
            </a:lvl3pPr>
            <a:lvl4pPr marL="1371600" lvl="3" indent="-261938" rtl="0">
              <a:lnSpc>
                <a:spcPct val="115000"/>
              </a:lnSpc>
              <a:spcBef>
                <a:spcPts val="1575"/>
              </a:spcBef>
              <a:spcAft>
                <a:spcPts val="0"/>
              </a:spcAft>
              <a:buClr>
                <a:srgbClr val="7F7F7F"/>
              </a:buClr>
              <a:buSzPts val="1900"/>
              <a:buChar char="●"/>
              <a:defRPr sz="1425">
                <a:solidFill>
                  <a:srgbClr val="7F7F7F"/>
                </a:solidFill>
              </a:defRPr>
            </a:lvl4pPr>
            <a:lvl5pPr marL="1714500" lvl="4" indent="-261938" rtl="0">
              <a:lnSpc>
                <a:spcPct val="115000"/>
              </a:lnSpc>
              <a:spcBef>
                <a:spcPts val="1575"/>
              </a:spcBef>
              <a:spcAft>
                <a:spcPts val="0"/>
              </a:spcAft>
              <a:buClr>
                <a:srgbClr val="7F7F7F"/>
              </a:buClr>
              <a:buSzPts val="1900"/>
              <a:buChar char="○"/>
              <a:defRPr sz="1425">
                <a:solidFill>
                  <a:srgbClr val="7F7F7F"/>
                </a:solidFill>
              </a:defRPr>
            </a:lvl5pPr>
            <a:lvl6pPr marL="2057400" lvl="5" indent="-261938" rtl="0">
              <a:lnSpc>
                <a:spcPct val="115000"/>
              </a:lnSpc>
              <a:spcBef>
                <a:spcPts val="1575"/>
              </a:spcBef>
              <a:spcAft>
                <a:spcPts val="0"/>
              </a:spcAft>
              <a:buClr>
                <a:srgbClr val="7F7F7F"/>
              </a:buClr>
              <a:buSzPts val="1900"/>
              <a:buChar char="■"/>
              <a:defRPr sz="1425">
                <a:solidFill>
                  <a:srgbClr val="7F7F7F"/>
                </a:solidFill>
              </a:defRPr>
            </a:lvl6pPr>
            <a:lvl7pPr marL="2400300" lvl="6" indent="-261938" rtl="0">
              <a:lnSpc>
                <a:spcPct val="115000"/>
              </a:lnSpc>
              <a:spcBef>
                <a:spcPts val="1575"/>
              </a:spcBef>
              <a:spcAft>
                <a:spcPts val="0"/>
              </a:spcAft>
              <a:buClr>
                <a:srgbClr val="7F7F7F"/>
              </a:buClr>
              <a:buSzPts val="1900"/>
              <a:buChar char="●"/>
              <a:defRPr sz="1425">
                <a:solidFill>
                  <a:srgbClr val="7F7F7F"/>
                </a:solidFill>
              </a:defRPr>
            </a:lvl7pPr>
            <a:lvl8pPr marL="2743200" lvl="7" indent="-261938" rtl="0">
              <a:lnSpc>
                <a:spcPct val="115000"/>
              </a:lnSpc>
              <a:spcBef>
                <a:spcPts val="1575"/>
              </a:spcBef>
              <a:spcAft>
                <a:spcPts val="0"/>
              </a:spcAft>
              <a:buClr>
                <a:srgbClr val="7F7F7F"/>
              </a:buClr>
              <a:buSzPts val="1900"/>
              <a:buChar char="○"/>
              <a:defRPr sz="1425">
                <a:solidFill>
                  <a:srgbClr val="7F7F7F"/>
                </a:solidFill>
              </a:defRPr>
            </a:lvl8pPr>
            <a:lvl9pPr marL="3086100" lvl="8" indent="-261938" rtl="0">
              <a:lnSpc>
                <a:spcPct val="115000"/>
              </a:lnSpc>
              <a:spcBef>
                <a:spcPts val="1575"/>
              </a:spcBef>
              <a:spcAft>
                <a:spcPts val="1575"/>
              </a:spcAft>
              <a:buClr>
                <a:srgbClr val="7F7F7F"/>
              </a:buClr>
              <a:buSzPts val="1900"/>
              <a:buChar char="■"/>
              <a:defRPr sz="1425">
                <a:solidFill>
                  <a:srgbClr val="7F7F7F"/>
                </a:solidFill>
              </a:defRPr>
            </a:lvl9pPr>
          </a:lstStyle>
          <a:p>
            <a:endParaRPr/>
          </a:p>
        </p:txBody>
      </p:sp>
      <p:sp>
        <p:nvSpPr>
          <p:cNvPr id="37" name="Google Shape;37;p9"/>
          <p:cNvSpPr txBox="1">
            <a:spLocks noGrp="1"/>
          </p:cNvSpPr>
          <p:nvPr>
            <p:ph type="title"/>
          </p:nvPr>
        </p:nvSpPr>
        <p:spPr>
          <a:xfrm>
            <a:off x="311738" y="334181"/>
            <a:ext cx="8520525" cy="894600"/>
          </a:xfrm>
          <a:prstGeom prst="rect">
            <a:avLst/>
          </a:prstGeom>
        </p:spPr>
        <p:txBody>
          <a:bodyPr spcFirstLastPara="1" wrap="square" lIns="121900" tIns="121900" rIns="121900" bIns="121900" anchor="ctr" anchorCtr="0"/>
          <a:lstStyle>
            <a:lvl1pPr lvl="0" rtl="0">
              <a:spcBef>
                <a:spcPts val="0"/>
              </a:spcBef>
              <a:spcAft>
                <a:spcPts val="0"/>
              </a:spcAft>
              <a:buClr>
                <a:srgbClr val="FFFFFF"/>
              </a:buClr>
              <a:buSzPts val="3700"/>
              <a:buFont typeface="Raleway"/>
              <a:buNone/>
              <a:defRPr sz="2775" b="1">
                <a:solidFill>
                  <a:srgbClr val="FFFFFF"/>
                </a:solidFill>
                <a:latin typeface="Raleway"/>
                <a:ea typeface="Raleway"/>
                <a:cs typeface="Raleway"/>
                <a:sym typeface="Raleway"/>
              </a:defRPr>
            </a:lvl1pPr>
            <a:lvl2pPr lvl="1" rtl="0">
              <a:spcBef>
                <a:spcPts val="0"/>
              </a:spcBef>
              <a:spcAft>
                <a:spcPts val="0"/>
              </a:spcAft>
              <a:buClr>
                <a:srgbClr val="FFFFFF"/>
              </a:buClr>
              <a:buSzPts val="3700"/>
              <a:buNone/>
              <a:defRPr sz="2775">
                <a:solidFill>
                  <a:srgbClr val="FFFFFF"/>
                </a:solidFill>
              </a:defRPr>
            </a:lvl2pPr>
            <a:lvl3pPr lvl="2" rtl="0">
              <a:spcBef>
                <a:spcPts val="0"/>
              </a:spcBef>
              <a:spcAft>
                <a:spcPts val="0"/>
              </a:spcAft>
              <a:buClr>
                <a:srgbClr val="FFFFFF"/>
              </a:buClr>
              <a:buSzPts val="3700"/>
              <a:buNone/>
              <a:defRPr sz="2775">
                <a:solidFill>
                  <a:srgbClr val="FFFFFF"/>
                </a:solidFill>
              </a:defRPr>
            </a:lvl3pPr>
            <a:lvl4pPr lvl="3" rtl="0">
              <a:spcBef>
                <a:spcPts val="0"/>
              </a:spcBef>
              <a:spcAft>
                <a:spcPts val="0"/>
              </a:spcAft>
              <a:buClr>
                <a:srgbClr val="FFFFFF"/>
              </a:buClr>
              <a:buSzPts val="3700"/>
              <a:buNone/>
              <a:defRPr sz="2775">
                <a:solidFill>
                  <a:srgbClr val="FFFFFF"/>
                </a:solidFill>
              </a:defRPr>
            </a:lvl4pPr>
            <a:lvl5pPr lvl="4" rtl="0">
              <a:spcBef>
                <a:spcPts val="0"/>
              </a:spcBef>
              <a:spcAft>
                <a:spcPts val="0"/>
              </a:spcAft>
              <a:buClr>
                <a:srgbClr val="FFFFFF"/>
              </a:buClr>
              <a:buSzPts val="3700"/>
              <a:buNone/>
              <a:defRPr sz="2775">
                <a:solidFill>
                  <a:srgbClr val="FFFFFF"/>
                </a:solidFill>
              </a:defRPr>
            </a:lvl5pPr>
            <a:lvl6pPr lvl="5" rtl="0">
              <a:spcBef>
                <a:spcPts val="0"/>
              </a:spcBef>
              <a:spcAft>
                <a:spcPts val="0"/>
              </a:spcAft>
              <a:buClr>
                <a:srgbClr val="FFFFFF"/>
              </a:buClr>
              <a:buSzPts val="3700"/>
              <a:buNone/>
              <a:defRPr sz="2775">
                <a:solidFill>
                  <a:srgbClr val="FFFFFF"/>
                </a:solidFill>
              </a:defRPr>
            </a:lvl6pPr>
            <a:lvl7pPr lvl="6" rtl="0">
              <a:spcBef>
                <a:spcPts val="0"/>
              </a:spcBef>
              <a:spcAft>
                <a:spcPts val="0"/>
              </a:spcAft>
              <a:buClr>
                <a:srgbClr val="FFFFFF"/>
              </a:buClr>
              <a:buSzPts val="3700"/>
              <a:buNone/>
              <a:defRPr sz="2775">
                <a:solidFill>
                  <a:srgbClr val="FFFFFF"/>
                </a:solidFill>
              </a:defRPr>
            </a:lvl7pPr>
            <a:lvl8pPr lvl="7" rtl="0">
              <a:spcBef>
                <a:spcPts val="0"/>
              </a:spcBef>
              <a:spcAft>
                <a:spcPts val="0"/>
              </a:spcAft>
              <a:buClr>
                <a:srgbClr val="FFFFFF"/>
              </a:buClr>
              <a:buSzPts val="3700"/>
              <a:buNone/>
              <a:defRPr sz="2775">
                <a:solidFill>
                  <a:srgbClr val="FFFFFF"/>
                </a:solidFill>
              </a:defRPr>
            </a:lvl8pPr>
            <a:lvl9pPr lvl="8" rtl="0">
              <a:spcBef>
                <a:spcPts val="0"/>
              </a:spcBef>
              <a:spcAft>
                <a:spcPts val="0"/>
              </a:spcAft>
              <a:buClr>
                <a:srgbClr val="FFFFFF"/>
              </a:buClr>
              <a:buSzPts val="3700"/>
              <a:buNone/>
              <a:defRPr sz="2775">
                <a:solidFill>
                  <a:srgbClr val="FFFFFF"/>
                </a:solidFill>
              </a:defRPr>
            </a:lvl9pPr>
          </a:lstStyle>
          <a:p>
            <a:endParaRPr/>
          </a:p>
        </p:txBody>
      </p:sp>
      <p:pic>
        <p:nvPicPr>
          <p:cNvPr id="38" name="Google Shape;38;p9"/>
          <p:cNvPicPr preferRelativeResize="0"/>
          <p:nvPr/>
        </p:nvPicPr>
        <p:blipFill>
          <a:blip r:embed="rId3">
            <a:alphaModFix/>
          </a:blip>
          <a:stretch>
            <a:fillRect/>
          </a:stretch>
        </p:blipFill>
        <p:spPr>
          <a:xfrm>
            <a:off x="8646750" y="4615969"/>
            <a:ext cx="342300" cy="344531"/>
          </a:xfrm>
          <a:prstGeom prst="rect">
            <a:avLst/>
          </a:prstGeom>
          <a:noFill/>
          <a:ln>
            <a:noFill/>
          </a:ln>
        </p:spPr>
      </p:pic>
    </p:spTree>
    <p:extLst>
      <p:ext uri="{BB962C8B-B14F-4D97-AF65-F5344CB8AC3E}">
        <p14:creationId xmlns:p14="http://schemas.microsoft.com/office/powerpoint/2010/main" val="216395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bullet lis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a:xfrm>
            <a:off x="340592" y="1009332"/>
            <a:ext cx="8205304" cy="3553926"/>
          </a:xfrm>
          <a:prstGeom prst="rect">
            <a:avLst/>
          </a:prstGeom>
        </p:spPr>
        <p:txBody>
          <a:bodyPr/>
          <a:lstStyle>
            <a:lvl1pPr marL="0" indent="0">
              <a:buNone/>
              <a:defRPr>
                <a:solidFill>
                  <a:srgbClr val="414042"/>
                </a:solidFill>
              </a:defRPr>
            </a:lvl1pPr>
            <a:lvl2pPr marL="742950" indent="-285750">
              <a:buFont typeface="Arial"/>
              <a:buChar char="•"/>
              <a:defRPr>
                <a:solidFill>
                  <a:srgbClr val="414042"/>
                </a:solidFill>
              </a:defRPr>
            </a:lvl2pPr>
            <a:lvl3pPr marL="1143000" indent="-22860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449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bullet section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40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336550" y="1064419"/>
            <a:ext cx="3989143" cy="318101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4552950" y="1064419"/>
            <a:ext cx="3989143" cy="318101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50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400">
                <a:solidFill>
                  <a:schemeClr val="tx1"/>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4651830" y="1065214"/>
            <a:ext cx="3955596" cy="3180216"/>
          </a:xfrm>
          <a:prstGeom prst="rect">
            <a:avLst/>
          </a:prstGeom>
        </p:spPr>
        <p:txBody>
          <a:bodyPr/>
          <a:lstStyle/>
          <a:p>
            <a:endParaRPr lang="en-US"/>
          </a:p>
        </p:txBody>
      </p:sp>
      <p:sp>
        <p:nvSpPr>
          <p:cNvPr id="7" name="Text Placeholder 6">
            <a:extLst>
              <a:ext uri="{FF2B5EF4-FFF2-40B4-BE49-F238E27FC236}">
                <a16:creationId xmlns:a16="http://schemas.microsoft.com/office/drawing/2014/main" id="{B863CB81-2BA0-0B4C-95B7-83DDBF552293}"/>
              </a:ext>
            </a:extLst>
          </p:cNvPr>
          <p:cNvSpPr>
            <a:spLocks noGrp="1"/>
          </p:cNvSpPr>
          <p:nvPr>
            <p:ph type="body" sz="quarter" idx="13" hasCustomPrompt="1"/>
          </p:nvPr>
        </p:nvSpPr>
        <p:spPr>
          <a:xfrm>
            <a:off x="336550" y="1065213"/>
            <a:ext cx="3973513" cy="3179762"/>
          </a:xfr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200" b="1" dirty="0"/>
              <a:t>Lorem ipsum dolor sit </a:t>
            </a:r>
            <a:r>
              <a:rPr lang="en-US" sz="1200" b="1" dirty="0" err="1"/>
              <a:t>amet</a:t>
            </a:r>
            <a:r>
              <a:rPr lang="en-US" sz="1200" b="1" dirty="0"/>
              <a:t>, </a:t>
            </a:r>
            <a:r>
              <a:rPr lang="en-US" sz="1200" b="1" dirty="0" err="1"/>
              <a:t>consectetuer</a:t>
            </a:r>
            <a:r>
              <a:rPr lang="en-US" sz="1200" b="1" dirty="0"/>
              <a:t> </a:t>
            </a:r>
            <a:r>
              <a:rPr lang="en-US" sz="1200" b="1" dirty="0" err="1"/>
              <a:t>adipiscing</a:t>
            </a:r>
            <a:r>
              <a:rPr lang="en-US" sz="1200" b="1" dirty="0"/>
              <a:t> </a:t>
            </a:r>
            <a:r>
              <a:rPr lang="en-US" sz="1200" b="1" dirty="0" err="1"/>
              <a:t>elit</a:t>
            </a:r>
            <a:r>
              <a:rPr lang="en-US" sz="1200" b="1" dirty="0"/>
              <a:t>, </a:t>
            </a:r>
            <a:r>
              <a:rPr lang="en-US" sz="1200" b="1" dirty="0" err="1"/>
              <a:t>sed</a:t>
            </a:r>
            <a:r>
              <a:rPr lang="en-US" sz="1200" b="1" dirty="0"/>
              <a:t> </a:t>
            </a:r>
            <a:r>
              <a:rPr lang="en-US" sz="1200" b="1" dirty="0" err="1"/>
              <a:t>diam</a:t>
            </a:r>
            <a:r>
              <a:rPr lang="en-US" sz="1200" b="1" dirty="0"/>
              <a:t> </a:t>
            </a:r>
            <a:r>
              <a:rPr lang="en-US" sz="1200" b="1" dirty="0" err="1"/>
              <a:t>nonummy</a:t>
            </a:r>
            <a:r>
              <a:rPr lang="en-US" sz="1200" b="1" dirty="0"/>
              <a:t> </a:t>
            </a:r>
            <a:r>
              <a:rPr lang="en-US" sz="1200" b="1" dirty="0" err="1"/>
              <a:t>nibh</a:t>
            </a:r>
            <a:r>
              <a:rPr lang="en-US" sz="1200" b="1" dirty="0"/>
              <a:t> </a:t>
            </a:r>
            <a:r>
              <a:rPr lang="en-US" sz="1200" b="1" dirty="0" err="1"/>
              <a:t>euismod</a:t>
            </a:r>
            <a:r>
              <a:rPr lang="en-US" sz="1200" b="1" dirty="0"/>
              <a:t> </a:t>
            </a:r>
            <a:r>
              <a:rPr lang="en-US" sz="1200" b="1" dirty="0" err="1"/>
              <a:t>tincidunt</a:t>
            </a:r>
            <a:r>
              <a:rPr lang="en-US" sz="1200" b="1" dirty="0"/>
              <a:t> </a:t>
            </a:r>
            <a:r>
              <a:rPr lang="en-US" sz="1200" b="1" dirty="0" err="1"/>
              <a:t>ut</a:t>
            </a:r>
            <a:r>
              <a:rPr lang="en-US" sz="1200" b="1" dirty="0"/>
              <a:t> </a:t>
            </a:r>
            <a:r>
              <a:rPr lang="en-US" sz="1200" b="1" dirty="0" err="1"/>
              <a:t>laoreet</a:t>
            </a:r>
            <a:r>
              <a:rPr lang="en-US" sz="1200" b="1" dirty="0"/>
              <a:t> dolore magna </a:t>
            </a:r>
            <a:r>
              <a:rPr lang="en-US" sz="1200" b="1" dirty="0" err="1"/>
              <a:t>aliquam</a:t>
            </a:r>
            <a:r>
              <a:rPr lang="en-US" sz="1200" b="1" dirty="0"/>
              <a:t> </a:t>
            </a:r>
            <a:r>
              <a:rPr lang="en-US" sz="1200" b="1" dirty="0" err="1"/>
              <a:t>erat</a:t>
            </a:r>
            <a:r>
              <a:rPr lang="en-US" sz="1200" b="1" dirty="0"/>
              <a:t> </a:t>
            </a:r>
            <a:r>
              <a:rPr lang="en-US" sz="1200" b="1" dirty="0" err="1"/>
              <a:t>volutpat</a:t>
            </a:r>
            <a:r>
              <a:rPr lang="en-US" sz="1200" b="1" dirty="0"/>
              <a:t>. </a:t>
            </a:r>
          </a:p>
          <a:p>
            <a:endParaRPr lang="en-US" sz="1200" b="1" dirty="0"/>
          </a:p>
          <a:p>
            <a:r>
              <a:rPr lang="en-US" sz="1200" b="1" dirty="0"/>
              <a:t>Lorem ipsum dolor sit </a:t>
            </a:r>
            <a:r>
              <a:rPr lang="en-US" sz="1200" b="1" dirty="0" err="1"/>
              <a:t>amet</a:t>
            </a:r>
            <a:r>
              <a:rPr lang="en-US" sz="1200" b="1" dirty="0"/>
              <a:t>, </a:t>
            </a:r>
            <a:r>
              <a:rPr lang="en-US" sz="1200" b="1" dirty="0" err="1"/>
              <a:t>consectetuer</a:t>
            </a:r>
            <a:r>
              <a:rPr lang="en-US" sz="1200" b="1" dirty="0"/>
              <a:t> </a:t>
            </a:r>
            <a:r>
              <a:rPr lang="en-US" sz="1200" b="1" dirty="0" err="1"/>
              <a:t>adipiscing</a:t>
            </a:r>
            <a:r>
              <a:rPr lang="en-US" sz="1200" b="1" dirty="0"/>
              <a:t> </a:t>
            </a:r>
            <a:r>
              <a:rPr lang="en-US" sz="1200" b="1" dirty="0" err="1"/>
              <a:t>elit</a:t>
            </a:r>
            <a:r>
              <a:rPr lang="en-US" sz="1200" b="1" dirty="0"/>
              <a:t>, </a:t>
            </a:r>
            <a:r>
              <a:rPr lang="en-US" sz="1200" b="1" dirty="0" err="1"/>
              <a:t>sed</a:t>
            </a:r>
            <a:r>
              <a:rPr lang="en-US" sz="1200" b="1" dirty="0"/>
              <a:t> </a:t>
            </a:r>
            <a:r>
              <a:rPr lang="en-US" sz="1200" b="1" dirty="0" err="1"/>
              <a:t>diam</a:t>
            </a:r>
            <a:r>
              <a:rPr lang="en-US" sz="1200" b="1" dirty="0"/>
              <a:t> </a:t>
            </a:r>
            <a:r>
              <a:rPr lang="en-US" sz="1200" b="1" dirty="0" err="1"/>
              <a:t>nonummy</a:t>
            </a:r>
            <a:r>
              <a:rPr lang="en-US" sz="1200" b="1" dirty="0"/>
              <a:t> </a:t>
            </a:r>
            <a:r>
              <a:rPr lang="en-US" sz="1200" b="1" dirty="0" err="1"/>
              <a:t>nibh</a:t>
            </a:r>
            <a:r>
              <a:rPr lang="en-US" sz="1200" b="1" dirty="0"/>
              <a:t> </a:t>
            </a:r>
            <a:r>
              <a:rPr lang="en-US" sz="1200" b="1" dirty="0" err="1"/>
              <a:t>euismod</a:t>
            </a:r>
            <a:r>
              <a:rPr lang="en-US" sz="1200" b="1" dirty="0"/>
              <a:t> </a:t>
            </a:r>
            <a:r>
              <a:rPr lang="en-US" sz="1200" b="1" dirty="0" err="1"/>
              <a:t>tincidunt</a:t>
            </a:r>
            <a:r>
              <a:rPr lang="en-US" sz="1200" b="1" dirty="0"/>
              <a:t> </a:t>
            </a:r>
            <a:r>
              <a:rPr lang="en-US" sz="1200" b="1" dirty="0" err="1"/>
              <a:t>ut</a:t>
            </a:r>
            <a:r>
              <a:rPr lang="en-US" sz="1200" b="1" dirty="0"/>
              <a:t> </a:t>
            </a:r>
            <a:r>
              <a:rPr lang="en-US" sz="1200" b="1" dirty="0" err="1"/>
              <a:t>laoreet</a:t>
            </a:r>
            <a:r>
              <a:rPr lang="en-US" sz="1200" b="1" dirty="0"/>
              <a:t> dolore magna </a:t>
            </a:r>
            <a:r>
              <a:rPr lang="en-US" sz="1200" b="1" dirty="0" err="1"/>
              <a:t>aliquam</a:t>
            </a:r>
            <a:r>
              <a:rPr lang="en-US" sz="1200" b="1" dirty="0"/>
              <a:t> </a:t>
            </a:r>
            <a:r>
              <a:rPr lang="en-US" sz="1200" b="1" dirty="0" err="1"/>
              <a:t>erat</a:t>
            </a:r>
            <a:r>
              <a:rPr lang="en-US" sz="1200" b="1" dirty="0"/>
              <a:t> </a:t>
            </a:r>
            <a:r>
              <a:rPr lang="en-US" sz="1200" b="1" dirty="0" err="1"/>
              <a:t>volutpat</a:t>
            </a:r>
            <a:r>
              <a:rPr lang="en-US" sz="1200" b="1" dirty="0"/>
              <a:t>. </a:t>
            </a:r>
          </a:p>
          <a:p>
            <a:endParaRPr lang="en-US" sz="1200" b="1" dirty="0"/>
          </a:p>
          <a:p>
            <a:r>
              <a:rPr lang="en-US" sz="1200" b="1" dirty="0"/>
              <a:t>Lorem ipsum dolor sit </a:t>
            </a:r>
            <a:r>
              <a:rPr lang="en-US" sz="1200" b="1" dirty="0" err="1"/>
              <a:t>amet</a:t>
            </a:r>
            <a:r>
              <a:rPr lang="en-US" sz="1200" b="1" dirty="0"/>
              <a:t>, </a:t>
            </a:r>
            <a:r>
              <a:rPr lang="en-US" sz="1200" b="1" dirty="0" err="1"/>
              <a:t>consectetuer</a:t>
            </a:r>
            <a:r>
              <a:rPr lang="en-US" sz="1200" b="1" dirty="0"/>
              <a:t> </a:t>
            </a:r>
            <a:r>
              <a:rPr lang="en-US" sz="1200" b="1" dirty="0" err="1"/>
              <a:t>adipiscing</a:t>
            </a:r>
            <a:r>
              <a:rPr lang="en-US" sz="1200" b="1" dirty="0"/>
              <a:t> </a:t>
            </a:r>
            <a:r>
              <a:rPr lang="en-US" sz="1200" b="1" dirty="0" err="1"/>
              <a:t>elit</a:t>
            </a:r>
            <a:r>
              <a:rPr lang="en-US" sz="1200" b="1" dirty="0"/>
              <a:t>, </a:t>
            </a:r>
            <a:r>
              <a:rPr lang="en-US" sz="1200" b="1" dirty="0" err="1"/>
              <a:t>sed</a:t>
            </a:r>
            <a:r>
              <a:rPr lang="en-US" sz="1200" b="1" dirty="0"/>
              <a:t> </a:t>
            </a:r>
            <a:r>
              <a:rPr lang="en-US" sz="1200" b="1" dirty="0" err="1"/>
              <a:t>diam</a:t>
            </a:r>
            <a:r>
              <a:rPr lang="en-US" sz="1200" b="1" dirty="0"/>
              <a:t> </a:t>
            </a:r>
            <a:r>
              <a:rPr lang="en-US" sz="1200" b="1" dirty="0" err="1"/>
              <a:t>nonummy</a:t>
            </a:r>
            <a:r>
              <a:rPr lang="en-US" sz="1200" b="1" dirty="0"/>
              <a:t> </a:t>
            </a:r>
            <a:r>
              <a:rPr lang="en-US" sz="1200" b="1" dirty="0" err="1"/>
              <a:t>nibh</a:t>
            </a:r>
            <a:r>
              <a:rPr lang="en-US" sz="1200" b="1" dirty="0"/>
              <a:t> </a:t>
            </a:r>
            <a:r>
              <a:rPr lang="en-US" sz="1200" b="1" dirty="0" err="1"/>
              <a:t>euismod</a:t>
            </a:r>
            <a:r>
              <a:rPr lang="en-US" sz="1200" b="1" dirty="0"/>
              <a:t> </a:t>
            </a:r>
            <a:r>
              <a:rPr lang="en-US" sz="1200" b="1" dirty="0" err="1"/>
              <a:t>tincidunt</a:t>
            </a:r>
            <a:r>
              <a:rPr lang="en-US" sz="1200" b="1" dirty="0"/>
              <a:t> </a:t>
            </a:r>
            <a:r>
              <a:rPr lang="en-US" sz="1200" b="1" dirty="0" err="1"/>
              <a:t>ut</a:t>
            </a:r>
            <a:r>
              <a:rPr lang="en-US" sz="1200" b="1" dirty="0"/>
              <a:t> </a:t>
            </a:r>
            <a:r>
              <a:rPr lang="en-US" sz="1200" b="1" dirty="0" err="1"/>
              <a:t>laoreet</a:t>
            </a:r>
            <a:r>
              <a:rPr lang="en-US" sz="1200" b="1" dirty="0"/>
              <a:t> dolore magna </a:t>
            </a:r>
            <a:r>
              <a:rPr lang="en-US" sz="1200" b="1" dirty="0" err="1"/>
              <a:t>aliquam</a:t>
            </a:r>
            <a:r>
              <a:rPr lang="en-US" sz="1200" b="1" dirty="0"/>
              <a:t> </a:t>
            </a:r>
            <a:r>
              <a:rPr lang="en-US" sz="1200" b="1" dirty="0" err="1"/>
              <a:t>erat</a:t>
            </a:r>
            <a:r>
              <a:rPr lang="en-US" sz="1200" b="1" dirty="0"/>
              <a:t> </a:t>
            </a:r>
            <a:r>
              <a:rPr lang="en-US" sz="1200" b="1" dirty="0" err="1"/>
              <a:t>volutpat</a:t>
            </a:r>
            <a:r>
              <a:rPr lang="en-US" sz="1200" b="1" dirty="0"/>
              <a:t>. </a:t>
            </a:r>
          </a:p>
          <a:p>
            <a:endParaRPr lang="en-US" sz="1200" b="1" dirty="0"/>
          </a:p>
        </p:txBody>
      </p:sp>
    </p:spTree>
    <p:extLst>
      <p:ext uri="{BB962C8B-B14F-4D97-AF65-F5344CB8AC3E}">
        <p14:creationId xmlns:p14="http://schemas.microsoft.com/office/powerpoint/2010/main" val="153776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lide (collage)">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4" name="Picture Placeholder 4">
            <a:extLst>
              <a:ext uri="{FF2B5EF4-FFF2-40B4-BE49-F238E27FC236}">
                <a16:creationId xmlns:a16="http://schemas.microsoft.com/office/drawing/2014/main" id="{D7E420A9-CC61-744A-929F-ECC58314AE67}"/>
              </a:ext>
            </a:extLst>
          </p:cNvPr>
          <p:cNvSpPr>
            <a:spLocks noGrp="1"/>
          </p:cNvSpPr>
          <p:nvPr>
            <p:ph type="pic" sz="quarter" idx="10"/>
          </p:nvPr>
        </p:nvSpPr>
        <p:spPr>
          <a:xfrm>
            <a:off x="336550" y="1119541"/>
            <a:ext cx="2836863" cy="3142897"/>
          </a:xfrm>
          <a:prstGeom prst="rect">
            <a:avLst/>
          </a:prstGeom>
        </p:spPr>
        <p:txBody>
          <a:bodyPr/>
          <a:lstStyle/>
          <a:p>
            <a:endParaRPr lang="en-US"/>
          </a:p>
        </p:txBody>
      </p:sp>
      <p:sp>
        <p:nvSpPr>
          <p:cNvPr id="5" name="Picture Placeholder 4">
            <a:extLst>
              <a:ext uri="{FF2B5EF4-FFF2-40B4-BE49-F238E27FC236}">
                <a16:creationId xmlns:a16="http://schemas.microsoft.com/office/drawing/2014/main" id="{87C5ED34-8610-AF44-B5D4-DCA3634E5CFD}"/>
              </a:ext>
            </a:extLst>
          </p:cNvPr>
          <p:cNvSpPr>
            <a:spLocks noGrp="1"/>
          </p:cNvSpPr>
          <p:nvPr>
            <p:ph type="pic" sz="quarter" idx="11"/>
          </p:nvPr>
        </p:nvSpPr>
        <p:spPr>
          <a:xfrm>
            <a:off x="5661585" y="1119541"/>
            <a:ext cx="2836863" cy="3142897"/>
          </a:xfrm>
          <a:prstGeom prst="rect">
            <a:avLst/>
          </a:prstGeom>
        </p:spPr>
        <p:txBody>
          <a:bodyPr/>
          <a:lstStyle/>
          <a:p>
            <a:endParaRPr lang="en-US"/>
          </a:p>
        </p:txBody>
      </p:sp>
      <p:sp>
        <p:nvSpPr>
          <p:cNvPr id="7" name="Picture Placeholder 4">
            <a:extLst>
              <a:ext uri="{FF2B5EF4-FFF2-40B4-BE49-F238E27FC236}">
                <a16:creationId xmlns:a16="http://schemas.microsoft.com/office/drawing/2014/main" id="{C8997369-9E26-AA4F-86C5-89CE9789BE0A}"/>
              </a:ext>
            </a:extLst>
          </p:cNvPr>
          <p:cNvSpPr>
            <a:spLocks noGrp="1"/>
          </p:cNvSpPr>
          <p:nvPr>
            <p:ph type="pic" sz="quarter" idx="12"/>
          </p:nvPr>
        </p:nvSpPr>
        <p:spPr>
          <a:xfrm>
            <a:off x="3417650" y="1119541"/>
            <a:ext cx="2001515" cy="1678935"/>
          </a:xfrm>
          <a:prstGeom prst="rect">
            <a:avLst/>
          </a:prstGeom>
        </p:spPr>
        <p:txBody>
          <a:bodyPr/>
          <a:lstStyle/>
          <a:p>
            <a:endParaRPr lang="en-US"/>
          </a:p>
        </p:txBody>
      </p:sp>
      <p:sp>
        <p:nvSpPr>
          <p:cNvPr id="8" name="Picture Placeholder 4">
            <a:extLst>
              <a:ext uri="{FF2B5EF4-FFF2-40B4-BE49-F238E27FC236}">
                <a16:creationId xmlns:a16="http://schemas.microsoft.com/office/drawing/2014/main" id="{CE0D1CBE-2F23-DA4E-AF93-871DC6AE9A89}"/>
              </a:ext>
            </a:extLst>
          </p:cNvPr>
          <p:cNvSpPr>
            <a:spLocks noGrp="1"/>
          </p:cNvSpPr>
          <p:nvPr>
            <p:ph type="pic" sz="quarter" idx="13"/>
          </p:nvPr>
        </p:nvSpPr>
        <p:spPr>
          <a:xfrm>
            <a:off x="3417650" y="3079376"/>
            <a:ext cx="2001515" cy="1183062"/>
          </a:xfrm>
          <a:prstGeom prst="rect">
            <a:avLst/>
          </a:prstGeom>
        </p:spPr>
        <p:txBody>
          <a:bodyPr/>
          <a:lstStyle/>
          <a:p>
            <a:endParaRPr lang="en-US"/>
          </a:p>
        </p:txBody>
      </p:sp>
    </p:spTree>
    <p:extLst>
      <p:ext uri="{BB962C8B-B14F-4D97-AF65-F5344CB8AC3E}">
        <p14:creationId xmlns:p14="http://schemas.microsoft.com/office/powerpoint/2010/main" val="263696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2up)">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820B8C-5E97-A44A-A9BF-CA38F1A95725}"/>
              </a:ext>
            </a:extLst>
          </p:cNvPr>
          <p:cNvSpPr>
            <a:spLocks noGrp="1"/>
          </p:cNvSpPr>
          <p:nvPr>
            <p:ph type="title"/>
          </p:nvPr>
        </p:nvSpPr>
        <p:spPr>
          <a:xfrm>
            <a:off x="336789" y="114936"/>
            <a:ext cx="8205304" cy="545741"/>
          </a:xfrm>
        </p:spPr>
        <p:txBody>
          <a:bodyPr>
            <a:normAutofit/>
          </a:bodyPr>
          <a:lstStyle>
            <a:lvl1pPr>
              <a:defRPr sz="2400">
                <a:solidFill>
                  <a:schemeClr val="tx1"/>
                </a:solidFill>
              </a:defRPr>
            </a:lvl1pPr>
          </a:lstStyle>
          <a:p>
            <a:r>
              <a:rPr lang="en-US" dirty="0"/>
              <a:t>Click to edit Master title style</a:t>
            </a:r>
          </a:p>
        </p:txBody>
      </p:sp>
      <p:sp>
        <p:nvSpPr>
          <p:cNvPr id="4" name="Picture Placeholder 4">
            <a:extLst>
              <a:ext uri="{FF2B5EF4-FFF2-40B4-BE49-F238E27FC236}">
                <a16:creationId xmlns:a16="http://schemas.microsoft.com/office/drawing/2014/main" id="{0EF31DAE-CCCE-2B46-940F-8A65659D0A6E}"/>
              </a:ext>
            </a:extLst>
          </p:cNvPr>
          <p:cNvSpPr>
            <a:spLocks noGrp="1"/>
          </p:cNvSpPr>
          <p:nvPr>
            <p:ph type="pic" sz="quarter" idx="10"/>
          </p:nvPr>
        </p:nvSpPr>
        <p:spPr>
          <a:xfrm>
            <a:off x="336550" y="1119541"/>
            <a:ext cx="5077279" cy="3142897"/>
          </a:xfrm>
          <a:prstGeom prst="rect">
            <a:avLst/>
          </a:prstGeom>
        </p:spPr>
        <p:txBody>
          <a:bodyPr/>
          <a:lstStyle/>
          <a:p>
            <a:endParaRPr lang="en-US"/>
          </a:p>
        </p:txBody>
      </p:sp>
      <p:sp>
        <p:nvSpPr>
          <p:cNvPr id="5" name="Picture Placeholder 4">
            <a:extLst>
              <a:ext uri="{FF2B5EF4-FFF2-40B4-BE49-F238E27FC236}">
                <a16:creationId xmlns:a16="http://schemas.microsoft.com/office/drawing/2014/main" id="{492F0690-6524-DB42-8F3D-7A53E8A2CD99}"/>
              </a:ext>
            </a:extLst>
          </p:cNvPr>
          <p:cNvSpPr>
            <a:spLocks noGrp="1"/>
          </p:cNvSpPr>
          <p:nvPr>
            <p:ph type="pic" sz="quarter" idx="11"/>
          </p:nvPr>
        </p:nvSpPr>
        <p:spPr>
          <a:xfrm>
            <a:off x="5661585" y="1119541"/>
            <a:ext cx="2836863" cy="3142897"/>
          </a:xfrm>
          <a:prstGeom prst="rect">
            <a:avLst/>
          </a:prstGeom>
        </p:spPr>
        <p:txBody>
          <a:bodyPr/>
          <a:lstStyle/>
          <a:p>
            <a:endParaRPr lang="en-US"/>
          </a:p>
        </p:txBody>
      </p:sp>
    </p:spTree>
    <p:extLst>
      <p:ext uri="{BB962C8B-B14F-4D97-AF65-F5344CB8AC3E}">
        <p14:creationId xmlns:p14="http://schemas.microsoft.com/office/powerpoint/2010/main" val="212483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slide (centere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93853F10-9B0B-734F-B4E4-C98A7D09B3B4}"/>
              </a:ext>
            </a:extLst>
          </p:cNvPr>
          <p:cNvSpPr>
            <a:spLocks noGrp="1"/>
          </p:cNvSpPr>
          <p:nvPr>
            <p:ph type="pic" sz="quarter" idx="10"/>
          </p:nvPr>
        </p:nvSpPr>
        <p:spPr>
          <a:xfrm>
            <a:off x="336550" y="1119541"/>
            <a:ext cx="8205543" cy="3336345"/>
          </a:xfrm>
          <a:prstGeom prst="rect">
            <a:avLst/>
          </a:prstGeom>
        </p:spPr>
        <p:txBody>
          <a:bodyPr/>
          <a:lstStyle/>
          <a:p>
            <a:endParaRPr lang="en-US"/>
          </a:p>
        </p:txBody>
      </p:sp>
    </p:spTree>
    <p:extLst>
      <p:ext uri="{BB962C8B-B14F-4D97-AF65-F5344CB8AC3E}">
        <p14:creationId xmlns:p14="http://schemas.microsoft.com/office/powerpoint/2010/main" val="38335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full bleed)">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0174B360-4DA4-6744-ACFC-7DB49D4F8E72}"/>
              </a:ext>
            </a:extLst>
          </p:cNvPr>
          <p:cNvSpPr>
            <a:spLocks noGrp="1"/>
          </p:cNvSpPr>
          <p:nvPr>
            <p:ph type="pic" sz="quarter" idx="10"/>
          </p:nvPr>
        </p:nvSpPr>
        <p:spPr>
          <a:xfrm>
            <a:off x="0" y="0"/>
            <a:ext cx="9144000" cy="5143499"/>
          </a:xfrm>
          <a:prstGeom prst="rect">
            <a:avLst/>
          </a:prstGeom>
        </p:spPr>
        <p:txBody>
          <a:bodyPr/>
          <a:lstStyle/>
          <a:p>
            <a:endParaRPr lang="en-US"/>
          </a:p>
        </p:txBody>
      </p:sp>
      <p:sp>
        <p:nvSpPr>
          <p:cNvPr id="11"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Tree>
    <p:extLst>
      <p:ext uri="{BB962C8B-B14F-4D97-AF65-F5344CB8AC3E}">
        <p14:creationId xmlns:p14="http://schemas.microsoft.com/office/powerpoint/2010/main" val="290128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8102791" y="4706911"/>
            <a:ext cx="440655" cy="264393"/>
          </a:xfrm>
          <a:prstGeom prst="rect">
            <a:avLst/>
          </a:prstGeom>
        </p:spPr>
      </p:pic>
      <p:sp>
        <p:nvSpPr>
          <p:cNvPr id="6" name="TextBox 5">
            <a:extLst>
              <a:ext uri="{FF2B5EF4-FFF2-40B4-BE49-F238E27FC236}">
                <a16:creationId xmlns:a16="http://schemas.microsoft.com/office/drawing/2014/main" id="{F9DC457E-9284-A34F-8F63-B4649C3DE34B}"/>
              </a:ext>
            </a:extLst>
          </p:cNvPr>
          <p:cNvSpPr txBox="1"/>
          <p:nvPr userDrawn="1"/>
        </p:nvSpPr>
        <p:spPr>
          <a:xfrm>
            <a:off x="48789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702" r:id="rId3"/>
    <p:sldLayoutId id="2147483703" r:id="rId4"/>
    <p:sldLayoutId id="2147483704" r:id="rId5"/>
    <p:sldLayoutId id="2147483692" r:id="rId6"/>
    <p:sldLayoutId id="2147483677" r:id="rId7"/>
    <p:sldLayoutId id="2147483678" r:id="rId8"/>
    <p:sldLayoutId id="2147483679" r:id="rId9"/>
    <p:sldLayoutId id="2147483689" r:id="rId10"/>
    <p:sldLayoutId id="2147483690" r:id="rId11"/>
    <p:sldLayoutId id="2147483691" r:id="rId12"/>
    <p:sldLayoutId id="2147483680" r:id="rId13"/>
    <p:sldLayoutId id="2147483682" r:id="rId14"/>
    <p:sldLayoutId id="2147483693" r:id="rId15"/>
    <p:sldLayoutId id="2147483687" r:id="rId16"/>
    <p:sldLayoutId id="2147483709" r:id="rId17"/>
    <p:sldLayoutId id="2147483710" r:id="rId18"/>
    <p:sldLayoutId id="2147483711" r:id="rId19"/>
    <p:sldLayoutId id="2147483712" r:id="rId20"/>
    <p:sldLayoutId id="2147483713" r:id="rId21"/>
  </p:sldLayoutIdLst>
  <p:txStyles>
    <p:titleStyle>
      <a:lvl1pPr algn="l" defTabSz="457200" rtl="0" eaLnBrk="1" latinLnBrk="0" hangingPunct="1">
        <a:spcBef>
          <a:spcPct val="0"/>
        </a:spcBef>
        <a:buNone/>
        <a:defRPr sz="2400" b="1" i="0" kern="1200">
          <a:solidFill>
            <a:srgbClr val="0E2735"/>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notesSlide" Target="../notesSlides/notesSlide8.xml"/><Relationship Id="rId16" Type="http://schemas.openxmlformats.org/officeDocument/2006/relationships/image" Target="../media/image52.png"/><Relationship Id="rId1" Type="http://schemas.openxmlformats.org/officeDocument/2006/relationships/slideLayout" Target="../slideLayouts/slideLayout1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access.redhat.com/documentation/en-us/reference_architectures/2018/html-single/deploying_and_managing_openshift_3.9_on_amazon_web_services/"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1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7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6568B5A0-D2B1-5D4A-B081-43D17C38ED07}"/>
              </a:ext>
            </a:extLst>
          </p:cNvPr>
          <p:cNvSpPr>
            <a:spLocks noGrp="1"/>
          </p:cNvSpPr>
          <p:nvPr>
            <p:ph type="body" sz="quarter" idx="12"/>
          </p:nvPr>
        </p:nvSpPr>
        <p:spPr>
          <a:xfrm>
            <a:off x="404739" y="1908228"/>
            <a:ext cx="7324988" cy="744537"/>
          </a:xfrm>
        </p:spPr>
        <p:txBody>
          <a:bodyPr/>
          <a:lstStyle/>
          <a:p>
            <a:r>
              <a:rPr lang="en-US" sz="2800" b="0" dirty="0"/>
              <a:t>OpenShift on AWS</a:t>
            </a:r>
          </a:p>
        </p:txBody>
      </p:sp>
      <p:sp>
        <p:nvSpPr>
          <p:cNvPr id="10" name="Rectangle 8">
            <a:extLst>
              <a:ext uri="{FF2B5EF4-FFF2-40B4-BE49-F238E27FC236}">
                <a16:creationId xmlns:a16="http://schemas.microsoft.com/office/drawing/2014/main" id="{B7698A16-FFFF-1541-9CA6-3C6E357D9A08}"/>
              </a:ext>
            </a:extLst>
          </p:cNvPr>
          <p:cNvSpPr txBox="1"/>
          <p:nvPr/>
        </p:nvSpPr>
        <p:spPr>
          <a:xfrm>
            <a:off x="476472" y="4002980"/>
            <a:ext cx="7488834" cy="258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90000"/>
              </a:lnSpc>
              <a:defRPr sz="1200">
                <a:solidFill>
                  <a:schemeClr val="accent1"/>
                </a:solidFill>
                <a:latin typeface="Amazon Ember"/>
                <a:ea typeface="Amazon Ember"/>
                <a:cs typeface="Amazon Ember"/>
                <a:sym typeface="Amazon Ember"/>
              </a:defRPr>
            </a:pPr>
            <a:r>
              <a:rPr dirty="0">
                <a:solidFill>
                  <a:srgbClr val="414042"/>
                </a:solidFill>
              </a:rPr>
              <a:t>Ryan </a:t>
            </a:r>
            <a:r>
              <a:rPr dirty="0" err="1">
                <a:solidFill>
                  <a:srgbClr val="414042"/>
                </a:solidFill>
              </a:rPr>
              <a:t>Niksch</a:t>
            </a:r>
            <a:r>
              <a:rPr dirty="0">
                <a:solidFill>
                  <a:srgbClr val="414042"/>
                </a:solidFill>
              </a:rPr>
              <a:t> – Partner Solutions Architect, Amazon Web Services.</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8B1FC655-B4CC-B549-BB7B-436FAA03A9AF}"/>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mazon Ember" panose="020B0603020204020204" pitchFamily="34" charset="0"/>
                <a:ea typeface="Amazon Ember" panose="020B0603020204020204" pitchFamily="34" charset="0"/>
                <a:cs typeface="Amazon Ember" panose="020B0603020204020204" pitchFamily="34" charset="0"/>
              </a:rPr>
              <a:t>Elasticity</a:t>
            </a:r>
          </a:p>
        </p:txBody>
      </p:sp>
      <p:sp>
        <p:nvSpPr>
          <p:cNvPr id="43" name="TextBox 42">
            <a:extLst>
              <a:ext uri="{FF2B5EF4-FFF2-40B4-BE49-F238E27FC236}">
                <a16:creationId xmlns:a16="http://schemas.microsoft.com/office/drawing/2014/main" id="{3DCC0CAA-9025-DE4E-8C2B-CDC3CF436A8E}"/>
              </a:ext>
            </a:extLst>
          </p:cNvPr>
          <p:cNvSpPr txBox="1"/>
          <p:nvPr/>
        </p:nvSpPr>
        <p:spPr>
          <a:xfrm>
            <a:off x="851419" y="1477979"/>
            <a:ext cx="5359652" cy="646331"/>
          </a:xfrm>
          <a:prstGeom prst="rect">
            <a:avLst/>
          </a:prstGeom>
          <a:noFill/>
        </p:spPr>
        <p:txBody>
          <a:bodyPr wrap="square" rtlCol="0">
            <a:spAutoFit/>
          </a:bodyPr>
          <a:lstStyle/>
          <a:p>
            <a:pPr marL="285750" indent="-285750">
              <a:buFontTx/>
              <a:buChar char="-"/>
            </a:pPr>
            <a:r>
              <a:rPr lang="en-US" dirty="0">
                <a:solidFill>
                  <a:schemeClr val="accent1"/>
                </a:solidFill>
              </a:rPr>
              <a:t>Scaling – vertically or horizontally.</a:t>
            </a:r>
          </a:p>
          <a:p>
            <a:pPr marL="285750" indent="-285750">
              <a:buFontTx/>
              <a:buChar char="-"/>
            </a:pPr>
            <a:r>
              <a:rPr lang="en-US" dirty="0">
                <a:solidFill>
                  <a:schemeClr val="accent1"/>
                </a:solidFill>
              </a:rPr>
              <a:t>Pay as you use.</a:t>
            </a:r>
          </a:p>
        </p:txBody>
      </p:sp>
    </p:spTree>
    <p:extLst>
      <p:ext uri="{BB962C8B-B14F-4D97-AF65-F5344CB8AC3E}">
        <p14:creationId xmlns:p14="http://schemas.microsoft.com/office/powerpoint/2010/main" val="271460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E16FC6-D292-9342-A185-A557DF3AF628}"/>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mazon Ember" panose="020B0603020204020204" pitchFamily="34" charset="0"/>
                <a:ea typeface="Amazon Ember" panose="020B0603020204020204" pitchFamily="34" charset="0"/>
                <a:cs typeface="Amazon Ember" panose="020B0603020204020204" pitchFamily="34" charset="0"/>
              </a:rPr>
              <a:t>Security</a:t>
            </a:r>
          </a:p>
        </p:txBody>
      </p:sp>
      <p:sp>
        <p:nvSpPr>
          <p:cNvPr id="5" name="TextBox 4">
            <a:extLst>
              <a:ext uri="{FF2B5EF4-FFF2-40B4-BE49-F238E27FC236}">
                <a16:creationId xmlns:a16="http://schemas.microsoft.com/office/drawing/2014/main" id="{FE8289BB-2A7E-3045-972D-4DF2141E3F94}"/>
              </a:ext>
            </a:extLst>
          </p:cNvPr>
          <p:cNvSpPr txBox="1"/>
          <p:nvPr/>
        </p:nvSpPr>
        <p:spPr>
          <a:xfrm>
            <a:off x="851419" y="1477979"/>
            <a:ext cx="5359652" cy="2031325"/>
          </a:xfrm>
          <a:prstGeom prst="rect">
            <a:avLst/>
          </a:prstGeom>
          <a:noFill/>
        </p:spPr>
        <p:txBody>
          <a:bodyPr wrap="square" rtlCol="0">
            <a:spAutoFit/>
          </a:bodyPr>
          <a:lstStyle/>
          <a:p>
            <a:pPr marL="285750" indent="-285750">
              <a:buFontTx/>
              <a:buChar char="-"/>
            </a:pPr>
            <a:r>
              <a:rPr lang="en-US" dirty="0">
                <a:solidFill>
                  <a:schemeClr val="accent1"/>
                </a:solidFill>
              </a:rPr>
              <a:t>Compliance</a:t>
            </a:r>
          </a:p>
          <a:p>
            <a:pPr marL="285750" indent="-285750">
              <a:buFontTx/>
              <a:buChar char="-"/>
            </a:pPr>
            <a:r>
              <a:rPr lang="en-US" dirty="0">
                <a:solidFill>
                  <a:schemeClr val="accent1"/>
                </a:solidFill>
              </a:rPr>
              <a:t>Roll based access control</a:t>
            </a:r>
          </a:p>
          <a:p>
            <a:pPr marL="285750" indent="-285750">
              <a:buFontTx/>
              <a:buChar char="-"/>
            </a:pPr>
            <a:r>
              <a:rPr lang="en-US" dirty="0">
                <a:solidFill>
                  <a:schemeClr val="accent1"/>
                </a:solidFill>
              </a:rPr>
              <a:t>Guard rails</a:t>
            </a:r>
          </a:p>
          <a:p>
            <a:pPr marL="285750" indent="-285750">
              <a:buFontTx/>
              <a:buChar char="-"/>
            </a:pPr>
            <a:r>
              <a:rPr lang="en-US" dirty="0">
                <a:solidFill>
                  <a:schemeClr val="accent1"/>
                </a:solidFill>
              </a:rPr>
              <a:t>Integrations with AWS security services</a:t>
            </a:r>
          </a:p>
          <a:p>
            <a:pPr marL="285750" indent="-285750">
              <a:buFontTx/>
              <a:buChar char="-"/>
            </a:pPr>
            <a:r>
              <a:rPr lang="en-US" dirty="0">
                <a:solidFill>
                  <a:schemeClr val="accent1"/>
                </a:solidFill>
              </a:rPr>
              <a:t>Trusted Platform</a:t>
            </a:r>
          </a:p>
          <a:p>
            <a:pPr marL="285750" indent="-285750">
              <a:buFontTx/>
              <a:buChar char="-"/>
            </a:pPr>
            <a:r>
              <a:rPr lang="en-US" dirty="0">
                <a:solidFill>
                  <a:schemeClr val="accent1"/>
                </a:solidFill>
              </a:rPr>
              <a:t>Image Signing</a:t>
            </a:r>
          </a:p>
          <a:p>
            <a:pPr marL="285750" indent="-285750">
              <a:buFontTx/>
              <a:buChar char="-"/>
            </a:pPr>
            <a:r>
              <a:rPr lang="en-US" dirty="0">
                <a:solidFill>
                  <a:schemeClr val="accent1"/>
                </a:solidFill>
              </a:rPr>
              <a:t>Secrets management</a:t>
            </a:r>
          </a:p>
        </p:txBody>
      </p:sp>
    </p:spTree>
    <p:extLst>
      <p:ext uri="{BB962C8B-B14F-4D97-AF65-F5344CB8AC3E}">
        <p14:creationId xmlns:p14="http://schemas.microsoft.com/office/powerpoint/2010/main" val="364019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1B0F35B4-E6EB-9347-8C36-2974CA5B5F82}"/>
              </a:ext>
            </a:extLst>
          </p:cNvPr>
          <p:cNvSpPr>
            <a:spLocks noGrp="1"/>
          </p:cNvSpPr>
          <p:nvPr>
            <p:ph type="title"/>
          </p:nvPr>
        </p:nvSpPr>
        <p:spPr>
          <a:xfrm>
            <a:off x="2968981" y="191658"/>
            <a:ext cx="4849715" cy="545741"/>
          </a:xfrm>
        </p:spPr>
        <p:txBody>
          <a:bodyPr>
            <a:normAutofit/>
          </a:bodyPr>
          <a:lstStyle/>
          <a:p>
            <a:r>
              <a:rPr lang="en-US" dirty="0">
                <a:solidFill>
                  <a:schemeClr val="tx1"/>
                </a:solidFill>
              </a:rPr>
              <a:t>AWS Service Broker</a:t>
            </a:r>
          </a:p>
        </p:txBody>
      </p:sp>
      <p:grpSp>
        <p:nvGrpSpPr>
          <p:cNvPr id="10" name="Group 9">
            <a:extLst>
              <a:ext uri="{FF2B5EF4-FFF2-40B4-BE49-F238E27FC236}">
                <a16:creationId xmlns:a16="http://schemas.microsoft.com/office/drawing/2014/main" id="{1E641483-A59C-D941-9CE9-A9A81D8FD4F3}"/>
              </a:ext>
            </a:extLst>
          </p:cNvPr>
          <p:cNvGrpSpPr/>
          <p:nvPr/>
        </p:nvGrpSpPr>
        <p:grpSpPr>
          <a:xfrm>
            <a:off x="6215039" y="1129285"/>
            <a:ext cx="2671354" cy="2835478"/>
            <a:chOff x="2562225" y="1047233"/>
            <a:chExt cx="1751013" cy="1937174"/>
          </a:xfrm>
          <a:noFill/>
        </p:grpSpPr>
        <p:sp>
          <p:nvSpPr>
            <p:cNvPr id="11" name="Rounded Rectangle 10">
              <a:extLst>
                <a:ext uri="{FF2B5EF4-FFF2-40B4-BE49-F238E27FC236}">
                  <a16:creationId xmlns:a16="http://schemas.microsoft.com/office/drawing/2014/main" id="{EA9B37C1-2166-F245-8B1B-8B362927CEAB}"/>
                </a:ext>
              </a:extLst>
            </p:cNvPr>
            <p:cNvSpPr/>
            <p:nvPr/>
          </p:nvSpPr>
          <p:spPr>
            <a:xfrm>
              <a:off x="2562225" y="1250857"/>
              <a:ext cx="1751013" cy="1733550"/>
            </a:xfrm>
            <a:prstGeom prst="roundRect">
              <a:avLst>
                <a:gd name="adj" fmla="val 9818"/>
              </a:avLst>
            </a:prstGeom>
            <a:grpFill/>
            <a:ln w="6350">
              <a:solidFill>
                <a:srgbClr val="0E2735"/>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latin typeface="Arial"/>
                <a:cs typeface="Arial"/>
              </a:endParaRPr>
            </a:p>
          </p:txBody>
        </p:sp>
        <p:sp>
          <p:nvSpPr>
            <p:cNvPr id="12" name="TextBox 11">
              <a:extLst>
                <a:ext uri="{FF2B5EF4-FFF2-40B4-BE49-F238E27FC236}">
                  <a16:creationId xmlns:a16="http://schemas.microsoft.com/office/drawing/2014/main" id="{4928A3D1-31B1-064F-9578-E56608DF2300}"/>
                </a:ext>
              </a:extLst>
            </p:cNvPr>
            <p:cNvSpPr txBox="1">
              <a:spLocks noChangeArrowheads="1"/>
            </p:cNvSpPr>
            <p:nvPr/>
          </p:nvSpPr>
          <p:spPr bwMode="auto">
            <a:xfrm>
              <a:off x="2681288" y="2739324"/>
              <a:ext cx="1557337" cy="157702"/>
            </a:xfrm>
            <a:prstGeom prst="rect">
              <a:avLst/>
            </a:prstGeom>
            <a:grpFill/>
            <a:ln w="9525">
              <a:noFill/>
              <a:miter lim="800000"/>
              <a:headEnd/>
              <a:tailEnd/>
            </a:ln>
          </p:spPr>
          <p:txBody>
            <a:bodyPr>
              <a:spAutoFit/>
            </a:bodyPr>
            <a:lstStyle/>
            <a:p>
              <a:pPr algn="ctr"/>
              <a:r>
                <a:rPr lang="en-US" sz="900" b="1" dirty="0">
                  <a:solidFill>
                    <a:schemeClr val="accent1"/>
                  </a:solidFill>
                  <a:latin typeface="+mj-lt"/>
                  <a:ea typeface="Verdana" pitchFamily="34" charset="0"/>
                  <a:cs typeface="Helvetica Neue"/>
                </a:rPr>
                <a:t>AWS cloud</a:t>
              </a:r>
            </a:p>
          </p:txBody>
        </p:sp>
        <p:pic>
          <p:nvPicPr>
            <p:cNvPr id="13" name="Picture 12">
              <a:extLst>
                <a:ext uri="{FF2B5EF4-FFF2-40B4-BE49-F238E27FC236}">
                  <a16:creationId xmlns:a16="http://schemas.microsoft.com/office/drawing/2014/main" id="{B6B2A655-5D12-4149-8342-D2508D74D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a:grpFill/>
            <a:ln>
              <a:solidFill>
                <a:srgbClr val="0E2735"/>
              </a:solidFill>
            </a:ln>
          </p:spPr>
        </p:pic>
      </p:grpSp>
      <p:grpSp>
        <p:nvGrpSpPr>
          <p:cNvPr id="14" name="Group 13">
            <a:extLst>
              <a:ext uri="{FF2B5EF4-FFF2-40B4-BE49-F238E27FC236}">
                <a16:creationId xmlns:a16="http://schemas.microsoft.com/office/drawing/2014/main" id="{6D6BC0D6-FC89-5B41-9292-8CD321625D06}"/>
              </a:ext>
            </a:extLst>
          </p:cNvPr>
          <p:cNvGrpSpPr/>
          <p:nvPr/>
        </p:nvGrpSpPr>
        <p:grpSpPr>
          <a:xfrm>
            <a:off x="242550" y="1022965"/>
            <a:ext cx="3900844" cy="2866087"/>
            <a:chOff x="4676775" y="1248662"/>
            <a:chExt cx="1752600" cy="1733550"/>
          </a:xfrm>
          <a:solidFill>
            <a:schemeClr val="tx1"/>
          </a:solidFill>
        </p:grpSpPr>
        <p:sp>
          <p:nvSpPr>
            <p:cNvPr id="15" name="Rounded Rectangle 14">
              <a:extLst>
                <a:ext uri="{FF2B5EF4-FFF2-40B4-BE49-F238E27FC236}">
                  <a16:creationId xmlns:a16="http://schemas.microsoft.com/office/drawing/2014/main" id="{4E7FFD62-7D68-7E4A-B669-0C3D73B0E9CA}"/>
                </a:ext>
              </a:extLst>
            </p:cNvPr>
            <p:cNvSpPr/>
            <p:nvPr/>
          </p:nvSpPr>
          <p:spPr>
            <a:xfrm>
              <a:off x="4676775" y="1248662"/>
              <a:ext cx="1752600" cy="1733550"/>
            </a:xfrm>
            <a:prstGeom prst="roundRect">
              <a:avLst>
                <a:gd name="adj" fmla="val 9818"/>
              </a:avLst>
            </a:prstGeom>
            <a:noFill/>
            <a:ln w="6350">
              <a:solidFill>
                <a:srgbClr val="0E2735"/>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latin typeface="Helvetica Neue"/>
                <a:cs typeface="Helvetica Neue"/>
              </a:endParaRPr>
            </a:p>
          </p:txBody>
        </p:sp>
        <p:sp>
          <p:nvSpPr>
            <p:cNvPr id="16" name="TextBox 37">
              <a:extLst>
                <a:ext uri="{FF2B5EF4-FFF2-40B4-BE49-F238E27FC236}">
                  <a16:creationId xmlns:a16="http://schemas.microsoft.com/office/drawing/2014/main" id="{9F7D470C-98BF-B647-B3A6-55549F20DD0B}"/>
                </a:ext>
              </a:extLst>
            </p:cNvPr>
            <p:cNvSpPr txBox="1">
              <a:spLocks noChangeArrowheads="1"/>
            </p:cNvSpPr>
            <p:nvPr/>
          </p:nvSpPr>
          <p:spPr bwMode="auto">
            <a:xfrm>
              <a:off x="4768850" y="2739324"/>
              <a:ext cx="1555750" cy="139619"/>
            </a:xfrm>
            <a:prstGeom prst="rect">
              <a:avLst/>
            </a:prstGeom>
            <a:solidFill>
              <a:schemeClr val="accent1"/>
            </a:solidFill>
            <a:ln w="9525">
              <a:noFill/>
              <a:miter lim="800000"/>
              <a:headEnd/>
              <a:tailEnd/>
            </a:ln>
          </p:spPr>
          <p:txBody>
            <a:bodyPr>
              <a:spAutoFit/>
            </a:bodyPr>
            <a:lstStyle/>
            <a:p>
              <a:pPr algn="ctr"/>
              <a:r>
                <a:rPr lang="en-US" sz="900" b="1" dirty="0">
                  <a:solidFill>
                    <a:schemeClr val="bg1"/>
                  </a:solidFill>
                  <a:latin typeface="+mj-lt"/>
                  <a:ea typeface="Verdana" pitchFamily="34" charset="0"/>
                  <a:cs typeface="Helvetica Neue"/>
                </a:rPr>
                <a:t>Application Platform</a:t>
              </a:r>
            </a:p>
          </p:txBody>
        </p:sp>
      </p:grpSp>
      <p:sp>
        <p:nvSpPr>
          <p:cNvPr id="17" name="Rounded Rectangle 16">
            <a:extLst>
              <a:ext uri="{FF2B5EF4-FFF2-40B4-BE49-F238E27FC236}">
                <a16:creationId xmlns:a16="http://schemas.microsoft.com/office/drawing/2014/main" id="{35B57E1F-BF98-0C4A-B9A4-2641DD554975}"/>
              </a:ext>
            </a:extLst>
          </p:cNvPr>
          <p:cNvSpPr/>
          <p:nvPr/>
        </p:nvSpPr>
        <p:spPr>
          <a:xfrm>
            <a:off x="2595182" y="1883852"/>
            <a:ext cx="1188340" cy="1630114"/>
          </a:xfrm>
          <a:prstGeom prst="roundRect">
            <a:avLst>
              <a:gd name="adj" fmla="val 9818"/>
            </a:avLst>
          </a:prstGeom>
          <a:solidFill>
            <a:schemeClr val="bg2">
              <a:lumMod val="50000"/>
              <a:lumOff val="50000"/>
            </a:schemeClr>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Catalog/Marketplace</a:t>
            </a:r>
          </a:p>
        </p:txBody>
      </p:sp>
      <p:sp>
        <p:nvSpPr>
          <p:cNvPr id="18" name="Rounded Rectangle 17">
            <a:extLst>
              <a:ext uri="{FF2B5EF4-FFF2-40B4-BE49-F238E27FC236}">
                <a16:creationId xmlns:a16="http://schemas.microsoft.com/office/drawing/2014/main" id="{3022A500-203D-ED44-A410-EFBEC18E4173}"/>
              </a:ext>
            </a:extLst>
          </p:cNvPr>
          <p:cNvSpPr/>
          <p:nvPr/>
        </p:nvSpPr>
        <p:spPr>
          <a:xfrm>
            <a:off x="436687" y="1883852"/>
            <a:ext cx="1188340" cy="1630114"/>
          </a:xfrm>
          <a:prstGeom prst="roundRect">
            <a:avLst>
              <a:gd name="adj" fmla="val 9818"/>
            </a:avLst>
          </a:prstGeom>
          <a:solidFill>
            <a:schemeClr val="bg2">
              <a:lumMod val="50000"/>
              <a:lumOff val="50000"/>
            </a:schemeClr>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Application</a:t>
            </a:r>
          </a:p>
        </p:txBody>
      </p:sp>
      <p:sp>
        <p:nvSpPr>
          <p:cNvPr id="19" name="Rounded Rectangle 18">
            <a:extLst>
              <a:ext uri="{FF2B5EF4-FFF2-40B4-BE49-F238E27FC236}">
                <a16:creationId xmlns:a16="http://schemas.microsoft.com/office/drawing/2014/main" id="{EB8EF1B8-E92D-1046-ACC3-6075A6BB00D7}"/>
              </a:ext>
            </a:extLst>
          </p:cNvPr>
          <p:cNvSpPr/>
          <p:nvPr/>
        </p:nvSpPr>
        <p:spPr>
          <a:xfrm>
            <a:off x="319917" y="1983361"/>
            <a:ext cx="8452646" cy="515639"/>
          </a:xfrm>
          <a:prstGeom prst="roundRect">
            <a:avLst/>
          </a:prstGeom>
          <a:solidFill>
            <a:srgbClr val="FFC000">
              <a:alpha val="5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B1F55EE5-ED06-D64C-8F78-D49EA827D977}"/>
              </a:ext>
            </a:extLst>
          </p:cNvPr>
          <p:cNvSpPr txBox="1"/>
          <p:nvPr/>
        </p:nvSpPr>
        <p:spPr>
          <a:xfrm>
            <a:off x="608673" y="2017336"/>
            <a:ext cx="831897"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Create</a:t>
            </a:r>
          </a:p>
        </p:txBody>
      </p:sp>
      <p:sp>
        <p:nvSpPr>
          <p:cNvPr id="21" name="TextBox 20">
            <a:extLst>
              <a:ext uri="{FF2B5EF4-FFF2-40B4-BE49-F238E27FC236}">
                <a16:creationId xmlns:a16="http://schemas.microsoft.com/office/drawing/2014/main" id="{8CC3F0D0-407E-3641-9213-8FB315172352}"/>
              </a:ext>
            </a:extLst>
          </p:cNvPr>
          <p:cNvSpPr txBox="1"/>
          <p:nvPr/>
        </p:nvSpPr>
        <p:spPr>
          <a:xfrm>
            <a:off x="2868675" y="2017336"/>
            <a:ext cx="702226"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Provision</a:t>
            </a:r>
          </a:p>
        </p:txBody>
      </p:sp>
      <p:pic>
        <p:nvPicPr>
          <p:cNvPr id="22" name="Picture 21">
            <a:extLst>
              <a:ext uri="{FF2B5EF4-FFF2-40B4-BE49-F238E27FC236}">
                <a16:creationId xmlns:a16="http://schemas.microsoft.com/office/drawing/2014/main" id="{A8EDF7B0-6E93-BD46-AF1D-D6E927350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369" y="1930422"/>
            <a:ext cx="309387" cy="382184"/>
          </a:xfrm>
          <a:prstGeom prst="rect">
            <a:avLst/>
          </a:prstGeom>
        </p:spPr>
      </p:pic>
      <p:sp>
        <p:nvSpPr>
          <p:cNvPr id="23" name="TextBox 22">
            <a:extLst>
              <a:ext uri="{FF2B5EF4-FFF2-40B4-BE49-F238E27FC236}">
                <a16:creationId xmlns:a16="http://schemas.microsoft.com/office/drawing/2014/main" id="{AEB9D2C4-160B-6749-A20B-A595133D95D8}"/>
              </a:ext>
            </a:extLst>
          </p:cNvPr>
          <p:cNvSpPr txBox="1"/>
          <p:nvPr/>
        </p:nvSpPr>
        <p:spPr>
          <a:xfrm>
            <a:off x="7490142" y="2312514"/>
            <a:ext cx="1005840" cy="213825"/>
          </a:xfrm>
          <a:prstGeom prst="rect">
            <a:avLst/>
          </a:prstGeom>
          <a:noFill/>
        </p:spPr>
        <p:txBody>
          <a:bodyPr wrap="square" lIns="0" tIns="0" rIns="0" bIns="0" rtlCol="0" anchor="t">
            <a:noAutofit/>
          </a:bodyPr>
          <a:lstStyle/>
          <a:p>
            <a:pPr algn="ctr"/>
            <a:r>
              <a:rPr lang="en-US" sz="600" b="1" dirty="0">
                <a:solidFill>
                  <a:schemeClr val="bg1"/>
                </a:solidFill>
              </a:rPr>
              <a:t>AWS</a:t>
            </a:r>
            <a:br>
              <a:rPr lang="en-US" sz="600" b="1" dirty="0">
                <a:solidFill>
                  <a:schemeClr val="bg1"/>
                </a:solidFill>
              </a:rPr>
            </a:br>
            <a:r>
              <a:rPr lang="en-US" sz="600" b="1" dirty="0">
                <a:solidFill>
                  <a:schemeClr val="bg1"/>
                </a:solidFill>
              </a:rPr>
              <a:t>CloudFormation</a:t>
            </a:r>
          </a:p>
        </p:txBody>
      </p:sp>
      <p:sp>
        <p:nvSpPr>
          <p:cNvPr id="24" name="TextBox 23">
            <a:extLst>
              <a:ext uri="{FF2B5EF4-FFF2-40B4-BE49-F238E27FC236}">
                <a16:creationId xmlns:a16="http://schemas.microsoft.com/office/drawing/2014/main" id="{F66F4E06-ED29-DC4C-AAF7-61E754CF4FF3}"/>
              </a:ext>
            </a:extLst>
          </p:cNvPr>
          <p:cNvSpPr txBox="1"/>
          <p:nvPr/>
        </p:nvSpPr>
        <p:spPr>
          <a:xfrm>
            <a:off x="6746975" y="2017336"/>
            <a:ext cx="807117"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CreateStack</a:t>
            </a:r>
          </a:p>
        </p:txBody>
      </p:sp>
      <p:cxnSp>
        <p:nvCxnSpPr>
          <p:cNvPr id="25" name="Straight Connector 24">
            <a:extLst>
              <a:ext uri="{FF2B5EF4-FFF2-40B4-BE49-F238E27FC236}">
                <a16:creationId xmlns:a16="http://schemas.microsoft.com/office/drawing/2014/main" id="{CB954D05-E936-C244-A4AC-A32D4B9614AD}"/>
              </a:ext>
            </a:extLst>
          </p:cNvPr>
          <p:cNvCxnSpPr>
            <a:cxnSpLocks/>
          </p:cNvCxnSpPr>
          <p:nvPr/>
        </p:nvCxnSpPr>
        <p:spPr>
          <a:xfrm flipV="1">
            <a:off x="319917" y="2254930"/>
            <a:ext cx="7454648" cy="1"/>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FBCAFEC4-C799-2942-B5AF-3803290AA50C}"/>
              </a:ext>
            </a:extLst>
          </p:cNvPr>
          <p:cNvSpPr txBox="1"/>
          <p:nvPr/>
        </p:nvSpPr>
        <p:spPr>
          <a:xfrm>
            <a:off x="6492590" y="2282094"/>
            <a:ext cx="1281975"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CREATE_COMPLETE</a:t>
            </a:r>
          </a:p>
        </p:txBody>
      </p:sp>
      <p:sp>
        <p:nvSpPr>
          <p:cNvPr id="27" name="Right Arrow 26">
            <a:extLst>
              <a:ext uri="{FF2B5EF4-FFF2-40B4-BE49-F238E27FC236}">
                <a16:creationId xmlns:a16="http://schemas.microsoft.com/office/drawing/2014/main" id="{2EBFC7A5-623E-9641-A415-1AB4205FE970}"/>
              </a:ext>
            </a:extLst>
          </p:cNvPr>
          <p:cNvSpPr/>
          <p:nvPr/>
        </p:nvSpPr>
        <p:spPr>
          <a:xfrm rot="10800000">
            <a:off x="5984438" y="2261469"/>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 name="Curved Left Arrow 27">
            <a:extLst>
              <a:ext uri="{FF2B5EF4-FFF2-40B4-BE49-F238E27FC236}">
                <a16:creationId xmlns:a16="http://schemas.microsoft.com/office/drawing/2014/main" id="{82B9B48C-D189-E44E-9DE5-98B4029D1900}"/>
              </a:ext>
            </a:extLst>
          </p:cNvPr>
          <p:cNvSpPr/>
          <p:nvPr/>
        </p:nvSpPr>
        <p:spPr>
          <a:xfrm>
            <a:off x="8343761" y="2047297"/>
            <a:ext cx="339021" cy="399629"/>
          </a:xfrm>
          <a:prstGeom prst="curvedLeftArrow">
            <a:avLst/>
          </a:prstGeom>
          <a:solidFill>
            <a:schemeClr val="accent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02FE7B8-53F4-0049-93F8-06A7BF52750D}"/>
              </a:ext>
            </a:extLst>
          </p:cNvPr>
          <p:cNvSpPr txBox="1"/>
          <p:nvPr/>
        </p:nvSpPr>
        <p:spPr>
          <a:xfrm>
            <a:off x="8210507" y="2121271"/>
            <a:ext cx="682273" cy="276999"/>
          </a:xfrm>
          <a:prstGeom prst="rect">
            <a:avLst/>
          </a:prstGeom>
          <a:noFill/>
        </p:spPr>
        <p:txBody>
          <a:bodyPr wrap="square" rtlCol="0">
            <a:spAutoFit/>
          </a:bodyPr>
          <a:lstStyle/>
          <a:p>
            <a:pPr algn="ctr"/>
            <a:r>
              <a:rPr lang="en-US" sz="600" b="1" dirty="0">
                <a:latin typeface="Amazon Ember" panose="020B0603020204020204" pitchFamily="34" charset="0"/>
                <a:ea typeface="Amazon Ember" panose="020B0603020204020204" pitchFamily="34" charset="0"/>
                <a:cs typeface="Amazon Ember" panose="020B0603020204020204" pitchFamily="34" charset="0"/>
              </a:rPr>
              <a:t>Create AWS Services</a:t>
            </a:r>
          </a:p>
        </p:txBody>
      </p:sp>
      <p:sp>
        <p:nvSpPr>
          <p:cNvPr id="30" name="Right Arrow 29">
            <a:extLst>
              <a:ext uri="{FF2B5EF4-FFF2-40B4-BE49-F238E27FC236}">
                <a16:creationId xmlns:a16="http://schemas.microsoft.com/office/drawing/2014/main" id="{78FFB610-F04C-4B49-BAF2-5352EECDA365}"/>
              </a:ext>
            </a:extLst>
          </p:cNvPr>
          <p:cNvSpPr/>
          <p:nvPr/>
        </p:nvSpPr>
        <p:spPr>
          <a:xfrm rot="10800000">
            <a:off x="3938357" y="2254930"/>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 name="Right Arrow 30">
            <a:extLst>
              <a:ext uri="{FF2B5EF4-FFF2-40B4-BE49-F238E27FC236}">
                <a16:creationId xmlns:a16="http://schemas.microsoft.com/office/drawing/2014/main" id="{F97A405B-9F79-E54D-B3F6-CA732D46232A}"/>
              </a:ext>
            </a:extLst>
          </p:cNvPr>
          <p:cNvSpPr/>
          <p:nvPr/>
        </p:nvSpPr>
        <p:spPr>
          <a:xfrm rot="10800000">
            <a:off x="1876348" y="2254931"/>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 name="TextBox 31">
            <a:extLst>
              <a:ext uri="{FF2B5EF4-FFF2-40B4-BE49-F238E27FC236}">
                <a16:creationId xmlns:a16="http://schemas.microsoft.com/office/drawing/2014/main" id="{50DD678A-5C09-3747-A1E5-22FD8AA8B7D4}"/>
              </a:ext>
            </a:extLst>
          </p:cNvPr>
          <p:cNvSpPr txBox="1"/>
          <p:nvPr/>
        </p:nvSpPr>
        <p:spPr>
          <a:xfrm>
            <a:off x="2876696" y="2279739"/>
            <a:ext cx="702226"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Complete</a:t>
            </a:r>
          </a:p>
        </p:txBody>
      </p:sp>
      <p:sp>
        <p:nvSpPr>
          <p:cNvPr id="33" name="TextBox 32">
            <a:extLst>
              <a:ext uri="{FF2B5EF4-FFF2-40B4-BE49-F238E27FC236}">
                <a16:creationId xmlns:a16="http://schemas.microsoft.com/office/drawing/2014/main" id="{7C8A181E-749B-BC4A-8442-3623E43AC01F}"/>
              </a:ext>
            </a:extLst>
          </p:cNvPr>
          <p:cNvSpPr txBox="1"/>
          <p:nvPr/>
        </p:nvSpPr>
        <p:spPr>
          <a:xfrm>
            <a:off x="404077" y="2279969"/>
            <a:ext cx="1237329"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Application Created</a:t>
            </a:r>
          </a:p>
        </p:txBody>
      </p:sp>
      <p:sp>
        <p:nvSpPr>
          <p:cNvPr id="34" name="Right Arrow 33">
            <a:extLst>
              <a:ext uri="{FF2B5EF4-FFF2-40B4-BE49-F238E27FC236}">
                <a16:creationId xmlns:a16="http://schemas.microsoft.com/office/drawing/2014/main" id="{5113775F-5895-8640-93A1-27952E74E351}"/>
              </a:ext>
            </a:extLst>
          </p:cNvPr>
          <p:cNvSpPr/>
          <p:nvPr/>
        </p:nvSpPr>
        <p:spPr>
          <a:xfrm>
            <a:off x="1877648" y="2006047"/>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5" name="Right Arrow 34">
            <a:extLst>
              <a:ext uri="{FF2B5EF4-FFF2-40B4-BE49-F238E27FC236}">
                <a16:creationId xmlns:a16="http://schemas.microsoft.com/office/drawing/2014/main" id="{AD0A5259-FC5D-AC42-8104-AA23A788F341}"/>
              </a:ext>
            </a:extLst>
          </p:cNvPr>
          <p:cNvSpPr/>
          <p:nvPr/>
        </p:nvSpPr>
        <p:spPr>
          <a:xfrm>
            <a:off x="3960697" y="1996245"/>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6" name="Right Arrow 35">
            <a:extLst>
              <a:ext uri="{FF2B5EF4-FFF2-40B4-BE49-F238E27FC236}">
                <a16:creationId xmlns:a16="http://schemas.microsoft.com/office/drawing/2014/main" id="{A00B85E8-A4F2-FD4F-A30B-F9A1129F4494}"/>
              </a:ext>
            </a:extLst>
          </p:cNvPr>
          <p:cNvSpPr/>
          <p:nvPr/>
        </p:nvSpPr>
        <p:spPr>
          <a:xfrm>
            <a:off x="6001496" y="1996245"/>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7" name="Rounded Rectangle 36">
            <a:extLst>
              <a:ext uri="{FF2B5EF4-FFF2-40B4-BE49-F238E27FC236}">
                <a16:creationId xmlns:a16="http://schemas.microsoft.com/office/drawing/2014/main" id="{790AE9AC-1698-4A4D-B527-AE3A4BA65156}"/>
              </a:ext>
            </a:extLst>
          </p:cNvPr>
          <p:cNvSpPr/>
          <p:nvPr/>
        </p:nvSpPr>
        <p:spPr>
          <a:xfrm>
            <a:off x="319917" y="2896663"/>
            <a:ext cx="8452646" cy="515639"/>
          </a:xfrm>
          <a:prstGeom prst="roundRect">
            <a:avLst/>
          </a:prstGeom>
          <a:solidFill>
            <a:srgbClr val="FFC000">
              <a:alpha val="5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8" name="TextBox 37">
            <a:extLst>
              <a:ext uri="{FF2B5EF4-FFF2-40B4-BE49-F238E27FC236}">
                <a16:creationId xmlns:a16="http://schemas.microsoft.com/office/drawing/2014/main" id="{574B2E59-B498-A44A-98F2-7013C5C77E09}"/>
              </a:ext>
            </a:extLst>
          </p:cNvPr>
          <p:cNvSpPr txBox="1"/>
          <p:nvPr/>
        </p:nvSpPr>
        <p:spPr>
          <a:xfrm>
            <a:off x="608673" y="2930638"/>
            <a:ext cx="831897"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 Service</a:t>
            </a:r>
          </a:p>
        </p:txBody>
      </p:sp>
      <p:sp>
        <p:nvSpPr>
          <p:cNvPr id="39" name="TextBox 38">
            <a:extLst>
              <a:ext uri="{FF2B5EF4-FFF2-40B4-BE49-F238E27FC236}">
                <a16:creationId xmlns:a16="http://schemas.microsoft.com/office/drawing/2014/main" id="{EA2381A4-ABF1-8943-BFC4-F398BFC581F0}"/>
              </a:ext>
            </a:extLst>
          </p:cNvPr>
          <p:cNvSpPr txBox="1"/>
          <p:nvPr/>
        </p:nvSpPr>
        <p:spPr>
          <a:xfrm>
            <a:off x="3027413" y="2930638"/>
            <a:ext cx="424199"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a:t>
            </a:r>
          </a:p>
        </p:txBody>
      </p:sp>
      <p:pic>
        <p:nvPicPr>
          <p:cNvPr id="40" name="Picture 39">
            <a:extLst>
              <a:ext uri="{FF2B5EF4-FFF2-40B4-BE49-F238E27FC236}">
                <a16:creationId xmlns:a16="http://schemas.microsoft.com/office/drawing/2014/main" id="{48E8ED35-2BA9-BE46-AF81-291E94AC1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0606" y="2739227"/>
            <a:ext cx="225899" cy="279052"/>
          </a:xfrm>
          <a:prstGeom prst="rect">
            <a:avLst/>
          </a:prstGeom>
        </p:spPr>
      </p:pic>
      <p:sp>
        <p:nvSpPr>
          <p:cNvPr id="41" name="TextBox 40">
            <a:extLst>
              <a:ext uri="{FF2B5EF4-FFF2-40B4-BE49-F238E27FC236}">
                <a16:creationId xmlns:a16="http://schemas.microsoft.com/office/drawing/2014/main" id="{85F6356A-3586-244E-858E-D3499DAF1A99}"/>
              </a:ext>
            </a:extLst>
          </p:cNvPr>
          <p:cNvSpPr txBox="1"/>
          <p:nvPr/>
        </p:nvSpPr>
        <p:spPr>
          <a:xfrm>
            <a:off x="8128281" y="3013928"/>
            <a:ext cx="616261" cy="156125"/>
          </a:xfrm>
          <a:prstGeom prst="rect">
            <a:avLst/>
          </a:prstGeom>
          <a:noFill/>
        </p:spPr>
        <p:txBody>
          <a:bodyPr wrap="square" lIns="0" tIns="0" rIns="0" bIns="0" rtlCol="0" anchor="t">
            <a:noAutofit/>
          </a:bodyPr>
          <a:lstStyle/>
          <a:p>
            <a:pPr algn="ctr"/>
            <a:r>
              <a:rPr lang="en-US" sz="600" b="1" dirty="0"/>
              <a:t>AWS</a:t>
            </a:r>
            <a:br>
              <a:rPr lang="en-US" sz="600" b="1" dirty="0"/>
            </a:br>
            <a:r>
              <a:rPr lang="en-US" sz="600" b="1" dirty="0"/>
              <a:t>CloudFormation</a:t>
            </a:r>
          </a:p>
        </p:txBody>
      </p:sp>
      <p:sp>
        <p:nvSpPr>
          <p:cNvPr id="42" name="TextBox 41">
            <a:extLst>
              <a:ext uri="{FF2B5EF4-FFF2-40B4-BE49-F238E27FC236}">
                <a16:creationId xmlns:a16="http://schemas.microsoft.com/office/drawing/2014/main" id="{95255106-E6BD-BE4F-92EA-BE58A11F8749}"/>
              </a:ext>
            </a:extLst>
          </p:cNvPr>
          <p:cNvSpPr txBox="1"/>
          <p:nvPr/>
        </p:nvSpPr>
        <p:spPr>
          <a:xfrm>
            <a:off x="6492590" y="2922054"/>
            <a:ext cx="1749007"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DescribeStack/GetParameter</a:t>
            </a:r>
          </a:p>
        </p:txBody>
      </p:sp>
      <p:cxnSp>
        <p:nvCxnSpPr>
          <p:cNvPr id="43" name="Straight Connector 42">
            <a:extLst>
              <a:ext uri="{FF2B5EF4-FFF2-40B4-BE49-F238E27FC236}">
                <a16:creationId xmlns:a16="http://schemas.microsoft.com/office/drawing/2014/main" id="{2C422E63-1816-1D49-9AF7-1717DE5FB01E}"/>
              </a:ext>
            </a:extLst>
          </p:cNvPr>
          <p:cNvCxnSpPr>
            <a:cxnSpLocks/>
          </p:cNvCxnSpPr>
          <p:nvPr/>
        </p:nvCxnSpPr>
        <p:spPr>
          <a:xfrm flipV="1">
            <a:off x="319917" y="3168232"/>
            <a:ext cx="7454648" cy="1"/>
          </a:xfrm>
          <a:prstGeom prst="line">
            <a:avLst/>
          </a:prstGeom>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5D60D8F2-3BAA-8B4C-9BE4-4AFE1FE25A76}"/>
              </a:ext>
            </a:extLst>
          </p:cNvPr>
          <p:cNvSpPr txBox="1"/>
          <p:nvPr/>
        </p:nvSpPr>
        <p:spPr>
          <a:xfrm>
            <a:off x="6539522" y="3188392"/>
            <a:ext cx="1524541"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Connection Information</a:t>
            </a:r>
          </a:p>
        </p:txBody>
      </p:sp>
      <p:sp>
        <p:nvSpPr>
          <p:cNvPr id="45" name="Right Arrow 44">
            <a:extLst>
              <a:ext uri="{FF2B5EF4-FFF2-40B4-BE49-F238E27FC236}">
                <a16:creationId xmlns:a16="http://schemas.microsoft.com/office/drawing/2014/main" id="{23BFDC33-4FC4-7A4D-BD90-5565D97CCEC6}"/>
              </a:ext>
            </a:extLst>
          </p:cNvPr>
          <p:cNvSpPr/>
          <p:nvPr/>
        </p:nvSpPr>
        <p:spPr>
          <a:xfrm rot="10800000">
            <a:off x="5984438" y="3174771"/>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6" name="Curved Left Arrow 45">
            <a:extLst>
              <a:ext uri="{FF2B5EF4-FFF2-40B4-BE49-F238E27FC236}">
                <a16:creationId xmlns:a16="http://schemas.microsoft.com/office/drawing/2014/main" id="{B5C16BCE-247E-B14A-812B-A13D99D7B924}"/>
              </a:ext>
            </a:extLst>
          </p:cNvPr>
          <p:cNvSpPr/>
          <p:nvPr/>
        </p:nvSpPr>
        <p:spPr>
          <a:xfrm>
            <a:off x="8144383" y="2974349"/>
            <a:ext cx="583958" cy="399629"/>
          </a:xfrm>
          <a:prstGeom prst="curvedLeftArrow">
            <a:avLst/>
          </a:prstGeom>
          <a:solidFill>
            <a:schemeClr val="accent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7" name="Right Arrow 46">
            <a:extLst>
              <a:ext uri="{FF2B5EF4-FFF2-40B4-BE49-F238E27FC236}">
                <a16:creationId xmlns:a16="http://schemas.microsoft.com/office/drawing/2014/main" id="{5F7DD535-22AC-E74D-88DA-353465BE30F8}"/>
              </a:ext>
            </a:extLst>
          </p:cNvPr>
          <p:cNvSpPr/>
          <p:nvPr/>
        </p:nvSpPr>
        <p:spPr>
          <a:xfrm rot="10800000">
            <a:off x="3938357" y="3168232"/>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8" name="Right Arrow 47">
            <a:extLst>
              <a:ext uri="{FF2B5EF4-FFF2-40B4-BE49-F238E27FC236}">
                <a16:creationId xmlns:a16="http://schemas.microsoft.com/office/drawing/2014/main" id="{DC301BD5-ACB5-0840-95EF-36FA9B5BF074}"/>
              </a:ext>
            </a:extLst>
          </p:cNvPr>
          <p:cNvSpPr/>
          <p:nvPr/>
        </p:nvSpPr>
        <p:spPr>
          <a:xfrm rot="10800000">
            <a:off x="1876348" y="3168233"/>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9" name="TextBox 48">
            <a:extLst>
              <a:ext uri="{FF2B5EF4-FFF2-40B4-BE49-F238E27FC236}">
                <a16:creationId xmlns:a16="http://schemas.microsoft.com/office/drawing/2014/main" id="{F9364D9E-6760-0842-B475-1220031AD553}"/>
              </a:ext>
            </a:extLst>
          </p:cNvPr>
          <p:cNvSpPr txBox="1"/>
          <p:nvPr/>
        </p:nvSpPr>
        <p:spPr>
          <a:xfrm>
            <a:off x="2707368" y="3193041"/>
            <a:ext cx="1058297" cy="230832"/>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 Credentials</a:t>
            </a:r>
          </a:p>
        </p:txBody>
      </p:sp>
      <p:sp>
        <p:nvSpPr>
          <p:cNvPr id="50" name="TextBox 49">
            <a:extLst>
              <a:ext uri="{FF2B5EF4-FFF2-40B4-BE49-F238E27FC236}">
                <a16:creationId xmlns:a16="http://schemas.microsoft.com/office/drawing/2014/main" id="{3FAFF17A-D78F-464E-A103-1997B5C2CD61}"/>
              </a:ext>
            </a:extLst>
          </p:cNvPr>
          <p:cNvSpPr txBox="1"/>
          <p:nvPr/>
        </p:nvSpPr>
        <p:spPr>
          <a:xfrm>
            <a:off x="335644" y="3188088"/>
            <a:ext cx="1437664" cy="230832"/>
          </a:xfrm>
          <a:prstGeom prst="rect">
            <a:avLst/>
          </a:prstGeom>
          <a:noFill/>
        </p:spPr>
        <p:txBody>
          <a:bodyPr wrap="square" rtlCol="0">
            <a:spAutoFit/>
          </a:bodyPr>
          <a:lstStyle/>
          <a:p>
            <a:pPr algn="ctr"/>
            <a:r>
              <a:rPr lang="en-US" sz="900" dirty="0">
                <a:latin typeface="Amazon Ember" panose="020B0603020204020204" pitchFamily="34" charset="0"/>
                <a:ea typeface="Amazon Ember" panose="020B0603020204020204" pitchFamily="34" charset="0"/>
                <a:cs typeface="Amazon Ember" panose="020B0603020204020204" pitchFamily="34" charset="0"/>
              </a:rPr>
              <a:t>Secret</a:t>
            </a:r>
          </a:p>
        </p:txBody>
      </p:sp>
      <p:sp>
        <p:nvSpPr>
          <p:cNvPr id="51" name="Right Arrow 50">
            <a:extLst>
              <a:ext uri="{FF2B5EF4-FFF2-40B4-BE49-F238E27FC236}">
                <a16:creationId xmlns:a16="http://schemas.microsoft.com/office/drawing/2014/main" id="{EC84F903-7D00-0A41-8D7C-1C503C56CEB0}"/>
              </a:ext>
            </a:extLst>
          </p:cNvPr>
          <p:cNvSpPr/>
          <p:nvPr/>
        </p:nvSpPr>
        <p:spPr>
          <a:xfrm>
            <a:off x="1877648" y="2919349"/>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2" name="Right Arrow 51">
            <a:extLst>
              <a:ext uri="{FF2B5EF4-FFF2-40B4-BE49-F238E27FC236}">
                <a16:creationId xmlns:a16="http://schemas.microsoft.com/office/drawing/2014/main" id="{31098F9C-BC7C-0045-8786-D8C9CF351C1D}"/>
              </a:ext>
            </a:extLst>
          </p:cNvPr>
          <p:cNvSpPr/>
          <p:nvPr/>
        </p:nvSpPr>
        <p:spPr>
          <a:xfrm>
            <a:off x="3960697" y="2909547"/>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 name="Right Arrow 52">
            <a:extLst>
              <a:ext uri="{FF2B5EF4-FFF2-40B4-BE49-F238E27FC236}">
                <a16:creationId xmlns:a16="http://schemas.microsoft.com/office/drawing/2014/main" id="{7ABB5104-90A5-4D43-B50A-D2FCBCDB44AB}"/>
              </a:ext>
            </a:extLst>
          </p:cNvPr>
          <p:cNvSpPr/>
          <p:nvPr/>
        </p:nvSpPr>
        <p:spPr>
          <a:xfrm>
            <a:off x="6001496" y="2909547"/>
            <a:ext cx="461202" cy="25341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pic>
        <p:nvPicPr>
          <p:cNvPr id="54" name="Picture 53">
            <a:extLst>
              <a:ext uri="{FF2B5EF4-FFF2-40B4-BE49-F238E27FC236}">
                <a16:creationId xmlns:a16="http://schemas.microsoft.com/office/drawing/2014/main" id="{5F0FF166-B278-8940-BFC2-1893FD3C82EE}"/>
              </a:ext>
            </a:extLst>
          </p:cNvPr>
          <p:cNvPicPr>
            <a:picLocks noChangeAspect="1"/>
          </p:cNvPicPr>
          <p:nvPr/>
        </p:nvPicPr>
        <p:blipFill>
          <a:blip r:embed="rId4"/>
          <a:stretch>
            <a:fillRect/>
          </a:stretch>
        </p:blipFill>
        <p:spPr>
          <a:xfrm>
            <a:off x="4193985" y="1815102"/>
            <a:ext cx="2071256" cy="1857160"/>
          </a:xfrm>
          <a:prstGeom prst="rect">
            <a:avLst/>
          </a:prstGeom>
        </p:spPr>
      </p:pic>
      <p:pic>
        <p:nvPicPr>
          <p:cNvPr id="55" name="Picture 54">
            <a:extLst>
              <a:ext uri="{FF2B5EF4-FFF2-40B4-BE49-F238E27FC236}">
                <a16:creationId xmlns:a16="http://schemas.microsoft.com/office/drawing/2014/main" id="{DBFB1E7C-5F09-0F48-B797-B30B8E054C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2584" y="3202461"/>
            <a:ext cx="246861" cy="296233"/>
          </a:xfrm>
          <a:prstGeom prst="rect">
            <a:avLst/>
          </a:prstGeom>
        </p:spPr>
      </p:pic>
      <p:sp>
        <p:nvSpPr>
          <p:cNvPr id="56" name="TextBox 55">
            <a:extLst>
              <a:ext uri="{FF2B5EF4-FFF2-40B4-BE49-F238E27FC236}">
                <a16:creationId xmlns:a16="http://schemas.microsoft.com/office/drawing/2014/main" id="{E8D4B781-7A3B-CF48-83E6-55981A444E64}"/>
              </a:ext>
            </a:extLst>
          </p:cNvPr>
          <p:cNvSpPr txBox="1"/>
          <p:nvPr/>
        </p:nvSpPr>
        <p:spPr>
          <a:xfrm>
            <a:off x="8114906" y="3502151"/>
            <a:ext cx="616261" cy="156125"/>
          </a:xfrm>
          <a:prstGeom prst="rect">
            <a:avLst/>
          </a:prstGeom>
          <a:noFill/>
        </p:spPr>
        <p:txBody>
          <a:bodyPr wrap="square" lIns="0" tIns="0" rIns="0" bIns="0" rtlCol="0" anchor="t">
            <a:noAutofit/>
          </a:bodyPr>
          <a:lstStyle/>
          <a:p>
            <a:pPr algn="ctr"/>
            <a:r>
              <a:rPr lang="en-US" sz="600" b="1" dirty="0">
                <a:solidFill>
                  <a:schemeClr val="bg1"/>
                </a:solidFill>
              </a:rPr>
              <a:t>AWS KMS</a:t>
            </a:r>
          </a:p>
        </p:txBody>
      </p:sp>
      <p:pic>
        <p:nvPicPr>
          <p:cNvPr id="59" name="Picture 58">
            <a:extLst>
              <a:ext uri="{FF2B5EF4-FFF2-40B4-BE49-F238E27FC236}">
                <a16:creationId xmlns:a16="http://schemas.microsoft.com/office/drawing/2014/main" id="{5429EF4C-1ADC-4F44-9835-EB020A922989}"/>
              </a:ext>
            </a:extLst>
          </p:cNvPr>
          <p:cNvPicPr>
            <a:picLocks noChangeAspect="1"/>
          </p:cNvPicPr>
          <p:nvPr/>
        </p:nvPicPr>
        <p:blipFill>
          <a:blip r:embed="rId6"/>
          <a:stretch>
            <a:fillRect/>
          </a:stretch>
        </p:blipFill>
        <p:spPr>
          <a:xfrm>
            <a:off x="400295" y="1057436"/>
            <a:ext cx="622446" cy="664980"/>
          </a:xfrm>
          <a:prstGeom prst="rect">
            <a:avLst/>
          </a:prstGeom>
        </p:spPr>
      </p:pic>
      <p:sp>
        <p:nvSpPr>
          <p:cNvPr id="2" name="TextBox 1">
            <a:extLst>
              <a:ext uri="{FF2B5EF4-FFF2-40B4-BE49-F238E27FC236}">
                <a16:creationId xmlns:a16="http://schemas.microsoft.com/office/drawing/2014/main" id="{20234077-F3BD-E14E-93CF-9F93A30743DD}"/>
              </a:ext>
            </a:extLst>
          </p:cNvPr>
          <p:cNvSpPr txBox="1"/>
          <p:nvPr/>
        </p:nvSpPr>
        <p:spPr>
          <a:xfrm>
            <a:off x="1926772" y="4203117"/>
            <a:ext cx="5238935" cy="646331"/>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https://github.com/awslabs/aws-servicebroker/</a:t>
            </a:r>
          </a:p>
          <a:p>
            <a:endParaRPr lang="en-US" dirty="0"/>
          </a:p>
        </p:txBody>
      </p:sp>
    </p:spTree>
    <p:extLst>
      <p:ext uri="{BB962C8B-B14F-4D97-AF65-F5344CB8AC3E}">
        <p14:creationId xmlns:p14="http://schemas.microsoft.com/office/powerpoint/2010/main" val="29385024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 name="Picture 5" descr="Picture 5"/>
          <p:cNvPicPr>
            <a:picLocks noChangeAspect="1"/>
          </p:cNvPicPr>
          <p:nvPr/>
        </p:nvPicPr>
        <p:blipFill>
          <a:blip r:embed="rId3">
            <a:extLst/>
          </a:blip>
          <a:stretch>
            <a:fillRect/>
          </a:stretch>
        </p:blipFill>
        <p:spPr>
          <a:xfrm>
            <a:off x="3555129" y="675975"/>
            <a:ext cx="2144487" cy="2144486"/>
          </a:xfrm>
          <a:prstGeom prst="rect">
            <a:avLst/>
          </a:prstGeom>
          <a:ln w="12700">
            <a:miter lim="400000"/>
          </a:ln>
        </p:spPr>
      </p:pic>
      <p:pic>
        <p:nvPicPr>
          <p:cNvPr id="327" name="Graphic 6" descr="Graphic 6"/>
          <p:cNvPicPr>
            <a:picLocks noChangeAspect="1"/>
          </p:cNvPicPr>
          <p:nvPr/>
        </p:nvPicPr>
        <p:blipFill>
          <a:blip r:embed="rId4">
            <a:extLst/>
          </a:blip>
          <a:stretch>
            <a:fillRect/>
          </a:stretch>
        </p:blipFill>
        <p:spPr>
          <a:xfrm>
            <a:off x="1471672" y="3445257"/>
            <a:ext cx="762001" cy="952501"/>
          </a:xfrm>
          <a:prstGeom prst="rect">
            <a:avLst/>
          </a:prstGeom>
          <a:ln w="12700">
            <a:miter lim="400000"/>
          </a:ln>
        </p:spPr>
      </p:pic>
      <p:pic>
        <p:nvPicPr>
          <p:cNvPr id="328" name="Graphic 7" descr="Graphic 7"/>
          <p:cNvPicPr>
            <a:picLocks noChangeAspect="1"/>
          </p:cNvPicPr>
          <p:nvPr/>
        </p:nvPicPr>
        <p:blipFill>
          <a:blip r:embed="rId5">
            <a:extLst/>
          </a:blip>
          <a:stretch>
            <a:fillRect/>
          </a:stretch>
        </p:blipFill>
        <p:spPr>
          <a:xfrm>
            <a:off x="390531" y="3452057"/>
            <a:ext cx="762001" cy="952501"/>
          </a:xfrm>
          <a:prstGeom prst="rect">
            <a:avLst/>
          </a:prstGeom>
          <a:ln w="12700">
            <a:miter lim="400000"/>
          </a:ln>
        </p:spPr>
      </p:pic>
      <p:pic>
        <p:nvPicPr>
          <p:cNvPr id="329" name="Graphic 9" descr="Graphic 9"/>
          <p:cNvPicPr>
            <a:picLocks noChangeAspect="1"/>
          </p:cNvPicPr>
          <p:nvPr/>
        </p:nvPicPr>
        <p:blipFill>
          <a:blip r:embed="rId6">
            <a:extLst/>
          </a:blip>
          <a:stretch>
            <a:fillRect/>
          </a:stretch>
        </p:blipFill>
        <p:spPr>
          <a:xfrm>
            <a:off x="1517733" y="693302"/>
            <a:ext cx="762001" cy="1092201"/>
          </a:xfrm>
          <a:prstGeom prst="rect">
            <a:avLst/>
          </a:prstGeom>
          <a:ln w="12700">
            <a:miter lim="400000"/>
          </a:ln>
        </p:spPr>
      </p:pic>
      <p:pic>
        <p:nvPicPr>
          <p:cNvPr id="330" name="Graphic 10" descr="Graphic 10"/>
          <p:cNvPicPr>
            <a:picLocks noChangeAspect="1"/>
          </p:cNvPicPr>
          <p:nvPr/>
        </p:nvPicPr>
        <p:blipFill>
          <a:blip r:embed="rId7">
            <a:extLst/>
          </a:blip>
          <a:stretch>
            <a:fillRect/>
          </a:stretch>
        </p:blipFill>
        <p:spPr>
          <a:xfrm>
            <a:off x="4715099" y="3423865"/>
            <a:ext cx="762001" cy="1092201"/>
          </a:xfrm>
          <a:prstGeom prst="rect">
            <a:avLst/>
          </a:prstGeom>
          <a:ln w="12700">
            <a:miter lim="400000"/>
          </a:ln>
        </p:spPr>
      </p:pic>
      <p:pic>
        <p:nvPicPr>
          <p:cNvPr id="331" name="Graphic 11" descr="Graphic 11"/>
          <p:cNvPicPr>
            <a:picLocks noChangeAspect="1"/>
          </p:cNvPicPr>
          <p:nvPr/>
        </p:nvPicPr>
        <p:blipFill>
          <a:blip r:embed="rId8">
            <a:extLst/>
          </a:blip>
          <a:stretch>
            <a:fillRect/>
          </a:stretch>
        </p:blipFill>
        <p:spPr>
          <a:xfrm>
            <a:off x="7958525" y="675975"/>
            <a:ext cx="762001" cy="1092201"/>
          </a:xfrm>
          <a:prstGeom prst="rect">
            <a:avLst/>
          </a:prstGeom>
          <a:ln w="12700">
            <a:miter lim="400000"/>
          </a:ln>
        </p:spPr>
      </p:pic>
      <p:pic>
        <p:nvPicPr>
          <p:cNvPr id="332" name="Graphic 12" descr="Graphic 12"/>
          <p:cNvPicPr>
            <a:picLocks noChangeAspect="1"/>
          </p:cNvPicPr>
          <p:nvPr/>
        </p:nvPicPr>
        <p:blipFill>
          <a:blip r:embed="rId9">
            <a:extLst/>
          </a:blip>
          <a:stretch>
            <a:fillRect/>
          </a:stretch>
        </p:blipFill>
        <p:spPr>
          <a:xfrm>
            <a:off x="1468756" y="2206668"/>
            <a:ext cx="762001" cy="952501"/>
          </a:xfrm>
          <a:prstGeom prst="rect">
            <a:avLst/>
          </a:prstGeom>
          <a:ln w="12700">
            <a:miter lim="400000"/>
          </a:ln>
        </p:spPr>
      </p:pic>
      <p:pic>
        <p:nvPicPr>
          <p:cNvPr id="333" name="Graphic 13" descr="Graphic 13"/>
          <p:cNvPicPr>
            <a:picLocks noChangeAspect="1"/>
          </p:cNvPicPr>
          <p:nvPr/>
        </p:nvPicPr>
        <p:blipFill>
          <a:blip r:embed="rId10">
            <a:extLst/>
          </a:blip>
          <a:stretch>
            <a:fillRect/>
          </a:stretch>
        </p:blipFill>
        <p:spPr>
          <a:xfrm>
            <a:off x="6877383" y="3445257"/>
            <a:ext cx="762001" cy="952501"/>
          </a:xfrm>
          <a:prstGeom prst="rect">
            <a:avLst/>
          </a:prstGeom>
          <a:ln w="12700">
            <a:miter lim="400000"/>
          </a:ln>
        </p:spPr>
      </p:pic>
      <p:pic>
        <p:nvPicPr>
          <p:cNvPr id="334" name="Graphic 14" descr="Graphic 14"/>
          <p:cNvPicPr>
            <a:picLocks noChangeAspect="1"/>
          </p:cNvPicPr>
          <p:nvPr/>
        </p:nvPicPr>
        <p:blipFill>
          <a:blip r:embed="rId11">
            <a:extLst/>
          </a:blip>
          <a:stretch>
            <a:fillRect/>
          </a:stretch>
        </p:blipFill>
        <p:spPr>
          <a:xfrm>
            <a:off x="7958525" y="3452057"/>
            <a:ext cx="762001" cy="1092201"/>
          </a:xfrm>
          <a:prstGeom prst="rect">
            <a:avLst/>
          </a:prstGeom>
          <a:ln w="12700">
            <a:miter lim="400000"/>
          </a:ln>
        </p:spPr>
      </p:pic>
      <p:pic>
        <p:nvPicPr>
          <p:cNvPr id="335" name="Graphic 15" descr="Graphic 15"/>
          <p:cNvPicPr>
            <a:picLocks noChangeAspect="1"/>
          </p:cNvPicPr>
          <p:nvPr/>
        </p:nvPicPr>
        <p:blipFill>
          <a:blip r:embed="rId12">
            <a:extLst/>
          </a:blip>
          <a:stretch>
            <a:fillRect/>
          </a:stretch>
        </p:blipFill>
        <p:spPr>
          <a:xfrm>
            <a:off x="5796241" y="3423865"/>
            <a:ext cx="762001" cy="1092201"/>
          </a:xfrm>
          <a:prstGeom prst="rect">
            <a:avLst/>
          </a:prstGeom>
          <a:ln w="12700">
            <a:miter lim="400000"/>
          </a:ln>
        </p:spPr>
      </p:pic>
      <p:pic>
        <p:nvPicPr>
          <p:cNvPr id="336" name="Graphic 16" descr="Graphic 16"/>
          <p:cNvPicPr>
            <a:picLocks noChangeAspect="1"/>
          </p:cNvPicPr>
          <p:nvPr/>
        </p:nvPicPr>
        <p:blipFill>
          <a:blip r:embed="rId13">
            <a:extLst/>
          </a:blip>
          <a:stretch>
            <a:fillRect/>
          </a:stretch>
        </p:blipFill>
        <p:spPr>
          <a:xfrm>
            <a:off x="386567" y="681879"/>
            <a:ext cx="762001" cy="1231901"/>
          </a:xfrm>
          <a:prstGeom prst="rect">
            <a:avLst/>
          </a:prstGeom>
          <a:ln w="12700">
            <a:miter lim="400000"/>
          </a:ln>
        </p:spPr>
      </p:pic>
      <p:pic>
        <p:nvPicPr>
          <p:cNvPr id="337" name="Graphic 17" descr="Graphic 17"/>
          <p:cNvPicPr>
            <a:picLocks noChangeAspect="1"/>
          </p:cNvPicPr>
          <p:nvPr/>
        </p:nvPicPr>
        <p:blipFill>
          <a:blip r:embed="rId14">
            <a:extLst/>
          </a:blip>
          <a:stretch>
            <a:fillRect/>
          </a:stretch>
        </p:blipFill>
        <p:spPr>
          <a:xfrm>
            <a:off x="358558" y="2206668"/>
            <a:ext cx="762001" cy="952501"/>
          </a:xfrm>
          <a:prstGeom prst="rect">
            <a:avLst/>
          </a:prstGeom>
          <a:ln w="12700">
            <a:miter lim="400000"/>
          </a:ln>
        </p:spPr>
      </p:pic>
      <p:pic>
        <p:nvPicPr>
          <p:cNvPr id="338" name="Graphic 18" descr="Graphic 18"/>
          <p:cNvPicPr>
            <a:picLocks noChangeAspect="1"/>
          </p:cNvPicPr>
          <p:nvPr/>
        </p:nvPicPr>
        <p:blipFill>
          <a:blip r:embed="rId15">
            <a:extLst/>
          </a:blip>
          <a:stretch>
            <a:fillRect/>
          </a:stretch>
        </p:blipFill>
        <p:spPr>
          <a:xfrm>
            <a:off x="7958525" y="2206668"/>
            <a:ext cx="762001" cy="952501"/>
          </a:xfrm>
          <a:prstGeom prst="rect">
            <a:avLst/>
          </a:prstGeom>
          <a:ln w="12700">
            <a:miter lim="400000"/>
          </a:ln>
        </p:spPr>
      </p:pic>
      <p:pic>
        <p:nvPicPr>
          <p:cNvPr id="339" name="Graphic 19" descr="Graphic 19"/>
          <p:cNvPicPr>
            <a:picLocks noChangeAspect="1"/>
          </p:cNvPicPr>
          <p:nvPr/>
        </p:nvPicPr>
        <p:blipFill>
          <a:blip r:embed="rId16">
            <a:extLst/>
          </a:blip>
          <a:stretch>
            <a:fillRect/>
          </a:stretch>
        </p:blipFill>
        <p:spPr>
          <a:xfrm>
            <a:off x="3633956" y="3445257"/>
            <a:ext cx="762001" cy="1092201"/>
          </a:xfrm>
          <a:prstGeom prst="rect">
            <a:avLst/>
          </a:prstGeom>
          <a:ln w="12700">
            <a:miter lim="400000"/>
          </a:ln>
        </p:spPr>
      </p:pic>
      <p:pic>
        <p:nvPicPr>
          <p:cNvPr id="340" name="Graphic 20" descr="Graphic 20"/>
          <p:cNvPicPr>
            <a:picLocks noChangeAspect="1"/>
          </p:cNvPicPr>
          <p:nvPr/>
        </p:nvPicPr>
        <p:blipFill>
          <a:blip r:embed="rId17">
            <a:extLst/>
          </a:blip>
          <a:stretch>
            <a:fillRect/>
          </a:stretch>
        </p:blipFill>
        <p:spPr>
          <a:xfrm>
            <a:off x="2552814" y="3435739"/>
            <a:ext cx="762001" cy="952501"/>
          </a:xfrm>
          <a:prstGeom prst="rect">
            <a:avLst/>
          </a:prstGeom>
          <a:ln w="12700">
            <a:miter lim="400000"/>
          </a:ln>
        </p:spPr>
      </p:pic>
      <p:pic>
        <p:nvPicPr>
          <p:cNvPr id="341" name="Graphic 21" descr="Graphic 21"/>
          <p:cNvPicPr>
            <a:picLocks noChangeAspect="1"/>
          </p:cNvPicPr>
          <p:nvPr/>
        </p:nvPicPr>
        <p:blipFill>
          <a:blip r:embed="rId18">
            <a:extLst/>
          </a:blip>
          <a:stretch>
            <a:fillRect/>
          </a:stretch>
        </p:blipFill>
        <p:spPr>
          <a:xfrm>
            <a:off x="6877383" y="658767"/>
            <a:ext cx="762001" cy="1092201"/>
          </a:xfrm>
          <a:prstGeom prst="rect">
            <a:avLst/>
          </a:prstGeom>
          <a:ln w="12700">
            <a:miter lim="400000"/>
          </a:ln>
        </p:spPr>
      </p:pic>
    </p:spTree>
    <p:extLst>
      <p:ext uri="{BB962C8B-B14F-4D97-AF65-F5344CB8AC3E}">
        <p14:creationId xmlns:p14="http://schemas.microsoft.com/office/powerpoint/2010/main" val="119440971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F65F-6969-A247-8941-CA9D8BA16D6C}"/>
              </a:ext>
            </a:extLst>
          </p:cNvPr>
          <p:cNvSpPr>
            <a:spLocks noGrp="1"/>
          </p:cNvSpPr>
          <p:nvPr>
            <p:ph type="title"/>
          </p:nvPr>
        </p:nvSpPr>
        <p:spPr>
          <a:xfrm>
            <a:off x="2303570" y="1853981"/>
            <a:ext cx="4951340" cy="930105"/>
          </a:xfrm>
        </p:spPr>
        <p:txBody>
          <a:bodyPr/>
          <a:lstStyle/>
          <a:p>
            <a:r>
              <a:rPr lang="en-US" dirty="0"/>
              <a:t>Lab: Getting started</a:t>
            </a:r>
          </a:p>
        </p:txBody>
      </p:sp>
      <p:sp>
        <p:nvSpPr>
          <p:cNvPr id="4" name="Rectangle 3">
            <a:extLst>
              <a:ext uri="{FF2B5EF4-FFF2-40B4-BE49-F238E27FC236}">
                <a16:creationId xmlns:a16="http://schemas.microsoft.com/office/drawing/2014/main" id="{A902115A-DAC2-A947-9CE3-5ADE1D7D261A}"/>
              </a:ext>
            </a:extLst>
          </p:cNvPr>
          <p:cNvSpPr/>
          <p:nvPr/>
        </p:nvSpPr>
        <p:spPr>
          <a:xfrm>
            <a:off x="2457495" y="2679807"/>
            <a:ext cx="3967753" cy="369332"/>
          </a:xfrm>
          <a:prstGeom prst="rect">
            <a:avLst/>
          </a:prstGeom>
        </p:spPr>
        <p:txBody>
          <a:bodyPr wrap="none">
            <a:spAutoFit/>
          </a:bodyPr>
          <a:lstStyle/>
          <a:p>
            <a:r>
              <a:rPr lang="en-US" dirty="0" err="1">
                <a:solidFill>
                  <a:srgbClr val="FFC000"/>
                </a:solidFill>
              </a:rPr>
              <a:t>Immersion.openshift.awsworkshop.io</a:t>
            </a:r>
            <a:endParaRPr lang="en-US" dirty="0">
              <a:solidFill>
                <a:srgbClr val="FFC000"/>
              </a:solidFill>
            </a:endParaRPr>
          </a:p>
        </p:txBody>
      </p:sp>
    </p:spTree>
    <p:extLst>
      <p:ext uri="{BB962C8B-B14F-4D97-AF65-F5344CB8AC3E}">
        <p14:creationId xmlns:p14="http://schemas.microsoft.com/office/powerpoint/2010/main" val="227051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F65F-6969-A247-8941-CA9D8BA16D6C}"/>
              </a:ext>
            </a:extLst>
          </p:cNvPr>
          <p:cNvSpPr>
            <a:spLocks noGrp="1"/>
          </p:cNvSpPr>
          <p:nvPr>
            <p:ph type="title"/>
          </p:nvPr>
        </p:nvSpPr>
        <p:spPr>
          <a:xfrm>
            <a:off x="866656" y="1934368"/>
            <a:ext cx="7772400" cy="930105"/>
          </a:xfrm>
        </p:spPr>
        <p:txBody>
          <a:bodyPr/>
          <a:lstStyle/>
          <a:p>
            <a:r>
              <a:rPr lang="en-US" dirty="0"/>
              <a:t>Lab: Deploy containers to </a:t>
            </a:r>
            <a:r>
              <a:rPr lang="en-US" dirty="0" err="1"/>
              <a:t>Openshift</a:t>
            </a:r>
            <a:endParaRPr lang="en-US" dirty="0"/>
          </a:p>
        </p:txBody>
      </p:sp>
      <p:sp>
        <p:nvSpPr>
          <p:cNvPr id="3" name="Rectangle 2">
            <a:extLst>
              <a:ext uri="{FF2B5EF4-FFF2-40B4-BE49-F238E27FC236}">
                <a16:creationId xmlns:a16="http://schemas.microsoft.com/office/drawing/2014/main" id="{830C34C9-0D18-0248-8A53-B9E826EEEE06}"/>
              </a:ext>
            </a:extLst>
          </p:cNvPr>
          <p:cNvSpPr/>
          <p:nvPr/>
        </p:nvSpPr>
        <p:spPr>
          <a:xfrm>
            <a:off x="2668510" y="2679807"/>
            <a:ext cx="3967753" cy="369332"/>
          </a:xfrm>
          <a:prstGeom prst="rect">
            <a:avLst/>
          </a:prstGeom>
        </p:spPr>
        <p:txBody>
          <a:bodyPr wrap="none">
            <a:spAutoFit/>
          </a:bodyPr>
          <a:lstStyle/>
          <a:p>
            <a:r>
              <a:rPr lang="en-US" dirty="0" err="1">
                <a:solidFill>
                  <a:srgbClr val="FFC000"/>
                </a:solidFill>
              </a:rPr>
              <a:t>Immersion.openshift.awsworkshop.io</a:t>
            </a:r>
            <a:endParaRPr lang="en-US" dirty="0">
              <a:solidFill>
                <a:srgbClr val="FFC000"/>
              </a:solidFill>
            </a:endParaRPr>
          </a:p>
        </p:txBody>
      </p:sp>
    </p:spTree>
    <p:extLst>
      <p:ext uri="{BB962C8B-B14F-4D97-AF65-F5344CB8AC3E}">
        <p14:creationId xmlns:p14="http://schemas.microsoft.com/office/powerpoint/2010/main" val="331396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F65F-6969-A247-8941-CA9D8BA16D6C}"/>
              </a:ext>
            </a:extLst>
          </p:cNvPr>
          <p:cNvSpPr>
            <a:spLocks noGrp="1"/>
          </p:cNvSpPr>
          <p:nvPr>
            <p:ph type="title"/>
          </p:nvPr>
        </p:nvSpPr>
        <p:spPr>
          <a:xfrm>
            <a:off x="2002120" y="1884126"/>
            <a:ext cx="5624579" cy="930105"/>
          </a:xfrm>
        </p:spPr>
        <p:txBody>
          <a:bodyPr/>
          <a:lstStyle/>
          <a:p>
            <a:r>
              <a:rPr lang="en-US" dirty="0"/>
              <a:t>Lab: AWS Service Broker.</a:t>
            </a:r>
          </a:p>
        </p:txBody>
      </p:sp>
      <p:sp>
        <p:nvSpPr>
          <p:cNvPr id="3" name="Rectangle 2">
            <a:extLst>
              <a:ext uri="{FF2B5EF4-FFF2-40B4-BE49-F238E27FC236}">
                <a16:creationId xmlns:a16="http://schemas.microsoft.com/office/drawing/2014/main" id="{7B2C3F90-6601-5442-B9E7-2BA9D782F1C4}"/>
              </a:ext>
            </a:extLst>
          </p:cNvPr>
          <p:cNvSpPr/>
          <p:nvPr/>
        </p:nvSpPr>
        <p:spPr>
          <a:xfrm>
            <a:off x="2830532" y="2547858"/>
            <a:ext cx="3967753" cy="369332"/>
          </a:xfrm>
          <a:prstGeom prst="rect">
            <a:avLst/>
          </a:prstGeom>
        </p:spPr>
        <p:txBody>
          <a:bodyPr wrap="none">
            <a:spAutoFit/>
          </a:bodyPr>
          <a:lstStyle/>
          <a:p>
            <a:r>
              <a:rPr lang="en-US" dirty="0" err="1">
                <a:solidFill>
                  <a:srgbClr val="FFC000"/>
                </a:solidFill>
              </a:rPr>
              <a:t>Immersion.openshift.awsworkshop.io</a:t>
            </a:r>
            <a:endParaRPr lang="en-US" dirty="0">
              <a:solidFill>
                <a:srgbClr val="FFC000"/>
              </a:solidFill>
            </a:endParaRPr>
          </a:p>
        </p:txBody>
      </p:sp>
    </p:spTree>
    <p:extLst>
      <p:ext uri="{BB962C8B-B14F-4D97-AF65-F5344CB8AC3E}">
        <p14:creationId xmlns:p14="http://schemas.microsoft.com/office/powerpoint/2010/main" val="297995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F65F-6969-A247-8941-CA9D8BA16D6C}"/>
              </a:ext>
            </a:extLst>
          </p:cNvPr>
          <p:cNvSpPr>
            <a:spLocks noGrp="1"/>
          </p:cNvSpPr>
          <p:nvPr>
            <p:ph type="title"/>
          </p:nvPr>
        </p:nvSpPr>
        <p:spPr>
          <a:xfrm>
            <a:off x="2010002" y="1348098"/>
            <a:ext cx="5624579" cy="930105"/>
          </a:xfrm>
        </p:spPr>
        <p:txBody>
          <a:bodyPr/>
          <a:lstStyle/>
          <a:p>
            <a:r>
              <a:rPr lang="en-US" dirty="0"/>
              <a:t>Lab: Modernize you application with AWS Services.</a:t>
            </a:r>
          </a:p>
        </p:txBody>
      </p:sp>
      <p:sp>
        <p:nvSpPr>
          <p:cNvPr id="3" name="Rectangle 2">
            <a:extLst>
              <a:ext uri="{FF2B5EF4-FFF2-40B4-BE49-F238E27FC236}">
                <a16:creationId xmlns:a16="http://schemas.microsoft.com/office/drawing/2014/main" id="{7B2C3F90-6601-5442-B9E7-2BA9D782F1C4}"/>
              </a:ext>
            </a:extLst>
          </p:cNvPr>
          <p:cNvSpPr/>
          <p:nvPr/>
        </p:nvSpPr>
        <p:spPr>
          <a:xfrm>
            <a:off x="2499456" y="2807989"/>
            <a:ext cx="3967753" cy="369332"/>
          </a:xfrm>
          <a:prstGeom prst="rect">
            <a:avLst/>
          </a:prstGeom>
        </p:spPr>
        <p:txBody>
          <a:bodyPr wrap="none">
            <a:spAutoFit/>
          </a:bodyPr>
          <a:lstStyle/>
          <a:p>
            <a:r>
              <a:rPr lang="en-US" dirty="0" err="1">
                <a:solidFill>
                  <a:srgbClr val="FFC000"/>
                </a:solidFill>
              </a:rPr>
              <a:t>Immersion.openshift.awsworkshop.io</a:t>
            </a:r>
            <a:endParaRPr lang="en-US" dirty="0">
              <a:solidFill>
                <a:srgbClr val="FFC000"/>
              </a:solidFill>
            </a:endParaRPr>
          </a:p>
        </p:txBody>
      </p:sp>
    </p:spTree>
    <p:extLst>
      <p:ext uri="{BB962C8B-B14F-4D97-AF65-F5344CB8AC3E}">
        <p14:creationId xmlns:p14="http://schemas.microsoft.com/office/powerpoint/2010/main" val="368083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9E71E3BF-C7FF-534E-8DAF-E2496CA48A2C}"/>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Amazon Ember" panose="020B0603020204020204" pitchFamily="34" charset="0"/>
                <a:ea typeface="Amazon Ember" panose="020B0603020204020204" pitchFamily="34" charset="0"/>
                <a:cs typeface="Amazon Ember" panose="020B0603020204020204" pitchFamily="34" charset="0"/>
              </a:rPr>
              <a:t>AWS Quick Start.</a:t>
            </a:r>
          </a:p>
        </p:txBody>
      </p:sp>
      <p:pic>
        <p:nvPicPr>
          <p:cNvPr id="58" name="Picture 57">
            <a:extLst>
              <a:ext uri="{FF2B5EF4-FFF2-40B4-BE49-F238E27FC236}">
                <a16:creationId xmlns:a16="http://schemas.microsoft.com/office/drawing/2014/main" id="{7E540664-970A-AA46-B981-C7349C748B16}"/>
              </a:ext>
            </a:extLst>
          </p:cNvPr>
          <p:cNvPicPr>
            <a:picLocks noChangeAspect="1"/>
          </p:cNvPicPr>
          <p:nvPr/>
        </p:nvPicPr>
        <p:blipFill>
          <a:blip r:embed="rId2"/>
          <a:stretch>
            <a:fillRect/>
          </a:stretch>
        </p:blipFill>
        <p:spPr>
          <a:xfrm>
            <a:off x="1340068" y="857157"/>
            <a:ext cx="6261838" cy="3528315"/>
          </a:xfrm>
          <a:prstGeom prst="rect">
            <a:avLst/>
          </a:prstGeom>
        </p:spPr>
      </p:pic>
    </p:spTree>
    <p:extLst>
      <p:ext uri="{BB962C8B-B14F-4D97-AF65-F5344CB8AC3E}">
        <p14:creationId xmlns:p14="http://schemas.microsoft.com/office/powerpoint/2010/main" val="176420560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1738" y="1495369"/>
            <a:ext cx="8367975" cy="2942100"/>
          </a:xfrm>
          <a:prstGeom prst="rect">
            <a:avLst/>
          </a:prstGeom>
        </p:spPr>
        <p:txBody>
          <a:bodyPr spcFirstLastPara="1" vert="horz" wrap="square" lIns="91425" tIns="91425" rIns="91425" bIns="91425" rtlCol="0" anchor="t" anchorCtr="0">
            <a:noAutofit/>
          </a:bodyPr>
          <a:lstStyle/>
          <a:p>
            <a:pPr>
              <a:lnSpc>
                <a:spcPct val="200000"/>
              </a:lnSpc>
              <a:buClr>
                <a:schemeClr val="accent6"/>
              </a:buClr>
            </a:pPr>
            <a:r>
              <a:rPr lang="en-US">
                <a:solidFill>
                  <a:schemeClr val="accent6"/>
                </a:solidFill>
              </a:rPr>
              <a:t>Ensure stakeholder alignment</a:t>
            </a:r>
            <a:endParaRPr>
              <a:solidFill>
                <a:schemeClr val="accent6"/>
              </a:solidFill>
            </a:endParaRPr>
          </a:p>
          <a:p>
            <a:pPr>
              <a:lnSpc>
                <a:spcPct val="200000"/>
              </a:lnSpc>
              <a:buClr>
                <a:schemeClr val="accent6"/>
              </a:buClr>
            </a:pPr>
            <a:r>
              <a:rPr lang="en-US">
                <a:solidFill>
                  <a:schemeClr val="accent6"/>
                </a:solidFill>
              </a:rPr>
              <a:t>Avoid the stress of false starts</a:t>
            </a:r>
            <a:endParaRPr>
              <a:solidFill>
                <a:schemeClr val="accent6"/>
              </a:solidFill>
            </a:endParaRPr>
          </a:p>
          <a:p>
            <a:pPr>
              <a:lnSpc>
                <a:spcPct val="200000"/>
              </a:lnSpc>
              <a:buClr>
                <a:schemeClr val="accent6"/>
              </a:buClr>
            </a:pPr>
            <a:r>
              <a:rPr lang="en-US">
                <a:solidFill>
                  <a:schemeClr val="accent6"/>
                </a:solidFill>
              </a:rPr>
              <a:t>Enablement with best practices for using OpenShift and AWS</a:t>
            </a:r>
            <a:endParaRPr>
              <a:solidFill>
                <a:schemeClr val="accent6"/>
              </a:solidFill>
            </a:endParaRPr>
          </a:p>
          <a:p>
            <a:pPr>
              <a:lnSpc>
                <a:spcPct val="200000"/>
              </a:lnSpc>
              <a:buClr>
                <a:schemeClr val="accent6"/>
              </a:buClr>
            </a:pPr>
            <a:r>
              <a:rPr lang="en-US">
                <a:solidFill>
                  <a:schemeClr val="accent6"/>
                </a:solidFill>
              </a:rPr>
              <a:t>Integration experience with a vast array of DevOps tools</a:t>
            </a:r>
            <a:endParaRPr>
              <a:solidFill>
                <a:schemeClr val="accent6"/>
              </a:solidFill>
            </a:endParaRPr>
          </a:p>
          <a:p>
            <a:pPr>
              <a:lnSpc>
                <a:spcPct val="200000"/>
              </a:lnSpc>
              <a:buClr>
                <a:schemeClr val="accent6"/>
              </a:buClr>
            </a:pPr>
            <a:r>
              <a:rPr lang="en-US">
                <a:solidFill>
                  <a:schemeClr val="accent6"/>
                </a:solidFill>
              </a:rPr>
              <a:t>Performed by Red Hat and AWS Certified DevOps professionals</a:t>
            </a:r>
            <a:endParaRPr>
              <a:solidFill>
                <a:schemeClr val="accent6"/>
              </a:solidFill>
            </a:endParaRPr>
          </a:p>
        </p:txBody>
      </p:sp>
      <p:sp>
        <p:nvSpPr>
          <p:cNvPr id="58" name="Google Shape;58;p12"/>
          <p:cNvSpPr txBox="1">
            <a:spLocks noGrp="1"/>
          </p:cNvSpPr>
          <p:nvPr>
            <p:ph type="title"/>
          </p:nvPr>
        </p:nvSpPr>
        <p:spPr>
          <a:xfrm>
            <a:off x="311738" y="334181"/>
            <a:ext cx="8520525" cy="894600"/>
          </a:xfrm>
          <a:prstGeom prst="rect">
            <a:avLst/>
          </a:prstGeom>
        </p:spPr>
        <p:txBody>
          <a:bodyPr spcFirstLastPara="1" vert="horz" wrap="square" lIns="91425" tIns="91425" rIns="91425" bIns="91425" rtlCol="0" anchor="ctr" anchorCtr="0">
            <a:noAutofit/>
          </a:bodyPr>
          <a:lstStyle/>
          <a:p>
            <a:r>
              <a:rPr lang="en-US"/>
              <a:t>OpenShift on AWS POC / Assessment</a:t>
            </a:r>
            <a:endParaRPr/>
          </a:p>
        </p:txBody>
      </p:sp>
    </p:spTree>
    <p:extLst>
      <p:ext uri="{BB962C8B-B14F-4D97-AF65-F5344CB8AC3E}">
        <p14:creationId xmlns:p14="http://schemas.microsoft.com/office/powerpoint/2010/main" val="126661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fade">
                                      <p:cBhvr>
                                        <p:cTn id="7" dur="10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fade">
                                      <p:cBhvr>
                                        <p:cTn id="12" dur="1000"/>
                                        <p:tgtEl>
                                          <p:spTgt spid="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fade">
                                      <p:cBhvr>
                                        <p:cTn id="17" dur="1000"/>
                                        <p:tgtEl>
                                          <p:spTgt spid="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fade">
                                      <p:cBhvr>
                                        <p:cTn id="22" dur="1000"/>
                                        <p:tgtEl>
                                          <p:spTgt spid="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
                                            <p:txEl>
                                              <p:pRg st="4" end="4"/>
                                            </p:txEl>
                                          </p:spTgt>
                                        </p:tgtEl>
                                        <p:attrNameLst>
                                          <p:attrName>style.visibility</p:attrName>
                                        </p:attrNameLst>
                                      </p:cBhvr>
                                      <p:to>
                                        <p:strVal val="visible"/>
                                      </p:to>
                                    </p:set>
                                    <p:animEffect transition="in" filter="fade">
                                      <p:cBhvr>
                                        <p:cTn id="27" dur="1000"/>
                                        <p:tgtEl>
                                          <p:spTgt spid="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311738" y="1495369"/>
            <a:ext cx="8367975" cy="3729150"/>
          </a:xfrm>
          <a:prstGeom prst="rect">
            <a:avLst/>
          </a:prstGeom>
        </p:spPr>
        <p:txBody>
          <a:bodyPr spcFirstLastPara="1" vert="horz" wrap="square" lIns="91425" tIns="91425" rIns="91425" bIns="91425" rtlCol="0" anchor="t" anchorCtr="0">
            <a:noAutofit/>
          </a:bodyPr>
          <a:lstStyle/>
          <a:p>
            <a:pPr>
              <a:lnSpc>
                <a:spcPct val="200000"/>
              </a:lnSpc>
              <a:buClr>
                <a:schemeClr val="accent6"/>
              </a:buClr>
            </a:pPr>
            <a:r>
              <a:rPr lang="en-US">
                <a:solidFill>
                  <a:schemeClr val="accent6"/>
                </a:solidFill>
              </a:rPr>
              <a:t>Rich open source and integration experience</a:t>
            </a:r>
            <a:endParaRPr>
              <a:solidFill>
                <a:schemeClr val="accent6"/>
              </a:solidFill>
            </a:endParaRPr>
          </a:p>
          <a:p>
            <a:pPr>
              <a:lnSpc>
                <a:spcPct val="200000"/>
              </a:lnSpc>
              <a:buClr>
                <a:schemeClr val="accent6"/>
              </a:buClr>
            </a:pPr>
            <a:r>
              <a:rPr lang="en-US">
                <a:solidFill>
                  <a:schemeClr val="accent6"/>
                </a:solidFill>
              </a:rPr>
              <a:t>Outcome-based methodology</a:t>
            </a:r>
            <a:endParaRPr>
              <a:solidFill>
                <a:schemeClr val="accent6"/>
              </a:solidFill>
            </a:endParaRPr>
          </a:p>
          <a:p>
            <a:pPr>
              <a:lnSpc>
                <a:spcPct val="200000"/>
              </a:lnSpc>
              <a:buClr>
                <a:schemeClr val="accent6"/>
              </a:buClr>
            </a:pPr>
            <a:r>
              <a:rPr lang="en-US">
                <a:solidFill>
                  <a:schemeClr val="accent6"/>
                </a:solidFill>
              </a:rPr>
              <a:t>Certified Red Hat OpenShift and AWS engineers</a:t>
            </a:r>
            <a:endParaRPr>
              <a:solidFill>
                <a:schemeClr val="accent6"/>
              </a:solidFill>
            </a:endParaRPr>
          </a:p>
          <a:p>
            <a:pPr>
              <a:lnSpc>
                <a:spcPct val="200000"/>
              </a:lnSpc>
              <a:buClr>
                <a:schemeClr val="accent6"/>
              </a:buClr>
            </a:pPr>
            <a:r>
              <a:rPr lang="en-US">
                <a:solidFill>
                  <a:schemeClr val="accent6"/>
                </a:solidFill>
              </a:rPr>
              <a:t>Successful OpenShift deployments under our belt</a:t>
            </a:r>
            <a:endParaRPr>
              <a:solidFill>
                <a:schemeClr val="accent6"/>
              </a:solidFill>
            </a:endParaRPr>
          </a:p>
        </p:txBody>
      </p:sp>
      <p:sp>
        <p:nvSpPr>
          <p:cNvPr id="50" name="Google Shape;50;p11"/>
          <p:cNvSpPr txBox="1">
            <a:spLocks noGrp="1"/>
          </p:cNvSpPr>
          <p:nvPr>
            <p:ph type="title"/>
          </p:nvPr>
        </p:nvSpPr>
        <p:spPr>
          <a:xfrm>
            <a:off x="311738" y="334181"/>
            <a:ext cx="8520525" cy="894600"/>
          </a:xfrm>
          <a:prstGeom prst="rect">
            <a:avLst/>
          </a:prstGeom>
        </p:spPr>
        <p:txBody>
          <a:bodyPr spcFirstLastPara="1" vert="horz" wrap="square" lIns="91425" tIns="91425" rIns="91425" bIns="91425" rtlCol="0" anchor="ctr" anchorCtr="0">
            <a:noAutofit/>
          </a:bodyPr>
          <a:lstStyle/>
          <a:p>
            <a:r>
              <a:rPr lang="en-US"/>
              <a:t>OpenShift on AWS with Shadow-Soft</a:t>
            </a:r>
            <a:endParaRPr/>
          </a:p>
        </p:txBody>
      </p:sp>
      <p:pic>
        <p:nvPicPr>
          <p:cNvPr id="51" name="Google Shape;51;p11"/>
          <p:cNvPicPr preferRelativeResize="0"/>
          <p:nvPr/>
        </p:nvPicPr>
        <p:blipFill>
          <a:blip r:embed="rId3">
            <a:alphaModFix/>
          </a:blip>
          <a:stretch>
            <a:fillRect/>
          </a:stretch>
        </p:blipFill>
        <p:spPr>
          <a:xfrm>
            <a:off x="486685" y="3930319"/>
            <a:ext cx="3321844" cy="771525"/>
          </a:xfrm>
          <a:prstGeom prst="rect">
            <a:avLst/>
          </a:prstGeom>
          <a:noFill/>
          <a:ln>
            <a:noFill/>
          </a:ln>
        </p:spPr>
      </p:pic>
    </p:spTree>
    <p:extLst>
      <p:ext uri="{BB962C8B-B14F-4D97-AF65-F5344CB8AC3E}">
        <p14:creationId xmlns:p14="http://schemas.microsoft.com/office/powerpoint/2010/main" val="24207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fade">
                                      <p:cBhvr>
                                        <p:cTn id="7" dur="10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fade">
                                      <p:cBhvr>
                                        <p:cTn id="12" dur="10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fade">
                                      <p:cBhvr>
                                        <p:cTn id="17" dur="10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xEl>
                                              <p:pRg st="3" end="3"/>
                                            </p:txEl>
                                          </p:spTgt>
                                        </p:tgtEl>
                                        <p:attrNameLst>
                                          <p:attrName>style.visibility</p:attrName>
                                        </p:attrNameLst>
                                      </p:cBhvr>
                                      <p:to>
                                        <p:strVal val="visible"/>
                                      </p:to>
                                    </p:set>
                                    <p:animEffect transition="in" filter="fade">
                                      <p:cBhvr>
                                        <p:cTn id="22" dur="1000"/>
                                        <p:tgtEl>
                                          <p:spTgt spid="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2" name="Shape 2782">
            <a:extLst>
              <a:ext uri="{FF2B5EF4-FFF2-40B4-BE49-F238E27FC236}">
                <a16:creationId xmlns:a16="http://schemas.microsoft.com/office/drawing/2014/main" id="{386E5E4A-4B6C-F04C-BDD4-1442E4BA3601}"/>
              </a:ext>
            </a:extLst>
          </p:cNvPr>
          <p:cNvSpPr txBox="1">
            <a:spLocks noGrp="1"/>
          </p:cNvSpPr>
          <p:nvPr>
            <p:ph type="title"/>
          </p:nvPr>
        </p:nvSpPr>
        <p:spPr>
          <a:xfrm>
            <a:off x="457200" y="267925"/>
            <a:ext cx="8362500" cy="102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OPENSHIFT POC PROGRAM</a:t>
            </a:r>
            <a:endParaRPr dirty="0"/>
          </a:p>
        </p:txBody>
      </p:sp>
      <p:sp>
        <p:nvSpPr>
          <p:cNvPr id="213" name="Shape 2783">
            <a:extLst>
              <a:ext uri="{FF2B5EF4-FFF2-40B4-BE49-F238E27FC236}">
                <a16:creationId xmlns:a16="http://schemas.microsoft.com/office/drawing/2014/main" id="{27CAFCCF-C194-874C-BE6E-D0D4A1504D8C}"/>
              </a:ext>
            </a:extLst>
          </p:cNvPr>
          <p:cNvSpPr txBox="1"/>
          <p:nvPr/>
        </p:nvSpPr>
        <p:spPr>
          <a:xfrm>
            <a:off x="457200" y="1745675"/>
            <a:ext cx="4696500" cy="1963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solidFill>
                  <a:schemeClr val="accent1"/>
                </a:solidFill>
                <a:latin typeface="Proxima Nova"/>
                <a:ea typeface="Proxima Nova"/>
                <a:cs typeface="Proxima Nova"/>
                <a:sym typeface="Proxima Nova"/>
              </a:rPr>
              <a:t>Interested in running a POC with OCP deployed on AWS? Amazon is providing funding for qualified OpenShift customers.</a:t>
            </a:r>
            <a:endParaRPr dirty="0">
              <a:solidFill>
                <a:schemeClr val="accent1"/>
              </a:solidFill>
              <a:latin typeface="Proxima Nova"/>
              <a:ea typeface="Proxima Nova"/>
              <a:cs typeface="Proxima Nova"/>
              <a:sym typeface="Proxima Nova"/>
            </a:endParaRPr>
          </a:p>
          <a:p>
            <a:pPr marL="0" lvl="0" indent="0" rtl="0">
              <a:lnSpc>
                <a:spcPct val="115000"/>
              </a:lnSpc>
              <a:spcBef>
                <a:spcPts val="0"/>
              </a:spcBef>
              <a:spcAft>
                <a:spcPts val="0"/>
              </a:spcAft>
              <a:buNone/>
            </a:pPr>
            <a:br>
              <a:rPr lang="en-US" dirty="0">
                <a:solidFill>
                  <a:schemeClr val="accent1"/>
                </a:solidFill>
                <a:latin typeface="Proxima Nova"/>
                <a:ea typeface="Proxima Nova"/>
                <a:cs typeface="Proxima Nova"/>
                <a:sym typeface="Proxima Nova"/>
              </a:rPr>
            </a:br>
            <a:r>
              <a:rPr lang="en-US" dirty="0">
                <a:solidFill>
                  <a:schemeClr val="accent1"/>
                </a:solidFill>
                <a:latin typeface="Proxima Nova"/>
                <a:ea typeface="Proxima Nova"/>
                <a:cs typeface="Proxima Nova"/>
                <a:sym typeface="Proxima Nova"/>
              </a:rPr>
              <a:t>Contact </a:t>
            </a:r>
            <a:r>
              <a:rPr lang="en-US" b="1" dirty="0" err="1">
                <a:solidFill>
                  <a:schemeClr val="accent1"/>
                </a:solidFill>
                <a:latin typeface="Proxima Nova"/>
                <a:ea typeface="Proxima Nova"/>
                <a:cs typeface="Proxima Nova"/>
                <a:sym typeface="Proxima Nova"/>
              </a:rPr>
              <a:t>jmanasi@amazon.com</a:t>
            </a:r>
            <a:r>
              <a:rPr lang="en-US" dirty="0">
                <a:solidFill>
                  <a:schemeClr val="accent1"/>
                </a:solidFill>
                <a:latin typeface="Proxima Nova"/>
                <a:ea typeface="Proxima Nova"/>
                <a:cs typeface="Proxima Nova"/>
                <a:sym typeface="Proxima Nova"/>
              </a:rPr>
              <a:t> for more information</a:t>
            </a:r>
            <a:endParaRPr dirty="0">
              <a:solidFill>
                <a:schemeClr val="accent1"/>
              </a:solidFill>
              <a:latin typeface="Proxima Nova"/>
              <a:ea typeface="Proxima Nova"/>
              <a:cs typeface="Proxima Nova"/>
              <a:sym typeface="Proxima Nova"/>
            </a:endParaRPr>
          </a:p>
        </p:txBody>
      </p:sp>
      <p:sp>
        <p:nvSpPr>
          <p:cNvPr id="214" name="Shape 2784">
            <a:extLst>
              <a:ext uri="{FF2B5EF4-FFF2-40B4-BE49-F238E27FC236}">
                <a16:creationId xmlns:a16="http://schemas.microsoft.com/office/drawing/2014/main" id="{3D0AC955-8CA0-8146-85F8-25EF06BC1C4D}"/>
              </a:ext>
            </a:extLst>
          </p:cNvPr>
          <p:cNvSpPr/>
          <p:nvPr/>
        </p:nvSpPr>
        <p:spPr>
          <a:xfrm>
            <a:off x="5153601" y="1454175"/>
            <a:ext cx="3575556" cy="2509812"/>
          </a:xfrm>
          <a:prstGeom prst="cloud">
            <a:avLst/>
          </a:prstGeom>
          <a:solidFill>
            <a:srgbClr val="FFFFFF"/>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15" name="Shape 2785" descr="Icon_RH_Software_Container-App_RGB_Flat.png">
            <a:extLst>
              <a:ext uri="{FF2B5EF4-FFF2-40B4-BE49-F238E27FC236}">
                <a16:creationId xmlns:a16="http://schemas.microsoft.com/office/drawing/2014/main" id="{709F7BD1-E9E0-F947-8B93-ADFA52DE68EB}"/>
              </a:ext>
            </a:extLst>
          </p:cNvPr>
          <p:cNvPicPr preferRelativeResize="0"/>
          <p:nvPr/>
        </p:nvPicPr>
        <p:blipFill>
          <a:blip r:embed="rId3">
            <a:alphaModFix/>
          </a:blip>
          <a:stretch>
            <a:fillRect/>
          </a:stretch>
        </p:blipFill>
        <p:spPr>
          <a:xfrm>
            <a:off x="6973625" y="2797975"/>
            <a:ext cx="603375" cy="598625"/>
          </a:xfrm>
          <a:prstGeom prst="rect">
            <a:avLst/>
          </a:prstGeom>
          <a:noFill/>
          <a:ln>
            <a:noFill/>
          </a:ln>
        </p:spPr>
      </p:pic>
      <p:pic>
        <p:nvPicPr>
          <p:cNvPr id="216" name="Shape 2786" descr="Image result for aws logo png">
            <a:extLst>
              <a:ext uri="{FF2B5EF4-FFF2-40B4-BE49-F238E27FC236}">
                <a16:creationId xmlns:a16="http://schemas.microsoft.com/office/drawing/2014/main" id="{7F37FCC8-4D7F-374D-97A7-66B300405162}"/>
              </a:ext>
            </a:extLst>
          </p:cNvPr>
          <p:cNvPicPr preferRelativeResize="0"/>
          <p:nvPr/>
        </p:nvPicPr>
        <p:blipFill>
          <a:blip r:embed="rId4">
            <a:alphaModFix/>
          </a:blip>
          <a:stretch>
            <a:fillRect/>
          </a:stretch>
        </p:blipFill>
        <p:spPr>
          <a:xfrm>
            <a:off x="7735875" y="3063892"/>
            <a:ext cx="895725" cy="895725"/>
          </a:xfrm>
          <a:prstGeom prst="rect">
            <a:avLst/>
          </a:prstGeom>
          <a:noFill/>
          <a:ln w="9525" cap="flat" cmpd="sng">
            <a:solidFill>
              <a:srgbClr val="000000"/>
            </a:solidFill>
            <a:prstDash val="solid"/>
            <a:round/>
            <a:headEnd type="none" w="sm" len="sm"/>
            <a:tailEnd type="none" w="sm" len="sm"/>
          </a:ln>
        </p:spPr>
      </p:pic>
      <p:pic>
        <p:nvPicPr>
          <p:cNvPr id="217" name="Shape 2787" descr="OpenShift-LogoType.svg.png">
            <a:extLst>
              <a:ext uri="{FF2B5EF4-FFF2-40B4-BE49-F238E27FC236}">
                <a16:creationId xmlns:a16="http://schemas.microsoft.com/office/drawing/2014/main" id="{5DBDCC61-49AA-0044-8583-7FDFFEC3B119}"/>
              </a:ext>
            </a:extLst>
          </p:cNvPr>
          <p:cNvPicPr preferRelativeResize="0"/>
          <p:nvPr/>
        </p:nvPicPr>
        <p:blipFill>
          <a:blip r:embed="rId5">
            <a:alphaModFix/>
          </a:blip>
          <a:stretch>
            <a:fillRect/>
          </a:stretch>
        </p:blipFill>
        <p:spPr>
          <a:xfrm>
            <a:off x="6583838" y="2016049"/>
            <a:ext cx="603376" cy="644481"/>
          </a:xfrm>
          <a:prstGeom prst="rect">
            <a:avLst/>
          </a:prstGeom>
          <a:noFill/>
          <a:ln w="9525" cap="flat" cmpd="sng">
            <a:solidFill>
              <a:srgbClr val="FFFFFF"/>
            </a:solidFill>
            <a:prstDash val="solid"/>
            <a:round/>
            <a:headEnd type="none" w="sm" len="sm"/>
            <a:tailEnd type="none" w="sm" len="sm"/>
          </a:ln>
        </p:spPr>
      </p:pic>
      <p:pic>
        <p:nvPicPr>
          <p:cNvPr id="218" name="Shape 2788" descr="Icon_RH_Software_Container-App_RGB_Flat.png">
            <a:extLst>
              <a:ext uri="{FF2B5EF4-FFF2-40B4-BE49-F238E27FC236}">
                <a16:creationId xmlns:a16="http://schemas.microsoft.com/office/drawing/2014/main" id="{E0D7AB88-C6BA-EC48-9504-8CBBC112B1C5}"/>
              </a:ext>
            </a:extLst>
          </p:cNvPr>
          <p:cNvPicPr preferRelativeResize="0"/>
          <p:nvPr/>
        </p:nvPicPr>
        <p:blipFill>
          <a:blip r:embed="rId3">
            <a:alphaModFix/>
          </a:blip>
          <a:stretch>
            <a:fillRect/>
          </a:stretch>
        </p:blipFill>
        <p:spPr>
          <a:xfrm>
            <a:off x="6211388" y="2797975"/>
            <a:ext cx="603375" cy="598625"/>
          </a:xfrm>
          <a:prstGeom prst="rect">
            <a:avLst/>
          </a:prstGeom>
          <a:noFill/>
          <a:ln>
            <a:noFill/>
          </a:ln>
        </p:spPr>
      </p:pic>
      <p:pic>
        <p:nvPicPr>
          <p:cNvPr id="219" name="Shape 2789" descr="Icon_RH_Software_Container-App_RGB_Flat.png">
            <a:extLst>
              <a:ext uri="{FF2B5EF4-FFF2-40B4-BE49-F238E27FC236}">
                <a16:creationId xmlns:a16="http://schemas.microsoft.com/office/drawing/2014/main" id="{70E9D926-C01B-1146-9C45-EAA92620C012}"/>
              </a:ext>
            </a:extLst>
          </p:cNvPr>
          <p:cNvPicPr preferRelativeResize="0"/>
          <p:nvPr/>
        </p:nvPicPr>
        <p:blipFill>
          <a:blip r:embed="rId3">
            <a:alphaModFix/>
          </a:blip>
          <a:stretch>
            <a:fillRect/>
          </a:stretch>
        </p:blipFill>
        <p:spPr>
          <a:xfrm>
            <a:off x="7400438" y="2016050"/>
            <a:ext cx="603375" cy="598625"/>
          </a:xfrm>
          <a:prstGeom prst="rect">
            <a:avLst/>
          </a:prstGeom>
          <a:noFill/>
          <a:ln>
            <a:noFill/>
          </a:ln>
        </p:spPr>
      </p:pic>
      <p:pic>
        <p:nvPicPr>
          <p:cNvPr id="220" name="Shape 2790" descr="Icon_RH_Software_Container-App_RGB_Flat.png">
            <a:extLst>
              <a:ext uri="{FF2B5EF4-FFF2-40B4-BE49-F238E27FC236}">
                <a16:creationId xmlns:a16="http://schemas.microsoft.com/office/drawing/2014/main" id="{88CFF3ED-99E1-9841-BF01-B62818C622AB}"/>
              </a:ext>
            </a:extLst>
          </p:cNvPr>
          <p:cNvPicPr preferRelativeResize="0"/>
          <p:nvPr/>
        </p:nvPicPr>
        <p:blipFill>
          <a:blip r:embed="rId3">
            <a:alphaModFix/>
          </a:blip>
          <a:stretch>
            <a:fillRect/>
          </a:stretch>
        </p:blipFill>
        <p:spPr>
          <a:xfrm>
            <a:off x="5767250" y="2038987"/>
            <a:ext cx="603375" cy="598625"/>
          </a:xfrm>
          <a:prstGeom prst="rect">
            <a:avLst/>
          </a:prstGeom>
          <a:noFill/>
          <a:ln>
            <a:noFill/>
          </a:ln>
        </p:spPr>
      </p:pic>
    </p:spTree>
    <p:extLst>
      <p:ext uri="{BB962C8B-B14F-4D97-AF65-F5344CB8AC3E}">
        <p14:creationId xmlns:p14="http://schemas.microsoft.com/office/powerpoint/2010/main" val="234043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27;p54">
            <a:extLst>
              <a:ext uri="{FF2B5EF4-FFF2-40B4-BE49-F238E27FC236}">
                <a16:creationId xmlns:a16="http://schemas.microsoft.com/office/drawing/2014/main" id="{F770DEFB-D2DA-FC43-9F1E-AD0CB17B3610}"/>
              </a:ext>
            </a:extLst>
          </p:cNvPr>
          <p:cNvSpPr txBox="1">
            <a:spLocks noGrp="1"/>
          </p:cNvSpPr>
          <p:nvPr>
            <p:ph type="title"/>
          </p:nvPr>
        </p:nvSpPr>
        <p:spPr>
          <a:xfrm>
            <a:off x="457200" y="0"/>
            <a:ext cx="7772400" cy="10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OpenShift Dedicated?</a:t>
            </a:r>
            <a:endParaRPr dirty="0"/>
          </a:p>
        </p:txBody>
      </p:sp>
      <p:sp>
        <p:nvSpPr>
          <p:cNvPr id="4" name="Google Shape;428;p54">
            <a:extLst>
              <a:ext uri="{FF2B5EF4-FFF2-40B4-BE49-F238E27FC236}">
                <a16:creationId xmlns:a16="http://schemas.microsoft.com/office/drawing/2014/main" id="{E4857492-F53A-8347-92A1-9ECD955C9ADD}"/>
              </a:ext>
            </a:extLst>
          </p:cNvPr>
          <p:cNvSpPr txBox="1">
            <a:spLocks noGrp="1"/>
          </p:cNvSpPr>
          <p:nvPr>
            <p:ph type="body" idx="1"/>
          </p:nvPr>
        </p:nvSpPr>
        <p:spPr>
          <a:xfrm>
            <a:off x="457200" y="1096025"/>
            <a:ext cx="4768800" cy="3304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sz="1600" dirty="0"/>
              <a:t>High availability, multi-AZ OpenShift clusters on AWS</a:t>
            </a:r>
            <a:endParaRPr sz="1600" dirty="0">
              <a:solidFill>
                <a:schemeClr val="dk1"/>
              </a:solidFill>
            </a:endParaRPr>
          </a:p>
          <a:p>
            <a:pPr marL="457200" lvl="0" indent="-342900" algn="l" rtl="0">
              <a:lnSpc>
                <a:spcPct val="115000"/>
              </a:lnSpc>
              <a:spcBef>
                <a:spcPts val="1000"/>
              </a:spcBef>
              <a:spcAft>
                <a:spcPts val="0"/>
              </a:spcAft>
              <a:buClr>
                <a:schemeClr val="dk1"/>
              </a:buClr>
              <a:buSzPts val="1800"/>
              <a:buChar char="•"/>
            </a:pPr>
            <a:r>
              <a:rPr lang="en" sz="1600" dirty="0">
                <a:solidFill>
                  <a:schemeClr val="dk1"/>
                </a:solidFill>
              </a:rPr>
              <a:t>Deploy clusters into our AWS accounts or bring your own</a:t>
            </a:r>
            <a:endParaRPr sz="1600" dirty="0">
              <a:solidFill>
                <a:schemeClr val="dk1"/>
              </a:solidFill>
            </a:endParaRPr>
          </a:p>
          <a:p>
            <a:pPr marL="457200" lvl="0" indent="-342900" algn="l" rtl="0">
              <a:lnSpc>
                <a:spcPct val="115000"/>
              </a:lnSpc>
              <a:spcBef>
                <a:spcPts val="1000"/>
              </a:spcBef>
              <a:spcAft>
                <a:spcPts val="0"/>
              </a:spcAft>
              <a:buClr>
                <a:schemeClr val="dk1"/>
              </a:buClr>
              <a:buSzPts val="1800"/>
              <a:buChar char="•"/>
            </a:pPr>
            <a:r>
              <a:rPr lang="en" sz="1600" dirty="0">
                <a:solidFill>
                  <a:schemeClr val="dk1"/>
                </a:solidFill>
              </a:rPr>
              <a:t>Fully managed and supported by Red Hat, 24x7, with 99.5% uptime SLA</a:t>
            </a:r>
            <a:endParaRPr sz="1600" dirty="0">
              <a:solidFill>
                <a:schemeClr val="dk1"/>
              </a:solidFill>
            </a:endParaRPr>
          </a:p>
          <a:p>
            <a:pPr marL="457200" lvl="0" indent="-342900" algn="l" rtl="0">
              <a:lnSpc>
                <a:spcPct val="100000"/>
              </a:lnSpc>
              <a:spcBef>
                <a:spcPts val="1000"/>
              </a:spcBef>
              <a:spcAft>
                <a:spcPts val="1000"/>
              </a:spcAft>
              <a:buClr>
                <a:schemeClr val="dk1"/>
              </a:buClr>
              <a:buSzPts val="1800"/>
              <a:buChar char="•"/>
            </a:pPr>
            <a:r>
              <a:rPr lang="en" sz="1600" dirty="0">
                <a:solidFill>
                  <a:schemeClr val="dk1"/>
                </a:solidFill>
              </a:rPr>
              <a:t>Deployment configuration based on the </a:t>
            </a:r>
            <a:r>
              <a:rPr lang="en" sz="1600" u="sng" dirty="0">
                <a:solidFill>
                  <a:schemeClr val="hlink"/>
                </a:solidFill>
                <a:hlinkClick r:id="rId2"/>
              </a:rPr>
              <a:t>OpenShift Reference Architecture on AWS</a:t>
            </a:r>
            <a:endParaRPr sz="1600" dirty="0">
              <a:solidFill>
                <a:schemeClr val="dk1"/>
              </a:solidFill>
            </a:endParaRPr>
          </a:p>
        </p:txBody>
      </p:sp>
      <p:pic>
        <p:nvPicPr>
          <p:cNvPr id="5" name="Google Shape;429;p54">
            <a:extLst>
              <a:ext uri="{FF2B5EF4-FFF2-40B4-BE49-F238E27FC236}">
                <a16:creationId xmlns:a16="http://schemas.microsoft.com/office/drawing/2014/main" id="{E0CBAF9E-630E-1C42-829F-0C9152509C89}"/>
              </a:ext>
            </a:extLst>
          </p:cNvPr>
          <p:cNvPicPr preferRelativeResize="0"/>
          <p:nvPr/>
        </p:nvPicPr>
        <p:blipFill>
          <a:blip r:embed="rId3">
            <a:alphaModFix/>
          </a:blip>
          <a:stretch>
            <a:fillRect/>
          </a:stretch>
        </p:blipFill>
        <p:spPr>
          <a:xfrm>
            <a:off x="5789475" y="1582130"/>
            <a:ext cx="2124475" cy="547004"/>
          </a:xfrm>
          <a:prstGeom prst="rect">
            <a:avLst/>
          </a:prstGeom>
          <a:noFill/>
          <a:ln>
            <a:noFill/>
          </a:ln>
        </p:spPr>
      </p:pic>
    </p:spTree>
    <p:extLst>
      <p:ext uri="{BB962C8B-B14F-4D97-AF65-F5344CB8AC3E}">
        <p14:creationId xmlns:p14="http://schemas.microsoft.com/office/powerpoint/2010/main" val="38860233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55;p58">
            <a:extLst>
              <a:ext uri="{FF2B5EF4-FFF2-40B4-BE49-F238E27FC236}">
                <a16:creationId xmlns:a16="http://schemas.microsoft.com/office/drawing/2014/main" id="{E87A14FE-7127-374A-B4DB-8A671E80FA0E}"/>
              </a:ext>
            </a:extLst>
          </p:cNvPr>
          <p:cNvSpPr txBox="1">
            <a:spLocks noGrp="1"/>
          </p:cNvSpPr>
          <p:nvPr>
            <p:ph type="title"/>
          </p:nvPr>
        </p:nvSpPr>
        <p:spPr>
          <a:xfrm>
            <a:off x="2321803" y="12731"/>
            <a:ext cx="6968359" cy="5084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Multi-AZ stretched clusters</a:t>
            </a:r>
            <a:endParaRPr dirty="0"/>
          </a:p>
        </p:txBody>
      </p:sp>
      <p:sp>
        <p:nvSpPr>
          <p:cNvPr id="8" name="Google Shape;456;p58">
            <a:extLst>
              <a:ext uri="{FF2B5EF4-FFF2-40B4-BE49-F238E27FC236}">
                <a16:creationId xmlns:a16="http://schemas.microsoft.com/office/drawing/2014/main" id="{72A03970-BE63-5649-BC5E-0D318D74327C}"/>
              </a:ext>
            </a:extLst>
          </p:cNvPr>
          <p:cNvSpPr txBox="1"/>
          <p:nvPr/>
        </p:nvSpPr>
        <p:spPr>
          <a:xfrm>
            <a:off x="220752" y="338475"/>
            <a:ext cx="3663600" cy="341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Amazon Ember" panose="020B0603020204020204" pitchFamily="34" charset="0"/>
                <a:ea typeface="Amazon Ember" panose="020B0603020204020204" pitchFamily="34" charset="0"/>
                <a:cs typeface="Amazon Ember" panose="020B0603020204020204" pitchFamily="34" charset="0"/>
                <a:sym typeface="Overpass"/>
              </a:rPr>
              <a:t>Feature: </a:t>
            </a:r>
            <a:r>
              <a:rPr lang="en" sz="1600" dirty="0">
                <a:latin typeface="Amazon Ember" panose="020B0603020204020204" pitchFamily="34" charset="0"/>
                <a:ea typeface="Amazon Ember" panose="020B0603020204020204" pitchFamily="34" charset="0"/>
                <a:cs typeface="Amazon Ember" panose="020B0603020204020204" pitchFamily="34" charset="0"/>
                <a:sym typeface="Overpass"/>
              </a:rPr>
              <a:t>New cluster deployment across 3 availability zones (AZs)</a:t>
            </a:r>
            <a:endParaRPr sz="1600" dirty="0">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57150" algn="l" rtl="0">
              <a:spcBef>
                <a:spcPts val="0"/>
              </a:spcBef>
              <a:spcAft>
                <a:spcPts val="0"/>
              </a:spcAft>
              <a:buNone/>
            </a:pPr>
            <a:endParaRPr sz="1600" b="1" dirty="0">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0" algn="l" rtl="0">
              <a:lnSpc>
                <a:spcPct val="115000"/>
              </a:lnSpc>
              <a:spcBef>
                <a:spcPts val="600"/>
              </a:spcBef>
              <a:spcAft>
                <a:spcPts val="0"/>
              </a:spcAft>
              <a:buNone/>
            </a:pPr>
            <a:r>
              <a:rPr lang="en" sz="1600" b="1" dirty="0">
                <a:latin typeface="Amazon Ember" panose="020B0603020204020204" pitchFamily="34" charset="0"/>
                <a:ea typeface="Amazon Ember" panose="020B0603020204020204" pitchFamily="34" charset="0"/>
                <a:cs typeface="Amazon Ember" panose="020B0603020204020204" pitchFamily="34" charset="0"/>
                <a:sym typeface="Overpass"/>
              </a:rPr>
              <a:t>Description</a:t>
            </a:r>
            <a:r>
              <a:rPr lang="en" sz="1600" dirty="0">
                <a:latin typeface="Amazon Ember" panose="020B0603020204020204" pitchFamily="34" charset="0"/>
                <a:ea typeface="Amazon Ember" panose="020B0603020204020204" pitchFamily="34" charset="0"/>
                <a:cs typeface="Amazon Ember" panose="020B0603020204020204" pitchFamily="34" charset="0"/>
                <a:sym typeface="Overpass"/>
              </a:rPr>
              <a:t>: Maximize single cluster availability by distributing </a:t>
            </a:r>
            <a:r>
              <a:rPr lang="en" sz="1600" b="1" dirty="0">
                <a:latin typeface="Amazon Ember" panose="020B0603020204020204" pitchFamily="34" charset="0"/>
                <a:ea typeface="Amazon Ember" panose="020B0603020204020204" pitchFamily="34" charset="0"/>
                <a:cs typeface="Amazon Ember" panose="020B0603020204020204" pitchFamily="34" charset="0"/>
                <a:sym typeface="Overpass"/>
              </a:rPr>
              <a:t>both the control plane and application nodes</a:t>
            </a:r>
            <a:r>
              <a:rPr lang="en" sz="1600" dirty="0">
                <a:latin typeface="Amazon Ember" panose="020B0603020204020204" pitchFamily="34" charset="0"/>
                <a:ea typeface="Amazon Ember" panose="020B0603020204020204" pitchFamily="34" charset="0"/>
                <a:cs typeface="Amazon Ember" panose="020B0603020204020204" pitchFamily="34" charset="0"/>
                <a:sym typeface="Overpass"/>
              </a:rPr>
              <a:t> across 3 AZs.</a:t>
            </a:r>
            <a:br>
              <a:rPr lang="en" sz="1600" dirty="0">
                <a:latin typeface="Amazon Ember" panose="020B0603020204020204" pitchFamily="34" charset="0"/>
                <a:ea typeface="Amazon Ember" panose="020B0603020204020204" pitchFamily="34" charset="0"/>
                <a:cs typeface="Amazon Ember" panose="020B0603020204020204" pitchFamily="34" charset="0"/>
                <a:sym typeface="Overpass"/>
              </a:rPr>
            </a:br>
            <a:endParaRPr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0" algn="l" rtl="0">
              <a:lnSpc>
                <a:spcPct val="115000"/>
              </a:lnSpc>
              <a:spcBef>
                <a:spcPts val="600"/>
              </a:spcBef>
              <a:spcAft>
                <a:spcPts val="0"/>
              </a:spcAft>
              <a:buNone/>
            </a:pPr>
            <a:r>
              <a:rPr lang="en" sz="1600" b="1"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rPr>
              <a:t>How it Works:</a:t>
            </a:r>
            <a:endParaRPr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endParaRPr>
          </a:p>
          <a:p>
            <a:pPr marL="457200" lvl="0" indent="-317500" algn="l" rtl="0">
              <a:lnSpc>
                <a:spcPct val="115000"/>
              </a:lnSpc>
              <a:spcBef>
                <a:spcPts val="600"/>
              </a:spcBef>
              <a:spcAft>
                <a:spcPts val="0"/>
              </a:spcAft>
              <a:buClr>
                <a:schemeClr val="dk1"/>
              </a:buClr>
              <a:buSzPts val="1400"/>
              <a:buFont typeface="Overpass"/>
              <a:buChar char="●"/>
            </a:pPr>
            <a:r>
              <a:rPr lang="en"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rPr>
              <a:t>Existing single-AZ customers will be given opportunity to move their apps to newly created multi-AZ cluster.</a:t>
            </a:r>
            <a:endParaRPr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0" algn="l" rtl="0">
              <a:lnSpc>
                <a:spcPct val="115000"/>
              </a:lnSpc>
              <a:spcBef>
                <a:spcPts val="600"/>
              </a:spcBef>
              <a:spcAft>
                <a:spcPts val="0"/>
              </a:spcAft>
              <a:buNone/>
            </a:pPr>
            <a:endParaRPr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endParaRPr>
          </a:p>
        </p:txBody>
      </p:sp>
      <p:sp>
        <p:nvSpPr>
          <p:cNvPr id="9" name="Google Shape;457;p58">
            <a:extLst>
              <a:ext uri="{FF2B5EF4-FFF2-40B4-BE49-F238E27FC236}">
                <a16:creationId xmlns:a16="http://schemas.microsoft.com/office/drawing/2014/main" id="{9279A214-513F-F44F-A945-7BC7E3E2F557}"/>
              </a:ext>
            </a:extLst>
          </p:cNvPr>
          <p:cNvSpPr/>
          <p:nvPr/>
        </p:nvSpPr>
        <p:spPr>
          <a:xfrm>
            <a:off x="4056425" y="3754875"/>
            <a:ext cx="4844700" cy="744900"/>
          </a:xfrm>
          <a:prstGeom prst="wedgeRectCallout">
            <a:avLst>
              <a:gd name="adj1" fmla="val -31889"/>
              <a:gd name="adj2" fmla="val -61834"/>
            </a:avLst>
          </a:prstGeom>
          <a:solidFill>
            <a:srgbClr val="007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8;p58">
            <a:extLst>
              <a:ext uri="{FF2B5EF4-FFF2-40B4-BE49-F238E27FC236}">
                <a16:creationId xmlns:a16="http://schemas.microsoft.com/office/drawing/2014/main" id="{951344DD-1040-584A-B914-B96AD1415F46}"/>
              </a:ext>
            </a:extLst>
          </p:cNvPr>
          <p:cNvSpPr txBox="1"/>
          <p:nvPr/>
        </p:nvSpPr>
        <p:spPr>
          <a:xfrm>
            <a:off x="5204475" y="3827925"/>
            <a:ext cx="3347400" cy="59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dirty="0">
                <a:solidFill>
                  <a:srgbClr val="FFFFFF"/>
                </a:solidFill>
                <a:latin typeface="Overpass"/>
                <a:ea typeface="Overpass"/>
                <a:cs typeface="Overpass"/>
                <a:sym typeface="Overpass"/>
              </a:rPr>
              <a:t>Note:</a:t>
            </a:r>
            <a:r>
              <a:rPr lang="en" sz="1100" dirty="0">
                <a:solidFill>
                  <a:srgbClr val="FFFFFF"/>
                </a:solidFill>
                <a:latin typeface="Overpass"/>
                <a:ea typeface="Overpass"/>
                <a:cs typeface="Overpass"/>
                <a:sym typeface="Overpass"/>
              </a:rPr>
              <a:t>  Single-AZ clusters cannot be migrated to multi-AZ stretched clusters. Compute nodes must be added in 3’s. 3 node per AZ minimum.</a:t>
            </a:r>
            <a:endParaRPr sz="1100" dirty="0">
              <a:solidFill>
                <a:srgbClr val="FFFFFF"/>
              </a:solidFill>
              <a:latin typeface="Overpass"/>
              <a:ea typeface="Overpass"/>
              <a:cs typeface="Overpass"/>
              <a:sym typeface="Overpass"/>
            </a:endParaRPr>
          </a:p>
        </p:txBody>
      </p:sp>
      <p:pic>
        <p:nvPicPr>
          <p:cNvPr id="11" name="Google Shape;459;p58">
            <a:extLst>
              <a:ext uri="{FF2B5EF4-FFF2-40B4-BE49-F238E27FC236}">
                <a16:creationId xmlns:a16="http://schemas.microsoft.com/office/drawing/2014/main" id="{73707135-904E-B941-9F08-39F52B1E9E1A}"/>
              </a:ext>
            </a:extLst>
          </p:cNvPr>
          <p:cNvPicPr preferRelativeResize="0"/>
          <p:nvPr/>
        </p:nvPicPr>
        <p:blipFill>
          <a:blip r:embed="rId2">
            <a:alphaModFix/>
          </a:blip>
          <a:stretch>
            <a:fillRect/>
          </a:stretch>
        </p:blipFill>
        <p:spPr>
          <a:xfrm>
            <a:off x="4441850" y="3899475"/>
            <a:ext cx="296500" cy="455725"/>
          </a:xfrm>
          <a:prstGeom prst="rect">
            <a:avLst/>
          </a:prstGeom>
          <a:noFill/>
          <a:ln>
            <a:noFill/>
          </a:ln>
        </p:spPr>
      </p:pic>
      <p:pic>
        <p:nvPicPr>
          <p:cNvPr id="12" name="Google Shape;460;p58">
            <a:extLst>
              <a:ext uri="{FF2B5EF4-FFF2-40B4-BE49-F238E27FC236}">
                <a16:creationId xmlns:a16="http://schemas.microsoft.com/office/drawing/2014/main" id="{66E0A618-5673-C24B-8B98-6052852920E1}"/>
              </a:ext>
            </a:extLst>
          </p:cNvPr>
          <p:cNvPicPr preferRelativeResize="0"/>
          <p:nvPr/>
        </p:nvPicPr>
        <p:blipFill>
          <a:blip r:embed="rId3">
            <a:alphaModFix/>
          </a:blip>
          <a:stretch>
            <a:fillRect/>
          </a:stretch>
        </p:blipFill>
        <p:spPr>
          <a:xfrm>
            <a:off x="4416200" y="594219"/>
            <a:ext cx="4125150" cy="2329200"/>
          </a:xfrm>
          <a:prstGeom prst="rect">
            <a:avLst/>
          </a:prstGeom>
          <a:noFill/>
          <a:ln>
            <a:noFill/>
          </a:ln>
        </p:spPr>
      </p:pic>
    </p:spTree>
    <p:extLst>
      <p:ext uri="{BB962C8B-B14F-4D97-AF65-F5344CB8AC3E}">
        <p14:creationId xmlns:p14="http://schemas.microsoft.com/office/powerpoint/2010/main" val="194586462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475;p60">
            <a:extLst>
              <a:ext uri="{FF2B5EF4-FFF2-40B4-BE49-F238E27FC236}">
                <a16:creationId xmlns:a16="http://schemas.microsoft.com/office/drawing/2014/main" id="{FFD06A8E-F76D-6B4F-B0B6-6F1C4E364592}"/>
              </a:ext>
            </a:extLst>
          </p:cNvPr>
          <p:cNvSpPr txBox="1">
            <a:spLocks noGrp="1"/>
          </p:cNvSpPr>
          <p:nvPr>
            <p:ph type="title"/>
          </p:nvPr>
        </p:nvSpPr>
        <p:spPr>
          <a:xfrm>
            <a:off x="2695903" y="0"/>
            <a:ext cx="7772400" cy="5163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Bring your own cloud account</a:t>
            </a:r>
            <a:endParaRPr dirty="0"/>
          </a:p>
        </p:txBody>
      </p:sp>
      <p:sp>
        <p:nvSpPr>
          <p:cNvPr id="14" name="Google Shape;476;p60">
            <a:extLst>
              <a:ext uri="{FF2B5EF4-FFF2-40B4-BE49-F238E27FC236}">
                <a16:creationId xmlns:a16="http://schemas.microsoft.com/office/drawing/2014/main" id="{4C353503-3B1D-A941-B478-86A053BB4886}"/>
              </a:ext>
            </a:extLst>
          </p:cNvPr>
          <p:cNvSpPr txBox="1"/>
          <p:nvPr/>
        </p:nvSpPr>
        <p:spPr>
          <a:xfrm>
            <a:off x="232873" y="258160"/>
            <a:ext cx="3663600" cy="341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Amazon Ember" panose="020B0603020204020204" pitchFamily="34" charset="0"/>
                <a:ea typeface="Amazon Ember" panose="020B0603020204020204" pitchFamily="34" charset="0"/>
                <a:cs typeface="Amazon Ember" panose="020B0603020204020204" pitchFamily="34" charset="0"/>
                <a:sym typeface="Overpass"/>
              </a:rPr>
              <a:t>Feature: </a:t>
            </a:r>
            <a:r>
              <a:rPr lang="en" sz="1600" dirty="0">
                <a:latin typeface="Amazon Ember" panose="020B0603020204020204" pitchFamily="34" charset="0"/>
                <a:ea typeface="Amazon Ember" panose="020B0603020204020204" pitchFamily="34" charset="0"/>
                <a:cs typeface="Amazon Ember" panose="020B0603020204020204" pitchFamily="34" charset="0"/>
                <a:sym typeface="Overpass"/>
              </a:rPr>
              <a:t>Deploy OSD to customer-owned AWS account.</a:t>
            </a:r>
            <a:endParaRPr sz="1600" dirty="0">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57150" algn="l" rtl="0">
              <a:spcBef>
                <a:spcPts val="0"/>
              </a:spcBef>
              <a:spcAft>
                <a:spcPts val="0"/>
              </a:spcAft>
              <a:buNone/>
            </a:pPr>
            <a:endParaRPr sz="1600" b="1" dirty="0">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0" algn="l" rtl="0">
              <a:lnSpc>
                <a:spcPct val="115000"/>
              </a:lnSpc>
              <a:spcBef>
                <a:spcPts val="600"/>
              </a:spcBef>
              <a:spcAft>
                <a:spcPts val="0"/>
              </a:spcAft>
              <a:buNone/>
            </a:pPr>
            <a:r>
              <a:rPr lang="en" sz="1600" b="1" dirty="0">
                <a:latin typeface="Amazon Ember" panose="020B0603020204020204" pitchFamily="34" charset="0"/>
                <a:ea typeface="Amazon Ember" panose="020B0603020204020204" pitchFamily="34" charset="0"/>
                <a:cs typeface="Amazon Ember" panose="020B0603020204020204" pitchFamily="34" charset="0"/>
                <a:sym typeface="Overpass"/>
              </a:rPr>
              <a:t>Description</a:t>
            </a:r>
            <a:r>
              <a:rPr lang="en" sz="1600" dirty="0">
                <a:latin typeface="Amazon Ember" panose="020B0603020204020204" pitchFamily="34" charset="0"/>
                <a:ea typeface="Amazon Ember" panose="020B0603020204020204" pitchFamily="34" charset="0"/>
                <a:cs typeface="Amazon Ember" panose="020B0603020204020204" pitchFamily="34" charset="0"/>
                <a:sym typeface="Overpass"/>
              </a:rPr>
              <a:t>: By deploying to a customer-owned AWS account, the customer can leverage existing discounts and security profiles with AWS and self-service network configuration.</a:t>
            </a:r>
            <a:br>
              <a:rPr lang="en" sz="1600" dirty="0">
                <a:latin typeface="Amazon Ember" panose="020B0603020204020204" pitchFamily="34" charset="0"/>
                <a:ea typeface="Amazon Ember" panose="020B0603020204020204" pitchFamily="34" charset="0"/>
                <a:cs typeface="Amazon Ember" panose="020B0603020204020204" pitchFamily="34" charset="0"/>
                <a:sym typeface="Overpass"/>
              </a:rPr>
            </a:br>
            <a:endParaRPr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0" algn="l" rtl="0">
              <a:lnSpc>
                <a:spcPct val="115000"/>
              </a:lnSpc>
              <a:spcBef>
                <a:spcPts val="600"/>
              </a:spcBef>
              <a:spcAft>
                <a:spcPts val="0"/>
              </a:spcAft>
              <a:buNone/>
            </a:pPr>
            <a:r>
              <a:rPr lang="en" sz="1600" b="1"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rPr>
              <a:t>How it Works:</a:t>
            </a:r>
            <a:endParaRPr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0" algn="l" rtl="0">
              <a:spcBef>
                <a:spcPts val="0"/>
              </a:spcBef>
              <a:spcAft>
                <a:spcPts val="0"/>
              </a:spcAft>
              <a:buNone/>
            </a:pPr>
            <a:r>
              <a:rPr lang="en"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rPr>
              <a:t>OSD can be deployed into an AWS account that will is part of a customer’s AWS Organization.</a:t>
            </a:r>
            <a:endParaRPr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endParaRPr>
          </a:p>
          <a:p>
            <a:pPr marL="0" lvl="0" indent="0" algn="l" rtl="0">
              <a:lnSpc>
                <a:spcPct val="115000"/>
              </a:lnSpc>
              <a:spcBef>
                <a:spcPts val="600"/>
              </a:spcBef>
              <a:spcAft>
                <a:spcPts val="0"/>
              </a:spcAft>
              <a:buNone/>
            </a:pPr>
            <a:endParaRPr sz="1600"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Overpass"/>
            </a:endParaRPr>
          </a:p>
        </p:txBody>
      </p:sp>
      <p:sp>
        <p:nvSpPr>
          <p:cNvPr id="15" name="Google Shape;477;p60">
            <a:extLst>
              <a:ext uri="{FF2B5EF4-FFF2-40B4-BE49-F238E27FC236}">
                <a16:creationId xmlns:a16="http://schemas.microsoft.com/office/drawing/2014/main" id="{C19740F9-F96F-E74D-8EFD-C0AFB90AF729}"/>
              </a:ext>
            </a:extLst>
          </p:cNvPr>
          <p:cNvSpPr/>
          <p:nvPr/>
        </p:nvSpPr>
        <p:spPr>
          <a:xfrm>
            <a:off x="4056425" y="3754875"/>
            <a:ext cx="4844700" cy="744900"/>
          </a:xfrm>
          <a:prstGeom prst="wedgeRectCallout">
            <a:avLst>
              <a:gd name="adj1" fmla="val -31889"/>
              <a:gd name="adj2" fmla="val -61834"/>
            </a:avLst>
          </a:prstGeom>
          <a:solidFill>
            <a:srgbClr val="007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8;p60">
            <a:extLst>
              <a:ext uri="{FF2B5EF4-FFF2-40B4-BE49-F238E27FC236}">
                <a16:creationId xmlns:a16="http://schemas.microsoft.com/office/drawing/2014/main" id="{7F9C4212-C277-F245-9248-57B193C723DB}"/>
              </a:ext>
            </a:extLst>
          </p:cNvPr>
          <p:cNvSpPr txBox="1"/>
          <p:nvPr/>
        </p:nvSpPr>
        <p:spPr>
          <a:xfrm>
            <a:off x="5204475" y="3827925"/>
            <a:ext cx="3347400" cy="59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Overpass"/>
                <a:ea typeface="Overpass"/>
                <a:cs typeface="Overpass"/>
                <a:sym typeface="Overpass"/>
              </a:rPr>
              <a:t>Note:</a:t>
            </a:r>
            <a:r>
              <a:rPr lang="en" sz="1100">
                <a:solidFill>
                  <a:srgbClr val="FFFFFF"/>
                </a:solidFill>
                <a:latin typeface="Overpass"/>
                <a:ea typeface="Overpass"/>
                <a:cs typeface="Overpass"/>
                <a:sym typeface="Overpass"/>
              </a:rPr>
              <a:t>  The customer will own the account and pay Amazon directly for AWS services they consume.</a:t>
            </a:r>
            <a:endParaRPr sz="1100">
              <a:solidFill>
                <a:srgbClr val="FFFFFF"/>
              </a:solidFill>
              <a:latin typeface="Overpass"/>
              <a:ea typeface="Overpass"/>
              <a:cs typeface="Overpass"/>
              <a:sym typeface="Overpass"/>
            </a:endParaRPr>
          </a:p>
        </p:txBody>
      </p:sp>
      <p:pic>
        <p:nvPicPr>
          <p:cNvPr id="17" name="Google Shape;479;p60">
            <a:extLst>
              <a:ext uri="{FF2B5EF4-FFF2-40B4-BE49-F238E27FC236}">
                <a16:creationId xmlns:a16="http://schemas.microsoft.com/office/drawing/2014/main" id="{DA46FD24-5503-3747-9A41-E22946ABEA1E}"/>
              </a:ext>
            </a:extLst>
          </p:cNvPr>
          <p:cNvPicPr preferRelativeResize="0"/>
          <p:nvPr/>
        </p:nvPicPr>
        <p:blipFill>
          <a:blip r:embed="rId2">
            <a:alphaModFix/>
          </a:blip>
          <a:stretch>
            <a:fillRect/>
          </a:stretch>
        </p:blipFill>
        <p:spPr>
          <a:xfrm>
            <a:off x="4441850" y="3899475"/>
            <a:ext cx="296500" cy="455725"/>
          </a:xfrm>
          <a:prstGeom prst="rect">
            <a:avLst/>
          </a:prstGeom>
          <a:noFill/>
          <a:ln>
            <a:noFill/>
          </a:ln>
        </p:spPr>
      </p:pic>
      <p:pic>
        <p:nvPicPr>
          <p:cNvPr id="8" name="Picture 7">
            <a:extLst>
              <a:ext uri="{FF2B5EF4-FFF2-40B4-BE49-F238E27FC236}">
                <a16:creationId xmlns:a16="http://schemas.microsoft.com/office/drawing/2014/main" id="{3BB2D445-E3FD-8347-92D9-FCBF567A7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309" y="1160816"/>
            <a:ext cx="1798959" cy="1725984"/>
          </a:xfrm>
          <a:prstGeom prst="rect">
            <a:avLst/>
          </a:prstGeom>
          <a:noFill/>
          <a:ln>
            <a:solidFill>
              <a:srgbClr val="0E2735"/>
            </a:solidFill>
          </a:ln>
        </p:spPr>
      </p:pic>
    </p:spTree>
    <p:extLst>
      <p:ext uri="{BB962C8B-B14F-4D97-AF65-F5344CB8AC3E}">
        <p14:creationId xmlns:p14="http://schemas.microsoft.com/office/powerpoint/2010/main" val="171297195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Rounded Rectangle 2"/>
          <p:cNvSpPr/>
          <p:nvPr/>
        </p:nvSpPr>
        <p:spPr>
          <a:xfrm>
            <a:off x="2699791" y="2724262"/>
            <a:ext cx="3240361" cy="1143632"/>
          </a:xfrm>
          <a:prstGeom prst="roundRect">
            <a:avLst>
              <a:gd name="adj" fmla="val 16667"/>
            </a:avLst>
          </a:prstGeom>
          <a:solidFill>
            <a:srgbClr val="4FA4D0"/>
          </a:solidFill>
          <a:ln w="12700">
            <a:miter lim="400000"/>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solidFill>
                <a:srgbClr val="414042"/>
              </a:solidFill>
            </a:endParaRPr>
          </a:p>
        </p:txBody>
      </p:sp>
      <p:pic>
        <p:nvPicPr>
          <p:cNvPr id="415" name="Graphic 5" descr="Graphic 5"/>
          <p:cNvPicPr>
            <a:picLocks noChangeAspect="1"/>
          </p:cNvPicPr>
          <p:nvPr/>
        </p:nvPicPr>
        <p:blipFill>
          <a:blip r:embed="rId2">
            <a:extLst/>
          </a:blip>
          <a:stretch>
            <a:fillRect/>
          </a:stretch>
        </p:blipFill>
        <p:spPr>
          <a:xfrm>
            <a:off x="395536" y="411510"/>
            <a:ext cx="330201" cy="330201"/>
          </a:xfrm>
          <a:prstGeom prst="rect">
            <a:avLst/>
          </a:prstGeom>
          <a:ln w="12700">
            <a:miter lim="400000"/>
          </a:ln>
        </p:spPr>
      </p:pic>
      <p:grpSp>
        <p:nvGrpSpPr>
          <p:cNvPr id="418" name="Rectangle 9"/>
          <p:cNvGrpSpPr/>
          <p:nvPr/>
        </p:nvGrpSpPr>
        <p:grpSpPr>
          <a:xfrm>
            <a:off x="395536" y="411508"/>
            <a:ext cx="6594896" cy="3744420"/>
            <a:chOff x="0" y="-1"/>
            <a:chExt cx="6594895" cy="3744418"/>
          </a:xfrm>
        </p:grpSpPr>
        <p:sp>
          <p:nvSpPr>
            <p:cNvPr id="416" name="Rectangle"/>
            <p:cNvSpPr/>
            <p:nvPr/>
          </p:nvSpPr>
          <p:spPr>
            <a:xfrm>
              <a:off x="0" y="-1"/>
              <a:ext cx="6264696" cy="3744418"/>
            </a:xfrm>
            <a:prstGeom prst="rect">
              <a:avLst/>
            </a:prstGeom>
            <a:noFill/>
            <a:ln w="12700" cap="flat">
              <a:solidFill>
                <a:srgbClr val="414042"/>
              </a:solidFill>
              <a:prstDash val="solid"/>
              <a:round/>
            </a:ln>
            <a:effectLst/>
          </p:spPr>
          <p:txBody>
            <a:bodyPr wrap="square" lIns="45719" tIns="45719" rIns="45719" bIns="45719" numCol="1" anchor="t">
              <a:noAutofit/>
            </a:bodyPr>
            <a:lstStyle/>
            <a:p>
              <a:pPr>
                <a:defRPr>
                  <a:solidFill>
                    <a:srgbClr val="FFFFFF"/>
                  </a:solidFill>
                </a:defRPr>
              </a:pPr>
              <a:endParaRPr>
                <a:solidFill>
                  <a:srgbClr val="414042"/>
                </a:solidFill>
              </a:endParaRPr>
            </a:p>
          </p:txBody>
        </p:sp>
        <p:sp>
          <p:nvSpPr>
            <p:cNvPr id="417" name="AWS Cloud"/>
            <p:cNvSpPr txBox="1"/>
            <p:nvPr/>
          </p:nvSpPr>
          <p:spPr>
            <a:xfrm>
              <a:off x="330199" y="35536"/>
              <a:ext cx="6264696"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chemeClr val="accent1"/>
                  </a:solidFill>
                </a:defRPr>
              </a:lvl1pPr>
            </a:lstStyle>
            <a:p>
              <a:r>
                <a:rPr dirty="0"/>
                <a:t>AWS Cloud</a:t>
              </a:r>
            </a:p>
          </p:txBody>
        </p:sp>
      </p:grpSp>
      <p:sp>
        <p:nvSpPr>
          <p:cNvPr id="419" name="TextBox 10"/>
          <p:cNvSpPr txBox="1"/>
          <p:nvPr/>
        </p:nvSpPr>
        <p:spPr>
          <a:xfrm>
            <a:off x="698291" y="1324147"/>
            <a:ext cx="230190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a:solidFill>
                  <a:srgbClr val="414042"/>
                </a:solidFill>
              </a:rPr>
              <a:t>Root Account</a:t>
            </a:r>
          </a:p>
        </p:txBody>
      </p:sp>
      <p:pic>
        <p:nvPicPr>
          <p:cNvPr id="420" name="Graphic 11" descr="Graphic 11"/>
          <p:cNvPicPr>
            <a:picLocks noChangeAspect="1"/>
          </p:cNvPicPr>
          <p:nvPr/>
        </p:nvPicPr>
        <p:blipFill>
          <a:blip r:embed="rId3">
            <a:extLst/>
          </a:blip>
          <a:stretch>
            <a:fillRect/>
          </a:stretch>
        </p:blipFill>
        <p:spPr>
          <a:xfrm>
            <a:off x="1614294" y="942830"/>
            <a:ext cx="381319" cy="381319"/>
          </a:xfrm>
          <a:prstGeom prst="rect">
            <a:avLst/>
          </a:prstGeom>
          <a:ln w="12700">
            <a:miter lim="400000"/>
          </a:ln>
        </p:spPr>
      </p:pic>
      <p:pic>
        <p:nvPicPr>
          <p:cNvPr id="421" name="Graphic 13" descr="Graphic 13"/>
          <p:cNvPicPr>
            <a:picLocks noChangeAspect="1"/>
          </p:cNvPicPr>
          <p:nvPr/>
        </p:nvPicPr>
        <p:blipFill>
          <a:blip r:embed="rId3">
            <a:extLst/>
          </a:blip>
          <a:stretch>
            <a:fillRect/>
          </a:stretch>
        </p:blipFill>
        <p:spPr>
          <a:xfrm>
            <a:off x="725735" y="1810647"/>
            <a:ext cx="381319" cy="381319"/>
          </a:xfrm>
          <a:prstGeom prst="rect">
            <a:avLst/>
          </a:prstGeom>
          <a:ln w="12700">
            <a:miter lim="400000"/>
          </a:ln>
        </p:spPr>
      </p:pic>
      <p:sp>
        <p:nvSpPr>
          <p:cNvPr id="422" name="TextBox 14"/>
          <p:cNvSpPr txBox="1"/>
          <p:nvPr/>
        </p:nvSpPr>
        <p:spPr>
          <a:xfrm>
            <a:off x="338567" y="2237352"/>
            <a:ext cx="1244239"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200">
                <a:solidFill>
                  <a:srgbClr val="FFFFFF"/>
                </a:solidFill>
                <a:latin typeface="Amazon Ember"/>
                <a:ea typeface="Amazon Ember"/>
                <a:cs typeface="Amazon Ember"/>
                <a:sym typeface="Amazon Ember"/>
              </a:defRPr>
            </a:pPr>
            <a:r>
              <a:rPr>
                <a:solidFill>
                  <a:srgbClr val="414042"/>
                </a:solidFill>
              </a:rPr>
              <a:t>Customer</a:t>
            </a:r>
          </a:p>
          <a:p>
            <a:pPr algn="ctr">
              <a:defRPr sz="1200">
                <a:solidFill>
                  <a:srgbClr val="FFFFFF"/>
                </a:solidFill>
                <a:latin typeface="Amazon Ember"/>
                <a:ea typeface="Amazon Ember"/>
                <a:cs typeface="Amazon Ember"/>
                <a:sym typeface="Amazon Ember"/>
              </a:defRPr>
            </a:pPr>
            <a:r>
              <a:rPr>
                <a:solidFill>
                  <a:srgbClr val="414042"/>
                </a:solidFill>
              </a:rPr>
              <a:t>Account</a:t>
            </a:r>
          </a:p>
        </p:txBody>
      </p:sp>
      <p:pic>
        <p:nvPicPr>
          <p:cNvPr id="423" name="Graphic 15" descr="Graphic 15"/>
          <p:cNvPicPr>
            <a:picLocks noChangeAspect="1"/>
          </p:cNvPicPr>
          <p:nvPr/>
        </p:nvPicPr>
        <p:blipFill>
          <a:blip r:embed="rId3">
            <a:extLst/>
          </a:blip>
          <a:stretch>
            <a:fillRect/>
          </a:stretch>
        </p:blipFill>
        <p:spPr>
          <a:xfrm>
            <a:off x="1614294" y="1796226"/>
            <a:ext cx="381319" cy="381319"/>
          </a:xfrm>
          <a:prstGeom prst="rect">
            <a:avLst/>
          </a:prstGeom>
          <a:ln w="12700">
            <a:miter lim="400000"/>
          </a:ln>
        </p:spPr>
      </p:pic>
      <p:pic>
        <p:nvPicPr>
          <p:cNvPr id="424" name="Graphic 17" descr="Graphic 17"/>
          <p:cNvPicPr>
            <a:picLocks noChangeAspect="1"/>
          </p:cNvPicPr>
          <p:nvPr/>
        </p:nvPicPr>
        <p:blipFill>
          <a:blip r:embed="rId3">
            <a:extLst/>
          </a:blip>
          <a:stretch>
            <a:fillRect/>
          </a:stretch>
        </p:blipFill>
        <p:spPr>
          <a:xfrm>
            <a:off x="2462490" y="1776336"/>
            <a:ext cx="381319" cy="381319"/>
          </a:xfrm>
          <a:prstGeom prst="rect">
            <a:avLst/>
          </a:prstGeom>
          <a:ln w="12700">
            <a:miter lim="400000"/>
          </a:ln>
        </p:spPr>
      </p:pic>
      <p:sp>
        <p:nvSpPr>
          <p:cNvPr id="425" name="TextBox 18"/>
          <p:cNvSpPr txBox="1"/>
          <p:nvPr/>
        </p:nvSpPr>
        <p:spPr>
          <a:xfrm>
            <a:off x="1195636" y="2253263"/>
            <a:ext cx="1244239"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200">
                <a:solidFill>
                  <a:srgbClr val="FFFFFF"/>
                </a:solidFill>
                <a:latin typeface="Amazon Ember"/>
                <a:ea typeface="Amazon Ember"/>
                <a:cs typeface="Amazon Ember"/>
                <a:sym typeface="Amazon Ember"/>
              </a:defRPr>
            </a:pPr>
            <a:r>
              <a:rPr>
                <a:solidFill>
                  <a:srgbClr val="414042"/>
                </a:solidFill>
              </a:rPr>
              <a:t>Customer</a:t>
            </a:r>
          </a:p>
          <a:p>
            <a:pPr algn="ctr">
              <a:defRPr sz="1200">
                <a:solidFill>
                  <a:srgbClr val="FFFFFF"/>
                </a:solidFill>
                <a:latin typeface="Amazon Ember"/>
                <a:ea typeface="Amazon Ember"/>
                <a:cs typeface="Amazon Ember"/>
                <a:sym typeface="Amazon Ember"/>
              </a:defRPr>
            </a:pPr>
            <a:r>
              <a:rPr>
                <a:solidFill>
                  <a:srgbClr val="414042"/>
                </a:solidFill>
              </a:rPr>
              <a:t>Account</a:t>
            </a:r>
          </a:p>
        </p:txBody>
      </p:sp>
      <p:sp>
        <p:nvSpPr>
          <p:cNvPr id="426" name="TextBox 19"/>
          <p:cNvSpPr txBox="1"/>
          <p:nvPr/>
        </p:nvSpPr>
        <p:spPr>
          <a:xfrm>
            <a:off x="2113245" y="2233373"/>
            <a:ext cx="1244239"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200">
                <a:solidFill>
                  <a:srgbClr val="FFFFFF"/>
                </a:solidFill>
                <a:latin typeface="Amazon Ember"/>
                <a:ea typeface="Amazon Ember"/>
                <a:cs typeface="Amazon Ember"/>
                <a:sym typeface="Amazon Ember"/>
              </a:defRPr>
            </a:pPr>
            <a:r>
              <a:rPr>
                <a:solidFill>
                  <a:srgbClr val="414042"/>
                </a:solidFill>
              </a:rPr>
              <a:t>OSD</a:t>
            </a:r>
          </a:p>
          <a:p>
            <a:pPr algn="ctr">
              <a:defRPr sz="1200">
                <a:solidFill>
                  <a:srgbClr val="FFFFFF"/>
                </a:solidFill>
                <a:latin typeface="Amazon Ember"/>
                <a:ea typeface="Amazon Ember"/>
                <a:cs typeface="Amazon Ember"/>
                <a:sym typeface="Amazon Ember"/>
              </a:defRPr>
            </a:pPr>
            <a:r>
              <a:rPr>
                <a:solidFill>
                  <a:srgbClr val="414042"/>
                </a:solidFill>
              </a:rPr>
              <a:t>Account</a:t>
            </a:r>
          </a:p>
        </p:txBody>
      </p:sp>
      <p:sp>
        <p:nvSpPr>
          <p:cNvPr id="427" name="Rectangle 20"/>
          <p:cNvSpPr/>
          <p:nvPr/>
        </p:nvSpPr>
        <p:spPr>
          <a:xfrm>
            <a:off x="2612089" y="1620464"/>
            <a:ext cx="3904127" cy="2391445"/>
          </a:xfrm>
          <a:prstGeom prst="rect">
            <a:avLst/>
          </a:prstGeom>
          <a:ln w="12700">
            <a:solidFill>
              <a:srgbClr val="414042"/>
            </a:solidFill>
            <a:prstDash val="dash"/>
          </a:ln>
        </p:spPr>
        <p:txBody>
          <a:bodyPr lIns="45719" rIns="45719"/>
          <a:lstStyle/>
          <a:p>
            <a:pPr algn="ctr">
              <a:defRPr sz="1200">
                <a:solidFill>
                  <a:srgbClr val="5A6B86"/>
                </a:solidFill>
              </a:defRPr>
            </a:pPr>
            <a:endParaRPr>
              <a:solidFill>
                <a:srgbClr val="414042"/>
              </a:solidFill>
            </a:endParaRPr>
          </a:p>
        </p:txBody>
      </p:sp>
      <p:sp>
        <p:nvSpPr>
          <p:cNvPr id="428" name="TextBox 21"/>
          <p:cNvSpPr txBox="1"/>
          <p:nvPr/>
        </p:nvSpPr>
        <p:spPr>
          <a:xfrm>
            <a:off x="2293234" y="3401934"/>
            <a:ext cx="162609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a:solidFill>
                  <a:srgbClr val="414042"/>
                </a:solidFill>
              </a:rPr>
              <a:t>AWS IAM</a:t>
            </a:r>
          </a:p>
        </p:txBody>
      </p:sp>
      <p:pic>
        <p:nvPicPr>
          <p:cNvPr id="429" name="Graphic 22" descr="Graphic 22"/>
          <p:cNvPicPr>
            <a:picLocks noChangeAspect="1"/>
          </p:cNvPicPr>
          <p:nvPr/>
        </p:nvPicPr>
        <p:blipFill>
          <a:blip r:embed="rId4">
            <a:extLst/>
          </a:blip>
          <a:stretch>
            <a:fillRect/>
          </a:stretch>
        </p:blipFill>
        <p:spPr>
          <a:xfrm>
            <a:off x="2855081" y="2841379"/>
            <a:ext cx="502402" cy="502402"/>
          </a:xfrm>
          <a:prstGeom prst="rect">
            <a:avLst/>
          </a:prstGeom>
          <a:ln w="12700">
            <a:miter lim="400000"/>
          </a:ln>
        </p:spPr>
      </p:pic>
      <p:sp>
        <p:nvSpPr>
          <p:cNvPr id="430" name="TextBox 31"/>
          <p:cNvSpPr txBox="1"/>
          <p:nvPr/>
        </p:nvSpPr>
        <p:spPr>
          <a:xfrm>
            <a:off x="3361554" y="3138259"/>
            <a:ext cx="1571026"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a:solidFill>
                  <a:srgbClr val="414042"/>
                </a:solidFill>
              </a:rPr>
              <a:t>Customer-admin-role</a:t>
            </a:r>
          </a:p>
        </p:txBody>
      </p:sp>
      <p:pic>
        <p:nvPicPr>
          <p:cNvPr id="431" name="Graphic 32" descr="Graphic 32"/>
          <p:cNvPicPr>
            <a:picLocks noChangeAspect="1"/>
          </p:cNvPicPr>
          <p:nvPr/>
        </p:nvPicPr>
        <p:blipFill>
          <a:blip r:embed="rId5">
            <a:extLst/>
          </a:blip>
          <a:stretch>
            <a:fillRect/>
          </a:stretch>
        </p:blipFill>
        <p:spPr>
          <a:xfrm>
            <a:off x="3912117" y="2724262"/>
            <a:ext cx="469901" cy="469901"/>
          </a:xfrm>
          <a:prstGeom prst="rect">
            <a:avLst/>
          </a:prstGeom>
          <a:ln w="12700">
            <a:miter lim="400000"/>
          </a:ln>
        </p:spPr>
      </p:pic>
      <p:sp>
        <p:nvSpPr>
          <p:cNvPr id="432" name="TextBox 33"/>
          <p:cNvSpPr txBox="1"/>
          <p:nvPr/>
        </p:nvSpPr>
        <p:spPr>
          <a:xfrm>
            <a:off x="4572801" y="3138667"/>
            <a:ext cx="15710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a:solidFill>
                  <a:srgbClr val="414042"/>
                </a:solidFill>
              </a:rPr>
              <a:t>admin-role</a:t>
            </a:r>
          </a:p>
        </p:txBody>
      </p:sp>
      <p:pic>
        <p:nvPicPr>
          <p:cNvPr id="433" name="Graphic 34" descr="Graphic 34"/>
          <p:cNvPicPr>
            <a:picLocks noChangeAspect="1"/>
          </p:cNvPicPr>
          <p:nvPr/>
        </p:nvPicPr>
        <p:blipFill>
          <a:blip r:embed="rId5">
            <a:extLst/>
          </a:blip>
          <a:stretch>
            <a:fillRect/>
          </a:stretch>
        </p:blipFill>
        <p:spPr>
          <a:xfrm>
            <a:off x="5123362" y="2724672"/>
            <a:ext cx="469901" cy="469901"/>
          </a:xfrm>
          <a:prstGeom prst="rect">
            <a:avLst/>
          </a:prstGeom>
          <a:ln w="12700">
            <a:miter lim="400000"/>
          </a:ln>
        </p:spPr>
      </p:pic>
      <p:pic>
        <p:nvPicPr>
          <p:cNvPr id="434" name="Graphic 35" descr="Graphic 35"/>
          <p:cNvPicPr>
            <a:picLocks noChangeAspect="1"/>
          </p:cNvPicPr>
          <p:nvPr/>
        </p:nvPicPr>
        <p:blipFill>
          <a:blip r:embed="rId6">
            <a:extLst/>
          </a:blip>
          <a:stretch>
            <a:fillRect/>
          </a:stretch>
        </p:blipFill>
        <p:spPr>
          <a:xfrm>
            <a:off x="8309543" y="2643758"/>
            <a:ext cx="469901" cy="469901"/>
          </a:xfrm>
          <a:prstGeom prst="rect">
            <a:avLst/>
          </a:prstGeom>
          <a:ln w="12700">
            <a:miter lim="400000"/>
          </a:ln>
        </p:spPr>
      </p:pic>
      <p:sp>
        <p:nvSpPr>
          <p:cNvPr id="435" name="TextBox 36"/>
          <p:cNvSpPr txBox="1"/>
          <p:nvPr/>
        </p:nvSpPr>
        <p:spPr>
          <a:xfrm>
            <a:off x="8008118" y="3215726"/>
            <a:ext cx="107275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dirty="0">
                <a:solidFill>
                  <a:srgbClr val="414042"/>
                </a:solidFill>
              </a:rPr>
              <a:t>Red Hat SRE</a:t>
            </a:r>
          </a:p>
        </p:txBody>
      </p:sp>
      <p:pic>
        <p:nvPicPr>
          <p:cNvPr id="436" name="Graphic 37" descr="Graphic 37"/>
          <p:cNvPicPr>
            <a:picLocks noChangeAspect="1"/>
          </p:cNvPicPr>
          <p:nvPr/>
        </p:nvPicPr>
        <p:blipFill>
          <a:blip r:embed="rId7">
            <a:extLst/>
          </a:blip>
          <a:stretch>
            <a:fillRect/>
          </a:stretch>
        </p:blipFill>
        <p:spPr>
          <a:xfrm>
            <a:off x="6975843" y="3022825"/>
            <a:ext cx="469901" cy="469901"/>
          </a:xfrm>
          <a:prstGeom prst="rect">
            <a:avLst/>
          </a:prstGeom>
          <a:ln w="12700">
            <a:miter lim="400000"/>
          </a:ln>
        </p:spPr>
      </p:pic>
      <p:pic>
        <p:nvPicPr>
          <p:cNvPr id="437" name="Graphic 38" descr="Graphic 38"/>
          <p:cNvPicPr>
            <a:picLocks noChangeAspect="1"/>
          </p:cNvPicPr>
          <p:nvPr/>
        </p:nvPicPr>
        <p:blipFill>
          <a:blip r:embed="rId8">
            <a:extLst/>
          </a:blip>
          <a:stretch>
            <a:fillRect/>
          </a:stretch>
        </p:blipFill>
        <p:spPr>
          <a:xfrm>
            <a:off x="6942849" y="1751934"/>
            <a:ext cx="469901" cy="469901"/>
          </a:xfrm>
          <a:prstGeom prst="rect">
            <a:avLst/>
          </a:prstGeom>
          <a:ln w="12700">
            <a:miter lim="400000"/>
          </a:ln>
        </p:spPr>
      </p:pic>
      <p:pic>
        <p:nvPicPr>
          <p:cNvPr id="438" name="Graphic 39" descr="Graphic 39"/>
          <p:cNvPicPr>
            <a:picLocks noChangeAspect="1"/>
          </p:cNvPicPr>
          <p:nvPr/>
        </p:nvPicPr>
        <p:blipFill>
          <a:blip r:embed="rId9">
            <a:extLst/>
          </a:blip>
          <a:stretch>
            <a:fillRect/>
          </a:stretch>
        </p:blipFill>
        <p:spPr>
          <a:xfrm>
            <a:off x="5608320" y="1730211"/>
            <a:ext cx="469901" cy="469901"/>
          </a:xfrm>
          <a:prstGeom prst="rect">
            <a:avLst/>
          </a:prstGeom>
          <a:ln w="12700">
            <a:miter lim="400000"/>
          </a:ln>
        </p:spPr>
      </p:pic>
      <p:sp>
        <p:nvSpPr>
          <p:cNvPr id="439" name="TextBox 40"/>
          <p:cNvSpPr txBox="1"/>
          <p:nvPr/>
        </p:nvSpPr>
        <p:spPr>
          <a:xfrm>
            <a:off x="4985227" y="2219428"/>
            <a:ext cx="15710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dirty="0">
                <a:solidFill>
                  <a:srgbClr val="414042"/>
                </a:solidFill>
              </a:rPr>
              <a:t>OSD EC2 instances</a:t>
            </a:r>
          </a:p>
        </p:txBody>
      </p:sp>
      <p:sp>
        <p:nvSpPr>
          <p:cNvPr id="440" name="TextBox 41"/>
          <p:cNvSpPr txBox="1"/>
          <p:nvPr/>
        </p:nvSpPr>
        <p:spPr>
          <a:xfrm>
            <a:off x="4725201" y="3291068"/>
            <a:ext cx="15710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a:solidFill>
                  <a:srgbClr val="414042"/>
                </a:solidFill>
              </a:rPr>
              <a:t>admin-role</a:t>
            </a:r>
          </a:p>
        </p:txBody>
      </p:sp>
      <p:sp>
        <p:nvSpPr>
          <p:cNvPr id="441" name="TextBox 42"/>
          <p:cNvSpPr txBox="1"/>
          <p:nvPr/>
        </p:nvSpPr>
        <p:spPr>
          <a:xfrm>
            <a:off x="6431420" y="2316307"/>
            <a:ext cx="157102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dirty="0">
                <a:solidFill>
                  <a:srgbClr val="414042"/>
                </a:solidFill>
              </a:rPr>
              <a:t>Bastion host</a:t>
            </a:r>
          </a:p>
        </p:txBody>
      </p:sp>
      <p:sp>
        <p:nvSpPr>
          <p:cNvPr id="442" name="TextBox 43"/>
          <p:cNvSpPr txBox="1"/>
          <p:nvPr/>
        </p:nvSpPr>
        <p:spPr>
          <a:xfrm>
            <a:off x="6373564" y="3566881"/>
            <a:ext cx="15710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200">
                <a:solidFill>
                  <a:srgbClr val="FFFFFF"/>
                </a:solidFill>
                <a:latin typeface="Amazon Ember"/>
                <a:ea typeface="Amazon Ember"/>
                <a:cs typeface="Amazon Ember"/>
                <a:sym typeface="Amazon Ember"/>
              </a:defRPr>
            </a:lvl1pPr>
          </a:lstStyle>
          <a:p>
            <a:r>
              <a:rPr>
                <a:solidFill>
                  <a:srgbClr val="414042"/>
                </a:solidFill>
              </a:rPr>
              <a:t>SSO</a:t>
            </a:r>
          </a:p>
        </p:txBody>
      </p:sp>
      <p:sp>
        <p:nvSpPr>
          <p:cNvPr id="443" name="Elbow Connector 49"/>
          <p:cNvSpPr/>
          <p:nvPr/>
        </p:nvSpPr>
        <p:spPr>
          <a:xfrm>
            <a:off x="7647853" y="2274685"/>
            <a:ext cx="557712" cy="5497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12700">
            <a:solidFill>
              <a:srgbClr val="414042"/>
            </a:solidFill>
            <a:headEnd type="triangle"/>
          </a:ln>
        </p:spPr>
        <p:txBody>
          <a:bodyPr lIns="45719" rIns="45719" anchor="ctr"/>
          <a:lstStyle/>
          <a:p>
            <a:endParaRPr>
              <a:solidFill>
                <a:srgbClr val="414042"/>
              </a:solidFill>
            </a:endParaRPr>
          </a:p>
        </p:txBody>
      </p:sp>
      <p:sp>
        <p:nvSpPr>
          <p:cNvPr id="444" name="Elbow Connector 51"/>
          <p:cNvSpPr/>
          <p:nvPr/>
        </p:nvSpPr>
        <p:spPr>
          <a:xfrm flipV="1">
            <a:off x="7589463" y="3021926"/>
            <a:ext cx="607686" cy="3471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12700">
            <a:solidFill>
              <a:srgbClr val="414042"/>
            </a:solidFill>
            <a:headEnd type="triangle"/>
          </a:ln>
        </p:spPr>
        <p:txBody>
          <a:bodyPr lIns="45719" rIns="45719" anchor="ctr"/>
          <a:lstStyle/>
          <a:p>
            <a:endParaRPr>
              <a:solidFill>
                <a:srgbClr val="414042"/>
              </a:solidFill>
            </a:endParaRPr>
          </a:p>
        </p:txBody>
      </p:sp>
      <p:sp>
        <p:nvSpPr>
          <p:cNvPr id="445" name="Straight Arrow Connector 54"/>
          <p:cNvSpPr/>
          <p:nvPr/>
        </p:nvSpPr>
        <p:spPr>
          <a:xfrm>
            <a:off x="5747437" y="3138259"/>
            <a:ext cx="1181632" cy="1"/>
          </a:xfrm>
          <a:prstGeom prst="line">
            <a:avLst/>
          </a:prstGeom>
          <a:ln w="12700">
            <a:solidFill>
              <a:srgbClr val="414042"/>
            </a:solidFill>
            <a:headEnd type="triangle"/>
          </a:ln>
        </p:spPr>
        <p:txBody>
          <a:bodyPr lIns="45719" rIns="45719"/>
          <a:lstStyle/>
          <a:p>
            <a:endParaRPr>
              <a:solidFill>
                <a:srgbClr val="414042"/>
              </a:solidFill>
            </a:endParaRPr>
          </a:p>
        </p:txBody>
      </p:sp>
      <p:sp>
        <p:nvSpPr>
          <p:cNvPr id="446" name="Straight Arrow Connector 57"/>
          <p:cNvSpPr/>
          <p:nvPr/>
        </p:nvSpPr>
        <p:spPr>
          <a:xfrm>
            <a:off x="6132867" y="1942389"/>
            <a:ext cx="780986" cy="9125"/>
          </a:xfrm>
          <a:prstGeom prst="line">
            <a:avLst/>
          </a:prstGeom>
          <a:ln w="12700">
            <a:solidFill>
              <a:srgbClr val="414042"/>
            </a:solidFill>
            <a:headEnd type="triangle"/>
          </a:ln>
        </p:spPr>
        <p:txBody>
          <a:bodyPr lIns="45719" rIns="45719"/>
          <a:lstStyle/>
          <a:p>
            <a:endParaRPr>
              <a:solidFill>
                <a:srgbClr val="414042"/>
              </a:solidFill>
            </a:endParaRPr>
          </a:p>
        </p:txBody>
      </p:sp>
    </p:spTree>
    <p:extLst>
      <p:ext uri="{BB962C8B-B14F-4D97-AF65-F5344CB8AC3E}">
        <p14:creationId xmlns:p14="http://schemas.microsoft.com/office/powerpoint/2010/main" val="49994184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together</a:t>
            </a:r>
          </a:p>
        </p:txBody>
      </p:sp>
      <p:pic>
        <p:nvPicPr>
          <p:cNvPr id="13" name="Picture 12">
            <a:extLst>
              <a:ext uri="{FF2B5EF4-FFF2-40B4-BE49-F238E27FC236}">
                <a16:creationId xmlns:a16="http://schemas.microsoft.com/office/drawing/2014/main" id="{374AB12F-90DB-3D4F-AEC1-B10A85CDC219}"/>
              </a:ext>
            </a:extLst>
          </p:cNvPr>
          <p:cNvPicPr>
            <a:picLocks noChangeAspect="1"/>
          </p:cNvPicPr>
          <p:nvPr/>
        </p:nvPicPr>
        <p:blipFill>
          <a:blip r:embed="rId3"/>
          <a:stretch>
            <a:fillRect/>
          </a:stretch>
        </p:blipFill>
        <p:spPr>
          <a:xfrm>
            <a:off x="1421546" y="2325076"/>
            <a:ext cx="2240551" cy="1096691"/>
          </a:xfrm>
          <a:prstGeom prst="rect">
            <a:avLst/>
          </a:prstGeom>
        </p:spPr>
      </p:pic>
      <p:pic>
        <p:nvPicPr>
          <p:cNvPr id="14" name="Picture 13">
            <a:extLst>
              <a:ext uri="{FF2B5EF4-FFF2-40B4-BE49-F238E27FC236}">
                <a16:creationId xmlns:a16="http://schemas.microsoft.com/office/drawing/2014/main" id="{A9BC5AF9-A64D-E840-8B8E-FAD989B5B665}"/>
              </a:ext>
            </a:extLst>
          </p:cNvPr>
          <p:cNvPicPr>
            <a:picLocks noChangeAspect="1"/>
          </p:cNvPicPr>
          <p:nvPr/>
        </p:nvPicPr>
        <p:blipFill>
          <a:blip r:embed="rId4"/>
          <a:stretch>
            <a:fillRect/>
          </a:stretch>
        </p:blipFill>
        <p:spPr>
          <a:xfrm>
            <a:off x="5791729" y="2354813"/>
            <a:ext cx="2387600" cy="762000"/>
          </a:xfrm>
          <a:prstGeom prst="rect">
            <a:avLst/>
          </a:prstGeom>
        </p:spPr>
      </p:pic>
    </p:spTree>
    <p:extLst>
      <p:ext uri="{BB962C8B-B14F-4D97-AF65-F5344CB8AC3E}">
        <p14:creationId xmlns:p14="http://schemas.microsoft.com/office/powerpoint/2010/main" val="329338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34">
            <a:extLst>
              <a:ext uri="{FF2B5EF4-FFF2-40B4-BE49-F238E27FC236}">
                <a16:creationId xmlns:a16="http://schemas.microsoft.com/office/drawing/2014/main" id="{AC831170-9D2F-804F-A449-2FFA248D3265}"/>
              </a:ext>
            </a:extLst>
          </p:cNvPr>
          <p:cNvSpPr txBox="1"/>
          <p:nvPr/>
        </p:nvSpPr>
        <p:spPr>
          <a:xfrm>
            <a:off x="1698475" y="1299175"/>
            <a:ext cx="32217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latin typeface="Proxima Nova"/>
                <a:ea typeface="Proxima Nova"/>
                <a:cs typeface="Proxima Nova"/>
                <a:sym typeface="Proxima Nova"/>
              </a:rPr>
              <a:t>Scheduling</a:t>
            </a:r>
            <a:br>
              <a:rPr lang="en-US" sz="2200" dirty="0">
                <a:latin typeface="Proxima Nova"/>
                <a:ea typeface="Proxima Nova"/>
                <a:cs typeface="Proxima Nova"/>
                <a:sym typeface="Proxima Nova"/>
              </a:rPr>
            </a:br>
            <a:r>
              <a:rPr lang="en-US" sz="1200" dirty="0">
                <a:solidFill>
                  <a:schemeClr val="accent1"/>
                </a:solidFill>
                <a:latin typeface="Proxima Nova"/>
                <a:ea typeface="Proxima Nova"/>
                <a:cs typeface="Proxima Nova"/>
                <a:sym typeface="Proxima Nova"/>
              </a:rPr>
              <a:t>Decide where to deploy containers</a:t>
            </a:r>
            <a:endParaRPr sz="1200" dirty="0">
              <a:solidFill>
                <a:schemeClr val="accent1"/>
              </a:solidFill>
              <a:latin typeface="Proxima Nova"/>
              <a:ea typeface="Proxima Nova"/>
              <a:cs typeface="Proxima Nova"/>
              <a:sym typeface="Proxima Nova"/>
            </a:endParaRPr>
          </a:p>
        </p:txBody>
      </p:sp>
      <p:sp>
        <p:nvSpPr>
          <p:cNvPr id="12" name="Shape 736">
            <a:extLst>
              <a:ext uri="{FF2B5EF4-FFF2-40B4-BE49-F238E27FC236}">
                <a16:creationId xmlns:a16="http://schemas.microsoft.com/office/drawing/2014/main" id="{A4DB71D7-2C4D-D141-AC21-7FFEB0317EF6}"/>
              </a:ext>
            </a:extLst>
          </p:cNvPr>
          <p:cNvSpPr txBox="1">
            <a:spLocks noGrp="1"/>
          </p:cNvSpPr>
          <p:nvPr>
            <p:ph type="title"/>
          </p:nvPr>
        </p:nvSpPr>
        <p:spPr>
          <a:xfrm>
            <a:off x="926263" y="229685"/>
            <a:ext cx="7772400" cy="758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tx1"/>
                </a:solidFill>
              </a:rPr>
              <a:t>WE NEED MORE THAN JUST CONTAINERS</a:t>
            </a:r>
            <a:endParaRPr dirty="0">
              <a:solidFill>
                <a:schemeClr val="tx1"/>
              </a:solidFill>
            </a:endParaRPr>
          </a:p>
        </p:txBody>
      </p:sp>
      <p:sp>
        <p:nvSpPr>
          <p:cNvPr id="13" name="Shape 737">
            <a:extLst>
              <a:ext uri="{FF2B5EF4-FFF2-40B4-BE49-F238E27FC236}">
                <a16:creationId xmlns:a16="http://schemas.microsoft.com/office/drawing/2014/main" id="{6193B102-6545-854D-A8C7-C722EB2655E7}"/>
              </a:ext>
            </a:extLst>
          </p:cNvPr>
          <p:cNvSpPr txBox="1"/>
          <p:nvPr/>
        </p:nvSpPr>
        <p:spPr>
          <a:xfrm>
            <a:off x="1698475" y="2142896"/>
            <a:ext cx="32217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latin typeface="Proxima Nova"/>
                <a:ea typeface="Proxima Nova"/>
                <a:cs typeface="Proxima Nova"/>
                <a:sym typeface="Proxima Nova"/>
              </a:rPr>
              <a:t>Lifecycle and health</a:t>
            </a:r>
            <a:br>
              <a:rPr lang="en-US" sz="2200" dirty="0">
                <a:latin typeface="Proxima Nova"/>
                <a:ea typeface="Proxima Nova"/>
                <a:cs typeface="Proxima Nova"/>
                <a:sym typeface="Proxima Nova"/>
              </a:rPr>
            </a:br>
            <a:r>
              <a:rPr lang="en-US" sz="1200" dirty="0">
                <a:solidFill>
                  <a:schemeClr val="accent1"/>
                </a:solidFill>
                <a:latin typeface="Proxima Nova"/>
                <a:ea typeface="Proxima Nova"/>
                <a:cs typeface="Proxima Nova"/>
                <a:sym typeface="Proxima Nova"/>
              </a:rPr>
              <a:t>Keep containers running despite failures</a:t>
            </a:r>
            <a:endParaRPr sz="1200" dirty="0">
              <a:solidFill>
                <a:schemeClr val="accent1"/>
              </a:solidFill>
              <a:latin typeface="Proxima Nova"/>
              <a:ea typeface="Proxima Nova"/>
              <a:cs typeface="Proxima Nova"/>
              <a:sym typeface="Proxima Nova"/>
            </a:endParaRPr>
          </a:p>
        </p:txBody>
      </p:sp>
      <p:sp>
        <p:nvSpPr>
          <p:cNvPr id="14" name="Shape 738">
            <a:extLst>
              <a:ext uri="{FF2B5EF4-FFF2-40B4-BE49-F238E27FC236}">
                <a16:creationId xmlns:a16="http://schemas.microsoft.com/office/drawing/2014/main" id="{48BB4D7E-196E-5F46-9441-58D39C303F46}"/>
              </a:ext>
            </a:extLst>
          </p:cNvPr>
          <p:cNvSpPr txBox="1"/>
          <p:nvPr/>
        </p:nvSpPr>
        <p:spPr>
          <a:xfrm>
            <a:off x="1698475" y="2986618"/>
            <a:ext cx="32217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latin typeface="Proxima Nova"/>
                <a:ea typeface="Proxima Nova"/>
                <a:cs typeface="Proxima Nova"/>
                <a:sym typeface="Proxima Nova"/>
              </a:rPr>
              <a:t>Discovery</a:t>
            </a:r>
            <a:br>
              <a:rPr lang="en-US" sz="2200" dirty="0">
                <a:latin typeface="Proxima Nova"/>
                <a:ea typeface="Proxima Nova"/>
                <a:cs typeface="Proxima Nova"/>
                <a:sym typeface="Proxima Nova"/>
              </a:rPr>
            </a:br>
            <a:r>
              <a:rPr lang="en-US" sz="1200" dirty="0">
                <a:solidFill>
                  <a:schemeClr val="accent1"/>
                </a:solidFill>
                <a:latin typeface="Proxima Nova"/>
                <a:ea typeface="Proxima Nova"/>
                <a:cs typeface="Proxima Nova"/>
                <a:sym typeface="Proxima Nova"/>
              </a:rPr>
              <a:t>Find other containers on the network</a:t>
            </a:r>
            <a:endParaRPr sz="1200" dirty="0">
              <a:solidFill>
                <a:schemeClr val="accent1"/>
              </a:solidFill>
              <a:latin typeface="Proxima Nova"/>
              <a:ea typeface="Proxima Nova"/>
              <a:cs typeface="Proxima Nova"/>
              <a:sym typeface="Proxima Nova"/>
            </a:endParaRPr>
          </a:p>
        </p:txBody>
      </p:sp>
      <p:sp>
        <p:nvSpPr>
          <p:cNvPr id="15" name="Shape 739">
            <a:extLst>
              <a:ext uri="{FF2B5EF4-FFF2-40B4-BE49-F238E27FC236}">
                <a16:creationId xmlns:a16="http://schemas.microsoft.com/office/drawing/2014/main" id="{50915A99-1892-4A4A-A3C2-C307E7923CAB}"/>
              </a:ext>
            </a:extLst>
          </p:cNvPr>
          <p:cNvSpPr txBox="1"/>
          <p:nvPr/>
        </p:nvSpPr>
        <p:spPr>
          <a:xfrm>
            <a:off x="1698475" y="3830339"/>
            <a:ext cx="32217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latin typeface="Proxima Nova"/>
                <a:ea typeface="Proxima Nova"/>
                <a:cs typeface="Proxima Nova"/>
                <a:sym typeface="Proxima Nova"/>
              </a:rPr>
              <a:t>Monitoring</a:t>
            </a:r>
            <a:br>
              <a:rPr lang="en-US" sz="2200" dirty="0">
                <a:latin typeface="Proxima Nova"/>
                <a:ea typeface="Proxima Nova"/>
                <a:cs typeface="Proxima Nova"/>
                <a:sym typeface="Proxima Nova"/>
              </a:rPr>
            </a:br>
            <a:r>
              <a:rPr lang="en-US" sz="1200" dirty="0">
                <a:solidFill>
                  <a:schemeClr val="accent1"/>
                </a:solidFill>
                <a:latin typeface="Proxima Nova"/>
                <a:ea typeface="Proxima Nova"/>
                <a:cs typeface="Proxima Nova"/>
                <a:sym typeface="Proxima Nova"/>
              </a:rPr>
              <a:t>Visibility into running containers</a:t>
            </a:r>
            <a:endParaRPr sz="1200" dirty="0">
              <a:solidFill>
                <a:schemeClr val="accent1"/>
              </a:solidFill>
              <a:latin typeface="Proxima Nova"/>
              <a:ea typeface="Proxima Nova"/>
              <a:cs typeface="Proxima Nova"/>
              <a:sym typeface="Proxima Nova"/>
            </a:endParaRPr>
          </a:p>
        </p:txBody>
      </p:sp>
      <p:sp>
        <p:nvSpPr>
          <p:cNvPr id="16" name="Shape 740">
            <a:extLst>
              <a:ext uri="{FF2B5EF4-FFF2-40B4-BE49-F238E27FC236}">
                <a16:creationId xmlns:a16="http://schemas.microsoft.com/office/drawing/2014/main" id="{E090AE1F-B12C-BD4B-968E-791A251DD031}"/>
              </a:ext>
            </a:extLst>
          </p:cNvPr>
          <p:cNvSpPr txBox="1"/>
          <p:nvPr/>
        </p:nvSpPr>
        <p:spPr>
          <a:xfrm>
            <a:off x="5377425" y="1299175"/>
            <a:ext cx="27864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latin typeface="Proxima Nova"/>
                <a:ea typeface="Proxima Nova"/>
                <a:cs typeface="Proxima Nova"/>
                <a:sym typeface="Proxima Nova"/>
              </a:rPr>
              <a:t>Security</a:t>
            </a:r>
            <a:br>
              <a:rPr lang="en-US" sz="2200" dirty="0">
                <a:latin typeface="Proxima Nova"/>
                <a:ea typeface="Proxima Nova"/>
                <a:cs typeface="Proxima Nova"/>
                <a:sym typeface="Proxima Nova"/>
              </a:rPr>
            </a:br>
            <a:r>
              <a:rPr lang="en-US" sz="1200" dirty="0">
                <a:solidFill>
                  <a:schemeClr val="accent1"/>
                </a:solidFill>
                <a:latin typeface="Proxima Nova"/>
                <a:ea typeface="Proxima Nova"/>
                <a:cs typeface="Proxima Nova"/>
                <a:sym typeface="Proxima Nova"/>
              </a:rPr>
              <a:t>Control who can do what</a:t>
            </a:r>
            <a:endParaRPr sz="1200" dirty="0">
              <a:solidFill>
                <a:schemeClr val="accent1"/>
              </a:solidFill>
              <a:latin typeface="Proxima Nova"/>
              <a:ea typeface="Proxima Nova"/>
              <a:cs typeface="Proxima Nova"/>
              <a:sym typeface="Proxima Nova"/>
            </a:endParaRPr>
          </a:p>
        </p:txBody>
      </p:sp>
      <p:sp>
        <p:nvSpPr>
          <p:cNvPr id="17" name="Shape 741">
            <a:extLst>
              <a:ext uri="{FF2B5EF4-FFF2-40B4-BE49-F238E27FC236}">
                <a16:creationId xmlns:a16="http://schemas.microsoft.com/office/drawing/2014/main" id="{ACF3B343-E67A-684A-8B8C-C9C2CD9BFDD8}"/>
              </a:ext>
            </a:extLst>
          </p:cNvPr>
          <p:cNvSpPr txBox="1"/>
          <p:nvPr/>
        </p:nvSpPr>
        <p:spPr>
          <a:xfrm>
            <a:off x="5377425" y="2142896"/>
            <a:ext cx="33843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latin typeface="Proxima Nova"/>
                <a:ea typeface="Proxima Nova"/>
                <a:cs typeface="Proxima Nova"/>
                <a:sym typeface="Proxima Nova"/>
              </a:rPr>
              <a:t>Scaling</a:t>
            </a:r>
            <a:endParaRPr sz="2200" dirty="0">
              <a:latin typeface="Proxima Nova"/>
              <a:ea typeface="Proxima Nova"/>
              <a:cs typeface="Proxima Nova"/>
              <a:sym typeface="Proxima Nova"/>
            </a:endParaRPr>
          </a:p>
          <a:p>
            <a:pPr marL="0" lvl="0" indent="0" rtl="0">
              <a:lnSpc>
                <a:spcPct val="100000"/>
              </a:lnSpc>
              <a:spcBef>
                <a:spcPts val="0"/>
              </a:spcBef>
              <a:spcAft>
                <a:spcPts val="0"/>
              </a:spcAft>
              <a:buNone/>
            </a:pPr>
            <a:r>
              <a:rPr lang="en-US" sz="1200" dirty="0">
                <a:solidFill>
                  <a:schemeClr val="accent1"/>
                </a:solidFill>
                <a:latin typeface="Proxima Nova"/>
                <a:ea typeface="Proxima Nova"/>
                <a:cs typeface="Proxima Nova"/>
                <a:sym typeface="Proxima Nova"/>
              </a:rPr>
              <a:t>Scale containers up and down</a:t>
            </a:r>
            <a:endParaRPr sz="1200" dirty="0">
              <a:solidFill>
                <a:schemeClr val="accent1"/>
              </a:solidFill>
              <a:latin typeface="Proxima Nova"/>
              <a:ea typeface="Proxima Nova"/>
              <a:cs typeface="Proxima Nova"/>
              <a:sym typeface="Proxima Nova"/>
            </a:endParaRPr>
          </a:p>
        </p:txBody>
      </p:sp>
      <p:sp>
        <p:nvSpPr>
          <p:cNvPr id="18" name="Shape 742">
            <a:extLst>
              <a:ext uri="{FF2B5EF4-FFF2-40B4-BE49-F238E27FC236}">
                <a16:creationId xmlns:a16="http://schemas.microsoft.com/office/drawing/2014/main" id="{1081DD4D-4771-BD4B-A732-167F5E2B0796}"/>
              </a:ext>
            </a:extLst>
          </p:cNvPr>
          <p:cNvSpPr txBox="1"/>
          <p:nvPr/>
        </p:nvSpPr>
        <p:spPr>
          <a:xfrm>
            <a:off x="5377425" y="2986618"/>
            <a:ext cx="3384300" cy="71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200" dirty="0">
                <a:latin typeface="Proxima Nova"/>
                <a:ea typeface="Proxima Nova"/>
                <a:cs typeface="Proxima Nova"/>
                <a:sym typeface="Proxima Nova"/>
              </a:rPr>
              <a:t>Persistence</a:t>
            </a:r>
            <a:endParaRPr sz="2200" dirty="0">
              <a:latin typeface="Proxima Nova"/>
              <a:ea typeface="Proxima Nova"/>
              <a:cs typeface="Proxima Nova"/>
              <a:sym typeface="Proxima Nova"/>
            </a:endParaRPr>
          </a:p>
          <a:p>
            <a:pPr marL="0" lvl="0" indent="0" rtl="0">
              <a:spcBef>
                <a:spcPts val="0"/>
              </a:spcBef>
              <a:spcAft>
                <a:spcPts val="0"/>
              </a:spcAft>
              <a:buClr>
                <a:schemeClr val="dk1"/>
              </a:buClr>
              <a:buSzPts val="1100"/>
              <a:buFont typeface="Arial"/>
              <a:buNone/>
            </a:pPr>
            <a:r>
              <a:rPr lang="en-US" sz="1200" dirty="0">
                <a:solidFill>
                  <a:schemeClr val="accent1"/>
                </a:solidFill>
                <a:latin typeface="Proxima Nova"/>
                <a:ea typeface="Proxima Nova"/>
                <a:cs typeface="Proxima Nova"/>
                <a:sym typeface="Proxima Nova"/>
              </a:rPr>
              <a:t>Survive data beyond container lifecycle</a:t>
            </a:r>
            <a:endParaRPr sz="1200" dirty="0">
              <a:solidFill>
                <a:schemeClr val="accent1"/>
              </a:solidFill>
              <a:latin typeface="Proxima Nova"/>
              <a:ea typeface="Proxima Nova"/>
              <a:cs typeface="Proxima Nova"/>
              <a:sym typeface="Proxima Nova"/>
            </a:endParaRPr>
          </a:p>
        </p:txBody>
      </p:sp>
      <p:sp>
        <p:nvSpPr>
          <p:cNvPr id="19" name="Shape 743">
            <a:extLst>
              <a:ext uri="{FF2B5EF4-FFF2-40B4-BE49-F238E27FC236}">
                <a16:creationId xmlns:a16="http://schemas.microsoft.com/office/drawing/2014/main" id="{F2703222-D9A9-8542-8122-29D09D8680A3}"/>
              </a:ext>
            </a:extLst>
          </p:cNvPr>
          <p:cNvSpPr txBox="1"/>
          <p:nvPr/>
        </p:nvSpPr>
        <p:spPr>
          <a:xfrm>
            <a:off x="5377425" y="3830339"/>
            <a:ext cx="3384300" cy="71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200" dirty="0">
                <a:latin typeface="Proxima Nova"/>
                <a:ea typeface="Proxima Nova"/>
                <a:cs typeface="Proxima Nova"/>
                <a:sym typeface="Proxima Nova"/>
              </a:rPr>
              <a:t>Aggregation</a:t>
            </a:r>
            <a:endParaRPr sz="2200" dirty="0">
              <a:latin typeface="Proxima Nova"/>
              <a:ea typeface="Proxima Nova"/>
              <a:cs typeface="Proxima Nova"/>
              <a:sym typeface="Proxima Nova"/>
            </a:endParaRPr>
          </a:p>
          <a:p>
            <a:pPr marL="0" lvl="0" indent="0" rtl="0">
              <a:spcBef>
                <a:spcPts val="0"/>
              </a:spcBef>
              <a:spcAft>
                <a:spcPts val="0"/>
              </a:spcAft>
              <a:buClr>
                <a:schemeClr val="dk1"/>
              </a:buClr>
              <a:buSzPts val="1100"/>
              <a:buFont typeface="Arial"/>
              <a:buNone/>
            </a:pPr>
            <a:r>
              <a:rPr lang="en-US" sz="1200" dirty="0">
                <a:solidFill>
                  <a:schemeClr val="accent1"/>
                </a:solidFill>
                <a:latin typeface="Proxima Nova"/>
                <a:ea typeface="Proxima Nova"/>
                <a:cs typeface="Proxima Nova"/>
                <a:sym typeface="Proxima Nova"/>
              </a:rPr>
              <a:t>Compose apps from multiple containers</a:t>
            </a:r>
            <a:endParaRPr sz="1200" dirty="0">
              <a:solidFill>
                <a:schemeClr val="accent1"/>
              </a:solidFill>
              <a:latin typeface="Proxima Nova"/>
              <a:ea typeface="Proxima Nova"/>
              <a:cs typeface="Proxima Nova"/>
              <a:sym typeface="Proxima Nova"/>
            </a:endParaRPr>
          </a:p>
          <a:p>
            <a:pPr marL="0" lvl="0" indent="0" rtl="0">
              <a:lnSpc>
                <a:spcPct val="150000"/>
              </a:lnSpc>
              <a:spcBef>
                <a:spcPts val="600"/>
              </a:spcBef>
              <a:spcAft>
                <a:spcPts val="0"/>
              </a:spcAft>
              <a:buNone/>
            </a:pPr>
            <a:endParaRPr sz="2200" dirty="0">
              <a:latin typeface="Proxima Nova"/>
              <a:ea typeface="Proxima Nova"/>
              <a:cs typeface="Proxima Nova"/>
              <a:sym typeface="Proxima Nova"/>
            </a:endParaRPr>
          </a:p>
        </p:txBody>
      </p:sp>
      <p:sp>
        <p:nvSpPr>
          <p:cNvPr id="20" name="TextBox 19">
            <a:extLst>
              <a:ext uri="{FF2B5EF4-FFF2-40B4-BE49-F238E27FC236}">
                <a16:creationId xmlns:a16="http://schemas.microsoft.com/office/drawing/2014/main" id="{528758DC-DA65-7449-AF1D-25E4E7BAD199}"/>
              </a:ext>
            </a:extLst>
          </p:cNvPr>
          <p:cNvSpPr txBox="1"/>
          <p:nvPr/>
        </p:nvSpPr>
        <p:spPr>
          <a:xfrm>
            <a:off x="1889760" y="9318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1352764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757">
            <a:extLst>
              <a:ext uri="{FF2B5EF4-FFF2-40B4-BE49-F238E27FC236}">
                <a16:creationId xmlns:a16="http://schemas.microsoft.com/office/drawing/2014/main" id="{3EC74359-6BA7-A64E-85D9-E033E8D774F6}"/>
              </a:ext>
            </a:extLst>
          </p:cNvPr>
          <p:cNvSpPr txBox="1"/>
          <p:nvPr/>
        </p:nvSpPr>
        <p:spPr>
          <a:xfrm>
            <a:off x="1044024" y="724650"/>
            <a:ext cx="16833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Self-Service</a:t>
            </a:r>
            <a:endParaRPr sz="1800">
              <a:solidFill>
                <a:srgbClr val="434343"/>
              </a:solidFill>
              <a:latin typeface="Overpass"/>
              <a:ea typeface="Overpass"/>
              <a:cs typeface="Overpass"/>
              <a:sym typeface="Overpass"/>
            </a:endParaRPr>
          </a:p>
        </p:txBody>
      </p:sp>
      <p:sp>
        <p:nvSpPr>
          <p:cNvPr id="22" name="Shape 758">
            <a:extLst>
              <a:ext uri="{FF2B5EF4-FFF2-40B4-BE49-F238E27FC236}">
                <a16:creationId xmlns:a16="http://schemas.microsoft.com/office/drawing/2014/main" id="{65760570-D066-0147-B6F2-70A003E015CB}"/>
              </a:ext>
            </a:extLst>
          </p:cNvPr>
          <p:cNvSpPr txBox="1"/>
          <p:nvPr/>
        </p:nvSpPr>
        <p:spPr>
          <a:xfrm>
            <a:off x="307700" y="1480925"/>
            <a:ext cx="18498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Multi-language</a:t>
            </a:r>
            <a:endParaRPr sz="1800">
              <a:solidFill>
                <a:srgbClr val="434343"/>
              </a:solidFill>
              <a:latin typeface="Overpass"/>
              <a:ea typeface="Overpass"/>
              <a:cs typeface="Overpass"/>
              <a:sym typeface="Overpass"/>
            </a:endParaRPr>
          </a:p>
        </p:txBody>
      </p:sp>
      <p:sp>
        <p:nvSpPr>
          <p:cNvPr id="23" name="Shape 759">
            <a:extLst>
              <a:ext uri="{FF2B5EF4-FFF2-40B4-BE49-F238E27FC236}">
                <a16:creationId xmlns:a16="http://schemas.microsoft.com/office/drawing/2014/main" id="{127716B2-4ACE-B348-80B6-AA0F6BD4391F}"/>
              </a:ext>
            </a:extLst>
          </p:cNvPr>
          <p:cNvSpPr txBox="1"/>
          <p:nvPr/>
        </p:nvSpPr>
        <p:spPr>
          <a:xfrm>
            <a:off x="573125" y="2254125"/>
            <a:ext cx="15465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Automation</a:t>
            </a:r>
            <a:endParaRPr sz="1800">
              <a:solidFill>
                <a:srgbClr val="434343"/>
              </a:solidFill>
              <a:latin typeface="Overpass"/>
              <a:ea typeface="Overpass"/>
              <a:cs typeface="Overpass"/>
              <a:sym typeface="Overpass"/>
            </a:endParaRPr>
          </a:p>
        </p:txBody>
      </p:sp>
      <p:sp>
        <p:nvSpPr>
          <p:cNvPr id="24" name="Shape 760">
            <a:extLst>
              <a:ext uri="{FF2B5EF4-FFF2-40B4-BE49-F238E27FC236}">
                <a16:creationId xmlns:a16="http://schemas.microsoft.com/office/drawing/2014/main" id="{77FDC89E-4B6B-7144-8A29-29ED3CD9F6B0}"/>
              </a:ext>
            </a:extLst>
          </p:cNvPr>
          <p:cNvSpPr txBox="1"/>
          <p:nvPr/>
        </p:nvSpPr>
        <p:spPr>
          <a:xfrm>
            <a:off x="248825" y="3163994"/>
            <a:ext cx="15915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Collaboration</a:t>
            </a:r>
            <a:endParaRPr sz="1800">
              <a:solidFill>
                <a:srgbClr val="434343"/>
              </a:solidFill>
              <a:latin typeface="Overpass"/>
              <a:ea typeface="Overpass"/>
              <a:cs typeface="Overpass"/>
              <a:sym typeface="Overpass"/>
            </a:endParaRPr>
          </a:p>
        </p:txBody>
      </p:sp>
      <p:sp>
        <p:nvSpPr>
          <p:cNvPr id="25" name="Shape 761">
            <a:extLst>
              <a:ext uri="{FF2B5EF4-FFF2-40B4-BE49-F238E27FC236}">
                <a16:creationId xmlns:a16="http://schemas.microsoft.com/office/drawing/2014/main" id="{868A17F6-0257-AA40-A734-A5EAC567899C}"/>
              </a:ext>
            </a:extLst>
          </p:cNvPr>
          <p:cNvSpPr txBox="1"/>
          <p:nvPr/>
        </p:nvSpPr>
        <p:spPr>
          <a:xfrm>
            <a:off x="1044025" y="3845475"/>
            <a:ext cx="15363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Multi-tenant</a:t>
            </a:r>
            <a:endParaRPr sz="1800">
              <a:solidFill>
                <a:srgbClr val="434343"/>
              </a:solidFill>
              <a:latin typeface="Overpass"/>
              <a:ea typeface="Overpass"/>
              <a:cs typeface="Overpass"/>
              <a:sym typeface="Overpass"/>
            </a:endParaRPr>
          </a:p>
        </p:txBody>
      </p:sp>
      <p:sp>
        <p:nvSpPr>
          <p:cNvPr id="26" name="Shape 762">
            <a:extLst>
              <a:ext uri="{FF2B5EF4-FFF2-40B4-BE49-F238E27FC236}">
                <a16:creationId xmlns:a16="http://schemas.microsoft.com/office/drawing/2014/main" id="{703135D8-971F-1441-B672-4F6E976C5112}"/>
              </a:ext>
            </a:extLst>
          </p:cNvPr>
          <p:cNvSpPr txBox="1"/>
          <p:nvPr/>
        </p:nvSpPr>
        <p:spPr>
          <a:xfrm>
            <a:off x="6744675" y="717225"/>
            <a:ext cx="19794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Standards-based</a:t>
            </a:r>
            <a:endParaRPr sz="1800">
              <a:solidFill>
                <a:srgbClr val="434343"/>
              </a:solidFill>
              <a:latin typeface="Overpass"/>
              <a:ea typeface="Overpass"/>
              <a:cs typeface="Overpass"/>
              <a:sym typeface="Overpass"/>
            </a:endParaRPr>
          </a:p>
        </p:txBody>
      </p:sp>
      <p:sp>
        <p:nvSpPr>
          <p:cNvPr id="27" name="Shape 763">
            <a:extLst>
              <a:ext uri="{FF2B5EF4-FFF2-40B4-BE49-F238E27FC236}">
                <a16:creationId xmlns:a16="http://schemas.microsoft.com/office/drawing/2014/main" id="{0AF79E24-9E03-E948-8A82-29C35A9B90E1}"/>
              </a:ext>
            </a:extLst>
          </p:cNvPr>
          <p:cNvSpPr txBox="1"/>
          <p:nvPr/>
        </p:nvSpPr>
        <p:spPr>
          <a:xfrm>
            <a:off x="7227065" y="1509669"/>
            <a:ext cx="12807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Web-scale</a:t>
            </a:r>
            <a:endParaRPr sz="1800">
              <a:solidFill>
                <a:srgbClr val="434343"/>
              </a:solidFill>
              <a:latin typeface="Overpass"/>
              <a:ea typeface="Overpass"/>
              <a:cs typeface="Overpass"/>
              <a:sym typeface="Overpass"/>
            </a:endParaRPr>
          </a:p>
        </p:txBody>
      </p:sp>
      <p:sp>
        <p:nvSpPr>
          <p:cNvPr id="28" name="Shape 764">
            <a:extLst>
              <a:ext uri="{FF2B5EF4-FFF2-40B4-BE49-F238E27FC236}">
                <a16:creationId xmlns:a16="http://schemas.microsoft.com/office/drawing/2014/main" id="{9572F487-BAA8-8F43-A59E-B4532AA7963B}"/>
              </a:ext>
            </a:extLst>
          </p:cNvPr>
          <p:cNvSpPr txBox="1"/>
          <p:nvPr/>
        </p:nvSpPr>
        <p:spPr>
          <a:xfrm>
            <a:off x="7119052" y="2219590"/>
            <a:ext cx="15465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Open Source</a:t>
            </a:r>
            <a:endParaRPr sz="1800">
              <a:solidFill>
                <a:srgbClr val="434343"/>
              </a:solidFill>
              <a:latin typeface="Overpass"/>
              <a:ea typeface="Overpass"/>
              <a:cs typeface="Overpass"/>
              <a:sym typeface="Overpass"/>
            </a:endParaRPr>
          </a:p>
        </p:txBody>
      </p:sp>
      <p:sp>
        <p:nvSpPr>
          <p:cNvPr id="29" name="Shape 765">
            <a:extLst>
              <a:ext uri="{FF2B5EF4-FFF2-40B4-BE49-F238E27FC236}">
                <a16:creationId xmlns:a16="http://schemas.microsoft.com/office/drawing/2014/main" id="{F2850162-62C6-264A-B160-3A08F2DEE8ED}"/>
              </a:ext>
            </a:extLst>
          </p:cNvPr>
          <p:cNvSpPr txBox="1"/>
          <p:nvPr/>
        </p:nvSpPr>
        <p:spPr>
          <a:xfrm>
            <a:off x="7008976" y="3076900"/>
            <a:ext cx="20589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Enterprise Grade</a:t>
            </a:r>
            <a:endParaRPr sz="1800">
              <a:solidFill>
                <a:srgbClr val="434343"/>
              </a:solidFill>
              <a:latin typeface="Overpass"/>
              <a:ea typeface="Overpass"/>
              <a:cs typeface="Overpass"/>
              <a:sym typeface="Overpass"/>
            </a:endParaRPr>
          </a:p>
        </p:txBody>
      </p:sp>
      <p:sp>
        <p:nvSpPr>
          <p:cNvPr id="30" name="Shape 766">
            <a:extLst>
              <a:ext uri="{FF2B5EF4-FFF2-40B4-BE49-F238E27FC236}">
                <a16:creationId xmlns:a16="http://schemas.microsoft.com/office/drawing/2014/main" id="{F114B3B2-4719-C047-B55D-EB10DD3EF1A3}"/>
              </a:ext>
            </a:extLst>
          </p:cNvPr>
          <p:cNvSpPr txBox="1"/>
          <p:nvPr/>
        </p:nvSpPr>
        <p:spPr>
          <a:xfrm>
            <a:off x="6490960" y="3883138"/>
            <a:ext cx="9594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434343"/>
                </a:solidFill>
                <a:latin typeface="Overpass"/>
                <a:ea typeface="Overpass"/>
                <a:cs typeface="Overpass"/>
                <a:sym typeface="Overpass"/>
              </a:rPr>
              <a:t>Secure</a:t>
            </a:r>
            <a:endParaRPr sz="1800">
              <a:solidFill>
                <a:srgbClr val="434343"/>
              </a:solidFill>
              <a:latin typeface="Overpass"/>
              <a:ea typeface="Overpass"/>
              <a:cs typeface="Overpass"/>
              <a:sym typeface="Overpass"/>
            </a:endParaRPr>
          </a:p>
        </p:txBody>
      </p:sp>
      <p:pic>
        <p:nvPicPr>
          <p:cNvPr id="31" name="Shape 767">
            <a:extLst>
              <a:ext uri="{FF2B5EF4-FFF2-40B4-BE49-F238E27FC236}">
                <a16:creationId xmlns:a16="http://schemas.microsoft.com/office/drawing/2014/main" id="{885D3528-A20B-774E-9E0E-42883536F891}"/>
              </a:ext>
            </a:extLst>
          </p:cNvPr>
          <p:cNvPicPr preferRelativeResize="0"/>
          <p:nvPr/>
        </p:nvPicPr>
        <p:blipFill>
          <a:blip r:embed="rId2">
            <a:alphaModFix/>
          </a:blip>
          <a:stretch>
            <a:fillRect/>
          </a:stretch>
        </p:blipFill>
        <p:spPr>
          <a:xfrm>
            <a:off x="1943503" y="679153"/>
            <a:ext cx="5154699" cy="3703801"/>
          </a:xfrm>
          <a:prstGeom prst="rect">
            <a:avLst/>
          </a:prstGeom>
          <a:noFill/>
          <a:ln>
            <a:noFill/>
          </a:ln>
        </p:spPr>
      </p:pic>
    </p:spTree>
    <p:extLst>
      <p:ext uri="{BB962C8B-B14F-4D97-AF65-F5344CB8AC3E}">
        <p14:creationId xmlns:p14="http://schemas.microsoft.com/office/powerpoint/2010/main" val="12425363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2411">
            <a:extLst>
              <a:ext uri="{FF2B5EF4-FFF2-40B4-BE49-F238E27FC236}">
                <a16:creationId xmlns:a16="http://schemas.microsoft.com/office/drawing/2014/main" id="{4DE957B6-5DC1-AA46-B094-B99CCBAB70FE}"/>
              </a:ext>
            </a:extLst>
          </p:cNvPr>
          <p:cNvSpPr txBox="1">
            <a:spLocks noGrp="1"/>
          </p:cNvSpPr>
          <p:nvPr>
            <p:ph type="title"/>
          </p:nvPr>
        </p:nvSpPr>
        <p:spPr>
          <a:xfrm>
            <a:off x="826650" y="0"/>
            <a:ext cx="7490700" cy="10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ACCESS VIA WEB, CLI, IDE AND API</a:t>
            </a:r>
            <a:endParaRPr/>
          </a:p>
        </p:txBody>
      </p:sp>
      <p:pic>
        <p:nvPicPr>
          <p:cNvPr id="15" name="Shape 2412">
            <a:extLst>
              <a:ext uri="{FF2B5EF4-FFF2-40B4-BE49-F238E27FC236}">
                <a16:creationId xmlns:a16="http://schemas.microsoft.com/office/drawing/2014/main" id="{80528FDD-88B6-E241-A64F-62214055DFCD}"/>
              </a:ext>
            </a:extLst>
          </p:cNvPr>
          <p:cNvPicPr preferRelativeResize="0"/>
          <p:nvPr/>
        </p:nvPicPr>
        <p:blipFill>
          <a:blip r:embed="rId2">
            <a:alphaModFix/>
          </a:blip>
          <a:stretch>
            <a:fillRect/>
          </a:stretch>
        </p:blipFill>
        <p:spPr>
          <a:xfrm>
            <a:off x="297259" y="3058915"/>
            <a:ext cx="594465" cy="699123"/>
          </a:xfrm>
          <a:prstGeom prst="rect">
            <a:avLst/>
          </a:prstGeom>
          <a:noFill/>
          <a:ln>
            <a:noFill/>
          </a:ln>
        </p:spPr>
      </p:pic>
      <p:sp>
        <p:nvSpPr>
          <p:cNvPr id="16" name="Shape 2413">
            <a:extLst>
              <a:ext uri="{FF2B5EF4-FFF2-40B4-BE49-F238E27FC236}">
                <a16:creationId xmlns:a16="http://schemas.microsoft.com/office/drawing/2014/main" id="{E68F3337-7BD9-3B40-B999-6C4B0DEF9253}"/>
              </a:ext>
            </a:extLst>
          </p:cNvPr>
          <p:cNvSpPr/>
          <p:nvPr/>
        </p:nvSpPr>
        <p:spPr>
          <a:xfrm>
            <a:off x="1145684" y="3226724"/>
            <a:ext cx="852000" cy="3636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 b="1">
                <a:solidFill>
                  <a:srgbClr val="666666"/>
                </a:solidFill>
                <a:latin typeface="Proxima Nova"/>
                <a:ea typeface="Proxima Nova"/>
                <a:cs typeface="Proxima Nova"/>
                <a:sym typeface="Proxima Nova"/>
              </a:rPr>
              <a:t>EXISTING AUTOMATION TOOLSETS</a:t>
            </a:r>
            <a:endParaRPr sz="600" b="1">
              <a:solidFill>
                <a:srgbClr val="666666"/>
              </a:solidFill>
              <a:latin typeface="Proxima Nova"/>
              <a:ea typeface="Proxima Nova"/>
              <a:cs typeface="Proxima Nova"/>
              <a:sym typeface="Proxima Nova"/>
            </a:endParaRPr>
          </a:p>
        </p:txBody>
      </p:sp>
      <p:cxnSp>
        <p:nvCxnSpPr>
          <p:cNvPr id="17" name="Shape 2414">
            <a:extLst>
              <a:ext uri="{FF2B5EF4-FFF2-40B4-BE49-F238E27FC236}">
                <a16:creationId xmlns:a16="http://schemas.microsoft.com/office/drawing/2014/main" id="{D24A7B1D-A19A-E040-BEF2-61B3F51C3BF4}"/>
              </a:ext>
            </a:extLst>
          </p:cNvPr>
          <p:cNvCxnSpPr>
            <a:stCxn id="15" idx="3"/>
            <a:endCxn id="16" idx="1"/>
          </p:cNvCxnSpPr>
          <p:nvPr/>
        </p:nvCxnSpPr>
        <p:spPr>
          <a:xfrm>
            <a:off x="891724" y="3408476"/>
            <a:ext cx="254100" cy="0"/>
          </a:xfrm>
          <a:prstGeom prst="straightConnector1">
            <a:avLst/>
          </a:prstGeom>
          <a:noFill/>
          <a:ln w="9525" cap="flat" cmpd="sng">
            <a:solidFill>
              <a:srgbClr val="666666"/>
            </a:solidFill>
            <a:prstDash val="solid"/>
            <a:round/>
            <a:headEnd type="oval" w="med" len="med"/>
            <a:tailEnd type="none" w="med" len="med"/>
          </a:ln>
        </p:spPr>
      </p:cxnSp>
      <p:cxnSp>
        <p:nvCxnSpPr>
          <p:cNvPr id="18" name="Shape 2415">
            <a:extLst>
              <a:ext uri="{FF2B5EF4-FFF2-40B4-BE49-F238E27FC236}">
                <a16:creationId xmlns:a16="http://schemas.microsoft.com/office/drawing/2014/main" id="{9172D764-5F7B-4A41-8C31-D163BC40F27E}"/>
              </a:ext>
            </a:extLst>
          </p:cNvPr>
          <p:cNvCxnSpPr/>
          <p:nvPr/>
        </p:nvCxnSpPr>
        <p:spPr>
          <a:xfrm>
            <a:off x="1996454" y="3408439"/>
            <a:ext cx="229200" cy="0"/>
          </a:xfrm>
          <a:prstGeom prst="straightConnector1">
            <a:avLst/>
          </a:prstGeom>
          <a:noFill/>
          <a:ln w="9525" cap="flat" cmpd="sng">
            <a:solidFill>
              <a:srgbClr val="666666"/>
            </a:solidFill>
            <a:prstDash val="solid"/>
            <a:round/>
            <a:headEnd type="none" w="med" len="med"/>
            <a:tailEnd type="none" w="med" len="med"/>
          </a:ln>
        </p:spPr>
      </p:cxnSp>
      <p:pic>
        <p:nvPicPr>
          <p:cNvPr id="19" name="Shape 2416">
            <a:extLst>
              <a:ext uri="{FF2B5EF4-FFF2-40B4-BE49-F238E27FC236}">
                <a16:creationId xmlns:a16="http://schemas.microsoft.com/office/drawing/2014/main" id="{776D462B-B9A7-B248-894A-4EBDA0093CCF}"/>
              </a:ext>
            </a:extLst>
          </p:cNvPr>
          <p:cNvPicPr preferRelativeResize="0"/>
          <p:nvPr/>
        </p:nvPicPr>
        <p:blipFill>
          <a:blip r:embed="rId3">
            <a:alphaModFix/>
          </a:blip>
          <a:stretch>
            <a:fillRect/>
          </a:stretch>
        </p:blipFill>
        <p:spPr>
          <a:xfrm>
            <a:off x="332306" y="2083851"/>
            <a:ext cx="524371" cy="719992"/>
          </a:xfrm>
          <a:prstGeom prst="rect">
            <a:avLst/>
          </a:prstGeom>
          <a:noFill/>
          <a:ln>
            <a:noFill/>
          </a:ln>
        </p:spPr>
      </p:pic>
      <p:sp>
        <p:nvSpPr>
          <p:cNvPr id="20" name="Shape 2417">
            <a:extLst>
              <a:ext uri="{FF2B5EF4-FFF2-40B4-BE49-F238E27FC236}">
                <a16:creationId xmlns:a16="http://schemas.microsoft.com/office/drawing/2014/main" id="{AC09C3FF-25EB-DD4E-8B6E-16242D93C510}"/>
              </a:ext>
            </a:extLst>
          </p:cNvPr>
          <p:cNvSpPr/>
          <p:nvPr/>
        </p:nvSpPr>
        <p:spPr>
          <a:xfrm>
            <a:off x="1145686" y="2021374"/>
            <a:ext cx="852000" cy="3201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 b="1">
                <a:solidFill>
                  <a:srgbClr val="666666"/>
                </a:solidFill>
                <a:latin typeface="Proxima Nova"/>
                <a:ea typeface="Proxima Nova"/>
                <a:cs typeface="Proxima Nova"/>
                <a:sym typeface="Proxima Nova"/>
              </a:rPr>
              <a:t>SCM</a:t>
            </a:r>
            <a:endParaRPr sz="600" b="1">
              <a:solidFill>
                <a:srgbClr val="666666"/>
              </a:solidFill>
              <a:latin typeface="Proxima Nova"/>
              <a:ea typeface="Proxima Nova"/>
              <a:cs typeface="Proxima Nova"/>
              <a:sym typeface="Proxima Nova"/>
            </a:endParaRPr>
          </a:p>
          <a:p>
            <a:pPr marL="0" lvl="0" indent="0" algn="ctr" rtl="0">
              <a:spcBef>
                <a:spcPts val="0"/>
              </a:spcBef>
              <a:spcAft>
                <a:spcPts val="0"/>
              </a:spcAft>
              <a:buNone/>
            </a:pPr>
            <a:r>
              <a:rPr lang="en-US" sz="600" b="1">
                <a:solidFill>
                  <a:srgbClr val="666666"/>
                </a:solidFill>
                <a:latin typeface="Proxima Nova"/>
                <a:ea typeface="Proxima Nova"/>
                <a:cs typeface="Proxima Nova"/>
                <a:sym typeface="Proxima Nova"/>
              </a:rPr>
              <a:t>(GIT)</a:t>
            </a:r>
            <a:endParaRPr sz="600" b="1">
              <a:solidFill>
                <a:srgbClr val="666666"/>
              </a:solidFill>
              <a:latin typeface="Proxima Nova"/>
              <a:ea typeface="Proxima Nova"/>
              <a:cs typeface="Proxima Nova"/>
              <a:sym typeface="Proxima Nova"/>
            </a:endParaRPr>
          </a:p>
        </p:txBody>
      </p:sp>
      <p:sp>
        <p:nvSpPr>
          <p:cNvPr id="32" name="Shape 2418">
            <a:extLst>
              <a:ext uri="{FF2B5EF4-FFF2-40B4-BE49-F238E27FC236}">
                <a16:creationId xmlns:a16="http://schemas.microsoft.com/office/drawing/2014/main" id="{7DFE286E-19BC-2747-9845-3ACAA957B285}"/>
              </a:ext>
            </a:extLst>
          </p:cNvPr>
          <p:cNvSpPr/>
          <p:nvPr/>
        </p:nvSpPr>
        <p:spPr>
          <a:xfrm>
            <a:off x="1145686" y="2550847"/>
            <a:ext cx="852000" cy="3201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 b="1">
                <a:solidFill>
                  <a:srgbClr val="666666"/>
                </a:solidFill>
                <a:latin typeface="Proxima Nova"/>
                <a:ea typeface="Proxima Nova"/>
                <a:cs typeface="Proxima Nova"/>
                <a:sym typeface="Proxima Nova"/>
              </a:rPr>
              <a:t>CI/CD</a:t>
            </a:r>
            <a:endParaRPr sz="600" b="1">
              <a:solidFill>
                <a:srgbClr val="666666"/>
              </a:solidFill>
              <a:latin typeface="Proxima Nova"/>
              <a:ea typeface="Proxima Nova"/>
              <a:cs typeface="Proxima Nova"/>
              <a:sym typeface="Proxima Nova"/>
            </a:endParaRPr>
          </a:p>
        </p:txBody>
      </p:sp>
      <p:cxnSp>
        <p:nvCxnSpPr>
          <p:cNvPr id="33" name="Shape 2419">
            <a:extLst>
              <a:ext uri="{FF2B5EF4-FFF2-40B4-BE49-F238E27FC236}">
                <a16:creationId xmlns:a16="http://schemas.microsoft.com/office/drawing/2014/main" id="{F0C15049-EDBB-7247-B114-F5766D4F3E0C}"/>
              </a:ext>
            </a:extLst>
          </p:cNvPr>
          <p:cNvCxnSpPr>
            <a:stCxn id="20" idx="2"/>
            <a:endCxn id="32" idx="0"/>
          </p:cNvCxnSpPr>
          <p:nvPr/>
        </p:nvCxnSpPr>
        <p:spPr>
          <a:xfrm>
            <a:off x="1571686" y="2341474"/>
            <a:ext cx="0" cy="209400"/>
          </a:xfrm>
          <a:prstGeom prst="straightConnector1">
            <a:avLst/>
          </a:prstGeom>
          <a:noFill/>
          <a:ln w="9525" cap="flat" cmpd="sng">
            <a:solidFill>
              <a:srgbClr val="666666"/>
            </a:solidFill>
            <a:prstDash val="solid"/>
            <a:round/>
            <a:headEnd type="none" w="med" len="med"/>
            <a:tailEnd type="triangle" w="med" len="med"/>
          </a:ln>
        </p:spPr>
      </p:cxnSp>
      <p:cxnSp>
        <p:nvCxnSpPr>
          <p:cNvPr id="34" name="Shape 2420">
            <a:extLst>
              <a:ext uri="{FF2B5EF4-FFF2-40B4-BE49-F238E27FC236}">
                <a16:creationId xmlns:a16="http://schemas.microsoft.com/office/drawing/2014/main" id="{EE3793BE-C3D6-6D46-A4C3-8A8435D57D75}"/>
              </a:ext>
            </a:extLst>
          </p:cNvPr>
          <p:cNvCxnSpPr>
            <a:stCxn id="19" idx="3"/>
            <a:endCxn id="20" idx="1"/>
          </p:cNvCxnSpPr>
          <p:nvPr/>
        </p:nvCxnSpPr>
        <p:spPr>
          <a:xfrm rot="10800000" flipH="1">
            <a:off x="856677" y="2181347"/>
            <a:ext cx="288900" cy="262500"/>
          </a:xfrm>
          <a:prstGeom prst="bentConnector3">
            <a:avLst>
              <a:gd name="adj1" fmla="val 50019"/>
            </a:avLst>
          </a:prstGeom>
          <a:noFill/>
          <a:ln w="9525" cap="flat" cmpd="sng">
            <a:solidFill>
              <a:srgbClr val="666666"/>
            </a:solidFill>
            <a:prstDash val="solid"/>
            <a:round/>
            <a:headEnd type="oval" w="med" len="med"/>
            <a:tailEnd type="none" w="med" len="med"/>
          </a:ln>
        </p:spPr>
      </p:cxnSp>
      <p:cxnSp>
        <p:nvCxnSpPr>
          <p:cNvPr id="35" name="Shape 2421">
            <a:extLst>
              <a:ext uri="{FF2B5EF4-FFF2-40B4-BE49-F238E27FC236}">
                <a16:creationId xmlns:a16="http://schemas.microsoft.com/office/drawing/2014/main" id="{3CE7737B-FE62-F045-90AD-3D33039991A3}"/>
              </a:ext>
            </a:extLst>
          </p:cNvPr>
          <p:cNvCxnSpPr>
            <a:stCxn id="19" idx="3"/>
            <a:endCxn id="32" idx="1"/>
          </p:cNvCxnSpPr>
          <p:nvPr/>
        </p:nvCxnSpPr>
        <p:spPr>
          <a:xfrm>
            <a:off x="856677" y="2443847"/>
            <a:ext cx="288900" cy="267000"/>
          </a:xfrm>
          <a:prstGeom prst="bentConnector3">
            <a:avLst>
              <a:gd name="adj1" fmla="val 50019"/>
            </a:avLst>
          </a:prstGeom>
          <a:noFill/>
          <a:ln w="9525" cap="flat" cmpd="sng">
            <a:solidFill>
              <a:srgbClr val="666666"/>
            </a:solidFill>
            <a:prstDash val="solid"/>
            <a:round/>
            <a:headEnd type="oval" w="med" len="med"/>
            <a:tailEnd type="none" w="med" len="med"/>
          </a:ln>
        </p:spPr>
      </p:cxnSp>
      <p:cxnSp>
        <p:nvCxnSpPr>
          <p:cNvPr id="36" name="Shape 2422">
            <a:extLst>
              <a:ext uri="{FF2B5EF4-FFF2-40B4-BE49-F238E27FC236}">
                <a16:creationId xmlns:a16="http://schemas.microsoft.com/office/drawing/2014/main" id="{B5DB6AD2-8C04-C04E-A22F-113BDC44364C}"/>
              </a:ext>
            </a:extLst>
          </p:cNvPr>
          <p:cNvCxnSpPr/>
          <p:nvPr/>
        </p:nvCxnSpPr>
        <p:spPr>
          <a:xfrm>
            <a:off x="1996455" y="2181400"/>
            <a:ext cx="229200" cy="600"/>
          </a:xfrm>
          <a:prstGeom prst="bentConnector3">
            <a:avLst>
              <a:gd name="adj1" fmla="val 50000"/>
            </a:avLst>
          </a:prstGeom>
          <a:noFill/>
          <a:ln w="9525" cap="flat" cmpd="sng">
            <a:solidFill>
              <a:srgbClr val="666666"/>
            </a:solidFill>
            <a:prstDash val="solid"/>
            <a:round/>
            <a:headEnd type="none" w="med" len="med"/>
            <a:tailEnd type="none" w="med" len="med"/>
          </a:ln>
        </p:spPr>
      </p:cxnSp>
      <p:cxnSp>
        <p:nvCxnSpPr>
          <p:cNvPr id="37" name="Shape 2423">
            <a:extLst>
              <a:ext uri="{FF2B5EF4-FFF2-40B4-BE49-F238E27FC236}">
                <a16:creationId xmlns:a16="http://schemas.microsoft.com/office/drawing/2014/main" id="{783E31AA-335B-E044-AB95-1C730DED60CE}"/>
              </a:ext>
            </a:extLst>
          </p:cNvPr>
          <p:cNvCxnSpPr/>
          <p:nvPr/>
        </p:nvCxnSpPr>
        <p:spPr>
          <a:xfrm>
            <a:off x="1996455" y="2710873"/>
            <a:ext cx="229200" cy="600"/>
          </a:xfrm>
          <a:prstGeom prst="straightConnector1">
            <a:avLst/>
          </a:prstGeom>
          <a:noFill/>
          <a:ln w="9525" cap="flat" cmpd="sng">
            <a:solidFill>
              <a:srgbClr val="666666"/>
            </a:solidFill>
            <a:prstDash val="solid"/>
            <a:round/>
            <a:headEnd type="none" w="med" len="med"/>
            <a:tailEnd type="none" w="med" len="med"/>
          </a:ln>
        </p:spPr>
      </p:cxnSp>
      <p:sp>
        <p:nvSpPr>
          <p:cNvPr id="38" name="Shape 2424">
            <a:extLst>
              <a:ext uri="{FF2B5EF4-FFF2-40B4-BE49-F238E27FC236}">
                <a16:creationId xmlns:a16="http://schemas.microsoft.com/office/drawing/2014/main" id="{C50E38B1-FC34-AD40-8B45-0B176F6C4259}"/>
              </a:ext>
            </a:extLst>
          </p:cNvPr>
          <p:cNvSpPr/>
          <p:nvPr/>
        </p:nvSpPr>
        <p:spPr>
          <a:xfrm>
            <a:off x="2224513" y="1838800"/>
            <a:ext cx="3977400" cy="21927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Proxima Nova"/>
              <a:ea typeface="Proxima Nova"/>
              <a:cs typeface="Proxima Nova"/>
              <a:sym typeface="Proxima Nova"/>
            </a:endParaRPr>
          </a:p>
        </p:txBody>
      </p:sp>
      <p:sp>
        <p:nvSpPr>
          <p:cNvPr id="39" name="Shape 2425">
            <a:extLst>
              <a:ext uri="{FF2B5EF4-FFF2-40B4-BE49-F238E27FC236}">
                <a16:creationId xmlns:a16="http://schemas.microsoft.com/office/drawing/2014/main" id="{9336A8D1-C003-1C43-A948-2016CCDF230E}"/>
              </a:ext>
            </a:extLst>
          </p:cNvPr>
          <p:cNvSpPr/>
          <p:nvPr/>
        </p:nvSpPr>
        <p:spPr>
          <a:xfrm>
            <a:off x="2223000" y="1482351"/>
            <a:ext cx="4668000" cy="3201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SERVICE LAYER</a:t>
            </a:r>
            <a:endParaRPr sz="700" b="1">
              <a:solidFill>
                <a:srgbClr val="FFFFFF"/>
              </a:solidFill>
              <a:latin typeface="Proxima Nova"/>
              <a:ea typeface="Proxima Nova"/>
              <a:cs typeface="Proxima Nova"/>
              <a:sym typeface="Proxima Nova"/>
            </a:endParaRPr>
          </a:p>
        </p:txBody>
      </p:sp>
      <p:grpSp>
        <p:nvGrpSpPr>
          <p:cNvPr id="40" name="Shape 2426">
            <a:extLst>
              <a:ext uri="{FF2B5EF4-FFF2-40B4-BE49-F238E27FC236}">
                <a16:creationId xmlns:a16="http://schemas.microsoft.com/office/drawing/2014/main" id="{C02E5B2E-E6FB-D840-B06C-308DFB362E44}"/>
              </a:ext>
            </a:extLst>
          </p:cNvPr>
          <p:cNvGrpSpPr/>
          <p:nvPr/>
        </p:nvGrpSpPr>
        <p:grpSpPr>
          <a:xfrm>
            <a:off x="2224573" y="1050261"/>
            <a:ext cx="4668000" cy="400200"/>
            <a:chOff x="2547285" y="905655"/>
            <a:chExt cx="4668000" cy="400200"/>
          </a:xfrm>
        </p:grpSpPr>
        <p:sp>
          <p:nvSpPr>
            <p:cNvPr id="41" name="Shape 2427">
              <a:extLst>
                <a:ext uri="{FF2B5EF4-FFF2-40B4-BE49-F238E27FC236}">
                  <a16:creationId xmlns:a16="http://schemas.microsoft.com/office/drawing/2014/main" id="{263956DD-D091-C043-A9AE-AD5260107122}"/>
                </a:ext>
              </a:extLst>
            </p:cNvPr>
            <p:cNvSpPr/>
            <p:nvPr/>
          </p:nvSpPr>
          <p:spPr>
            <a:xfrm>
              <a:off x="2547285" y="905655"/>
              <a:ext cx="4668000" cy="4002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ROUTING LAYER</a:t>
              </a:r>
              <a:endParaRPr sz="700" b="1">
                <a:solidFill>
                  <a:srgbClr val="FFFFFF"/>
                </a:solidFill>
                <a:latin typeface="Proxima Nova"/>
                <a:ea typeface="Proxima Nova"/>
                <a:cs typeface="Proxima Nova"/>
                <a:sym typeface="Proxima Nova"/>
              </a:endParaRPr>
            </a:p>
          </p:txBody>
        </p:sp>
        <p:pic>
          <p:nvPicPr>
            <p:cNvPr id="42" name="Shape 2428">
              <a:extLst>
                <a:ext uri="{FF2B5EF4-FFF2-40B4-BE49-F238E27FC236}">
                  <a16:creationId xmlns:a16="http://schemas.microsoft.com/office/drawing/2014/main" id="{30C80152-EF56-DA4C-A836-D72800E81DFF}"/>
                </a:ext>
              </a:extLst>
            </p:cNvPr>
            <p:cNvPicPr preferRelativeResize="0"/>
            <p:nvPr/>
          </p:nvPicPr>
          <p:blipFill>
            <a:blip r:embed="rId4">
              <a:alphaModFix/>
            </a:blip>
            <a:stretch>
              <a:fillRect/>
            </a:stretch>
          </p:blipFill>
          <p:spPr>
            <a:xfrm>
              <a:off x="3305545" y="1003648"/>
              <a:ext cx="313014" cy="229803"/>
            </a:xfrm>
            <a:prstGeom prst="rect">
              <a:avLst/>
            </a:prstGeom>
            <a:noFill/>
            <a:ln>
              <a:noFill/>
            </a:ln>
          </p:spPr>
        </p:pic>
        <p:pic>
          <p:nvPicPr>
            <p:cNvPr id="43" name="Shape 2429">
              <a:extLst>
                <a:ext uri="{FF2B5EF4-FFF2-40B4-BE49-F238E27FC236}">
                  <a16:creationId xmlns:a16="http://schemas.microsoft.com/office/drawing/2014/main" id="{9B1575D1-558A-3247-9B90-6DB6A0834D80}"/>
                </a:ext>
              </a:extLst>
            </p:cNvPr>
            <p:cNvPicPr preferRelativeResize="0"/>
            <p:nvPr/>
          </p:nvPicPr>
          <p:blipFill>
            <a:blip r:embed="rId5">
              <a:alphaModFix/>
            </a:blip>
            <a:stretch>
              <a:fillRect/>
            </a:stretch>
          </p:blipFill>
          <p:spPr>
            <a:xfrm>
              <a:off x="2823382" y="1005502"/>
              <a:ext cx="298020" cy="226094"/>
            </a:xfrm>
            <a:prstGeom prst="rect">
              <a:avLst/>
            </a:prstGeom>
            <a:noFill/>
            <a:ln>
              <a:noFill/>
            </a:ln>
          </p:spPr>
        </p:pic>
        <p:pic>
          <p:nvPicPr>
            <p:cNvPr id="44" name="Shape 2430">
              <a:extLst>
                <a:ext uri="{FF2B5EF4-FFF2-40B4-BE49-F238E27FC236}">
                  <a16:creationId xmlns:a16="http://schemas.microsoft.com/office/drawing/2014/main" id="{723FB62F-407C-8842-8C51-EDC679F156B8}"/>
                </a:ext>
              </a:extLst>
            </p:cNvPr>
            <p:cNvPicPr preferRelativeResize="0"/>
            <p:nvPr/>
          </p:nvPicPr>
          <p:blipFill>
            <a:blip r:embed="rId6">
              <a:alphaModFix/>
            </a:blip>
            <a:stretch>
              <a:fillRect/>
            </a:stretch>
          </p:blipFill>
          <p:spPr>
            <a:xfrm>
              <a:off x="4190054" y="1000213"/>
              <a:ext cx="134816" cy="236672"/>
            </a:xfrm>
            <a:prstGeom prst="rect">
              <a:avLst/>
            </a:prstGeom>
            <a:noFill/>
            <a:ln>
              <a:noFill/>
            </a:ln>
          </p:spPr>
        </p:pic>
        <p:pic>
          <p:nvPicPr>
            <p:cNvPr id="45" name="Shape 2431">
              <a:extLst>
                <a:ext uri="{FF2B5EF4-FFF2-40B4-BE49-F238E27FC236}">
                  <a16:creationId xmlns:a16="http://schemas.microsoft.com/office/drawing/2014/main" id="{E3AF2A88-0FF6-DB4B-89AE-F917FD7A9CB2}"/>
                </a:ext>
              </a:extLst>
            </p:cNvPr>
            <p:cNvPicPr preferRelativeResize="0"/>
            <p:nvPr/>
          </p:nvPicPr>
          <p:blipFill>
            <a:blip r:embed="rId7">
              <a:alphaModFix/>
            </a:blip>
            <a:stretch>
              <a:fillRect/>
            </a:stretch>
          </p:blipFill>
          <p:spPr>
            <a:xfrm>
              <a:off x="3802703" y="982224"/>
              <a:ext cx="203208" cy="272650"/>
            </a:xfrm>
            <a:prstGeom prst="rect">
              <a:avLst/>
            </a:prstGeom>
            <a:noFill/>
            <a:ln>
              <a:noFill/>
            </a:ln>
          </p:spPr>
        </p:pic>
        <p:pic>
          <p:nvPicPr>
            <p:cNvPr id="46" name="Shape 2432">
              <a:extLst>
                <a:ext uri="{FF2B5EF4-FFF2-40B4-BE49-F238E27FC236}">
                  <a16:creationId xmlns:a16="http://schemas.microsoft.com/office/drawing/2014/main" id="{8B5EE024-1041-EB44-BF34-8FC294A64169}"/>
                </a:ext>
              </a:extLst>
            </p:cNvPr>
            <p:cNvPicPr preferRelativeResize="0"/>
            <p:nvPr/>
          </p:nvPicPr>
          <p:blipFill>
            <a:blip r:embed="rId4">
              <a:alphaModFix/>
            </a:blip>
            <a:stretch>
              <a:fillRect/>
            </a:stretch>
          </p:blipFill>
          <p:spPr>
            <a:xfrm>
              <a:off x="6173870" y="1003648"/>
              <a:ext cx="313014" cy="229803"/>
            </a:xfrm>
            <a:prstGeom prst="rect">
              <a:avLst/>
            </a:prstGeom>
            <a:noFill/>
            <a:ln>
              <a:noFill/>
            </a:ln>
          </p:spPr>
        </p:pic>
        <p:pic>
          <p:nvPicPr>
            <p:cNvPr id="47" name="Shape 2433">
              <a:extLst>
                <a:ext uri="{FF2B5EF4-FFF2-40B4-BE49-F238E27FC236}">
                  <a16:creationId xmlns:a16="http://schemas.microsoft.com/office/drawing/2014/main" id="{E05A562F-9D5A-2C44-8E85-0F1411D0F770}"/>
                </a:ext>
              </a:extLst>
            </p:cNvPr>
            <p:cNvPicPr preferRelativeResize="0"/>
            <p:nvPr/>
          </p:nvPicPr>
          <p:blipFill>
            <a:blip r:embed="rId5">
              <a:alphaModFix/>
            </a:blip>
            <a:stretch>
              <a:fillRect/>
            </a:stretch>
          </p:blipFill>
          <p:spPr>
            <a:xfrm>
              <a:off x="6654219" y="1005502"/>
              <a:ext cx="298020" cy="226094"/>
            </a:xfrm>
            <a:prstGeom prst="rect">
              <a:avLst/>
            </a:prstGeom>
            <a:noFill/>
            <a:ln>
              <a:noFill/>
            </a:ln>
          </p:spPr>
        </p:pic>
        <p:pic>
          <p:nvPicPr>
            <p:cNvPr id="48" name="Shape 2434">
              <a:extLst>
                <a:ext uri="{FF2B5EF4-FFF2-40B4-BE49-F238E27FC236}">
                  <a16:creationId xmlns:a16="http://schemas.microsoft.com/office/drawing/2014/main" id="{12A381CB-F690-E445-9410-2F119E51CE25}"/>
                </a:ext>
              </a:extLst>
            </p:cNvPr>
            <p:cNvPicPr preferRelativeResize="0"/>
            <p:nvPr/>
          </p:nvPicPr>
          <p:blipFill>
            <a:blip r:embed="rId6">
              <a:alphaModFix/>
            </a:blip>
            <a:stretch>
              <a:fillRect/>
            </a:stretch>
          </p:blipFill>
          <p:spPr>
            <a:xfrm>
              <a:off x="5501177" y="1000213"/>
              <a:ext cx="134816" cy="236672"/>
            </a:xfrm>
            <a:prstGeom prst="rect">
              <a:avLst/>
            </a:prstGeom>
            <a:noFill/>
            <a:ln>
              <a:noFill/>
            </a:ln>
          </p:spPr>
        </p:pic>
        <p:pic>
          <p:nvPicPr>
            <p:cNvPr id="49" name="Shape 2435">
              <a:extLst>
                <a:ext uri="{FF2B5EF4-FFF2-40B4-BE49-F238E27FC236}">
                  <a16:creationId xmlns:a16="http://schemas.microsoft.com/office/drawing/2014/main" id="{5544A20F-25E8-CB4D-AAD7-63595CCDEB3E}"/>
                </a:ext>
              </a:extLst>
            </p:cNvPr>
            <p:cNvPicPr preferRelativeResize="0"/>
            <p:nvPr/>
          </p:nvPicPr>
          <p:blipFill>
            <a:blip r:embed="rId7">
              <a:alphaModFix/>
            </a:blip>
            <a:stretch>
              <a:fillRect/>
            </a:stretch>
          </p:blipFill>
          <p:spPr>
            <a:xfrm>
              <a:off x="5803328" y="982224"/>
              <a:ext cx="203208" cy="272650"/>
            </a:xfrm>
            <a:prstGeom prst="rect">
              <a:avLst/>
            </a:prstGeom>
            <a:noFill/>
            <a:ln>
              <a:noFill/>
            </a:ln>
          </p:spPr>
        </p:pic>
      </p:grpSp>
      <p:grpSp>
        <p:nvGrpSpPr>
          <p:cNvPr id="50" name="Shape 2436">
            <a:extLst>
              <a:ext uri="{FF2B5EF4-FFF2-40B4-BE49-F238E27FC236}">
                <a16:creationId xmlns:a16="http://schemas.microsoft.com/office/drawing/2014/main" id="{AB22EFD9-5B7A-824C-BF59-93D38DDDD94E}"/>
              </a:ext>
            </a:extLst>
          </p:cNvPr>
          <p:cNvGrpSpPr/>
          <p:nvPr/>
        </p:nvGrpSpPr>
        <p:grpSpPr>
          <a:xfrm>
            <a:off x="6201912" y="1838875"/>
            <a:ext cx="719100" cy="1083694"/>
            <a:chOff x="6524617" y="1838800"/>
            <a:chExt cx="719100" cy="1075200"/>
          </a:xfrm>
        </p:grpSpPr>
        <p:sp>
          <p:nvSpPr>
            <p:cNvPr id="51" name="Shape 2437">
              <a:extLst>
                <a:ext uri="{FF2B5EF4-FFF2-40B4-BE49-F238E27FC236}">
                  <a16:creationId xmlns:a16="http://schemas.microsoft.com/office/drawing/2014/main" id="{5DAF0F76-6CDC-2547-86C9-3983AD949774}"/>
                </a:ext>
              </a:extLst>
            </p:cNvPr>
            <p:cNvSpPr/>
            <p:nvPr/>
          </p:nvSpPr>
          <p:spPr>
            <a:xfrm>
              <a:off x="6557675" y="1838800"/>
              <a:ext cx="657600" cy="10752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Proxima Nova"/>
                <a:ea typeface="Proxima Nova"/>
                <a:cs typeface="Proxima Nova"/>
                <a:sym typeface="Proxima Nova"/>
              </a:endParaRPr>
            </a:p>
          </p:txBody>
        </p:sp>
        <p:sp>
          <p:nvSpPr>
            <p:cNvPr id="52" name="Shape 2438">
              <a:extLst>
                <a:ext uri="{FF2B5EF4-FFF2-40B4-BE49-F238E27FC236}">
                  <a16:creationId xmlns:a16="http://schemas.microsoft.com/office/drawing/2014/main" id="{68EA6612-1E27-1F42-9913-7EAA6717AA24}"/>
                </a:ext>
              </a:extLst>
            </p:cNvPr>
            <p:cNvSpPr txBox="1"/>
            <p:nvPr/>
          </p:nvSpPr>
          <p:spPr>
            <a:xfrm>
              <a:off x="6524617" y="1854245"/>
              <a:ext cx="719100" cy="5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PERSISTENT</a:t>
              </a:r>
              <a:endParaRPr sz="7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STORAGE</a:t>
              </a:r>
              <a:endParaRPr sz="700" b="1">
                <a:solidFill>
                  <a:srgbClr val="FFFFFF"/>
                </a:solidFill>
                <a:latin typeface="Proxima Nova"/>
                <a:ea typeface="Proxima Nova"/>
                <a:cs typeface="Proxima Nova"/>
                <a:sym typeface="Proxima Nova"/>
              </a:endParaRPr>
            </a:p>
          </p:txBody>
        </p:sp>
        <p:pic>
          <p:nvPicPr>
            <p:cNvPr id="53" name="Shape 2439">
              <a:extLst>
                <a:ext uri="{FF2B5EF4-FFF2-40B4-BE49-F238E27FC236}">
                  <a16:creationId xmlns:a16="http://schemas.microsoft.com/office/drawing/2014/main" id="{6D712BF5-7EF1-BB46-A4C1-85A51984297F}"/>
                </a:ext>
              </a:extLst>
            </p:cNvPr>
            <p:cNvPicPr preferRelativeResize="0"/>
            <p:nvPr/>
          </p:nvPicPr>
          <p:blipFill>
            <a:blip r:embed="rId8">
              <a:alphaModFix/>
            </a:blip>
            <a:stretch>
              <a:fillRect/>
            </a:stretch>
          </p:blipFill>
          <p:spPr>
            <a:xfrm>
              <a:off x="6731860" y="2329500"/>
              <a:ext cx="288900" cy="381378"/>
            </a:xfrm>
            <a:prstGeom prst="rect">
              <a:avLst/>
            </a:prstGeom>
            <a:noFill/>
            <a:ln>
              <a:noFill/>
            </a:ln>
          </p:spPr>
        </p:pic>
      </p:grpSp>
      <p:grpSp>
        <p:nvGrpSpPr>
          <p:cNvPr id="54" name="Shape 2440">
            <a:extLst>
              <a:ext uri="{FF2B5EF4-FFF2-40B4-BE49-F238E27FC236}">
                <a16:creationId xmlns:a16="http://schemas.microsoft.com/office/drawing/2014/main" id="{CAA0044F-E67C-0B47-A2D1-4BF8FF39B4AB}"/>
              </a:ext>
            </a:extLst>
          </p:cNvPr>
          <p:cNvGrpSpPr/>
          <p:nvPr/>
        </p:nvGrpSpPr>
        <p:grpSpPr>
          <a:xfrm>
            <a:off x="6232713" y="2956375"/>
            <a:ext cx="657600" cy="1075200"/>
            <a:chOff x="6555425" y="2956375"/>
            <a:chExt cx="657600" cy="1075200"/>
          </a:xfrm>
        </p:grpSpPr>
        <p:sp>
          <p:nvSpPr>
            <p:cNvPr id="55" name="Shape 2441">
              <a:extLst>
                <a:ext uri="{FF2B5EF4-FFF2-40B4-BE49-F238E27FC236}">
                  <a16:creationId xmlns:a16="http://schemas.microsoft.com/office/drawing/2014/main" id="{94C2855D-8FF0-EF43-AD67-216F6E9B4AC4}"/>
                </a:ext>
              </a:extLst>
            </p:cNvPr>
            <p:cNvSpPr/>
            <p:nvPr/>
          </p:nvSpPr>
          <p:spPr>
            <a:xfrm>
              <a:off x="6555425" y="2956375"/>
              <a:ext cx="657600" cy="1075200"/>
            </a:xfrm>
            <a:prstGeom prst="rect">
              <a:avLst/>
            </a:prstGeom>
            <a:solidFill>
              <a:srgbClr val="6E6F7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REGISTRY</a:t>
              </a:r>
              <a:endParaRPr sz="700" b="1">
                <a:solidFill>
                  <a:srgbClr val="FFFFFF"/>
                </a:solidFill>
                <a:latin typeface="Proxima Nova"/>
                <a:ea typeface="Proxima Nova"/>
                <a:cs typeface="Proxima Nova"/>
                <a:sym typeface="Proxima Nova"/>
              </a:endParaRPr>
            </a:p>
          </p:txBody>
        </p:sp>
        <p:pic>
          <p:nvPicPr>
            <p:cNvPr id="56" name="Shape 2442">
              <a:extLst>
                <a:ext uri="{FF2B5EF4-FFF2-40B4-BE49-F238E27FC236}">
                  <a16:creationId xmlns:a16="http://schemas.microsoft.com/office/drawing/2014/main" id="{945068B0-CFA0-FB4D-9F41-ADC95CE0FD73}"/>
                </a:ext>
              </a:extLst>
            </p:cNvPr>
            <p:cNvPicPr preferRelativeResize="0"/>
            <p:nvPr/>
          </p:nvPicPr>
          <p:blipFill>
            <a:blip r:embed="rId9">
              <a:alphaModFix/>
            </a:blip>
            <a:stretch>
              <a:fillRect/>
            </a:stretch>
          </p:blipFill>
          <p:spPr>
            <a:xfrm>
              <a:off x="6704648" y="3365971"/>
              <a:ext cx="343325" cy="410380"/>
            </a:xfrm>
            <a:prstGeom prst="rect">
              <a:avLst/>
            </a:prstGeom>
            <a:noFill/>
            <a:ln>
              <a:noFill/>
            </a:ln>
          </p:spPr>
        </p:pic>
      </p:grpSp>
      <p:grpSp>
        <p:nvGrpSpPr>
          <p:cNvPr id="57" name="Shape 2443">
            <a:extLst>
              <a:ext uri="{FF2B5EF4-FFF2-40B4-BE49-F238E27FC236}">
                <a16:creationId xmlns:a16="http://schemas.microsoft.com/office/drawing/2014/main" id="{48235D95-F2E8-C941-9EED-E65FBE8F4B59}"/>
              </a:ext>
            </a:extLst>
          </p:cNvPr>
          <p:cNvGrpSpPr/>
          <p:nvPr/>
        </p:nvGrpSpPr>
        <p:grpSpPr>
          <a:xfrm>
            <a:off x="3656190" y="1864953"/>
            <a:ext cx="788020" cy="1048694"/>
            <a:chOff x="3656190" y="1864953"/>
            <a:chExt cx="788020" cy="1048694"/>
          </a:xfrm>
        </p:grpSpPr>
        <p:grpSp>
          <p:nvGrpSpPr>
            <p:cNvPr id="58" name="Shape 2444">
              <a:extLst>
                <a:ext uri="{FF2B5EF4-FFF2-40B4-BE49-F238E27FC236}">
                  <a16:creationId xmlns:a16="http://schemas.microsoft.com/office/drawing/2014/main" id="{B0307545-1D05-C84F-B605-DF6E7D2BD48A}"/>
                </a:ext>
              </a:extLst>
            </p:cNvPr>
            <p:cNvGrpSpPr/>
            <p:nvPr/>
          </p:nvGrpSpPr>
          <p:grpSpPr>
            <a:xfrm>
              <a:off x="3656190" y="1864953"/>
              <a:ext cx="788020" cy="1048694"/>
              <a:chOff x="5592955" y="2047406"/>
              <a:chExt cx="788020" cy="1048694"/>
            </a:xfrm>
          </p:grpSpPr>
          <p:sp>
            <p:nvSpPr>
              <p:cNvPr id="63" name="Shape 2445">
                <a:extLst>
                  <a:ext uri="{FF2B5EF4-FFF2-40B4-BE49-F238E27FC236}">
                    <a16:creationId xmlns:a16="http://schemas.microsoft.com/office/drawing/2014/main" id="{111A389C-FCFD-8843-910E-32E71C9CD8EB}"/>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64" name="Shape 2446">
                <a:extLst>
                  <a:ext uri="{FF2B5EF4-FFF2-40B4-BE49-F238E27FC236}">
                    <a16:creationId xmlns:a16="http://schemas.microsoft.com/office/drawing/2014/main" id="{56AF053B-C06A-6445-B2DF-2E415679676C}"/>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65" name="Shape 2447">
                <a:extLst>
                  <a:ext uri="{FF2B5EF4-FFF2-40B4-BE49-F238E27FC236}">
                    <a16:creationId xmlns:a16="http://schemas.microsoft.com/office/drawing/2014/main" id="{07E2DC32-B35A-814A-A6D3-4741D5611277}"/>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66" name="Shape 2448">
                <a:extLst>
                  <a:ext uri="{FF2B5EF4-FFF2-40B4-BE49-F238E27FC236}">
                    <a16:creationId xmlns:a16="http://schemas.microsoft.com/office/drawing/2014/main" id="{C706EAD7-905E-AD4E-9527-67261CF6DDD2}"/>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67" name="Shape 2449">
                <a:extLst>
                  <a:ext uri="{FF2B5EF4-FFF2-40B4-BE49-F238E27FC236}">
                    <a16:creationId xmlns:a16="http://schemas.microsoft.com/office/drawing/2014/main" id="{CB08C957-6953-BF4A-B555-92FA872B0BBB}"/>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68" name="Shape 2450">
                <a:extLst>
                  <a:ext uri="{FF2B5EF4-FFF2-40B4-BE49-F238E27FC236}">
                    <a16:creationId xmlns:a16="http://schemas.microsoft.com/office/drawing/2014/main" id="{8DDE16DB-1326-4343-91E9-712A1761023D}"/>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69" name="Shape 2451">
                <a:extLst>
                  <a:ext uri="{FF2B5EF4-FFF2-40B4-BE49-F238E27FC236}">
                    <a16:creationId xmlns:a16="http://schemas.microsoft.com/office/drawing/2014/main" id="{70D208AC-9025-B947-BC3C-37B520B0ADA3}"/>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70" name="Shape 2452">
                <a:extLst>
                  <a:ext uri="{FF2B5EF4-FFF2-40B4-BE49-F238E27FC236}">
                    <a16:creationId xmlns:a16="http://schemas.microsoft.com/office/drawing/2014/main" id="{B9E16D9C-3A72-5142-8BB2-71114877B0AE}"/>
                  </a:ext>
                </a:extLst>
              </p:cNvPr>
              <p:cNvGrpSpPr/>
              <p:nvPr/>
            </p:nvGrpSpPr>
            <p:grpSpPr>
              <a:xfrm>
                <a:off x="5592955" y="2047406"/>
                <a:ext cx="712986" cy="218400"/>
                <a:chOff x="4577530" y="2938752"/>
                <a:chExt cx="712986" cy="218400"/>
              </a:xfrm>
            </p:grpSpPr>
            <p:sp>
              <p:nvSpPr>
                <p:cNvPr id="79" name="Shape 2453">
                  <a:extLst>
                    <a:ext uri="{FF2B5EF4-FFF2-40B4-BE49-F238E27FC236}">
                      <a16:creationId xmlns:a16="http://schemas.microsoft.com/office/drawing/2014/main" id="{37D0F72F-17F8-C346-AE98-873F7C8815BD}"/>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2454">
                  <a:extLst>
                    <a:ext uri="{FF2B5EF4-FFF2-40B4-BE49-F238E27FC236}">
                      <a16:creationId xmlns:a16="http://schemas.microsoft.com/office/drawing/2014/main" id="{C6BFA7FD-AE0B-384B-9573-CF4039BA5DD5}"/>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2455">
                  <a:extLst>
                    <a:ext uri="{FF2B5EF4-FFF2-40B4-BE49-F238E27FC236}">
                      <a16:creationId xmlns:a16="http://schemas.microsoft.com/office/drawing/2014/main" id="{CB14D39A-2011-1C48-8EF0-7062825177C6}"/>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71" name="Shape 2456">
                <a:extLst>
                  <a:ext uri="{FF2B5EF4-FFF2-40B4-BE49-F238E27FC236}">
                    <a16:creationId xmlns:a16="http://schemas.microsoft.com/office/drawing/2014/main" id="{D0D9D111-C094-5247-BE87-388B41030295}"/>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72" name="Shape 2457">
                <a:extLst>
                  <a:ext uri="{FF2B5EF4-FFF2-40B4-BE49-F238E27FC236}">
                    <a16:creationId xmlns:a16="http://schemas.microsoft.com/office/drawing/2014/main" id="{6343FD3B-277A-5142-B461-D7DEE0550C68}"/>
                  </a:ext>
                </a:extLst>
              </p:cNvPr>
              <p:cNvPicPr preferRelativeResize="0"/>
              <p:nvPr/>
            </p:nvPicPr>
            <p:blipFill>
              <a:blip r:embed="rId10">
                <a:alphaModFix/>
              </a:blip>
              <a:stretch>
                <a:fillRect/>
              </a:stretch>
            </p:blipFill>
            <p:spPr>
              <a:xfrm>
                <a:off x="5753436" y="2273917"/>
                <a:ext cx="144291" cy="77700"/>
              </a:xfrm>
              <a:prstGeom prst="rect">
                <a:avLst/>
              </a:prstGeom>
              <a:noFill/>
              <a:ln>
                <a:noFill/>
              </a:ln>
            </p:spPr>
          </p:pic>
          <p:sp>
            <p:nvSpPr>
              <p:cNvPr id="73" name="Shape 2458">
                <a:extLst>
                  <a:ext uri="{FF2B5EF4-FFF2-40B4-BE49-F238E27FC236}">
                    <a16:creationId xmlns:a16="http://schemas.microsoft.com/office/drawing/2014/main" id="{7D977C2E-0181-FF46-A11E-35C1BA64E3BF}"/>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74" name="Shape 2459">
                <a:extLst>
                  <a:ext uri="{FF2B5EF4-FFF2-40B4-BE49-F238E27FC236}">
                    <a16:creationId xmlns:a16="http://schemas.microsoft.com/office/drawing/2014/main" id="{8E1350F0-193F-5445-B58C-F00FA3D71D84}"/>
                  </a:ext>
                </a:extLst>
              </p:cNvPr>
              <p:cNvPicPr preferRelativeResize="0"/>
              <p:nvPr/>
            </p:nvPicPr>
            <p:blipFill>
              <a:blip r:embed="rId10">
                <a:alphaModFix/>
              </a:blip>
              <a:stretch>
                <a:fillRect/>
              </a:stretch>
            </p:blipFill>
            <p:spPr>
              <a:xfrm>
                <a:off x="6100233" y="2273917"/>
                <a:ext cx="144291" cy="77700"/>
              </a:xfrm>
              <a:prstGeom prst="rect">
                <a:avLst/>
              </a:prstGeom>
              <a:noFill/>
              <a:ln>
                <a:noFill/>
              </a:ln>
            </p:spPr>
          </p:pic>
          <p:sp>
            <p:nvSpPr>
              <p:cNvPr id="75" name="Shape 2460">
                <a:extLst>
                  <a:ext uri="{FF2B5EF4-FFF2-40B4-BE49-F238E27FC236}">
                    <a16:creationId xmlns:a16="http://schemas.microsoft.com/office/drawing/2014/main" id="{BF5C4566-A3F3-4D4B-BC1C-6A1EEFA62C53}"/>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76" name="Shape 2461">
                <a:extLst>
                  <a:ext uri="{FF2B5EF4-FFF2-40B4-BE49-F238E27FC236}">
                    <a16:creationId xmlns:a16="http://schemas.microsoft.com/office/drawing/2014/main" id="{87B8012C-3E1E-E344-900C-656F4EDE21E7}"/>
                  </a:ext>
                </a:extLst>
              </p:cNvPr>
              <p:cNvPicPr preferRelativeResize="0"/>
              <p:nvPr/>
            </p:nvPicPr>
            <p:blipFill>
              <a:blip r:embed="rId10">
                <a:alphaModFix/>
              </a:blip>
              <a:stretch>
                <a:fillRect/>
              </a:stretch>
            </p:blipFill>
            <p:spPr>
              <a:xfrm>
                <a:off x="6100233" y="2611838"/>
                <a:ext cx="144291" cy="77700"/>
              </a:xfrm>
              <a:prstGeom prst="rect">
                <a:avLst/>
              </a:prstGeom>
              <a:noFill/>
              <a:ln>
                <a:noFill/>
              </a:ln>
            </p:spPr>
          </p:pic>
          <p:sp>
            <p:nvSpPr>
              <p:cNvPr id="77" name="Shape 2462">
                <a:extLst>
                  <a:ext uri="{FF2B5EF4-FFF2-40B4-BE49-F238E27FC236}">
                    <a16:creationId xmlns:a16="http://schemas.microsoft.com/office/drawing/2014/main" id="{8F94ABC8-E558-8A48-BE78-08161007926D}"/>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78" name="Shape 2463">
                <a:extLst>
                  <a:ext uri="{FF2B5EF4-FFF2-40B4-BE49-F238E27FC236}">
                    <a16:creationId xmlns:a16="http://schemas.microsoft.com/office/drawing/2014/main" id="{5B918D4A-18CE-C449-A71A-D32A7B59D8FF}"/>
                  </a:ext>
                </a:extLst>
              </p:cNvPr>
              <p:cNvPicPr preferRelativeResize="0"/>
              <p:nvPr/>
            </p:nvPicPr>
            <p:blipFill>
              <a:blip r:embed="rId10">
                <a:alphaModFix/>
              </a:blip>
              <a:stretch>
                <a:fillRect/>
              </a:stretch>
            </p:blipFill>
            <p:spPr>
              <a:xfrm>
                <a:off x="5753436" y="2611838"/>
                <a:ext cx="144291" cy="77700"/>
              </a:xfrm>
              <a:prstGeom prst="rect">
                <a:avLst/>
              </a:prstGeom>
              <a:noFill/>
              <a:ln>
                <a:noFill/>
              </a:ln>
            </p:spPr>
          </p:pic>
        </p:grpSp>
        <p:sp>
          <p:nvSpPr>
            <p:cNvPr id="59" name="Shape 2464">
              <a:extLst>
                <a:ext uri="{FF2B5EF4-FFF2-40B4-BE49-F238E27FC236}">
                  <a16:creationId xmlns:a16="http://schemas.microsoft.com/office/drawing/2014/main" id="{90673961-2F21-D945-8371-48D5216983DD}"/>
                </a:ext>
              </a:extLst>
            </p:cNvPr>
            <p:cNvSpPr txBox="1"/>
            <p:nvPr/>
          </p:nvSpPr>
          <p:spPr>
            <a:xfrm>
              <a:off x="3761569" y="246130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sp>
          <p:nvSpPr>
            <p:cNvPr id="60" name="Shape 2465">
              <a:extLst>
                <a:ext uri="{FF2B5EF4-FFF2-40B4-BE49-F238E27FC236}">
                  <a16:creationId xmlns:a16="http://schemas.microsoft.com/office/drawing/2014/main" id="{2B31C58A-D692-DD41-BF65-439E926EC8CC}"/>
                </a:ext>
              </a:extLst>
            </p:cNvPr>
            <p:cNvSpPr txBox="1"/>
            <p:nvPr/>
          </p:nvSpPr>
          <p:spPr>
            <a:xfrm>
              <a:off x="4113128" y="213312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61" name="Shape 2466">
              <a:extLst>
                <a:ext uri="{FF2B5EF4-FFF2-40B4-BE49-F238E27FC236}">
                  <a16:creationId xmlns:a16="http://schemas.microsoft.com/office/drawing/2014/main" id="{94238801-87CA-AF48-8898-8E2143E5A9B0}"/>
                </a:ext>
              </a:extLst>
            </p:cNvPr>
            <p:cNvPicPr preferRelativeResize="0"/>
            <p:nvPr/>
          </p:nvPicPr>
          <p:blipFill>
            <a:blip r:embed="rId11">
              <a:alphaModFix/>
            </a:blip>
            <a:stretch>
              <a:fillRect/>
            </a:stretch>
          </p:blipFill>
          <p:spPr>
            <a:xfrm>
              <a:off x="3816262" y="2221055"/>
              <a:ext cx="147500" cy="98225"/>
            </a:xfrm>
            <a:prstGeom prst="rect">
              <a:avLst/>
            </a:prstGeom>
            <a:noFill/>
            <a:ln>
              <a:noFill/>
            </a:ln>
          </p:spPr>
        </p:pic>
        <p:pic>
          <p:nvPicPr>
            <p:cNvPr id="62" name="Shape 2467">
              <a:extLst>
                <a:ext uri="{FF2B5EF4-FFF2-40B4-BE49-F238E27FC236}">
                  <a16:creationId xmlns:a16="http://schemas.microsoft.com/office/drawing/2014/main" id="{B275F93E-28DF-A84D-BF3E-D7A9016A512D}"/>
                </a:ext>
              </a:extLst>
            </p:cNvPr>
            <p:cNvPicPr preferRelativeResize="0"/>
            <p:nvPr/>
          </p:nvPicPr>
          <p:blipFill>
            <a:blip r:embed="rId12">
              <a:alphaModFix/>
            </a:blip>
            <a:stretch>
              <a:fillRect/>
            </a:stretch>
          </p:blipFill>
          <p:spPr>
            <a:xfrm>
              <a:off x="4172852" y="2547375"/>
              <a:ext cx="128250" cy="128250"/>
            </a:xfrm>
            <a:prstGeom prst="rect">
              <a:avLst/>
            </a:prstGeom>
            <a:noFill/>
            <a:ln>
              <a:noFill/>
            </a:ln>
          </p:spPr>
        </p:pic>
      </p:grpSp>
      <p:grpSp>
        <p:nvGrpSpPr>
          <p:cNvPr id="82" name="Shape 2468">
            <a:extLst>
              <a:ext uri="{FF2B5EF4-FFF2-40B4-BE49-F238E27FC236}">
                <a16:creationId xmlns:a16="http://schemas.microsoft.com/office/drawing/2014/main" id="{BE2901CD-DBFA-1146-B8B2-114FF7CC50E7}"/>
              </a:ext>
            </a:extLst>
          </p:cNvPr>
          <p:cNvGrpSpPr/>
          <p:nvPr/>
        </p:nvGrpSpPr>
        <p:grpSpPr>
          <a:xfrm>
            <a:off x="4494390" y="2926337"/>
            <a:ext cx="788020" cy="1048694"/>
            <a:chOff x="4494390" y="2926337"/>
            <a:chExt cx="788020" cy="1048694"/>
          </a:xfrm>
        </p:grpSpPr>
        <p:grpSp>
          <p:nvGrpSpPr>
            <p:cNvPr id="83" name="Shape 2469">
              <a:extLst>
                <a:ext uri="{FF2B5EF4-FFF2-40B4-BE49-F238E27FC236}">
                  <a16:creationId xmlns:a16="http://schemas.microsoft.com/office/drawing/2014/main" id="{F40E63ED-C4D6-E14A-B7A3-772E839642CD}"/>
                </a:ext>
              </a:extLst>
            </p:cNvPr>
            <p:cNvGrpSpPr/>
            <p:nvPr/>
          </p:nvGrpSpPr>
          <p:grpSpPr>
            <a:xfrm>
              <a:off x="4494390" y="2926337"/>
              <a:ext cx="788020" cy="1048694"/>
              <a:chOff x="5592955" y="2047406"/>
              <a:chExt cx="788020" cy="1048694"/>
            </a:xfrm>
          </p:grpSpPr>
          <p:sp>
            <p:nvSpPr>
              <p:cNvPr id="88" name="Shape 2470">
                <a:extLst>
                  <a:ext uri="{FF2B5EF4-FFF2-40B4-BE49-F238E27FC236}">
                    <a16:creationId xmlns:a16="http://schemas.microsoft.com/office/drawing/2014/main" id="{F5EE415A-403C-354A-B12F-3F332F7065FC}"/>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89" name="Shape 2471">
                <a:extLst>
                  <a:ext uri="{FF2B5EF4-FFF2-40B4-BE49-F238E27FC236}">
                    <a16:creationId xmlns:a16="http://schemas.microsoft.com/office/drawing/2014/main" id="{62038451-0518-0441-8220-5BDBF78FB43E}"/>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90" name="Shape 2472">
                <a:extLst>
                  <a:ext uri="{FF2B5EF4-FFF2-40B4-BE49-F238E27FC236}">
                    <a16:creationId xmlns:a16="http://schemas.microsoft.com/office/drawing/2014/main" id="{2234F0E2-470B-104D-8EE6-2208D257127E}"/>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91" name="Shape 2473">
                <a:extLst>
                  <a:ext uri="{FF2B5EF4-FFF2-40B4-BE49-F238E27FC236}">
                    <a16:creationId xmlns:a16="http://schemas.microsoft.com/office/drawing/2014/main" id="{55511F0D-1841-EC48-9ABD-3FE5307A95CF}"/>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92" name="Shape 2474">
                <a:extLst>
                  <a:ext uri="{FF2B5EF4-FFF2-40B4-BE49-F238E27FC236}">
                    <a16:creationId xmlns:a16="http://schemas.microsoft.com/office/drawing/2014/main" id="{777134BB-98E3-824F-99CD-10F6E9F6832A}"/>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93" name="Shape 2475">
                <a:extLst>
                  <a:ext uri="{FF2B5EF4-FFF2-40B4-BE49-F238E27FC236}">
                    <a16:creationId xmlns:a16="http://schemas.microsoft.com/office/drawing/2014/main" id="{0E3C1D3F-517C-7046-829F-1E00DE530F91}"/>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94" name="Shape 2476">
                <a:extLst>
                  <a:ext uri="{FF2B5EF4-FFF2-40B4-BE49-F238E27FC236}">
                    <a16:creationId xmlns:a16="http://schemas.microsoft.com/office/drawing/2014/main" id="{E76D1E33-8824-D648-A11C-F38EB21E20EA}"/>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5" name="Shape 2477">
                <a:extLst>
                  <a:ext uri="{FF2B5EF4-FFF2-40B4-BE49-F238E27FC236}">
                    <a16:creationId xmlns:a16="http://schemas.microsoft.com/office/drawing/2014/main" id="{66053D53-2585-7546-B2AA-4DED24DD2BA3}"/>
                  </a:ext>
                </a:extLst>
              </p:cNvPr>
              <p:cNvGrpSpPr/>
              <p:nvPr/>
            </p:nvGrpSpPr>
            <p:grpSpPr>
              <a:xfrm>
                <a:off x="5592955" y="2047406"/>
                <a:ext cx="712986" cy="218400"/>
                <a:chOff x="4577530" y="2938752"/>
                <a:chExt cx="712986" cy="218400"/>
              </a:xfrm>
            </p:grpSpPr>
            <p:sp>
              <p:nvSpPr>
                <p:cNvPr id="104" name="Shape 2478">
                  <a:extLst>
                    <a:ext uri="{FF2B5EF4-FFF2-40B4-BE49-F238E27FC236}">
                      <a16:creationId xmlns:a16="http://schemas.microsoft.com/office/drawing/2014/main" id="{62442D7C-9AE1-8949-84C3-3E5C513A0BD4}"/>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2479">
                  <a:extLst>
                    <a:ext uri="{FF2B5EF4-FFF2-40B4-BE49-F238E27FC236}">
                      <a16:creationId xmlns:a16="http://schemas.microsoft.com/office/drawing/2014/main" id="{2D0F8B7D-B063-C445-8BAD-70284126347C}"/>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2480">
                  <a:extLst>
                    <a:ext uri="{FF2B5EF4-FFF2-40B4-BE49-F238E27FC236}">
                      <a16:creationId xmlns:a16="http://schemas.microsoft.com/office/drawing/2014/main" id="{F1B376E6-FAFF-DA4E-B939-83BBE47C8740}"/>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6" name="Shape 2481">
                <a:extLst>
                  <a:ext uri="{FF2B5EF4-FFF2-40B4-BE49-F238E27FC236}">
                    <a16:creationId xmlns:a16="http://schemas.microsoft.com/office/drawing/2014/main" id="{A44813CC-55B5-154C-B91C-AC0CAA868689}"/>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97" name="Shape 2482">
                <a:extLst>
                  <a:ext uri="{FF2B5EF4-FFF2-40B4-BE49-F238E27FC236}">
                    <a16:creationId xmlns:a16="http://schemas.microsoft.com/office/drawing/2014/main" id="{B58AE741-2945-6943-9248-B7FDD3B131ED}"/>
                  </a:ext>
                </a:extLst>
              </p:cNvPr>
              <p:cNvPicPr preferRelativeResize="0"/>
              <p:nvPr/>
            </p:nvPicPr>
            <p:blipFill>
              <a:blip r:embed="rId10">
                <a:alphaModFix/>
              </a:blip>
              <a:stretch>
                <a:fillRect/>
              </a:stretch>
            </p:blipFill>
            <p:spPr>
              <a:xfrm>
                <a:off x="5753436" y="2273917"/>
                <a:ext cx="144291" cy="77700"/>
              </a:xfrm>
              <a:prstGeom prst="rect">
                <a:avLst/>
              </a:prstGeom>
              <a:noFill/>
              <a:ln>
                <a:noFill/>
              </a:ln>
            </p:spPr>
          </p:pic>
          <p:sp>
            <p:nvSpPr>
              <p:cNvPr id="98" name="Shape 2483">
                <a:extLst>
                  <a:ext uri="{FF2B5EF4-FFF2-40B4-BE49-F238E27FC236}">
                    <a16:creationId xmlns:a16="http://schemas.microsoft.com/office/drawing/2014/main" id="{28997661-FB54-4E4D-9E0A-9FB01C9A6F5F}"/>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99" name="Shape 2484">
                <a:extLst>
                  <a:ext uri="{FF2B5EF4-FFF2-40B4-BE49-F238E27FC236}">
                    <a16:creationId xmlns:a16="http://schemas.microsoft.com/office/drawing/2014/main" id="{BEF4A592-3242-A046-A5D7-4704C434E525}"/>
                  </a:ext>
                </a:extLst>
              </p:cNvPr>
              <p:cNvPicPr preferRelativeResize="0"/>
              <p:nvPr/>
            </p:nvPicPr>
            <p:blipFill>
              <a:blip r:embed="rId10">
                <a:alphaModFix/>
              </a:blip>
              <a:stretch>
                <a:fillRect/>
              </a:stretch>
            </p:blipFill>
            <p:spPr>
              <a:xfrm>
                <a:off x="6100233" y="2273917"/>
                <a:ext cx="144291" cy="77700"/>
              </a:xfrm>
              <a:prstGeom prst="rect">
                <a:avLst/>
              </a:prstGeom>
              <a:noFill/>
              <a:ln>
                <a:noFill/>
              </a:ln>
            </p:spPr>
          </p:pic>
          <p:sp>
            <p:nvSpPr>
              <p:cNvPr id="100" name="Shape 2485">
                <a:extLst>
                  <a:ext uri="{FF2B5EF4-FFF2-40B4-BE49-F238E27FC236}">
                    <a16:creationId xmlns:a16="http://schemas.microsoft.com/office/drawing/2014/main" id="{4086CD53-3764-E74A-A0D1-10CFCCB74281}"/>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01" name="Shape 2486">
                <a:extLst>
                  <a:ext uri="{FF2B5EF4-FFF2-40B4-BE49-F238E27FC236}">
                    <a16:creationId xmlns:a16="http://schemas.microsoft.com/office/drawing/2014/main" id="{05D0ACA3-D66F-0541-B894-E1B474C270F1}"/>
                  </a:ext>
                </a:extLst>
              </p:cNvPr>
              <p:cNvPicPr preferRelativeResize="0"/>
              <p:nvPr/>
            </p:nvPicPr>
            <p:blipFill>
              <a:blip r:embed="rId10">
                <a:alphaModFix/>
              </a:blip>
              <a:stretch>
                <a:fillRect/>
              </a:stretch>
            </p:blipFill>
            <p:spPr>
              <a:xfrm>
                <a:off x="6100233" y="2611838"/>
                <a:ext cx="144291" cy="77700"/>
              </a:xfrm>
              <a:prstGeom prst="rect">
                <a:avLst/>
              </a:prstGeom>
              <a:noFill/>
              <a:ln>
                <a:noFill/>
              </a:ln>
            </p:spPr>
          </p:pic>
          <p:sp>
            <p:nvSpPr>
              <p:cNvPr id="102" name="Shape 2487">
                <a:extLst>
                  <a:ext uri="{FF2B5EF4-FFF2-40B4-BE49-F238E27FC236}">
                    <a16:creationId xmlns:a16="http://schemas.microsoft.com/office/drawing/2014/main" id="{84F7E7C5-A730-F54F-9094-66CFA9B42EAF}"/>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03" name="Shape 2488">
                <a:extLst>
                  <a:ext uri="{FF2B5EF4-FFF2-40B4-BE49-F238E27FC236}">
                    <a16:creationId xmlns:a16="http://schemas.microsoft.com/office/drawing/2014/main" id="{701C461F-1D51-B24C-AE7F-AB200895DFE3}"/>
                  </a:ext>
                </a:extLst>
              </p:cNvPr>
              <p:cNvPicPr preferRelativeResize="0"/>
              <p:nvPr/>
            </p:nvPicPr>
            <p:blipFill>
              <a:blip r:embed="rId10">
                <a:alphaModFix/>
              </a:blip>
              <a:stretch>
                <a:fillRect/>
              </a:stretch>
            </p:blipFill>
            <p:spPr>
              <a:xfrm>
                <a:off x="5753436" y="2611838"/>
                <a:ext cx="144291" cy="77700"/>
              </a:xfrm>
              <a:prstGeom prst="rect">
                <a:avLst/>
              </a:prstGeom>
              <a:noFill/>
              <a:ln>
                <a:noFill/>
              </a:ln>
            </p:spPr>
          </p:pic>
        </p:grpSp>
        <p:sp>
          <p:nvSpPr>
            <p:cNvPr id="84" name="Shape 2489">
              <a:extLst>
                <a:ext uri="{FF2B5EF4-FFF2-40B4-BE49-F238E27FC236}">
                  <a16:creationId xmlns:a16="http://schemas.microsoft.com/office/drawing/2014/main" id="{E1C96FA6-0483-AD4D-965F-170F2AD922B1}"/>
                </a:ext>
              </a:extLst>
            </p:cNvPr>
            <p:cNvSpPr txBox="1"/>
            <p:nvPr/>
          </p:nvSpPr>
          <p:spPr>
            <a:xfrm>
              <a:off x="4599769" y="319213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sp>
          <p:nvSpPr>
            <p:cNvPr id="85" name="Shape 2490">
              <a:extLst>
                <a:ext uri="{FF2B5EF4-FFF2-40B4-BE49-F238E27FC236}">
                  <a16:creationId xmlns:a16="http://schemas.microsoft.com/office/drawing/2014/main" id="{C5E2FA08-AD89-554D-BDB6-A20449A11D0A}"/>
                </a:ext>
              </a:extLst>
            </p:cNvPr>
            <p:cNvSpPr txBox="1"/>
            <p:nvPr/>
          </p:nvSpPr>
          <p:spPr>
            <a:xfrm>
              <a:off x="4951328" y="319213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86" name="Shape 2491">
              <a:extLst>
                <a:ext uri="{FF2B5EF4-FFF2-40B4-BE49-F238E27FC236}">
                  <a16:creationId xmlns:a16="http://schemas.microsoft.com/office/drawing/2014/main" id="{313F86E8-983E-B64E-84CA-A4154E0E406D}"/>
                </a:ext>
              </a:extLst>
            </p:cNvPr>
            <p:cNvPicPr preferRelativeResize="0"/>
            <p:nvPr/>
          </p:nvPicPr>
          <p:blipFill>
            <a:blip r:embed="rId11">
              <a:alphaModFix/>
            </a:blip>
            <a:stretch>
              <a:fillRect/>
            </a:stretch>
          </p:blipFill>
          <p:spPr>
            <a:xfrm>
              <a:off x="4647732" y="3621745"/>
              <a:ext cx="147500" cy="98225"/>
            </a:xfrm>
            <a:prstGeom prst="rect">
              <a:avLst/>
            </a:prstGeom>
            <a:noFill/>
            <a:ln>
              <a:noFill/>
            </a:ln>
          </p:spPr>
        </p:pic>
        <p:pic>
          <p:nvPicPr>
            <p:cNvPr id="87" name="Shape 2492">
              <a:extLst>
                <a:ext uri="{FF2B5EF4-FFF2-40B4-BE49-F238E27FC236}">
                  <a16:creationId xmlns:a16="http://schemas.microsoft.com/office/drawing/2014/main" id="{C967A541-853D-B24E-B566-859B4B4B6154}"/>
                </a:ext>
              </a:extLst>
            </p:cNvPr>
            <p:cNvPicPr preferRelativeResize="0"/>
            <p:nvPr/>
          </p:nvPicPr>
          <p:blipFill>
            <a:blip r:embed="rId12">
              <a:alphaModFix/>
            </a:blip>
            <a:stretch>
              <a:fillRect/>
            </a:stretch>
          </p:blipFill>
          <p:spPr>
            <a:xfrm>
              <a:off x="5008883" y="3608641"/>
              <a:ext cx="128250" cy="128250"/>
            </a:xfrm>
            <a:prstGeom prst="rect">
              <a:avLst/>
            </a:prstGeom>
            <a:noFill/>
            <a:ln>
              <a:noFill/>
            </a:ln>
          </p:spPr>
        </p:pic>
      </p:grpSp>
      <p:grpSp>
        <p:nvGrpSpPr>
          <p:cNvPr id="107" name="Shape 2493">
            <a:extLst>
              <a:ext uri="{FF2B5EF4-FFF2-40B4-BE49-F238E27FC236}">
                <a16:creationId xmlns:a16="http://schemas.microsoft.com/office/drawing/2014/main" id="{E2374D91-64A8-CC46-BF13-33D36546AD52}"/>
              </a:ext>
            </a:extLst>
          </p:cNvPr>
          <p:cNvGrpSpPr/>
          <p:nvPr/>
        </p:nvGrpSpPr>
        <p:grpSpPr>
          <a:xfrm>
            <a:off x="5332590" y="1864953"/>
            <a:ext cx="788020" cy="1048694"/>
            <a:chOff x="5332590" y="1864953"/>
            <a:chExt cx="788020" cy="1048694"/>
          </a:xfrm>
        </p:grpSpPr>
        <p:grpSp>
          <p:nvGrpSpPr>
            <p:cNvPr id="108" name="Shape 2494">
              <a:extLst>
                <a:ext uri="{FF2B5EF4-FFF2-40B4-BE49-F238E27FC236}">
                  <a16:creationId xmlns:a16="http://schemas.microsoft.com/office/drawing/2014/main" id="{93CD150C-293D-7042-A6EB-0A37A0187052}"/>
                </a:ext>
              </a:extLst>
            </p:cNvPr>
            <p:cNvGrpSpPr/>
            <p:nvPr/>
          </p:nvGrpSpPr>
          <p:grpSpPr>
            <a:xfrm>
              <a:off x="5332590" y="1864953"/>
              <a:ext cx="788020" cy="1048694"/>
              <a:chOff x="5592955" y="2047406"/>
              <a:chExt cx="788020" cy="1048694"/>
            </a:xfrm>
          </p:grpSpPr>
          <p:sp>
            <p:nvSpPr>
              <p:cNvPr id="113" name="Shape 2495">
                <a:extLst>
                  <a:ext uri="{FF2B5EF4-FFF2-40B4-BE49-F238E27FC236}">
                    <a16:creationId xmlns:a16="http://schemas.microsoft.com/office/drawing/2014/main" id="{269FB9D7-0C0B-0E4B-9A51-B90A1AC5FFF2}"/>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114" name="Shape 2496">
                <a:extLst>
                  <a:ext uri="{FF2B5EF4-FFF2-40B4-BE49-F238E27FC236}">
                    <a16:creationId xmlns:a16="http://schemas.microsoft.com/office/drawing/2014/main" id="{8D468E11-B732-584B-9D68-4D2E4022C125}"/>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115" name="Shape 2497">
                <a:extLst>
                  <a:ext uri="{FF2B5EF4-FFF2-40B4-BE49-F238E27FC236}">
                    <a16:creationId xmlns:a16="http://schemas.microsoft.com/office/drawing/2014/main" id="{23E211A9-F9DE-1349-92BE-FB0C81F98062}"/>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16" name="Shape 2498">
                <a:extLst>
                  <a:ext uri="{FF2B5EF4-FFF2-40B4-BE49-F238E27FC236}">
                    <a16:creationId xmlns:a16="http://schemas.microsoft.com/office/drawing/2014/main" id="{C80202A7-C0B6-614C-8509-AFA101792C09}"/>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17" name="Shape 2499">
                <a:extLst>
                  <a:ext uri="{FF2B5EF4-FFF2-40B4-BE49-F238E27FC236}">
                    <a16:creationId xmlns:a16="http://schemas.microsoft.com/office/drawing/2014/main" id="{3880D3B4-B084-8B4B-91D9-38D6E0AD4342}"/>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18" name="Shape 2500">
                <a:extLst>
                  <a:ext uri="{FF2B5EF4-FFF2-40B4-BE49-F238E27FC236}">
                    <a16:creationId xmlns:a16="http://schemas.microsoft.com/office/drawing/2014/main" id="{17B93C44-E1FE-564C-A549-4F86BFB5D4DD}"/>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19" name="Shape 2501">
                <a:extLst>
                  <a:ext uri="{FF2B5EF4-FFF2-40B4-BE49-F238E27FC236}">
                    <a16:creationId xmlns:a16="http://schemas.microsoft.com/office/drawing/2014/main" id="{0569D745-E89A-8147-875E-8D4632BBD6BD}"/>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20" name="Shape 2502">
                <a:extLst>
                  <a:ext uri="{FF2B5EF4-FFF2-40B4-BE49-F238E27FC236}">
                    <a16:creationId xmlns:a16="http://schemas.microsoft.com/office/drawing/2014/main" id="{70DD8ACA-B636-EC4F-9FD0-6A0BE484EB2B}"/>
                  </a:ext>
                </a:extLst>
              </p:cNvPr>
              <p:cNvGrpSpPr/>
              <p:nvPr/>
            </p:nvGrpSpPr>
            <p:grpSpPr>
              <a:xfrm>
                <a:off x="5592955" y="2047406"/>
                <a:ext cx="712986" cy="218400"/>
                <a:chOff x="4577530" y="2938752"/>
                <a:chExt cx="712986" cy="218400"/>
              </a:xfrm>
            </p:grpSpPr>
            <p:sp>
              <p:nvSpPr>
                <p:cNvPr id="129" name="Shape 2503">
                  <a:extLst>
                    <a:ext uri="{FF2B5EF4-FFF2-40B4-BE49-F238E27FC236}">
                      <a16:creationId xmlns:a16="http://schemas.microsoft.com/office/drawing/2014/main" id="{8429E8F3-4CBB-4F42-A7B8-68E22DB809E4}"/>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2504">
                  <a:extLst>
                    <a:ext uri="{FF2B5EF4-FFF2-40B4-BE49-F238E27FC236}">
                      <a16:creationId xmlns:a16="http://schemas.microsoft.com/office/drawing/2014/main" id="{1167387E-5FBE-364F-B8B4-1DDD8D7531A4}"/>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2505">
                  <a:extLst>
                    <a:ext uri="{FF2B5EF4-FFF2-40B4-BE49-F238E27FC236}">
                      <a16:creationId xmlns:a16="http://schemas.microsoft.com/office/drawing/2014/main" id="{F3CE7546-150D-4D41-AC90-9A8E1FEBBD4A}"/>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21" name="Shape 2506">
                <a:extLst>
                  <a:ext uri="{FF2B5EF4-FFF2-40B4-BE49-F238E27FC236}">
                    <a16:creationId xmlns:a16="http://schemas.microsoft.com/office/drawing/2014/main" id="{9052935F-226B-5A43-BA0D-9CF9AE0AE66D}"/>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22" name="Shape 2507">
                <a:extLst>
                  <a:ext uri="{FF2B5EF4-FFF2-40B4-BE49-F238E27FC236}">
                    <a16:creationId xmlns:a16="http://schemas.microsoft.com/office/drawing/2014/main" id="{A25A9277-CC3B-3143-B188-199137769613}"/>
                  </a:ext>
                </a:extLst>
              </p:cNvPr>
              <p:cNvPicPr preferRelativeResize="0"/>
              <p:nvPr/>
            </p:nvPicPr>
            <p:blipFill>
              <a:blip r:embed="rId10">
                <a:alphaModFix/>
              </a:blip>
              <a:stretch>
                <a:fillRect/>
              </a:stretch>
            </p:blipFill>
            <p:spPr>
              <a:xfrm>
                <a:off x="5753436" y="2273917"/>
                <a:ext cx="144291" cy="77700"/>
              </a:xfrm>
              <a:prstGeom prst="rect">
                <a:avLst/>
              </a:prstGeom>
              <a:noFill/>
              <a:ln>
                <a:noFill/>
              </a:ln>
            </p:spPr>
          </p:pic>
          <p:sp>
            <p:nvSpPr>
              <p:cNvPr id="123" name="Shape 2508">
                <a:extLst>
                  <a:ext uri="{FF2B5EF4-FFF2-40B4-BE49-F238E27FC236}">
                    <a16:creationId xmlns:a16="http://schemas.microsoft.com/office/drawing/2014/main" id="{A1699A0D-4079-034B-9641-1D339847DAD8}"/>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600">
                    <a:solidFill>
                      <a:srgbClr val="FFFFFF"/>
                    </a:solidFill>
                  </a:rPr>
                  <a:t>c</a:t>
                </a:r>
                <a:endParaRPr sz="600">
                  <a:solidFill>
                    <a:srgbClr val="FFFFFF"/>
                  </a:solidFill>
                </a:endParaRPr>
              </a:p>
            </p:txBody>
          </p:sp>
          <p:pic>
            <p:nvPicPr>
              <p:cNvPr id="124" name="Shape 2509">
                <a:extLst>
                  <a:ext uri="{FF2B5EF4-FFF2-40B4-BE49-F238E27FC236}">
                    <a16:creationId xmlns:a16="http://schemas.microsoft.com/office/drawing/2014/main" id="{FE01BB5F-9660-1C44-B21B-E1ACCF574D48}"/>
                  </a:ext>
                </a:extLst>
              </p:cNvPr>
              <p:cNvPicPr preferRelativeResize="0"/>
              <p:nvPr/>
            </p:nvPicPr>
            <p:blipFill>
              <a:blip r:embed="rId10">
                <a:alphaModFix/>
              </a:blip>
              <a:stretch>
                <a:fillRect/>
              </a:stretch>
            </p:blipFill>
            <p:spPr>
              <a:xfrm>
                <a:off x="6100233" y="2273917"/>
                <a:ext cx="144291" cy="77700"/>
              </a:xfrm>
              <a:prstGeom prst="rect">
                <a:avLst/>
              </a:prstGeom>
              <a:noFill/>
              <a:ln>
                <a:noFill/>
              </a:ln>
            </p:spPr>
          </p:pic>
          <p:sp>
            <p:nvSpPr>
              <p:cNvPr id="125" name="Shape 2510">
                <a:extLst>
                  <a:ext uri="{FF2B5EF4-FFF2-40B4-BE49-F238E27FC236}">
                    <a16:creationId xmlns:a16="http://schemas.microsoft.com/office/drawing/2014/main" id="{0CAF00D0-8E3A-404E-A811-36AE2FD50DBE}"/>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26" name="Shape 2511">
                <a:extLst>
                  <a:ext uri="{FF2B5EF4-FFF2-40B4-BE49-F238E27FC236}">
                    <a16:creationId xmlns:a16="http://schemas.microsoft.com/office/drawing/2014/main" id="{CB40D133-AD6B-844E-A357-593DBA0B8CB0}"/>
                  </a:ext>
                </a:extLst>
              </p:cNvPr>
              <p:cNvPicPr preferRelativeResize="0"/>
              <p:nvPr/>
            </p:nvPicPr>
            <p:blipFill>
              <a:blip r:embed="rId10">
                <a:alphaModFix/>
              </a:blip>
              <a:stretch>
                <a:fillRect/>
              </a:stretch>
            </p:blipFill>
            <p:spPr>
              <a:xfrm>
                <a:off x="6100233" y="2611838"/>
                <a:ext cx="144291" cy="77700"/>
              </a:xfrm>
              <a:prstGeom prst="rect">
                <a:avLst/>
              </a:prstGeom>
              <a:noFill/>
              <a:ln>
                <a:noFill/>
              </a:ln>
            </p:spPr>
          </p:pic>
          <p:sp>
            <p:nvSpPr>
              <p:cNvPr id="127" name="Shape 2512">
                <a:extLst>
                  <a:ext uri="{FF2B5EF4-FFF2-40B4-BE49-F238E27FC236}">
                    <a16:creationId xmlns:a16="http://schemas.microsoft.com/office/drawing/2014/main" id="{DD9C83E4-1FEE-1940-86B6-16663698DB7D}"/>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28" name="Shape 2513">
                <a:extLst>
                  <a:ext uri="{FF2B5EF4-FFF2-40B4-BE49-F238E27FC236}">
                    <a16:creationId xmlns:a16="http://schemas.microsoft.com/office/drawing/2014/main" id="{57AEB61B-F457-8F40-8717-831F0ABA7FDB}"/>
                  </a:ext>
                </a:extLst>
              </p:cNvPr>
              <p:cNvPicPr preferRelativeResize="0"/>
              <p:nvPr/>
            </p:nvPicPr>
            <p:blipFill>
              <a:blip r:embed="rId10">
                <a:alphaModFix/>
              </a:blip>
              <a:stretch>
                <a:fillRect/>
              </a:stretch>
            </p:blipFill>
            <p:spPr>
              <a:xfrm>
                <a:off x="5753436" y="2611838"/>
                <a:ext cx="144291" cy="77700"/>
              </a:xfrm>
              <a:prstGeom prst="rect">
                <a:avLst/>
              </a:prstGeom>
              <a:noFill/>
              <a:ln>
                <a:noFill/>
              </a:ln>
            </p:spPr>
          </p:pic>
        </p:grpSp>
        <p:sp>
          <p:nvSpPr>
            <p:cNvPr id="109" name="Shape 2514">
              <a:extLst>
                <a:ext uri="{FF2B5EF4-FFF2-40B4-BE49-F238E27FC236}">
                  <a16:creationId xmlns:a16="http://schemas.microsoft.com/office/drawing/2014/main" id="{F5AA8122-D3C3-344F-B26F-17804C472C6A}"/>
                </a:ext>
              </a:extLst>
            </p:cNvPr>
            <p:cNvSpPr txBox="1"/>
            <p:nvPr/>
          </p:nvSpPr>
          <p:spPr>
            <a:xfrm>
              <a:off x="5437969" y="246130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sp>
          <p:nvSpPr>
            <p:cNvPr id="110" name="Shape 2515">
              <a:extLst>
                <a:ext uri="{FF2B5EF4-FFF2-40B4-BE49-F238E27FC236}">
                  <a16:creationId xmlns:a16="http://schemas.microsoft.com/office/drawing/2014/main" id="{E0C1E378-8822-5545-B2B2-3EF41D891491}"/>
                </a:ext>
              </a:extLst>
            </p:cNvPr>
            <p:cNvSpPr txBox="1"/>
            <p:nvPr/>
          </p:nvSpPr>
          <p:spPr>
            <a:xfrm>
              <a:off x="5781735" y="213312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111" name="Shape 2516">
              <a:extLst>
                <a:ext uri="{FF2B5EF4-FFF2-40B4-BE49-F238E27FC236}">
                  <a16:creationId xmlns:a16="http://schemas.microsoft.com/office/drawing/2014/main" id="{2C14AE44-4DEB-D148-8F97-31D2779783B9}"/>
                </a:ext>
              </a:extLst>
            </p:cNvPr>
            <p:cNvPicPr preferRelativeResize="0"/>
            <p:nvPr/>
          </p:nvPicPr>
          <p:blipFill>
            <a:blip r:embed="rId13">
              <a:alphaModFix/>
            </a:blip>
            <a:stretch>
              <a:fillRect/>
            </a:stretch>
          </p:blipFill>
          <p:spPr>
            <a:xfrm>
              <a:off x="5520286" y="2223902"/>
              <a:ext cx="89205" cy="98225"/>
            </a:xfrm>
            <a:prstGeom prst="rect">
              <a:avLst/>
            </a:prstGeom>
            <a:noFill/>
            <a:ln>
              <a:noFill/>
            </a:ln>
          </p:spPr>
        </p:pic>
        <p:pic>
          <p:nvPicPr>
            <p:cNvPr id="112" name="Shape 2517">
              <a:extLst>
                <a:ext uri="{FF2B5EF4-FFF2-40B4-BE49-F238E27FC236}">
                  <a16:creationId xmlns:a16="http://schemas.microsoft.com/office/drawing/2014/main" id="{1684E2FD-F309-9D43-9FF1-B279FE3E5EA0}"/>
                </a:ext>
              </a:extLst>
            </p:cNvPr>
            <p:cNvPicPr preferRelativeResize="0"/>
            <p:nvPr/>
          </p:nvPicPr>
          <p:blipFill>
            <a:blip r:embed="rId14">
              <a:alphaModFix/>
            </a:blip>
            <a:stretch>
              <a:fillRect/>
            </a:stretch>
          </p:blipFill>
          <p:spPr>
            <a:xfrm>
              <a:off x="5830428" y="2570588"/>
              <a:ext cx="158026" cy="81825"/>
            </a:xfrm>
            <a:prstGeom prst="rect">
              <a:avLst/>
            </a:prstGeom>
            <a:noFill/>
            <a:ln>
              <a:noFill/>
            </a:ln>
          </p:spPr>
        </p:pic>
      </p:grpSp>
      <p:grpSp>
        <p:nvGrpSpPr>
          <p:cNvPr id="132" name="Shape 2518">
            <a:extLst>
              <a:ext uri="{FF2B5EF4-FFF2-40B4-BE49-F238E27FC236}">
                <a16:creationId xmlns:a16="http://schemas.microsoft.com/office/drawing/2014/main" id="{9525F5A5-2F3D-944B-9005-5C98769922F6}"/>
              </a:ext>
            </a:extLst>
          </p:cNvPr>
          <p:cNvGrpSpPr/>
          <p:nvPr/>
        </p:nvGrpSpPr>
        <p:grpSpPr>
          <a:xfrm>
            <a:off x="5332590" y="2926337"/>
            <a:ext cx="788020" cy="1048694"/>
            <a:chOff x="5332590" y="2926337"/>
            <a:chExt cx="788020" cy="1048694"/>
          </a:xfrm>
        </p:grpSpPr>
        <p:grpSp>
          <p:nvGrpSpPr>
            <p:cNvPr id="133" name="Shape 2519">
              <a:extLst>
                <a:ext uri="{FF2B5EF4-FFF2-40B4-BE49-F238E27FC236}">
                  <a16:creationId xmlns:a16="http://schemas.microsoft.com/office/drawing/2014/main" id="{DE54D2BE-FE36-E34E-AF84-49FDEFF87B17}"/>
                </a:ext>
              </a:extLst>
            </p:cNvPr>
            <p:cNvGrpSpPr/>
            <p:nvPr/>
          </p:nvGrpSpPr>
          <p:grpSpPr>
            <a:xfrm>
              <a:off x="5332590" y="2926337"/>
              <a:ext cx="788020" cy="1048694"/>
              <a:chOff x="5592955" y="2047406"/>
              <a:chExt cx="788020" cy="1048694"/>
            </a:xfrm>
          </p:grpSpPr>
          <p:sp>
            <p:nvSpPr>
              <p:cNvPr id="138" name="Shape 2520">
                <a:extLst>
                  <a:ext uri="{FF2B5EF4-FFF2-40B4-BE49-F238E27FC236}">
                    <a16:creationId xmlns:a16="http://schemas.microsoft.com/office/drawing/2014/main" id="{8B84F00E-CF8F-2A45-9D4E-CDBC1B15DE84}"/>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139" name="Shape 2521">
                <a:extLst>
                  <a:ext uri="{FF2B5EF4-FFF2-40B4-BE49-F238E27FC236}">
                    <a16:creationId xmlns:a16="http://schemas.microsoft.com/office/drawing/2014/main" id="{E5B8F89F-F8D6-584A-86DE-2F8D84202A89}"/>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140" name="Shape 2522">
                <a:extLst>
                  <a:ext uri="{FF2B5EF4-FFF2-40B4-BE49-F238E27FC236}">
                    <a16:creationId xmlns:a16="http://schemas.microsoft.com/office/drawing/2014/main" id="{B02CCFBE-1EC7-A840-B4F7-500FA36D690C}"/>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41" name="Shape 2523">
                <a:extLst>
                  <a:ext uri="{FF2B5EF4-FFF2-40B4-BE49-F238E27FC236}">
                    <a16:creationId xmlns:a16="http://schemas.microsoft.com/office/drawing/2014/main" id="{3CBA2DD7-AE30-AB42-83CC-651EFEBAEF0B}"/>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42" name="Shape 2524">
                <a:extLst>
                  <a:ext uri="{FF2B5EF4-FFF2-40B4-BE49-F238E27FC236}">
                    <a16:creationId xmlns:a16="http://schemas.microsoft.com/office/drawing/2014/main" id="{F7F6278F-7F7F-504B-8740-F27F5D8DB61D}"/>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43" name="Shape 2525">
                <a:extLst>
                  <a:ext uri="{FF2B5EF4-FFF2-40B4-BE49-F238E27FC236}">
                    <a16:creationId xmlns:a16="http://schemas.microsoft.com/office/drawing/2014/main" id="{A63981C5-9A01-A242-BDAD-A2742CC4E562}"/>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44" name="Shape 2526">
                <a:extLst>
                  <a:ext uri="{FF2B5EF4-FFF2-40B4-BE49-F238E27FC236}">
                    <a16:creationId xmlns:a16="http://schemas.microsoft.com/office/drawing/2014/main" id="{EBFFAE5A-BB8E-FF4C-B962-7C23CBF4E93E}"/>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45" name="Shape 2527">
                <a:extLst>
                  <a:ext uri="{FF2B5EF4-FFF2-40B4-BE49-F238E27FC236}">
                    <a16:creationId xmlns:a16="http://schemas.microsoft.com/office/drawing/2014/main" id="{6976EE51-A2EF-8740-80E8-16D9C4F84459}"/>
                  </a:ext>
                </a:extLst>
              </p:cNvPr>
              <p:cNvGrpSpPr/>
              <p:nvPr/>
            </p:nvGrpSpPr>
            <p:grpSpPr>
              <a:xfrm>
                <a:off x="5592955" y="2047406"/>
                <a:ext cx="712986" cy="218400"/>
                <a:chOff x="4577530" y="2938752"/>
                <a:chExt cx="712986" cy="218400"/>
              </a:xfrm>
            </p:grpSpPr>
            <p:sp>
              <p:nvSpPr>
                <p:cNvPr id="154" name="Shape 2528">
                  <a:extLst>
                    <a:ext uri="{FF2B5EF4-FFF2-40B4-BE49-F238E27FC236}">
                      <a16:creationId xmlns:a16="http://schemas.microsoft.com/office/drawing/2014/main" id="{DCD50FF5-3638-B345-A59F-60580F23C48C}"/>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2529">
                  <a:extLst>
                    <a:ext uri="{FF2B5EF4-FFF2-40B4-BE49-F238E27FC236}">
                      <a16:creationId xmlns:a16="http://schemas.microsoft.com/office/drawing/2014/main" id="{5E08BBCD-829A-7946-BFE1-BAB4F73E1DCC}"/>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2530">
                  <a:extLst>
                    <a:ext uri="{FF2B5EF4-FFF2-40B4-BE49-F238E27FC236}">
                      <a16:creationId xmlns:a16="http://schemas.microsoft.com/office/drawing/2014/main" id="{6C72E2C3-4B28-6643-BFF6-44BFAA0B34D1}"/>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46" name="Shape 2531">
                <a:extLst>
                  <a:ext uri="{FF2B5EF4-FFF2-40B4-BE49-F238E27FC236}">
                    <a16:creationId xmlns:a16="http://schemas.microsoft.com/office/drawing/2014/main" id="{74A81AAA-9AD8-084F-B41F-5171B04A7430}"/>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47" name="Shape 2532">
                <a:extLst>
                  <a:ext uri="{FF2B5EF4-FFF2-40B4-BE49-F238E27FC236}">
                    <a16:creationId xmlns:a16="http://schemas.microsoft.com/office/drawing/2014/main" id="{CC1A860B-9EE5-EB4C-A28F-AA778B1C3F71}"/>
                  </a:ext>
                </a:extLst>
              </p:cNvPr>
              <p:cNvPicPr preferRelativeResize="0"/>
              <p:nvPr/>
            </p:nvPicPr>
            <p:blipFill>
              <a:blip r:embed="rId10">
                <a:alphaModFix/>
              </a:blip>
              <a:stretch>
                <a:fillRect/>
              </a:stretch>
            </p:blipFill>
            <p:spPr>
              <a:xfrm>
                <a:off x="5753436" y="2273917"/>
                <a:ext cx="144291" cy="77700"/>
              </a:xfrm>
              <a:prstGeom prst="rect">
                <a:avLst/>
              </a:prstGeom>
              <a:noFill/>
              <a:ln>
                <a:noFill/>
              </a:ln>
            </p:spPr>
          </p:pic>
          <p:sp>
            <p:nvSpPr>
              <p:cNvPr id="148" name="Shape 2533">
                <a:extLst>
                  <a:ext uri="{FF2B5EF4-FFF2-40B4-BE49-F238E27FC236}">
                    <a16:creationId xmlns:a16="http://schemas.microsoft.com/office/drawing/2014/main" id="{ADB66A09-344A-E148-8BFE-31EDA2C5C879}"/>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49" name="Shape 2534">
                <a:extLst>
                  <a:ext uri="{FF2B5EF4-FFF2-40B4-BE49-F238E27FC236}">
                    <a16:creationId xmlns:a16="http://schemas.microsoft.com/office/drawing/2014/main" id="{67577641-B0B6-174D-ACB7-F2797F47E405}"/>
                  </a:ext>
                </a:extLst>
              </p:cNvPr>
              <p:cNvPicPr preferRelativeResize="0"/>
              <p:nvPr/>
            </p:nvPicPr>
            <p:blipFill>
              <a:blip r:embed="rId10">
                <a:alphaModFix/>
              </a:blip>
              <a:stretch>
                <a:fillRect/>
              </a:stretch>
            </p:blipFill>
            <p:spPr>
              <a:xfrm>
                <a:off x="6100233" y="2273917"/>
                <a:ext cx="144291" cy="77700"/>
              </a:xfrm>
              <a:prstGeom prst="rect">
                <a:avLst/>
              </a:prstGeom>
              <a:noFill/>
              <a:ln>
                <a:noFill/>
              </a:ln>
            </p:spPr>
          </p:pic>
          <p:sp>
            <p:nvSpPr>
              <p:cNvPr id="150" name="Shape 2535">
                <a:extLst>
                  <a:ext uri="{FF2B5EF4-FFF2-40B4-BE49-F238E27FC236}">
                    <a16:creationId xmlns:a16="http://schemas.microsoft.com/office/drawing/2014/main" id="{9123D098-DAE8-4D44-A7CC-5A85AB4D0595}"/>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51" name="Shape 2536">
                <a:extLst>
                  <a:ext uri="{FF2B5EF4-FFF2-40B4-BE49-F238E27FC236}">
                    <a16:creationId xmlns:a16="http://schemas.microsoft.com/office/drawing/2014/main" id="{1EB08682-466F-A948-8EAF-37F3FAD32506}"/>
                  </a:ext>
                </a:extLst>
              </p:cNvPr>
              <p:cNvPicPr preferRelativeResize="0"/>
              <p:nvPr/>
            </p:nvPicPr>
            <p:blipFill>
              <a:blip r:embed="rId10">
                <a:alphaModFix/>
              </a:blip>
              <a:stretch>
                <a:fillRect/>
              </a:stretch>
            </p:blipFill>
            <p:spPr>
              <a:xfrm>
                <a:off x="6100233" y="2611838"/>
                <a:ext cx="144291" cy="77700"/>
              </a:xfrm>
              <a:prstGeom prst="rect">
                <a:avLst/>
              </a:prstGeom>
              <a:noFill/>
              <a:ln>
                <a:noFill/>
              </a:ln>
            </p:spPr>
          </p:pic>
          <p:sp>
            <p:nvSpPr>
              <p:cNvPr id="152" name="Shape 2537">
                <a:extLst>
                  <a:ext uri="{FF2B5EF4-FFF2-40B4-BE49-F238E27FC236}">
                    <a16:creationId xmlns:a16="http://schemas.microsoft.com/office/drawing/2014/main" id="{DBFC700D-1CBD-524A-B561-10F0DA831332}"/>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53" name="Shape 2538">
                <a:extLst>
                  <a:ext uri="{FF2B5EF4-FFF2-40B4-BE49-F238E27FC236}">
                    <a16:creationId xmlns:a16="http://schemas.microsoft.com/office/drawing/2014/main" id="{A22E4AC7-1098-8046-8B3B-90055DF919E5}"/>
                  </a:ext>
                </a:extLst>
              </p:cNvPr>
              <p:cNvPicPr preferRelativeResize="0"/>
              <p:nvPr/>
            </p:nvPicPr>
            <p:blipFill>
              <a:blip r:embed="rId10">
                <a:alphaModFix/>
              </a:blip>
              <a:stretch>
                <a:fillRect/>
              </a:stretch>
            </p:blipFill>
            <p:spPr>
              <a:xfrm>
                <a:off x="5753436" y="2611838"/>
                <a:ext cx="144291" cy="77700"/>
              </a:xfrm>
              <a:prstGeom prst="rect">
                <a:avLst/>
              </a:prstGeom>
              <a:noFill/>
              <a:ln>
                <a:noFill/>
              </a:ln>
            </p:spPr>
          </p:pic>
        </p:grpSp>
        <p:sp>
          <p:nvSpPr>
            <p:cNvPr id="134" name="Shape 2539">
              <a:extLst>
                <a:ext uri="{FF2B5EF4-FFF2-40B4-BE49-F238E27FC236}">
                  <a16:creationId xmlns:a16="http://schemas.microsoft.com/office/drawing/2014/main" id="{0E0B6736-C7D2-B848-A924-7642D0977E18}"/>
                </a:ext>
              </a:extLst>
            </p:cNvPr>
            <p:cNvSpPr txBox="1"/>
            <p:nvPr/>
          </p:nvSpPr>
          <p:spPr>
            <a:xfrm>
              <a:off x="5437969" y="319213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sp>
          <p:nvSpPr>
            <p:cNvPr id="135" name="Shape 2540">
              <a:extLst>
                <a:ext uri="{FF2B5EF4-FFF2-40B4-BE49-F238E27FC236}">
                  <a16:creationId xmlns:a16="http://schemas.microsoft.com/office/drawing/2014/main" id="{677A7684-465D-1247-8891-B77189EFC03E}"/>
                </a:ext>
              </a:extLst>
            </p:cNvPr>
            <p:cNvSpPr txBox="1"/>
            <p:nvPr/>
          </p:nvSpPr>
          <p:spPr>
            <a:xfrm>
              <a:off x="5789528" y="319213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136" name="Shape 2541">
              <a:extLst>
                <a:ext uri="{FF2B5EF4-FFF2-40B4-BE49-F238E27FC236}">
                  <a16:creationId xmlns:a16="http://schemas.microsoft.com/office/drawing/2014/main" id="{48B30FDC-C750-7D4D-971A-A825037F1911}"/>
                </a:ext>
              </a:extLst>
            </p:cNvPr>
            <p:cNvPicPr preferRelativeResize="0"/>
            <p:nvPr/>
          </p:nvPicPr>
          <p:blipFill>
            <a:blip r:embed="rId13">
              <a:alphaModFix/>
            </a:blip>
            <a:stretch>
              <a:fillRect/>
            </a:stretch>
          </p:blipFill>
          <p:spPr>
            <a:xfrm>
              <a:off x="5520286" y="3624591"/>
              <a:ext cx="89205" cy="98225"/>
            </a:xfrm>
            <a:prstGeom prst="rect">
              <a:avLst/>
            </a:prstGeom>
            <a:noFill/>
            <a:ln>
              <a:noFill/>
            </a:ln>
          </p:spPr>
        </p:pic>
        <p:pic>
          <p:nvPicPr>
            <p:cNvPr id="137" name="Shape 2542">
              <a:extLst>
                <a:ext uri="{FF2B5EF4-FFF2-40B4-BE49-F238E27FC236}">
                  <a16:creationId xmlns:a16="http://schemas.microsoft.com/office/drawing/2014/main" id="{ECB586E8-9E98-2448-BC77-E61B6BF20166}"/>
                </a:ext>
              </a:extLst>
            </p:cNvPr>
            <p:cNvPicPr preferRelativeResize="0"/>
            <p:nvPr/>
          </p:nvPicPr>
          <p:blipFill>
            <a:blip r:embed="rId14">
              <a:alphaModFix/>
            </a:blip>
            <a:stretch>
              <a:fillRect/>
            </a:stretch>
          </p:blipFill>
          <p:spPr>
            <a:xfrm>
              <a:off x="5830428" y="3623927"/>
              <a:ext cx="158026" cy="81825"/>
            </a:xfrm>
            <a:prstGeom prst="rect">
              <a:avLst/>
            </a:prstGeom>
            <a:noFill/>
            <a:ln>
              <a:noFill/>
            </a:ln>
          </p:spPr>
        </p:pic>
      </p:grpSp>
      <p:grpSp>
        <p:nvGrpSpPr>
          <p:cNvPr id="157" name="Shape 2543">
            <a:extLst>
              <a:ext uri="{FF2B5EF4-FFF2-40B4-BE49-F238E27FC236}">
                <a16:creationId xmlns:a16="http://schemas.microsoft.com/office/drawing/2014/main" id="{1B4EF8C8-836B-BE49-839E-E44931BF5830}"/>
              </a:ext>
            </a:extLst>
          </p:cNvPr>
          <p:cNvGrpSpPr/>
          <p:nvPr/>
        </p:nvGrpSpPr>
        <p:grpSpPr>
          <a:xfrm>
            <a:off x="4494390" y="1864953"/>
            <a:ext cx="788020" cy="1048694"/>
            <a:chOff x="4494390" y="1864953"/>
            <a:chExt cx="788020" cy="1048694"/>
          </a:xfrm>
        </p:grpSpPr>
        <p:grpSp>
          <p:nvGrpSpPr>
            <p:cNvPr id="158" name="Shape 2544">
              <a:extLst>
                <a:ext uri="{FF2B5EF4-FFF2-40B4-BE49-F238E27FC236}">
                  <a16:creationId xmlns:a16="http://schemas.microsoft.com/office/drawing/2014/main" id="{8A6A4560-DBCD-534B-A376-55D93D085624}"/>
                </a:ext>
              </a:extLst>
            </p:cNvPr>
            <p:cNvGrpSpPr/>
            <p:nvPr/>
          </p:nvGrpSpPr>
          <p:grpSpPr>
            <a:xfrm>
              <a:off x="4494390" y="1864953"/>
              <a:ext cx="788020" cy="1048694"/>
              <a:chOff x="5592955" y="2047406"/>
              <a:chExt cx="788020" cy="1048694"/>
            </a:xfrm>
          </p:grpSpPr>
          <p:sp>
            <p:nvSpPr>
              <p:cNvPr id="163" name="Shape 2545">
                <a:extLst>
                  <a:ext uri="{FF2B5EF4-FFF2-40B4-BE49-F238E27FC236}">
                    <a16:creationId xmlns:a16="http://schemas.microsoft.com/office/drawing/2014/main" id="{95DF81E1-6D1C-9544-A6DE-71D098A254DD}"/>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164" name="Shape 2546">
                <a:extLst>
                  <a:ext uri="{FF2B5EF4-FFF2-40B4-BE49-F238E27FC236}">
                    <a16:creationId xmlns:a16="http://schemas.microsoft.com/office/drawing/2014/main" id="{0149E1B9-3C50-E543-B1F1-BA8D9DFC1CC9}"/>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165" name="Shape 2547">
                <a:extLst>
                  <a:ext uri="{FF2B5EF4-FFF2-40B4-BE49-F238E27FC236}">
                    <a16:creationId xmlns:a16="http://schemas.microsoft.com/office/drawing/2014/main" id="{3B2F7E50-8A32-8141-BF68-E2663643743C}"/>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66" name="Shape 2548">
                <a:extLst>
                  <a:ext uri="{FF2B5EF4-FFF2-40B4-BE49-F238E27FC236}">
                    <a16:creationId xmlns:a16="http://schemas.microsoft.com/office/drawing/2014/main" id="{E4C353A3-E67D-D544-9347-9611655CA61E}"/>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67" name="Shape 2549">
                <a:extLst>
                  <a:ext uri="{FF2B5EF4-FFF2-40B4-BE49-F238E27FC236}">
                    <a16:creationId xmlns:a16="http://schemas.microsoft.com/office/drawing/2014/main" id="{838241C5-0612-D247-8F53-5B17B264FE12}"/>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68" name="Shape 2550">
                <a:extLst>
                  <a:ext uri="{FF2B5EF4-FFF2-40B4-BE49-F238E27FC236}">
                    <a16:creationId xmlns:a16="http://schemas.microsoft.com/office/drawing/2014/main" id="{942E99D8-E02D-8F45-963F-7544769201E9}"/>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69" name="Shape 2551">
                <a:extLst>
                  <a:ext uri="{FF2B5EF4-FFF2-40B4-BE49-F238E27FC236}">
                    <a16:creationId xmlns:a16="http://schemas.microsoft.com/office/drawing/2014/main" id="{835FC177-2718-BB4E-AF50-DC5BC5FB4283}"/>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70" name="Shape 2552">
                <a:extLst>
                  <a:ext uri="{FF2B5EF4-FFF2-40B4-BE49-F238E27FC236}">
                    <a16:creationId xmlns:a16="http://schemas.microsoft.com/office/drawing/2014/main" id="{A8038124-6756-A141-8F05-CC4C84E330F1}"/>
                  </a:ext>
                </a:extLst>
              </p:cNvPr>
              <p:cNvGrpSpPr/>
              <p:nvPr/>
            </p:nvGrpSpPr>
            <p:grpSpPr>
              <a:xfrm>
                <a:off x="5592955" y="2047406"/>
                <a:ext cx="712986" cy="218400"/>
                <a:chOff x="4577530" y="2938752"/>
                <a:chExt cx="712986" cy="218400"/>
              </a:xfrm>
            </p:grpSpPr>
            <p:sp>
              <p:nvSpPr>
                <p:cNvPr id="179" name="Shape 2553">
                  <a:extLst>
                    <a:ext uri="{FF2B5EF4-FFF2-40B4-BE49-F238E27FC236}">
                      <a16:creationId xmlns:a16="http://schemas.microsoft.com/office/drawing/2014/main" id="{E86B9340-D3FE-5B46-A395-656881EE3121}"/>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2554">
                  <a:extLst>
                    <a:ext uri="{FF2B5EF4-FFF2-40B4-BE49-F238E27FC236}">
                      <a16:creationId xmlns:a16="http://schemas.microsoft.com/office/drawing/2014/main" id="{A9196263-C9DF-F94A-A72F-4B6DC2E63D59}"/>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2555">
                  <a:extLst>
                    <a:ext uri="{FF2B5EF4-FFF2-40B4-BE49-F238E27FC236}">
                      <a16:creationId xmlns:a16="http://schemas.microsoft.com/office/drawing/2014/main" id="{AAB85C4A-9704-2F43-A144-7F18404F1B4A}"/>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71" name="Shape 2556">
                <a:extLst>
                  <a:ext uri="{FF2B5EF4-FFF2-40B4-BE49-F238E27FC236}">
                    <a16:creationId xmlns:a16="http://schemas.microsoft.com/office/drawing/2014/main" id="{352607F4-ECC6-694C-94A3-1896FFFE1299}"/>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72" name="Shape 2557">
                <a:extLst>
                  <a:ext uri="{FF2B5EF4-FFF2-40B4-BE49-F238E27FC236}">
                    <a16:creationId xmlns:a16="http://schemas.microsoft.com/office/drawing/2014/main" id="{54CDFD36-B9A2-5B47-B7C9-4EDE28988EFE}"/>
                  </a:ext>
                </a:extLst>
              </p:cNvPr>
              <p:cNvPicPr preferRelativeResize="0"/>
              <p:nvPr/>
            </p:nvPicPr>
            <p:blipFill>
              <a:blip r:embed="rId10">
                <a:alphaModFix/>
              </a:blip>
              <a:stretch>
                <a:fillRect/>
              </a:stretch>
            </p:blipFill>
            <p:spPr>
              <a:xfrm>
                <a:off x="5753436" y="2273917"/>
                <a:ext cx="144291" cy="77700"/>
              </a:xfrm>
              <a:prstGeom prst="rect">
                <a:avLst/>
              </a:prstGeom>
              <a:noFill/>
              <a:ln>
                <a:noFill/>
              </a:ln>
            </p:spPr>
          </p:pic>
          <p:sp>
            <p:nvSpPr>
              <p:cNvPr id="173" name="Shape 2558">
                <a:extLst>
                  <a:ext uri="{FF2B5EF4-FFF2-40B4-BE49-F238E27FC236}">
                    <a16:creationId xmlns:a16="http://schemas.microsoft.com/office/drawing/2014/main" id="{6F64D326-C36C-C847-A8FE-DD8259D9BD38}"/>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74" name="Shape 2559">
                <a:extLst>
                  <a:ext uri="{FF2B5EF4-FFF2-40B4-BE49-F238E27FC236}">
                    <a16:creationId xmlns:a16="http://schemas.microsoft.com/office/drawing/2014/main" id="{CE2FE75B-10F3-E347-8730-94AB3C49FA5B}"/>
                  </a:ext>
                </a:extLst>
              </p:cNvPr>
              <p:cNvPicPr preferRelativeResize="0"/>
              <p:nvPr/>
            </p:nvPicPr>
            <p:blipFill>
              <a:blip r:embed="rId10">
                <a:alphaModFix/>
              </a:blip>
              <a:stretch>
                <a:fillRect/>
              </a:stretch>
            </p:blipFill>
            <p:spPr>
              <a:xfrm>
                <a:off x="6100233" y="2273917"/>
                <a:ext cx="144291" cy="77700"/>
              </a:xfrm>
              <a:prstGeom prst="rect">
                <a:avLst/>
              </a:prstGeom>
              <a:noFill/>
              <a:ln>
                <a:noFill/>
              </a:ln>
            </p:spPr>
          </p:pic>
          <p:sp>
            <p:nvSpPr>
              <p:cNvPr id="175" name="Shape 2560">
                <a:extLst>
                  <a:ext uri="{FF2B5EF4-FFF2-40B4-BE49-F238E27FC236}">
                    <a16:creationId xmlns:a16="http://schemas.microsoft.com/office/drawing/2014/main" id="{9F003C79-B41C-C642-AFCF-E115594AA3D3}"/>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76" name="Shape 2561">
                <a:extLst>
                  <a:ext uri="{FF2B5EF4-FFF2-40B4-BE49-F238E27FC236}">
                    <a16:creationId xmlns:a16="http://schemas.microsoft.com/office/drawing/2014/main" id="{8773BF6E-E3B7-E441-8DB4-66C645A2A989}"/>
                  </a:ext>
                </a:extLst>
              </p:cNvPr>
              <p:cNvPicPr preferRelativeResize="0"/>
              <p:nvPr/>
            </p:nvPicPr>
            <p:blipFill>
              <a:blip r:embed="rId10">
                <a:alphaModFix/>
              </a:blip>
              <a:stretch>
                <a:fillRect/>
              </a:stretch>
            </p:blipFill>
            <p:spPr>
              <a:xfrm>
                <a:off x="6100233" y="2611838"/>
                <a:ext cx="144291" cy="77700"/>
              </a:xfrm>
              <a:prstGeom prst="rect">
                <a:avLst/>
              </a:prstGeom>
              <a:noFill/>
              <a:ln>
                <a:noFill/>
              </a:ln>
            </p:spPr>
          </p:pic>
          <p:sp>
            <p:nvSpPr>
              <p:cNvPr id="177" name="Shape 2562">
                <a:extLst>
                  <a:ext uri="{FF2B5EF4-FFF2-40B4-BE49-F238E27FC236}">
                    <a16:creationId xmlns:a16="http://schemas.microsoft.com/office/drawing/2014/main" id="{7EF87AFF-1A73-B04B-A01B-675D76AF6DB7}"/>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78" name="Shape 2563">
                <a:extLst>
                  <a:ext uri="{FF2B5EF4-FFF2-40B4-BE49-F238E27FC236}">
                    <a16:creationId xmlns:a16="http://schemas.microsoft.com/office/drawing/2014/main" id="{3190FB30-78AD-054B-AC6A-3F44F4C24B79}"/>
                  </a:ext>
                </a:extLst>
              </p:cNvPr>
              <p:cNvPicPr preferRelativeResize="0"/>
              <p:nvPr/>
            </p:nvPicPr>
            <p:blipFill>
              <a:blip r:embed="rId10">
                <a:alphaModFix/>
              </a:blip>
              <a:stretch>
                <a:fillRect/>
              </a:stretch>
            </p:blipFill>
            <p:spPr>
              <a:xfrm>
                <a:off x="5753436" y="2611838"/>
                <a:ext cx="144291" cy="77700"/>
              </a:xfrm>
              <a:prstGeom prst="rect">
                <a:avLst/>
              </a:prstGeom>
              <a:noFill/>
              <a:ln>
                <a:noFill/>
              </a:ln>
            </p:spPr>
          </p:pic>
        </p:grpSp>
        <p:sp>
          <p:nvSpPr>
            <p:cNvPr id="159" name="Shape 2564">
              <a:extLst>
                <a:ext uri="{FF2B5EF4-FFF2-40B4-BE49-F238E27FC236}">
                  <a16:creationId xmlns:a16="http://schemas.microsoft.com/office/drawing/2014/main" id="{52324BB3-E2B7-F648-91A1-D4D61805538A}"/>
                </a:ext>
              </a:extLst>
            </p:cNvPr>
            <p:cNvSpPr txBox="1"/>
            <p:nvPr/>
          </p:nvSpPr>
          <p:spPr>
            <a:xfrm>
              <a:off x="4951522" y="246130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160" name="Shape 2565">
              <a:extLst>
                <a:ext uri="{FF2B5EF4-FFF2-40B4-BE49-F238E27FC236}">
                  <a16:creationId xmlns:a16="http://schemas.microsoft.com/office/drawing/2014/main" id="{62BCF90F-329C-FE4C-A562-32A83CBB0E22}"/>
                </a:ext>
              </a:extLst>
            </p:cNvPr>
            <p:cNvPicPr preferRelativeResize="0"/>
            <p:nvPr/>
          </p:nvPicPr>
          <p:blipFill>
            <a:blip r:embed="rId11">
              <a:alphaModFix/>
            </a:blip>
            <a:stretch>
              <a:fillRect/>
            </a:stretch>
          </p:blipFill>
          <p:spPr>
            <a:xfrm>
              <a:off x="4654462" y="2221055"/>
              <a:ext cx="147500" cy="98225"/>
            </a:xfrm>
            <a:prstGeom prst="rect">
              <a:avLst/>
            </a:prstGeom>
            <a:noFill/>
            <a:ln>
              <a:noFill/>
            </a:ln>
          </p:spPr>
        </p:pic>
        <p:pic>
          <p:nvPicPr>
            <p:cNvPr id="161" name="Shape 2566">
              <a:extLst>
                <a:ext uri="{FF2B5EF4-FFF2-40B4-BE49-F238E27FC236}">
                  <a16:creationId xmlns:a16="http://schemas.microsoft.com/office/drawing/2014/main" id="{30BEA85A-7C68-DA49-8EFF-B1441FF04FFA}"/>
                </a:ext>
              </a:extLst>
            </p:cNvPr>
            <p:cNvPicPr preferRelativeResize="0"/>
            <p:nvPr/>
          </p:nvPicPr>
          <p:blipFill>
            <a:blip r:embed="rId12">
              <a:alphaModFix/>
            </a:blip>
            <a:stretch>
              <a:fillRect/>
            </a:stretch>
          </p:blipFill>
          <p:spPr>
            <a:xfrm>
              <a:off x="4656973" y="2547375"/>
              <a:ext cx="128250" cy="128250"/>
            </a:xfrm>
            <a:prstGeom prst="rect">
              <a:avLst/>
            </a:prstGeom>
            <a:noFill/>
            <a:ln>
              <a:noFill/>
            </a:ln>
          </p:spPr>
        </p:pic>
        <p:pic>
          <p:nvPicPr>
            <p:cNvPr id="162" name="Shape 2567">
              <a:extLst>
                <a:ext uri="{FF2B5EF4-FFF2-40B4-BE49-F238E27FC236}">
                  <a16:creationId xmlns:a16="http://schemas.microsoft.com/office/drawing/2014/main" id="{3B5C8CEA-EF10-DA40-96F7-CCED0541A764}"/>
                </a:ext>
              </a:extLst>
            </p:cNvPr>
            <p:cNvPicPr preferRelativeResize="0"/>
            <p:nvPr/>
          </p:nvPicPr>
          <p:blipFill>
            <a:blip r:embed="rId15">
              <a:alphaModFix/>
            </a:blip>
            <a:stretch>
              <a:fillRect/>
            </a:stretch>
          </p:blipFill>
          <p:spPr>
            <a:xfrm>
              <a:off x="5027731" y="2230103"/>
              <a:ext cx="92550" cy="92550"/>
            </a:xfrm>
            <a:prstGeom prst="rect">
              <a:avLst/>
            </a:prstGeom>
            <a:noFill/>
            <a:ln>
              <a:noFill/>
            </a:ln>
          </p:spPr>
        </p:pic>
      </p:grpSp>
      <p:grpSp>
        <p:nvGrpSpPr>
          <p:cNvPr id="182" name="Shape 2568">
            <a:extLst>
              <a:ext uri="{FF2B5EF4-FFF2-40B4-BE49-F238E27FC236}">
                <a16:creationId xmlns:a16="http://schemas.microsoft.com/office/drawing/2014/main" id="{C3464647-63A1-7D49-B4C5-2C7BC37919D1}"/>
              </a:ext>
            </a:extLst>
          </p:cNvPr>
          <p:cNvGrpSpPr/>
          <p:nvPr/>
        </p:nvGrpSpPr>
        <p:grpSpPr>
          <a:xfrm>
            <a:off x="3656190" y="2926337"/>
            <a:ext cx="788020" cy="1048694"/>
            <a:chOff x="3656190" y="2926337"/>
            <a:chExt cx="788020" cy="1048694"/>
          </a:xfrm>
        </p:grpSpPr>
        <p:grpSp>
          <p:nvGrpSpPr>
            <p:cNvPr id="183" name="Shape 2569">
              <a:extLst>
                <a:ext uri="{FF2B5EF4-FFF2-40B4-BE49-F238E27FC236}">
                  <a16:creationId xmlns:a16="http://schemas.microsoft.com/office/drawing/2014/main" id="{2F8FDA60-D488-3747-B227-2EC628399A6F}"/>
                </a:ext>
              </a:extLst>
            </p:cNvPr>
            <p:cNvGrpSpPr/>
            <p:nvPr/>
          </p:nvGrpSpPr>
          <p:grpSpPr>
            <a:xfrm>
              <a:off x="3656190" y="2926337"/>
              <a:ext cx="788020" cy="1048694"/>
              <a:chOff x="5592955" y="2047406"/>
              <a:chExt cx="788020" cy="1048694"/>
            </a:xfrm>
          </p:grpSpPr>
          <p:sp>
            <p:nvSpPr>
              <p:cNvPr id="188" name="Shape 2570">
                <a:extLst>
                  <a:ext uri="{FF2B5EF4-FFF2-40B4-BE49-F238E27FC236}">
                    <a16:creationId xmlns:a16="http://schemas.microsoft.com/office/drawing/2014/main" id="{21E20521-8153-BE46-843E-2E315D413190}"/>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189" name="Shape 2571">
                <a:extLst>
                  <a:ext uri="{FF2B5EF4-FFF2-40B4-BE49-F238E27FC236}">
                    <a16:creationId xmlns:a16="http://schemas.microsoft.com/office/drawing/2014/main" id="{913B2B6D-C0BD-0C44-AFB1-0DC6510587CB}"/>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190" name="Shape 2572">
                <a:extLst>
                  <a:ext uri="{FF2B5EF4-FFF2-40B4-BE49-F238E27FC236}">
                    <a16:creationId xmlns:a16="http://schemas.microsoft.com/office/drawing/2014/main" id="{246CB449-27AD-6D44-B667-FCBF7FFEAFC4}"/>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91" name="Shape 2573">
                <a:extLst>
                  <a:ext uri="{FF2B5EF4-FFF2-40B4-BE49-F238E27FC236}">
                    <a16:creationId xmlns:a16="http://schemas.microsoft.com/office/drawing/2014/main" id="{7C6AF765-F22F-0A4E-81F1-B3337230C40C}"/>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92" name="Shape 2574">
                <a:extLst>
                  <a:ext uri="{FF2B5EF4-FFF2-40B4-BE49-F238E27FC236}">
                    <a16:creationId xmlns:a16="http://schemas.microsoft.com/office/drawing/2014/main" id="{4A4506EE-3830-8044-A9F9-6007628451EA}"/>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93" name="Shape 2575">
                <a:extLst>
                  <a:ext uri="{FF2B5EF4-FFF2-40B4-BE49-F238E27FC236}">
                    <a16:creationId xmlns:a16="http://schemas.microsoft.com/office/drawing/2014/main" id="{6B832716-4523-704A-8039-F21A70A9A1A0}"/>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94" name="Shape 2576">
                <a:extLst>
                  <a:ext uri="{FF2B5EF4-FFF2-40B4-BE49-F238E27FC236}">
                    <a16:creationId xmlns:a16="http://schemas.microsoft.com/office/drawing/2014/main" id="{16DA154C-08C2-CD41-8E98-5D2CEB663F17}"/>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95" name="Shape 2577">
                <a:extLst>
                  <a:ext uri="{FF2B5EF4-FFF2-40B4-BE49-F238E27FC236}">
                    <a16:creationId xmlns:a16="http://schemas.microsoft.com/office/drawing/2014/main" id="{A9B6A3F5-B4A3-364D-A921-E1FA98CDEC40}"/>
                  </a:ext>
                </a:extLst>
              </p:cNvPr>
              <p:cNvGrpSpPr/>
              <p:nvPr/>
            </p:nvGrpSpPr>
            <p:grpSpPr>
              <a:xfrm>
                <a:off x="5592955" y="2047406"/>
                <a:ext cx="712986" cy="218400"/>
                <a:chOff x="4577530" y="2938752"/>
                <a:chExt cx="712986" cy="218400"/>
              </a:xfrm>
            </p:grpSpPr>
            <p:sp>
              <p:nvSpPr>
                <p:cNvPr id="204" name="Shape 2578">
                  <a:extLst>
                    <a:ext uri="{FF2B5EF4-FFF2-40B4-BE49-F238E27FC236}">
                      <a16:creationId xmlns:a16="http://schemas.microsoft.com/office/drawing/2014/main" id="{B24BDD62-E630-3F42-B345-7E3E48155C6C}"/>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579">
                  <a:extLst>
                    <a:ext uri="{FF2B5EF4-FFF2-40B4-BE49-F238E27FC236}">
                      <a16:creationId xmlns:a16="http://schemas.microsoft.com/office/drawing/2014/main" id="{0C320C57-E41E-C441-AF80-1EBA1F6CBE89}"/>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580">
                  <a:extLst>
                    <a:ext uri="{FF2B5EF4-FFF2-40B4-BE49-F238E27FC236}">
                      <a16:creationId xmlns:a16="http://schemas.microsoft.com/office/drawing/2014/main" id="{6099E43B-CF25-EB4C-819E-3052224623F0}"/>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96" name="Shape 2581">
                <a:extLst>
                  <a:ext uri="{FF2B5EF4-FFF2-40B4-BE49-F238E27FC236}">
                    <a16:creationId xmlns:a16="http://schemas.microsoft.com/office/drawing/2014/main" id="{2C5F2684-32D6-5E43-876A-10D1CBE45635}"/>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97" name="Shape 2582">
                <a:extLst>
                  <a:ext uri="{FF2B5EF4-FFF2-40B4-BE49-F238E27FC236}">
                    <a16:creationId xmlns:a16="http://schemas.microsoft.com/office/drawing/2014/main" id="{F6B21565-9F5E-9D42-896B-4DE032D979DE}"/>
                  </a:ext>
                </a:extLst>
              </p:cNvPr>
              <p:cNvPicPr preferRelativeResize="0"/>
              <p:nvPr/>
            </p:nvPicPr>
            <p:blipFill>
              <a:blip r:embed="rId10">
                <a:alphaModFix/>
              </a:blip>
              <a:stretch>
                <a:fillRect/>
              </a:stretch>
            </p:blipFill>
            <p:spPr>
              <a:xfrm>
                <a:off x="5753436" y="2273917"/>
                <a:ext cx="144291" cy="77700"/>
              </a:xfrm>
              <a:prstGeom prst="rect">
                <a:avLst/>
              </a:prstGeom>
              <a:noFill/>
              <a:ln>
                <a:noFill/>
              </a:ln>
            </p:spPr>
          </p:pic>
          <p:sp>
            <p:nvSpPr>
              <p:cNvPr id="198" name="Shape 2583">
                <a:extLst>
                  <a:ext uri="{FF2B5EF4-FFF2-40B4-BE49-F238E27FC236}">
                    <a16:creationId xmlns:a16="http://schemas.microsoft.com/office/drawing/2014/main" id="{3BD57945-5A8E-8349-AA4B-4C2F1F61D9B1}"/>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99" name="Shape 2584">
                <a:extLst>
                  <a:ext uri="{FF2B5EF4-FFF2-40B4-BE49-F238E27FC236}">
                    <a16:creationId xmlns:a16="http://schemas.microsoft.com/office/drawing/2014/main" id="{1C14499D-35C7-894F-B72A-BF96BA03820B}"/>
                  </a:ext>
                </a:extLst>
              </p:cNvPr>
              <p:cNvPicPr preferRelativeResize="0"/>
              <p:nvPr/>
            </p:nvPicPr>
            <p:blipFill>
              <a:blip r:embed="rId10">
                <a:alphaModFix/>
              </a:blip>
              <a:stretch>
                <a:fillRect/>
              </a:stretch>
            </p:blipFill>
            <p:spPr>
              <a:xfrm>
                <a:off x="6100233" y="2273917"/>
                <a:ext cx="144291" cy="77700"/>
              </a:xfrm>
              <a:prstGeom prst="rect">
                <a:avLst/>
              </a:prstGeom>
              <a:noFill/>
              <a:ln>
                <a:noFill/>
              </a:ln>
            </p:spPr>
          </p:pic>
          <p:sp>
            <p:nvSpPr>
              <p:cNvPr id="200" name="Shape 2585">
                <a:extLst>
                  <a:ext uri="{FF2B5EF4-FFF2-40B4-BE49-F238E27FC236}">
                    <a16:creationId xmlns:a16="http://schemas.microsoft.com/office/drawing/2014/main" id="{A23BE963-4323-C846-964A-A17476A3F59A}"/>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201" name="Shape 2586">
                <a:extLst>
                  <a:ext uri="{FF2B5EF4-FFF2-40B4-BE49-F238E27FC236}">
                    <a16:creationId xmlns:a16="http://schemas.microsoft.com/office/drawing/2014/main" id="{7E2EB779-2226-B444-B458-59DA216F3E67}"/>
                  </a:ext>
                </a:extLst>
              </p:cNvPr>
              <p:cNvPicPr preferRelativeResize="0"/>
              <p:nvPr/>
            </p:nvPicPr>
            <p:blipFill>
              <a:blip r:embed="rId10">
                <a:alphaModFix/>
              </a:blip>
              <a:stretch>
                <a:fillRect/>
              </a:stretch>
            </p:blipFill>
            <p:spPr>
              <a:xfrm>
                <a:off x="6100233" y="2611838"/>
                <a:ext cx="144291" cy="77700"/>
              </a:xfrm>
              <a:prstGeom prst="rect">
                <a:avLst/>
              </a:prstGeom>
              <a:noFill/>
              <a:ln>
                <a:noFill/>
              </a:ln>
            </p:spPr>
          </p:pic>
          <p:sp>
            <p:nvSpPr>
              <p:cNvPr id="202" name="Shape 2587">
                <a:extLst>
                  <a:ext uri="{FF2B5EF4-FFF2-40B4-BE49-F238E27FC236}">
                    <a16:creationId xmlns:a16="http://schemas.microsoft.com/office/drawing/2014/main" id="{B1C54CB8-1705-5C47-A0EB-619AF5A48FAE}"/>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203" name="Shape 2588">
                <a:extLst>
                  <a:ext uri="{FF2B5EF4-FFF2-40B4-BE49-F238E27FC236}">
                    <a16:creationId xmlns:a16="http://schemas.microsoft.com/office/drawing/2014/main" id="{A8C004CE-B170-6F40-B552-EC94653E07B2}"/>
                  </a:ext>
                </a:extLst>
              </p:cNvPr>
              <p:cNvPicPr preferRelativeResize="0"/>
              <p:nvPr/>
            </p:nvPicPr>
            <p:blipFill>
              <a:blip r:embed="rId10">
                <a:alphaModFix/>
              </a:blip>
              <a:stretch>
                <a:fillRect/>
              </a:stretch>
            </p:blipFill>
            <p:spPr>
              <a:xfrm>
                <a:off x="5753436" y="2611838"/>
                <a:ext cx="144291" cy="77700"/>
              </a:xfrm>
              <a:prstGeom prst="rect">
                <a:avLst/>
              </a:prstGeom>
              <a:noFill/>
              <a:ln>
                <a:noFill/>
              </a:ln>
            </p:spPr>
          </p:pic>
        </p:grpSp>
        <p:sp>
          <p:nvSpPr>
            <p:cNvPr id="184" name="Shape 2589">
              <a:extLst>
                <a:ext uri="{FF2B5EF4-FFF2-40B4-BE49-F238E27FC236}">
                  <a16:creationId xmlns:a16="http://schemas.microsoft.com/office/drawing/2014/main" id="{9F631A18-F1AD-1C46-94C8-505A1ECB3187}"/>
                </a:ext>
              </a:extLst>
            </p:cNvPr>
            <p:cNvSpPr txBox="1"/>
            <p:nvPr/>
          </p:nvSpPr>
          <p:spPr>
            <a:xfrm>
              <a:off x="3761569" y="352031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185" name="Shape 2590">
              <a:extLst>
                <a:ext uri="{FF2B5EF4-FFF2-40B4-BE49-F238E27FC236}">
                  <a16:creationId xmlns:a16="http://schemas.microsoft.com/office/drawing/2014/main" id="{2F61CA75-C7BB-F942-941F-CF5C0DAC6F29}"/>
                </a:ext>
              </a:extLst>
            </p:cNvPr>
            <p:cNvPicPr preferRelativeResize="0"/>
            <p:nvPr/>
          </p:nvPicPr>
          <p:blipFill>
            <a:blip r:embed="rId11">
              <a:alphaModFix/>
            </a:blip>
            <a:stretch>
              <a:fillRect/>
            </a:stretch>
          </p:blipFill>
          <p:spPr>
            <a:xfrm>
              <a:off x="4161443" y="3621745"/>
              <a:ext cx="147500" cy="98225"/>
            </a:xfrm>
            <a:prstGeom prst="rect">
              <a:avLst/>
            </a:prstGeom>
            <a:noFill/>
            <a:ln>
              <a:noFill/>
            </a:ln>
          </p:spPr>
        </p:pic>
        <p:pic>
          <p:nvPicPr>
            <p:cNvPr id="186" name="Shape 2591">
              <a:extLst>
                <a:ext uri="{FF2B5EF4-FFF2-40B4-BE49-F238E27FC236}">
                  <a16:creationId xmlns:a16="http://schemas.microsoft.com/office/drawing/2014/main" id="{15FA820C-76A3-BF49-BE4F-94315C538513}"/>
                </a:ext>
              </a:extLst>
            </p:cNvPr>
            <p:cNvPicPr preferRelativeResize="0"/>
            <p:nvPr/>
          </p:nvPicPr>
          <p:blipFill>
            <a:blip r:embed="rId12">
              <a:alphaModFix/>
            </a:blip>
            <a:stretch>
              <a:fillRect/>
            </a:stretch>
          </p:blipFill>
          <p:spPr>
            <a:xfrm>
              <a:off x="3822138" y="3273555"/>
              <a:ext cx="128250" cy="128250"/>
            </a:xfrm>
            <a:prstGeom prst="rect">
              <a:avLst/>
            </a:prstGeom>
            <a:noFill/>
            <a:ln>
              <a:noFill/>
            </a:ln>
          </p:spPr>
        </p:pic>
        <p:pic>
          <p:nvPicPr>
            <p:cNvPr id="187" name="Shape 2592">
              <a:extLst>
                <a:ext uri="{FF2B5EF4-FFF2-40B4-BE49-F238E27FC236}">
                  <a16:creationId xmlns:a16="http://schemas.microsoft.com/office/drawing/2014/main" id="{F2D3F194-797F-A442-9F56-7FF3BD322452}"/>
                </a:ext>
              </a:extLst>
            </p:cNvPr>
            <p:cNvPicPr preferRelativeResize="0"/>
            <p:nvPr/>
          </p:nvPicPr>
          <p:blipFill>
            <a:blip r:embed="rId15">
              <a:alphaModFix/>
            </a:blip>
            <a:stretch>
              <a:fillRect/>
            </a:stretch>
          </p:blipFill>
          <p:spPr>
            <a:xfrm>
              <a:off x="4182837" y="3291403"/>
              <a:ext cx="92550" cy="92550"/>
            </a:xfrm>
            <a:prstGeom prst="rect">
              <a:avLst/>
            </a:prstGeom>
            <a:noFill/>
            <a:ln>
              <a:noFill/>
            </a:ln>
          </p:spPr>
        </p:pic>
      </p:grpSp>
      <p:grpSp>
        <p:nvGrpSpPr>
          <p:cNvPr id="207" name="Shape 2593">
            <a:extLst>
              <a:ext uri="{FF2B5EF4-FFF2-40B4-BE49-F238E27FC236}">
                <a16:creationId xmlns:a16="http://schemas.microsoft.com/office/drawing/2014/main" id="{5BCD07A4-9EDA-7E4C-9F9D-0C79A8E551E4}"/>
              </a:ext>
            </a:extLst>
          </p:cNvPr>
          <p:cNvGrpSpPr/>
          <p:nvPr/>
        </p:nvGrpSpPr>
        <p:grpSpPr>
          <a:xfrm>
            <a:off x="2284400" y="1913225"/>
            <a:ext cx="1326900" cy="2061900"/>
            <a:chOff x="2607113" y="1913225"/>
            <a:chExt cx="1326900" cy="2061900"/>
          </a:xfrm>
        </p:grpSpPr>
        <p:sp>
          <p:nvSpPr>
            <p:cNvPr id="208" name="Shape 2594">
              <a:extLst>
                <a:ext uri="{FF2B5EF4-FFF2-40B4-BE49-F238E27FC236}">
                  <a16:creationId xmlns:a16="http://schemas.microsoft.com/office/drawing/2014/main" id="{F945FCC7-5FD5-6B48-903F-1847D9D4B139}"/>
                </a:ext>
              </a:extLst>
            </p:cNvPr>
            <p:cNvSpPr/>
            <p:nvPr/>
          </p:nvSpPr>
          <p:spPr>
            <a:xfrm>
              <a:off x="2607113" y="1913225"/>
              <a:ext cx="1326900" cy="2061900"/>
            </a:xfrm>
            <a:prstGeom prst="rect">
              <a:avLst/>
            </a:prstGeom>
            <a:solidFill>
              <a:srgbClr val="CC0000"/>
            </a:solid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800" b="1">
                  <a:solidFill>
                    <a:srgbClr val="FFFFFF"/>
                  </a:solidFill>
                  <a:latin typeface="Proxima Nova"/>
                  <a:ea typeface="Proxima Nova"/>
                  <a:cs typeface="Proxima Nova"/>
                  <a:sym typeface="Proxima Nova"/>
                </a:rPr>
                <a:t>RED HAT</a:t>
              </a:r>
              <a:endParaRPr sz="800" b="1">
                <a:solidFill>
                  <a:srgbClr val="FFFFFF"/>
                </a:solidFill>
                <a:latin typeface="Proxima Nova"/>
                <a:ea typeface="Proxima Nova"/>
                <a:cs typeface="Proxima Nova"/>
                <a:sym typeface="Proxima Nova"/>
              </a:endParaRPr>
            </a:p>
            <a:p>
              <a:pPr marL="0" lvl="0" indent="0" rtl="0">
                <a:spcBef>
                  <a:spcPts val="0"/>
                </a:spcBef>
                <a:spcAft>
                  <a:spcPts val="0"/>
                </a:spcAft>
                <a:buNone/>
              </a:pPr>
              <a:r>
                <a:rPr lang="en-US" sz="800" b="1">
                  <a:solidFill>
                    <a:srgbClr val="FFFFFF"/>
                  </a:solidFill>
                  <a:latin typeface="Proxima Nova"/>
                  <a:ea typeface="Proxima Nova"/>
                  <a:cs typeface="Proxima Nova"/>
                  <a:sym typeface="Proxima Nova"/>
                </a:rPr>
                <a:t>ENTERPRISE LINUX</a:t>
              </a:r>
              <a:endParaRPr sz="800" b="1">
                <a:solidFill>
                  <a:srgbClr val="FFFFFF"/>
                </a:solidFill>
                <a:latin typeface="Proxima Nova"/>
                <a:ea typeface="Proxima Nova"/>
                <a:cs typeface="Proxima Nova"/>
                <a:sym typeface="Proxima Nova"/>
              </a:endParaRPr>
            </a:p>
          </p:txBody>
        </p:sp>
        <p:sp>
          <p:nvSpPr>
            <p:cNvPr id="209" name="Shape 2595">
              <a:extLst>
                <a:ext uri="{FF2B5EF4-FFF2-40B4-BE49-F238E27FC236}">
                  <a16:creationId xmlns:a16="http://schemas.microsoft.com/office/drawing/2014/main" id="{D4BDA9E0-F5C6-9C4B-A256-468D28019E13}"/>
                </a:ext>
              </a:extLst>
            </p:cNvPr>
            <p:cNvSpPr/>
            <p:nvPr/>
          </p:nvSpPr>
          <p:spPr>
            <a:xfrm>
              <a:off x="2629698" y="1933600"/>
              <a:ext cx="1280100" cy="1626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b="1">
                  <a:latin typeface="Proxima Nova"/>
                  <a:ea typeface="Proxima Nova"/>
                  <a:cs typeface="Proxima Nova"/>
                  <a:sym typeface="Proxima Nova"/>
                </a:rPr>
                <a:t>MASTER</a:t>
              </a:r>
              <a:endParaRPr sz="800" b="1">
                <a:latin typeface="Proxima Nova"/>
                <a:ea typeface="Proxima Nova"/>
                <a:cs typeface="Proxima Nova"/>
                <a:sym typeface="Proxima Nova"/>
              </a:endParaRPr>
            </a:p>
          </p:txBody>
        </p:sp>
        <p:sp>
          <p:nvSpPr>
            <p:cNvPr id="210" name="Shape 2596">
              <a:extLst>
                <a:ext uri="{FF2B5EF4-FFF2-40B4-BE49-F238E27FC236}">
                  <a16:creationId xmlns:a16="http://schemas.microsoft.com/office/drawing/2014/main" id="{68AD89EA-6B03-4A4B-A501-CB7D400FA886}"/>
                </a:ext>
              </a:extLst>
            </p:cNvPr>
            <p:cNvSpPr/>
            <p:nvPr/>
          </p:nvSpPr>
          <p:spPr>
            <a:xfrm>
              <a:off x="2669900" y="2248764"/>
              <a:ext cx="1195500" cy="272700"/>
            </a:xfrm>
            <a:prstGeom prst="rect">
              <a:avLst/>
            </a:prstGeom>
            <a:solidFill>
              <a:srgbClr val="92D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API/AUTHENTICATION</a:t>
              </a:r>
              <a:endParaRPr sz="700" b="1">
                <a:solidFill>
                  <a:srgbClr val="FFFFFF"/>
                </a:solidFill>
                <a:latin typeface="Proxima Nova"/>
                <a:ea typeface="Proxima Nova"/>
                <a:cs typeface="Proxima Nova"/>
                <a:sym typeface="Proxima Nova"/>
              </a:endParaRPr>
            </a:p>
          </p:txBody>
        </p:sp>
        <p:sp>
          <p:nvSpPr>
            <p:cNvPr id="211" name="Shape 2597">
              <a:extLst>
                <a:ext uri="{FF2B5EF4-FFF2-40B4-BE49-F238E27FC236}">
                  <a16:creationId xmlns:a16="http://schemas.microsoft.com/office/drawing/2014/main" id="{CA601F46-D42B-5944-8CE7-08B7C4481338}"/>
                </a:ext>
              </a:extLst>
            </p:cNvPr>
            <p:cNvSpPr/>
            <p:nvPr/>
          </p:nvSpPr>
          <p:spPr>
            <a:xfrm>
              <a:off x="2669900" y="2569150"/>
              <a:ext cx="1195500" cy="272700"/>
            </a:xfrm>
            <a:prstGeom prst="rect">
              <a:avLst/>
            </a:prstGeom>
            <a:solidFill>
              <a:srgbClr val="F0AB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DATA STORE</a:t>
              </a:r>
              <a:endParaRPr sz="700" b="1">
                <a:solidFill>
                  <a:srgbClr val="FFFFFF"/>
                </a:solidFill>
                <a:latin typeface="Proxima Nova"/>
                <a:ea typeface="Proxima Nova"/>
                <a:cs typeface="Proxima Nova"/>
                <a:sym typeface="Proxima Nova"/>
              </a:endParaRPr>
            </a:p>
          </p:txBody>
        </p:sp>
        <p:sp>
          <p:nvSpPr>
            <p:cNvPr id="212" name="Shape 2598">
              <a:extLst>
                <a:ext uri="{FF2B5EF4-FFF2-40B4-BE49-F238E27FC236}">
                  <a16:creationId xmlns:a16="http://schemas.microsoft.com/office/drawing/2014/main" id="{9370C9E0-6E89-534D-BBC1-1968E212DF80}"/>
                </a:ext>
              </a:extLst>
            </p:cNvPr>
            <p:cNvSpPr/>
            <p:nvPr/>
          </p:nvSpPr>
          <p:spPr>
            <a:xfrm>
              <a:off x="2669900" y="2889536"/>
              <a:ext cx="1195500" cy="272700"/>
            </a:xfrm>
            <a:prstGeom prst="rect">
              <a:avLst/>
            </a:prstGeom>
            <a:solidFill>
              <a:srgbClr val="3B00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SCHEDULER</a:t>
              </a:r>
              <a:endParaRPr sz="700" b="1">
                <a:solidFill>
                  <a:srgbClr val="FFFFFF"/>
                </a:solidFill>
                <a:latin typeface="Proxima Nova"/>
                <a:ea typeface="Proxima Nova"/>
                <a:cs typeface="Proxima Nova"/>
                <a:sym typeface="Proxima Nova"/>
              </a:endParaRPr>
            </a:p>
          </p:txBody>
        </p:sp>
        <p:sp>
          <p:nvSpPr>
            <p:cNvPr id="213" name="Shape 2599">
              <a:extLst>
                <a:ext uri="{FF2B5EF4-FFF2-40B4-BE49-F238E27FC236}">
                  <a16:creationId xmlns:a16="http://schemas.microsoft.com/office/drawing/2014/main" id="{5EF16DCA-D275-5948-954A-24535F0F9C76}"/>
                </a:ext>
              </a:extLst>
            </p:cNvPr>
            <p:cNvSpPr/>
            <p:nvPr/>
          </p:nvSpPr>
          <p:spPr>
            <a:xfrm>
              <a:off x="2669900" y="3209923"/>
              <a:ext cx="1195500" cy="2727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HEALTH/SCALING</a:t>
              </a:r>
              <a:endParaRPr sz="700" b="1">
                <a:solidFill>
                  <a:srgbClr val="FFFFFF"/>
                </a:solidFill>
                <a:latin typeface="Proxima Nova"/>
                <a:ea typeface="Proxima Nova"/>
                <a:cs typeface="Proxima Nova"/>
                <a:sym typeface="Proxima Nova"/>
              </a:endParaRPr>
            </a:p>
          </p:txBody>
        </p:sp>
      </p:grpSp>
      <p:grpSp>
        <p:nvGrpSpPr>
          <p:cNvPr id="214" name="Shape 2600">
            <a:extLst>
              <a:ext uri="{FF2B5EF4-FFF2-40B4-BE49-F238E27FC236}">
                <a16:creationId xmlns:a16="http://schemas.microsoft.com/office/drawing/2014/main" id="{6ECACEC0-9E40-A246-87CF-3F47ED2067D5}"/>
              </a:ext>
            </a:extLst>
          </p:cNvPr>
          <p:cNvGrpSpPr/>
          <p:nvPr/>
        </p:nvGrpSpPr>
        <p:grpSpPr>
          <a:xfrm>
            <a:off x="2222988" y="4065375"/>
            <a:ext cx="4668000" cy="509100"/>
            <a:chOff x="2545700" y="4065375"/>
            <a:chExt cx="4668000" cy="509100"/>
          </a:xfrm>
        </p:grpSpPr>
        <p:sp>
          <p:nvSpPr>
            <p:cNvPr id="215" name="Shape 2601">
              <a:extLst>
                <a:ext uri="{FF2B5EF4-FFF2-40B4-BE49-F238E27FC236}">
                  <a16:creationId xmlns:a16="http://schemas.microsoft.com/office/drawing/2014/main" id="{9DFDCC65-C66F-6A4D-B0EF-2AF9F0DDB7A9}"/>
                </a:ext>
              </a:extLst>
            </p:cNvPr>
            <p:cNvSpPr/>
            <p:nvPr/>
          </p:nvSpPr>
          <p:spPr>
            <a:xfrm>
              <a:off x="2545700" y="4065375"/>
              <a:ext cx="4668000" cy="5091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b="1">
                <a:solidFill>
                  <a:srgbClr val="FFFFFF"/>
                </a:solidFill>
                <a:latin typeface="Proxima Nova"/>
                <a:ea typeface="Proxima Nova"/>
                <a:cs typeface="Proxima Nova"/>
                <a:sym typeface="Proxima Nova"/>
              </a:endParaRPr>
            </a:p>
          </p:txBody>
        </p:sp>
        <p:pic>
          <p:nvPicPr>
            <p:cNvPr id="216" name="Shape 2602">
              <a:extLst>
                <a:ext uri="{FF2B5EF4-FFF2-40B4-BE49-F238E27FC236}">
                  <a16:creationId xmlns:a16="http://schemas.microsoft.com/office/drawing/2014/main" id="{4985B454-6AD7-1B43-A504-21ED2175C0F8}"/>
                </a:ext>
              </a:extLst>
            </p:cNvPr>
            <p:cNvPicPr preferRelativeResize="0"/>
            <p:nvPr/>
          </p:nvPicPr>
          <p:blipFill>
            <a:blip r:embed="rId16">
              <a:alphaModFix/>
            </a:blip>
            <a:stretch>
              <a:fillRect/>
            </a:stretch>
          </p:blipFill>
          <p:spPr>
            <a:xfrm>
              <a:off x="3438750" y="4201990"/>
              <a:ext cx="278300" cy="111096"/>
            </a:xfrm>
            <a:prstGeom prst="rect">
              <a:avLst/>
            </a:prstGeom>
            <a:noFill/>
            <a:ln>
              <a:noFill/>
            </a:ln>
          </p:spPr>
        </p:pic>
        <p:pic>
          <p:nvPicPr>
            <p:cNvPr id="217" name="Shape 2603">
              <a:extLst>
                <a:ext uri="{FF2B5EF4-FFF2-40B4-BE49-F238E27FC236}">
                  <a16:creationId xmlns:a16="http://schemas.microsoft.com/office/drawing/2014/main" id="{B906B051-1076-A849-9A23-353B2EB7854E}"/>
                </a:ext>
              </a:extLst>
            </p:cNvPr>
            <p:cNvPicPr preferRelativeResize="0"/>
            <p:nvPr/>
          </p:nvPicPr>
          <p:blipFill>
            <a:blip r:embed="rId17">
              <a:alphaModFix/>
            </a:blip>
            <a:stretch>
              <a:fillRect/>
            </a:stretch>
          </p:blipFill>
          <p:spPr>
            <a:xfrm>
              <a:off x="4720805" y="4153188"/>
              <a:ext cx="301271" cy="208700"/>
            </a:xfrm>
            <a:prstGeom prst="rect">
              <a:avLst/>
            </a:prstGeom>
            <a:noFill/>
            <a:ln>
              <a:noFill/>
            </a:ln>
          </p:spPr>
        </p:pic>
        <p:pic>
          <p:nvPicPr>
            <p:cNvPr id="218" name="Shape 2604">
              <a:extLst>
                <a:ext uri="{FF2B5EF4-FFF2-40B4-BE49-F238E27FC236}">
                  <a16:creationId xmlns:a16="http://schemas.microsoft.com/office/drawing/2014/main" id="{0612C70C-9A23-F642-86E9-53B88C3E2EE3}"/>
                </a:ext>
              </a:extLst>
            </p:cNvPr>
            <p:cNvPicPr preferRelativeResize="0"/>
            <p:nvPr/>
          </p:nvPicPr>
          <p:blipFill>
            <a:blip r:embed="rId18">
              <a:alphaModFix/>
            </a:blip>
            <a:stretch>
              <a:fillRect/>
            </a:stretch>
          </p:blipFill>
          <p:spPr>
            <a:xfrm>
              <a:off x="5364605" y="4153188"/>
              <a:ext cx="301271" cy="208700"/>
            </a:xfrm>
            <a:prstGeom prst="rect">
              <a:avLst/>
            </a:prstGeom>
            <a:noFill/>
            <a:ln>
              <a:noFill/>
            </a:ln>
          </p:spPr>
        </p:pic>
        <p:pic>
          <p:nvPicPr>
            <p:cNvPr id="219" name="Shape 2605">
              <a:extLst>
                <a:ext uri="{FF2B5EF4-FFF2-40B4-BE49-F238E27FC236}">
                  <a16:creationId xmlns:a16="http://schemas.microsoft.com/office/drawing/2014/main" id="{B04EDEFD-E4E2-4F4B-81DB-D9DA5EFDADE1}"/>
                </a:ext>
              </a:extLst>
            </p:cNvPr>
            <p:cNvPicPr preferRelativeResize="0"/>
            <p:nvPr/>
          </p:nvPicPr>
          <p:blipFill>
            <a:blip r:embed="rId19">
              <a:alphaModFix/>
            </a:blip>
            <a:stretch>
              <a:fillRect/>
            </a:stretch>
          </p:blipFill>
          <p:spPr>
            <a:xfrm>
              <a:off x="6008404" y="4153188"/>
              <a:ext cx="301271" cy="208700"/>
            </a:xfrm>
            <a:prstGeom prst="rect">
              <a:avLst/>
            </a:prstGeom>
            <a:noFill/>
            <a:ln>
              <a:noFill/>
            </a:ln>
          </p:spPr>
        </p:pic>
        <p:pic>
          <p:nvPicPr>
            <p:cNvPr id="220" name="Shape 2606">
              <a:extLst>
                <a:ext uri="{FF2B5EF4-FFF2-40B4-BE49-F238E27FC236}">
                  <a16:creationId xmlns:a16="http://schemas.microsoft.com/office/drawing/2014/main" id="{23D1F782-6F79-2F45-8DDC-06C5B9AA85AA}"/>
                </a:ext>
              </a:extLst>
            </p:cNvPr>
            <p:cNvPicPr preferRelativeResize="0"/>
            <p:nvPr/>
          </p:nvPicPr>
          <p:blipFill>
            <a:blip r:embed="rId20">
              <a:alphaModFix/>
            </a:blip>
            <a:stretch>
              <a:fillRect/>
            </a:stretch>
          </p:blipFill>
          <p:spPr>
            <a:xfrm>
              <a:off x="4059578" y="4181790"/>
              <a:ext cx="318698" cy="151495"/>
            </a:xfrm>
            <a:prstGeom prst="rect">
              <a:avLst/>
            </a:prstGeom>
            <a:noFill/>
            <a:ln>
              <a:noFill/>
            </a:ln>
          </p:spPr>
        </p:pic>
        <p:sp>
          <p:nvSpPr>
            <p:cNvPr id="221" name="Shape 2607">
              <a:extLst>
                <a:ext uri="{FF2B5EF4-FFF2-40B4-BE49-F238E27FC236}">
                  <a16:creationId xmlns:a16="http://schemas.microsoft.com/office/drawing/2014/main" id="{9D0EC4CF-8D2F-D149-97BD-06A3D6C62935}"/>
                </a:ext>
              </a:extLst>
            </p:cNvPr>
            <p:cNvSpPr txBox="1"/>
            <p:nvPr/>
          </p:nvSpPr>
          <p:spPr>
            <a:xfrm>
              <a:off x="3161427"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PHYSICAL</a:t>
              </a:r>
              <a:endParaRPr sz="700" b="1">
                <a:solidFill>
                  <a:srgbClr val="FFFFFF"/>
                </a:solidFill>
                <a:latin typeface="Proxima Nova"/>
                <a:ea typeface="Proxima Nova"/>
                <a:cs typeface="Proxima Nova"/>
                <a:sym typeface="Proxima Nova"/>
              </a:endParaRPr>
            </a:p>
          </p:txBody>
        </p:sp>
        <p:sp>
          <p:nvSpPr>
            <p:cNvPr id="222" name="Shape 2608">
              <a:extLst>
                <a:ext uri="{FF2B5EF4-FFF2-40B4-BE49-F238E27FC236}">
                  <a16:creationId xmlns:a16="http://schemas.microsoft.com/office/drawing/2014/main" id="{AAC1F93F-852E-8B49-A3CA-A04AC71552C5}"/>
                </a:ext>
              </a:extLst>
            </p:cNvPr>
            <p:cNvSpPr txBox="1"/>
            <p:nvPr/>
          </p:nvSpPr>
          <p:spPr>
            <a:xfrm>
              <a:off x="3800468"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VIRTUAL</a:t>
              </a:r>
              <a:endParaRPr sz="700" b="1">
                <a:solidFill>
                  <a:srgbClr val="FFFFFF"/>
                </a:solidFill>
                <a:latin typeface="Proxima Nova"/>
                <a:ea typeface="Proxima Nova"/>
                <a:cs typeface="Proxima Nova"/>
                <a:sym typeface="Proxima Nova"/>
              </a:endParaRPr>
            </a:p>
          </p:txBody>
        </p:sp>
        <p:sp>
          <p:nvSpPr>
            <p:cNvPr id="223" name="Shape 2609">
              <a:extLst>
                <a:ext uri="{FF2B5EF4-FFF2-40B4-BE49-F238E27FC236}">
                  <a16:creationId xmlns:a16="http://schemas.microsoft.com/office/drawing/2014/main" id="{20386C51-90FB-4641-95D7-A56A9B559B40}"/>
                </a:ext>
              </a:extLst>
            </p:cNvPr>
            <p:cNvSpPr txBox="1"/>
            <p:nvPr/>
          </p:nvSpPr>
          <p:spPr>
            <a:xfrm>
              <a:off x="4447302"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PRIVATE</a:t>
              </a:r>
              <a:endParaRPr sz="700" b="1">
                <a:solidFill>
                  <a:srgbClr val="FFFFFF"/>
                </a:solidFill>
                <a:latin typeface="Proxima Nova"/>
                <a:ea typeface="Proxima Nova"/>
                <a:cs typeface="Proxima Nova"/>
                <a:sym typeface="Proxima Nova"/>
              </a:endParaRPr>
            </a:p>
          </p:txBody>
        </p:sp>
        <p:sp>
          <p:nvSpPr>
            <p:cNvPr id="224" name="Shape 2610">
              <a:extLst>
                <a:ext uri="{FF2B5EF4-FFF2-40B4-BE49-F238E27FC236}">
                  <a16:creationId xmlns:a16="http://schemas.microsoft.com/office/drawing/2014/main" id="{5A27A9E8-FCE7-E04E-B265-BD156BF1758A}"/>
                </a:ext>
              </a:extLst>
            </p:cNvPr>
            <p:cNvSpPr txBox="1"/>
            <p:nvPr/>
          </p:nvSpPr>
          <p:spPr>
            <a:xfrm>
              <a:off x="5095868"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PUBLIC</a:t>
              </a:r>
              <a:endParaRPr sz="700" b="1">
                <a:solidFill>
                  <a:srgbClr val="FFFFFF"/>
                </a:solidFill>
                <a:latin typeface="Proxima Nova"/>
                <a:ea typeface="Proxima Nova"/>
                <a:cs typeface="Proxima Nova"/>
                <a:sym typeface="Proxima Nova"/>
              </a:endParaRPr>
            </a:p>
          </p:txBody>
        </p:sp>
        <p:sp>
          <p:nvSpPr>
            <p:cNvPr id="225" name="Shape 2611">
              <a:extLst>
                <a:ext uri="{FF2B5EF4-FFF2-40B4-BE49-F238E27FC236}">
                  <a16:creationId xmlns:a16="http://schemas.microsoft.com/office/drawing/2014/main" id="{ACAA562C-9F5E-A548-B310-EDBA29F21E53}"/>
                </a:ext>
              </a:extLst>
            </p:cNvPr>
            <p:cNvSpPr txBox="1"/>
            <p:nvPr/>
          </p:nvSpPr>
          <p:spPr>
            <a:xfrm>
              <a:off x="5742702"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HYBRID</a:t>
              </a:r>
              <a:endParaRPr sz="700" b="1">
                <a:solidFill>
                  <a:srgbClr val="FFFFFF"/>
                </a:solidFill>
                <a:latin typeface="Proxima Nova"/>
                <a:ea typeface="Proxima Nova"/>
                <a:cs typeface="Proxima Nova"/>
                <a:sym typeface="Proxima Nova"/>
              </a:endParaRPr>
            </a:p>
          </p:txBody>
        </p:sp>
        <p:cxnSp>
          <p:nvCxnSpPr>
            <p:cNvPr id="226" name="Shape 2612">
              <a:extLst>
                <a:ext uri="{FF2B5EF4-FFF2-40B4-BE49-F238E27FC236}">
                  <a16:creationId xmlns:a16="http://schemas.microsoft.com/office/drawing/2014/main" id="{1C8C00F5-559E-9849-88FE-32FDB0172E51}"/>
                </a:ext>
              </a:extLst>
            </p:cNvPr>
            <p:cNvCxnSpPr/>
            <p:nvPr/>
          </p:nvCxnSpPr>
          <p:spPr>
            <a:xfrm rot="10800000">
              <a:off x="5738593"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227" name="Shape 2613">
              <a:extLst>
                <a:ext uri="{FF2B5EF4-FFF2-40B4-BE49-F238E27FC236}">
                  <a16:creationId xmlns:a16="http://schemas.microsoft.com/office/drawing/2014/main" id="{6F2EB071-7CF5-A448-801F-8238D70AAFA0}"/>
                </a:ext>
              </a:extLst>
            </p:cNvPr>
            <p:cNvCxnSpPr/>
            <p:nvPr/>
          </p:nvCxnSpPr>
          <p:spPr>
            <a:xfrm rot="10800000">
              <a:off x="5105614"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228" name="Shape 2614">
              <a:extLst>
                <a:ext uri="{FF2B5EF4-FFF2-40B4-BE49-F238E27FC236}">
                  <a16:creationId xmlns:a16="http://schemas.microsoft.com/office/drawing/2014/main" id="{BF8B5F81-68C7-F445-A5CA-DBD17F297767}"/>
                </a:ext>
              </a:extLst>
            </p:cNvPr>
            <p:cNvCxnSpPr/>
            <p:nvPr/>
          </p:nvCxnSpPr>
          <p:spPr>
            <a:xfrm rot="10800000">
              <a:off x="4449255"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229" name="Shape 2615">
              <a:extLst>
                <a:ext uri="{FF2B5EF4-FFF2-40B4-BE49-F238E27FC236}">
                  <a16:creationId xmlns:a16="http://schemas.microsoft.com/office/drawing/2014/main" id="{7FBF78FD-F3E8-D34D-BBF3-6C4C3795C107}"/>
                </a:ext>
              </a:extLst>
            </p:cNvPr>
            <p:cNvCxnSpPr/>
            <p:nvPr/>
          </p:nvCxnSpPr>
          <p:spPr>
            <a:xfrm rot="10800000">
              <a:off x="3792895" y="4262868"/>
              <a:ext cx="199800" cy="0"/>
            </a:xfrm>
            <a:prstGeom prst="straightConnector1">
              <a:avLst/>
            </a:prstGeom>
            <a:noFill/>
            <a:ln w="9525" cap="flat" cmpd="sng">
              <a:solidFill>
                <a:srgbClr val="FFFFFF"/>
              </a:solidFill>
              <a:prstDash val="dot"/>
              <a:round/>
              <a:headEnd type="none" w="med" len="med"/>
              <a:tailEnd type="none" w="med" len="med"/>
            </a:ln>
          </p:spPr>
        </p:cxnSp>
      </p:grpSp>
    </p:spTree>
    <p:extLst>
      <p:ext uri="{BB962C8B-B14F-4D97-AF65-F5344CB8AC3E}">
        <p14:creationId xmlns:p14="http://schemas.microsoft.com/office/powerpoint/2010/main" val="30170865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Google Shape;305;p29"/>
          <p:cNvSpPr txBox="1">
            <a:spLocks noGrp="1"/>
          </p:cNvSpPr>
          <p:nvPr>
            <p:ph type="sldNum" sz="quarter" idx="2"/>
          </p:nvPr>
        </p:nvSpPr>
        <p:spPr>
          <a:xfrm>
            <a:off x="330199" y="4874021"/>
            <a:ext cx="12700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Amazon Ember"/>
                <a:ea typeface="Amazon Ember"/>
                <a:cs typeface="Amazon Ember"/>
                <a:sym typeface="Amazon Ember"/>
              </a:defRPr>
            </a:lvl1pPr>
          </a:lstStyle>
          <a:p>
            <a:fld id="{86CB4B4D-7CA3-9044-876B-883B54F8677D}" type="slidenum">
              <a:t>6</a:t>
            </a:fld>
            <a:endParaRPr/>
          </a:p>
        </p:txBody>
      </p:sp>
      <p:sp>
        <p:nvSpPr>
          <p:cNvPr id="308" name="Google Shape;306;p29"/>
          <p:cNvSpPr txBox="1">
            <a:spLocks noGrp="1"/>
          </p:cNvSpPr>
          <p:nvPr>
            <p:ph type="title"/>
          </p:nvPr>
        </p:nvSpPr>
        <p:spPr>
          <a:prstGeom prst="rect">
            <a:avLst/>
          </a:prstGeom>
        </p:spPr>
        <p:txBody>
          <a:bodyPr/>
          <a:lstStyle>
            <a:lvl1pPr algn="ctr">
              <a:defRPr>
                <a:solidFill>
                  <a:srgbClr val="FFC000"/>
                </a:solidFill>
                <a:latin typeface="Amazon Ember"/>
                <a:ea typeface="Amazon Ember"/>
                <a:cs typeface="Amazon Ember"/>
                <a:sym typeface="Amazon Ember"/>
              </a:defRPr>
            </a:lvl1pPr>
          </a:lstStyle>
          <a:p>
            <a:r>
              <a:rPr dirty="0">
                <a:solidFill>
                  <a:srgbClr val="414042"/>
                </a:solidFill>
              </a:rPr>
              <a:t>AMAZON WEB SERVICES (AWS)</a:t>
            </a:r>
          </a:p>
        </p:txBody>
      </p:sp>
      <p:sp>
        <p:nvSpPr>
          <p:cNvPr id="309" name="Google Shape;307;p29"/>
          <p:cNvSpPr txBox="1"/>
          <p:nvPr/>
        </p:nvSpPr>
        <p:spPr>
          <a:xfrm>
            <a:off x="1286934" y="1515532"/>
            <a:ext cx="6570134" cy="3385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600">
                <a:solidFill>
                  <a:srgbClr val="FFFFFF"/>
                </a:solidFill>
                <a:latin typeface="Amazon Ember"/>
                <a:ea typeface="Amazon Ember"/>
                <a:cs typeface="Amazon Ember"/>
                <a:sym typeface="Amazon Ember"/>
              </a:defRPr>
            </a:lvl1pPr>
          </a:lstStyle>
          <a:p>
            <a:r>
              <a:rPr dirty="0">
                <a:solidFill>
                  <a:srgbClr val="414042"/>
                </a:solidFill>
              </a:rPr>
              <a:t>A high-performance, scalable, and comprehensive cloud platform</a:t>
            </a:r>
          </a:p>
        </p:txBody>
      </p:sp>
      <p:grpSp>
        <p:nvGrpSpPr>
          <p:cNvPr id="322" name="Google Shape;308;p29"/>
          <p:cNvGrpSpPr/>
          <p:nvPr/>
        </p:nvGrpSpPr>
        <p:grpSpPr>
          <a:xfrm>
            <a:off x="1020344" y="2215144"/>
            <a:ext cx="7103311" cy="1632583"/>
            <a:chOff x="0" y="0"/>
            <a:chExt cx="7103310" cy="1632582"/>
          </a:xfrm>
        </p:grpSpPr>
        <p:sp>
          <p:nvSpPr>
            <p:cNvPr id="310" name="Google Shape;309;p29"/>
            <p:cNvSpPr txBox="1"/>
            <p:nvPr/>
          </p:nvSpPr>
          <p:spPr>
            <a:xfrm>
              <a:off x="0" y="1058582"/>
              <a:ext cx="1664898" cy="57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p>
              <a:pPr algn="ctr">
                <a:defRPr sz="1200" b="1">
                  <a:solidFill>
                    <a:schemeClr val="accent1"/>
                  </a:solidFill>
                  <a:latin typeface="Amazon Ember"/>
                  <a:ea typeface="Amazon Ember"/>
                  <a:cs typeface="Amazon Ember"/>
                  <a:sym typeface="Amazon Ember"/>
                </a:defRPr>
              </a:pPr>
              <a:r>
                <a:t>AVAILABILITY</a:t>
              </a:r>
              <a:endParaRPr sz="1000"/>
            </a:p>
            <a:p>
              <a:pPr algn="ctr">
                <a:defRPr sz="1000">
                  <a:solidFill>
                    <a:srgbClr val="4FA4D0"/>
                  </a:solidFill>
                  <a:latin typeface="Amazon Ember"/>
                  <a:ea typeface="Amazon Ember"/>
                  <a:cs typeface="Amazon Ember"/>
                  <a:sym typeface="Amazon Ember"/>
                </a:defRPr>
              </a:pPr>
              <a:r>
                <a:t>Global mesh of availability zones</a:t>
              </a:r>
            </a:p>
          </p:txBody>
        </p:sp>
        <p:sp>
          <p:nvSpPr>
            <p:cNvPr id="311" name="Google Shape;310;p29"/>
            <p:cNvSpPr txBox="1"/>
            <p:nvPr/>
          </p:nvSpPr>
          <p:spPr>
            <a:xfrm>
              <a:off x="1812804" y="1058582"/>
              <a:ext cx="1664899" cy="57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p>
              <a:pPr algn="ctr">
                <a:defRPr sz="1200" b="1">
                  <a:solidFill>
                    <a:schemeClr val="accent1"/>
                  </a:solidFill>
                  <a:latin typeface="Amazon Ember"/>
                  <a:ea typeface="Amazon Ember"/>
                  <a:cs typeface="Amazon Ember"/>
                  <a:sym typeface="Amazon Ember"/>
                </a:defRPr>
              </a:pPr>
              <a:r>
                <a:t>ELASTICITY</a:t>
              </a:r>
              <a:endParaRPr sz="1000"/>
            </a:p>
            <a:p>
              <a:pPr algn="ctr">
                <a:defRPr sz="1000">
                  <a:solidFill>
                    <a:srgbClr val="4FA4D0"/>
                  </a:solidFill>
                  <a:latin typeface="Amazon Ember"/>
                  <a:ea typeface="Amazon Ember"/>
                  <a:cs typeface="Amazon Ember"/>
                  <a:sym typeface="Amazon Ember"/>
                </a:defRPr>
              </a:pPr>
              <a:r>
                <a:t>Automatic, on-demand resource provisioning</a:t>
              </a:r>
            </a:p>
          </p:txBody>
        </p:sp>
        <p:sp>
          <p:nvSpPr>
            <p:cNvPr id="312" name="Google Shape;311;p29"/>
            <p:cNvSpPr txBox="1"/>
            <p:nvPr/>
          </p:nvSpPr>
          <p:spPr>
            <a:xfrm>
              <a:off x="3625608" y="1058582"/>
              <a:ext cx="1664899" cy="57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p>
              <a:pPr algn="ctr">
                <a:defRPr sz="1200" b="1">
                  <a:solidFill>
                    <a:schemeClr val="accent1"/>
                  </a:solidFill>
                  <a:latin typeface="Amazon Ember"/>
                  <a:ea typeface="Amazon Ember"/>
                  <a:cs typeface="Amazon Ember"/>
                  <a:sym typeface="Amazon Ember"/>
                </a:defRPr>
              </a:pPr>
              <a:r>
                <a:t>AGILITY</a:t>
              </a:r>
              <a:endParaRPr sz="1000"/>
            </a:p>
            <a:p>
              <a:pPr algn="ctr">
                <a:defRPr sz="1000">
                  <a:solidFill>
                    <a:srgbClr val="4FA4D0"/>
                  </a:solidFill>
                  <a:latin typeface="Amazon Ember"/>
                  <a:ea typeface="Amazon Ember"/>
                  <a:cs typeface="Amazon Ember"/>
                  <a:sym typeface="Amazon Ember"/>
                </a:defRPr>
              </a:pPr>
              <a:r>
                <a:t>Support for existing and cloud-based apps</a:t>
              </a:r>
            </a:p>
          </p:txBody>
        </p:sp>
        <p:sp>
          <p:nvSpPr>
            <p:cNvPr id="313" name="Google Shape;312;p29"/>
            <p:cNvSpPr txBox="1"/>
            <p:nvPr/>
          </p:nvSpPr>
          <p:spPr>
            <a:xfrm>
              <a:off x="5438412" y="1058582"/>
              <a:ext cx="1664899" cy="57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p>
              <a:pPr algn="ctr">
                <a:defRPr sz="1200" b="1">
                  <a:solidFill>
                    <a:schemeClr val="accent1"/>
                  </a:solidFill>
                  <a:latin typeface="Amazon Ember"/>
                  <a:ea typeface="Amazon Ember"/>
                  <a:cs typeface="Amazon Ember"/>
                  <a:sym typeface="Amazon Ember"/>
                </a:defRPr>
              </a:pPr>
              <a:r>
                <a:t>SECURITY</a:t>
              </a:r>
              <a:endParaRPr sz="1000"/>
            </a:p>
            <a:p>
              <a:pPr algn="ctr">
                <a:defRPr sz="1000">
                  <a:solidFill>
                    <a:srgbClr val="4FA4D0"/>
                  </a:solidFill>
                  <a:latin typeface="Amazon Ember"/>
                  <a:ea typeface="Amazon Ember"/>
                  <a:cs typeface="Amazon Ember"/>
                  <a:sym typeface="Amazon Ember"/>
                </a:defRPr>
              </a:pPr>
              <a:r>
                <a:t>Built-in security and compliance certifications</a:t>
              </a:r>
            </a:p>
          </p:txBody>
        </p:sp>
        <p:sp>
          <p:nvSpPr>
            <p:cNvPr id="314" name="Google Shape;313;p29"/>
            <p:cNvSpPr/>
            <p:nvPr/>
          </p:nvSpPr>
          <p:spPr>
            <a:xfrm>
              <a:off x="368190" y="0"/>
              <a:ext cx="928517" cy="928516"/>
            </a:xfrm>
            <a:prstGeom prst="ellipse">
              <a:avLst/>
            </a:prstGeom>
            <a:solidFill>
              <a:srgbClr val="2E3E4F"/>
            </a:solidFill>
            <a:ln w="12700" cap="flat">
              <a:noFill/>
              <a:miter lim="400000"/>
            </a:ln>
            <a:effectLst/>
          </p:spPr>
          <p:txBody>
            <a:bodyPr wrap="square" lIns="45719" tIns="45719" rIns="45719" bIns="45719" numCol="1" anchor="ctr">
              <a:noAutofit/>
            </a:bodyPr>
            <a:lstStyle/>
            <a:p>
              <a:pPr algn="ctr">
                <a:defRPr>
                  <a:solidFill>
                    <a:srgbClr val="FFFFFF"/>
                  </a:solidFill>
                  <a:latin typeface="Amazon Ember"/>
                  <a:ea typeface="Amazon Ember"/>
                  <a:cs typeface="Amazon Ember"/>
                  <a:sym typeface="Amazon Ember"/>
                </a:defRPr>
              </a:pPr>
              <a:endParaRPr/>
            </a:p>
          </p:txBody>
        </p:sp>
        <p:sp>
          <p:nvSpPr>
            <p:cNvPr id="315" name="Google Shape;314;p29"/>
            <p:cNvSpPr/>
            <p:nvPr/>
          </p:nvSpPr>
          <p:spPr>
            <a:xfrm>
              <a:off x="2180995" y="0"/>
              <a:ext cx="928517" cy="928516"/>
            </a:xfrm>
            <a:prstGeom prst="ellipse">
              <a:avLst/>
            </a:prstGeom>
            <a:solidFill>
              <a:srgbClr val="2E3E4F"/>
            </a:solidFill>
            <a:ln w="12700" cap="flat">
              <a:noFill/>
              <a:miter lim="400000"/>
            </a:ln>
            <a:effectLst/>
          </p:spPr>
          <p:txBody>
            <a:bodyPr wrap="square" lIns="45719" tIns="45719" rIns="45719" bIns="45719" numCol="1" anchor="ctr">
              <a:noAutofit/>
            </a:bodyPr>
            <a:lstStyle/>
            <a:p>
              <a:pPr algn="ctr">
                <a:defRPr>
                  <a:solidFill>
                    <a:srgbClr val="FFFFFF"/>
                  </a:solidFill>
                  <a:latin typeface="Amazon Ember"/>
                  <a:ea typeface="Amazon Ember"/>
                  <a:cs typeface="Amazon Ember"/>
                  <a:sym typeface="Amazon Ember"/>
                </a:defRPr>
              </a:pPr>
              <a:endParaRPr/>
            </a:p>
          </p:txBody>
        </p:sp>
        <p:sp>
          <p:nvSpPr>
            <p:cNvPr id="316" name="Google Shape;315;p29"/>
            <p:cNvSpPr/>
            <p:nvPr/>
          </p:nvSpPr>
          <p:spPr>
            <a:xfrm>
              <a:off x="3993799" y="0"/>
              <a:ext cx="928517" cy="928516"/>
            </a:xfrm>
            <a:prstGeom prst="ellipse">
              <a:avLst/>
            </a:prstGeom>
            <a:solidFill>
              <a:srgbClr val="2E3E4F"/>
            </a:solidFill>
            <a:ln w="12700" cap="flat">
              <a:noFill/>
              <a:miter lim="400000"/>
            </a:ln>
            <a:effectLst/>
          </p:spPr>
          <p:txBody>
            <a:bodyPr wrap="square" lIns="45719" tIns="45719" rIns="45719" bIns="45719" numCol="1" anchor="ctr">
              <a:noAutofit/>
            </a:bodyPr>
            <a:lstStyle/>
            <a:p>
              <a:pPr algn="ctr">
                <a:defRPr>
                  <a:solidFill>
                    <a:srgbClr val="FFFFFF"/>
                  </a:solidFill>
                  <a:latin typeface="Amazon Ember"/>
                  <a:ea typeface="Amazon Ember"/>
                  <a:cs typeface="Amazon Ember"/>
                  <a:sym typeface="Amazon Ember"/>
                </a:defRPr>
              </a:pPr>
              <a:endParaRPr/>
            </a:p>
          </p:txBody>
        </p:sp>
        <p:sp>
          <p:nvSpPr>
            <p:cNvPr id="317" name="Google Shape;316;p29"/>
            <p:cNvSpPr/>
            <p:nvPr/>
          </p:nvSpPr>
          <p:spPr>
            <a:xfrm>
              <a:off x="5806603" y="0"/>
              <a:ext cx="928517" cy="928516"/>
            </a:xfrm>
            <a:prstGeom prst="ellipse">
              <a:avLst/>
            </a:prstGeom>
            <a:solidFill>
              <a:srgbClr val="2E3E4F"/>
            </a:solidFill>
            <a:ln w="12700" cap="flat">
              <a:noFill/>
              <a:miter lim="400000"/>
            </a:ln>
            <a:effectLst/>
          </p:spPr>
          <p:txBody>
            <a:bodyPr wrap="square" lIns="45719" tIns="45719" rIns="45719" bIns="45719" numCol="1" anchor="ctr">
              <a:noAutofit/>
            </a:bodyPr>
            <a:lstStyle/>
            <a:p>
              <a:pPr algn="ctr">
                <a:defRPr>
                  <a:solidFill>
                    <a:srgbClr val="FFFFFF"/>
                  </a:solidFill>
                  <a:latin typeface="Amazon Ember"/>
                  <a:ea typeface="Amazon Ember"/>
                  <a:cs typeface="Amazon Ember"/>
                  <a:sym typeface="Amazon Ember"/>
                </a:defRPr>
              </a:pPr>
              <a:endParaRPr/>
            </a:p>
          </p:txBody>
        </p:sp>
        <p:pic>
          <p:nvPicPr>
            <p:cNvPr id="318" name="Google Shape;317;p29" descr="Google Shape;317;p29"/>
            <p:cNvPicPr>
              <a:picLocks noChangeAspect="1"/>
            </p:cNvPicPr>
            <p:nvPr/>
          </p:nvPicPr>
          <p:blipFill>
            <a:blip r:embed="rId3">
              <a:extLst/>
            </a:blip>
            <a:stretch>
              <a:fillRect/>
            </a:stretch>
          </p:blipFill>
          <p:spPr>
            <a:xfrm>
              <a:off x="558128" y="189937"/>
              <a:ext cx="548641" cy="548642"/>
            </a:xfrm>
            <a:prstGeom prst="rect">
              <a:avLst/>
            </a:prstGeom>
            <a:ln w="12700" cap="flat">
              <a:noFill/>
              <a:miter lim="400000"/>
            </a:ln>
            <a:effectLst/>
          </p:spPr>
        </p:pic>
        <p:pic>
          <p:nvPicPr>
            <p:cNvPr id="319" name="Google Shape;318;p29" descr="Google Shape;318;p29"/>
            <p:cNvPicPr>
              <a:picLocks noChangeAspect="1"/>
            </p:cNvPicPr>
            <p:nvPr/>
          </p:nvPicPr>
          <p:blipFill>
            <a:blip r:embed="rId4">
              <a:extLst/>
            </a:blip>
            <a:stretch>
              <a:fillRect/>
            </a:stretch>
          </p:blipFill>
          <p:spPr>
            <a:xfrm>
              <a:off x="2370933" y="165319"/>
              <a:ext cx="548641" cy="597879"/>
            </a:xfrm>
            <a:prstGeom prst="rect">
              <a:avLst/>
            </a:prstGeom>
            <a:ln w="12700" cap="flat">
              <a:noFill/>
              <a:miter lim="400000"/>
            </a:ln>
            <a:effectLst/>
          </p:spPr>
        </p:pic>
        <p:pic>
          <p:nvPicPr>
            <p:cNvPr id="320" name="Google Shape;319;p29" descr="Google Shape;319;p29"/>
            <p:cNvPicPr>
              <a:picLocks noChangeAspect="1"/>
            </p:cNvPicPr>
            <p:nvPr/>
          </p:nvPicPr>
          <p:blipFill>
            <a:blip r:embed="rId5">
              <a:extLst/>
            </a:blip>
            <a:stretch>
              <a:fillRect/>
            </a:stretch>
          </p:blipFill>
          <p:spPr>
            <a:xfrm>
              <a:off x="4178462" y="189937"/>
              <a:ext cx="559192" cy="548642"/>
            </a:xfrm>
            <a:prstGeom prst="rect">
              <a:avLst/>
            </a:prstGeom>
            <a:ln w="12700" cap="flat">
              <a:noFill/>
              <a:miter lim="400000"/>
            </a:ln>
            <a:effectLst/>
          </p:spPr>
        </p:pic>
        <p:pic>
          <p:nvPicPr>
            <p:cNvPr id="321" name="Google Shape;320;p29" descr="Google Shape;320;p29"/>
            <p:cNvPicPr>
              <a:picLocks noChangeAspect="1"/>
            </p:cNvPicPr>
            <p:nvPr/>
          </p:nvPicPr>
          <p:blipFill>
            <a:blip r:embed="rId6">
              <a:extLst/>
            </a:blip>
            <a:stretch>
              <a:fillRect/>
            </a:stretch>
          </p:blipFill>
          <p:spPr>
            <a:xfrm>
              <a:off x="6041635" y="189937"/>
              <a:ext cx="458453" cy="548642"/>
            </a:xfrm>
            <a:prstGeom prst="rect">
              <a:avLst/>
            </a:prstGeom>
            <a:ln w="12700" cap="flat">
              <a:noFill/>
              <a:miter lim="400000"/>
            </a:ln>
            <a:effectLst/>
          </p:spPr>
        </p:pic>
      </p:grpSp>
    </p:spTree>
    <p:extLst>
      <p:ext uri="{BB962C8B-B14F-4D97-AF65-F5344CB8AC3E}">
        <p14:creationId xmlns:p14="http://schemas.microsoft.com/office/powerpoint/2010/main" val="37163723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F35D6BA0-D8FE-6144-9747-8C2FFCED6461}"/>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a:t>
            </a:r>
          </a:p>
        </p:txBody>
      </p:sp>
      <p:sp>
        <p:nvSpPr>
          <p:cNvPr id="45" name="TextBox 44">
            <a:extLst>
              <a:ext uri="{FF2B5EF4-FFF2-40B4-BE49-F238E27FC236}">
                <a16:creationId xmlns:a16="http://schemas.microsoft.com/office/drawing/2014/main" id="{C4796D21-4954-7F48-96D1-A2AB1B2275D7}"/>
              </a:ext>
            </a:extLst>
          </p:cNvPr>
          <p:cNvSpPr txBox="1"/>
          <p:nvPr/>
        </p:nvSpPr>
        <p:spPr>
          <a:xfrm>
            <a:off x="851419" y="1477979"/>
            <a:ext cx="5359652" cy="1754326"/>
          </a:xfrm>
          <a:prstGeom prst="rect">
            <a:avLst/>
          </a:prstGeom>
          <a:noFill/>
        </p:spPr>
        <p:txBody>
          <a:bodyPr wrap="square" rtlCol="0">
            <a:spAutoFit/>
          </a:bodyPr>
          <a:lstStyle/>
          <a:p>
            <a:pPr marL="285750" indent="-285750">
              <a:buFontTx/>
              <a:buChar char="-"/>
            </a:pPr>
            <a:r>
              <a:rPr lang="en-US" dirty="0">
                <a:solidFill>
                  <a:schemeClr val="accent1"/>
                </a:solidFill>
              </a:rPr>
              <a:t>AWS Regions.</a:t>
            </a:r>
          </a:p>
          <a:p>
            <a:pPr marL="285750" indent="-285750">
              <a:buFontTx/>
              <a:buChar char="-"/>
            </a:pPr>
            <a:r>
              <a:rPr lang="en-US" dirty="0">
                <a:solidFill>
                  <a:schemeClr val="accent1"/>
                </a:solidFill>
              </a:rPr>
              <a:t>Availability Zones.</a:t>
            </a:r>
          </a:p>
          <a:p>
            <a:pPr marL="285750" indent="-285750">
              <a:buFontTx/>
              <a:buChar char="-"/>
            </a:pPr>
            <a:r>
              <a:rPr lang="en-US" dirty="0">
                <a:solidFill>
                  <a:schemeClr val="accent1"/>
                </a:solidFill>
              </a:rPr>
              <a:t>Auto Healing.</a:t>
            </a:r>
          </a:p>
          <a:p>
            <a:pPr marL="285750" indent="-285750">
              <a:buFontTx/>
              <a:buChar char="-"/>
            </a:pPr>
            <a:r>
              <a:rPr lang="en-US" dirty="0">
                <a:solidFill>
                  <a:schemeClr val="accent1"/>
                </a:solidFill>
              </a:rPr>
              <a:t>Monitoring.</a:t>
            </a:r>
          </a:p>
          <a:p>
            <a:pPr marL="285750" indent="-285750">
              <a:buFontTx/>
              <a:buChar char="-"/>
            </a:pPr>
            <a:r>
              <a:rPr lang="en-US" dirty="0">
                <a:solidFill>
                  <a:schemeClr val="accent1"/>
                </a:solidFill>
              </a:rPr>
              <a:t>Auditing and Management.</a:t>
            </a:r>
          </a:p>
          <a:p>
            <a:endParaRPr lang="en-US" dirty="0">
              <a:solidFill>
                <a:schemeClr val="accent1"/>
              </a:solidFill>
            </a:endParaRPr>
          </a:p>
        </p:txBody>
      </p:sp>
    </p:spTree>
    <p:extLst>
      <p:ext uri="{BB962C8B-B14F-4D97-AF65-F5344CB8AC3E}">
        <p14:creationId xmlns:p14="http://schemas.microsoft.com/office/powerpoint/2010/main" val="3446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8DB7B4-9C97-EB43-9FC3-FF53BAE97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642" y="114937"/>
            <a:ext cx="2713828" cy="1451882"/>
          </a:xfrm>
          <a:prstGeom prst="rect">
            <a:avLst/>
          </a:prstGeom>
        </p:spPr>
      </p:pic>
      <p:cxnSp>
        <p:nvCxnSpPr>
          <p:cNvPr id="6" name="Straight Connector 5">
            <a:extLst>
              <a:ext uri="{FF2B5EF4-FFF2-40B4-BE49-F238E27FC236}">
                <a16:creationId xmlns:a16="http://schemas.microsoft.com/office/drawing/2014/main" id="{0976BA49-97F7-9643-822A-B99022938BDF}"/>
              </a:ext>
            </a:extLst>
          </p:cNvPr>
          <p:cNvCxnSpPr/>
          <p:nvPr/>
        </p:nvCxnSpPr>
        <p:spPr>
          <a:xfrm flipV="1">
            <a:off x="4457700" y="752476"/>
            <a:ext cx="2466975" cy="432912"/>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66F80F-F3B7-2C4C-9109-187C9B62CEB7}"/>
              </a:ext>
            </a:extLst>
          </p:cNvPr>
          <p:cNvCxnSpPr/>
          <p:nvPr/>
        </p:nvCxnSpPr>
        <p:spPr>
          <a:xfrm flipV="1">
            <a:off x="4457700" y="3140809"/>
            <a:ext cx="633797" cy="743147"/>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B9A65170-4370-DA40-9A6F-69D91055F27A}"/>
              </a:ext>
            </a:extLst>
          </p:cNvPr>
          <p:cNvGrpSpPr/>
          <p:nvPr/>
        </p:nvGrpSpPr>
        <p:grpSpPr>
          <a:xfrm>
            <a:off x="429477" y="1185388"/>
            <a:ext cx="4028223" cy="2698568"/>
            <a:chOff x="429476" y="1271451"/>
            <a:chExt cx="5146569" cy="3082835"/>
          </a:xfrm>
        </p:grpSpPr>
        <p:cxnSp>
          <p:nvCxnSpPr>
            <p:cNvPr id="10" name="Straight Connector 9">
              <a:extLst>
                <a:ext uri="{FF2B5EF4-FFF2-40B4-BE49-F238E27FC236}">
                  <a16:creationId xmlns:a16="http://schemas.microsoft.com/office/drawing/2014/main" id="{AF664EBE-465C-E442-9954-B6B6089DAB73}"/>
                </a:ext>
              </a:extLst>
            </p:cNvPr>
            <p:cNvCxnSpPr>
              <a:stCxn id="9" idx="6"/>
              <a:endCxn id="14" idx="2"/>
            </p:cNvCxnSpPr>
            <p:nvPr/>
          </p:nvCxnSpPr>
          <p:spPr>
            <a:xfrm>
              <a:off x="2301776" y="1591659"/>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B13334F-BEE8-954B-AFEF-E875D66D57F6}"/>
                </a:ext>
              </a:extLst>
            </p:cNvPr>
            <p:cNvCxnSpPr>
              <a:stCxn id="13" idx="0"/>
              <a:endCxn id="14" idx="4"/>
            </p:cNvCxnSpPr>
            <p:nvPr/>
          </p:nvCxnSpPr>
          <p:spPr>
            <a:xfrm flipV="1">
              <a:off x="5000956"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22ABF30-7BEF-A441-8295-BF02BBCC4D19}"/>
                </a:ext>
              </a:extLst>
            </p:cNvPr>
            <p:cNvCxnSpPr>
              <a:stCxn id="7" idx="0"/>
              <a:endCxn id="9" idx="4"/>
            </p:cNvCxnSpPr>
            <p:nvPr/>
          </p:nvCxnSpPr>
          <p:spPr>
            <a:xfrm flipV="1">
              <a:off x="1811540"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E871D28-C19F-3542-852E-65B8C3CDA056}"/>
                </a:ext>
              </a:extLst>
            </p:cNvPr>
            <p:cNvCxnSpPr>
              <a:endCxn id="12" idx="1"/>
            </p:cNvCxnSpPr>
            <p:nvPr/>
          </p:nvCxnSpPr>
          <p:spPr>
            <a:xfrm>
              <a:off x="2255855" y="1703196"/>
              <a:ext cx="1765284" cy="93686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CFCCE75-E108-BA44-80C9-6F076C8A3EA4}"/>
                </a:ext>
              </a:extLst>
            </p:cNvPr>
            <p:cNvCxnSpPr>
              <a:endCxn id="11" idx="0"/>
            </p:cNvCxnSpPr>
            <p:nvPr/>
          </p:nvCxnSpPr>
          <p:spPr>
            <a:xfrm>
              <a:off x="2009670" y="1813727"/>
              <a:ext cx="649688" cy="75501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7456760-9F26-F040-8DC9-19C7BC596395}"/>
                </a:ext>
              </a:extLst>
            </p:cNvPr>
            <p:cNvCxnSpPr/>
            <p:nvPr/>
          </p:nvCxnSpPr>
          <p:spPr>
            <a:xfrm>
              <a:off x="2139105" y="1769643"/>
              <a:ext cx="2603717" cy="204873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ACAAE6D8-16CB-A743-91B1-1A2493AE160C}"/>
                </a:ext>
              </a:extLst>
            </p:cNvPr>
            <p:cNvGrpSpPr/>
            <p:nvPr/>
          </p:nvGrpSpPr>
          <p:grpSpPr>
            <a:xfrm>
              <a:off x="429476" y="1271451"/>
              <a:ext cx="5146569" cy="3082835"/>
              <a:chOff x="557546" y="1271451"/>
              <a:chExt cx="5146569" cy="3082835"/>
            </a:xfrm>
          </p:grpSpPr>
          <p:grpSp>
            <p:nvGrpSpPr>
              <p:cNvPr id="30" name="Group 29">
                <a:extLst>
                  <a:ext uri="{FF2B5EF4-FFF2-40B4-BE49-F238E27FC236}">
                    <a16:creationId xmlns:a16="http://schemas.microsoft.com/office/drawing/2014/main" id="{72A50D6F-DEFA-604C-BCD9-57A2122633FD}"/>
                  </a:ext>
                </a:extLst>
              </p:cNvPr>
              <p:cNvGrpSpPr/>
              <p:nvPr/>
            </p:nvGrpSpPr>
            <p:grpSpPr>
              <a:xfrm>
                <a:off x="648917" y="1348150"/>
                <a:ext cx="4970345" cy="2919050"/>
                <a:chOff x="-131203" y="1058981"/>
                <a:chExt cx="6735208" cy="3747476"/>
              </a:xfrm>
            </p:grpSpPr>
            <p:sp>
              <p:nvSpPr>
                <p:cNvPr id="32" name="Oval 31">
                  <a:extLst>
                    <a:ext uri="{FF2B5EF4-FFF2-40B4-BE49-F238E27FC236}">
                      <a16:creationId xmlns:a16="http://schemas.microsoft.com/office/drawing/2014/main" id="{288AF4F4-35C8-644E-901D-C4FFA8D73383}"/>
                    </a:ext>
                  </a:extLst>
                </p:cNvPr>
                <p:cNvSpPr/>
                <p:nvPr/>
              </p:nvSpPr>
              <p:spPr>
                <a:xfrm>
                  <a:off x="953479" y="4181223"/>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3" name="Oval 32">
                  <a:extLst>
                    <a:ext uri="{FF2B5EF4-FFF2-40B4-BE49-F238E27FC236}">
                      <a16:creationId xmlns:a16="http://schemas.microsoft.com/office/drawing/2014/main" id="{AF810C56-7106-6442-BB53-81CB769C8696}"/>
                    </a:ext>
                  </a:extLst>
                </p:cNvPr>
                <p:cNvSpPr/>
                <p:nvPr/>
              </p:nvSpPr>
              <p:spPr>
                <a:xfrm>
                  <a:off x="953479" y="1058981"/>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4" name="Oval 33">
                  <a:extLst>
                    <a:ext uri="{FF2B5EF4-FFF2-40B4-BE49-F238E27FC236}">
                      <a16:creationId xmlns:a16="http://schemas.microsoft.com/office/drawing/2014/main" id="{16F43DCB-C898-7B46-99EB-56D9A7D776CA}"/>
                    </a:ext>
                  </a:extLst>
                </p:cNvPr>
                <p:cNvSpPr/>
                <p:nvPr/>
              </p:nvSpPr>
              <p:spPr>
                <a:xfrm>
                  <a:off x="-131203" y="2618147"/>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5" name="Oval 34">
                  <a:extLst>
                    <a:ext uri="{FF2B5EF4-FFF2-40B4-BE49-F238E27FC236}">
                      <a16:creationId xmlns:a16="http://schemas.microsoft.com/office/drawing/2014/main" id="{FDBE7D1A-9264-1342-80C2-64E6FB3CB598}"/>
                    </a:ext>
                  </a:extLst>
                </p:cNvPr>
                <p:cNvSpPr/>
                <p:nvPr/>
              </p:nvSpPr>
              <p:spPr>
                <a:xfrm>
                  <a:off x="2102339" y="2625972"/>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6" name="Oval 35">
                  <a:extLst>
                    <a:ext uri="{FF2B5EF4-FFF2-40B4-BE49-F238E27FC236}">
                      <a16:creationId xmlns:a16="http://schemas.microsoft.com/office/drawing/2014/main" id="{F3D9D531-13E9-C84D-ABBD-9B7E9CA4DB10}"/>
                    </a:ext>
                  </a:extLst>
                </p:cNvPr>
                <p:cNvSpPr/>
                <p:nvPr/>
              </p:nvSpPr>
              <p:spPr>
                <a:xfrm>
                  <a:off x="4417396" y="2625972"/>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7" name="Oval 36">
                  <a:extLst>
                    <a:ext uri="{FF2B5EF4-FFF2-40B4-BE49-F238E27FC236}">
                      <a16:creationId xmlns:a16="http://schemas.microsoft.com/office/drawing/2014/main" id="{6CAE2ADB-7C78-5A48-BA87-40BAE6CBB33F}"/>
                    </a:ext>
                  </a:extLst>
                </p:cNvPr>
                <p:cNvSpPr/>
                <p:nvPr/>
              </p:nvSpPr>
              <p:spPr>
                <a:xfrm>
                  <a:off x="5275388" y="4181223"/>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Transit</a:t>
                  </a:r>
                  <a:endParaRPr lang="en-US" sz="1200" dirty="0">
                    <a:solidFill>
                      <a:schemeClr val="tx1"/>
                    </a:solidFill>
                    <a:latin typeface="Century Gothic" panose="020B0502020202020204" pitchFamily="34" charset="0"/>
                  </a:endParaRPr>
                </a:p>
              </p:txBody>
            </p:sp>
            <p:sp>
              <p:nvSpPr>
                <p:cNvPr id="38" name="Oval 37">
                  <a:extLst>
                    <a:ext uri="{FF2B5EF4-FFF2-40B4-BE49-F238E27FC236}">
                      <a16:creationId xmlns:a16="http://schemas.microsoft.com/office/drawing/2014/main" id="{7816FA95-34C4-D740-930B-42F23071013E}"/>
                    </a:ext>
                  </a:extLst>
                </p:cNvPr>
                <p:cNvSpPr/>
                <p:nvPr/>
              </p:nvSpPr>
              <p:spPr>
                <a:xfrm>
                  <a:off x="5275388" y="1058981"/>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Transit</a:t>
                  </a:r>
                  <a:endParaRPr lang="en-US" sz="1200" dirty="0">
                    <a:solidFill>
                      <a:schemeClr val="tx1"/>
                    </a:solidFill>
                    <a:latin typeface="Century Gothic" panose="020B0502020202020204" pitchFamily="34" charset="0"/>
                  </a:endParaRPr>
                </a:p>
              </p:txBody>
            </p:sp>
          </p:grpSp>
          <p:sp>
            <p:nvSpPr>
              <p:cNvPr id="31" name="Rectangle 30">
                <a:extLst>
                  <a:ext uri="{FF2B5EF4-FFF2-40B4-BE49-F238E27FC236}">
                    <a16:creationId xmlns:a16="http://schemas.microsoft.com/office/drawing/2014/main" id="{C593DA94-0F42-DB4C-BFCF-411D6A2E5B44}"/>
                  </a:ext>
                </a:extLst>
              </p:cNvPr>
              <p:cNvSpPr/>
              <p:nvPr/>
            </p:nvSpPr>
            <p:spPr>
              <a:xfrm>
                <a:off x="557546" y="1271451"/>
                <a:ext cx="5146569" cy="3082835"/>
              </a:xfrm>
              <a:prstGeom prst="rect">
                <a:avLst/>
              </a:prstGeom>
              <a:noFill/>
              <a:ln w="25400">
                <a:solidFill>
                  <a:srgbClr val="F7A028"/>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000">
                  <a:solidFill>
                    <a:schemeClr val="tx1"/>
                  </a:solidFill>
                  <a:latin typeface="Century Gothic" panose="020B0502020202020204" pitchFamily="34" charset="0"/>
                </a:endParaRPr>
              </a:p>
            </p:txBody>
          </p:sp>
        </p:grpSp>
        <p:cxnSp>
          <p:nvCxnSpPr>
            <p:cNvPr id="17" name="Straight Connector 16">
              <a:extLst>
                <a:ext uri="{FF2B5EF4-FFF2-40B4-BE49-F238E27FC236}">
                  <a16:creationId xmlns:a16="http://schemas.microsoft.com/office/drawing/2014/main" id="{202820CE-5F66-AF44-8C50-438E80AED739}"/>
                </a:ext>
              </a:extLst>
            </p:cNvPr>
            <p:cNvCxnSpPr>
              <a:endCxn id="10" idx="7"/>
            </p:cNvCxnSpPr>
            <p:nvPr/>
          </p:nvCxnSpPr>
          <p:spPr>
            <a:xfrm flipH="1">
              <a:off x="1357732" y="1654174"/>
              <a:ext cx="3185947" cy="97979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8B53B43-9EBE-8A47-9E3F-6DAA0343C53B}"/>
                </a:ext>
              </a:extLst>
            </p:cNvPr>
            <p:cNvCxnSpPr>
              <a:endCxn id="11" idx="7"/>
            </p:cNvCxnSpPr>
            <p:nvPr/>
          </p:nvCxnSpPr>
          <p:spPr>
            <a:xfrm flipH="1">
              <a:off x="3006007" y="1737387"/>
              <a:ext cx="1579674" cy="90267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2EEB114-5BF5-F043-A736-0D0CB72F3BEE}"/>
                </a:ext>
              </a:extLst>
            </p:cNvPr>
            <p:cNvCxnSpPr/>
            <p:nvPr/>
          </p:nvCxnSpPr>
          <p:spPr>
            <a:xfrm flipH="1">
              <a:off x="2185546" y="1793806"/>
              <a:ext cx="2560146" cy="205769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D1EBDDD-303E-B34D-8343-63EA1214B710}"/>
                </a:ext>
              </a:extLst>
            </p:cNvPr>
            <p:cNvCxnSpPr/>
            <p:nvPr/>
          </p:nvCxnSpPr>
          <p:spPr>
            <a:xfrm flipH="1" flipV="1">
              <a:off x="4615272" y="3023202"/>
              <a:ext cx="202914" cy="76502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972B926-F8CB-A649-BBA2-79A0A87A6FA0}"/>
                </a:ext>
              </a:extLst>
            </p:cNvPr>
            <p:cNvCxnSpPr/>
            <p:nvPr/>
          </p:nvCxnSpPr>
          <p:spPr>
            <a:xfrm flipH="1">
              <a:off x="2265903" y="2984434"/>
              <a:ext cx="1771661" cy="93442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7132C3E-E687-B145-A19B-7C64D00CBA7E}"/>
                </a:ext>
              </a:extLst>
            </p:cNvPr>
            <p:cNvCxnSpPr>
              <a:stCxn id="11" idx="6"/>
              <a:endCxn id="12" idx="2"/>
            </p:cNvCxnSpPr>
            <p:nvPr/>
          </p:nvCxnSpPr>
          <p:spPr>
            <a:xfrm>
              <a:off x="3149594" y="2812247"/>
              <a:ext cx="727958"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B547F93-6EF5-2D4F-A67E-172AA43B29BB}"/>
                </a:ext>
              </a:extLst>
            </p:cNvPr>
            <p:cNvCxnSpPr/>
            <p:nvPr/>
          </p:nvCxnSpPr>
          <p:spPr>
            <a:xfrm>
              <a:off x="2292234" y="4024361"/>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7B6BDFD-E142-EF4F-9841-1EEDE19BA255}"/>
                </a:ext>
              </a:extLst>
            </p:cNvPr>
            <p:cNvCxnSpPr>
              <a:endCxn id="10" idx="5"/>
            </p:cNvCxnSpPr>
            <p:nvPr/>
          </p:nvCxnSpPr>
          <p:spPr>
            <a:xfrm flipH="1" flipV="1">
              <a:off x="1357732" y="2978339"/>
              <a:ext cx="3194171" cy="950566"/>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4B1B3AB-70DA-3D49-8FB5-A2A7E73E079C}"/>
                </a:ext>
              </a:extLst>
            </p:cNvPr>
            <p:cNvCxnSpPr>
              <a:stCxn id="11" idx="5"/>
            </p:cNvCxnSpPr>
            <p:nvPr/>
          </p:nvCxnSpPr>
          <p:spPr>
            <a:xfrm>
              <a:off x="3006007" y="2984434"/>
              <a:ext cx="1616235" cy="87915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3527154-1B94-D441-ACF9-5D0F4B95E7FC}"/>
                </a:ext>
              </a:extLst>
            </p:cNvPr>
            <p:cNvCxnSpPr>
              <a:endCxn id="11" idx="4"/>
            </p:cNvCxnSpPr>
            <p:nvPr/>
          </p:nvCxnSpPr>
          <p:spPr>
            <a:xfrm flipV="1">
              <a:off x="2009670" y="3055756"/>
              <a:ext cx="649688" cy="73864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324D780-7E4C-8F4D-AF02-D8C38DF1323D}"/>
                </a:ext>
              </a:extLst>
            </p:cNvPr>
            <p:cNvCxnSpPr>
              <a:stCxn id="10" idx="6"/>
              <a:endCxn id="11" idx="2"/>
            </p:cNvCxnSpPr>
            <p:nvPr/>
          </p:nvCxnSpPr>
          <p:spPr>
            <a:xfrm>
              <a:off x="1501319" y="2806152"/>
              <a:ext cx="667803" cy="6095"/>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0A9F9D4-0FBF-FC45-8E3B-4FD299643C0B}"/>
                </a:ext>
              </a:extLst>
            </p:cNvPr>
            <p:cNvCxnSpPr>
              <a:stCxn id="7" idx="1"/>
              <a:endCxn id="10" idx="4"/>
            </p:cNvCxnSpPr>
            <p:nvPr/>
          </p:nvCxnSpPr>
          <p:spPr>
            <a:xfrm flipH="1" flipV="1">
              <a:off x="1011083" y="3049661"/>
              <a:ext cx="453808" cy="8018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4855052-C4B8-A847-8128-23AE2A60299D}"/>
                </a:ext>
              </a:extLst>
            </p:cNvPr>
            <p:cNvCxnSpPr>
              <a:stCxn id="10" idx="0"/>
              <a:endCxn id="9" idx="3"/>
            </p:cNvCxnSpPr>
            <p:nvPr/>
          </p:nvCxnSpPr>
          <p:spPr>
            <a:xfrm flipV="1">
              <a:off x="1011083" y="1763846"/>
              <a:ext cx="453808" cy="79879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8C2E9706-AB21-8147-97B7-855CE5D1FBE4}"/>
              </a:ext>
            </a:extLst>
          </p:cNvPr>
          <p:cNvSpPr/>
          <p:nvPr/>
        </p:nvSpPr>
        <p:spPr>
          <a:xfrm>
            <a:off x="4565484" y="1718101"/>
            <a:ext cx="4306531" cy="27132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E598DE55-6195-724C-A9BB-51402570A4E5}"/>
              </a:ext>
            </a:extLst>
          </p:cNvPr>
          <p:cNvCxnSpPr/>
          <p:nvPr/>
        </p:nvCxnSpPr>
        <p:spPr>
          <a:xfrm flipV="1">
            <a:off x="6078046" y="782369"/>
            <a:ext cx="929850" cy="1020478"/>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sp>
        <p:nvSpPr>
          <p:cNvPr id="41" name="Title 1">
            <a:extLst>
              <a:ext uri="{FF2B5EF4-FFF2-40B4-BE49-F238E27FC236}">
                <a16:creationId xmlns:a16="http://schemas.microsoft.com/office/drawing/2014/main" id="{91790DE0-685C-914D-AD11-7F5613A243EC}"/>
              </a:ext>
            </a:extLst>
          </p:cNvPr>
          <p:cNvSpPr>
            <a:spLocks noGrp="1"/>
          </p:cNvSpPr>
          <p:nvPr>
            <p:ph type="title"/>
          </p:nvPr>
        </p:nvSpPr>
        <p:spPr>
          <a:xfrm>
            <a:off x="355048" y="266219"/>
            <a:ext cx="8205304" cy="545192"/>
          </a:xfrm>
        </p:spPr>
        <p:txBody>
          <a:bodyPr/>
          <a:lstStyle/>
          <a:p>
            <a:r>
              <a:rPr lang="en-US" dirty="0">
                <a:solidFill>
                  <a:srgbClr val="545B64"/>
                </a:solidFill>
                <a:latin typeface="Amazon Ember" charset="0"/>
                <a:ea typeface="Amazon Ember" charset="0"/>
                <a:cs typeface="Amazon Ember" charset="0"/>
              </a:rPr>
              <a:t>AWS Regions</a:t>
            </a:r>
          </a:p>
        </p:txBody>
      </p:sp>
      <p:sp>
        <p:nvSpPr>
          <p:cNvPr id="39" name="Content Placeholder 2">
            <a:extLst>
              <a:ext uri="{FF2B5EF4-FFF2-40B4-BE49-F238E27FC236}">
                <a16:creationId xmlns:a16="http://schemas.microsoft.com/office/drawing/2014/main" id="{C335A8D0-9895-4F42-9EF1-E2FD90DA7B2D}"/>
              </a:ext>
            </a:extLst>
          </p:cNvPr>
          <p:cNvSpPr txBox="1">
            <a:spLocks/>
          </p:cNvSpPr>
          <p:nvPr/>
        </p:nvSpPr>
        <p:spPr>
          <a:xfrm>
            <a:off x="4593939" y="1759335"/>
            <a:ext cx="4423901" cy="3059595"/>
          </a:xfrm>
          <a:prstGeom prst="rect">
            <a:avLst/>
          </a:prstGeom>
        </p:spPr>
        <p:txBody>
          <a:bodyPr/>
          <a:lstStyle>
            <a:lvl1pPr marL="342900" indent="-342900" algn="l" defTabSz="457200" rtl="0" eaLnBrk="1" latinLnBrk="0" hangingPunct="1">
              <a:spcBef>
                <a:spcPct val="20000"/>
              </a:spcBef>
              <a:buFont typeface="Arial"/>
              <a:buChar char="•"/>
              <a:defRPr sz="2700" b="0" i="0" kern="1200">
                <a:gradFill>
                  <a:gsLst>
                    <a:gs pos="0">
                      <a:schemeClr val="tx1"/>
                    </a:gs>
                    <a:gs pos="100000">
                      <a:schemeClr val="tx1"/>
                    </a:gs>
                  </a:gsLst>
                  <a:lin ang="5400000" scaled="1"/>
                </a:gradFill>
                <a:latin typeface="+mn-lt"/>
                <a:ea typeface="+mn-ea"/>
                <a:cs typeface="Arial"/>
              </a:defRPr>
            </a:lvl1pPr>
            <a:lvl2pPr marL="742950" indent="-285750" algn="l" defTabSz="457200" rtl="0" eaLnBrk="1" latinLnBrk="0" hangingPunct="1">
              <a:spcBef>
                <a:spcPct val="20000"/>
              </a:spcBef>
              <a:buFont typeface="Arial"/>
              <a:buChar char="–"/>
              <a:defRPr sz="2000" b="0" i="0" kern="1200">
                <a:gradFill>
                  <a:gsLst>
                    <a:gs pos="0">
                      <a:schemeClr val="tx1"/>
                    </a:gs>
                    <a:gs pos="100000">
                      <a:schemeClr val="tx1"/>
                    </a:gs>
                  </a:gsLst>
                  <a:lin ang="5400000" scaled="1"/>
                </a:gradFill>
                <a:latin typeface="+mn-lt"/>
                <a:ea typeface="+mn-ea"/>
                <a:cs typeface="Arial"/>
              </a:defRPr>
            </a:lvl2pPr>
            <a:lvl3pPr marL="1143000" indent="-228600" algn="l" defTabSz="457200" rtl="0" eaLnBrk="1" latinLnBrk="0" hangingPunct="1">
              <a:spcBef>
                <a:spcPct val="20000"/>
              </a:spcBef>
              <a:buFont typeface="Arial"/>
              <a:buChar char="•"/>
              <a:defRPr sz="1800" b="0" i="0" kern="1200">
                <a:gradFill>
                  <a:gsLst>
                    <a:gs pos="0">
                      <a:schemeClr val="tx1"/>
                    </a:gs>
                    <a:gs pos="100000">
                      <a:schemeClr val="tx1"/>
                    </a:gs>
                  </a:gsLst>
                  <a:lin ang="5400000" scaled="1"/>
                </a:gradFill>
                <a:latin typeface="+mn-lt"/>
                <a:ea typeface="+mn-ea"/>
                <a:cs typeface="Arial"/>
              </a:defRPr>
            </a:lvl3pPr>
            <a:lvl4pPr marL="16002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4pPr>
            <a:lvl5pPr marL="20574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800" dirty="0">
                <a:solidFill>
                  <a:srgbClr val="545B64"/>
                </a:solidFill>
                <a:latin typeface="Amazon Ember" charset="0"/>
                <a:ea typeface="Amazon Ember" charset="0"/>
                <a:cs typeface="Amazon Ember" charset="0"/>
              </a:rPr>
              <a:t>Mesh of Availability Zones (AZ) and Transit Centers</a:t>
            </a:r>
          </a:p>
          <a:p>
            <a:pPr>
              <a:spcBef>
                <a:spcPts val="600"/>
              </a:spcBef>
            </a:pPr>
            <a:r>
              <a:rPr lang="en-US" sz="1800" b="1" dirty="0">
                <a:solidFill>
                  <a:srgbClr val="545B64"/>
                </a:solidFill>
                <a:latin typeface="Amazon Ember" charset="0"/>
                <a:ea typeface="Amazon Ember" charset="0"/>
                <a:cs typeface="Amazon Ember" charset="0"/>
              </a:rPr>
              <a:t>Redundant</a:t>
            </a:r>
            <a:r>
              <a:rPr lang="en-US" sz="1800" dirty="0">
                <a:solidFill>
                  <a:srgbClr val="545B64"/>
                </a:solidFill>
                <a:latin typeface="Amazon Ember" charset="0"/>
                <a:ea typeface="Amazon Ember" charset="0"/>
                <a:cs typeface="Amazon Ember" charset="0"/>
              </a:rPr>
              <a:t> paths to transit centers</a:t>
            </a:r>
          </a:p>
          <a:p>
            <a:pPr>
              <a:spcBef>
                <a:spcPts val="600"/>
              </a:spcBef>
            </a:pPr>
            <a:r>
              <a:rPr lang="en-US" sz="1800" dirty="0">
                <a:solidFill>
                  <a:srgbClr val="545B64"/>
                </a:solidFill>
                <a:latin typeface="Amazon Ember" charset="0"/>
                <a:ea typeface="Amazon Ember" charset="0"/>
                <a:cs typeface="Amazon Ember" charset="0"/>
              </a:rPr>
              <a:t>Transit centers connect to:</a:t>
            </a:r>
          </a:p>
          <a:p>
            <a:pPr lvl="1">
              <a:spcBef>
                <a:spcPts val="600"/>
              </a:spcBef>
            </a:pPr>
            <a:r>
              <a:rPr lang="en-US" sz="1400" dirty="0">
                <a:solidFill>
                  <a:srgbClr val="545B64"/>
                </a:solidFill>
                <a:latin typeface="Amazon Ember" charset="0"/>
                <a:ea typeface="Amazon Ember" charset="0"/>
                <a:cs typeface="Amazon Ember" charset="0"/>
              </a:rPr>
              <a:t>Private links to other AWS regions</a:t>
            </a:r>
          </a:p>
          <a:p>
            <a:pPr lvl="1">
              <a:spcBef>
                <a:spcPts val="600"/>
              </a:spcBef>
            </a:pPr>
            <a:r>
              <a:rPr lang="en-US" sz="1400" dirty="0">
                <a:solidFill>
                  <a:srgbClr val="545B64"/>
                </a:solidFill>
                <a:latin typeface="Amazon Ember" charset="0"/>
                <a:ea typeface="Amazon Ember" charset="0"/>
                <a:cs typeface="Amazon Ember" charset="0"/>
              </a:rPr>
              <a:t>Private links to customers</a:t>
            </a:r>
          </a:p>
          <a:p>
            <a:pPr lvl="1">
              <a:spcBef>
                <a:spcPts val="600"/>
              </a:spcBef>
            </a:pPr>
            <a:r>
              <a:rPr lang="en-US" sz="1400" dirty="0">
                <a:solidFill>
                  <a:srgbClr val="545B64"/>
                </a:solidFill>
                <a:latin typeface="Amazon Ember" charset="0"/>
                <a:ea typeface="Amazon Ember" charset="0"/>
                <a:cs typeface="Amazon Ember" charset="0"/>
              </a:rPr>
              <a:t>Internet through peering &amp; paid transit</a:t>
            </a:r>
          </a:p>
          <a:p>
            <a:pPr>
              <a:spcBef>
                <a:spcPts val="600"/>
              </a:spcBef>
            </a:pPr>
            <a:r>
              <a:rPr lang="en-US" sz="1800" dirty="0">
                <a:solidFill>
                  <a:srgbClr val="545B64"/>
                </a:solidFill>
                <a:latin typeface="Amazon Ember" charset="0"/>
                <a:ea typeface="Amazon Ember" charset="0"/>
                <a:cs typeface="Amazon Ember" charset="0"/>
              </a:rPr>
              <a:t>AZs &lt;2ms apart &amp; usually &lt;1ms</a:t>
            </a:r>
          </a:p>
        </p:txBody>
      </p:sp>
    </p:spTree>
    <p:extLst>
      <p:ext uri="{BB962C8B-B14F-4D97-AF65-F5344CB8AC3E}">
        <p14:creationId xmlns:p14="http://schemas.microsoft.com/office/powerpoint/2010/main" val="416960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5F535D-4341-B44E-BE9F-C045B616A23F}"/>
              </a:ext>
            </a:extLst>
          </p:cNvPr>
          <p:cNvCxnSpPr/>
          <p:nvPr/>
        </p:nvCxnSpPr>
        <p:spPr>
          <a:xfrm flipV="1">
            <a:off x="4457700" y="1277565"/>
            <a:ext cx="2092595" cy="2551485"/>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FBA5520E-7D38-504E-BD8D-6D8807352320}"/>
              </a:ext>
            </a:extLst>
          </p:cNvPr>
          <p:cNvSpPr>
            <a:spLocks noGrp="1"/>
          </p:cNvSpPr>
          <p:nvPr>
            <p:ph type="title"/>
          </p:nvPr>
        </p:nvSpPr>
        <p:spPr>
          <a:xfrm>
            <a:off x="336789" y="114936"/>
            <a:ext cx="8205304" cy="545192"/>
          </a:xfrm>
        </p:spPr>
        <p:txBody>
          <a:bodyPr/>
          <a:lstStyle/>
          <a:p>
            <a:r>
              <a:rPr lang="en-US" dirty="0">
                <a:solidFill>
                  <a:srgbClr val="545B64"/>
                </a:solidFill>
                <a:latin typeface="Amazon Ember" charset="0"/>
                <a:ea typeface="Amazon Ember" charset="0"/>
                <a:cs typeface="Amazon Ember" charset="0"/>
              </a:rPr>
              <a:t>AWS Availability Zones</a:t>
            </a:r>
          </a:p>
        </p:txBody>
      </p:sp>
      <p:cxnSp>
        <p:nvCxnSpPr>
          <p:cNvPr id="7" name="Straight Connector 6">
            <a:extLst>
              <a:ext uri="{FF2B5EF4-FFF2-40B4-BE49-F238E27FC236}">
                <a16:creationId xmlns:a16="http://schemas.microsoft.com/office/drawing/2014/main" id="{A4068E8D-4A76-0547-8249-4F60F867F55C}"/>
              </a:ext>
            </a:extLst>
          </p:cNvPr>
          <p:cNvCxnSpPr/>
          <p:nvPr/>
        </p:nvCxnSpPr>
        <p:spPr>
          <a:xfrm flipV="1">
            <a:off x="4445138" y="1124348"/>
            <a:ext cx="2105157" cy="32195"/>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4DFB5BA2-42EE-D847-8724-8D43842AD633}"/>
              </a:ext>
            </a:extLst>
          </p:cNvPr>
          <p:cNvGrpSpPr>
            <a:grpSpLocks noChangeAspect="1"/>
          </p:cNvGrpSpPr>
          <p:nvPr/>
        </p:nvGrpSpPr>
        <p:grpSpPr>
          <a:xfrm>
            <a:off x="6391275" y="490786"/>
            <a:ext cx="2247900" cy="1427535"/>
            <a:chOff x="283169" y="1209957"/>
            <a:chExt cx="5389571" cy="3208556"/>
          </a:xfrm>
        </p:grpSpPr>
        <p:cxnSp>
          <p:nvCxnSpPr>
            <p:cNvPr id="10" name="Straight Connector 9">
              <a:extLst>
                <a:ext uri="{FF2B5EF4-FFF2-40B4-BE49-F238E27FC236}">
                  <a16:creationId xmlns:a16="http://schemas.microsoft.com/office/drawing/2014/main" id="{C7CE55F9-DD0B-5D4E-81EA-C27EC3DEDFA0}"/>
                </a:ext>
              </a:extLst>
            </p:cNvPr>
            <p:cNvCxnSpPr/>
            <p:nvPr/>
          </p:nvCxnSpPr>
          <p:spPr>
            <a:xfrm>
              <a:off x="2301776" y="1591659"/>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A8AB-2EFD-1B47-A8B1-6BF5DF6E8417}"/>
                </a:ext>
              </a:extLst>
            </p:cNvPr>
            <p:cNvCxnSpPr/>
            <p:nvPr/>
          </p:nvCxnSpPr>
          <p:spPr>
            <a:xfrm flipV="1">
              <a:off x="5000956"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DE8DFD8-F415-9940-BEDE-5514A37E1809}"/>
                </a:ext>
              </a:extLst>
            </p:cNvPr>
            <p:cNvCxnSpPr/>
            <p:nvPr/>
          </p:nvCxnSpPr>
          <p:spPr>
            <a:xfrm flipV="1">
              <a:off x="1811540"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73E08D2-EF3F-1D45-AA93-8458ECA4B63C}"/>
                </a:ext>
              </a:extLst>
            </p:cNvPr>
            <p:cNvCxnSpPr/>
            <p:nvPr/>
          </p:nvCxnSpPr>
          <p:spPr>
            <a:xfrm>
              <a:off x="2255855" y="1703196"/>
              <a:ext cx="1765284" cy="93686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6352941-0DE1-7941-9F5B-21896A70D93C}"/>
                </a:ext>
              </a:extLst>
            </p:cNvPr>
            <p:cNvCxnSpPr/>
            <p:nvPr/>
          </p:nvCxnSpPr>
          <p:spPr>
            <a:xfrm>
              <a:off x="2009670" y="1813728"/>
              <a:ext cx="649687" cy="75501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6D63C18-43E9-F34C-B6E2-6DB377DCF3F9}"/>
                </a:ext>
              </a:extLst>
            </p:cNvPr>
            <p:cNvCxnSpPr/>
            <p:nvPr/>
          </p:nvCxnSpPr>
          <p:spPr>
            <a:xfrm>
              <a:off x="2139105" y="1769643"/>
              <a:ext cx="2603717" cy="204873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D89DCDBD-6E0D-1241-849F-590D15C28E9D}"/>
                </a:ext>
              </a:extLst>
            </p:cNvPr>
            <p:cNvGrpSpPr/>
            <p:nvPr/>
          </p:nvGrpSpPr>
          <p:grpSpPr>
            <a:xfrm>
              <a:off x="283169" y="1209957"/>
              <a:ext cx="5389571" cy="3208556"/>
              <a:chOff x="411239" y="1209957"/>
              <a:chExt cx="5389571" cy="3208556"/>
            </a:xfrm>
          </p:grpSpPr>
          <p:grpSp>
            <p:nvGrpSpPr>
              <p:cNvPr id="30" name="Group 29">
                <a:extLst>
                  <a:ext uri="{FF2B5EF4-FFF2-40B4-BE49-F238E27FC236}">
                    <a16:creationId xmlns:a16="http://schemas.microsoft.com/office/drawing/2014/main" id="{C9DF5163-F89C-8942-8284-774353FAEC02}"/>
                  </a:ext>
                </a:extLst>
              </p:cNvPr>
              <p:cNvGrpSpPr/>
              <p:nvPr/>
            </p:nvGrpSpPr>
            <p:grpSpPr>
              <a:xfrm>
                <a:off x="648917" y="1348150"/>
                <a:ext cx="4970345" cy="2919050"/>
                <a:chOff x="-131203" y="1058981"/>
                <a:chExt cx="6735208" cy="3747476"/>
              </a:xfrm>
            </p:grpSpPr>
            <p:sp>
              <p:nvSpPr>
                <p:cNvPr id="32" name="Oval 31">
                  <a:extLst>
                    <a:ext uri="{FF2B5EF4-FFF2-40B4-BE49-F238E27FC236}">
                      <a16:creationId xmlns:a16="http://schemas.microsoft.com/office/drawing/2014/main" id="{1A83AD9D-B83F-444A-93B7-00809E778862}"/>
                    </a:ext>
                  </a:extLst>
                </p:cNvPr>
                <p:cNvSpPr/>
                <p:nvPr/>
              </p:nvSpPr>
              <p:spPr>
                <a:xfrm>
                  <a:off x="953479" y="4181223"/>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3" name="Oval 32">
                  <a:extLst>
                    <a:ext uri="{FF2B5EF4-FFF2-40B4-BE49-F238E27FC236}">
                      <a16:creationId xmlns:a16="http://schemas.microsoft.com/office/drawing/2014/main" id="{6B9B6CE3-68F8-F741-9BB4-21B0AF83D636}"/>
                    </a:ext>
                  </a:extLst>
                </p:cNvPr>
                <p:cNvSpPr/>
                <p:nvPr/>
              </p:nvSpPr>
              <p:spPr>
                <a:xfrm>
                  <a:off x="953479" y="1058981"/>
                  <a:ext cx="1328616" cy="625233"/>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4" name="Oval 33">
                  <a:extLst>
                    <a:ext uri="{FF2B5EF4-FFF2-40B4-BE49-F238E27FC236}">
                      <a16:creationId xmlns:a16="http://schemas.microsoft.com/office/drawing/2014/main" id="{CCCF9A22-54B8-0A42-9448-73AD209A0F18}"/>
                    </a:ext>
                  </a:extLst>
                </p:cNvPr>
                <p:cNvSpPr/>
                <p:nvPr/>
              </p:nvSpPr>
              <p:spPr>
                <a:xfrm>
                  <a:off x="-131203" y="2618148"/>
                  <a:ext cx="1328616" cy="625233"/>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5" name="Oval 34">
                  <a:extLst>
                    <a:ext uri="{FF2B5EF4-FFF2-40B4-BE49-F238E27FC236}">
                      <a16:creationId xmlns:a16="http://schemas.microsoft.com/office/drawing/2014/main" id="{D788F1C4-9B98-1E45-B5F5-C72625CE2EF4}"/>
                    </a:ext>
                  </a:extLst>
                </p:cNvPr>
                <p:cNvSpPr/>
                <p:nvPr/>
              </p:nvSpPr>
              <p:spPr>
                <a:xfrm>
                  <a:off x="2102339" y="2625973"/>
                  <a:ext cx="1328616" cy="625233"/>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6" name="Oval 35">
                  <a:extLst>
                    <a:ext uri="{FF2B5EF4-FFF2-40B4-BE49-F238E27FC236}">
                      <a16:creationId xmlns:a16="http://schemas.microsoft.com/office/drawing/2014/main" id="{E79ACB1F-61E9-2449-9E66-1B1934A16E44}"/>
                    </a:ext>
                  </a:extLst>
                </p:cNvPr>
                <p:cNvSpPr/>
                <p:nvPr/>
              </p:nvSpPr>
              <p:spPr>
                <a:xfrm>
                  <a:off x="4417396" y="2625972"/>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7" name="Oval 36">
                  <a:extLst>
                    <a:ext uri="{FF2B5EF4-FFF2-40B4-BE49-F238E27FC236}">
                      <a16:creationId xmlns:a16="http://schemas.microsoft.com/office/drawing/2014/main" id="{FA602BAB-DE74-2443-85C6-7A3F9B09BAEC}"/>
                    </a:ext>
                  </a:extLst>
                </p:cNvPr>
                <p:cNvSpPr/>
                <p:nvPr/>
              </p:nvSpPr>
              <p:spPr>
                <a:xfrm>
                  <a:off x="5275388" y="4181223"/>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700" dirty="0">
                      <a:solidFill>
                        <a:schemeClr val="tx1"/>
                      </a:solidFill>
                      <a:latin typeface="Century Gothic" panose="020B0502020202020204" pitchFamily="34" charset="0"/>
                    </a:rPr>
                    <a:t>Transit</a:t>
                  </a:r>
                  <a:endParaRPr lang="en-US" sz="600" dirty="0">
                    <a:solidFill>
                      <a:schemeClr val="tx1"/>
                    </a:solidFill>
                    <a:latin typeface="Century Gothic" panose="020B0502020202020204" pitchFamily="34" charset="0"/>
                  </a:endParaRPr>
                </a:p>
              </p:txBody>
            </p:sp>
            <p:sp>
              <p:nvSpPr>
                <p:cNvPr id="38" name="Oval 37">
                  <a:extLst>
                    <a:ext uri="{FF2B5EF4-FFF2-40B4-BE49-F238E27FC236}">
                      <a16:creationId xmlns:a16="http://schemas.microsoft.com/office/drawing/2014/main" id="{F577BE28-2D1E-E24C-9C84-947DB479D82D}"/>
                    </a:ext>
                  </a:extLst>
                </p:cNvPr>
                <p:cNvSpPr/>
                <p:nvPr/>
              </p:nvSpPr>
              <p:spPr>
                <a:xfrm>
                  <a:off x="5275388" y="1058981"/>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700" dirty="0">
                      <a:solidFill>
                        <a:schemeClr val="tx1"/>
                      </a:solidFill>
                      <a:latin typeface="Century Gothic" panose="020B0502020202020204" pitchFamily="34" charset="0"/>
                    </a:rPr>
                    <a:t>Transit</a:t>
                  </a:r>
                  <a:endParaRPr lang="en-US" sz="600" dirty="0">
                    <a:solidFill>
                      <a:schemeClr val="tx1"/>
                    </a:solidFill>
                    <a:latin typeface="Century Gothic" panose="020B0502020202020204" pitchFamily="34" charset="0"/>
                  </a:endParaRPr>
                </a:p>
              </p:txBody>
            </p:sp>
          </p:grpSp>
          <p:sp>
            <p:nvSpPr>
              <p:cNvPr id="31" name="Rectangle 30">
                <a:extLst>
                  <a:ext uri="{FF2B5EF4-FFF2-40B4-BE49-F238E27FC236}">
                    <a16:creationId xmlns:a16="http://schemas.microsoft.com/office/drawing/2014/main" id="{82AF9E49-5EF7-434F-8F14-EAF7F7FB3DDC}"/>
                  </a:ext>
                </a:extLst>
              </p:cNvPr>
              <p:cNvSpPr/>
              <p:nvPr/>
            </p:nvSpPr>
            <p:spPr>
              <a:xfrm>
                <a:off x="411239" y="1209957"/>
                <a:ext cx="5389571" cy="3208556"/>
              </a:xfrm>
              <a:prstGeom prst="rect">
                <a:avLst/>
              </a:prstGeom>
              <a:noFill/>
              <a:ln w="25400">
                <a:solidFill>
                  <a:srgbClr val="F7A028"/>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400">
                  <a:solidFill>
                    <a:schemeClr val="tx1"/>
                  </a:solidFill>
                  <a:latin typeface="Century Gothic" panose="020B0502020202020204" pitchFamily="34" charset="0"/>
                </a:endParaRPr>
              </a:p>
            </p:txBody>
          </p:sp>
        </p:grpSp>
        <p:cxnSp>
          <p:nvCxnSpPr>
            <p:cNvPr id="17" name="Straight Connector 16">
              <a:extLst>
                <a:ext uri="{FF2B5EF4-FFF2-40B4-BE49-F238E27FC236}">
                  <a16:creationId xmlns:a16="http://schemas.microsoft.com/office/drawing/2014/main" id="{016BF929-ADFC-AD46-B1AB-B5977A3AD47E}"/>
                </a:ext>
              </a:extLst>
            </p:cNvPr>
            <p:cNvCxnSpPr/>
            <p:nvPr/>
          </p:nvCxnSpPr>
          <p:spPr>
            <a:xfrm flipH="1">
              <a:off x="1357732" y="1654174"/>
              <a:ext cx="3185946" cy="97979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C29BF42-9108-5643-AA51-ECD8985B8008}"/>
                </a:ext>
              </a:extLst>
            </p:cNvPr>
            <p:cNvCxnSpPr/>
            <p:nvPr/>
          </p:nvCxnSpPr>
          <p:spPr>
            <a:xfrm flipH="1">
              <a:off x="3006008" y="1737387"/>
              <a:ext cx="1579675" cy="90267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77234F5-005C-1742-965C-F4693ED91CC2}"/>
                </a:ext>
              </a:extLst>
            </p:cNvPr>
            <p:cNvCxnSpPr/>
            <p:nvPr/>
          </p:nvCxnSpPr>
          <p:spPr>
            <a:xfrm flipH="1">
              <a:off x="2185546" y="1793806"/>
              <a:ext cx="2560146" cy="205769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F73F3E95-C764-9C44-A35E-5930A4F7341E}"/>
                </a:ext>
              </a:extLst>
            </p:cNvPr>
            <p:cNvCxnSpPr/>
            <p:nvPr/>
          </p:nvCxnSpPr>
          <p:spPr>
            <a:xfrm flipH="1" flipV="1">
              <a:off x="4615272" y="3023202"/>
              <a:ext cx="202914" cy="76502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E43B15A-E1AD-7E4B-A661-8B383325BE96}"/>
                </a:ext>
              </a:extLst>
            </p:cNvPr>
            <p:cNvCxnSpPr/>
            <p:nvPr/>
          </p:nvCxnSpPr>
          <p:spPr>
            <a:xfrm flipH="1">
              <a:off x="2265903" y="2984434"/>
              <a:ext cx="1771661" cy="93442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8F79E85-9DDD-E248-8C34-3B2515364742}"/>
                </a:ext>
              </a:extLst>
            </p:cNvPr>
            <p:cNvCxnSpPr/>
            <p:nvPr/>
          </p:nvCxnSpPr>
          <p:spPr>
            <a:xfrm>
              <a:off x="3149594" y="2812247"/>
              <a:ext cx="727958"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B46F79C-982C-E34D-A1C6-5C40389548F4}"/>
                </a:ext>
              </a:extLst>
            </p:cNvPr>
            <p:cNvCxnSpPr/>
            <p:nvPr/>
          </p:nvCxnSpPr>
          <p:spPr>
            <a:xfrm>
              <a:off x="2292234" y="4024361"/>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482F30-6ABA-5844-BACE-1283FC470649}"/>
                </a:ext>
              </a:extLst>
            </p:cNvPr>
            <p:cNvCxnSpPr/>
            <p:nvPr/>
          </p:nvCxnSpPr>
          <p:spPr>
            <a:xfrm flipH="1" flipV="1">
              <a:off x="1357732" y="2978338"/>
              <a:ext cx="3194170" cy="950566"/>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F0AAAAD-470F-FC4A-AAB0-A6C55123F0F7}"/>
                </a:ext>
              </a:extLst>
            </p:cNvPr>
            <p:cNvCxnSpPr/>
            <p:nvPr/>
          </p:nvCxnSpPr>
          <p:spPr>
            <a:xfrm>
              <a:off x="3006008" y="2984434"/>
              <a:ext cx="1616234" cy="87915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001AA2A-8062-7242-BF0A-0224EF2C59F6}"/>
                </a:ext>
              </a:extLst>
            </p:cNvPr>
            <p:cNvCxnSpPr/>
            <p:nvPr/>
          </p:nvCxnSpPr>
          <p:spPr>
            <a:xfrm flipV="1">
              <a:off x="2009670" y="3055757"/>
              <a:ext cx="649687" cy="7386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BC11477-BEC2-3849-8C77-6ABE9EC68305}"/>
                </a:ext>
              </a:extLst>
            </p:cNvPr>
            <p:cNvCxnSpPr/>
            <p:nvPr/>
          </p:nvCxnSpPr>
          <p:spPr>
            <a:xfrm>
              <a:off x="1501319" y="2806152"/>
              <a:ext cx="667803" cy="6095"/>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BC63B71-A4D3-4243-BC64-87A35DDF0389}"/>
                </a:ext>
              </a:extLst>
            </p:cNvPr>
            <p:cNvCxnSpPr/>
            <p:nvPr/>
          </p:nvCxnSpPr>
          <p:spPr>
            <a:xfrm flipH="1" flipV="1">
              <a:off x="1011083" y="3049661"/>
              <a:ext cx="453808" cy="8018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7CB7E8B-ADC7-6442-9F49-24D5E8A43BC0}"/>
                </a:ext>
              </a:extLst>
            </p:cNvPr>
            <p:cNvCxnSpPr/>
            <p:nvPr/>
          </p:nvCxnSpPr>
          <p:spPr>
            <a:xfrm flipV="1">
              <a:off x="1011083" y="1763846"/>
              <a:ext cx="453808" cy="79879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Rectangle 38">
            <a:extLst>
              <a:ext uri="{FF2B5EF4-FFF2-40B4-BE49-F238E27FC236}">
                <a16:creationId xmlns:a16="http://schemas.microsoft.com/office/drawing/2014/main" id="{60A221B5-5397-D34A-8EA6-16B3CC1A0613}"/>
              </a:ext>
            </a:extLst>
          </p:cNvPr>
          <p:cNvSpPr/>
          <p:nvPr/>
        </p:nvSpPr>
        <p:spPr>
          <a:xfrm>
            <a:off x="292428" y="1151588"/>
            <a:ext cx="4165272" cy="2677462"/>
          </a:xfrm>
          <a:prstGeom prst="rect">
            <a:avLst/>
          </a:prstGeom>
          <a:noFill/>
          <a:ln w="25400">
            <a:solidFill>
              <a:srgbClr val="F7A028"/>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0" name="Rectangle 39">
            <a:extLst>
              <a:ext uri="{FF2B5EF4-FFF2-40B4-BE49-F238E27FC236}">
                <a16:creationId xmlns:a16="http://schemas.microsoft.com/office/drawing/2014/main" id="{841748C1-CDFD-F144-A504-EA8AC0F36F2F}"/>
              </a:ext>
            </a:extLst>
          </p:cNvPr>
          <p:cNvSpPr/>
          <p:nvPr/>
        </p:nvSpPr>
        <p:spPr>
          <a:xfrm>
            <a:off x="518484" y="1301531"/>
            <a:ext cx="1683987" cy="1063462"/>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1" name="TextBox 40">
            <a:extLst>
              <a:ext uri="{FF2B5EF4-FFF2-40B4-BE49-F238E27FC236}">
                <a16:creationId xmlns:a16="http://schemas.microsoft.com/office/drawing/2014/main" id="{7CE64F2C-973B-D74D-85C4-48525E265499}"/>
              </a:ext>
            </a:extLst>
          </p:cNvPr>
          <p:cNvSpPr txBox="1"/>
          <p:nvPr/>
        </p:nvSpPr>
        <p:spPr>
          <a:xfrm>
            <a:off x="490858" y="2093844"/>
            <a:ext cx="1279517"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latin typeface="Century Gothic" panose="020B0502020202020204" pitchFamily="34" charset="0"/>
              </a:rPr>
              <a:t>Data Center</a:t>
            </a:r>
          </a:p>
        </p:txBody>
      </p:sp>
      <p:sp>
        <p:nvSpPr>
          <p:cNvPr id="42" name="Rectangle 41">
            <a:extLst>
              <a:ext uri="{FF2B5EF4-FFF2-40B4-BE49-F238E27FC236}">
                <a16:creationId xmlns:a16="http://schemas.microsoft.com/office/drawing/2014/main" id="{2C5E8367-E98D-DA42-9B52-1BA10EF3D0EA}"/>
              </a:ext>
            </a:extLst>
          </p:cNvPr>
          <p:cNvSpPr/>
          <p:nvPr/>
        </p:nvSpPr>
        <p:spPr>
          <a:xfrm>
            <a:off x="507138" y="2573663"/>
            <a:ext cx="1683987" cy="1063462"/>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3" name="TextBox 42">
            <a:extLst>
              <a:ext uri="{FF2B5EF4-FFF2-40B4-BE49-F238E27FC236}">
                <a16:creationId xmlns:a16="http://schemas.microsoft.com/office/drawing/2014/main" id="{0277B752-77C5-2E4A-B46C-9B3DF6CCD149}"/>
              </a:ext>
            </a:extLst>
          </p:cNvPr>
          <p:cNvSpPr txBox="1"/>
          <p:nvPr/>
        </p:nvSpPr>
        <p:spPr>
          <a:xfrm>
            <a:off x="479512" y="3365976"/>
            <a:ext cx="1279517"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latin typeface="Century Gothic" panose="020B0502020202020204" pitchFamily="34" charset="0"/>
              </a:rPr>
              <a:t>Data Center</a:t>
            </a:r>
          </a:p>
        </p:txBody>
      </p:sp>
      <p:sp>
        <p:nvSpPr>
          <p:cNvPr id="44" name="Rectangle 43">
            <a:extLst>
              <a:ext uri="{FF2B5EF4-FFF2-40B4-BE49-F238E27FC236}">
                <a16:creationId xmlns:a16="http://schemas.microsoft.com/office/drawing/2014/main" id="{809CFCD9-939B-0440-A133-E0FEC8CF73B1}"/>
              </a:ext>
            </a:extLst>
          </p:cNvPr>
          <p:cNvSpPr/>
          <p:nvPr/>
        </p:nvSpPr>
        <p:spPr>
          <a:xfrm>
            <a:off x="2520232" y="1312910"/>
            <a:ext cx="1683987" cy="1063462"/>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5" name="TextBox 44">
            <a:extLst>
              <a:ext uri="{FF2B5EF4-FFF2-40B4-BE49-F238E27FC236}">
                <a16:creationId xmlns:a16="http://schemas.microsoft.com/office/drawing/2014/main" id="{103F0AB4-D25A-E14E-928F-A563E48205FD}"/>
              </a:ext>
            </a:extLst>
          </p:cNvPr>
          <p:cNvSpPr txBox="1"/>
          <p:nvPr/>
        </p:nvSpPr>
        <p:spPr>
          <a:xfrm>
            <a:off x="2492606" y="2105223"/>
            <a:ext cx="1279517"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latin typeface="Century Gothic" panose="020B0502020202020204" pitchFamily="34" charset="0"/>
              </a:rPr>
              <a:t>Data Center</a:t>
            </a:r>
          </a:p>
        </p:txBody>
      </p:sp>
      <p:sp>
        <p:nvSpPr>
          <p:cNvPr id="46" name="Rectangle 45">
            <a:extLst>
              <a:ext uri="{FF2B5EF4-FFF2-40B4-BE49-F238E27FC236}">
                <a16:creationId xmlns:a16="http://schemas.microsoft.com/office/drawing/2014/main" id="{AF10EA42-21E8-EE4C-A82C-76748B465912}"/>
              </a:ext>
            </a:extLst>
          </p:cNvPr>
          <p:cNvSpPr/>
          <p:nvPr/>
        </p:nvSpPr>
        <p:spPr>
          <a:xfrm>
            <a:off x="2502421" y="2582266"/>
            <a:ext cx="1683987" cy="1063462"/>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7" name="TextBox 46">
            <a:extLst>
              <a:ext uri="{FF2B5EF4-FFF2-40B4-BE49-F238E27FC236}">
                <a16:creationId xmlns:a16="http://schemas.microsoft.com/office/drawing/2014/main" id="{36037B9C-3C60-1D44-953C-2D8BBE45832C}"/>
              </a:ext>
            </a:extLst>
          </p:cNvPr>
          <p:cNvSpPr txBox="1"/>
          <p:nvPr/>
        </p:nvSpPr>
        <p:spPr>
          <a:xfrm>
            <a:off x="2474795" y="3374579"/>
            <a:ext cx="1279517"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latin typeface="Century Gothic" panose="020B0502020202020204" pitchFamily="34" charset="0"/>
              </a:rPr>
              <a:t>Data Center</a:t>
            </a:r>
          </a:p>
        </p:txBody>
      </p:sp>
      <p:pic>
        <p:nvPicPr>
          <p:cNvPr id="48" name="Picture 47">
            <a:extLst>
              <a:ext uri="{FF2B5EF4-FFF2-40B4-BE49-F238E27FC236}">
                <a16:creationId xmlns:a16="http://schemas.microsoft.com/office/drawing/2014/main" id="{5C871F5F-7C07-014D-B5BF-FFD36FF1029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3295" y="1390268"/>
            <a:ext cx="1379195" cy="793437"/>
          </a:xfrm>
          <a:prstGeom prst="rect">
            <a:avLst/>
          </a:prstGeom>
        </p:spPr>
      </p:pic>
      <p:pic>
        <p:nvPicPr>
          <p:cNvPr id="49" name="Picture 48">
            <a:extLst>
              <a:ext uri="{FF2B5EF4-FFF2-40B4-BE49-F238E27FC236}">
                <a16:creationId xmlns:a16="http://schemas.microsoft.com/office/drawing/2014/main" id="{F05D3942-7B01-9543-8789-A5AE7BA6394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26870" y="1411896"/>
            <a:ext cx="1379195" cy="793437"/>
          </a:xfrm>
          <a:prstGeom prst="rect">
            <a:avLst/>
          </a:prstGeom>
        </p:spPr>
      </p:pic>
      <p:pic>
        <p:nvPicPr>
          <p:cNvPr id="50" name="Picture 49">
            <a:extLst>
              <a:ext uri="{FF2B5EF4-FFF2-40B4-BE49-F238E27FC236}">
                <a16:creationId xmlns:a16="http://schemas.microsoft.com/office/drawing/2014/main" id="{A2A68B09-650D-B74A-BE7F-C68DC3FC5E0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35597" y="2646040"/>
            <a:ext cx="1379195" cy="793437"/>
          </a:xfrm>
          <a:prstGeom prst="rect">
            <a:avLst/>
          </a:prstGeom>
        </p:spPr>
      </p:pic>
      <p:pic>
        <p:nvPicPr>
          <p:cNvPr id="51" name="Picture 50">
            <a:extLst>
              <a:ext uri="{FF2B5EF4-FFF2-40B4-BE49-F238E27FC236}">
                <a16:creationId xmlns:a16="http://schemas.microsoft.com/office/drawing/2014/main" id="{AADAD4B7-A800-6849-889E-1FC80C457E6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9176" y="2658905"/>
            <a:ext cx="1379195" cy="793437"/>
          </a:xfrm>
          <a:prstGeom prst="rect">
            <a:avLst/>
          </a:prstGeom>
        </p:spPr>
      </p:pic>
      <p:sp>
        <p:nvSpPr>
          <p:cNvPr id="52" name="Content Placeholder 2">
            <a:extLst>
              <a:ext uri="{FF2B5EF4-FFF2-40B4-BE49-F238E27FC236}">
                <a16:creationId xmlns:a16="http://schemas.microsoft.com/office/drawing/2014/main" id="{4C7429E4-5533-A044-BDC4-232FB90569A4}"/>
              </a:ext>
            </a:extLst>
          </p:cNvPr>
          <p:cNvSpPr txBox="1">
            <a:spLocks/>
          </p:cNvSpPr>
          <p:nvPr/>
        </p:nvSpPr>
        <p:spPr>
          <a:xfrm>
            <a:off x="4751308" y="1941819"/>
            <a:ext cx="4221242" cy="2752595"/>
          </a:xfrm>
          <a:prstGeom prst="rect">
            <a:avLst/>
          </a:prstGeom>
          <a:solidFill>
            <a:srgbClr val="F2F4F4"/>
          </a:solidFill>
        </p:spPr>
        <p:txBody>
          <a:bodyPr/>
          <a:lstStyle>
            <a:lvl1pPr marL="342900" indent="-342900" algn="l" defTabSz="457200" rtl="0" eaLnBrk="1" latinLnBrk="0" hangingPunct="1">
              <a:spcBef>
                <a:spcPct val="20000"/>
              </a:spcBef>
              <a:buFont typeface="Arial"/>
              <a:buChar char="•"/>
              <a:defRPr sz="2700" b="0" i="0" kern="1200">
                <a:gradFill>
                  <a:gsLst>
                    <a:gs pos="0">
                      <a:schemeClr val="tx1"/>
                    </a:gs>
                    <a:gs pos="100000">
                      <a:schemeClr val="tx1"/>
                    </a:gs>
                  </a:gsLst>
                  <a:lin ang="5400000" scaled="1"/>
                </a:gradFill>
                <a:latin typeface="+mn-lt"/>
                <a:ea typeface="+mn-ea"/>
                <a:cs typeface="Arial"/>
              </a:defRPr>
            </a:lvl1pPr>
            <a:lvl2pPr marL="742950" indent="-285750" algn="l" defTabSz="457200" rtl="0" eaLnBrk="1" latinLnBrk="0" hangingPunct="1">
              <a:spcBef>
                <a:spcPct val="20000"/>
              </a:spcBef>
              <a:buFont typeface="Arial"/>
              <a:buChar char="–"/>
              <a:defRPr sz="2000" b="0" i="0" kern="1200">
                <a:gradFill>
                  <a:gsLst>
                    <a:gs pos="0">
                      <a:schemeClr val="tx1"/>
                    </a:gs>
                    <a:gs pos="100000">
                      <a:schemeClr val="tx1"/>
                    </a:gs>
                  </a:gsLst>
                  <a:lin ang="5400000" scaled="1"/>
                </a:gradFill>
                <a:latin typeface="+mn-lt"/>
                <a:ea typeface="+mn-ea"/>
                <a:cs typeface="Arial"/>
              </a:defRPr>
            </a:lvl2pPr>
            <a:lvl3pPr marL="1143000" indent="-228600" algn="l" defTabSz="457200" rtl="0" eaLnBrk="1" latinLnBrk="0" hangingPunct="1">
              <a:spcBef>
                <a:spcPct val="20000"/>
              </a:spcBef>
              <a:buFont typeface="Arial"/>
              <a:buChar char="•"/>
              <a:defRPr sz="1800" b="0" i="0" kern="1200">
                <a:gradFill>
                  <a:gsLst>
                    <a:gs pos="0">
                      <a:schemeClr val="tx1"/>
                    </a:gs>
                    <a:gs pos="100000">
                      <a:schemeClr val="tx1"/>
                    </a:gs>
                  </a:gsLst>
                  <a:lin ang="5400000" scaled="1"/>
                </a:gradFill>
                <a:latin typeface="+mn-lt"/>
                <a:ea typeface="+mn-ea"/>
                <a:cs typeface="Arial"/>
              </a:defRPr>
            </a:lvl3pPr>
            <a:lvl4pPr marL="16002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4pPr>
            <a:lvl5pPr marL="20574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rgbClr val="545B64"/>
                </a:solidFill>
                <a:latin typeface="Amazon Ember" charset="0"/>
                <a:ea typeface="Amazon Ember" charset="0"/>
                <a:cs typeface="Amazon Ember" charset="0"/>
              </a:rPr>
              <a:t>Regional cluster of discrete DCs</a:t>
            </a:r>
          </a:p>
          <a:p>
            <a:r>
              <a:rPr lang="en-US" sz="1800" dirty="0">
                <a:solidFill>
                  <a:srgbClr val="545B64"/>
                </a:solidFill>
                <a:latin typeface="Amazon Ember" charset="0"/>
                <a:ea typeface="Amazon Ember" charset="0"/>
                <a:cs typeface="Amazon Ember" charset="0"/>
              </a:rPr>
              <a:t>Separate redundant power, networking, connectivity and facility</a:t>
            </a:r>
          </a:p>
          <a:p>
            <a:r>
              <a:rPr lang="en-US" sz="1800" dirty="0">
                <a:solidFill>
                  <a:srgbClr val="545B64"/>
                </a:solidFill>
                <a:latin typeface="Amazon Ember" charset="0"/>
                <a:ea typeface="Amazon Ember" charset="0"/>
                <a:cs typeface="Amazon Ember" charset="0"/>
              </a:rPr>
              <a:t>All regions have 2 or more AZs</a:t>
            </a:r>
          </a:p>
          <a:p>
            <a:r>
              <a:rPr lang="en-US" sz="1800" dirty="0">
                <a:solidFill>
                  <a:srgbClr val="545B64"/>
                </a:solidFill>
                <a:latin typeface="Amazon Ember" charset="0"/>
                <a:ea typeface="Amazon Ember" charset="0"/>
                <a:cs typeface="Amazon Ember" charset="0"/>
              </a:rPr>
              <a:t>Each AZ is 1 or more DC</a:t>
            </a:r>
          </a:p>
          <a:p>
            <a:pPr lvl="1"/>
            <a:r>
              <a:rPr lang="en-US" sz="1400" dirty="0">
                <a:solidFill>
                  <a:srgbClr val="545B64"/>
                </a:solidFill>
                <a:latin typeface="Amazon Ember" charset="0"/>
                <a:ea typeface="Amazon Ember" charset="0"/>
                <a:cs typeface="Amazon Ember" charset="0"/>
              </a:rPr>
              <a:t>No data center is in two AZs</a:t>
            </a:r>
          </a:p>
          <a:p>
            <a:pPr lvl="1"/>
            <a:r>
              <a:rPr lang="en-US" sz="1400" dirty="0">
                <a:solidFill>
                  <a:srgbClr val="545B64"/>
                </a:solidFill>
                <a:latin typeface="Amazon Ember" charset="0"/>
                <a:ea typeface="Amazon Ember" charset="0"/>
                <a:cs typeface="Amazon Ember" charset="0"/>
              </a:rPr>
              <a:t>Some AZs have as many as 6 DCs</a:t>
            </a:r>
          </a:p>
          <a:p>
            <a:r>
              <a:rPr lang="en-US" sz="1800" dirty="0">
                <a:solidFill>
                  <a:srgbClr val="545B64"/>
                </a:solidFill>
                <a:latin typeface="Amazon Ember" charset="0"/>
                <a:ea typeface="Amazon Ember" charset="0"/>
                <a:cs typeface="Amazon Ember" charset="0"/>
              </a:rPr>
              <a:t>DCs in AZ less than ¼ </a:t>
            </a:r>
            <a:r>
              <a:rPr lang="en-US" sz="1800" dirty="0" err="1">
                <a:solidFill>
                  <a:srgbClr val="545B64"/>
                </a:solidFill>
                <a:latin typeface="Amazon Ember" charset="0"/>
                <a:ea typeface="Amazon Ember" charset="0"/>
                <a:cs typeface="Amazon Ember" charset="0"/>
              </a:rPr>
              <a:t>ms</a:t>
            </a:r>
            <a:r>
              <a:rPr lang="en-US" sz="1800" dirty="0">
                <a:solidFill>
                  <a:srgbClr val="545B64"/>
                </a:solidFill>
                <a:latin typeface="Amazon Ember" charset="0"/>
                <a:ea typeface="Amazon Ember" charset="0"/>
                <a:cs typeface="Amazon Ember" charset="0"/>
              </a:rPr>
              <a:t> apart</a:t>
            </a:r>
            <a:endParaRPr lang="en-US" sz="1200" dirty="0">
              <a:solidFill>
                <a:srgbClr val="545B64"/>
              </a:solidFill>
              <a:latin typeface="Amazon Ember" charset="0"/>
              <a:ea typeface="Amazon Ember" charset="0"/>
              <a:cs typeface="Amazon Ember" charset="0"/>
            </a:endParaRPr>
          </a:p>
        </p:txBody>
      </p:sp>
    </p:spTree>
    <p:extLst>
      <p:ext uri="{BB962C8B-B14F-4D97-AF65-F5344CB8AC3E}">
        <p14:creationId xmlns:p14="http://schemas.microsoft.com/office/powerpoint/2010/main" val="567347819"/>
      </p:ext>
    </p:extLst>
  </p:cSld>
  <p:clrMapOvr>
    <a:masterClrMapping/>
  </p:clrMapOvr>
</p:sld>
</file>

<file path=ppt/theme/theme1.xml><?xml version="1.0" encoding="utf-8"?>
<a:theme xmlns:a="http://schemas.openxmlformats.org/drawingml/2006/main" name="DeckTemplate-AWS">
  <a:themeElements>
    <a:clrScheme name="AWS extended color">
      <a:dk1>
        <a:srgbClr val="002D43"/>
      </a:dk1>
      <a:lt1>
        <a:srgbClr val="FFFFFF"/>
      </a:lt1>
      <a:dk2>
        <a:srgbClr val="002D43"/>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6942</TotalTime>
  <Words>1218</Words>
  <Application>Microsoft Macintosh PowerPoint</Application>
  <PresentationFormat>On-screen Show (16:9)</PresentationFormat>
  <Paragraphs>301</Paragraphs>
  <Slides>25</Slides>
  <Notes>15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Amazon Ember</vt:lpstr>
      <vt:lpstr>Amazon Ember Light</vt:lpstr>
      <vt:lpstr>Amazon Ember Regular</vt:lpstr>
      <vt:lpstr>Arial</vt:lpstr>
      <vt:lpstr>Calibri</vt:lpstr>
      <vt:lpstr>Century Gothic</vt:lpstr>
      <vt:lpstr>Helvetica Neue</vt:lpstr>
      <vt:lpstr>Overpass</vt:lpstr>
      <vt:lpstr>Proxima Nova</vt:lpstr>
      <vt:lpstr>Raleway</vt:lpstr>
      <vt:lpstr>Verdana</vt:lpstr>
      <vt:lpstr>DeckTemplate-AWS</vt:lpstr>
      <vt:lpstr>PowerPoint Presentation</vt:lpstr>
      <vt:lpstr>OpenShift on AWS with Shadow-Soft</vt:lpstr>
      <vt:lpstr>WE NEED MORE THAN JUST CONTAINERS</vt:lpstr>
      <vt:lpstr>PowerPoint Presentation</vt:lpstr>
      <vt:lpstr>ACCESS VIA WEB, CLI, IDE AND API</vt:lpstr>
      <vt:lpstr>AMAZON WEB SERVICES (AWS)</vt:lpstr>
      <vt:lpstr>PowerPoint Presentation</vt:lpstr>
      <vt:lpstr>AWS Regions</vt:lpstr>
      <vt:lpstr>AWS Availability Zones</vt:lpstr>
      <vt:lpstr>PowerPoint Presentation</vt:lpstr>
      <vt:lpstr>PowerPoint Presentation</vt:lpstr>
      <vt:lpstr>AWS Service Broker</vt:lpstr>
      <vt:lpstr>PowerPoint Presentation</vt:lpstr>
      <vt:lpstr>Lab: Getting started</vt:lpstr>
      <vt:lpstr>Lab: Deploy containers to Openshift</vt:lpstr>
      <vt:lpstr>Lab: AWS Service Broker.</vt:lpstr>
      <vt:lpstr>Lab: Modernize you application with AWS Services.</vt:lpstr>
      <vt:lpstr>PowerPoint Presentation</vt:lpstr>
      <vt:lpstr>OpenShift on AWS POC / Assessment</vt:lpstr>
      <vt:lpstr> OPENSHIFT POC PROGRAM</vt:lpstr>
      <vt:lpstr>What is OpenShift Dedicated?</vt:lpstr>
      <vt:lpstr>Multi-AZ stretched clusters</vt:lpstr>
      <vt:lpstr>Bring your own cloud account</vt:lpstr>
      <vt:lpstr>PowerPoint Presentation</vt:lpstr>
      <vt:lpstr>Better together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51</cp:revision>
  <dcterms:created xsi:type="dcterms:W3CDTF">2016-06-17T18:22:10Z</dcterms:created>
  <dcterms:modified xsi:type="dcterms:W3CDTF">2019-05-07T12:27:37Z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