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5"/>
  </p:notesMasterIdLst>
  <p:handoutMasterIdLst>
    <p:handoutMasterId r:id="rId26"/>
  </p:handoutMasterIdLst>
  <p:sldIdLst>
    <p:sldId id="285" r:id="rId5"/>
    <p:sldId id="288" r:id="rId6"/>
    <p:sldId id="325" r:id="rId7"/>
    <p:sldId id="326" r:id="rId8"/>
    <p:sldId id="327" r:id="rId9"/>
    <p:sldId id="282" r:id="rId10"/>
    <p:sldId id="334" r:id="rId11"/>
    <p:sldId id="324" r:id="rId12"/>
    <p:sldId id="289" r:id="rId13"/>
    <p:sldId id="335" r:id="rId14"/>
    <p:sldId id="336" r:id="rId15"/>
    <p:sldId id="333" r:id="rId16"/>
    <p:sldId id="329" r:id="rId17"/>
    <p:sldId id="294" r:id="rId18"/>
    <p:sldId id="330" r:id="rId19"/>
    <p:sldId id="338" r:id="rId20"/>
    <p:sldId id="332" r:id="rId21"/>
    <p:sldId id="337" r:id="rId22"/>
    <p:sldId id="328" r:id="rId23"/>
    <p:sldId id="317"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FCB64C"/>
    <a:srgbClr val="595A5D"/>
    <a:srgbClr val="414042"/>
    <a:srgbClr val="DCDCDC"/>
    <a:srgbClr val="4F81BD"/>
    <a:srgbClr val="0C9B2E"/>
    <a:srgbClr val="FFFAD0"/>
    <a:srgbClr val="FFF8AE"/>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7" autoAdjust="0"/>
    <p:restoredTop sz="85880" autoAdjust="0"/>
  </p:normalViewPr>
  <p:slideViewPr>
    <p:cSldViewPr snapToGrid="0" showGuides="1">
      <p:cViewPr varScale="1">
        <p:scale>
          <a:sx n="127" d="100"/>
          <a:sy n="127" d="100"/>
        </p:scale>
        <p:origin x="1552"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192"/>
    </p:cViewPr>
  </p:notesTextViewPr>
  <p:notesViewPr>
    <p:cSldViewPr snapToGrid="0">
      <p:cViewPr varScale="1">
        <p:scale>
          <a:sx n="126" d="100"/>
          <a:sy n="126" d="100"/>
        </p:scale>
        <p:origin x="454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10/9/18</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10/9/18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containers are popular there is not a large production adoption within the production space.</a:t>
            </a:r>
          </a:p>
          <a:p>
            <a:r>
              <a:rPr lang="en-US" dirty="0"/>
              <a:t>This is due to containers be difficult, to mange at scale. </a:t>
            </a:r>
          </a:p>
          <a:p>
            <a:endParaRPr lang="en-US" dirty="0"/>
          </a:p>
          <a:p>
            <a:r>
              <a:rPr lang="en-US" dirty="0"/>
              <a:t>How do you run a container workload across multiple hosts, how to scale up and down, how to heath check and monitor , how to manage networking and storage.</a:t>
            </a:r>
          </a:p>
          <a:p>
            <a:endParaRPr lang="en-US" dirty="0"/>
          </a:p>
          <a:p>
            <a:r>
              <a:rPr lang="en-US" dirty="0"/>
              <a:t>Parts of these are catered for by an orchestration layer such as Kubernetes.</a:t>
            </a:r>
          </a:p>
          <a:p>
            <a:endParaRPr lang="en-US" dirty="0"/>
          </a:p>
          <a:p>
            <a:r>
              <a:rPr lang="en-US" dirty="0"/>
              <a:t>Yes it is possible to address some of these by implementing and integrating either 3</a:t>
            </a:r>
            <a:r>
              <a:rPr lang="en-US" baseline="30000" dirty="0"/>
              <a:t>rd</a:t>
            </a:r>
            <a:r>
              <a:rPr lang="en-US" dirty="0"/>
              <a:t> partly or AWS native services such as code commit, code pipeline , code build, EKS.</a:t>
            </a:r>
          </a:p>
          <a:p>
            <a:r>
              <a:rPr lang="en-US" dirty="0"/>
              <a:t>OpenShift however further extends on this offering further business integrations.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2165721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Compliance:</a:t>
            </a:r>
          </a:p>
          <a:p>
            <a:r>
              <a:rPr lang="en-US" dirty="0"/>
              <a:t>For customers looking to meet compliance requirements AWS has a rich list of certifications. </a:t>
            </a:r>
          </a:p>
          <a:p>
            <a:r>
              <a:rPr lang="en-US" dirty="0"/>
              <a:t>This is why many </a:t>
            </a:r>
            <a:r>
              <a:rPr lang="en-US" dirty="0" err="1"/>
              <a:t>ent</a:t>
            </a:r>
            <a:r>
              <a:rPr lang="en-US" dirty="0"/>
              <a:t> customers in fin, health care, air line, public sector are running their workloads on AWS.</a:t>
            </a:r>
          </a:p>
          <a:p>
            <a:endParaRPr lang="en-US" dirty="0"/>
          </a:p>
          <a:p>
            <a:r>
              <a:rPr lang="en-US" dirty="0"/>
              <a:t>Red Hat OpenShift caters for  auditing and monitoring and control mechanisms  which further compliment meeting compliance requirements.</a:t>
            </a:r>
          </a:p>
          <a:p>
            <a:endParaRPr lang="en-US" dirty="0"/>
          </a:p>
          <a:p>
            <a:r>
              <a:rPr lang="en-US" dirty="0"/>
              <a:t>Role Based access control and integration with directory services such as MS AD allow for simple access control and integration with current business security and access control process.</a:t>
            </a:r>
          </a:p>
          <a:p>
            <a:endParaRPr lang="en-US" dirty="0"/>
          </a:p>
          <a:p>
            <a:r>
              <a:rPr lang="en-US" dirty="0"/>
              <a:t>Guard rails:</a:t>
            </a:r>
          </a:p>
          <a:p>
            <a:r>
              <a:rPr lang="en-US" dirty="0"/>
              <a:t>Customers are looking for guidance on how to implement security practice, what to configure where.</a:t>
            </a:r>
          </a:p>
          <a:p>
            <a:r>
              <a:rPr lang="en-US" dirty="0" err="1"/>
              <a:t>Openshift</a:t>
            </a:r>
            <a:r>
              <a:rPr lang="en-US" dirty="0"/>
              <a:t> implements these practices so customers have a guided approach:</a:t>
            </a:r>
          </a:p>
          <a:p>
            <a:pPr marL="171450" indent="-171450">
              <a:buFontTx/>
              <a:buChar char="-"/>
            </a:pPr>
            <a:r>
              <a:rPr lang="en-US" dirty="0"/>
              <a:t>Roll based access control.</a:t>
            </a:r>
          </a:p>
          <a:p>
            <a:pPr marL="171450" indent="-171450">
              <a:buFontTx/>
              <a:buChar char="-"/>
            </a:pPr>
            <a:r>
              <a:rPr lang="en-US" dirty="0"/>
              <a:t>Trusted OS platform,</a:t>
            </a:r>
          </a:p>
          <a:p>
            <a:pPr marL="171450" indent="-171450">
              <a:buFontTx/>
              <a:buChar char="-"/>
            </a:pPr>
            <a:r>
              <a:rPr lang="en-US" dirty="0"/>
              <a:t>Ways to manage access credentials through a build in secret store.</a:t>
            </a:r>
          </a:p>
          <a:p>
            <a:pPr marL="171450" indent="-171450">
              <a:buFontTx/>
              <a:buChar char="-"/>
            </a:pPr>
            <a:r>
              <a:rPr lang="en-US" dirty="0"/>
              <a:t>Build in container image repo</a:t>
            </a:r>
          </a:p>
          <a:p>
            <a:pPr marL="171450" indent="-171450">
              <a:buFontTx/>
              <a:buChar char="-"/>
            </a:pPr>
            <a:r>
              <a:rPr lang="en-US" dirty="0"/>
              <a:t>Build on top of </a:t>
            </a:r>
            <a:r>
              <a:rPr lang="en-US" dirty="0" err="1"/>
              <a:t>Selinux</a:t>
            </a:r>
            <a:r>
              <a:rPr lang="en-US" dirty="0"/>
              <a:t> which protects against containers running in a root context and exposing the underlying container hosts.</a:t>
            </a:r>
          </a:p>
          <a:p>
            <a:pPr marL="171450" indent="-171450">
              <a:buFontTx/>
              <a:buChar char="-"/>
            </a:pPr>
            <a:endParaRPr lang="en-US" dirty="0"/>
          </a:p>
          <a:p>
            <a:pPr marL="171450" indent="-171450">
              <a:buFontTx/>
              <a:buChar char="-"/>
            </a:pPr>
            <a:r>
              <a:rPr lang="en-US" dirty="0"/>
              <a:t>AWS have a rich set of security solutions which can be used to further extend the security posture while on AWS:</a:t>
            </a:r>
          </a:p>
          <a:p>
            <a:pPr marL="171450" indent="-171450">
              <a:buFontTx/>
              <a:buChar char="-"/>
            </a:pPr>
            <a:r>
              <a:rPr lang="en-US" dirty="0"/>
              <a:t>AWS config and config rules</a:t>
            </a:r>
          </a:p>
          <a:p>
            <a:pPr marL="171450" indent="-171450">
              <a:buFontTx/>
              <a:buChar char="-"/>
            </a:pPr>
            <a:r>
              <a:rPr lang="en-US" dirty="0"/>
              <a:t>AWS WAF</a:t>
            </a:r>
          </a:p>
          <a:p>
            <a:pPr marL="171450" indent="-171450">
              <a:buFontTx/>
              <a:buChar char="-"/>
            </a:pPr>
            <a:r>
              <a:rPr lang="en-US" dirty="0"/>
              <a:t>Cloud watch logs and Cloud Trail.</a:t>
            </a:r>
          </a:p>
          <a:p>
            <a:pPr marL="171450" indent="-171450">
              <a:buFontTx/>
              <a:buChar char="-"/>
            </a:pPr>
            <a:r>
              <a:rPr lang="en-US" dirty="0"/>
              <a:t>AWS Inspector.</a:t>
            </a:r>
          </a:p>
          <a:p>
            <a:pPr marL="171450" indent="-171450">
              <a:buFontTx/>
              <a:buChar char="-"/>
            </a:pPr>
            <a:endParaRPr lang="en-US" dirty="0"/>
          </a:p>
          <a:p>
            <a:pPr marL="171450" indent="-171450">
              <a:buFontTx/>
              <a:buChar char="-"/>
            </a:pPr>
            <a:endParaRPr lang="en-US" dirty="0"/>
          </a:p>
          <a:p>
            <a:pPr marL="171450" indent="-171450">
              <a:buFontTx/>
              <a:buChar char="-"/>
            </a:pPr>
            <a:r>
              <a:rPr lang="en-US" dirty="0"/>
              <a:t>All in all the combined security offering of AWS combined with OpenShift is the reason customers are selecting to use OpenShift and run on AWS as their preferred provider.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2099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customers select </a:t>
            </a:r>
            <a:r>
              <a:rPr lang="en-US" dirty="0" err="1"/>
              <a:t>openshift</a:t>
            </a:r>
            <a:r>
              <a:rPr lang="en-US" dirty="0"/>
              <a:t> as a means of managing application workloads both on </a:t>
            </a:r>
            <a:r>
              <a:rPr lang="en-US" dirty="0" err="1"/>
              <a:t>prem</a:t>
            </a:r>
            <a:r>
              <a:rPr lang="en-US" dirty="0"/>
              <a:t> and in the cloud via a unified and consistent experience.</a:t>
            </a:r>
          </a:p>
          <a:p>
            <a:endParaRPr lang="en-US" dirty="0"/>
          </a:p>
          <a:p>
            <a:r>
              <a:rPr lang="en-US" dirty="0"/>
              <a:t>Existing AWS customer adopting OpenShift have voiced concerns about losing the native AWS service ability.</a:t>
            </a:r>
          </a:p>
          <a:p>
            <a:r>
              <a:rPr lang="en-US" dirty="0"/>
              <a:t>Existing OpenShift customer new to AWS show concerns about how long it would take to ramp up on AWS services before their teams can start modernizing their applications through the adoption of native AWS services such as RDS, DynamoDB, SQS, SNS etc.</a:t>
            </a:r>
          </a:p>
          <a:p>
            <a:endParaRPr lang="en-US" dirty="0"/>
          </a:p>
          <a:p>
            <a:r>
              <a:rPr lang="en-US" dirty="0"/>
              <a:t>The AWS Service Broker addresses both these concerns.</a:t>
            </a:r>
          </a:p>
          <a:p>
            <a:endParaRPr lang="en-US" dirty="0"/>
          </a:p>
          <a:p>
            <a:r>
              <a:rPr lang="en-US" dirty="0"/>
              <a:t>The broker allows dev teams to provision and expose AWS services directly to application workloads with out needing to depend and wait on </a:t>
            </a:r>
            <a:r>
              <a:rPr lang="en-US" dirty="0" err="1"/>
              <a:t>infrastrure</a:t>
            </a:r>
            <a:r>
              <a:rPr lang="en-US" dirty="0"/>
              <a:t>, ops , cloud teams to build these out and then provide the dev team with connection details such as end point and creds.</a:t>
            </a:r>
          </a:p>
          <a:p>
            <a:endParaRPr lang="en-US" dirty="0"/>
          </a:p>
          <a:p>
            <a:r>
              <a:rPr lang="en-US" dirty="0"/>
              <a:t>Dev teams do not have to context or interface switch: No need for a dev to leave the dev </a:t>
            </a:r>
            <a:r>
              <a:rPr lang="en-US" dirty="0" err="1"/>
              <a:t>env</a:t>
            </a:r>
            <a:r>
              <a:rPr lang="en-US" dirty="0"/>
              <a:t>, go to the AWS console and provision an AWS service and then come back to the dev </a:t>
            </a:r>
            <a:r>
              <a:rPr lang="en-US" dirty="0" err="1"/>
              <a:t>env</a:t>
            </a:r>
            <a:r>
              <a:rPr lang="en-US" dirty="0"/>
              <a:t> and consume it.</a:t>
            </a:r>
          </a:p>
          <a:p>
            <a:endParaRPr lang="en-US" dirty="0"/>
          </a:p>
          <a:p>
            <a:r>
              <a:rPr lang="en-US" dirty="0"/>
              <a:t>The service broker makes use of </a:t>
            </a:r>
            <a:r>
              <a:rPr lang="en-US" dirty="0" err="1"/>
              <a:t>cloudformation</a:t>
            </a:r>
            <a:r>
              <a:rPr lang="en-US" dirty="0"/>
              <a:t> templates to build out the various AWS services.</a:t>
            </a:r>
          </a:p>
          <a:p>
            <a:r>
              <a:rPr lang="en-US" dirty="0"/>
              <a:t>Service plans cater for best practice recommended deployments: deploying RDS into prod assuming multi AZ will be used and data will be encrypted.</a:t>
            </a:r>
          </a:p>
          <a:p>
            <a:r>
              <a:rPr lang="en-US" dirty="0"/>
              <a:t>Customers can override the properties or even modify the CFN template for their use case.</a:t>
            </a:r>
          </a:p>
          <a:p>
            <a:r>
              <a:rPr lang="en-US" dirty="0"/>
              <a:t>Or use them as is for agile implementation of AWS services without having to become familiar with VPC and each property of the service.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66526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services currently available via the AWS service broker:</a:t>
            </a:r>
          </a:p>
          <a:p>
            <a:r>
              <a:rPr lang="en-US" dirty="0"/>
              <a:t>With a cross section of networking storage database both relational and </a:t>
            </a:r>
            <a:r>
              <a:rPr lang="en-US" dirty="0" err="1"/>
              <a:t>NoSQl</a:t>
            </a:r>
            <a:r>
              <a:rPr lang="en-US" dirty="0"/>
              <a:t>, </a:t>
            </a:r>
            <a:r>
              <a:rPr lang="en-US" dirty="0" err="1"/>
              <a:t>queing</a:t>
            </a:r>
            <a:r>
              <a:rPr lang="en-US" dirty="0"/>
              <a:t> and messaging, and AIML services such as speech, text and object recognition.</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254297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arch build be AWS and Red Hat, as recommended practice evolves this design is updated.</a:t>
            </a:r>
          </a:p>
          <a:p>
            <a:r>
              <a:rPr lang="en-US" dirty="0"/>
              <a:t>Build out scalable resilient </a:t>
            </a:r>
            <a:r>
              <a:rPr lang="en-US" dirty="0" err="1"/>
              <a:t>openshift</a:t>
            </a:r>
            <a:r>
              <a:rPr lang="en-US" dirty="0"/>
              <a:t> solution on AWS in 2 hours.</a:t>
            </a:r>
          </a:p>
          <a:p>
            <a:endParaRPr lang="en-US" dirty="0"/>
          </a:p>
          <a:p>
            <a:r>
              <a:rPr lang="en-US" dirty="0"/>
              <a:t>NOTE:</a:t>
            </a:r>
          </a:p>
          <a:p>
            <a:r>
              <a:rPr lang="en-US" dirty="0"/>
              <a:t>3 masters spread across 3 </a:t>
            </a:r>
            <a:r>
              <a:rPr lang="en-US" dirty="0" err="1"/>
              <a:t>Azs</a:t>
            </a:r>
            <a:endParaRPr lang="en-US" dirty="0"/>
          </a:p>
          <a:p>
            <a:r>
              <a:rPr lang="en-US" dirty="0"/>
              <a:t>Master separate from ETCD, this is not a latency concern on AWS, these solutions scale very differently so having these as separate layers allows for easier management of scaling.</a:t>
            </a:r>
          </a:p>
          <a:p>
            <a:endParaRPr lang="en-US" dirty="0"/>
          </a:p>
          <a:p>
            <a:r>
              <a:rPr lang="en-US" dirty="0"/>
              <a:t>Database layer catered for by AWS managed RDS in multi AZ config.</a:t>
            </a:r>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60843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nodes are pervasive workloads – effective use of Right sizing to determine the ideal instance types for load and the buy RIs.</a:t>
            </a:r>
          </a:p>
          <a:p>
            <a:endParaRPr lang="en-US" dirty="0"/>
          </a:p>
          <a:p>
            <a:r>
              <a:rPr lang="en-US" dirty="0"/>
              <a:t>Spot instances can be used for application nodes.</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29222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Immersion.openshift.awsworkshop.io</a:t>
            </a:r>
            <a:endParaRPr lang="en-US" dirty="0"/>
          </a:p>
          <a:p>
            <a:endParaRPr lang="en-US" dirty="0"/>
          </a:p>
          <a:p>
            <a:r>
              <a:rPr lang="en-US" dirty="0"/>
              <a:t>Basic setup </a:t>
            </a:r>
          </a:p>
          <a:p>
            <a:r>
              <a:rPr lang="en-US" dirty="0"/>
              <a:t>Connecting to the lab </a:t>
            </a:r>
            <a:r>
              <a:rPr lang="en-US" dirty="0" err="1"/>
              <a:t>env</a:t>
            </a:r>
            <a:r>
              <a:rPr lang="en-US" dirty="0"/>
              <a:t>.</a:t>
            </a:r>
          </a:p>
          <a:p>
            <a:r>
              <a:rPr lang="en-US" dirty="0"/>
              <a:t>Building out pre </a:t>
            </a:r>
            <a:r>
              <a:rPr lang="en-US" dirty="0" err="1"/>
              <a:t>reqs</a:t>
            </a:r>
            <a:r>
              <a:rPr lang="en-US" dirty="0"/>
              <a:t> for later labs.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829064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Immersion.openshift.awsworkshop.io</a:t>
            </a:r>
            <a:endParaRPr lang="en-US" dirty="0"/>
          </a:p>
          <a:p>
            <a:endParaRPr lang="en-US" dirty="0"/>
          </a:p>
          <a:p>
            <a:r>
              <a:rPr lang="en-US" dirty="0"/>
              <a:t>Creating OpenShift templates</a:t>
            </a:r>
          </a:p>
          <a:p>
            <a:r>
              <a:rPr lang="en-US" dirty="0"/>
              <a:t>Deploying container workloads onto OpenShift</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53184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Immersion.openshift.awsworkshop.io</a:t>
            </a:r>
            <a:endParaRPr lang="en-US" dirty="0"/>
          </a:p>
          <a:p>
            <a:endParaRPr lang="en-US" dirty="0"/>
          </a:p>
          <a:p>
            <a:r>
              <a:rPr lang="en-US" dirty="0"/>
              <a:t>Install and configure the AWS service broker </a:t>
            </a:r>
          </a:p>
          <a:p>
            <a:r>
              <a:rPr lang="en-US" dirty="0"/>
              <a:t>Deploy AWS SQS and sample app</a:t>
            </a:r>
          </a:p>
          <a:p>
            <a:r>
              <a:rPr lang="en-US" dirty="0"/>
              <a:t>Bind the service and application.</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701247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and Red Hat helping customers to get into POC and move from POC to PROD.</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969358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60738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Shift caters for all the functions within a traditional orchestration layer but extends upon this adding </a:t>
            </a:r>
            <a:r>
              <a:rPr lang="en-US" dirty="0" err="1"/>
              <a:t>ent</a:t>
            </a:r>
            <a:r>
              <a:rPr lang="en-US" dirty="0"/>
              <a:t> business functions which add value to </a:t>
            </a:r>
            <a:r>
              <a:rPr lang="en-US" dirty="0" err="1"/>
              <a:t>devs</a:t>
            </a:r>
            <a:r>
              <a:rPr lang="en-US" dirty="0"/>
              <a:t>, </a:t>
            </a:r>
            <a:r>
              <a:rPr lang="en-US" dirty="0" err="1"/>
              <a:t>opps</a:t>
            </a:r>
            <a:r>
              <a:rPr lang="en-US" dirty="0"/>
              <a:t>, sec and C level teams.</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54941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04800" rtl="0">
              <a:spcBef>
                <a:spcPts val="600"/>
              </a:spcBef>
              <a:spcAft>
                <a:spcPts val="0"/>
              </a:spcAft>
              <a:buSzPts val="1200"/>
              <a:buChar char="●"/>
            </a:pPr>
            <a:r>
              <a:rPr lang="en-US" sz="1200" dirty="0"/>
              <a:t>In order to deploy a container on your infrastructure, you need to answer a few question first:</a:t>
            </a:r>
          </a:p>
          <a:p>
            <a:pPr marL="914400" lvl="1" indent="-304800" rtl="0">
              <a:spcBef>
                <a:spcPts val="0"/>
              </a:spcBef>
              <a:spcAft>
                <a:spcPts val="0"/>
              </a:spcAft>
              <a:buSzPts val="1200"/>
              <a:buChar char="○"/>
            </a:pPr>
            <a:r>
              <a:rPr lang="en-US" dirty="0">
                <a:latin typeface="Arial"/>
                <a:ea typeface="Arial"/>
                <a:cs typeface="Arial"/>
                <a:sym typeface="Arial"/>
              </a:rPr>
              <a:t>Where do you store the container image so it is accessible to your hosts?</a:t>
            </a:r>
          </a:p>
          <a:p>
            <a:pPr marL="914400" lvl="1" indent="-304800" rtl="0">
              <a:spcBef>
                <a:spcPts val="0"/>
              </a:spcBef>
              <a:spcAft>
                <a:spcPts val="0"/>
              </a:spcAft>
              <a:buSzPts val="1200"/>
              <a:buChar char="○"/>
            </a:pPr>
            <a:r>
              <a:rPr lang="en-US" dirty="0">
                <a:latin typeface="Arial"/>
                <a:ea typeface="Arial"/>
                <a:cs typeface="Arial"/>
                <a:sym typeface="Arial"/>
              </a:rPr>
              <a:t>Which container should get deployed on which host? </a:t>
            </a:r>
          </a:p>
          <a:p>
            <a:pPr marL="914400" lvl="1" indent="-304800" rtl="0">
              <a:spcBef>
                <a:spcPts val="0"/>
              </a:spcBef>
              <a:spcAft>
                <a:spcPts val="0"/>
              </a:spcAft>
              <a:buSzPts val="1200"/>
              <a:buChar char="○"/>
            </a:pPr>
            <a:r>
              <a:rPr lang="en-US" dirty="0">
                <a:latin typeface="Arial"/>
                <a:ea typeface="Arial"/>
                <a:cs typeface="Arial"/>
                <a:sym typeface="Arial"/>
              </a:rPr>
              <a:t>Which host has more capacity? </a:t>
            </a:r>
          </a:p>
          <a:p>
            <a:pPr marL="914400" lvl="1" indent="-304800" rtl="0">
              <a:spcBef>
                <a:spcPts val="0"/>
              </a:spcBef>
              <a:spcAft>
                <a:spcPts val="0"/>
              </a:spcAft>
              <a:buSzPts val="1200"/>
              <a:buChar char="○"/>
            </a:pPr>
            <a:r>
              <a:rPr lang="en-US" dirty="0">
                <a:latin typeface="Arial"/>
                <a:ea typeface="Arial"/>
                <a:cs typeface="Arial"/>
                <a:sym typeface="Arial"/>
              </a:rPr>
              <a:t>How to monitor container health? What do you do if they have crashed?</a:t>
            </a:r>
          </a:p>
          <a:p>
            <a:pPr marL="914400" lvl="1" indent="-304800" rtl="0">
              <a:spcBef>
                <a:spcPts val="0"/>
              </a:spcBef>
              <a:spcAft>
                <a:spcPts val="0"/>
              </a:spcAft>
              <a:buSzPts val="1200"/>
              <a:buChar char="○"/>
            </a:pPr>
            <a:r>
              <a:rPr lang="en-US" dirty="0">
                <a:latin typeface="Arial"/>
                <a:ea typeface="Arial"/>
                <a:cs typeface="Arial"/>
                <a:sym typeface="Arial"/>
              </a:rPr>
              <a:t>How to scale them up?</a:t>
            </a:r>
            <a:endParaRPr lang="en-US" sz="1200"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32833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200"/>
              <a:buFont typeface="Arial"/>
              <a:buNone/>
            </a:pPr>
            <a:r>
              <a:rPr lang="en-US" dirty="0">
                <a:solidFill>
                  <a:schemeClr val="dk1"/>
                </a:solidFill>
              </a:rPr>
              <a:t>Speaker:</a:t>
            </a:r>
          </a:p>
          <a:p>
            <a:pPr marL="0" lvl="0" indent="0" rtl="0">
              <a:lnSpc>
                <a:spcPct val="115000"/>
              </a:lnSpc>
              <a:spcBef>
                <a:spcPts val="0"/>
              </a:spcBef>
              <a:spcAft>
                <a:spcPts val="0"/>
              </a:spcAft>
              <a:buClr>
                <a:schemeClr val="dk1"/>
              </a:buClr>
              <a:buSzPts val="1200"/>
              <a:buFont typeface="Arial"/>
              <a:buNone/>
            </a:pPr>
            <a:r>
              <a:rPr lang="en-US" dirty="0">
                <a:solidFill>
                  <a:schemeClr val="dk1"/>
                </a:solidFill>
              </a:rPr>
              <a:t>* OpenShift has two types of systems. The first are called nodes.</a:t>
            </a:r>
          </a:p>
          <a:p>
            <a:pPr marL="0" lvl="0" indent="0" rtl="0">
              <a:lnSpc>
                <a:spcPct val="115000"/>
              </a:lnSpc>
              <a:spcBef>
                <a:spcPts val="0"/>
              </a:spcBef>
              <a:spcAft>
                <a:spcPts val="0"/>
              </a:spcAft>
              <a:buClr>
                <a:schemeClr val="dk1"/>
              </a:buClr>
              <a:buSzPts val="1200"/>
              <a:buFont typeface="Arial"/>
              <a:buNone/>
            </a:pPr>
            <a:r>
              <a:rPr lang="en-US" dirty="0">
                <a:solidFill>
                  <a:schemeClr val="dk1"/>
                </a:solidFill>
              </a:rPr>
              <a:t>* Nodes are instances of RHEL 7 or RHEL Atomic with the OpenShift software installed.</a:t>
            </a:r>
          </a:p>
          <a:p>
            <a:pPr marL="0" lvl="0" indent="0" rtl="0">
              <a:lnSpc>
                <a:spcPct val="115000"/>
              </a:lnSpc>
              <a:spcBef>
                <a:spcPts val="0"/>
              </a:spcBef>
              <a:spcAft>
                <a:spcPts val="0"/>
              </a:spcAft>
              <a:buClr>
                <a:schemeClr val="dk1"/>
              </a:buClr>
              <a:buSzPts val="1200"/>
              <a:buFont typeface="Arial"/>
              <a:buNone/>
            </a:pPr>
            <a:r>
              <a:rPr lang="en-US" dirty="0">
                <a:solidFill>
                  <a:schemeClr val="dk1"/>
                </a:solidFill>
              </a:rPr>
              <a:t>* Ultimately, Nodes are where end-user applications are run.</a:t>
            </a:r>
          </a:p>
          <a:p>
            <a:pPr marL="0" lvl="0" indent="0" rtl="0">
              <a:lnSpc>
                <a:spcPct val="115000"/>
              </a:lnSpc>
              <a:spcBef>
                <a:spcPts val="0"/>
              </a:spcBef>
              <a:spcAft>
                <a:spcPts val="0"/>
              </a:spcAft>
              <a:buClr>
                <a:schemeClr val="dk1"/>
              </a:buClr>
              <a:buSzPts val="1200"/>
              <a:buFont typeface="Arial"/>
              <a:buNone/>
            </a:pPr>
            <a:endParaRPr lang="en-US" dirty="0">
              <a:solidFill>
                <a:schemeClr val="dk1"/>
              </a:solidFill>
            </a:endParaRPr>
          </a:p>
          <a:p>
            <a:pPr marL="0" lvl="0" indent="0" rtl="0">
              <a:lnSpc>
                <a:spcPct val="115000"/>
              </a:lnSpc>
              <a:spcBef>
                <a:spcPts val="0"/>
              </a:spcBef>
              <a:spcAft>
                <a:spcPts val="0"/>
              </a:spcAft>
              <a:buClr>
                <a:schemeClr val="dk1"/>
              </a:buClr>
              <a:buSzPts val="1200"/>
              <a:buFont typeface="Arial"/>
              <a:buNone/>
            </a:pPr>
            <a:r>
              <a:rPr lang="en-US" dirty="0">
                <a:solidFill>
                  <a:schemeClr val="dk1"/>
                </a:solidFill>
              </a:rPr>
              <a:t>Discussion:</a:t>
            </a:r>
          </a:p>
          <a:p>
            <a:pPr marL="0" lvl="0" indent="0" rtl="0">
              <a:lnSpc>
                <a:spcPct val="115000"/>
              </a:lnSpc>
              <a:spcBef>
                <a:spcPts val="0"/>
              </a:spcBef>
              <a:spcAft>
                <a:spcPts val="0"/>
              </a:spcAft>
              <a:buClr>
                <a:schemeClr val="dk1"/>
              </a:buClr>
              <a:buSzPts val="1200"/>
              <a:buFont typeface="Arial"/>
              <a:buNone/>
            </a:pPr>
            <a:r>
              <a:rPr lang="en-US" dirty="0">
                <a:solidFill>
                  <a:schemeClr val="dk1"/>
                </a:solidFill>
              </a:rPr>
              <a:t>* The Nodes are what the Masters will orchestrate - you will learn about Masters shortly.</a:t>
            </a:r>
          </a:p>
          <a:p>
            <a:pPr marL="0" lvl="0" indent="0" rtl="0">
              <a:lnSpc>
                <a:spcPct val="115000"/>
              </a:lnSpc>
              <a:spcBef>
                <a:spcPts val="0"/>
              </a:spcBef>
              <a:spcAft>
                <a:spcPts val="0"/>
              </a:spcAft>
              <a:buClr>
                <a:schemeClr val="dk1"/>
              </a:buClr>
              <a:buSzPts val="1200"/>
              <a:buFont typeface="Arial"/>
              <a:buNone/>
            </a:pPr>
            <a:r>
              <a:rPr lang="en-US" dirty="0">
                <a:solidFill>
                  <a:schemeClr val="dk1"/>
                </a:solidFill>
              </a:rPr>
              <a:t>* Nodes are just instances of RHEL or Atomic.</a:t>
            </a:r>
          </a:p>
          <a:p>
            <a:pPr marL="0" lvl="0" indent="0" rtl="0">
              <a:lnSpc>
                <a:spcPct val="115000"/>
              </a:lnSpc>
              <a:spcBef>
                <a:spcPts val="0"/>
              </a:spcBef>
              <a:spcAft>
                <a:spcPts val="0"/>
              </a:spcAft>
              <a:buClr>
                <a:schemeClr val="dk1"/>
              </a:buClr>
              <a:buSzPts val="1200"/>
              <a:buFont typeface="Arial"/>
              <a:buNone/>
            </a:pPr>
            <a:r>
              <a:rPr lang="en-US" dirty="0">
                <a:solidFill>
                  <a:schemeClr val="dk1"/>
                </a:solidFill>
              </a:rPr>
              <a:t>* OpenShift’s node daemon and other software runs on a node.</a:t>
            </a:r>
          </a:p>
          <a:p>
            <a:pPr marL="0" lvl="0" indent="0" rtl="0">
              <a:lnSpc>
                <a:spcPct val="115000"/>
              </a:lnSpc>
              <a:spcBef>
                <a:spcPts val="0"/>
              </a:spcBef>
              <a:spcAft>
                <a:spcPts val="0"/>
              </a:spcAft>
              <a:buClr>
                <a:schemeClr val="dk1"/>
              </a:buClr>
              <a:buSzPts val="1200"/>
              <a:buFont typeface="Arial"/>
              <a:buNone/>
            </a:pPr>
            <a:endParaRPr lang="en-US" b="1" dirty="0">
              <a:solidFill>
                <a:schemeClr val="dk1"/>
              </a:solidFill>
            </a:endParaRPr>
          </a:p>
          <a:p>
            <a:pPr marL="0" lvl="0" indent="0" rtl="0">
              <a:spcBef>
                <a:spcPts val="0"/>
              </a:spcBef>
              <a:spcAft>
                <a:spcPts val="0"/>
              </a:spcAft>
              <a:buClr>
                <a:schemeClr val="dk1"/>
              </a:buClr>
              <a:buSzPts val="1200"/>
              <a:buFont typeface="Arial"/>
              <a:buNone/>
            </a:pPr>
            <a:r>
              <a:rPr lang="en-US" dirty="0">
                <a:solidFill>
                  <a:schemeClr val="dk1"/>
                </a:solidFill>
              </a:rPr>
              <a:t>Speaker:</a:t>
            </a:r>
          </a:p>
          <a:p>
            <a:pPr marL="0" lvl="0" indent="0" rtl="0">
              <a:spcBef>
                <a:spcPts val="0"/>
              </a:spcBef>
              <a:spcAft>
                <a:spcPts val="0"/>
              </a:spcAft>
              <a:buClr>
                <a:schemeClr val="dk1"/>
              </a:buClr>
              <a:buSzPts val="1200"/>
              <a:buFont typeface="Arial"/>
              <a:buNone/>
            </a:pPr>
            <a:r>
              <a:rPr lang="en-US" dirty="0">
                <a:solidFill>
                  <a:schemeClr val="dk1"/>
                </a:solidFill>
              </a:rPr>
              <a:t>* Application instances and application components run in </a:t>
            </a:r>
            <a:r>
              <a:rPr lang="en-US" dirty="0" err="1">
                <a:solidFill>
                  <a:schemeClr val="dk1"/>
                </a:solidFill>
              </a:rPr>
              <a:t>linux</a:t>
            </a:r>
            <a:r>
              <a:rPr lang="en-US" dirty="0">
                <a:solidFill>
                  <a:schemeClr val="dk1"/>
                </a:solidFill>
              </a:rPr>
              <a:t> containers. Linux container technologies are lightweight mechanisms for isolating running processes so that they are limited to interacting with only their designated resources. Many application instances can be running in containers on a single host without visibility into each others' processes, files, network, and so on.</a:t>
            </a:r>
          </a:p>
          <a:p>
            <a:pPr marL="0" lvl="0" indent="0" rtl="0">
              <a:spcBef>
                <a:spcPts val="0"/>
              </a:spcBef>
              <a:spcAft>
                <a:spcPts val="0"/>
              </a:spcAft>
              <a:buClr>
                <a:schemeClr val="dk1"/>
              </a:buClr>
              <a:buSzPts val="1200"/>
              <a:buFont typeface="Arial"/>
              <a:buNone/>
            </a:pPr>
            <a:r>
              <a:rPr lang="en-US" dirty="0">
                <a:solidFill>
                  <a:schemeClr val="dk1"/>
                </a:solidFill>
              </a:rPr>
              <a:t>* Containers in OpenShift are based on Docker-formatted container images. An image is a binary that includes all of the requirements for running a single container. Container images can be thought of as a packaging technology. </a:t>
            </a:r>
          </a:p>
          <a:p>
            <a:pPr marL="0" lvl="0" indent="0" rtl="0">
              <a:spcBef>
                <a:spcPts val="0"/>
              </a:spcBef>
              <a:spcAft>
                <a:spcPts val="0"/>
              </a:spcAft>
              <a:buClr>
                <a:schemeClr val="dk1"/>
              </a:buClr>
              <a:buSzPts val="1200"/>
              <a:buFont typeface="Arial"/>
              <a:buNone/>
            </a:pPr>
            <a:r>
              <a:rPr lang="en-US" dirty="0">
                <a:solidFill>
                  <a:schemeClr val="dk1"/>
                </a:solidFill>
              </a:rPr>
              <a:t>* Each OpenShift Node can run many containers</a:t>
            </a:r>
          </a:p>
          <a:p>
            <a:pPr marL="0" lvl="0" indent="0" rtl="0">
              <a:spcBef>
                <a:spcPts val="0"/>
              </a:spcBef>
              <a:spcAft>
                <a:spcPts val="0"/>
              </a:spcAft>
              <a:buClr>
                <a:schemeClr val="dk1"/>
              </a:buClr>
              <a:buSzPts val="1200"/>
              <a:buFont typeface="Arial"/>
              <a:buNone/>
            </a:pPr>
            <a:r>
              <a:rPr lang="en-US" dirty="0">
                <a:solidFill>
                  <a:schemeClr val="dk1"/>
                </a:solidFill>
              </a:rPr>
              <a:t>* A Pod is one or more containers deployed together as if they were deployed on one host and encapsulates storage resources and a unique network IP. Pod is the smallest unit that can be defined, deployed, and managed in OpenShift. A Pod might consist of either a single container or a small number of containers that are tightly coupled and that share resources.</a:t>
            </a:r>
          </a:p>
          <a:p>
            <a:pPr marL="0" lvl="0" indent="0" rtl="0">
              <a:spcBef>
                <a:spcPts val="0"/>
              </a:spcBef>
              <a:spcAft>
                <a:spcPts val="0"/>
              </a:spcAft>
              <a:buClr>
                <a:schemeClr val="dk1"/>
              </a:buClr>
              <a:buSzPts val="1200"/>
              <a:buFont typeface="Arial"/>
              <a:buNone/>
            </a:pPr>
            <a:endParaRPr lang="en-US" dirty="0">
              <a:solidFill>
                <a:schemeClr val="dk1"/>
              </a:solidFill>
            </a:endParaRPr>
          </a:p>
          <a:p>
            <a:pPr marL="0" lvl="0" indent="0" rtl="0">
              <a:spcBef>
                <a:spcPts val="0"/>
              </a:spcBef>
              <a:spcAft>
                <a:spcPts val="0"/>
              </a:spcAft>
              <a:buClr>
                <a:schemeClr val="dk1"/>
              </a:buClr>
              <a:buSzPts val="1200"/>
              <a:buFont typeface="Arial"/>
              <a:buNone/>
            </a:pPr>
            <a:endParaRPr lang="en-US" dirty="0">
              <a:solidFill>
                <a:schemeClr val="dk1"/>
              </a:solidFill>
            </a:endParaRPr>
          </a:p>
          <a:p>
            <a:pPr marL="0" lvl="0" indent="0" rtl="0">
              <a:spcBef>
                <a:spcPts val="0"/>
              </a:spcBef>
              <a:spcAft>
                <a:spcPts val="0"/>
              </a:spcAft>
              <a:buClr>
                <a:schemeClr val="dk1"/>
              </a:buClr>
              <a:buSzPts val="1200"/>
              <a:buFont typeface="Arial"/>
              <a:buNone/>
            </a:pPr>
            <a:endParaRPr lang="en-US" sz="1200" dirty="0">
              <a:solidFill>
                <a:schemeClr val="dk1"/>
              </a:solidFill>
            </a:endParaRPr>
          </a:p>
          <a:p>
            <a:pPr marL="0" lvl="0" indent="0" rtl="0">
              <a:spcBef>
                <a:spcPts val="0"/>
              </a:spcBef>
              <a:spcAft>
                <a:spcPts val="0"/>
              </a:spcAft>
              <a:buClr>
                <a:schemeClr val="dk1"/>
              </a:buClr>
              <a:buSzPts val="1200"/>
              <a:buFont typeface="Arial"/>
              <a:buNone/>
            </a:pPr>
            <a:r>
              <a:rPr lang="en-US" sz="1200" dirty="0">
                <a:solidFill>
                  <a:schemeClr val="dk1"/>
                </a:solidFill>
              </a:rPr>
              <a:t>Transcript:</a:t>
            </a:r>
          </a:p>
          <a:p>
            <a:pPr marL="0" lvl="0" indent="0" rtl="0">
              <a:spcBef>
                <a:spcPts val="0"/>
              </a:spcBef>
              <a:spcAft>
                <a:spcPts val="0"/>
              </a:spcAft>
              <a:buNone/>
            </a:pPr>
            <a:r>
              <a:rPr lang="en-US" sz="1200" dirty="0">
                <a:solidFill>
                  <a:schemeClr val="dk1"/>
                </a:solidFill>
              </a:rPr>
              <a:t>OpenShift can use any native Docker image, and schedules and runs containers in a unit called a Pod. While Pods can have multiple containers, generally a Pod should provide a single function, like an app server, as opposed to multiple functions, like a database and an app server. This allows for individual application components to be easily scaled horizontally.</a:t>
            </a:r>
            <a:endParaRPr lang="en-US" sz="1000" dirty="0">
              <a:solidFill>
                <a:schemeClr val="dk1"/>
              </a:solidFill>
            </a:endParaRPr>
          </a:p>
          <a:p>
            <a:pPr marL="0" lvl="0" indent="0" rtl="0">
              <a:spcBef>
                <a:spcPts val="0"/>
              </a:spcBef>
              <a:spcAft>
                <a:spcPts val="0"/>
              </a:spcAft>
              <a:buClr>
                <a:schemeClr val="dk1"/>
              </a:buClr>
              <a:buSzPts val="1200"/>
              <a:buFont typeface="Arial"/>
              <a:buNone/>
            </a:pPr>
            <a:endParaRPr lang="en-US" dirty="0">
              <a:solidFill>
                <a:schemeClr val="dk1"/>
              </a:solidFill>
            </a:endParaRPr>
          </a:p>
          <a:p>
            <a:pPr marL="0" lvl="0" indent="0">
              <a:spcBef>
                <a:spcPts val="0"/>
              </a:spcBef>
              <a:spcAft>
                <a:spcPts val="0"/>
              </a:spcAft>
              <a:buClr>
                <a:schemeClr val="dk1"/>
              </a:buClr>
              <a:buSzPts val="1200"/>
              <a:buFont typeface="Arial"/>
              <a:buNone/>
            </a:pPr>
            <a:r>
              <a:rPr lang="en-US" dirty="0">
                <a:solidFill>
                  <a:schemeClr val="dk1"/>
                </a:solidFill>
              </a:rPr>
              <a:t>Speaker:</a:t>
            </a:r>
          </a:p>
          <a:p>
            <a:pPr marL="0" lvl="0" indent="0">
              <a:spcBef>
                <a:spcPts val="0"/>
              </a:spcBef>
              <a:spcAft>
                <a:spcPts val="0"/>
              </a:spcAft>
              <a:buClr>
                <a:schemeClr val="dk1"/>
              </a:buClr>
              <a:buSzPts val="1200"/>
              <a:buFont typeface="Arial"/>
              <a:buNone/>
            </a:pPr>
            <a:r>
              <a:rPr lang="en-US" dirty="0">
                <a:solidFill>
                  <a:schemeClr val="dk1"/>
                </a:solidFill>
              </a:rPr>
              <a:t>* The other type of OpenShift system is the Master</a:t>
            </a:r>
          </a:p>
          <a:p>
            <a:pPr marL="0" lvl="0" indent="0">
              <a:spcBef>
                <a:spcPts val="0"/>
              </a:spcBef>
              <a:spcAft>
                <a:spcPts val="0"/>
              </a:spcAft>
              <a:buClr>
                <a:schemeClr val="dk1"/>
              </a:buClr>
              <a:buSzPts val="1200"/>
              <a:buFont typeface="Arial"/>
              <a:buNone/>
            </a:pPr>
            <a:r>
              <a:rPr lang="en-US" dirty="0">
                <a:solidFill>
                  <a:schemeClr val="dk1"/>
                </a:solidFill>
              </a:rPr>
              <a:t>* Masters keep and understand the state of the environment and orchestrate all activities on the Nodes</a:t>
            </a:r>
          </a:p>
          <a:p>
            <a:pPr marL="0" lvl="0" indent="0">
              <a:spcBef>
                <a:spcPts val="0"/>
              </a:spcBef>
              <a:spcAft>
                <a:spcPts val="0"/>
              </a:spcAft>
              <a:buClr>
                <a:schemeClr val="dk1"/>
              </a:buClr>
              <a:buSzPts val="1200"/>
              <a:buFont typeface="Arial"/>
              <a:buNone/>
            </a:pPr>
            <a:r>
              <a:rPr lang="en-US" dirty="0">
                <a:solidFill>
                  <a:schemeClr val="dk1"/>
                </a:solidFill>
              </a:rPr>
              <a:t>* Masters are also instances of RHEL or Atomic, and multiple masters can be used in an environment for high availability</a:t>
            </a:r>
          </a:p>
          <a:p>
            <a:pPr marL="0" lvl="0" indent="0">
              <a:spcBef>
                <a:spcPts val="0"/>
              </a:spcBef>
              <a:spcAft>
                <a:spcPts val="0"/>
              </a:spcAft>
              <a:buClr>
                <a:schemeClr val="dk1"/>
              </a:buClr>
              <a:buSzPts val="1200"/>
              <a:buFont typeface="Arial"/>
              <a:buNone/>
            </a:pPr>
            <a:r>
              <a:rPr lang="en-US" dirty="0">
                <a:solidFill>
                  <a:schemeClr val="dk1"/>
                </a:solidFill>
              </a:rPr>
              <a:t>* Masters can be treated like any nodes and have apps deployed on them. However it is recommended to dedicate Masters to management processes and mark them as non-schedulable for application containers.</a:t>
            </a:r>
          </a:p>
          <a:p>
            <a:pPr marL="0" lvl="0" indent="0">
              <a:spcBef>
                <a:spcPts val="0"/>
              </a:spcBef>
              <a:spcAft>
                <a:spcPts val="0"/>
              </a:spcAft>
              <a:buClr>
                <a:schemeClr val="dk1"/>
              </a:buClr>
              <a:buSzPts val="1200"/>
              <a:buFont typeface="Arial"/>
              <a:buNone/>
            </a:pPr>
            <a:r>
              <a:rPr lang="en-US" dirty="0">
                <a:solidFill>
                  <a:schemeClr val="dk1"/>
                </a:solidFill>
              </a:rPr>
              <a:t>* Masters have four primary jobs or functions</a:t>
            </a:r>
          </a:p>
          <a:p>
            <a:pPr marL="0" lvl="0" indent="0">
              <a:spcBef>
                <a:spcPts val="0"/>
              </a:spcBef>
              <a:spcAft>
                <a:spcPts val="0"/>
              </a:spcAft>
              <a:buClr>
                <a:schemeClr val="dk1"/>
              </a:buClr>
              <a:buSzPts val="1200"/>
              <a:buFont typeface="Arial"/>
              <a:buNone/>
            </a:pPr>
            <a:r>
              <a:rPr lang="en-US" dirty="0">
                <a:solidFill>
                  <a:schemeClr val="dk1"/>
                </a:solidFill>
              </a:rPr>
              <a:t>Discussion:</a:t>
            </a:r>
          </a:p>
          <a:p>
            <a:pPr marL="0" lvl="0" indent="0">
              <a:spcBef>
                <a:spcPts val="0"/>
              </a:spcBef>
              <a:spcAft>
                <a:spcPts val="0"/>
              </a:spcAft>
              <a:buClr>
                <a:schemeClr val="dk1"/>
              </a:buClr>
              <a:buSzPts val="1200"/>
              <a:buFont typeface="Arial"/>
              <a:buNone/>
            </a:pPr>
            <a:r>
              <a:rPr lang="en-US" dirty="0">
                <a:solidFill>
                  <a:schemeClr val="dk1"/>
                </a:solidFill>
              </a:rPr>
              <a:t>* The OpenShift Master is the orchestrator of the entire OpenShift environment.</a:t>
            </a:r>
          </a:p>
          <a:p>
            <a:pPr marL="0" lvl="0" indent="0">
              <a:spcBef>
                <a:spcPts val="0"/>
              </a:spcBef>
              <a:spcAft>
                <a:spcPts val="0"/>
              </a:spcAft>
              <a:buClr>
                <a:schemeClr val="dk1"/>
              </a:buClr>
              <a:buSzPts val="1200"/>
              <a:buFont typeface="Arial"/>
              <a:buNone/>
            </a:pPr>
            <a:r>
              <a:rPr lang="en-US" dirty="0">
                <a:solidFill>
                  <a:schemeClr val="dk1"/>
                </a:solidFill>
              </a:rPr>
              <a:t>* The OpenShift Master knows about and maintains state within the OpenShift environment.</a:t>
            </a:r>
          </a:p>
          <a:p>
            <a:pPr marL="0" lvl="0" indent="0">
              <a:spcBef>
                <a:spcPts val="0"/>
              </a:spcBef>
              <a:spcAft>
                <a:spcPts val="0"/>
              </a:spcAft>
              <a:buClr>
                <a:schemeClr val="dk1"/>
              </a:buClr>
              <a:buSzPts val="1200"/>
              <a:buFont typeface="Arial"/>
              <a:buNone/>
            </a:pPr>
            <a:r>
              <a:rPr lang="en-US" dirty="0">
                <a:solidFill>
                  <a:schemeClr val="dk1"/>
                </a:solidFill>
              </a:rPr>
              <a:t>* Just like Nodes, Masters run on RHEL or Atomic</a:t>
            </a:r>
          </a:p>
          <a:p>
            <a:pPr marL="0" lvl="0" indent="0">
              <a:spcBef>
                <a:spcPts val="0"/>
              </a:spcBef>
              <a:spcAft>
                <a:spcPts val="0"/>
              </a:spcAft>
              <a:buClr>
                <a:schemeClr val="dk1"/>
              </a:buClr>
              <a:buSzPts val="1200"/>
              <a:buFont typeface="Arial"/>
              <a:buNone/>
            </a:pPr>
            <a:r>
              <a:rPr lang="en-US" dirty="0">
                <a:solidFill>
                  <a:schemeClr val="dk1"/>
                </a:solidFill>
              </a:rPr>
              <a:t>* You will discuss the four primary functions of the Master in the next slides</a:t>
            </a:r>
          </a:p>
          <a:p>
            <a:pPr marL="0" lvl="0" indent="0">
              <a:spcBef>
                <a:spcPts val="0"/>
              </a:spcBef>
              <a:spcAft>
                <a:spcPts val="0"/>
              </a:spcAft>
              <a:buClr>
                <a:schemeClr val="dk1"/>
              </a:buClr>
              <a:buSzPts val="1200"/>
              <a:buFont typeface="Arial"/>
              <a:buNone/>
            </a:pPr>
            <a:endParaRPr lang="en-US" dirty="0">
              <a:solidFill>
                <a:schemeClr val="dk1"/>
              </a:solidFill>
            </a:endParaRPr>
          </a:p>
          <a:p>
            <a:pPr marL="0" lvl="0" indent="0">
              <a:spcBef>
                <a:spcPts val="0"/>
              </a:spcBef>
              <a:spcAft>
                <a:spcPts val="0"/>
              </a:spcAft>
              <a:buClr>
                <a:schemeClr val="dk1"/>
              </a:buClr>
              <a:buSzPts val="1200"/>
              <a:buFont typeface="Arial"/>
              <a:buNone/>
            </a:pPr>
            <a:r>
              <a:rPr lang="en-US" b="1" dirty="0">
                <a:solidFill>
                  <a:schemeClr val="dk1"/>
                </a:solidFill>
              </a:rPr>
              <a:t>Transcript:</a:t>
            </a:r>
          </a:p>
          <a:p>
            <a:pPr marL="0" lvl="0" indent="0" rtl="0">
              <a:spcBef>
                <a:spcPts val="0"/>
              </a:spcBef>
              <a:spcAft>
                <a:spcPts val="0"/>
              </a:spcAft>
              <a:buClr>
                <a:schemeClr val="dk1"/>
              </a:buClr>
              <a:buSzPts val="1100"/>
              <a:buFont typeface="Arial"/>
              <a:buNone/>
            </a:pPr>
            <a:r>
              <a:rPr lang="en-US" b="1" dirty="0">
                <a:solidFill>
                  <a:schemeClr val="dk1"/>
                </a:solidFill>
              </a:rPr>
              <a:t>Just like Nodes, the OpenShift Master is installed on RHEL or Atomic. The Master is the orchestration and scheduling engine for OpenShift, and is responsible for knowing and maintaining the state of the OpenShift environment. The Master has four primary functions which you will now describe.</a:t>
            </a:r>
            <a:endParaRPr lang="en-US" dirty="0">
              <a:solidFill>
                <a:schemeClr val="dk1"/>
              </a:solidFill>
            </a:endParaRPr>
          </a:p>
          <a:p>
            <a:pPr marL="0" lvl="0" indent="0" rtl="0">
              <a:spcBef>
                <a:spcPts val="0"/>
              </a:spcBef>
              <a:spcAft>
                <a:spcPts val="0"/>
              </a:spcAft>
              <a:buClr>
                <a:schemeClr val="dk1"/>
              </a:buClr>
              <a:buSzPts val="1200"/>
              <a:buFont typeface="Arial"/>
              <a:buNone/>
            </a:pPr>
            <a:endParaRPr lang="en-US" dirty="0">
              <a:solidFill>
                <a:schemeClr val="dk1"/>
              </a:solidFill>
            </a:endParaRPr>
          </a:p>
          <a:p>
            <a:pPr marL="0" lvl="0" indent="0" rtl="0">
              <a:spcBef>
                <a:spcPts val="0"/>
              </a:spcBef>
              <a:spcAft>
                <a:spcPts val="0"/>
              </a:spcAft>
              <a:buNone/>
            </a:pPr>
            <a:r>
              <a:rPr lang="en-US" sz="1200" dirty="0">
                <a:solidFill>
                  <a:schemeClr val="dk1"/>
                </a:solidFill>
              </a:rPr>
              <a:t>Speaker:</a:t>
            </a:r>
          </a:p>
          <a:p>
            <a:pPr marL="0" lvl="0" indent="0" rtl="0">
              <a:spcBef>
                <a:spcPts val="0"/>
              </a:spcBef>
              <a:spcAft>
                <a:spcPts val="0"/>
              </a:spcAft>
              <a:buNone/>
            </a:pPr>
            <a:r>
              <a:rPr lang="en-US" sz="1200" dirty="0">
                <a:solidFill>
                  <a:schemeClr val="dk1"/>
                </a:solidFill>
              </a:rPr>
              <a:t>* The Master provides the single API that all tooling and systems interact with. Everything must go through this API.</a:t>
            </a:r>
          </a:p>
          <a:p>
            <a:pPr marL="0" lvl="0" indent="0" rtl="0">
              <a:spcBef>
                <a:spcPts val="0"/>
              </a:spcBef>
              <a:spcAft>
                <a:spcPts val="0"/>
              </a:spcAft>
              <a:buNone/>
            </a:pPr>
            <a:r>
              <a:rPr lang="en-US" sz="1200" dirty="0">
                <a:solidFill>
                  <a:schemeClr val="dk1"/>
                </a:solidFill>
              </a:rPr>
              <a:t>* All API requests are SSL-encrypted and authenticated. Authorizations are handled via fine-grained role-based access control (RBAC)</a:t>
            </a:r>
          </a:p>
          <a:p>
            <a:pPr marL="0" lvl="0" indent="0" rtl="0">
              <a:spcBef>
                <a:spcPts val="0"/>
              </a:spcBef>
              <a:spcAft>
                <a:spcPts val="0"/>
              </a:spcAft>
              <a:buNone/>
            </a:pPr>
            <a:r>
              <a:rPr lang="en-US" sz="1200" dirty="0">
                <a:solidFill>
                  <a:schemeClr val="dk1"/>
                </a:solidFill>
              </a:rPr>
              <a:t>* The Master can be tied into external identity management systems, from LDAP and AD to OAuth providers like GitHub and Google</a:t>
            </a:r>
          </a:p>
          <a:p>
            <a:pPr marL="0" lvl="0" indent="0" rtl="0">
              <a:spcBef>
                <a:spcPts val="0"/>
              </a:spcBef>
              <a:spcAft>
                <a:spcPts val="0"/>
              </a:spcAft>
              <a:buNone/>
            </a:pPr>
            <a:r>
              <a:rPr lang="en-US" sz="1200" dirty="0">
                <a:solidFill>
                  <a:schemeClr val="dk1"/>
                </a:solidFill>
              </a:rPr>
              <a:t>Discussion:</a:t>
            </a:r>
          </a:p>
          <a:p>
            <a:pPr marL="0" lvl="0" indent="0" rtl="0">
              <a:spcBef>
                <a:spcPts val="0"/>
              </a:spcBef>
              <a:spcAft>
                <a:spcPts val="0"/>
              </a:spcAft>
              <a:buNone/>
            </a:pPr>
            <a:r>
              <a:rPr lang="en-US" sz="1200" dirty="0">
                <a:solidFill>
                  <a:schemeClr val="dk1"/>
                </a:solidFill>
              </a:rPr>
              <a:t>* All requests go through the Master’s API</a:t>
            </a:r>
          </a:p>
          <a:p>
            <a:pPr marL="0" lvl="0" indent="0" rtl="0">
              <a:spcBef>
                <a:spcPts val="0"/>
              </a:spcBef>
              <a:spcAft>
                <a:spcPts val="0"/>
              </a:spcAft>
              <a:buNone/>
            </a:pPr>
            <a:r>
              <a:rPr lang="en-US" sz="1200" dirty="0">
                <a:solidFill>
                  <a:schemeClr val="dk1"/>
                </a:solidFill>
              </a:rPr>
              <a:t>* The Master evaluates requests for both </a:t>
            </a:r>
            <a:r>
              <a:rPr lang="en-US" sz="1200" dirty="0" err="1">
                <a:solidFill>
                  <a:schemeClr val="dk1"/>
                </a:solidFill>
              </a:rPr>
              <a:t>AuthentacioN</a:t>
            </a:r>
            <a:r>
              <a:rPr lang="en-US" sz="1200" dirty="0">
                <a:solidFill>
                  <a:schemeClr val="dk1"/>
                </a:solidFill>
              </a:rPr>
              <a:t> (</a:t>
            </a:r>
            <a:r>
              <a:rPr lang="en-US" sz="1200" dirty="0" err="1">
                <a:solidFill>
                  <a:schemeClr val="dk1"/>
                </a:solidFill>
              </a:rPr>
              <a:t>AuthN</a:t>
            </a:r>
            <a:r>
              <a:rPr lang="en-US" sz="1200" dirty="0">
                <a:solidFill>
                  <a:schemeClr val="dk1"/>
                </a:solidFill>
              </a:rPr>
              <a:t> - you are who you say you are) and </a:t>
            </a:r>
            <a:r>
              <a:rPr lang="en-US" sz="1200" dirty="0" err="1">
                <a:solidFill>
                  <a:schemeClr val="dk1"/>
                </a:solidFill>
              </a:rPr>
              <a:t>AuthoriZation</a:t>
            </a:r>
            <a:r>
              <a:rPr lang="en-US" sz="1200" dirty="0">
                <a:solidFill>
                  <a:schemeClr val="dk1"/>
                </a:solidFill>
              </a:rPr>
              <a:t> (</a:t>
            </a:r>
            <a:r>
              <a:rPr lang="en-US" sz="1200" dirty="0" err="1">
                <a:solidFill>
                  <a:schemeClr val="dk1"/>
                </a:solidFill>
              </a:rPr>
              <a:t>AuthZ</a:t>
            </a:r>
            <a:r>
              <a:rPr lang="en-US" sz="1200" dirty="0">
                <a:solidFill>
                  <a:schemeClr val="dk1"/>
                </a:solidFill>
              </a:rPr>
              <a:t> - you’re allowed to do what you requested)</a:t>
            </a:r>
          </a:p>
          <a:p>
            <a:pPr marL="0" lvl="0" indent="0" rtl="0">
              <a:spcBef>
                <a:spcPts val="0"/>
              </a:spcBef>
              <a:spcAft>
                <a:spcPts val="0"/>
              </a:spcAft>
              <a:buNone/>
            </a:pPr>
            <a:r>
              <a:rPr lang="en-US" sz="1200" dirty="0">
                <a:solidFill>
                  <a:schemeClr val="dk1"/>
                </a:solidFill>
              </a:rPr>
              <a:t>* The Master can be tied into external identity management systems like LDAP/AD, OAuth, and more</a:t>
            </a:r>
          </a:p>
          <a:p>
            <a:pPr marL="0" lvl="0" indent="0" rtl="0">
              <a:spcBef>
                <a:spcPts val="0"/>
              </a:spcBef>
              <a:spcAft>
                <a:spcPts val="0"/>
              </a:spcAft>
              <a:buNone/>
            </a:pPr>
            <a:r>
              <a:rPr lang="en-US" sz="1200" dirty="0">
                <a:solidFill>
                  <a:schemeClr val="dk1"/>
                </a:solidFill>
              </a:rPr>
              <a:t>* Apache modules can also be used for authentication in front of the API</a:t>
            </a:r>
          </a:p>
          <a:p>
            <a:pPr marL="0" lvl="0" indent="0">
              <a:spcBef>
                <a:spcPts val="0"/>
              </a:spcBef>
              <a:spcAft>
                <a:spcPts val="0"/>
              </a:spcAft>
              <a:buNone/>
            </a:pPr>
            <a:endParaRPr lang="en-US" sz="1200" dirty="0">
              <a:solidFill>
                <a:schemeClr val="dk1"/>
              </a:solidFill>
            </a:endParaRPr>
          </a:p>
          <a:p>
            <a:pPr marL="0" lvl="0" indent="0">
              <a:spcBef>
                <a:spcPts val="0"/>
              </a:spcBef>
              <a:spcAft>
                <a:spcPts val="0"/>
              </a:spcAft>
              <a:buClr>
                <a:schemeClr val="dk1"/>
              </a:buClr>
              <a:buSzPts val="1100"/>
              <a:buFont typeface="Arial"/>
              <a:buNone/>
            </a:pPr>
            <a:r>
              <a:rPr lang="en-US" sz="1200" b="1" dirty="0">
                <a:solidFill>
                  <a:schemeClr val="dk1"/>
                </a:solidFill>
              </a:rPr>
              <a:t>Transcript:</a:t>
            </a:r>
          </a:p>
          <a:p>
            <a:pPr marL="0" lvl="0" indent="0">
              <a:spcBef>
                <a:spcPts val="0"/>
              </a:spcBef>
              <a:spcAft>
                <a:spcPts val="0"/>
              </a:spcAft>
              <a:buClr>
                <a:schemeClr val="dk1"/>
              </a:buClr>
              <a:buSzPts val="1100"/>
              <a:buFont typeface="Arial"/>
              <a:buNone/>
            </a:pPr>
            <a:r>
              <a:rPr lang="en-US" sz="1200" b="1" dirty="0">
                <a:solidFill>
                  <a:schemeClr val="dk1"/>
                </a:solidFill>
              </a:rPr>
              <a:t>The Master is the gateway to the OpenShift environment. All requests must go through the Master and must be both authenticated and authorized. A wide array of external identity management systems can be the source of authentication information in an OpenShift environment.</a:t>
            </a:r>
          </a:p>
          <a:p>
            <a:pPr marL="0" lvl="0" indent="0" rtl="0">
              <a:spcBef>
                <a:spcPts val="0"/>
              </a:spcBef>
              <a:spcAft>
                <a:spcPts val="0"/>
              </a:spcAft>
              <a:buNone/>
            </a:pPr>
            <a:endParaRPr lang="en-US" sz="1200" dirty="0">
              <a:solidFill>
                <a:schemeClr val="dk1"/>
              </a:solidFill>
            </a:endParaRPr>
          </a:p>
          <a:p>
            <a:pPr marL="0" lvl="0" indent="0" rtl="0">
              <a:lnSpc>
                <a:spcPct val="115000"/>
              </a:lnSpc>
              <a:spcBef>
                <a:spcPts val="0"/>
              </a:spcBef>
              <a:spcAft>
                <a:spcPts val="0"/>
              </a:spcAft>
              <a:buNone/>
            </a:pPr>
            <a:r>
              <a:rPr lang="en-US" dirty="0">
                <a:solidFill>
                  <a:schemeClr val="dk1"/>
                </a:solidFill>
              </a:rPr>
              <a:t>Speaker:</a:t>
            </a:r>
          </a:p>
          <a:p>
            <a:pPr marL="0" lvl="0" indent="0" rtl="0">
              <a:lnSpc>
                <a:spcPct val="115000"/>
              </a:lnSpc>
              <a:spcBef>
                <a:spcPts val="0"/>
              </a:spcBef>
              <a:spcAft>
                <a:spcPts val="0"/>
              </a:spcAft>
              <a:buNone/>
            </a:pPr>
            <a:r>
              <a:rPr lang="en-US" dirty="0">
                <a:solidFill>
                  <a:schemeClr val="dk1"/>
                </a:solidFill>
              </a:rPr>
              <a:t>* The desired and current state of the OpenShift environment is held in the data store which includes all objects such as builds, deployments, services, routes, </a:t>
            </a:r>
            <a:r>
              <a:rPr lang="en-US" dirty="0" err="1">
                <a:solidFill>
                  <a:schemeClr val="dk1"/>
                </a:solidFill>
              </a:rPr>
              <a:t>etc</a:t>
            </a:r>
            <a:endParaRPr lang="en-US" dirty="0">
              <a:solidFill>
                <a:schemeClr val="dk1"/>
              </a:solidFill>
            </a:endParaRPr>
          </a:p>
          <a:p>
            <a:pPr marL="0" lvl="0" indent="0" rtl="0">
              <a:lnSpc>
                <a:spcPct val="115000"/>
              </a:lnSpc>
              <a:spcBef>
                <a:spcPts val="0"/>
              </a:spcBef>
              <a:spcAft>
                <a:spcPts val="0"/>
              </a:spcAft>
              <a:buNone/>
            </a:pPr>
            <a:r>
              <a:rPr lang="en-US" dirty="0">
                <a:solidFill>
                  <a:schemeClr val="dk1"/>
                </a:solidFill>
              </a:rPr>
              <a:t>* The data store uses </a:t>
            </a:r>
            <a:r>
              <a:rPr lang="en-US" dirty="0" err="1">
                <a:solidFill>
                  <a:schemeClr val="dk1"/>
                </a:solidFill>
              </a:rPr>
              <a:t>etcd</a:t>
            </a:r>
            <a:r>
              <a:rPr lang="en-US" dirty="0">
                <a:solidFill>
                  <a:schemeClr val="dk1"/>
                </a:solidFill>
              </a:rPr>
              <a:t>, a distributed key-value store and stores the persistent master state while other components watch </a:t>
            </a:r>
            <a:r>
              <a:rPr lang="en-US" dirty="0" err="1">
                <a:solidFill>
                  <a:schemeClr val="dk1"/>
                </a:solidFill>
              </a:rPr>
              <a:t>etcd</a:t>
            </a:r>
            <a:r>
              <a:rPr lang="en-US" dirty="0">
                <a:solidFill>
                  <a:schemeClr val="dk1"/>
                </a:solidFill>
              </a:rPr>
              <a:t> for changes to bring themselves into the desired state.</a:t>
            </a:r>
          </a:p>
          <a:p>
            <a:pPr marL="0" lvl="0" indent="0" rtl="0">
              <a:lnSpc>
                <a:spcPct val="115000"/>
              </a:lnSpc>
              <a:spcBef>
                <a:spcPts val="0"/>
              </a:spcBef>
              <a:spcAft>
                <a:spcPts val="0"/>
              </a:spcAft>
              <a:buNone/>
            </a:pPr>
            <a:r>
              <a:rPr lang="en-US" dirty="0">
                <a:solidFill>
                  <a:schemeClr val="dk1"/>
                </a:solidFill>
              </a:rPr>
              <a:t>* Other things like the RBAC rules, application environment information, and non-application-user-data are kept in the data store</a:t>
            </a:r>
          </a:p>
          <a:p>
            <a:pPr marL="0" lvl="0" indent="0" rtl="0">
              <a:lnSpc>
                <a:spcPct val="115000"/>
              </a:lnSpc>
              <a:spcBef>
                <a:spcPts val="0"/>
              </a:spcBef>
              <a:spcAft>
                <a:spcPts val="0"/>
              </a:spcAft>
              <a:buNone/>
            </a:pPr>
            <a:r>
              <a:rPr lang="en-US" dirty="0">
                <a:solidFill>
                  <a:schemeClr val="dk1"/>
                </a:solidFill>
              </a:rPr>
              <a:t>Discussion:</a:t>
            </a:r>
          </a:p>
          <a:p>
            <a:pPr marL="0" lvl="0" indent="0" rtl="0">
              <a:lnSpc>
                <a:spcPct val="115000"/>
              </a:lnSpc>
              <a:spcBef>
                <a:spcPts val="0"/>
              </a:spcBef>
              <a:spcAft>
                <a:spcPts val="0"/>
              </a:spcAft>
              <a:buNone/>
            </a:pPr>
            <a:r>
              <a:rPr lang="en-US" dirty="0">
                <a:solidFill>
                  <a:schemeClr val="dk1"/>
                </a:solidFill>
              </a:rPr>
              <a:t>* </a:t>
            </a:r>
            <a:r>
              <a:rPr lang="en-US" dirty="0" err="1">
                <a:solidFill>
                  <a:schemeClr val="dk1"/>
                </a:solidFill>
              </a:rPr>
              <a:t>etcd</a:t>
            </a:r>
            <a:r>
              <a:rPr lang="en-US" dirty="0">
                <a:solidFill>
                  <a:schemeClr val="dk1"/>
                </a:solidFill>
              </a:rPr>
              <a:t> holds information about the desired and current state of OpenShift</a:t>
            </a:r>
          </a:p>
          <a:p>
            <a:pPr marL="0" lvl="0" indent="0" rtl="0">
              <a:lnSpc>
                <a:spcPct val="115000"/>
              </a:lnSpc>
              <a:spcBef>
                <a:spcPts val="0"/>
              </a:spcBef>
              <a:spcAft>
                <a:spcPts val="0"/>
              </a:spcAft>
              <a:buNone/>
            </a:pPr>
            <a:r>
              <a:rPr lang="en-US" dirty="0">
                <a:solidFill>
                  <a:schemeClr val="dk1"/>
                </a:solidFill>
              </a:rPr>
              <a:t>* Additionally, user account info, RBAC rules, environment variables, secrets, and many other bits of OpenShift information are held in the data store</a:t>
            </a:r>
          </a:p>
          <a:p>
            <a:pPr marL="0" lvl="0" indent="0" rtl="0">
              <a:lnSpc>
                <a:spcPct val="115000"/>
              </a:lnSpc>
              <a:spcBef>
                <a:spcPts val="0"/>
              </a:spcBef>
              <a:spcAft>
                <a:spcPts val="0"/>
              </a:spcAft>
              <a:buNone/>
            </a:pPr>
            <a:r>
              <a:rPr lang="en-US" dirty="0">
                <a:solidFill>
                  <a:schemeClr val="dk1"/>
                </a:solidFill>
              </a:rPr>
              <a:t>* More generally, any OpenShift data object is stored in </a:t>
            </a:r>
            <a:r>
              <a:rPr lang="en-US" dirty="0" err="1">
                <a:solidFill>
                  <a:schemeClr val="dk1"/>
                </a:solidFill>
              </a:rPr>
              <a:t>etcd</a:t>
            </a:r>
            <a:endParaRPr lang="en-US" dirty="0">
              <a:solidFill>
                <a:schemeClr val="dk1"/>
              </a:solidFill>
            </a:endParaRPr>
          </a:p>
          <a:p>
            <a:pPr marL="0" lvl="0" indent="0" rtl="0">
              <a:lnSpc>
                <a:spcPct val="115000"/>
              </a:lnSpc>
              <a:spcBef>
                <a:spcPts val="0"/>
              </a:spcBef>
              <a:spcAft>
                <a:spcPts val="0"/>
              </a:spcAft>
              <a:buNone/>
            </a:pPr>
            <a:endParaRPr lang="en-US"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Transcript:</a:t>
            </a:r>
          </a:p>
          <a:p>
            <a:pPr marL="0" lvl="0" indent="0" rtl="0">
              <a:lnSpc>
                <a:spcPct val="115000"/>
              </a:lnSpc>
              <a:spcBef>
                <a:spcPts val="0"/>
              </a:spcBef>
              <a:spcAft>
                <a:spcPts val="0"/>
              </a:spcAft>
              <a:buClr>
                <a:schemeClr val="dk1"/>
              </a:buClr>
              <a:buSzPts val="1100"/>
              <a:buFont typeface="Arial"/>
              <a:buNone/>
            </a:pPr>
            <a:r>
              <a:rPr lang="en-US" b="1" dirty="0" err="1">
                <a:solidFill>
                  <a:schemeClr val="dk1"/>
                </a:solidFill>
              </a:rPr>
              <a:t>Etcd</a:t>
            </a:r>
            <a:r>
              <a:rPr lang="en-US" b="1" dirty="0">
                <a:solidFill>
                  <a:schemeClr val="dk1"/>
                </a:solidFill>
              </a:rPr>
              <a:t> is another of the critical components of the OpenShift architecture. It is the distributed key-value data store for state and other information within the OpenShift environment. Reads and writes of information generally are going to hit the data store.</a:t>
            </a:r>
            <a:endParaRPr lang="en-US" dirty="0">
              <a:solidFill>
                <a:schemeClr val="dk1"/>
              </a:solidFill>
            </a:endParaRPr>
          </a:p>
          <a:p>
            <a:pPr marL="0" lvl="0" indent="0" rtl="0">
              <a:spcBef>
                <a:spcPts val="0"/>
              </a:spcBef>
              <a:spcAft>
                <a:spcPts val="0"/>
              </a:spcAft>
              <a:buNone/>
            </a:pPr>
            <a:endParaRPr lang="en-US" dirty="0">
              <a:solidFill>
                <a:schemeClr val="dk1"/>
              </a:solidFill>
            </a:endParaRPr>
          </a:p>
          <a:p>
            <a:pPr marL="508000" lvl="0" indent="-342900" rtl="0">
              <a:lnSpc>
                <a:spcPct val="115000"/>
              </a:lnSpc>
              <a:spcBef>
                <a:spcPts val="0"/>
              </a:spcBef>
              <a:spcAft>
                <a:spcPts val="0"/>
              </a:spcAft>
              <a:buClr>
                <a:schemeClr val="dk1"/>
              </a:buClr>
              <a:buSzPts val="1400"/>
              <a:buChar char="●"/>
            </a:pPr>
            <a:r>
              <a:rPr lang="en-US" dirty="0">
                <a:solidFill>
                  <a:schemeClr val="dk1"/>
                </a:solidFill>
              </a:rPr>
              <a:t>A container registry is a service for storing and retrieving Docker-formatted container images. A registry contains a collection of one or more image repositories. </a:t>
            </a:r>
          </a:p>
          <a:p>
            <a:pPr marL="508000" lvl="0" indent="-342900" rtl="0">
              <a:lnSpc>
                <a:spcPct val="115000"/>
              </a:lnSpc>
              <a:spcBef>
                <a:spcPts val="0"/>
              </a:spcBef>
              <a:spcAft>
                <a:spcPts val="0"/>
              </a:spcAft>
              <a:buClr>
                <a:schemeClr val="dk1"/>
              </a:buClr>
              <a:buSzPts val="1400"/>
              <a:buChar char="●"/>
            </a:pPr>
            <a:r>
              <a:rPr lang="en-US" dirty="0">
                <a:solidFill>
                  <a:schemeClr val="dk1"/>
                </a:solidFill>
              </a:rPr>
              <a:t>OpenShift Container Platform provides its own internal registry for managing container images.</a:t>
            </a:r>
          </a:p>
          <a:p>
            <a:pPr marL="508000" lvl="0" indent="-342900" rtl="0">
              <a:lnSpc>
                <a:spcPct val="115000"/>
              </a:lnSpc>
              <a:spcBef>
                <a:spcPts val="0"/>
              </a:spcBef>
              <a:spcAft>
                <a:spcPts val="0"/>
              </a:spcAft>
              <a:buClr>
                <a:schemeClr val="dk1"/>
              </a:buClr>
              <a:buSzPts val="1400"/>
              <a:buChar char="●"/>
            </a:pPr>
            <a:r>
              <a:rPr lang="en-US" dirty="0">
                <a:solidFill>
                  <a:schemeClr val="dk1"/>
                </a:solidFill>
              </a:rPr>
              <a:t>Red Hat also provides a registry at </a:t>
            </a:r>
            <a:r>
              <a:rPr lang="en-US" dirty="0" err="1">
                <a:solidFill>
                  <a:schemeClr val="dk1"/>
                </a:solidFill>
              </a:rPr>
              <a:t>registry.access.redhat.com</a:t>
            </a:r>
            <a:r>
              <a:rPr lang="en-US" dirty="0">
                <a:solidFill>
                  <a:schemeClr val="dk1"/>
                </a:solidFill>
              </a:rPr>
              <a:t> for subscribers which is called Red Hat Container Catalog</a:t>
            </a:r>
          </a:p>
          <a:p>
            <a:pPr marL="508000" lvl="0" indent="-342900" rtl="0">
              <a:lnSpc>
                <a:spcPct val="115000"/>
              </a:lnSpc>
              <a:spcBef>
                <a:spcPts val="0"/>
              </a:spcBef>
              <a:spcAft>
                <a:spcPts val="0"/>
              </a:spcAft>
              <a:buClr>
                <a:schemeClr val="dk1"/>
              </a:buClr>
              <a:buSzPts val="1400"/>
              <a:buChar char="●"/>
            </a:pPr>
            <a:r>
              <a:rPr lang="en-US" dirty="0">
                <a:solidFill>
                  <a:schemeClr val="dk1"/>
                </a:solidFill>
              </a:rPr>
              <a:t>OpenShift can deploy images from the integrated image registry as well as Red Hat Container Catalog, Docker Hub and any other registry the customer might be using</a:t>
            </a:r>
          </a:p>
          <a:p>
            <a:pPr marL="508000" lvl="0" indent="-342900" rtl="0">
              <a:lnSpc>
                <a:spcPct val="115000"/>
              </a:lnSpc>
              <a:spcBef>
                <a:spcPts val="0"/>
              </a:spcBef>
              <a:spcAft>
                <a:spcPts val="0"/>
              </a:spcAft>
              <a:buClr>
                <a:schemeClr val="dk1"/>
              </a:buClr>
              <a:buSzPts val="1400"/>
              <a:buChar char="●"/>
            </a:pPr>
            <a:r>
              <a:rPr lang="en-US" dirty="0">
                <a:solidFill>
                  <a:schemeClr val="dk1"/>
                </a:solidFill>
              </a:rPr>
              <a:t>OpenShift Container Platform registry can also be installed separately as a stand-alone container image registry.</a:t>
            </a:r>
          </a:p>
          <a:p>
            <a:pPr marL="0" lvl="0" indent="0" rtl="0">
              <a:spcBef>
                <a:spcPts val="0"/>
              </a:spcBef>
              <a:spcAft>
                <a:spcPts val="0"/>
              </a:spcAft>
              <a:buClr>
                <a:schemeClr val="dk1"/>
              </a:buClr>
              <a:buSzPts val="1200"/>
              <a:buFont typeface="Arial"/>
              <a:buNone/>
            </a:pPr>
            <a:endParaRPr lang="en-US"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Speaker:</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 The scheduler portion of the Master is the specific component that is responsible for determining Pod placement</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 The scheduler takes the current memory, CPU and other environment utilization into account when placing Pods on the various nodes</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Discussion:</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 The scheduler is responsible for Pod placement</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 Current CPU, Memory and other environment utilization is considered during the scheduling process</a:t>
            </a:r>
            <a:endParaRPr lang="en-US" b="1"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US" b="1"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Transcript:</a:t>
            </a:r>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The OpenShift scheduler uses a combination of configuration and environment state to determine the best fit for running Pods across the Nodes in the environment. </a:t>
            </a:r>
          </a:p>
          <a:p>
            <a:pPr marL="0" lvl="0" indent="0" rtl="0">
              <a:lnSpc>
                <a:spcPct val="115000"/>
              </a:lnSpc>
              <a:spcBef>
                <a:spcPts val="0"/>
              </a:spcBef>
              <a:spcAft>
                <a:spcPts val="0"/>
              </a:spcAft>
              <a:buNone/>
            </a:pPr>
            <a:endParaRPr lang="en-US" dirty="0">
              <a:solidFill>
                <a:schemeClr val="dk1"/>
              </a:solidFill>
            </a:endParaRPr>
          </a:p>
          <a:p>
            <a:pPr marL="0" lvl="0" indent="0" rtl="0">
              <a:lnSpc>
                <a:spcPct val="115000"/>
              </a:lnSpc>
              <a:spcBef>
                <a:spcPts val="0"/>
              </a:spcBef>
              <a:spcAft>
                <a:spcPts val="0"/>
              </a:spcAft>
              <a:buNone/>
            </a:pPr>
            <a:endParaRPr lang="en-US"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Speaker:</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 The real-world topology of the OpenShift deployment (regions, zones, and </a:t>
            </a:r>
            <a:r>
              <a:rPr lang="en-US" dirty="0" err="1">
                <a:solidFill>
                  <a:schemeClr val="dk1"/>
                </a:solidFill>
              </a:rPr>
              <a:t>etc</a:t>
            </a:r>
            <a:r>
              <a:rPr lang="en-US" dirty="0">
                <a:solidFill>
                  <a:schemeClr val="dk1"/>
                </a:solidFill>
              </a:rPr>
              <a:t>) is used to inform the configuration of the scheduler</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 Administrators can configure complex scenarios for scheduling workloads</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Discussion:</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rPr>
              <a:t>* The scheduler is configured with a simple JSON file in combination with node labels to carve up the OpenShift environment to make it look like the real world topology</a:t>
            </a:r>
            <a:endParaRPr lang="en-US" b="1"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US" b="1"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Transcript:</a:t>
            </a:r>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The topology of the real-world environment is used by platform administrators to determine how to configure the scheduler and the Node labels.</a:t>
            </a:r>
          </a:p>
          <a:p>
            <a:pPr marL="0" lvl="0" indent="0" rtl="0">
              <a:lnSpc>
                <a:spcPct val="115000"/>
              </a:lnSpc>
              <a:spcBef>
                <a:spcPts val="0"/>
              </a:spcBef>
              <a:spcAft>
                <a:spcPts val="0"/>
              </a:spcAft>
              <a:buNone/>
            </a:pPr>
            <a:endParaRPr lang="en-US" dirty="0">
              <a:solidFill>
                <a:schemeClr val="dk1"/>
              </a:solidFill>
            </a:endParaRPr>
          </a:p>
          <a:p>
            <a:pPr marL="0" lvl="0" indent="0" rtl="0">
              <a:lnSpc>
                <a:spcPct val="115000"/>
              </a:lnSpc>
              <a:spcBef>
                <a:spcPts val="0"/>
              </a:spcBef>
              <a:spcAft>
                <a:spcPts val="0"/>
              </a:spcAft>
              <a:buClr>
                <a:schemeClr val="dk1"/>
              </a:buClr>
              <a:buFont typeface="Arial"/>
              <a:buNone/>
            </a:pPr>
            <a:r>
              <a:rPr lang="en-US" dirty="0">
                <a:solidFill>
                  <a:schemeClr val="dk1"/>
                </a:solidFill>
              </a:rPr>
              <a:t>Speaker:</a:t>
            </a:r>
          </a:p>
          <a:p>
            <a:pPr marL="0" lvl="0" indent="0" rtl="0">
              <a:lnSpc>
                <a:spcPct val="115000"/>
              </a:lnSpc>
              <a:spcBef>
                <a:spcPts val="0"/>
              </a:spcBef>
              <a:spcAft>
                <a:spcPts val="0"/>
              </a:spcAft>
              <a:buClr>
                <a:schemeClr val="dk1"/>
              </a:buClr>
              <a:buFont typeface="Arial"/>
              <a:buNone/>
            </a:pPr>
            <a:r>
              <a:rPr lang="en-US" dirty="0">
                <a:solidFill>
                  <a:schemeClr val="dk1"/>
                </a:solidFill>
              </a:rPr>
              <a:t>* The Master is responsible for monitoring the number of pods and automatically scaling them as desired</a:t>
            </a:r>
          </a:p>
          <a:p>
            <a:pPr marL="0" lvl="0" indent="0" rtl="0">
              <a:lnSpc>
                <a:spcPct val="115000"/>
              </a:lnSpc>
              <a:spcBef>
                <a:spcPts val="0"/>
              </a:spcBef>
              <a:spcAft>
                <a:spcPts val="0"/>
              </a:spcAft>
              <a:buClr>
                <a:schemeClr val="dk1"/>
              </a:buClr>
              <a:buFont typeface="Arial"/>
              <a:buNone/>
            </a:pPr>
            <a:r>
              <a:rPr lang="en-US" dirty="0">
                <a:solidFill>
                  <a:schemeClr val="dk1"/>
                </a:solidFill>
              </a:rPr>
              <a:t>* Pods can be manually scaled stating the number of pods that should be running</a:t>
            </a:r>
          </a:p>
          <a:p>
            <a:pPr marL="0" lvl="0" indent="0" rtl="0">
              <a:lnSpc>
                <a:spcPct val="115000"/>
              </a:lnSpc>
              <a:spcBef>
                <a:spcPts val="0"/>
              </a:spcBef>
              <a:spcAft>
                <a:spcPts val="0"/>
              </a:spcAft>
              <a:buNone/>
            </a:pPr>
            <a:r>
              <a:rPr lang="en-US" dirty="0">
                <a:solidFill>
                  <a:schemeClr val="dk1"/>
                </a:solidFill>
              </a:rPr>
              <a:t>* Pods can also be </a:t>
            </a:r>
            <a:r>
              <a:rPr lang="en-US" dirty="0" err="1">
                <a:solidFill>
                  <a:schemeClr val="dk1"/>
                </a:solidFill>
              </a:rPr>
              <a:t>autoscaled</a:t>
            </a:r>
            <a:r>
              <a:rPr lang="en-US" dirty="0">
                <a:solidFill>
                  <a:schemeClr val="dk1"/>
                </a:solidFill>
              </a:rPr>
              <a:t> based on metrics collected from the pods (</a:t>
            </a:r>
            <a:r>
              <a:rPr lang="en-US" dirty="0" err="1">
                <a:solidFill>
                  <a:schemeClr val="dk1"/>
                </a:solidFill>
              </a:rPr>
              <a:t>cpu</a:t>
            </a:r>
            <a:r>
              <a:rPr lang="en-US" dirty="0">
                <a:solidFill>
                  <a:schemeClr val="dk1"/>
                </a:solidFill>
              </a:rPr>
              <a:t> utilization) within the boundary of minimum and maximum number of pods that is configured for the </a:t>
            </a:r>
            <a:r>
              <a:rPr lang="en-US" dirty="0" err="1">
                <a:solidFill>
                  <a:schemeClr val="dk1"/>
                </a:solidFill>
              </a:rPr>
              <a:t>autoscaler</a:t>
            </a:r>
            <a:endParaRPr lang="en-US" dirty="0">
              <a:solidFill>
                <a:schemeClr val="dk1"/>
              </a:solidFill>
            </a:endParaRPr>
          </a:p>
          <a:p>
            <a:pPr marL="0" lvl="0" indent="0" rtl="0">
              <a:lnSpc>
                <a:spcPct val="115000"/>
              </a:lnSpc>
              <a:spcBef>
                <a:spcPts val="0"/>
              </a:spcBef>
              <a:spcAft>
                <a:spcPts val="0"/>
              </a:spcAft>
              <a:buNone/>
            </a:pPr>
            <a:endParaRPr lang="en-US" dirty="0">
              <a:solidFill>
                <a:schemeClr val="dk1"/>
              </a:solidFill>
            </a:endParaRP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Speaker:</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OpenShift’s service layer enables application components to easily communicate with one another</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service layer provides for internal load balancing as well as discovery and code reusability</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Discussion:</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service layer is used to connect application components together</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OpenShift automatically injects some service information into running containers to provide for ease of discovery</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Services provide for simple internal load balancing across application components</a:t>
            </a:r>
          </a:p>
          <a:p>
            <a:pPr marL="0" lvl="0" indent="0" rtl="0">
              <a:lnSpc>
                <a:spcPct val="115000"/>
              </a:lnSpc>
              <a:spcBef>
                <a:spcPts val="0"/>
              </a:spcBef>
              <a:spcAft>
                <a:spcPts val="0"/>
              </a:spcAft>
              <a:buClr>
                <a:schemeClr val="dk1"/>
              </a:buClr>
              <a:buSzPts val="1200"/>
              <a:buFont typeface="Arial"/>
              <a:buNone/>
            </a:pPr>
            <a:endParaRPr lang="en-US" sz="1200" dirty="0">
              <a:solidFill>
                <a:schemeClr val="dk1"/>
              </a:solidFill>
            </a:endParaRPr>
          </a:p>
          <a:p>
            <a:pPr marL="0" lvl="0" indent="0" rtl="0">
              <a:lnSpc>
                <a:spcPct val="115000"/>
              </a:lnSpc>
              <a:spcBef>
                <a:spcPts val="0"/>
              </a:spcBef>
              <a:spcAft>
                <a:spcPts val="0"/>
              </a:spcAft>
              <a:buClr>
                <a:schemeClr val="dk1"/>
              </a:buClr>
              <a:buSzPts val="1200"/>
              <a:buFont typeface="Arial"/>
              <a:buNone/>
            </a:pPr>
            <a:r>
              <a:rPr lang="en-US" sz="1200" b="1" dirty="0">
                <a:solidFill>
                  <a:schemeClr val="dk1"/>
                </a:solidFill>
              </a:rPr>
              <a:t>Transcript:</a:t>
            </a:r>
          </a:p>
          <a:p>
            <a:pPr marL="0" lvl="0" indent="0" rtl="0">
              <a:lnSpc>
                <a:spcPct val="115000"/>
              </a:lnSpc>
              <a:spcBef>
                <a:spcPts val="0"/>
              </a:spcBef>
              <a:spcAft>
                <a:spcPts val="0"/>
              </a:spcAft>
              <a:buClr>
                <a:schemeClr val="dk1"/>
              </a:buClr>
              <a:buSzPts val="1200"/>
              <a:buFont typeface="Arial"/>
              <a:buNone/>
            </a:pPr>
            <a:r>
              <a:rPr lang="en-US" sz="1200" b="1" dirty="0">
                <a:solidFill>
                  <a:schemeClr val="dk1"/>
                </a:solidFill>
              </a:rPr>
              <a:t>OpenShift’s service layer is how application components communicate with one another. A front-end web service would connect to database instances by communicating with the database service. OpenShift would automatically handle load balancing across the database instances. Service information is injected into running containers and provides for ease of application </a:t>
            </a:r>
            <a:endParaRPr lang="en-US" sz="1200" dirty="0">
              <a:solidFill>
                <a:schemeClr val="dk1"/>
              </a:solidFill>
            </a:endParaRPr>
          </a:p>
          <a:p>
            <a:pPr marL="0" lvl="0" indent="0" rtl="0">
              <a:spcBef>
                <a:spcPts val="0"/>
              </a:spcBef>
              <a:spcAft>
                <a:spcPts val="0"/>
              </a:spcAft>
              <a:buNone/>
            </a:pPr>
            <a:endParaRPr lang="en-US" sz="1200" dirty="0"/>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Speaker:</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Applications are only as useful as the data they can manipulate.</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Docker containers are natively ephemeral - data is not saved when containers are restarted or created.</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OpenShift provides a persistent storage subsystem that will automatically connect real-world storage to the right Pods, allowing for stateful applications to be used on the platform.</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A wide array of persistent storage types are usable, from raw devices (iSCSI, FC) to enterprise storage (NFS) to cloud-type options (</a:t>
            </a:r>
            <a:r>
              <a:rPr lang="en-US" sz="1200" dirty="0" err="1">
                <a:solidFill>
                  <a:schemeClr val="dk1"/>
                </a:solidFill>
              </a:rPr>
              <a:t>Gluster</a:t>
            </a:r>
            <a:r>
              <a:rPr lang="en-US" sz="1200" dirty="0">
                <a:solidFill>
                  <a:schemeClr val="dk1"/>
                </a:solidFill>
              </a:rPr>
              <a:t>/</a:t>
            </a:r>
            <a:r>
              <a:rPr lang="en-US" sz="1200" dirty="0" err="1">
                <a:solidFill>
                  <a:schemeClr val="dk1"/>
                </a:solidFill>
              </a:rPr>
              <a:t>Ceph</a:t>
            </a:r>
            <a:r>
              <a:rPr lang="en-US" sz="1200" dirty="0">
                <a:solidFill>
                  <a:schemeClr val="dk1"/>
                </a:solidFill>
              </a:rPr>
              <a:t>, EBS, </a:t>
            </a:r>
            <a:r>
              <a:rPr lang="en-US" sz="1200" dirty="0" err="1">
                <a:solidFill>
                  <a:schemeClr val="dk1"/>
                </a:solidFill>
              </a:rPr>
              <a:t>pDisk</a:t>
            </a:r>
            <a:r>
              <a:rPr lang="en-US" sz="1200" dirty="0">
                <a:solidFill>
                  <a:schemeClr val="dk1"/>
                </a:solidFill>
              </a:rPr>
              <a:t>, </a:t>
            </a:r>
            <a:r>
              <a:rPr lang="en-US" sz="1200" dirty="0" err="1">
                <a:solidFill>
                  <a:schemeClr val="dk1"/>
                </a:solidFill>
              </a:rPr>
              <a:t>etc</a:t>
            </a:r>
            <a:r>
              <a:rPr lang="en-US" sz="1200" dirty="0">
                <a:solidFill>
                  <a:schemeClr val="dk1"/>
                </a:solidFill>
              </a:rPr>
              <a:t>)</a:t>
            </a:r>
            <a:endParaRPr lang="en-US" sz="1200" b="1" dirty="0">
              <a:solidFill>
                <a:schemeClr val="dk1"/>
              </a:solidFill>
            </a:endParaRPr>
          </a:p>
          <a:p>
            <a:pPr marL="0" lvl="0" indent="0" rtl="0">
              <a:lnSpc>
                <a:spcPct val="115000"/>
              </a:lnSpc>
              <a:spcBef>
                <a:spcPts val="0"/>
              </a:spcBef>
              <a:spcAft>
                <a:spcPts val="0"/>
              </a:spcAft>
              <a:buClr>
                <a:schemeClr val="dk1"/>
              </a:buClr>
              <a:buSzPts val="1200"/>
              <a:buFont typeface="Arial"/>
              <a:buNone/>
            </a:pPr>
            <a:endParaRPr lang="en-US" sz="1200" b="1" dirty="0">
              <a:solidFill>
                <a:schemeClr val="dk1"/>
              </a:solidFill>
            </a:endParaRPr>
          </a:p>
          <a:p>
            <a:pPr marL="0" lvl="0" indent="0" rtl="0">
              <a:lnSpc>
                <a:spcPct val="115000"/>
              </a:lnSpc>
              <a:spcBef>
                <a:spcPts val="0"/>
              </a:spcBef>
              <a:spcAft>
                <a:spcPts val="0"/>
              </a:spcAft>
              <a:buClr>
                <a:schemeClr val="dk1"/>
              </a:buClr>
              <a:buSzPts val="1200"/>
              <a:buFont typeface="Arial"/>
              <a:buNone/>
            </a:pPr>
            <a:r>
              <a:rPr lang="en-US" sz="1200" b="1" dirty="0">
                <a:solidFill>
                  <a:schemeClr val="dk1"/>
                </a:solidFill>
              </a:rPr>
              <a:t>Transcript:</a:t>
            </a:r>
          </a:p>
          <a:p>
            <a:pPr marL="0" lvl="0" indent="0" rtl="0">
              <a:lnSpc>
                <a:spcPct val="115000"/>
              </a:lnSpc>
              <a:spcBef>
                <a:spcPts val="0"/>
              </a:spcBef>
              <a:spcAft>
                <a:spcPts val="0"/>
              </a:spcAft>
              <a:buClr>
                <a:schemeClr val="dk1"/>
              </a:buClr>
              <a:buSzPts val="1100"/>
              <a:buFont typeface="Arial"/>
              <a:buNone/>
            </a:pPr>
            <a:r>
              <a:rPr lang="en-US" sz="1200" b="1" dirty="0">
                <a:solidFill>
                  <a:schemeClr val="dk1"/>
                </a:solidFill>
              </a:rPr>
              <a:t>OpenShift’s persistent volume system allows end users to consume a wide array of storage types to enable stateful applications to be run on the platform. Whether OpenShift is running locally in the datacenter or in the cloud, there are storage options that can be used.</a:t>
            </a:r>
          </a:p>
          <a:p>
            <a:pPr marL="0" lvl="0" indent="0" rtl="0">
              <a:lnSpc>
                <a:spcPct val="115000"/>
              </a:lnSpc>
              <a:spcBef>
                <a:spcPts val="0"/>
              </a:spcBef>
              <a:spcAft>
                <a:spcPts val="0"/>
              </a:spcAft>
              <a:buClr>
                <a:schemeClr val="dk1"/>
              </a:buClr>
              <a:buSzPts val="1200"/>
              <a:buFont typeface="Arial"/>
              <a:buNone/>
            </a:pPr>
            <a:endParaRPr lang="en-US" sz="1200" dirty="0">
              <a:solidFill>
                <a:schemeClr val="dk1"/>
              </a:solidFill>
            </a:endParaRP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Discussion:</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OpenShift’s persistent volume system automatically connects storage to Pods</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persistent volume system allows stateful apps to be used on the platform</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OpenShift provides flexibility in the types of storage that Pods can consume</a:t>
            </a:r>
          </a:p>
          <a:p>
            <a:pPr marL="0" lvl="0" indent="0" rtl="0">
              <a:lnSpc>
                <a:spcPct val="115000"/>
              </a:lnSpc>
              <a:spcBef>
                <a:spcPts val="0"/>
              </a:spcBef>
              <a:spcAft>
                <a:spcPts val="0"/>
              </a:spcAft>
              <a:buNone/>
            </a:pPr>
            <a:endParaRPr lang="en-US" sz="1200" dirty="0"/>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Speaker:</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Not every consumer of applications exists inside the OpenShift platform. External clients need to be able to access things running inside OpenShift</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routing layer is a close partner to the service layer, providing automated load balancing to Pods for external clients</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routing layer is pluggable and extensible if a hardware or non-OpenShift software router is desired</a:t>
            </a:r>
            <a:endParaRPr lang="en-US" sz="1200" b="1" dirty="0">
              <a:solidFill>
                <a:schemeClr val="dk1"/>
              </a:solidFill>
            </a:endParaRPr>
          </a:p>
          <a:p>
            <a:pPr marL="0" lvl="0" indent="0" rtl="0">
              <a:lnSpc>
                <a:spcPct val="115000"/>
              </a:lnSpc>
              <a:spcBef>
                <a:spcPts val="0"/>
              </a:spcBef>
              <a:spcAft>
                <a:spcPts val="0"/>
              </a:spcAft>
              <a:buClr>
                <a:schemeClr val="dk1"/>
              </a:buClr>
              <a:buSzPts val="1200"/>
              <a:buFont typeface="Arial"/>
              <a:buNone/>
            </a:pPr>
            <a:endParaRPr lang="en-US" sz="1200" b="1" dirty="0">
              <a:solidFill>
                <a:schemeClr val="dk1"/>
              </a:solidFill>
            </a:endParaRPr>
          </a:p>
          <a:p>
            <a:pPr marL="0" lvl="0" indent="0" rtl="0">
              <a:lnSpc>
                <a:spcPct val="115000"/>
              </a:lnSpc>
              <a:spcBef>
                <a:spcPts val="0"/>
              </a:spcBef>
              <a:spcAft>
                <a:spcPts val="0"/>
              </a:spcAft>
              <a:buClr>
                <a:schemeClr val="dk1"/>
              </a:buClr>
              <a:buSzPts val="1200"/>
              <a:buFont typeface="Arial"/>
              <a:buNone/>
            </a:pPr>
            <a:r>
              <a:rPr lang="en-US" sz="1200" b="1" dirty="0">
                <a:solidFill>
                  <a:schemeClr val="dk1"/>
                </a:solidFill>
              </a:rPr>
              <a:t>Transcript:</a:t>
            </a:r>
          </a:p>
          <a:p>
            <a:pPr marL="0" lvl="0" indent="0" rtl="0">
              <a:lnSpc>
                <a:spcPct val="115000"/>
              </a:lnSpc>
              <a:spcBef>
                <a:spcPts val="0"/>
              </a:spcBef>
              <a:spcAft>
                <a:spcPts val="0"/>
              </a:spcAft>
              <a:buClr>
                <a:schemeClr val="dk1"/>
              </a:buClr>
              <a:buSzPts val="1200"/>
              <a:buFont typeface="Arial"/>
              <a:buNone/>
            </a:pPr>
            <a:r>
              <a:rPr lang="en-US" sz="1200" b="1" dirty="0">
                <a:solidFill>
                  <a:schemeClr val="dk1"/>
                </a:solidFill>
              </a:rPr>
              <a:t>OpenShift’s routing layer provides access for external clients to reach applications running on the platform. The routing layer runs in Pods inside OpenShift, and features similar load balancing and auto-routing around unhealthy Pods as the Service layer.</a:t>
            </a:r>
          </a:p>
          <a:p>
            <a:pPr marL="0" lvl="0" indent="0" rtl="0">
              <a:lnSpc>
                <a:spcPct val="115000"/>
              </a:lnSpc>
              <a:spcBef>
                <a:spcPts val="0"/>
              </a:spcBef>
              <a:spcAft>
                <a:spcPts val="0"/>
              </a:spcAft>
              <a:buClr>
                <a:schemeClr val="dk1"/>
              </a:buClr>
              <a:buSzPts val="1200"/>
              <a:buFont typeface="Arial"/>
              <a:buNone/>
            </a:pPr>
            <a:endParaRPr lang="en-US" sz="1200" b="1" dirty="0">
              <a:solidFill>
                <a:schemeClr val="dk1"/>
              </a:solidFill>
            </a:endParaRP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Discussion:</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OpenShift router runs in pods on the platform itself, but receives traffic from the outside world and proxies it to the right pods</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router uses the service endpoint information to determine where to load balance traffic, but it does not send traffic through the service layer</a:t>
            </a:r>
          </a:p>
          <a:p>
            <a:pPr marL="0" lvl="0" indent="0" rtl="0">
              <a:lnSpc>
                <a:spcPct val="115000"/>
              </a:lnSpc>
              <a:spcBef>
                <a:spcPts val="0"/>
              </a:spcBef>
              <a:spcAft>
                <a:spcPts val="0"/>
              </a:spcAft>
              <a:buClr>
                <a:schemeClr val="dk1"/>
              </a:buClr>
              <a:buSzPts val="1200"/>
              <a:buFont typeface="Arial"/>
              <a:buNone/>
            </a:pPr>
            <a:r>
              <a:rPr lang="en-US" sz="1200" dirty="0">
                <a:solidFill>
                  <a:schemeClr val="dk1"/>
                </a:solidFill>
              </a:rPr>
              <a:t>* The router is built with </a:t>
            </a:r>
            <a:r>
              <a:rPr lang="en-US" sz="1200" dirty="0" err="1">
                <a:solidFill>
                  <a:schemeClr val="dk1"/>
                </a:solidFill>
              </a:rPr>
              <a:t>HAProxy</a:t>
            </a:r>
            <a:r>
              <a:rPr lang="en-US" sz="1200" dirty="0">
                <a:solidFill>
                  <a:schemeClr val="dk1"/>
                </a:solidFill>
              </a:rPr>
              <a:t>, but is a pluggable solution. Red Hat currently supports F5 integration as another option.</a:t>
            </a:r>
          </a:p>
          <a:p>
            <a:pPr marL="0" lvl="0" indent="0" rtl="0">
              <a:lnSpc>
                <a:spcPct val="115000"/>
              </a:lnSpc>
              <a:spcBef>
                <a:spcPts val="0"/>
              </a:spcBef>
              <a:spcAft>
                <a:spcPts val="0"/>
              </a:spcAft>
              <a:buClr>
                <a:schemeClr val="dk1"/>
              </a:buClr>
              <a:buSzPts val="1200"/>
              <a:buFont typeface="Arial"/>
              <a:buNone/>
            </a:pPr>
            <a:endParaRPr lang="en-US" sz="1200" dirty="0">
              <a:solidFill>
                <a:schemeClr val="dk1"/>
              </a:solidFill>
            </a:endParaRPr>
          </a:p>
          <a:p>
            <a:pPr marL="0" lvl="0" indent="0" rtl="0">
              <a:spcBef>
                <a:spcPts val="0"/>
              </a:spcBef>
              <a:spcAft>
                <a:spcPts val="0"/>
              </a:spcAft>
              <a:buNone/>
            </a:pPr>
            <a:endParaRPr lang="en-US" sz="1200" dirty="0"/>
          </a:p>
          <a:p>
            <a:pPr marL="0" lvl="0" indent="0" rtl="0">
              <a:lnSpc>
                <a:spcPct val="115000"/>
              </a:lnSpc>
              <a:spcBef>
                <a:spcPts val="0"/>
              </a:spcBef>
              <a:spcAft>
                <a:spcPts val="0"/>
              </a:spcAft>
              <a:buNone/>
            </a:pPr>
            <a:endParaRPr lang="en-US" dirty="0">
              <a:solidFill>
                <a:schemeClr val="dk1"/>
              </a:solidFill>
            </a:endParaRPr>
          </a:p>
          <a:p>
            <a:pPr marL="0" lvl="0" indent="0" rtl="0">
              <a:lnSpc>
                <a:spcPct val="115000"/>
              </a:lnSpc>
              <a:spcBef>
                <a:spcPts val="0"/>
              </a:spcBef>
              <a:spcAft>
                <a:spcPts val="0"/>
              </a:spcAft>
              <a:buNone/>
            </a:pPr>
            <a:endParaRPr lang="en-US" dirty="0">
              <a:solidFill>
                <a:schemeClr val="dk1"/>
              </a:solidFill>
            </a:endParaRPr>
          </a:p>
          <a:p>
            <a:pPr marL="0" lvl="0" indent="0" rtl="0">
              <a:lnSpc>
                <a:spcPct val="115000"/>
              </a:lnSpc>
              <a:spcBef>
                <a:spcPts val="0"/>
              </a:spcBef>
              <a:spcAft>
                <a:spcPts val="0"/>
              </a:spcAft>
              <a:buNone/>
            </a:pPr>
            <a:endParaRPr lang="en-US" dirty="0">
              <a:solidFill>
                <a:schemeClr val="dk1"/>
              </a:solidFill>
            </a:endParaRPr>
          </a:p>
          <a:p>
            <a:pPr marL="0" lvl="0" indent="0" rtl="0">
              <a:spcBef>
                <a:spcPts val="0"/>
              </a:spcBef>
              <a:spcAft>
                <a:spcPts val="0"/>
              </a:spcAft>
              <a:buClr>
                <a:schemeClr val="dk1"/>
              </a:buClr>
              <a:buSzPts val="1200"/>
              <a:buFont typeface="Arial"/>
              <a:buNone/>
            </a:pPr>
            <a:endParaRPr lang="en-US" dirty="0">
              <a:solidFill>
                <a:schemeClr val="dk1"/>
              </a:solidFill>
            </a:endParaRPr>
          </a:p>
          <a:p>
            <a:pPr marL="0" lvl="0" indent="0" rtl="0">
              <a:spcBef>
                <a:spcPts val="0"/>
              </a:spcBef>
              <a:spcAft>
                <a:spcPts val="0"/>
              </a:spcAft>
              <a:buNone/>
            </a:pPr>
            <a:endParaRPr lang="en-US" dirty="0">
              <a:solidFill>
                <a:schemeClr val="dk1"/>
              </a:solidFill>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18677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a:t>
            </a:r>
          </a:p>
          <a:p>
            <a:endParaRPr lang="en-US" dirty="0"/>
          </a:p>
          <a:p>
            <a:endParaRPr lang="en-US" dirty="0"/>
          </a:p>
          <a:p>
            <a:r>
              <a:rPr lang="en-US" dirty="0"/>
              <a:t>Agility:</a:t>
            </a:r>
          </a:p>
          <a:p>
            <a:endParaRPr lang="en-US" dirty="0"/>
          </a:p>
          <a:p>
            <a:r>
              <a:rPr lang="en-US" dirty="0"/>
              <a:t>Availability:</a:t>
            </a:r>
          </a:p>
          <a:p>
            <a:endParaRPr lang="en-US" dirty="0"/>
          </a:p>
          <a:p>
            <a:r>
              <a:rPr lang="en-US" dirty="0"/>
              <a:t>Faster time to market:</a:t>
            </a:r>
          </a:p>
          <a:p>
            <a:r>
              <a:rPr lang="en-US" dirty="0"/>
              <a:t>Being able to manage a hybrid experience through </a:t>
            </a:r>
            <a:r>
              <a:rPr lang="en-US" dirty="0" err="1"/>
              <a:t>openshift</a:t>
            </a:r>
            <a:r>
              <a:rPr lang="en-US" dirty="0"/>
              <a:t>, allows application teams ready to move to the cloud to start this journey and not be hindered by other teams. Other teams can evolve and move at a later stage when ready. The unified dev </a:t>
            </a:r>
            <a:r>
              <a:rPr lang="en-US" dirty="0" err="1"/>
              <a:t>exp</a:t>
            </a:r>
            <a:r>
              <a:rPr lang="en-US" dirty="0"/>
              <a:t> allows for a consistent experience irrespective of where the workload is to be run.</a:t>
            </a:r>
          </a:p>
          <a:p>
            <a:endParaRPr lang="en-US" dirty="0"/>
          </a:p>
          <a:p>
            <a:endParaRPr lang="en-US" dirty="0"/>
          </a:p>
          <a:p>
            <a:r>
              <a:rPr lang="en-US" dirty="0"/>
              <a:t>Security:</a:t>
            </a:r>
          </a:p>
          <a:p>
            <a:r>
              <a:rPr lang="en-US" dirty="0"/>
              <a:t>AWS security and compliance footprint combined with the security benefits of OpenShift provide a aggregate security foot print attractive to fin institutions, Airlines, health care as well as public sector.</a:t>
            </a:r>
          </a:p>
          <a:p>
            <a:endParaRPr lang="en-US" dirty="0"/>
          </a:p>
          <a:p>
            <a:endParaRPr lang="en-US" dirty="0"/>
          </a:p>
          <a:p>
            <a:r>
              <a:rPr lang="en-US" dirty="0"/>
              <a:t>Reduced cost:</a:t>
            </a:r>
          </a:p>
          <a:p>
            <a:r>
              <a:rPr lang="en-US" dirty="0"/>
              <a:t>AWS: pay for what you use, reduced CAPX and OPEX, further. Ability to reduce cost through RI and Spot instance. Comprehension cost monitoring options.</a:t>
            </a:r>
          </a:p>
          <a:p>
            <a:endParaRPr lang="en-US" dirty="0"/>
          </a:p>
          <a:p>
            <a:r>
              <a:rPr lang="en-US" dirty="0"/>
              <a:t>Partner network:</a:t>
            </a:r>
          </a:p>
          <a:p>
            <a:r>
              <a:rPr lang="en-US" dirty="0"/>
              <a:t>AWS and Red Hat better together approach. Best success stories are those where the customer has taken advantage of this partnership.</a:t>
            </a:r>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29995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OpenShift on AWS customers can take advantage of the native AWS availability offering.</a:t>
            </a:r>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775826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customers moving from on premise to AWS are trying to compare AWS regions and </a:t>
            </a:r>
            <a:r>
              <a:rPr lang="en-US" dirty="0" err="1"/>
              <a:t>Azs</a:t>
            </a:r>
            <a:r>
              <a:rPr lang="en-US" dirty="0"/>
              <a:t> to traditional data centers or to similar terms of other cloud providers.</a:t>
            </a:r>
          </a:p>
          <a:p>
            <a:endParaRPr lang="en-US" dirty="0"/>
          </a:p>
          <a:p>
            <a:r>
              <a:rPr lang="en-US" dirty="0"/>
              <a:t>Region benefits:</a:t>
            </a:r>
          </a:p>
          <a:p>
            <a:r>
              <a:rPr lang="en-US" dirty="0"/>
              <a:t>Global access</a:t>
            </a:r>
          </a:p>
          <a:p>
            <a:r>
              <a:rPr lang="en-US" dirty="0"/>
              <a:t>Workloads closer to customer.</a:t>
            </a:r>
          </a:p>
          <a:p>
            <a:endParaRPr lang="en-US" dirty="0"/>
          </a:p>
          <a:p>
            <a:r>
              <a:rPr lang="en-US" dirty="0"/>
              <a:t>Important notes:</a:t>
            </a:r>
          </a:p>
          <a:p>
            <a:r>
              <a:rPr lang="en-US" dirty="0"/>
              <a:t>Regions are not the same as data centers.</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33231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points:</a:t>
            </a:r>
          </a:p>
          <a:p>
            <a:r>
              <a:rPr lang="en-US" dirty="0"/>
              <a:t>AZ is the closest construct to a data center. However they would consist of more than one data center,</a:t>
            </a:r>
          </a:p>
          <a:p>
            <a:endParaRPr lang="en-US" dirty="0"/>
          </a:p>
          <a:p>
            <a:r>
              <a:rPr lang="en-US" dirty="0"/>
              <a:t>NB notes:</a:t>
            </a:r>
          </a:p>
          <a:p>
            <a:r>
              <a:rPr lang="en-US" dirty="0"/>
              <a:t>HA through multi AZ</a:t>
            </a:r>
          </a:p>
          <a:p>
            <a:r>
              <a:rPr lang="en-US" dirty="0"/>
              <a:t>Far enough apart to protect against failure</a:t>
            </a:r>
          </a:p>
          <a:p>
            <a:r>
              <a:rPr lang="en-US" dirty="0"/>
              <a:t>Close enough together to mitigate latency issues</a:t>
            </a:r>
          </a:p>
          <a:p>
            <a:endParaRPr lang="en-US" dirty="0"/>
          </a:p>
          <a:p>
            <a:r>
              <a:rPr lang="en-US" dirty="0"/>
              <a:t>OpenShift infrastructure nodes such as the master and </a:t>
            </a:r>
            <a:r>
              <a:rPr lang="en-US" dirty="0" err="1"/>
              <a:t>etcd</a:t>
            </a:r>
            <a:r>
              <a:rPr lang="en-US" dirty="0"/>
              <a:t> should exist in more than one AZ</a:t>
            </a:r>
          </a:p>
          <a:p>
            <a:r>
              <a:rPr lang="en-US" dirty="0"/>
              <a:t>Recommended design 3 or more master nodes spread over three </a:t>
            </a:r>
            <a:r>
              <a:rPr lang="en-US" dirty="0" err="1"/>
              <a:t>azs</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83747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OpenShift on AWS  offers the ability to scale out as desired with out concern for infrastructure CAPX.</a:t>
            </a:r>
          </a:p>
          <a:p>
            <a:r>
              <a:rPr lang="en-US" dirty="0"/>
              <a:t>EC2 and autoscaling allows for dynamic scaling.</a:t>
            </a:r>
          </a:p>
          <a:p>
            <a:endParaRPr lang="en-US" dirty="0"/>
          </a:p>
          <a:p>
            <a:r>
              <a:rPr lang="en-US" dirty="0"/>
              <a:t>Autoscaling launch config can be configured to boot strap OCP software and register with the cluster.</a:t>
            </a:r>
          </a:p>
          <a:p>
            <a:r>
              <a:rPr lang="en-US" dirty="0"/>
              <a:t>The Launch config can also make use of Spot instance for bring your own subscription RHEL.</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638325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9144001" cy="5143500"/>
          </a:xfrm>
          <a:prstGeom prst="rect">
            <a:avLst/>
          </a:prstGeom>
        </p:spPr>
      </p:pic>
      <p:sp>
        <p:nvSpPr>
          <p:cNvPr id="6" name="Text Placeholder 11"/>
          <p:cNvSpPr>
            <a:spLocks noGrp="1"/>
          </p:cNvSpPr>
          <p:nvPr>
            <p:ph type="body" sz="quarter" idx="10" hasCustomPrompt="1"/>
          </p:nvPr>
        </p:nvSpPr>
        <p:spPr>
          <a:xfrm>
            <a:off x="337504" y="3718972"/>
            <a:ext cx="3683000" cy="622873"/>
          </a:xfrm>
          <a:prstGeom prst="rect">
            <a:avLst/>
          </a:prstGeom>
        </p:spPr>
        <p:txBody>
          <a:bodyPr>
            <a:normAutofit/>
          </a:bodyPr>
          <a:lstStyle>
            <a:lvl1pPr marL="0" indent="0" algn="l">
              <a:buNone/>
              <a:defRPr sz="1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337504" y="1908228"/>
            <a:ext cx="7324988" cy="744537"/>
          </a:xfrm>
          <a:prstGeom prst="rect">
            <a:avLst/>
          </a:prstGeo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337504" y="2658575"/>
            <a:ext cx="6041582" cy="769527"/>
          </a:xfrm>
          <a:prstGeom prst="rect">
            <a:avLst/>
          </a:prstGeom>
        </p:spPr>
        <p:txBody>
          <a:bodyPr/>
          <a:lstStyle>
            <a:lvl1pPr marL="0" indent="0" algn="l">
              <a:buNone/>
              <a:defRPr sz="1800"/>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742" y="437056"/>
            <a:ext cx="848312" cy="507162"/>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4651830" y="1065214"/>
            <a:ext cx="3955596" cy="318021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336550" y="1065213"/>
            <a:ext cx="3974193" cy="3179762"/>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sz="1600" b="1"/>
            </a:lvl1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2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2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2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collage)">
    <p:spTree>
      <p:nvGrpSpPr>
        <p:cNvPr id="1" name=""/>
        <p:cNvGrpSpPr/>
        <p:nvPr/>
      </p:nvGrpSpPr>
      <p:grpSpPr>
        <a:xfrm>
          <a:off x="0" y="0"/>
          <a:ext cx="0" cy="0"/>
          <a:chOff x="0" y="0"/>
          <a:chExt cx="0" cy="0"/>
        </a:xfrm>
      </p:grpSpPr>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380195" y="1119541"/>
            <a:ext cx="2836863" cy="3142897"/>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5705230" y="1119541"/>
            <a:ext cx="2989065" cy="3142897"/>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3461295" y="1119541"/>
            <a:ext cx="2001515" cy="1678935"/>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3461295" y="3079376"/>
            <a:ext cx="2001515" cy="1183062"/>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2up)">
    <p:spTree>
      <p:nvGrpSpPr>
        <p:cNvPr id="1" name=""/>
        <p:cNvGrpSpPr/>
        <p:nvPr/>
      </p:nvGrpSpPr>
      <p:grpSpPr>
        <a:xfrm>
          <a:off x="0" y="0"/>
          <a:ext cx="0" cy="0"/>
          <a:chOff x="0" y="0"/>
          <a:chExt cx="0" cy="0"/>
        </a:xfrm>
      </p:grpSpPr>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336550" y="1119541"/>
            <a:ext cx="5077279" cy="3142897"/>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5661585" y="1119541"/>
            <a:ext cx="3047700" cy="3142897"/>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center)">
    <p:spTree>
      <p:nvGrpSpPr>
        <p:cNvPr id="1" name=""/>
        <p:cNvGrpSpPr/>
        <p:nvPr/>
      </p:nvGrpSpPr>
      <p:grpSpPr>
        <a:xfrm>
          <a:off x="0" y="0"/>
          <a:ext cx="0" cy="0"/>
          <a:chOff x="0" y="0"/>
          <a:chExt cx="0" cy="0"/>
        </a:xfrm>
      </p:grpSpPr>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336550" y="1119541"/>
            <a:ext cx="8395220" cy="3336345"/>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full blee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0"/>
            <a:ext cx="9144000" cy="5143499"/>
          </a:xfrm>
          <a:prstGeom prst="rect">
            <a:avLst/>
          </a:prstGeom>
        </p:spPr>
        <p:txBody>
          <a:bodyPr/>
          <a:lstStyle/>
          <a:p>
            <a:endParaRPr lang="en-US"/>
          </a:p>
        </p:txBody>
      </p:sp>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1838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logo customer wall">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045029"/>
            <a:ext cx="9144000" cy="3331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Picture Placeholder 2"/>
          <p:cNvSpPr>
            <a:spLocks noGrp="1"/>
          </p:cNvSpPr>
          <p:nvPr>
            <p:ph type="pic" sz="quarter" idx="16"/>
          </p:nvPr>
        </p:nvSpPr>
        <p:spPr>
          <a:xfrm>
            <a:off x="591671"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705186"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818701"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32217" y="1564012"/>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591671" y="2935611"/>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2705186" y="2935611"/>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4818701" y="2935611"/>
            <a:ext cx="1268118" cy="948848"/>
          </a:xfrm>
          <a:prstGeom prst="rect">
            <a:avLst/>
          </a:prstGeo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6932217" y="2935611"/>
            <a:ext cx="1268118" cy="948848"/>
          </a:xfrm>
          <a:prstGeom prst="rect">
            <a:avLst/>
          </a:prstGeom>
        </p:spPr>
        <p:txBody>
          <a:bodyPr>
            <a:normAutofit/>
          </a:bodyPr>
          <a:lstStyle>
            <a:lvl1pPr>
              <a:defRPr sz="140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 logo customer wall">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9" name="Picture Placeholder 2"/>
          <p:cNvSpPr>
            <a:spLocks noGrp="1"/>
          </p:cNvSpPr>
          <p:nvPr>
            <p:ph type="pic" sz="quarter" idx="20"/>
          </p:nvPr>
        </p:nvSpPr>
        <p:spPr>
          <a:xfrm>
            <a:off x="339939" y="1170916"/>
            <a:ext cx="1924050" cy="1100667"/>
          </a:xfrm>
          <a:prstGeom prst="rect">
            <a:avLst/>
          </a:prstGeo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1170916"/>
            <a:ext cx="1924050" cy="1100667"/>
          </a:xfrm>
          <a:prstGeom prst="rect">
            <a:avLst/>
          </a:prstGeo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1170916"/>
            <a:ext cx="1924050" cy="1100667"/>
          </a:xfrm>
          <a:prstGeom prst="rect">
            <a:avLst/>
          </a:prstGeo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a:prstGeom prst="rect">
            <a:avLst/>
          </a:prstGeo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a:prstGeom prst="rect">
            <a:avLst/>
          </a:prstGeo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a:prstGeom prst="rect">
            <a:avLst/>
          </a:prstGeo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336788" y="1154113"/>
            <a:ext cx="8205549" cy="3127375"/>
          </a:xfrm>
          <a:prstGeom prst="rect">
            <a:avLst/>
          </a:prstGeom>
        </p:spPr>
        <p:txBody>
          <a:bodyPr/>
          <a:lstStyle/>
          <a:p>
            <a:endParaRPr lang="en-US"/>
          </a:p>
        </p:txBody>
      </p:sp>
    </p:spTree>
    <p:extLst>
      <p:ext uri="{BB962C8B-B14F-4D97-AF65-F5344CB8AC3E}">
        <p14:creationId xmlns:p14="http://schemas.microsoft.com/office/powerpoint/2010/main" val="2636968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336550" y="1058863"/>
            <a:ext cx="8205788" cy="3403600"/>
          </a:xfrm>
          <a:prstGeom prst="rect">
            <a:avLst/>
          </a:prstGeom>
        </p:spPr>
        <p:txBody>
          <a:bodyPr/>
          <a:lstStyle/>
          <a:p>
            <a:endParaRPr lang="en-US"/>
          </a:p>
        </p:txBody>
      </p:sp>
    </p:spTree>
    <p:extLst>
      <p:ext uri="{BB962C8B-B14F-4D97-AF65-F5344CB8AC3E}">
        <p14:creationId xmlns:p14="http://schemas.microsoft.com/office/powerpoint/2010/main" val="154736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336789" y="114936"/>
            <a:ext cx="8205304" cy="620870"/>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336550" y="1064419"/>
            <a:ext cx="8205788" cy="29289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336550" y="1058863"/>
            <a:ext cx="8205788" cy="3403600"/>
          </a:xfrm>
          <a:prstGeom prst="rect">
            <a:avLst/>
          </a:prstGeom>
        </p:spPr>
        <p:txBody>
          <a:bodyPr/>
          <a:lstStyle/>
          <a:p>
            <a:endParaRPr lang="en-US"/>
          </a:p>
        </p:txBody>
      </p:sp>
    </p:spTree>
    <p:extLst>
      <p:ext uri="{BB962C8B-B14F-4D97-AF65-F5344CB8AC3E}">
        <p14:creationId xmlns:p14="http://schemas.microsoft.com/office/powerpoint/2010/main" val="467069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336550" y="1058863"/>
            <a:ext cx="8205788" cy="3403600"/>
          </a:xfrm>
          <a:prstGeom prst="rect">
            <a:avLst/>
          </a:prstGeom>
        </p:spPr>
        <p:txBody>
          <a:bodyPr/>
          <a:lstStyle/>
          <a:p>
            <a:endParaRPr lang="en-US"/>
          </a:p>
        </p:txBody>
      </p:sp>
    </p:spTree>
    <p:extLst>
      <p:ext uri="{BB962C8B-B14F-4D97-AF65-F5344CB8AC3E}">
        <p14:creationId xmlns:p14="http://schemas.microsoft.com/office/powerpoint/2010/main" val="3083304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94053231-B084-9A4B-85F1-9250CD176FC1}"/>
              </a:ext>
            </a:extLst>
          </p:cNvPr>
          <p:cNvPicPr>
            <a:picLocks noChangeAspect="1"/>
          </p:cNvPicPr>
          <p:nvPr userDrawn="1"/>
        </p:nvPicPr>
        <p:blipFill rotWithShape="1">
          <a:blip r:embed="rId2"/>
          <a:srcRect l="23063" r="13445"/>
          <a:stretch/>
        </p:blipFill>
        <p:spPr>
          <a:xfrm>
            <a:off x="0" y="0"/>
            <a:ext cx="9144000" cy="5143500"/>
          </a:xfrm>
          <a:prstGeom prst="rect">
            <a:avLst/>
          </a:prstGeom>
        </p:spPr>
      </p:pic>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18393"/>
            <a:ext cx="6662921" cy="704387"/>
          </a:xfrm>
        </p:spPr>
        <p:txBody>
          <a:bodyPr anchor="ctr" anchorCtr="0">
            <a:noAutofit/>
          </a:bodyPr>
          <a:lstStyle>
            <a:lvl1pPr algn="l">
              <a:defRPr sz="4000"/>
            </a:lvl1pPr>
          </a:lstStyle>
          <a:p>
            <a:r>
              <a:rPr lang="en-US" dirty="0"/>
              <a:t>Click to edit Master 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3" name="Text Placeholder 2">
            <a:extLst>
              <a:ext uri="{FF2B5EF4-FFF2-40B4-BE49-F238E27FC236}">
                <a16:creationId xmlns:a16="http://schemas.microsoft.com/office/drawing/2014/main" id="{9976E15E-156A-6740-8723-C74DD4148FEE}"/>
              </a:ext>
            </a:extLst>
          </p:cNvPr>
          <p:cNvSpPr>
            <a:spLocks noGrp="1"/>
          </p:cNvSpPr>
          <p:nvPr>
            <p:ph type="body" sz="quarter" idx="10"/>
          </p:nvPr>
        </p:nvSpPr>
        <p:spPr>
          <a:xfrm>
            <a:off x="418522" y="2322780"/>
            <a:ext cx="3987800" cy="495300"/>
          </a:xfrm>
          <a:prstGeom prst="rect">
            <a:avLst/>
          </a:prstGeom>
        </p:spPr>
        <p:txBody>
          <a:bodyPr/>
          <a:lstStyle/>
          <a:p>
            <a:pPr lvl="0"/>
            <a:r>
              <a:rPr lang="en-US" dirty="0"/>
              <a:t>Edit Master text styles</a:t>
            </a:r>
          </a:p>
        </p:txBody>
      </p:sp>
      <p:sp>
        <p:nvSpPr>
          <p:cNvPr id="14" name="Text Placeholder 11">
            <a:extLst>
              <a:ext uri="{FF2B5EF4-FFF2-40B4-BE49-F238E27FC236}">
                <a16:creationId xmlns:a16="http://schemas.microsoft.com/office/drawing/2014/main" id="{2B3CA729-7DC1-3A41-B24F-C56CB70A70FE}"/>
              </a:ext>
            </a:extLst>
          </p:cNvPr>
          <p:cNvSpPr>
            <a:spLocks noGrp="1"/>
          </p:cNvSpPr>
          <p:nvPr>
            <p:ph type="body" sz="quarter" idx="11" hasCustomPrompt="1"/>
          </p:nvPr>
        </p:nvSpPr>
        <p:spPr>
          <a:xfrm>
            <a:off x="411647" y="3718972"/>
            <a:ext cx="3683000" cy="622873"/>
          </a:xfrm>
          <a:prstGeom prst="rect">
            <a:avLst/>
          </a:prstGeom>
        </p:spPr>
        <p:txBody>
          <a:bodyPr>
            <a:normAutofit/>
          </a:bodyPr>
          <a:lstStyle>
            <a:lvl1pPr marL="0" indent="0" algn="l">
              <a:buNone/>
              <a:defRPr sz="1600" baseline="0"/>
            </a:lvl1pPr>
          </a:lstStyle>
          <a:p>
            <a:pPr lvl="0"/>
            <a:r>
              <a:rPr lang="en-US" dirty="0"/>
              <a:t>Click to edit Presenter, Team</a:t>
            </a:r>
          </a:p>
          <a:p>
            <a:pPr lvl="0"/>
            <a:r>
              <a:rPr lang="en-US" dirty="0"/>
              <a:t>Date, location</a:t>
            </a:r>
          </a:p>
        </p:txBody>
      </p:sp>
      <p:sp>
        <p:nvSpPr>
          <p:cNvPr id="13" name="TextBox 12">
            <a:extLst>
              <a:ext uri="{FF2B5EF4-FFF2-40B4-BE49-F238E27FC236}">
                <a16:creationId xmlns:a16="http://schemas.microsoft.com/office/drawing/2014/main" id="{9A17EFB3-AE32-9E4B-AA56-B14E0F204499}"/>
              </a:ext>
            </a:extLst>
          </p:cNvPr>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D519FF-1BA2-9B41-8FA0-19EC8D679C9A}"/>
              </a:ext>
            </a:extLst>
          </p:cNvPr>
          <p:cNvPicPr>
            <a:picLocks noChangeAspect="1"/>
          </p:cNvPicPr>
          <p:nvPr userDrawn="1"/>
        </p:nvPicPr>
        <p:blipFill rotWithShape="1">
          <a:blip r:embed="rId2"/>
          <a:srcRect l="25044" r="11463"/>
          <a:stretch/>
        </p:blipFill>
        <p:spPr>
          <a:xfrm>
            <a:off x="0" y="0"/>
            <a:ext cx="9144000" cy="5143500"/>
          </a:xfrm>
          <a:prstGeom prst="rect">
            <a:avLst/>
          </a:prstGeom>
        </p:spPr>
      </p:pic>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a:prstGeom prst="rect">
            <a:avLst/>
          </a:prstGeom>
        </p:spPr>
        <p:txBody>
          <a:bodyPr>
            <a:normAutofit/>
          </a:bodyPr>
          <a:lstStyle>
            <a:lvl1pPr marL="0" indent="0" algn="l">
              <a:buNone/>
              <a:defRPr sz="1600" baseline="0"/>
            </a:lvl1pPr>
          </a:lstStyle>
          <a:p>
            <a:pPr lvl="0"/>
            <a:r>
              <a:rPr lang="en-US"/>
              <a:t>Click to edit Master text styles</a:t>
            </a:r>
          </a:p>
        </p:txBody>
      </p:sp>
      <p:pic>
        <p:nvPicPr>
          <p:cNvPr id="7" name="Picture 6">
            <a:extLst>
              <a:ext uri="{FF2B5EF4-FFF2-40B4-BE49-F238E27FC236}">
                <a16:creationId xmlns:a16="http://schemas.microsoft.com/office/drawing/2014/main" id="{4440B841-0DCE-4646-9E0E-B1E464D98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6" name="TextBox 5">
            <a:extLst>
              <a:ext uri="{FF2B5EF4-FFF2-40B4-BE49-F238E27FC236}">
                <a16:creationId xmlns:a16="http://schemas.microsoft.com/office/drawing/2014/main" id="{4D8B5D6C-FADB-1340-820C-26E840A8AC89}"/>
              </a:ext>
            </a:extLst>
          </p:cNvPr>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1248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 Sub-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9144000" cy="5143500"/>
          </a:xfrm>
          <a:prstGeom prst="rect">
            <a:avLst/>
          </a:prstGeom>
          <a:ln>
            <a:solidFill>
              <a:schemeClr val="accent4"/>
            </a:solidFill>
          </a:ln>
        </p:spPr>
      </p:pic>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396875" y="2970213"/>
            <a:ext cx="5137150" cy="489424"/>
          </a:xfrm>
          <a:prstGeom prst="rect">
            <a:avLst/>
          </a:prstGeom>
        </p:spPr>
        <p:txBody>
          <a:bodyPr/>
          <a:lstStyle>
            <a:lvl1pPr>
              <a:defRPr sz="18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9144000" cy="5143500"/>
          </a:xfrm>
          <a:prstGeom prst="rect">
            <a:avLst/>
          </a:prstGeom>
          <a:ln>
            <a:solidFill>
              <a:schemeClr val="accent4"/>
            </a:solidFill>
          </a:ln>
        </p:spPr>
      </p:pic>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ext uri="{BB962C8B-B14F-4D97-AF65-F5344CB8AC3E}">
        <p14:creationId xmlns:p14="http://schemas.microsoft.com/office/powerpoint/2010/main" val="402902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 Squid I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DB510E-163A-A649-85E1-F07635A2E3BD}"/>
              </a:ext>
            </a:extLst>
          </p:cNvPr>
          <p:cNvPicPr>
            <a:picLocks noChangeAspect="1"/>
          </p:cNvPicPr>
          <p:nvPr userDrawn="1"/>
        </p:nvPicPr>
        <p:blipFill rotWithShape="1">
          <a:blip r:embed="rId2"/>
          <a:srcRect l="17935" r="18573"/>
          <a:stretch/>
        </p:blipFill>
        <p:spPr>
          <a:xfrm>
            <a:off x="1" y="0"/>
            <a:ext cx="9144000" cy="5143500"/>
          </a:xfrm>
          <a:prstGeom prst="rect">
            <a:avLst/>
          </a:prstGeom>
        </p:spPr>
      </p:pic>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7" name="TextBox 6">
            <a:extLst>
              <a:ext uri="{FF2B5EF4-FFF2-40B4-BE49-F238E27FC236}">
                <a16:creationId xmlns:a16="http://schemas.microsoft.com/office/drawing/2014/main" id="{19B42FBE-3295-6941-A1AE-631779A2516B}"/>
              </a:ext>
            </a:extLst>
          </p:cNvPr>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6358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 Oran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96C4F3-CA83-2A40-9F3D-E162458BB038}"/>
              </a:ext>
            </a:extLst>
          </p:cNvPr>
          <p:cNvPicPr>
            <a:picLocks noChangeAspect="1"/>
          </p:cNvPicPr>
          <p:nvPr userDrawn="1"/>
        </p:nvPicPr>
        <p:blipFill rotWithShape="1">
          <a:blip r:embed="rId2"/>
          <a:srcRect l="16348" r="20161"/>
          <a:stretch/>
        </p:blipFill>
        <p:spPr>
          <a:xfrm>
            <a:off x="1" y="0"/>
            <a:ext cx="9144000" cy="5143500"/>
          </a:xfrm>
          <a:prstGeom prst="rect">
            <a:avLst/>
          </a:prstGeom>
        </p:spPr>
      </p:pic>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7" name="TextBox 6">
            <a:extLst>
              <a:ext uri="{FF2B5EF4-FFF2-40B4-BE49-F238E27FC236}">
                <a16:creationId xmlns:a16="http://schemas.microsoft.com/office/drawing/2014/main" id="{F4C7A6D3-65A0-8542-AE4B-0026DA76B828}"/>
              </a:ext>
            </a:extLst>
          </p:cNvPr>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6264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 Gree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DE0CB9-C246-C948-A3A8-F1FE53173FBC}"/>
              </a:ext>
            </a:extLst>
          </p:cNvPr>
          <p:cNvPicPr>
            <a:picLocks noChangeAspect="1"/>
          </p:cNvPicPr>
          <p:nvPr userDrawn="1"/>
        </p:nvPicPr>
        <p:blipFill rotWithShape="1">
          <a:blip r:embed="rId2"/>
          <a:srcRect l="36508"/>
          <a:stretch/>
        </p:blipFill>
        <p:spPr>
          <a:xfrm>
            <a:off x="0" y="0"/>
            <a:ext cx="9144000" cy="5143500"/>
          </a:xfrm>
          <a:prstGeom prst="rect">
            <a:avLst/>
          </a:prstGeom>
        </p:spPr>
      </p:pic>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7" name="TextBox 6">
            <a:extLst>
              <a:ext uri="{FF2B5EF4-FFF2-40B4-BE49-F238E27FC236}">
                <a16:creationId xmlns:a16="http://schemas.microsoft.com/office/drawing/2014/main" id="{6B5352DB-30F3-104A-9B80-B5A5F889DF74}"/>
              </a:ext>
            </a:extLst>
          </p:cNvPr>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0465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bullet section">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7" y="1011542"/>
            <a:ext cx="8204575" cy="3394472"/>
          </a:xfrm>
          <a:prstGeom prst="rect">
            <a:avLst/>
          </a:prstGeo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bullet section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336550" y="1064419"/>
            <a:ext cx="3989143" cy="318101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4552950" y="1064419"/>
            <a:ext cx="3989143" cy="318101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336789"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2018, Amazon Web Services, Inc. or its Affiliates. All rights reserved. </a:t>
            </a:r>
            <a:r>
              <a:rPr lang="en-US" sz="700"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70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6" r:id="rId2"/>
    <p:sldLayoutId id="2147483677" r:id="rId3"/>
    <p:sldLayoutId id="2147483700" r:id="rId4"/>
    <p:sldLayoutId id="2147483697" r:id="rId5"/>
    <p:sldLayoutId id="2147483698" r:id="rId6"/>
    <p:sldLayoutId id="2147483699" r:id="rId7"/>
    <p:sldLayoutId id="2147483689" r:id="rId8"/>
    <p:sldLayoutId id="2147483678" r:id="rId9"/>
    <p:sldLayoutId id="2147483707" r:id="rId10"/>
    <p:sldLayoutId id="2147483679" r:id="rId11"/>
    <p:sldLayoutId id="2147483703" r:id="rId12"/>
    <p:sldLayoutId id="2147483704" r:id="rId13"/>
    <p:sldLayoutId id="2147483705" r:id="rId14"/>
    <p:sldLayoutId id="2147483706" r:id="rId15"/>
    <p:sldLayoutId id="2147483690" r:id="rId16"/>
    <p:sldLayoutId id="2147483691" r:id="rId17"/>
    <p:sldLayoutId id="2147483692" r:id="rId18"/>
    <p:sldLayoutId id="2147483702" r:id="rId19"/>
    <p:sldLayoutId id="2147483680" r:id="rId20"/>
    <p:sldLayoutId id="2147483701" r:id="rId21"/>
    <p:sldLayoutId id="2147483693" r:id="rId22"/>
    <p:sldLayoutId id="2147483687" r:id="rId23"/>
  </p:sldLayoutIdLst>
  <p:txStyles>
    <p:titleStyle>
      <a:lvl1pPr algn="l" defTabSz="457200" rtl="0" eaLnBrk="1" latinLnBrk="0" hangingPunct="1">
        <a:spcBef>
          <a:spcPct val="0"/>
        </a:spcBef>
        <a:buNone/>
        <a:defRPr sz="2400" b="1"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18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39.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53.png"/><Relationship Id="rId1" Type="http://schemas.openxmlformats.org/officeDocument/2006/relationships/slideLayout" Target="../slideLayouts/slideLayout2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3.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59.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404739" y="1908228"/>
            <a:ext cx="7324988" cy="744537"/>
          </a:xfrm>
        </p:spPr>
        <p:txBody>
          <a:bodyPr/>
          <a:lstStyle/>
          <a:p>
            <a:r>
              <a:rPr lang="en-US" dirty="0"/>
              <a:t>OpenShift on AWS</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2E4C4F-7785-A343-A9D6-390AC62080CF}"/>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rPr>
              <a:t>Elasticity</a:t>
            </a:r>
          </a:p>
        </p:txBody>
      </p:sp>
      <p:sp>
        <p:nvSpPr>
          <p:cNvPr id="6" name="TextBox 5">
            <a:extLst>
              <a:ext uri="{FF2B5EF4-FFF2-40B4-BE49-F238E27FC236}">
                <a16:creationId xmlns:a16="http://schemas.microsoft.com/office/drawing/2014/main" id="{DFFA3A82-F383-7545-8AF5-8B0D5D3AC005}"/>
              </a:ext>
            </a:extLst>
          </p:cNvPr>
          <p:cNvSpPr txBox="1"/>
          <p:nvPr/>
        </p:nvSpPr>
        <p:spPr>
          <a:xfrm>
            <a:off x="851419" y="1477979"/>
            <a:ext cx="5359652" cy="646331"/>
          </a:xfrm>
          <a:prstGeom prst="rect">
            <a:avLst/>
          </a:prstGeom>
          <a:noFill/>
        </p:spPr>
        <p:txBody>
          <a:bodyPr wrap="square" rtlCol="0">
            <a:spAutoFit/>
          </a:bodyPr>
          <a:lstStyle/>
          <a:p>
            <a:pPr marL="285750" indent="-285750">
              <a:buFontTx/>
              <a:buChar char="-"/>
            </a:pPr>
            <a:r>
              <a:rPr lang="en-US" dirty="0">
                <a:solidFill>
                  <a:schemeClr val="accent2"/>
                </a:solidFill>
              </a:rPr>
              <a:t>Scaling – vertically or horizontally.</a:t>
            </a:r>
          </a:p>
          <a:p>
            <a:pPr marL="285750" indent="-285750">
              <a:buFontTx/>
              <a:buChar char="-"/>
            </a:pPr>
            <a:r>
              <a:rPr lang="en-US" dirty="0">
                <a:solidFill>
                  <a:schemeClr val="accent2"/>
                </a:solidFill>
              </a:rPr>
              <a:t>Pay as you use.</a:t>
            </a:r>
          </a:p>
        </p:txBody>
      </p:sp>
    </p:spTree>
    <p:extLst>
      <p:ext uri="{BB962C8B-B14F-4D97-AF65-F5344CB8AC3E}">
        <p14:creationId xmlns:p14="http://schemas.microsoft.com/office/powerpoint/2010/main" val="292283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4DF08-A56B-CD4C-931F-9DA8D239CD88}"/>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rPr>
              <a:t>Security</a:t>
            </a:r>
          </a:p>
        </p:txBody>
      </p:sp>
      <p:sp>
        <p:nvSpPr>
          <p:cNvPr id="6" name="TextBox 5">
            <a:extLst>
              <a:ext uri="{FF2B5EF4-FFF2-40B4-BE49-F238E27FC236}">
                <a16:creationId xmlns:a16="http://schemas.microsoft.com/office/drawing/2014/main" id="{6FD4CC28-136A-C241-8D7A-C5938E5A0BF0}"/>
              </a:ext>
            </a:extLst>
          </p:cNvPr>
          <p:cNvSpPr txBox="1"/>
          <p:nvPr/>
        </p:nvSpPr>
        <p:spPr>
          <a:xfrm>
            <a:off x="851419" y="1477979"/>
            <a:ext cx="5359652" cy="2031325"/>
          </a:xfrm>
          <a:prstGeom prst="rect">
            <a:avLst/>
          </a:prstGeom>
          <a:noFill/>
        </p:spPr>
        <p:txBody>
          <a:bodyPr wrap="square" rtlCol="0">
            <a:spAutoFit/>
          </a:bodyPr>
          <a:lstStyle/>
          <a:p>
            <a:pPr marL="285750" indent="-285750">
              <a:buFontTx/>
              <a:buChar char="-"/>
            </a:pPr>
            <a:r>
              <a:rPr lang="en-US" dirty="0">
                <a:solidFill>
                  <a:schemeClr val="accent2"/>
                </a:solidFill>
              </a:rPr>
              <a:t>Compliance</a:t>
            </a:r>
          </a:p>
          <a:p>
            <a:pPr marL="285750" indent="-285750">
              <a:buFontTx/>
              <a:buChar char="-"/>
            </a:pPr>
            <a:r>
              <a:rPr lang="en-US" dirty="0">
                <a:solidFill>
                  <a:schemeClr val="accent2"/>
                </a:solidFill>
              </a:rPr>
              <a:t>Roll based access control</a:t>
            </a:r>
          </a:p>
          <a:p>
            <a:pPr marL="285750" indent="-285750">
              <a:buFontTx/>
              <a:buChar char="-"/>
            </a:pPr>
            <a:r>
              <a:rPr lang="en-US" dirty="0">
                <a:solidFill>
                  <a:schemeClr val="accent2"/>
                </a:solidFill>
              </a:rPr>
              <a:t>Guard rails</a:t>
            </a:r>
          </a:p>
          <a:p>
            <a:pPr marL="285750" indent="-285750">
              <a:buFontTx/>
              <a:buChar char="-"/>
            </a:pPr>
            <a:r>
              <a:rPr lang="en-US" dirty="0">
                <a:solidFill>
                  <a:schemeClr val="accent2"/>
                </a:solidFill>
              </a:rPr>
              <a:t>Integrations with AWS security services</a:t>
            </a:r>
          </a:p>
          <a:p>
            <a:pPr marL="285750" indent="-285750">
              <a:buFontTx/>
              <a:buChar char="-"/>
            </a:pPr>
            <a:r>
              <a:rPr lang="en-US" dirty="0">
                <a:solidFill>
                  <a:schemeClr val="accent2"/>
                </a:solidFill>
              </a:rPr>
              <a:t>Trusted Platform</a:t>
            </a:r>
          </a:p>
          <a:p>
            <a:pPr marL="285750" indent="-285750">
              <a:buFontTx/>
              <a:buChar char="-"/>
            </a:pPr>
            <a:r>
              <a:rPr lang="en-US" dirty="0">
                <a:solidFill>
                  <a:schemeClr val="accent2"/>
                </a:solidFill>
              </a:rPr>
              <a:t>Image Signing</a:t>
            </a:r>
          </a:p>
          <a:p>
            <a:pPr marL="285750" indent="-285750">
              <a:buFontTx/>
              <a:buChar char="-"/>
            </a:pPr>
            <a:r>
              <a:rPr lang="en-US" dirty="0">
                <a:solidFill>
                  <a:schemeClr val="accent2"/>
                </a:solidFill>
              </a:rPr>
              <a:t>Secrets management</a:t>
            </a:r>
          </a:p>
        </p:txBody>
      </p:sp>
    </p:spTree>
    <p:extLst>
      <p:ext uri="{BB962C8B-B14F-4D97-AF65-F5344CB8AC3E}">
        <p14:creationId xmlns:p14="http://schemas.microsoft.com/office/powerpoint/2010/main" val="345523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409B-7B3F-DA42-8ABF-81CD0181B00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AF7D958-16B0-8445-A478-03F7F5D4FA51}"/>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id="{2D037107-8E9A-E64E-A969-721F56B0B615}"/>
              </a:ext>
            </a:extLst>
          </p:cNvPr>
          <p:cNvSpPr txBox="1">
            <a:spLocks/>
          </p:cNvSpPr>
          <p:nvPr/>
        </p:nvSpPr>
        <p:spPr>
          <a:xfrm>
            <a:off x="1833321" y="154352"/>
            <a:ext cx="4849715" cy="545741"/>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000" b="1" i="0" kern="1200" cap="none">
                <a:solidFill>
                  <a:schemeClr val="bg1"/>
                </a:solidFill>
                <a:latin typeface="Amazon Ember Regular" charset="0"/>
                <a:ea typeface="+mj-ea"/>
                <a:cs typeface="Amazon Ember Regular" charset="0"/>
              </a:defRPr>
            </a:lvl1pPr>
          </a:lstStyle>
          <a:p>
            <a:r>
              <a:rPr lang="en-US"/>
              <a:t>AWS Service Broker</a:t>
            </a:r>
            <a:endParaRPr lang="en-US" dirty="0"/>
          </a:p>
        </p:txBody>
      </p:sp>
      <p:grpSp>
        <p:nvGrpSpPr>
          <p:cNvPr id="5" name="Group 4">
            <a:extLst>
              <a:ext uri="{FF2B5EF4-FFF2-40B4-BE49-F238E27FC236}">
                <a16:creationId xmlns:a16="http://schemas.microsoft.com/office/drawing/2014/main" id="{C106D24B-D0C9-7C40-9CE6-267595E787F8}"/>
              </a:ext>
            </a:extLst>
          </p:cNvPr>
          <p:cNvGrpSpPr/>
          <p:nvPr/>
        </p:nvGrpSpPr>
        <p:grpSpPr>
          <a:xfrm>
            <a:off x="6215039" y="1129285"/>
            <a:ext cx="2671354" cy="2835478"/>
            <a:chOff x="2562225" y="1047233"/>
            <a:chExt cx="1751013" cy="1937174"/>
          </a:xfrm>
          <a:noFill/>
        </p:grpSpPr>
        <p:sp>
          <p:nvSpPr>
            <p:cNvPr id="6" name="Rounded Rectangle 5">
              <a:extLst>
                <a:ext uri="{FF2B5EF4-FFF2-40B4-BE49-F238E27FC236}">
                  <a16:creationId xmlns:a16="http://schemas.microsoft.com/office/drawing/2014/main" id="{62FEB9E5-DC0F-ED42-B823-56EDC5A05A02}"/>
                </a:ext>
              </a:extLst>
            </p:cNvPr>
            <p:cNvSpPr/>
            <p:nvPr/>
          </p:nvSpPr>
          <p:spPr>
            <a:xfrm>
              <a:off x="2562225" y="1250857"/>
              <a:ext cx="1751013" cy="1733550"/>
            </a:xfrm>
            <a:prstGeom prst="roundRect">
              <a:avLst>
                <a:gd name="adj" fmla="val 9818"/>
              </a:avLst>
            </a:prstGeom>
            <a:grp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000000"/>
                </a:solidFill>
                <a:latin typeface="Arial"/>
                <a:cs typeface="Arial"/>
              </a:endParaRPr>
            </a:p>
          </p:txBody>
        </p:sp>
        <p:sp>
          <p:nvSpPr>
            <p:cNvPr id="7" name="TextBox 6">
              <a:extLst>
                <a:ext uri="{FF2B5EF4-FFF2-40B4-BE49-F238E27FC236}">
                  <a16:creationId xmlns:a16="http://schemas.microsoft.com/office/drawing/2014/main" id="{F0302E45-9D57-6841-B1A0-8AED08E4A00A}"/>
                </a:ext>
              </a:extLst>
            </p:cNvPr>
            <p:cNvSpPr txBox="1">
              <a:spLocks noChangeArrowheads="1"/>
            </p:cNvSpPr>
            <p:nvPr/>
          </p:nvSpPr>
          <p:spPr bwMode="auto">
            <a:xfrm>
              <a:off x="2681288" y="2739324"/>
              <a:ext cx="1557337" cy="157702"/>
            </a:xfrm>
            <a:prstGeom prst="rect">
              <a:avLst/>
            </a:prstGeom>
            <a:grpFill/>
            <a:ln w="9525">
              <a:solidFill>
                <a:schemeClr val="accent1"/>
              </a:solidFill>
              <a:miter lim="800000"/>
              <a:headEnd/>
              <a:tailEnd/>
            </a:ln>
          </p:spPr>
          <p:txBody>
            <a:bodyPr>
              <a:spAutoFit/>
            </a:bodyPr>
            <a:lstStyle/>
            <a:p>
              <a:pPr algn="ctr"/>
              <a:r>
                <a:rPr lang="en-US" sz="900" b="1" dirty="0">
                  <a:solidFill>
                    <a:srgbClr val="000000"/>
                  </a:solidFill>
                  <a:latin typeface="+mj-lt"/>
                  <a:ea typeface="Verdana" pitchFamily="34" charset="0"/>
                  <a:cs typeface="Helvetica Neue"/>
                </a:rPr>
                <a:t>AWS cloud</a:t>
              </a:r>
            </a:p>
          </p:txBody>
        </p:sp>
        <p:pic>
          <p:nvPicPr>
            <p:cNvPr id="8" name="Picture 7">
              <a:extLst>
                <a:ext uri="{FF2B5EF4-FFF2-40B4-BE49-F238E27FC236}">
                  <a16:creationId xmlns:a16="http://schemas.microsoft.com/office/drawing/2014/main" id="{C5B08B92-AC99-5F44-9A5F-B8E3795CC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a:grpFill/>
            <a:ln>
              <a:solidFill>
                <a:schemeClr val="accent1"/>
              </a:solidFill>
            </a:ln>
          </p:spPr>
        </p:pic>
      </p:grpSp>
      <p:grpSp>
        <p:nvGrpSpPr>
          <p:cNvPr id="9" name="Group 8">
            <a:extLst>
              <a:ext uri="{FF2B5EF4-FFF2-40B4-BE49-F238E27FC236}">
                <a16:creationId xmlns:a16="http://schemas.microsoft.com/office/drawing/2014/main" id="{7A3D8747-5CC5-E44C-BD6F-0A6E7C8467BB}"/>
              </a:ext>
            </a:extLst>
          </p:cNvPr>
          <p:cNvGrpSpPr/>
          <p:nvPr/>
        </p:nvGrpSpPr>
        <p:grpSpPr>
          <a:xfrm>
            <a:off x="242550" y="1022965"/>
            <a:ext cx="3900844" cy="2866087"/>
            <a:chOff x="4676775" y="1248662"/>
            <a:chExt cx="1752600" cy="1733550"/>
          </a:xfrm>
          <a:solidFill>
            <a:schemeClr val="tx1"/>
          </a:solidFill>
        </p:grpSpPr>
        <p:sp>
          <p:nvSpPr>
            <p:cNvPr id="10" name="Rounded Rectangle 9">
              <a:extLst>
                <a:ext uri="{FF2B5EF4-FFF2-40B4-BE49-F238E27FC236}">
                  <a16:creationId xmlns:a16="http://schemas.microsoft.com/office/drawing/2014/main" id="{E08F4F3B-5A5E-0249-BD11-9AEF932D952E}"/>
                </a:ext>
              </a:extLst>
            </p:cNvPr>
            <p:cNvSpPr/>
            <p:nvPr/>
          </p:nvSpPr>
          <p:spPr>
            <a:xfrm>
              <a:off x="4676775" y="1248662"/>
              <a:ext cx="1752600" cy="1733550"/>
            </a:xfrm>
            <a:prstGeom prst="roundRect">
              <a:avLst>
                <a:gd name="adj" fmla="val 9818"/>
              </a:avLst>
            </a:prstGeom>
            <a:no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000000"/>
                </a:solidFill>
                <a:latin typeface="Helvetica Neue"/>
                <a:cs typeface="Helvetica Neue"/>
              </a:endParaRPr>
            </a:p>
          </p:txBody>
        </p:sp>
        <p:sp>
          <p:nvSpPr>
            <p:cNvPr id="11" name="TextBox 37">
              <a:extLst>
                <a:ext uri="{FF2B5EF4-FFF2-40B4-BE49-F238E27FC236}">
                  <a16:creationId xmlns:a16="http://schemas.microsoft.com/office/drawing/2014/main" id="{E25689D6-2411-AA4A-BFFA-11C5A2B4401C}"/>
                </a:ext>
              </a:extLst>
            </p:cNvPr>
            <p:cNvSpPr txBox="1">
              <a:spLocks noChangeArrowheads="1"/>
            </p:cNvSpPr>
            <p:nvPr/>
          </p:nvSpPr>
          <p:spPr bwMode="auto">
            <a:xfrm>
              <a:off x="4768850" y="2739324"/>
              <a:ext cx="1555750" cy="139619"/>
            </a:xfrm>
            <a:prstGeom prst="rect">
              <a:avLst/>
            </a:prstGeom>
            <a:solidFill>
              <a:schemeClr val="accent1"/>
            </a:solidFill>
            <a:ln w="9525">
              <a:solidFill>
                <a:schemeClr val="accent1"/>
              </a:solidFill>
              <a:miter lim="800000"/>
              <a:headEnd/>
              <a:tailEnd/>
            </a:ln>
          </p:spPr>
          <p:txBody>
            <a:bodyPr>
              <a:spAutoFit/>
            </a:bodyPr>
            <a:lstStyle/>
            <a:p>
              <a:pPr algn="ctr"/>
              <a:r>
                <a:rPr lang="en-US" sz="900" b="1" dirty="0">
                  <a:solidFill>
                    <a:srgbClr val="000000"/>
                  </a:solidFill>
                  <a:latin typeface="+mj-lt"/>
                  <a:ea typeface="Verdana" pitchFamily="34" charset="0"/>
                  <a:cs typeface="Helvetica Neue"/>
                </a:rPr>
                <a:t>Application Platform</a:t>
              </a:r>
            </a:p>
          </p:txBody>
        </p:sp>
      </p:grpSp>
      <p:sp>
        <p:nvSpPr>
          <p:cNvPr id="12" name="Rounded Rectangle 11">
            <a:extLst>
              <a:ext uri="{FF2B5EF4-FFF2-40B4-BE49-F238E27FC236}">
                <a16:creationId xmlns:a16="http://schemas.microsoft.com/office/drawing/2014/main" id="{A0B04502-EB44-064C-A5B3-ADC7C8651972}"/>
              </a:ext>
            </a:extLst>
          </p:cNvPr>
          <p:cNvSpPr/>
          <p:nvPr/>
        </p:nvSpPr>
        <p:spPr>
          <a:xfrm>
            <a:off x="2595182" y="1883852"/>
            <a:ext cx="1188340" cy="1630114"/>
          </a:xfrm>
          <a:prstGeom prst="roundRect">
            <a:avLst>
              <a:gd name="adj" fmla="val 9818"/>
            </a:avLst>
          </a:prstGeom>
          <a:solidFill>
            <a:schemeClr val="bg2">
              <a:lumMod val="50000"/>
              <a:lumOff val="50000"/>
            </a:schemeClr>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Catalog/Marketplace</a:t>
            </a:r>
          </a:p>
        </p:txBody>
      </p:sp>
      <p:sp>
        <p:nvSpPr>
          <p:cNvPr id="13" name="Rounded Rectangle 12">
            <a:extLst>
              <a:ext uri="{FF2B5EF4-FFF2-40B4-BE49-F238E27FC236}">
                <a16:creationId xmlns:a16="http://schemas.microsoft.com/office/drawing/2014/main" id="{E28B118B-0C4D-A04B-B517-CD6169C766E7}"/>
              </a:ext>
            </a:extLst>
          </p:cNvPr>
          <p:cNvSpPr/>
          <p:nvPr/>
        </p:nvSpPr>
        <p:spPr>
          <a:xfrm>
            <a:off x="436687" y="1883852"/>
            <a:ext cx="1188340" cy="1630114"/>
          </a:xfrm>
          <a:prstGeom prst="roundRect">
            <a:avLst>
              <a:gd name="adj" fmla="val 9818"/>
            </a:avLst>
          </a:prstGeom>
          <a:solidFill>
            <a:schemeClr val="bg2">
              <a:lumMod val="50000"/>
              <a:lumOff val="50000"/>
            </a:schemeClr>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7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Application</a:t>
            </a:r>
          </a:p>
        </p:txBody>
      </p:sp>
      <p:sp>
        <p:nvSpPr>
          <p:cNvPr id="14" name="Rounded Rectangle 13">
            <a:extLst>
              <a:ext uri="{FF2B5EF4-FFF2-40B4-BE49-F238E27FC236}">
                <a16:creationId xmlns:a16="http://schemas.microsoft.com/office/drawing/2014/main" id="{D3E119AB-8AE6-2841-91FC-F6880D461650}"/>
              </a:ext>
            </a:extLst>
          </p:cNvPr>
          <p:cNvSpPr/>
          <p:nvPr/>
        </p:nvSpPr>
        <p:spPr>
          <a:xfrm>
            <a:off x="319917" y="1983361"/>
            <a:ext cx="8452646" cy="515639"/>
          </a:xfrm>
          <a:prstGeom prst="roundRect">
            <a:avLst/>
          </a:prstGeom>
          <a:solidFill>
            <a:srgbClr val="FFC000">
              <a:alpha val="5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5" name="TextBox 14">
            <a:extLst>
              <a:ext uri="{FF2B5EF4-FFF2-40B4-BE49-F238E27FC236}">
                <a16:creationId xmlns:a16="http://schemas.microsoft.com/office/drawing/2014/main" id="{1F93DB96-F20C-F84A-977B-18EED5D4201F}"/>
              </a:ext>
            </a:extLst>
          </p:cNvPr>
          <p:cNvSpPr txBox="1"/>
          <p:nvPr/>
        </p:nvSpPr>
        <p:spPr>
          <a:xfrm>
            <a:off x="608673" y="2017336"/>
            <a:ext cx="831897"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Create</a:t>
            </a:r>
          </a:p>
        </p:txBody>
      </p:sp>
      <p:sp>
        <p:nvSpPr>
          <p:cNvPr id="16" name="TextBox 15">
            <a:extLst>
              <a:ext uri="{FF2B5EF4-FFF2-40B4-BE49-F238E27FC236}">
                <a16:creationId xmlns:a16="http://schemas.microsoft.com/office/drawing/2014/main" id="{4D8E4208-1DE1-A343-BFD3-640404EDEADD}"/>
              </a:ext>
            </a:extLst>
          </p:cNvPr>
          <p:cNvSpPr txBox="1"/>
          <p:nvPr/>
        </p:nvSpPr>
        <p:spPr>
          <a:xfrm>
            <a:off x="2868675" y="2017336"/>
            <a:ext cx="702226"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Provision</a:t>
            </a:r>
          </a:p>
        </p:txBody>
      </p:sp>
      <p:pic>
        <p:nvPicPr>
          <p:cNvPr id="17" name="Picture 16">
            <a:extLst>
              <a:ext uri="{FF2B5EF4-FFF2-40B4-BE49-F238E27FC236}">
                <a16:creationId xmlns:a16="http://schemas.microsoft.com/office/drawing/2014/main" id="{94DBFDE0-A747-394F-8D10-CAD8B898A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8369" y="1930422"/>
            <a:ext cx="309387" cy="382184"/>
          </a:xfrm>
          <a:prstGeom prst="rect">
            <a:avLst/>
          </a:prstGeom>
        </p:spPr>
      </p:pic>
      <p:sp>
        <p:nvSpPr>
          <p:cNvPr id="18" name="TextBox 17">
            <a:extLst>
              <a:ext uri="{FF2B5EF4-FFF2-40B4-BE49-F238E27FC236}">
                <a16:creationId xmlns:a16="http://schemas.microsoft.com/office/drawing/2014/main" id="{543E7277-26F1-C849-94FC-1B147BD3A6B1}"/>
              </a:ext>
            </a:extLst>
          </p:cNvPr>
          <p:cNvSpPr txBox="1"/>
          <p:nvPr/>
        </p:nvSpPr>
        <p:spPr>
          <a:xfrm>
            <a:off x="7490142" y="2312514"/>
            <a:ext cx="1005840" cy="213825"/>
          </a:xfrm>
          <a:prstGeom prst="rect">
            <a:avLst/>
          </a:prstGeom>
          <a:noFill/>
        </p:spPr>
        <p:txBody>
          <a:bodyPr wrap="square" lIns="0" tIns="0" rIns="0" bIns="0" rtlCol="0" anchor="t">
            <a:noAutofit/>
          </a:bodyPr>
          <a:lstStyle/>
          <a:p>
            <a:pPr algn="ctr"/>
            <a:r>
              <a:rPr lang="en-US" sz="600" b="1" dirty="0">
                <a:solidFill>
                  <a:srgbClr val="000000"/>
                </a:solidFill>
              </a:rPr>
              <a:t>AWS</a:t>
            </a:r>
            <a:br>
              <a:rPr lang="en-US" sz="600" b="1" dirty="0">
                <a:solidFill>
                  <a:srgbClr val="000000"/>
                </a:solidFill>
              </a:rPr>
            </a:br>
            <a:r>
              <a:rPr lang="en-US" sz="600" b="1" dirty="0">
                <a:solidFill>
                  <a:srgbClr val="000000"/>
                </a:solidFill>
              </a:rPr>
              <a:t>CloudFormation</a:t>
            </a:r>
          </a:p>
        </p:txBody>
      </p:sp>
      <p:sp>
        <p:nvSpPr>
          <p:cNvPr id="19" name="TextBox 18">
            <a:extLst>
              <a:ext uri="{FF2B5EF4-FFF2-40B4-BE49-F238E27FC236}">
                <a16:creationId xmlns:a16="http://schemas.microsoft.com/office/drawing/2014/main" id="{36CD1EA9-CDB6-5349-8CA4-E12696A59FFC}"/>
              </a:ext>
            </a:extLst>
          </p:cNvPr>
          <p:cNvSpPr txBox="1"/>
          <p:nvPr/>
        </p:nvSpPr>
        <p:spPr>
          <a:xfrm>
            <a:off x="6746975" y="2017336"/>
            <a:ext cx="807117" cy="230832"/>
          </a:xfrm>
          <a:prstGeom prst="rect">
            <a:avLst/>
          </a:prstGeom>
          <a:noFill/>
        </p:spPr>
        <p:txBody>
          <a:bodyPr wrap="square" rtlCol="0">
            <a:spAutoFit/>
          </a:bodyPr>
          <a:lstStyle/>
          <a:p>
            <a:r>
              <a:rPr lang="en-US" sz="900" dirty="0" err="1">
                <a:solidFill>
                  <a:srgbClr val="000000"/>
                </a:solidFill>
                <a:latin typeface="Amazon Ember" panose="020B0603020204020204" pitchFamily="34" charset="0"/>
                <a:ea typeface="Amazon Ember" panose="020B0603020204020204" pitchFamily="34" charset="0"/>
                <a:cs typeface="Amazon Ember" panose="020B0603020204020204" pitchFamily="34" charset="0"/>
              </a:rPr>
              <a:t>CreateStack</a:t>
            </a:r>
            <a:endPar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0" name="Straight Connector 19">
            <a:extLst>
              <a:ext uri="{FF2B5EF4-FFF2-40B4-BE49-F238E27FC236}">
                <a16:creationId xmlns:a16="http://schemas.microsoft.com/office/drawing/2014/main" id="{A9FD23A7-69F9-F446-B808-C6BD532167A0}"/>
              </a:ext>
            </a:extLst>
          </p:cNvPr>
          <p:cNvCxnSpPr>
            <a:cxnSpLocks/>
          </p:cNvCxnSpPr>
          <p:nvPr/>
        </p:nvCxnSpPr>
        <p:spPr>
          <a:xfrm flipV="1">
            <a:off x="319917" y="2254930"/>
            <a:ext cx="7454648" cy="1"/>
          </a:xfrm>
          <a:prstGeom prst="line">
            <a:avLst/>
          </a:prstGeom>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4EF7100F-8B64-A042-99E7-F7C96DA319D6}"/>
              </a:ext>
            </a:extLst>
          </p:cNvPr>
          <p:cNvSpPr txBox="1"/>
          <p:nvPr/>
        </p:nvSpPr>
        <p:spPr>
          <a:xfrm>
            <a:off x="6492590" y="2282094"/>
            <a:ext cx="1281975"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CREATE_COMPLETE</a:t>
            </a:r>
          </a:p>
        </p:txBody>
      </p:sp>
      <p:sp>
        <p:nvSpPr>
          <p:cNvPr id="22" name="Right Arrow 21">
            <a:extLst>
              <a:ext uri="{FF2B5EF4-FFF2-40B4-BE49-F238E27FC236}">
                <a16:creationId xmlns:a16="http://schemas.microsoft.com/office/drawing/2014/main" id="{AF9C52BD-7B23-3A45-8256-1612EF43C644}"/>
              </a:ext>
            </a:extLst>
          </p:cNvPr>
          <p:cNvSpPr/>
          <p:nvPr/>
        </p:nvSpPr>
        <p:spPr>
          <a:xfrm rot="10800000">
            <a:off x="5984438" y="2261469"/>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3" name="Curved Left Arrow 22">
            <a:extLst>
              <a:ext uri="{FF2B5EF4-FFF2-40B4-BE49-F238E27FC236}">
                <a16:creationId xmlns:a16="http://schemas.microsoft.com/office/drawing/2014/main" id="{250DF3A3-8727-D542-98FA-E960BC721BCB}"/>
              </a:ext>
            </a:extLst>
          </p:cNvPr>
          <p:cNvSpPr/>
          <p:nvPr/>
        </p:nvSpPr>
        <p:spPr>
          <a:xfrm>
            <a:off x="8343761" y="2047297"/>
            <a:ext cx="339021" cy="399629"/>
          </a:xfrm>
          <a:prstGeom prst="curvedLeftArrow">
            <a:avLst/>
          </a:prstGeom>
          <a:solidFill>
            <a:schemeClr val="accent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4" name="TextBox 23">
            <a:extLst>
              <a:ext uri="{FF2B5EF4-FFF2-40B4-BE49-F238E27FC236}">
                <a16:creationId xmlns:a16="http://schemas.microsoft.com/office/drawing/2014/main" id="{70347D66-61D0-EF47-AD9A-D8E74669B5D4}"/>
              </a:ext>
            </a:extLst>
          </p:cNvPr>
          <p:cNvSpPr txBox="1"/>
          <p:nvPr/>
        </p:nvSpPr>
        <p:spPr>
          <a:xfrm>
            <a:off x="8210507" y="2121271"/>
            <a:ext cx="682273" cy="276999"/>
          </a:xfrm>
          <a:prstGeom prst="rect">
            <a:avLst/>
          </a:prstGeom>
          <a:noFill/>
        </p:spPr>
        <p:txBody>
          <a:bodyPr wrap="square" rtlCol="0">
            <a:spAutoFit/>
          </a:bodyPr>
          <a:lstStyle/>
          <a:p>
            <a:pPr algn="ctr"/>
            <a:r>
              <a:rPr lang="en-US" sz="6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Create AWS Services</a:t>
            </a:r>
          </a:p>
        </p:txBody>
      </p:sp>
      <p:sp>
        <p:nvSpPr>
          <p:cNvPr id="25" name="Right Arrow 24">
            <a:extLst>
              <a:ext uri="{FF2B5EF4-FFF2-40B4-BE49-F238E27FC236}">
                <a16:creationId xmlns:a16="http://schemas.microsoft.com/office/drawing/2014/main" id="{4FDBB384-83EA-FC43-ACCA-002924D0648B}"/>
              </a:ext>
            </a:extLst>
          </p:cNvPr>
          <p:cNvSpPr/>
          <p:nvPr/>
        </p:nvSpPr>
        <p:spPr>
          <a:xfrm rot="10800000">
            <a:off x="3938357" y="2254930"/>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6" name="Right Arrow 25">
            <a:extLst>
              <a:ext uri="{FF2B5EF4-FFF2-40B4-BE49-F238E27FC236}">
                <a16:creationId xmlns:a16="http://schemas.microsoft.com/office/drawing/2014/main" id="{3C015DFE-44D0-E749-896C-5800B768F0D3}"/>
              </a:ext>
            </a:extLst>
          </p:cNvPr>
          <p:cNvSpPr/>
          <p:nvPr/>
        </p:nvSpPr>
        <p:spPr>
          <a:xfrm rot="10800000">
            <a:off x="1876348" y="2254931"/>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7" name="TextBox 26">
            <a:extLst>
              <a:ext uri="{FF2B5EF4-FFF2-40B4-BE49-F238E27FC236}">
                <a16:creationId xmlns:a16="http://schemas.microsoft.com/office/drawing/2014/main" id="{BCE49F56-A50C-EB48-9F6C-81A3CBF8E4F5}"/>
              </a:ext>
            </a:extLst>
          </p:cNvPr>
          <p:cNvSpPr txBox="1"/>
          <p:nvPr/>
        </p:nvSpPr>
        <p:spPr>
          <a:xfrm>
            <a:off x="2876696" y="2279739"/>
            <a:ext cx="702226"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Complete</a:t>
            </a:r>
          </a:p>
        </p:txBody>
      </p:sp>
      <p:sp>
        <p:nvSpPr>
          <p:cNvPr id="28" name="TextBox 27">
            <a:extLst>
              <a:ext uri="{FF2B5EF4-FFF2-40B4-BE49-F238E27FC236}">
                <a16:creationId xmlns:a16="http://schemas.microsoft.com/office/drawing/2014/main" id="{E29A7B41-660B-6147-BA0C-09B3BFE67AFE}"/>
              </a:ext>
            </a:extLst>
          </p:cNvPr>
          <p:cNvSpPr txBox="1"/>
          <p:nvPr/>
        </p:nvSpPr>
        <p:spPr>
          <a:xfrm>
            <a:off x="404077" y="2279969"/>
            <a:ext cx="1237329"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Application Created</a:t>
            </a:r>
          </a:p>
        </p:txBody>
      </p:sp>
      <p:sp>
        <p:nvSpPr>
          <p:cNvPr id="29" name="Right Arrow 28">
            <a:extLst>
              <a:ext uri="{FF2B5EF4-FFF2-40B4-BE49-F238E27FC236}">
                <a16:creationId xmlns:a16="http://schemas.microsoft.com/office/drawing/2014/main" id="{32B294BA-1A0A-4C44-9375-009B506F4E3A}"/>
              </a:ext>
            </a:extLst>
          </p:cNvPr>
          <p:cNvSpPr/>
          <p:nvPr/>
        </p:nvSpPr>
        <p:spPr>
          <a:xfrm>
            <a:off x="1877648" y="2006047"/>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0" name="Right Arrow 29">
            <a:extLst>
              <a:ext uri="{FF2B5EF4-FFF2-40B4-BE49-F238E27FC236}">
                <a16:creationId xmlns:a16="http://schemas.microsoft.com/office/drawing/2014/main" id="{968DBECF-F461-AB43-B83A-4E4F9B4254C0}"/>
              </a:ext>
            </a:extLst>
          </p:cNvPr>
          <p:cNvSpPr/>
          <p:nvPr/>
        </p:nvSpPr>
        <p:spPr>
          <a:xfrm>
            <a:off x="3960697" y="1996245"/>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1" name="Right Arrow 30">
            <a:extLst>
              <a:ext uri="{FF2B5EF4-FFF2-40B4-BE49-F238E27FC236}">
                <a16:creationId xmlns:a16="http://schemas.microsoft.com/office/drawing/2014/main" id="{D0FF60CB-D132-D344-9B67-A63977D3EBEF}"/>
              </a:ext>
            </a:extLst>
          </p:cNvPr>
          <p:cNvSpPr/>
          <p:nvPr/>
        </p:nvSpPr>
        <p:spPr>
          <a:xfrm>
            <a:off x="6001496" y="1996245"/>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2" name="Rounded Rectangle 31">
            <a:extLst>
              <a:ext uri="{FF2B5EF4-FFF2-40B4-BE49-F238E27FC236}">
                <a16:creationId xmlns:a16="http://schemas.microsoft.com/office/drawing/2014/main" id="{88A364C6-56E3-DA48-9E3F-9813BBBFD684}"/>
              </a:ext>
            </a:extLst>
          </p:cNvPr>
          <p:cNvSpPr/>
          <p:nvPr/>
        </p:nvSpPr>
        <p:spPr>
          <a:xfrm>
            <a:off x="319917" y="2896663"/>
            <a:ext cx="8452646" cy="515639"/>
          </a:xfrm>
          <a:prstGeom prst="roundRect">
            <a:avLst/>
          </a:prstGeom>
          <a:solidFill>
            <a:srgbClr val="FFC000">
              <a:alpha val="5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3" name="TextBox 32">
            <a:extLst>
              <a:ext uri="{FF2B5EF4-FFF2-40B4-BE49-F238E27FC236}">
                <a16:creationId xmlns:a16="http://schemas.microsoft.com/office/drawing/2014/main" id="{E66E9D7A-E1CF-184B-BD17-543DEE32821B}"/>
              </a:ext>
            </a:extLst>
          </p:cNvPr>
          <p:cNvSpPr txBox="1"/>
          <p:nvPr/>
        </p:nvSpPr>
        <p:spPr>
          <a:xfrm>
            <a:off x="608673" y="2930638"/>
            <a:ext cx="831897"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Bind Service</a:t>
            </a:r>
          </a:p>
        </p:txBody>
      </p:sp>
      <p:sp>
        <p:nvSpPr>
          <p:cNvPr id="34" name="TextBox 33">
            <a:extLst>
              <a:ext uri="{FF2B5EF4-FFF2-40B4-BE49-F238E27FC236}">
                <a16:creationId xmlns:a16="http://schemas.microsoft.com/office/drawing/2014/main" id="{66197FC7-E8D6-0A46-B8B4-1A6B18A10DAD}"/>
              </a:ext>
            </a:extLst>
          </p:cNvPr>
          <p:cNvSpPr txBox="1"/>
          <p:nvPr/>
        </p:nvSpPr>
        <p:spPr>
          <a:xfrm>
            <a:off x="3027413" y="2930638"/>
            <a:ext cx="424199"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Bind</a:t>
            </a:r>
          </a:p>
        </p:txBody>
      </p:sp>
      <p:pic>
        <p:nvPicPr>
          <p:cNvPr id="35" name="Picture 34">
            <a:extLst>
              <a:ext uri="{FF2B5EF4-FFF2-40B4-BE49-F238E27FC236}">
                <a16:creationId xmlns:a16="http://schemas.microsoft.com/office/drawing/2014/main" id="{2ECD50EA-692F-3945-9254-5C25A157B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606" y="2739227"/>
            <a:ext cx="225899" cy="279052"/>
          </a:xfrm>
          <a:prstGeom prst="rect">
            <a:avLst/>
          </a:prstGeom>
        </p:spPr>
      </p:pic>
      <p:sp>
        <p:nvSpPr>
          <p:cNvPr id="36" name="TextBox 35">
            <a:extLst>
              <a:ext uri="{FF2B5EF4-FFF2-40B4-BE49-F238E27FC236}">
                <a16:creationId xmlns:a16="http://schemas.microsoft.com/office/drawing/2014/main" id="{F6CF56C5-B0A7-DE43-AFE0-A860F3C512DD}"/>
              </a:ext>
            </a:extLst>
          </p:cNvPr>
          <p:cNvSpPr txBox="1"/>
          <p:nvPr/>
        </p:nvSpPr>
        <p:spPr>
          <a:xfrm>
            <a:off x="8128281" y="3013928"/>
            <a:ext cx="616261" cy="156125"/>
          </a:xfrm>
          <a:prstGeom prst="rect">
            <a:avLst/>
          </a:prstGeom>
          <a:noFill/>
        </p:spPr>
        <p:txBody>
          <a:bodyPr wrap="square" lIns="0" tIns="0" rIns="0" bIns="0" rtlCol="0" anchor="t">
            <a:noAutofit/>
          </a:bodyPr>
          <a:lstStyle/>
          <a:p>
            <a:pPr algn="ctr"/>
            <a:r>
              <a:rPr lang="en-US" sz="600" b="1" dirty="0">
                <a:solidFill>
                  <a:srgbClr val="000000"/>
                </a:solidFill>
              </a:rPr>
              <a:t>AWS</a:t>
            </a:r>
            <a:br>
              <a:rPr lang="en-US" sz="600" b="1" dirty="0">
                <a:solidFill>
                  <a:srgbClr val="000000"/>
                </a:solidFill>
              </a:rPr>
            </a:br>
            <a:r>
              <a:rPr lang="en-US" sz="600" b="1" dirty="0">
                <a:solidFill>
                  <a:srgbClr val="000000"/>
                </a:solidFill>
              </a:rPr>
              <a:t>CloudFormation</a:t>
            </a:r>
          </a:p>
        </p:txBody>
      </p:sp>
      <p:sp>
        <p:nvSpPr>
          <p:cNvPr id="37" name="TextBox 36">
            <a:extLst>
              <a:ext uri="{FF2B5EF4-FFF2-40B4-BE49-F238E27FC236}">
                <a16:creationId xmlns:a16="http://schemas.microsoft.com/office/drawing/2014/main" id="{0916A237-423A-3F45-92C1-CFFCC0D4418E}"/>
              </a:ext>
            </a:extLst>
          </p:cNvPr>
          <p:cNvSpPr txBox="1"/>
          <p:nvPr/>
        </p:nvSpPr>
        <p:spPr>
          <a:xfrm>
            <a:off x="6492590" y="2922054"/>
            <a:ext cx="1749007" cy="230832"/>
          </a:xfrm>
          <a:prstGeom prst="rect">
            <a:avLst/>
          </a:prstGeom>
          <a:noFill/>
        </p:spPr>
        <p:txBody>
          <a:bodyPr wrap="square" rtlCol="0">
            <a:spAutoFit/>
          </a:bodyPr>
          <a:lstStyle/>
          <a:p>
            <a:r>
              <a:rPr lang="en-US" sz="900" dirty="0" err="1">
                <a:solidFill>
                  <a:srgbClr val="000000"/>
                </a:solidFill>
                <a:latin typeface="Amazon Ember" panose="020B0603020204020204" pitchFamily="34" charset="0"/>
                <a:ea typeface="Amazon Ember" panose="020B0603020204020204" pitchFamily="34" charset="0"/>
                <a:cs typeface="Amazon Ember" panose="020B0603020204020204" pitchFamily="34" charset="0"/>
              </a:rPr>
              <a:t>DescribeStack</a:t>
            </a:r>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a:t>
            </a:r>
            <a:r>
              <a:rPr lang="en-US" sz="900" dirty="0" err="1">
                <a:solidFill>
                  <a:srgbClr val="000000"/>
                </a:solidFill>
                <a:latin typeface="Amazon Ember" panose="020B0603020204020204" pitchFamily="34" charset="0"/>
                <a:ea typeface="Amazon Ember" panose="020B0603020204020204" pitchFamily="34" charset="0"/>
                <a:cs typeface="Amazon Ember" panose="020B0603020204020204" pitchFamily="34" charset="0"/>
              </a:rPr>
              <a:t>GetParameter</a:t>
            </a:r>
            <a:endPar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8" name="Straight Connector 37">
            <a:extLst>
              <a:ext uri="{FF2B5EF4-FFF2-40B4-BE49-F238E27FC236}">
                <a16:creationId xmlns:a16="http://schemas.microsoft.com/office/drawing/2014/main" id="{94B37C74-EB35-8642-BB7B-10B5BE18164A}"/>
              </a:ext>
            </a:extLst>
          </p:cNvPr>
          <p:cNvCxnSpPr>
            <a:cxnSpLocks/>
          </p:cNvCxnSpPr>
          <p:nvPr/>
        </p:nvCxnSpPr>
        <p:spPr>
          <a:xfrm flipV="1">
            <a:off x="319917" y="3168232"/>
            <a:ext cx="7454648" cy="1"/>
          </a:xfrm>
          <a:prstGeom prst="line">
            <a:avLst/>
          </a:prstGeom>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9AD1119C-99FB-7F4E-8710-1B42DFF9D9A2}"/>
              </a:ext>
            </a:extLst>
          </p:cNvPr>
          <p:cNvSpPr txBox="1"/>
          <p:nvPr/>
        </p:nvSpPr>
        <p:spPr>
          <a:xfrm>
            <a:off x="6539522" y="3188392"/>
            <a:ext cx="1524541"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Connection Information</a:t>
            </a:r>
          </a:p>
        </p:txBody>
      </p:sp>
      <p:sp>
        <p:nvSpPr>
          <p:cNvPr id="40" name="Right Arrow 39">
            <a:extLst>
              <a:ext uri="{FF2B5EF4-FFF2-40B4-BE49-F238E27FC236}">
                <a16:creationId xmlns:a16="http://schemas.microsoft.com/office/drawing/2014/main" id="{F70C0666-9C63-F749-ADAC-C7909DF935C1}"/>
              </a:ext>
            </a:extLst>
          </p:cNvPr>
          <p:cNvSpPr/>
          <p:nvPr/>
        </p:nvSpPr>
        <p:spPr>
          <a:xfrm rot="10800000">
            <a:off x="5984438" y="3174771"/>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1" name="Curved Left Arrow 40">
            <a:extLst>
              <a:ext uri="{FF2B5EF4-FFF2-40B4-BE49-F238E27FC236}">
                <a16:creationId xmlns:a16="http://schemas.microsoft.com/office/drawing/2014/main" id="{81756B64-B394-AD4B-AB7A-7CB7AE6839A1}"/>
              </a:ext>
            </a:extLst>
          </p:cNvPr>
          <p:cNvSpPr/>
          <p:nvPr/>
        </p:nvSpPr>
        <p:spPr>
          <a:xfrm>
            <a:off x="8144383" y="2974349"/>
            <a:ext cx="583958" cy="399629"/>
          </a:xfrm>
          <a:prstGeom prst="curvedLeftArrow">
            <a:avLst/>
          </a:prstGeom>
          <a:solidFill>
            <a:schemeClr val="accent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2" name="Right Arrow 41">
            <a:extLst>
              <a:ext uri="{FF2B5EF4-FFF2-40B4-BE49-F238E27FC236}">
                <a16:creationId xmlns:a16="http://schemas.microsoft.com/office/drawing/2014/main" id="{4890DBC2-B3BA-4E4D-B354-B4883E2AFBD1}"/>
              </a:ext>
            </a:extLst>
          </p:cNvPr>
          <p:cNvSpPr/>
          <p:nvPr/>
        </p:nvSpPr>
        <p:spPr>
          <a:xfrm rot="10800000">
            <a:off x="3938357" y="3168232"/>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3" name="Right Arrow 42">
            <a:extLst>
              <a:ext uri="{FF2B5EF4-FFF2-40B4-BE49-F238E27FC236}">
                <a16:creationId xmlns:a16="http://schemas.microsoft.com/office/drawing/2014/main" id="{49131673-AB93-FD48-990A-8F6B7477FED7}"/>
              </a:ext>
            </a:extLst>
          </p:cNvPr>
          <p:cNvSpPr/>
          <p:nvPr/>
        </p:nvSpPr>
        <p:spPr>
          <a:xfrm rot="10800000">
            <a:off x="1876348" y="3168233"/>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4" name="TextBox 43">
            <a:extLst>
              <a:ext uri="{FF2B5EF4-FFF2-40B4-BE49-F238E27FC236}">
                <a16:creationId xmlns:a16="http://schemas.microsoft.com/office/drawing/2014/main" id="{D3AEF6F7-2070-674F-B7FF-2D156CC3B7E4}"/>
              </a:ext>
            </a:extLst>
          </p:cNvPr>
          <p:cNvSpPr txBox="1"/>
          <p:nvPr/>
        </p:nvSpPr>
        <p:spPr>
          <a:xfrm>
            <a:off x="2707368" y="3193041"/>
            <a:ext cx="1058297" cy="230832"/>
          </a:xfrm>
          <a:prstGeom prst="rect">
            <a:avLst/>
          </a:prstGeom>
          <a:noFill/>
        </p:spPr>
        <p:txBody>
          <a:bodyPr wrap="square" rtlCol="0">
            <a:spAutoFit/>
          </a:bodyPr>
          <a:lstStyle/>
          <a:p>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Bind Credentials</a:t>
            </a:r>
          </a:p>
        </p:txBody>
      </p:sp>
      <p:sp>
        <p:nvSpPr>
          <p:cNvPr id="45" name="TextBox 44">
            <a:extLst>
              <a:ext uri="{FF2B5EF4-FFF2-40B4-BE49-F238E27FC236}">
                <a16:creationId xmlns:a16="http://schemas.microsoft.com/office/drawing/2014/main" id="{DE8B193C-EBE6-8B4D-9EF2-4CF34A5DCA4F}"/>
              </a:ext>
            </a:extLst>
          </p:cNvPr>
          <p:cNvSpPr txBox="1"/>
          <p:nvPr/>
        </p:nvSpPr>
        <p:spPr>
          <a:xfrm>
            <a:off x="335644" y="3188088"/>
            <a:ext cx="1437664" cy="230832"/>
          </a:xfrm>
          <a:prstGeom prst="rect">
            <a:avLst/>
          </a:prstGeom>
          <a:noFill/>
        </p:spPr>
        <p:txBody>
          <a:bodyPr wrap="square" rtlCol="0">
            <a:spAutoFit/>
          </a:bodyPr>
          <a:lstStyle/>
          <a:p>
            <a:pPr algn="ctr"/>
            <a:r>
              <a:rPr lang="en-US" sz="9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Secret</a:t>
            </a:r>
          </a:p>
        </p:txBody>
      </p:sp>
      <p:sp>
        <p:nvSpPr>
          <p:cNvPr id="46" name="Right Arrow 45">
            <a:extLst>
              <a:ext uri="{FF2B5EF4-FFF2-40B4-BE49-F238E27FC236}">
                <a16:creationId xmlns:a16="http://schemas.microsoft.com/office/drawing/2014/main" id="{2BCFB2BB-E9AA-C24E-B576-CDF8E7AAA419}"/>
              </a:ext>
            </a:extLst>
          </p:cNvPr>
          <p:cNvSpPr/>
          <p:nvPr/>
        </p:nvSpPr>
        <p:spPr>
          <a:xfrm>
            <a:off x="1877648" y="2919349"/>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7" name="Right Arrow 46">
            <a:extLst>
              <a:ext uri="{FF2B5EF4-FFF2-40B4-BE49-F238E27FC236}">
                <a16:creationId xmlns:a16="http://schemas.microsoft.com/office/drawing/2014/main" id="{27825D59-8129-0E4C-B3AD-8AA7B4ECD6DB}"/>
              </a:ext>
            </a:extLst>
          </p:cNvPr>
          <p:cNvSpPr/>
          <p:nvPr/>
        </p:nvSpPr>
        <p:spPr>
          <a:xfrm>
            <a:off x="3960697" y="2909547"/>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8" name="Right Arrow 47">
            <a:extLst>
              <a:ext uri="{FF2B5EF4-FFF2-40B4-BE49-F238E27FC236}">
                <a16:creationId xmlns:a16="http://schemas.microsoft.com/office/drawing/2014/main" id="{FC0D8A3E-6CC8-0843-90AF-F94CDD3F6A0A}"/>
              </a:ext>
            </a:extLst>
          </p:cNvPr>
          <p:cNvSpPr/>
          <p:nvPr/>
        </p:nvSpPr>
        <p:spPr>
          <a:xfrm>
            <a:off x="6001496" y="2909547"/>
            <a:ext cx="461202" cy="25341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pic>
        <p:nvPicPr>
          <p:cNvPr id="49" name="Picture 48">
            <a:extLst>
              <a:ext uri="{FF2B5EF4-FFF2-40B4-BE49-F238E27FC236}">
                <a16:creationId xmlns:a16="http://schemas.microsoft.com/office/drawing/2014/main" id="{3B7F3FA2-71EB-FF44-B864-2D5905F4AA93}"/>
              </a:ext>
            </a:extLst>
          </p:cNvPr>
          <p:cNvPicPr>
            <a:picLocks noChangeAspect="1"/>
          </p:cNvPicPr>
          <p:nvPr/>
        </p:nvPicPr>
        <p:blipFill>
          <a:blip r:embed="rId5"/>
          <a:stretch>
            <a:fillRect/>
          </a:stretch>
        </p:blipFill>
        <p:spPr>
          <a:xfrm>
            <a:off x="4193985" y="1815102"/>
            <a:ext cx="2071256" cy="1857160"/>
          </a:xfrm>
          <a:prstGeom prst="rect">
            <a:avLst/>
          </a:prstGeom>
        </p:spPr>
      </p:pic>
      <p:pic>
        <p:nvPicPr>
          <p:cNvPr id="50" name="Picture 49">
            <a:extLst>
              <a:ext uri="{FF2B5EF4-FFF2-40B4-BE49-F238E27FC236}">
                <a16:creationId xmlns:a16="http://schemas.microsoft.com/office/drawing/2014/main" id="{969B5BCC-0969-0C4E-9490-81B314BBDF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2584" y="3202461"/>
            <a:ext cx="246861" cy="296233"/>
          </a:xfrm>
          <a:prstGeom prst="rect">
            <a:avLst/>
          </a:prstGeom>
        </p:spPr>
      </p:pic>
      <p:sp>
        <p:nvSpPr>
          <p:cNvPr id="51" name="TextBox 50">
            <a:extLst>
              <a:ext uri="{FF2B5EF4-FFF2-40B4-BE49-F238E27FC236}">
                <a16:creationId xmlns:a16="http://schemas.microsoft.com/office/drawing/2014/main" id="{03D6147A-1631-EC42-BA98-4E4484C5F5F9}"/>
              </a:ext>
            </a:extLst>
          </p:cNvPr>
          <p:cNvSpPr txBox="1"/>
          <p:nvPr/>
        </p:nvSpPr>
        <p:spPr>
          <a:xfrm>
            <a:off x="8114906" y="3502151"/>
            <a:ext cx="616261" cy="156125"/>
          </a:xfrm>
          <a:prstGeom prst="rect">
            <a:avLst/>
          </a:prstGeom>
          <a:noFill/>
        </p:spPr>
        <p:txBody>
          <a:bodyPr wrap="square" lIns="0" tIns="0" rIns="0" bIns="0" rtlCol="0" anchor="t">
            <a:noAutofit/>
          </a:bodyPr>
          <a:lstStyle/>
          <a:p>
            <a:pPr algn="ctr"/>
            <a:r>
              <a:rPr lang="en-US" sz="600" b="1" dirty="0">
                <a:solidFill>
                  <a:srgbClr val="000000"/>
                </a:solidFill>
              </a:rPr>
              <a:t>AWS KMS</a:t>
            </a:r>
          </a:p>
        </p:txBody>
      </p:sp>
      <p:sp>
        <p:nvSpPr>
          <p:cNvPr id="52" name="Rectangle 51">
            <a:extLst>
              <a:ext uri="{FF2B5EF4-FFF2-40B4-BE49-F238E27FC236}">
                <a16:creationId xmlns:a16="http://schemas.microsoft.com/office/drawing/2014/main" id="{2310CD14-C8A9-704A-9957-A59198F0AD68}"/>
              </a:ext>
            </a:extLst>
          </p:cNvPr>
          <p:cNvSpPr/>
          <p:nvPr/>
        </p:nvSpPr>
        <p:spPr>
          <a:xfrm>
            <a:off x="546790" y="696901"/>
            <a:ext cx="694394" cy="65314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53" name="TextBox 52">
            <a:extLst>
              <a:ext uri="{FF2B5EF4-FFF2-40B4-BE49-F238E27FC236}">
                <a16:creationId xmlns:a16="http://schemas.microsoft.com/office/drawing/2014/main" id="{58B40EFF-58F2-3B4B-A02C-A4F0DD91D111}"/>
              </a:ext>
            </a:extLst>
          </p:cNvPr>
          <p:cNvSpPr txBox="1"/>
          <p:nvPr/>
        </p:nvSpPr>
        <p:spPr>
          <a:xfrm>
            <a:off x="546790" y="738151"/>
            <a:ext cx="694393" cy="507831"/>
          </a:xfrm>
          <a:prstGeom prst="rect">
            <a:avLst/>
          </a:prstGeom>
          <a:noFill/>
        </p:spPr>
        <p:txBody>
          <a:bodyPr wrap="square" rtlCol="0">
            <a:spAutoFit/>
          </a:bodyPr>
          <a:lstStyle/>
          <a:p>
            <a:r>
              <a:rPr lang="en-US" sz="2000" dirty="0">
                <a:solidFill>
                  <a:srgbClr val="000000"/>
                </a:solidFill>
              </a:rPr>
              <a:t>APP</a:t>
            </a:r>
            <a:br>
              <a:rPr lang="en-US" dirty="0">
                <a:solidFill>
                  <a:srgbClr val="000000"/>
                </a:solidFill>
              </a:rPr>
            </a:br>
            <a:r>
              <a:rPr lang="en-US" sz="700" dirty="0">
                <a:solidFill>
                  <a:srgbClr val="000000"/>
                </a:solidFill>
              </a:rPr>
              <a:t>PLATFORM</a:t>
            </a:r>
            <a:endParaRPr lang="en-US" dirty="0">
              <a:solidFill>
                <a:srgbClr val="000000"/>
              </a:solidFill>
            </a:endParaRPr>
          </a:p>
        </p:txBody>
      </p:sp>
      <p:pic>
        <p:nvPicPr>
          <p:cNvPr id="54" name="Picture 53">
            <a:extLst>
              <a:ext uri="{FF2B5EF4-FFF2-40B4-BE49-F238E27FC236}">
                <a16:creationId xmlns:a16="http://schemas.microsoft.com/office/drawing/2014/main" id="{A1D1467C-C89E-7E4B-9FA5-C4F3AFCAD850}"/>
              </a:ext>
            </a:extLst>
          </p:cNvPr>
          <p:cNvPicPr>
            <a:picLocks noChangeAspect="1"/>
          </p:cNvPicPr>
          <p:nvPr/>
        </p:nvPicPr>
        <p:blipFill>
          <a:blip r:embed="rId7"/>
          <a:stretch>
            <a:fillRect/>
          </a:stretch>
        </p:blipFill>
        <p:spPr>
          <a:xfrm>
            <a:off x="1773308" y="1077606"/>
            <a:ext cx="622446" cy="664980"/>
          </a:xfrm>
          <a:prstGeom prst="rect">
            <a:avLst/>
          </a:prstGeom>
          <a:solidFill>
            <a:schemeClr val="bg1"/>
          </a:solidFill>
        </p:spPr>
      </p:pic>
    </p:spTree>
    <p:extLst>
      <p:ext uri="{BB962C8B-B14F-4D97-AF65-F5344CB8AC3E}">
        <p14:creationId xmlns:p14="http://schemas.microsoft.com/office/powerpoint/2010/main" val="408250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1">
            <a:extLst>
              <a:ext uri="{FF2B5EF4-FFF2-40B4-BE49-F238E27FC236}">
                <a16:creationId xmlns:a16="http://schemas.microsoft.com/office/drawing/2014/main" id="{AA2A13AD-184E-194E-B770-225B9A2BF35E}"/>
              </a:ext>
            </a:extLst>
          </p:cNvPr>
          <p:cNvSpPr txBox="1">
            <a:spLocks noChangeArrowheads="1"/>
          </p:cNvSpPr>
          <p:nvPr/>
        </p:nvSpPr>
        <p:spPr bwMode="auto">
          <a:xfrm>
            <a:off x="585249" y="1697034"/>
            <a:ext cx="639763"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AWS KMS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47" name="Picture 42">
            <a:extLst>
              <a:ext uri="{FF2B5EF4-FFF2-40B4-BE49-F238E27FC236}">
                <a16:creationId xmlns:a16="http://schemas.microsoft.com/office/drawing/2014/main" id="{8FE574E8-9D18-0645-9FED-F21C348EF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74" y="992184"/>
            <a:ext cx="544513" cy="65405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a:extLst>
              <a:ext uri="{FF2B5EF4-FFF2-40B4-BE49-F238E27FC236}">
                <a16:creationId xmlns:a16="http://schemas.microsoft.com/office/drawing/2014/main" id="{5941C0D2-12F2-0548-8996-EE89F0952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562" y="992184"/>
            <a:ext cx="528637" cy="56038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7">
            <a:extLst>
              <a:ext uri="{FF2B5EF4-FFF2-40B4-BE49-F238E27FC236}">
                <a16:creationId xmlns:a16="http://schemas.microsoft.com/office/drawing/2014/main" id="{DF0DAA97-334F-0345-9892-700BB3FB04D7}"/>
              </a:ext>
            </a:extLst>
          </p:cNvPr>
          <p:cNvSpPr txBox="1">
            <a:spLocks noChangeArrowheads="1"/>
          </p:cNvSpPr>
          <p:nvPr/>
        </p:nvSpPr>
        <p:spPr bwMode="auto">
          <a:xfrm>
            <a:off x="1325024" y="1700209"/>
            <a:ext cx="9429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Amazon </a:t>
            </a:r>
            <a:endParaRPr kumimoji="0" lang="en-US" altLang="en-US" sz="1200" b="0" i="0" u="none" strike="noStrike" cap="none" normalizeH="0" baseline="0" dirty="0">
              <a:ln>
                <a:noFill/>
              </a:ln>
              <a:solidFill>
                <a:schemeClr val="bg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Lex</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50" name="Picture 3">
            <a:extLst>
              <a:ext uri="{FF2B5EF4-FFF2-40B4-BE49-F238E27FC236}">
                <a16:creationId xmlns:a16="http://schemas.microsoft.com/office/drawing/2014/main" id="{1A42F177-4BD4-8842-BDDA-3EF165D5C0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4750" y="3326205"/>
            <a:ext cx="544513" cy="65246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8">
            <a:extLst>
              <a:ext uri="{FF2B5EF4-FFF2-40B4-BE49-F238E27FC236}">
                <a16:creationId xmlns:a16="http://schemas.microsoft.com/office/drawing/2014/main" id="{DE762B0C-0839-0E44-A5C4-E9CBEFEAE094}"/>
              </a:ext>
            </a:extLst>
          </p:cNvPr>
          <p:cNvSpPr txBox="1">
            <a:spLocks noChangeArrowheads="1"/>
          </p:cNvSpPr>
          <p:nvPr/>
        </p:nvSpPr>
        <p:spPr bwMode="auto">
          <a:xfrm>
            <a:off x="7071075" y="4080268"/>
            <a:ext cx="9429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Amazon </a:t>
            </a:r>
            <a:endParaRPr kumimoji="0" lang="en-US" altLang="en-US" sz="1200" b="0" i="0" u="none" strike="noStrike" cap="none" normalizeH="0" baseline="0">
              <a:ln>
                <a:noFill/>
              </a:ln>
              <a:solidFill>
                <a:schemeClr val="bg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Polly</a:t>
            </a:r>
            <a:endParaRPr kumimoji="0" lang="en-US" altLang="en-US" sz="1800" b="0" i="0" u="none" strike="noStrike" cap="none" normalizeH="0" baseline="0">
              <a:ln>
                <a:noFill/>
              </a:ln>
              <a:solidFill>
                <a:schemeClr val="bg1"/>
              </a:solidFill>
              <a:effectLst/>
              <a:latin typeface="Arial" panose="020B0604020202020204" pitchFamily="34" charset="0"/>
            </a:endParaRPr>
          </a:p>
        </p:txBody>
      </p:sp>
      <p:pic>
        <p:nvPicPr>
          <p:cNvPr id="52" name="Picture 4">
            <a:extLst>
              <a:ext uri="{FF2B5EF4-FFF2-40B4-BE49-F238E27FC236}">
                <a16:creationId xmlns:a16="http://schemas.microsoft.com/office/drawing/2014/main" id="{F581FE5A-C37A-954E-BC69-955BCEA0CB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7904" y="3313948"/>
            <a:ext cx="533400" cy="642938"/>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9">
            <a:extLst>
              <a:ext uri="{FF2B5EF4-FFF2-40B4-BE49-F238E27FC236}">
                <a16:creationId xmlns:a16="http://schemas.microsoft.com/office/drawing/2014/main" id="{09AF66D7-45BB-B748-AF7F-7646A56778AE}"/>
              </a:ext>
            </a:extLst>
          </p:cNvPr>
          <p:cNvSpPr txBox="1">
            <a:spLocks noChangeArrowheads="1"/>
          </p:cNvSpPr>
          <p:nvPr/>
        </p:nvSpPr>
        <p:spPr bwMode="auto">
          <a:xfrm>
            <a:off x="8045800" y="4088205"/>
            <a:ext cx="942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Amazon </a:t>
            </a:r>
            <a:r>
              <a:rPr kumimoji="0" lang="en-US" altLang="en-US" sz="1000" b="1" i="0" u="none" strike="noStrike" cap="none" normalizeH="0" baseline="0" dirty="0" err="1">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Rekognition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54" name="Picture 83">
            <a:extLst>
              <a:ext uri="{FF2B5EF4-FFF2-40B4-BE49-F238E27FC236}">
                <a16:creationId xmlns:a16="http://schemas.microsoft.com/office/drawing/2014/main" id="{49B1E123-BF27-AD48-9FBC-0DE9F4003A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3871" y="2128645"/>
            <a:ext cx="536575" cy="64452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232">
            <a:extLst>
              <a:ext uri="{FF2B5EF4-FFF2-40B4-BE49-F238E27FC236}">
                <a16:creationId xmlns:a16="http://schemas.microsoft.com/office/drawing/2014/main" id="{1990617F-00AE-694E-9F63-500A3E8D71D4}"/>
              </a:ext>
            </a:extLst>
          </p:cNvPr>
          <p:cNvSpPr txBox="1">
            <a:spLocks noChangeArrowheads="1"/>
          </p:cNvSpPr>
          <p:nvPr/>
        </p:nvSpPr>
        <p:spPr bwMode="auto">
          <a:xfrm>
            <a:off x="7969571" y="2820795"/>
            <a:ext cx="731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Amazon Kinesis</a:t>
            </a:r>
            <a:endParaRPr kumimoji="0" lang="en-US" altLang="en-US" sz="1800" b="0" i="0" u="none" strike="noStrike" cap="none" normalizeH="0" baseline="0">
              <a:ln>
                <a:noFill/>
              </a:ln>
              <a:solidFill>
                <a:schemeClr val="bg1"/>
              </a:solidFill>
              <a:effectLst/>
              <a:latin typeface="Arial" panose="020B0604020202020204" pitchFamily="34" charset="0"/>
            </a:endParaRPr>
          </a:p>
        </p:txBody>
      </p:sp>
      <p:pic>
        <p:nvPicPr>
          <p:cNvPr id="56" name="Picture 5">
            <a:extLst>
              <a:ext uri="{FF2B5EF4-FFF2-40B4-BE49-F238E27FC236}">
                <a16:creationId xmlns:a16="http://schemas.microsoft.com/office/drawing/2014/main" id="{D9684C89-B180-354D-A6F5-8B33C96374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0288" y="829889"/>
            <a:ext cx="520700" cy="603250"/>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397">
            <a:extLst>
              <a:ext uri="{FF2B5EF4-FFF2-40B4-BE49-F238E27FC236}">
                <a16:creationId xmlns:a16="http://schemas.microsoft.com/office/drawing/2014/main" id="{348C64CA-7280-604B-A827-E43E4F304DA6}"/>
              </a:ext>
            </a:extLst>
          </p:cNvPr>
          <p:cNvSpPr txBox="1">
            <a:spLocks noChangeArrowheads="1"/>
          </p:cNvSpPr>
          <p:nvPr/>
        </p:nvSpPr>
        <p:spPr bwMode="auto">
          <a:xfrm>
            <a:off x="6913913" y="1544189"/>
            <a:ext cx="895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Amazon</a:t>
            </a:r>
            <a:b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RDS</a:t>
            </a:r>
            <a:endParaRPr kumimoji="0" lang="en-US" altLang="en-US" sz="1200" b="0" i="0" u="none" strike="noStrike" cap="none" normalizeH="0" baseline="0" dirty="0">
              <a:ln>
                <a:noFill/>
              </a:ln>
              <a:solidFill>
                <a:schemeClr val="bg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Postgres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58" name="Picture 2">
            <a:extLst>
              <a:ext uri="{FF2B5EF4-FFF2-40B4-BE49-F238E27FC236}">
                <a16:creationId xmlns:a16="http://schemas.microsoft.com/office/drawing/2014/main" id="{3C4568BB-1E4D-A842-BF17-35A8FE34FC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6588" y="821951"/>
            <a:ext cx="520700" cy="603250"/>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1">
            <a:extLst>
              <a:ext uri="{FF2B5EF4-FFF2-40B4-BE49-F238E27FC236}">
                <a16:creationId xmlns:a16="http://schemas.microsoft.com/office/drawing/2014/main" id="{CDEBFB29-948B-AD46-9315-B94AFBD470E4}"/>
              </a:ext>
            </a:extLst>
          </p:cNvPr>
          <p:cNvSpPr txBox="1">
            <a:spLocks noChangeArrowheads="1"/>
          </p:cNvSpPr>
          <p:nvPr/>
        </p:nvSpPr>
        <p:spPr bwMode="auto">
          <a:xfrm>
            <a:off x="7809263" y="1549026"/>
            <a:ext cx="895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Amazon</a:t>
            </a:r>
            <a:br>
              <a:rPr kumimoji="0" lang="en-US" altLang="en-US" sz="1000" b="1"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000" b="1"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RDS</a:t>
            </a:r>
            <a:endParaRPr kumimoji="0" lang="en-US" altLang="en-US" sz="1200" b="0" i="0" u="none" strike="noStrike" cap="none" normalizeH="0" baseline="0">
              <a:ln>
                <a:noFill/>
              </a:ln>
              <a:solidFill>
                <a:schemeClr val="bg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MariaDB</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60" name="Rectangle 15">
            <a:extLst>
              <a:ext uri="{FF2B5EF4-FFF2-40B4-BE49-F238E27FC236}">
                <a16:creationId xmlns:a16="http://schemas.microsoft.com/office/drawing/2014/main" id="{19061221-20A1-F74C-AC8F-24E6F9D08E15}"/>
              </a:ext>
            </a:extLst>
          </p:cNvPr>
          <p:cNvSpPr>
            <a:spLocks noChangeArrowheads="1"/>
          </p:cNvSpPr>
          <p:nvPr/>
        </p:nvSpPr>
        <p:spPr bwMode="auto">
          <a:xfrm>
            <a:off x="1073426" y="6667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sp>
        <p:nvSpPr>
          <p:cNvPr id="61" name="Rectangle 23">
            <a:extLst>
              <a:ext uri="{FF2B5EF4-FFF2-40B4-BE49-F238E27FC236}">
                <a16:creationId xmlns:a16="http://schemas.microsoft.com/office/drawing/2014/main" id="{17CA3BCB-F2A4-CE43-B730-9A9683E2AAA1}"/>
              </a:ext>
            </a:extLst>
          </p:cNvPr>
          <p:cNvSpPr>
            <a:spLocks noChangeArrowheads="1"/>
          </p:cNvSpPr>
          <p:nvPr/>
        </p:nvSpPr>
        <p:spPr bwMode="auto">
          <a:xfrm>
            <a:off x="1073426" y="8953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pic>
        <p:nvPicPr>
          <p:cNvPr id="62" name="Picture 61">
            <a:extLst>
              <a:ext uri="{FF2B5EF4-FFF2-40B4-BE49-F238E27FC236}">
                <a16:creationId xmlns:a16="http://schemas.microsoft.com/office/drawing/2014/main" id="{2B86F720-3FBE-2346-8283-F9CBCF3A86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9692" y="2137767"/>
            <a:ext cx="521367" cy="625640"/>
          </a:xfrm>
          <a:prstGeom prst="rect">
            <a:avLst/>
          </a:prstGeom>
        </p:spPr>
      </p:pic>
      <p:sp>
        <p:nvSpPr>
          <p:cNvPr id="63" name="TextBox 62">
            <a:extLst>
              <a:ext uri="{FF2B5EF4-FFF2-40B4-BE49-F238E27FC236}">
                <a16:creationId xmlns:a16="http://schemas.microsoft.com/office/drawing/2014/main" id="{4DB5A189-E044-FF4D-8B28-84CD39AC41A7}"/>
              </a:ext>
            </a:extLst>
          </p:cNvPr>
          <p:cNvSpPr txBox="1"/>
          <p:nvPr/>
        </p:nvSpPr>
        <p:spPr>
          <a:xfrm>
            <a:off x="446133" y="2788629"/>
            <a:ext cx="731520" cy="155632"/>
          </a:xfrm>
          <a:prstGeom prst="rect">
            <a:avLst/>
          </a:prstGeom>
          <a:noFill/>
        </p:spPr>
        <p:txBody>
          <a:bodyPr wrap="square" lIns="0" tIns="0" rIns="0" bIns="0" rtlCol="0" anchor="t">
            <a:noAutofit/>
          </a:bodyPr>
          <a:lstStyle/>
          <a:p>
            <a:pPr algn="ctr"/>
            <a:r>
              <a:rPr lang="en-US" sz="1000" b="1" dirty="0">
                <a:solidFill>
                  <a:schemeClr val="bg1"/>
                </a:solidFill>
              </a:rPr>
              <a:t>Amazon</a:t>
            </a:r>
            <a:br>
              <a:rPr lang="en-US" sz="1000" b="1" dirty="0">
                <a:solidFill>
                  <a:schemeClr val="bg1"/>
                </a:solidFill>
              </a:rPr>
            </a:br>
            <a:r>
              <a:rPr lang="en-US" sz="1000" b="1" dirty="0">
                <a:solidFill>
                  <a:schemeClr val="bg1"/>
                </a:solidFill>
              </a:rPr>
              <a:t>S3</a:t>
            </a:r>
            <a:endParaRPr lang="en-US" b="1" dirty="0">
              <a:solidFill>
                <a:schemeClr val="bg1"/>
              </a:solidFill>
            </a:endParaRPr>
          </a:p>
        </p:txBody>
      </p:sp>
      <p:pic>
        <p:nvPicPr>
          <p:cNvPr id="64" name="Picture 63">
            <a:extLst>
              <a:ext uri="{FF2B5EF4-FFF2-40B4-BE49-F238E27FC236}">
                <a16:creationId xmlns:a16="http://schemas.microsoft.com/office/drawing/2014/main" id="{C1192503-2DB3-574E-8B94-F751F4C6B0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12575" y="2137767"/>
            <a:ext cx="543466" cy="601994"/>
          </a:xfrm>
          <a:prstGeom prst="rect">
            <a:avLst/>
          </a:prstGeom>
        </p:spPr>
      </p:pic>
      <p:sp>
        <p:nvSpPr>
          <p:cNvPr id="65" name="TextBox 64">
            <a:extLst>
              <a:ext uri="{FF2B5EF4-FFF2-40B4-BE49-F238E27FC236}">
                <a16:creationId xmlns:a16="http://schemas.microsoft.com/office/drawing/2014/main" id="{20189303-3C79-8241-BB03-0D47A889A14A}"/>
              </a:ext>
            </a:extLst>
          </p:cNvPr>
          <p:cNvSpPr txBox="1"/>
          <p:nvPr/>
        </p:nvSpPr>
        <p:spPr>
          <a:xfrm>
            <a:off x="1224260" y="2788629"/>
            <a:ext cx="894752" cy="155632"/>
          </a:xfrm>
          <a:prstGeom prst="rect">
            <a:avLst/>
          </a:prstGeom>
          <a:noFill/>
        </p:spPr>
        <p:txBody>
          <a:bodyPr wrap="square" lIns="0" tIns="0" rIns="0" bIns="0" rtlCol="0" anchor="t">
            <a:noAutofit/>
          </a:bodyPr>
          <a:lstStyle/>
          <a:p>
            <a:pPr algn="ctr"/>
            <a:r>
              <a:rPr lang="en-US" sz="1000" b="1" dirty="0">
                <a:solidFill>
                  <a:schemeClr val="bg1"/>
                </a:solidFill>
              </a:rPr>
              <a:t>Amazon</a:t>
            </a:r>
            <a:br>
              <a:rPr lang="en-US" sz="1000" b="1" dirty="0">
                <a:solidFill>
                  <a:schemeClr val="bg1"/>
                </a:solidFill>
              </a:rPr>
            </a:br>
            <a:r>
              <a:rPr lang="en-US" sz="1000" b="1" dirty="0" err="1">
                <a:solidFill>
                  <a:schemeClr val="bg1"/>
                </a:solidFill>
              </a:rPr>
              <a:t>DynamoDB</a:t>
            </a:r>
            <a:endParaRPr lang="en-US" b="1" dirty="0">
              <a:solidFill>
                <a:schemeClr val="bg1"/>
              </a:solidFill>
            </a:endParaRPr>
          </a:p>
        </p:txBody>
      </p:sp>
      <p:pic>
        <p:nvPicPr>
          <p:cNvPr id="66" name="Picture 65">
            <a:extLst>
              <a:ext uri="{FF2B5EF4-FFF2-40B4-BE49-F238E27FC236}">
                <a16:creationId xmlns:a16="http://schemas.microsoft.com/office/drawing/2014/main" id="{A05B57FF-DE72-0846-A0F3-09A171B5AA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5545" y="3377448"/>
            <a:ext cx="548640" cy="603504"/>
          </a:xfrm>
          <a:prstGeom prst="rect">
            <a:avLst/>
          </a:prstGeom>
        </p:spPr>
      </p:pic>
      <p:sp>
        <p:nvSpPr>
          <p:cNvPr id="67" name="TextBox 66">
            <a:extLst>
              <a:ext uri="{FF2B5EF4-FFF2-40B4-BE49-F238E27FC236}">
                <a16:creationId xmlns:a16="http://schemas.microsoft.com/office/drawing/2014/main" id="{52036CF1-2CAF-8243-A7B5-09BAFBE9A644}"/>
              </a:ext>
            </a:extLst>
          </p:cNvPr>
          <p:cNvSpPr txBox="1"/>
          <p:nvPr/>
        </p:nvSpPr>
        <p:spPr>
          <a:xfrm>
            <a:off x="3687913" y="4046091"/>
            <a:ext cx="1020442" cy="155632"/>
          </a:xfrm>
          <a:prstGeom prst="rect">
            <a:avLst/>
          </a:prstGeom>
          <a:noFill/>
        </p:spPr>
        <p:txBody>
          <a:bodyPr wrap="square" lIns="0" tIns="0" rIns="0" bIns="0" rtlCol="0" anchor="t">
            <a:noAutofit/>
          </a:bodyPr>
          <a:lstStyle/>
          <a:p>
            <a:pPr algn="ctr"/>
            <a:r>
              <a:rPr lang="en-US" sz="1000" b="1" dirty="0">
                <a:solidFill>
                  <a:schemeClr val="bg1"/>
                </a:solidFill>
              </a:rPr>
              <a:t>Amazon </a:t>
            </a:r>
            <a:br>
              <a:rPr lang="en-US" sz="1000" b="1" dirty="0">
                <a:solidFill>
                  <a:schemeClr val="bg1"/>
                </a:solidFill>
              </a:rPr>
            </a:br>
            <a:r>
              <a:rPr lang="en-US" sz="1000" b="1" dirty="0">
                <a:solidFill>
                  <a:schemeClr val="bg1"/>
                </a:solidFill>
              </a:rPr>
              <a:t>Redshift</a:t>
            </a:r>
          </a:p>
        </p:txBody>
      </p:sp>
      <p:pic>
        <p:nvPicPr>
          <p:cNvPr id="68" name="Picture 5">
            <a:extLst>
              <a:ext uri="{FF2B5EF4-FFF2-40B4-BE49-F238E27FC236}">
                <a16:creationId xmlns:a16="http://schemas.microsoft.com/office/drawing/2014/main" id="{4308FC72-84B3-9141-BBAC-B9627E09AC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3912" y="3313948"/>
            <a:ext cx="520700" cy="603250"/>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397">
            <a:extLst>
              <a:ext uri="{FF2B5EF4-FFF2-40B4-BE49-F238E27FC236}">
                <a16:creationId xmlns:a16="http://schemas.microsoft.com/office/drawing/2014/main" id="{36DD9454-BD77-2847-B61D-D09DFBAC28AD}"/>
              </a:ext>
            </a:extLst>
          </p:cNvPr>
          <p:cNvSpPr txBox="1">
            <a:spLocks noChangeArrowheads="1"/>
          </p:cNvSpPr>
          <p:nvPr/>
        </p:nvSpPr>
        <p:spPr bwMode="auto">
          <a:xfrm>
            <a:off x="4770237" y="4018798"/>
            <a:ext cx="895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Amazon</a:t>
            </a:r>
            <a:b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0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RDS</a:t>
            </a:r>
            <a:endParaRPr kumimoji="0" lang="en-US" altLang="en-US" sz="1200" b="0" i="0" u="none" strike="noStrike" cap="none" normalizeH="0" baseline="0" dirty="0">
              <a:ln>
                <a:noFill/>
              </a:ln>
              <a:solidFill>
                <a:schemeClr val="bg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b="1" dirty="0" err="1">
                <a:solidFill>
                  <a:schemeClr val="bg1"/>
                </a:solidFill>
                <a:latin typeface="Calibri" panose="020F0502020204030204" pitchFamily="34" charset="0"/>
                <a:cs typeface="Times New Roman" panose="02020603050405020304" pitchFamily="18" charset="0"/>
              </a:rPr>
              <a:t>MySql</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70" name="Picture 69">
            <a:extLst>
              <a:ext uri="{FF2B5EF4-FFF2-40B4-BE49-F238E27FC236}">
                <a16:creationId xmlns:a16="http://schemas.microsoft.com/office/drawing/2014/main" id="{231AD82A-51EF-D34E-BE0D-1BB2E70FF6E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21749" y="3313948"/>
            <a:ext cx="537317" cy="638065"/>
          </a:xfrm>
          <a:prstGeom prst="rect">
            <a:avLst/>
          </a:prstGeom>
        </p:spPr>
      </p:pic>
      <p:sp>
        <p:nvSpPr>
          <p:cNvPr id="71" name="TextBox 70">
            <a:extLst>
              <a:ext uri="{FF2B5EF4-FFF2-40B4-BE49-F238E27FC236}">
                <a16:creationId xmlns:a16="http://schemas.microsoft.com/office/drawing/2014/main" id="{CBB2F356-9459-8F45-AE10-EB9BF631B2AF}"/>
              </a:ext>
            </a:extLst>
          </p:cNvPr>
          <p:cNvSpPr txBox="1"/>
          <p:nvPr/>
        </p:nvSpPr>
        <p:spPr>
          <a:xfrm>
            <a:off x="5824648" y="3991029"/>
            <a:ext cx="731520" cy="155632"/>
          </a:xfrm>
          <a:prstGeom prst="rect">
            <a:avLst/>
          </a:prstGeom>
          <a:noFill/>
        </p:spPr>
        <p:txBody>
          <a:bodyPr wrap="square" lIns="0" tIns="0" rIns="0" bIns="0" rtlCol="0" anchor="t">
            <a:noAutofit/>
          </a:bodyPr>
          <a:lstStyle/>
          <a:p>
            <a:pPr algn="ctr"/>
            <a:r>
              <a:rPr lang="en-US" sz="1000" b="1" dirty="0">
                <a:solidFill>
                  <a:schemeClr val="bg1"/>
                </a:solidFill>
              </a:rPr>
              <a:t>Amazon</a:t>
            </a:r>
            <a:br>
              <a:rPr lang="en-US" sz="1000" b="1" dirty="0">
                <a:solidFill>
                  <a:schemeClr val="bg1"/>
                </a:solidFill>
              </a:rPr>
            </a:br>
            <a:r>
              <a:rPr lang="en-US" sz="1000" b="1" dirty="0">
                <a:solidFill>
                  <a:schemeClr val="bg1"/>
                </a:solidFill>
              </a:rPr>
              <a:t>Route 53</a:t>
            </a:r>
          </a:p>
        </p:txBody>
      </p:sp>
      <p:pic>
        <p:nvPicPr>
          <p:cNvPr id="72" name="Picture 71">
            <a:extLst>
              <a:ext uri="{FF2B5EF4-FFF2-40B4-BE49-F238E27FC236}">
                <a16:creationId xmlns:a16="http://schemas.microsoft.com/office/drawing/2014/main" id="{55F80949-CCB6-9642-800B-736237B0CF0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9209" y="2132935"/>
            <a:ext cx="530056" cy="636067"/>
          </a:xfrm>
          <a:prstGeom prst="rect">
            <a:avLst/>
          </a:prstGeom>
        </p:spPr>
      </p:pic>
      <p:sp>
        <p:nvSpPr>
          <p:cNvPr id="73" name="TextBox 72">
            <a:extLst>
              <a:ext uri="{FF2B5EF4-FFF2-40B4-BE49-F238E27FC236}">
                <a16:creationId xmlns:a16="http://schemas.microsoft.com/office/drawing/2014/main" id="{300F1625-3108-BA43-8122-E2B04841CDBE}"/>
              </a:ext>
            </a:extLst>
          </p:cNvPr>
          <p:cNvSpPr txBox="1"/>
          <p:nvPr/>
        </p:nvSpPr>
        <p:spPr>
          <a:xfrm>
            <a:off x="7120088" y="2783952"/>
            <a:ext cx="731520" cy="155632"/>
          </a:xfrm>
          <a:prstGeom prst="rect">
            <a:avLst/>
          </a:prstGeom>
          <a:noFill/>
        </p:spPr>
        <p:txBody>
          <a:bodyPr wrap="square" lIns="0" tIns="0" rIns="0" bIns="0" rtlCol="0" anchor="t">
            <a:noAutofit/>
          </a:bodyPr>
          <a:lstStyle/>
          <a:p>
            <a:pPr algn="ctr"/>
            <a:r>
              <a:rPr lang="en-US" sz="1000" b="1" dirty="0">
                <a:solidFill>
                  <a:schemeClr val="bg1"/>
                </a:solidFill>
              </a:rPr>
              <a:t>Amazon EMR</a:t>
            </a:r>
          </a:p>
        </p:txBody>
      </p:sp>
      <p:pic>
        <p:nvPicPr>
          <p:cNvPr id="74" name="Picture 73">
            <a:extLst>
              <a:ext uri="{FF2B5EF4-FFF2-40B4-BE49-F238E27FC236}">
                <a16:creationId xmlns:a16="http://schemas.microsoft.com/office/drawing/2014/main" id="{34B06988-1480-E442-92F8-B677C6EF740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5249" y="3387873"/>
            <a:ext cx="544780" cy="653736"/>
          </a:xfrm>
          <a:prstGeom prst="rect">
            <a:avLst/>
          </a:prstGeom>
        </p:spPr>
      </p:pic>
      <p:sp>
        <p:nvSpPr>
          <p:cNvPr id="75" name="TextBox 74">
            <a:extLst>
              <a:ext uri="{FF2B5EF4-FFF2-40B4-BE49-F238E27FC236}">
                <a16:creationId xmlns:a16="http://schemas.microsoft.com/office/drawing/2014/main" id="{2F4AC50D-52FB-6745-AD90-CD534BD89695}"/>
              </a:ext>
            </a:extLst>
          </p:cNvPr>
          <p:cNvSpPr txBox="1"/>
          <p:nvPr/>
        </p:nvSpPr>
        <p:spPr>
          <a:xfrm>
            <a:off x="410263" y="4048929"/>
            <a:ext cx="894752" cy="155632"/>
          </a:xfrm>
          <a:prstGeom prst="rect">
            <a:avLst/>
          </a:prstGeom>
          <a:noFill/>
        </p:spPr>
        <p:txBody>
          <a:bodyPr wrap="square" lIns="0" tIns="0" rIns="0" bIns="0" rtlCol="0" anchor="t">
            <a:noAutofit/>
          </a:bodyPr>
          <a:lstStyle/>
          <a:p>
            <a:pPr algn="ctr"/>
            <a:r>
              <a:rPr lang="en-US" sz="1000" b="1" dirty="0">
                <a:solidFill>
                  <a:schemeClr val="bg1"/>
                </a:solidFill>
              </a:rPr>
              <a:t>Amazon</a:t>
            </a:r>
            <a:br>
              <a:rPr lang="en-US" sz="1000" b="1" dirty="0">
                <a:solidFill>
                  <a:schemeClr val="bg1"/>
                </a:solidFill>
              </a:rPr>
            </a:br>
            <a:r>
              <a:rPr lang="en-US" sz="1000" b="1" dirty="0">
                <a:solidFill>
                  <a:schemeClr val="bg1"/>
                </a:solidFill>
              </a:rPr>
              <a:t>SQS</a:t>
            </a:r>
            <a:endParaRPr lang="en-US" b="1" dirty="0">
              <a:solidFill>
                <a:schemeClr val="bg1"/>
              </a:solidFill>
            </a:endParaRPr>
          </a:p>
        </p:txBody>
      </p:sp>
      <p:pic>
        <p:nvPicPr>
          <p:cNvPr id="76" name="Picture 75">
            <a:extLst>
              <a:ext uri="{FF2B5EF4-FFF2-40B4-BE49-F238E27FC236}">
                <a16:creationId xmlns:a16="http://schemas.microsoft.com/office/drawing/2014/main" id="{FFED76AC-1826-4643-ADA1-59BB422D0B8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79280" y="3457301"/>
            <a:ext cx="521367" cy="521367"/>
          </a:xfrm>
          <a:prstGeom prst="rect">
            <a:avLst/>
          </a:prstGeom>
        </p:spPr>
      </p:pic>
      <p:sp>
        <p:nvSpPr>
          <p:cNvPr id="77" name="TextBox 76">
            <a:extLst>
              <a:ext uri="{FF2B5EF4-FFF2-40B4-BE49-F238E27FC236}">
                <a16:creationId xmlns:a16="http://schemas.microsoft.com/office/drawing/2014/main" id="{F221F188-03C1-4D4C-AA1C-6AF7FBBA1C07}"/>
              </a:ext>
            </a:extLst>
          </p:cNvPr>
          <p:cNvSpPr txBox="1"/>
          <p:nvPr/>
        </p:nvSpPr>
        <p:spPr>
          <a:xfrm>
            <a:off x="1492587" y="4048929"/>
            <a:ext cx="894752" cy="155632"/>
          </a:xfrm>
          <a:prstGeom prst="rect">
            <a:avLst/>
          </a:prstGeom>
          <a:noFill/>
        </p:spPr>
        <p:txBody>
          <a:bodyPr wrap="square" lIns="0" tIns="0" rIns="0" bIns="0" rtlCol="0" anchor="t">
            <a:noAutofit/>
          </a:bodyPr>
          <a:lstStyle/>
          <a:p>
            <a:pPr algn="ctr"/>
            <a:r>
              <a:rPr lang="en-US" sz="1000" b="1" dirty="0">
                <a:solidFill>
                  <a:schemeClr val="bg1"/>
                </a:solidFill>
              </a:rPr>
              <a:t>Amazon</a:t>
            </a:r>
            <a:br>
              <a:rPr lang="en-US" sz="1000" b="1" dirty="0">
                <a:solidFill>
                  <a:schemeClr val="bg1"/>
                </a:solidFill>
              </a:rPr>
            </a:br>
            <a:r>
              <a:rPr lang="en-US" sz="1000" b="1" dirty="0">
                <a:solidFill>
                  <a:schemeClr val="bg1"/>
                </a:solidFill>
              </a:rPr>
              <a:t>SNS</a:t>
            </a:r>
          </a:p>
        </p:txBody>
      </p:sp>
      <p:pic>
        <p:nvPicPr>
          <p:cNvPr id="78" name="Picture 77">
            <a:extLst>
              <a:ext uri="{FF2B5EF4-FFF2-40B4-BE49-F238E27FC236}">
                <a16:creationId xmlns:a16="http://schemas.microsoft.com/office/drawing/2014/main" id="{8C7A8A4B-0D70-2042-9076-D87671AF2AE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64944" y="3381219"/>
            <a:ext cx="543292" cy="540096"/>
          </a:xfrm>
          <a:prstGeom prst="rect">
            <a:avLst/>
          </a:prstGeom>
        </p:spPr>
      </p:pic>
      <p:sp>
        <p:nvSpPr>
          <p:cNvPr id="79" name="TextBox 78">
            <a:extLst>
              <a:ext uri="{FF2B5EF4-FFF2-40B4-BE49-F238E27FC236}">
                <a16:creationId xmlns:a16="http://schemas.microsoft.com/office/drawing/2014/main" id="{ABC58785-C4FD-244D-8B6D-2F962EACB435}"/>
              </a:ext>
            </a:extLst>
          </p:cNvPr>
          <p:cNvSpPr txBox="1"/>
          <p:nvPr/>
        </p:nvSpPr>
        <p:spPr>
          <a:xfrm>
            <a:off x="2387950" y="3950651"/>
            <a:ext cx="1097280" cy="155632"/>
          </a:xfrm>
          <a:prstGeom prst="rect">
            <a:avLst/>
          </a:prstGeom>
          <a:noFill/>
        </p:spPr>
        <p:txBody>
          <a:bodyPr wrap="square" lIns="0" tIns="0" rIns="0" bIns="0" rtlCol="0" anchor="t">
            <a:noAutofit/>
          </a:bodyPr>
          <a:lstStyle/>
          <a:p>
            <a:pPr algn="ctr"/>
            <a:r>
              <a:rPr lang="en-US" sz="1000" b="1" dirty="0">
                <a:solidFill>
                  <a:schemeClr val="bg1"/>
                </a:solidFill>
              </a:rPr>
              <a:t>Amazon</a:t>
            </a:r>
            <a:br>
              <a:rPr lang="en-US" sz="1000" b="1" dirty="0">
                <a:solidFill>
                  <a:schemeClr val="bg1"/>
                </a:solidFill>
              </a:rPr>
            </a:br>
            <a:r>
              <a:rPr lang="en-US" sz="1000" b="1" dirty="0">
                <a:solidFill>
                  <a:schemeClr val="bg1"/>
                </a:solidFill>
              </a:rPr>
              <a:t>Athena</a:t>
            </a:r>
          </a:p>
        </p:txBody>
      </p:sp>
      <p:pic>
        <p:nvPicPr>
          <p:cNvPr id="80" name="Picture 79">
            <a:extLst>
              <a:ext uri="{FF2B5EF4-FFF2-40B4-BE49-F238E27FC236}">
                <a16:creationId xmlns:a16="http://schemas.microsoft.com/office/drawing/2014/main" id="{A8D4F040-2B52-7942-88F9-AD1569D7CD70}"/>
              </a:ext>
            </a:extLst>
          </p:cNvPr>
          <p:cNvPicPr>
            <a:picLocks noChangeAspect="1"/>
          </p:cNvPicPr>
          <p:nvPr/>
        </p:nvPicPr>
        <p:blipFill>
          <a:blip r:embed="rId17"/>
          <a:stretch>
            <a:fillRect/>
          </a:stretch>
        </p:blipFill>
        <p:spPr>
          <a:xfrm>
            <a:off x="3384585" y="573991"/>
            <a:ext cx="2144486" cy="2144486"/>
          </a:xfrm>
          <a:prstGeom prst="rect">
            <a:avLst/>
          </a:prstGeom>
        </p:spPr>
      </p:pic>
    </p:spTree>
    <p:extLst>
      <p:ext uri="{BB962C8B-B14F-4D97-AF65-F5344CB8AC3E}">
        <p14:creationId xmlns:p14="http://schemas.microsoft.com/office/powerpoint/2010/main" val="192923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5F1016-C38A-DD42-A1C4-32A1794E6EFA}"/>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rPr>
              <a:t>AWS Quick Start.</a:t>
            </a:r>
          </a:p>
        </p:txBody>
      </p:sp>
      <p:pic>
        <p:nvPicPr>
          <p:cNvPr id="3" name="Picture 2">
            <a:extLst>
              <a:ext uri="{FF2B5EF4-FFF2-40B4-BE49-F238E27FC236}">
                <a16:creationId xmlns:a16="http://schemas.microsoft.com/office/drawing/2014/main" id="{C27ECAB2-60F3-0D4F-8BAF-AACDEEFA3CD0}"/>
              </a:ext>
            </a:extLst>
          </p:cNvPr>
          <p:cNvPicPr>
            <a:picLocks noChangeAspect="1"/>
          </p:cNvPicPr>
          <p:nvPr/>
        </p:nvPicPr>
        <p:blipFill>
          <a:blip r:embed="rId3"/>
          <a:stretch>
            <a:fillRect/>
          </a:stretch>
        </p:blipFill>
        <p:spPr>
          <a:xfrm>
            <a:off x="1659154" y="849274"/>
            <a:ext cx="5603794" cy="3528315"/>
          </a:xfrm>
          <a:prstGeom prst="rect">
            <a:avLst/>
          </a:prstGeom>
        </p:spPr>
      </p:pic>
    </p:spTree>
    <p:extLst>
      <p:ext uri="{BB962C8B-B14F-4D97-AF65-F5344CB8AC3E}">
        <p14:creationId xmlns:p14="http://schemas.microsoft.com/office/powerpoint/2010/main" val="161064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D4D70-7FE1-FB46-8734-C587A05A486B}"/>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lang="en-US" sz="2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Managing costs</a:t>
            </a:r>
            <a:endPar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TextBox 3">
            <a:extLst>
              <a:ext uri="{FF2B5EF4-FFF2-40B4-BE49-F238E27FC236}">
                <a16:creationId xmlns:a16="http://schemas.microsoft.com/office/drawing/2014/main" id="{34FD85D9-C826-B646-8A9B-4C76E5E59323}"/>
              </a:ext>
            </a:extLst>
          </p:cNvPr>
          <p:cNvSpPr txBox="1"/>
          <p:nvPr/>
        </p:nvSpPr>
        <p:spPr>
          <a:xfrm>
            <a:off x="1994263" y="1558834"/>
            <a:ext cx="4581126" cy="1200329"/>
          </a:xfrm>
          <a:prstGeom prst="rect">
            <a:avLst/>
          </a:prstGeom>
          <a:noFill/>
        </p:spPr>
        <p:txBody>
          <a:bodyPr wrap="none" rtlCol="0">
            <a:spAutoFit/>
          </a:bodyPr>
          <a:lstStyle/>
          <a:p>
            <a:pPr marL="285750" indent="-285750">
              <a:buFontTx/>
              <a:buChar char="-"/>
            </a:pPr>
            <a:r>
              <a:rPr lang="en-US" dirty="0">
                <a:solidFill>
                  <a:schemeClr val="bg1"/>
                </a:solidFill>
              </a:rPr>
              <a:t>Right sizing</a:t>
            </a:r>
          </a:p>
          <a:p>
            <a:pPr marL="285750" indent="-285750">
              <a:buFontTx/>
              <a:buChar char="-"/>
            </a:pPr>
            <a:r>
              <a:rPr lang="en-US" dirty="0">
                <a:solidFill>
                  <a:schemeClr val="bg1"/>
                </a:solidFill>
              </a:rPr>
              <a:t>Reserved instances</a:t>
            </a:r>
          </a:p>
          <a:p>
            <a:pPr marL="285750" indent="-285750">
              <a:buFontTx/>
              <a:buChar char="-"/>
            </a:pPr>
            <a:r>
              <a:rPr lang="en-US" dirty="0">
                <a:solidFill>
                  <a:schemeClr val="bg1"/>
                </a:solidFill>
              </a:rPr>
              <a:t>Bring your own subscription RHEL Spot.</a:t>
            </a:r>
          </a:p>
          <a:p>
            <a:endParaRPr lang="en-US" dirty="0">
              <a:solidFill>
                <a:schemeClr val="bg1"/>
              </a:solidFill>
            </a:endParaRPr>
          </a:p>
        </p:txBody>
      </p:sp>
    </p:spTree>
    <p:extLst>
      <p:ext uri="{BB962C8B-B14F-4D97-AF65-F5344CB8AC3E}">
        <p14:creationId xmlns:p14="http://schemas.microsoft.com/office/powerpoint/2010/main" val="342173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F65F-6969-A247-8941-CA9D8BA16D6C}"/>
              </a:ext>
            </a:extLst>
          </p:cNvPr>
          <p:cNvSpPr>
            <a:spLocks noGrp="1"/>
          </p:cNvSpPr>
          <p:nvPr>
            <p:ph type="title"/>
          </p:nvPr>
        </p:nvSpPr>
        <p:spPr>
          <a:xfrm>
            <a:off x="2303570" y="1853981"/>
            <a:ext cx="4951340" cy="930105"/>
          </a:xfrm>
        </p:spPr>
        <p:txBody>
          <a:bodyPr/>
          <a:lstStyle/>
          <a:p>
            <a:r>
              <a:rPr lang="en-US" dirty="0"/>
              <a:t>Lab: Getting started</a:t>
            </a:r>
          </a:p>
        </p:txBody>
      </p:sp>
      <p:sp>
        <p:nvSpPr>
          <p:cNvPr id="4" name="Rectangle 3">
            <a:extLst>
              <a:ext uri="{FF2B5EF4-FFF2-40B4-BE49-F238E27FC236}">
                <a16:creationId xmlns:a16="http://schemas.microsoft.com/office/drawing/2014/main" id="{A902115A-DAC2-A947-9CE3-5ADE1D7D261A}"/>
              </a:ext>
            </a:extLst>
          </p:cNvPr>
          <p:cNvSpPr/>
          <p:nvPr/>
        </p:nvSpPr>
        <p:spPr>
          <a:xfrm>
            <a:off x="2457495" y="2679807"/>
            <a:ext cx="3967753" cy="369332"/>
          </a:xfrm>
          <a:prstGeom prst="rect">
            <a:avLst/>
          </a:prstGeom>
        </p:spPr>
        <p:txBody>
          <a:bodyPr wrap="none">
            <a:spAutoFit/>
          </a:bodyPr>
          <a:lstStyle/>
          <a:p>
            <a:r>
              <a:rPr lang="en-US" dirty="0" err="1">
                <a:solidFill>
                  <a:srgbClr val="FFC000"/>
                </a:solidFill>
              </a:rPr>
              <a:t>Immersion.openshift.awsworkshop.io</a:t>
            </a:r>
            <a:endParaRPr lang="en-US" dirty="0">
              <a:solidFill>
                <a:srgbClr val="FFC000"/>
              </a:solidFill>
            </a:endParaRPr>
          </a:p>
        </p:txBody>
      </p:sp>
    </p:spTree>
    <p:extLst>
      <p:ext uri="{BB962C8B-B14F-4D97-AF65-F5344CB8AC3E}">
        <p14:creationId xmlns:p14="http://schemas.microsoft.com/office/powerpoint/2010/main" val="165503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F65F-6969-A247-8941-CA9D8BA16D6C}"/>
              </a:ext>
            </a:extLst>
          </p:cNvPr>
          <p:cNvSpPr>
            <a:spLocks noGrp="1"/>
          </p:cNvSpPr>
          <p:nvPr>
            <p:ph type="title"/>
          </p:nvPr>
        </p:nvSpPr>
        <p:spPr>
          <a:xfrm>
            <a:off x="866656" y="1934368"/>
            <a:ext cx="7772400" cy="930105"/>
          </a:xfrm>
        </p:spPr>
        <p:txBody>
          <a:bodyPr/>
          <a:lstStyle/>
          <a:p>
            <a:r>
              <a:rPr lang="en-US" dirty="0"/>
              <a:t>Lab: Deploy containers to </a:t>
            </a:r>
            <a:r>
              <a:rPr lang="en-US" dirty="0" err="1"/>
              <a:t>Openshift</a:t>
            </a:r>
            <a:endParaRPr lang="en-US" dirty="0"/>
          </a:p>
        </p:txBody>
      </p:sp>
      <p:sp>
        <p:nvSpPr>
          <p:cNvPr id="3" name="Rectangle 2">
            <a:extLst>
              <a:ext uri="{FF2B5EF4-FFF2-40B4-BE49-F238E27FC236}">
                <a16:creationId xmlns:a16="http://schemas.microsoft.com/office/drawing/2014/main" id="{830C34C9-0D18-0248-8A53-B9E826EEEE06}"/>
              </a:ext>
            </a:extLst>
          </p:cNvPr>
          <p:cNvSpPr/>
          <p:nvPr/>
        </p:nvSpPr>
        <p:spPr>
          <a:xfrm>
            <a:off x="2668510" y="2679807"/>
            <a:ext cx="3967753" cy="369332"/>
          </a:xfrm>
          <a:prstGeom prst="rect">
            <a:avLst/>
          </a:prstGeom>
        </p:spPr>
        <p:txBody>
          <a:bodyPr wrap="none">
            <a:spAutoFit/>
          </a:bodyPr>
          <a:lstStyle/>
          <a:p>
            <a:r>
              <a:rPr lang="en-US" dirty="0" err="1">
                <a:solidFill>
                  <a:srgbClr val="FFC000"/>
                </a:solidFill>
              </a:rPr>
              <a:t>Immersion.openshift.awsworkshop.io</a:t>
            </a:r>
            <a:endParaRPr lang="en-US" dirty="0">
              <a:solidFill>
                <a:srgbClr val="FFC000"/>
              </a:solidFill>
            </a:endParaRPr>
          </a:p>
        </p:txBody>
      </p:sp>
    </p:spTree>
    <p:extLst>
      <p:ext uri="{BB962C8B-B14F-4D97-AF65-F5344CB8AC3E}">
        <p14:creationId xmlns:p14="http://schemas.microsoft.com/office/powerpoint/2010/main" val="413741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F65F-6969-A247-8941-CA9D8BA16D6C}"/>
              </a:ext>
            </a:extLst>
          </p:cNvPr>
          <p:cNvSpPr>
            <a:spLocks noGrp="1"/>
          </p:cNvSpPr>
          <p:nvPr>
            <p:ph type="title"/>
          </p:nvPr>
        </p:nvSpPr>
        <p:spPr>
          <a:xfrm>
            <a:off x="2002120" y="1884126"/>
            <a:ext cx="5624579" cy="930105"/>
          </a:xfrm>
        </p:spPr>
        <p:txBody>
          <a:bodyPr/>
          <a:lstStyle/>
          <a:p>
            <a:r>
              <a:rPr lang="en-US" dirty="0"/>
              <a:t>Lab: AWS Service Broker.</a:t>
            </a:r>
          </a:p>
        </p:txBody>
      </p:sp>
      <p:sp>
        <p:nvSpPr>
          <p:cNvPr id="3" name="Rectangle 2">
            <a:extLst>
              <a:ext uri="{FF2B5EF4-FFF2-40B4-BE49-F238E27FC236}">
                <a16:creationId xmlns:a16="http://schemas.microsoft.com/office/drawing/2014/main" id="{7B2C3F90-6601-5442-B9E7-2BA9D782F1C4}"/>
              </a:ext>
            </a:extLst>
          </p:cNvPr>
          <p:cNvSpPr/>
          <p:nvPr/>
        </p:nvSpPr>
        <p:spPr>
          <a:xfrm>
            <a:off x="2830532" y="2547858"/>
            <a:ext cx="3967753" cy="369332"/>
          </a:xfrm>
          <a:prstGeom prst="rect">
            <a:avLst/>
          </a:prstGeom>
        </p:spPr>
        <p:txBody>
          <a:bodyPr wrap="none">
            <a:spAutoFit/>
          </a:bodyPr>
          <a:lstStyle/>
          <a:p>
            <a:r>
              <a:rPr lang="en-US" dirty="0" err="1">
                <a:solidFill>
                  <a:srgbClr val="FFC000"/>
                </a:solidFill>
              </a:rPr>
              <a:t>Immersion.openshift.awsworkshop.io</a:t>
            </a:r>
            <a:endParaRPr lang="en-US" dirty="0">
              <a:solidFill>
                <a:srgbClr val="FFC000"/>
              </a:solidFill>
            </a:endParaRPr>
          </a:p>
        </p:txBody>
      </p:sp>
    </p:spTree>
    <p:extLst>
      <p:ext uri="{BB962C8B-B14F-4D97-AF65-F5344CB8AC3E}">
        <p14:creationId xmlns:p14="http://schemas.microsoft.com/office/powerpoint/2010/main" val="52542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781">
            <a:extLst>
              <a:ext uri="{FF2B5EF4-FFF2-40B4-BE49-F238E27FC236}">
                <a16:creationId xmlns:a16="http://schemas.microsoft.com/office/drawing/2014/main" id="{34D14BDD-D3B4-104D-9122-EA7A03360632}"/>
              </a:ext>
            </a:extLst>
          </p:cNvPr>
          <p:cNvSpPr txBox="1">
            <a:spLocks/>
          </p:cNvSpPr>
          <p:nvPr/>
        </p:nvSpPr>
        <p:spPr>
          <a:xfrm>
            <a:off x="-76200" y="4800600"/>
            <a:ext cx="533400" cy="273900"/>
          </a:xfrm>
          <a:prstGeom prst="rect">
            <a:avLst/>
          </a:prstGeom>
        </p:spPr>
        <p:txBody>
          <a:bodyPr spcFirstLastPara="1" wrap="square" lIns="91425" tIns="0" rIns="91425" bIns="1827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Clr>
                <a:srgbClr val="000000"/>
              </a:buClr>
              <a:buSzPts val="1100"/>
              <a:buFont typeface="Arial"/>
              <a:buNone/>
            </a:pPr>
            <a:fld id="{00000000-1234-1234-1234-123412341234}" type="slidenum">
              <a:rPr lang="en-US" smtClean="0"/>
              <a:pPr>
                <a:buClr>
                  <a:srgbClr val="000000"/>
                </a:buClr>
                <a:buSzPts val="1100"/>
                <a:buFont typeface="Arial"/>
                <a:buNone/>
              </a:pPr>
              <a:t>19</a:t>
            </a:fld>
            <a:endParaRPr lang="en-US"/>
          </a:p>
        </p:txBody>
      </p:sp>
      <p:sp>
        <p:nvSpPr>
          <p:cNvPr id="212" name="Shape 2782">
            <a:extLst>
              <a:ext uri="{FF2B5EF4-FFF2-40B4-BE49-F238E27FC236}">
                <a16:creationId xmlns:a16="http://schemas.microsoft.com/office/drawing/2014/main" id="{386E5E4A-4B6C-F04C-BDD4-1442E4BA3601}"/>
              </a:ext>
            </a:extLst>
          </p:cNvPr>
          <p:cNvSpPr txBox="1">
            <a:spLocks noGrp="1"/>
          </p:cNvSpPr>
          <p:nvPr>
            <p:ph type="title"/>
          </p:nvPr>
        </p:nvSpPr>
        <p:spPr>
          <a:xfrm>
            <a:off x="457200" y="267925"/>
            <a:ext cx="8362500" cy="10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OPENSHIFT POC PROGRAM</a:t>
            </a:r>
            <a:endParaRPr dirty="0"/>
          </a:p>
        </p:txBody>
      </p:sp>
      <p:sp>
        <p:nvSpPr>
          <p:cNvPr id="213" name="Shape 2783">
            <a:extLst>
              <a:ext uri="{FF2B5EF4-FFF2-40B4-BE49-F238E27FC236}">
                <a16:creationId xmlns:a16="http://schemas.microsoft.com/office/drawing/2014/main" id="{27CAFCCF-C194-874C-BE6E-D0D4A1504D8C}"/>
              </a:ext>
            </a:extLst>
          </p:cNvPr>
          <p:cNvSpPr txBox="1"/>
          <p:nvPr/>
        </p:nvSpPr>
        <p:spPr>
          <a:xfrm>
            <a:off x="457200" y="1745675"/>
            <a:ext cx="4696500" cy="1963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solidFill>
                  <a:schemeClr val="accent3">
                    <a:lumMod val="60000"/>
                    <a:lumOff val="40000"/>
                  </a:schemeClr>
                </a:solidFill>
                <a:latin typeface="Proxima Nova"/>
                <a:ea typeface="Proxima Nova"/>
                <a:cs typeface="Proxima Nova"/>
                <a:sym typeface="Proxima Nova"/>
              </a:rPr>
              <a:t>Interested in running a POC with OCP deployed on AWS? Amazon is providing funding for qualified OpenShift customers.</a:t>
            </a:r>
            <a:endParaRPr dirty="0">
              <a:solidFill>
                <a:schemeClr val="accent3">
                  <a:lumMod val="60000"/>
                  <a:lumOff val="40000"/>
                </a:schemeClr>
              </a:solidFill>
              <a:latin typeface="Proxima Nova"/>
              <a:ea typeface="Proxima Nova"/>
              <a:cs typeface="Proxima Nova"/>
              <a:sym typeface="Proxima Nova"/>
            </a:endParaRPr>
          </a:p>
          <a:p>
            <a:pPr marL="0" lvl="0" indent="0" rtl="0">
              <a:lnSpc>
                <a:spcPct val="115000"/>
              </a:lnSpc>
              <a:spcBef>
                <a:spcPts val="0"/>
              </a:spcBef>
              <a:spcAft>
                <a:spcPts val="0"/>
              </a:spcAft>
              <a:buNone/>
            </a:pPr>
            <a:br>
              <a:rPr lang="en-US" dirty="0">
                <a:solidFill>
                  <a:schemeClr val="accent3">
                    <a:lumMod val="60000"/>
                    <a:lumOff val="40000"/>
                  </a:schemeClr>
                </a:solidFill>
                <a:latin typeface="Proxima Nova"/>
                <a:ea typeface="Proxima Nova"/>
                <a:cs typeface="Proxima Nova"/>
                <a:sym typeface="Proxima Nova"/>
              </a:rPr>
            </a:br>
            <a:r>
              <a:rPr lang="en-US" dirty="0">
                <a:solidFill>
                  <a:schemeClr val="accent3">
                    <a:lumMod val="60000"/>
                    <a:lumOff val="40000"/>
                  </a:schemeClr>
                </a:solidFill>
                <a:latin typeface="Proxima Nova"/>
                <a:ea typeface="Proxima Nova"/>
                <a:cs typeface="Proxima Nova"/>
                <a:sym typeface="Proxima Nova"/>
              </a:rPr>
              <a:t>Contact </a:t>
            </a:r>
            <a:r>
              <a:rPr lang="en-US" b="1" dirty="0" err="1">
                <a:solidFill>
                  <a:schemeClr val="accent3">
                    <a:lumMod val="60000"/>
                    <a:lumOff val="40000"/>
                  </a:schemeClr>
                </a:solidFill>
                <a:latin typeface="Proxima Nova"/>
                <a:ea typeface="Proxima Nova"/>
                <a:cs typeface="Proxima Nova"/>
                <a:sym typeface="Proxima Nova"/>
              </a:rPr>
              <a:t>jmanasi@amazon.com</a:t>
            </a:r>
            <a:r>
              <a:rPr lang="en-US" dirty="0">
                <a:solidFill>
                  <a:schemeClr val="accent3">
                    <a:lumMod val="60000"/>
                    <a:lumOff val="40000"/>
                  </a:schemeClr>
                </a:solidFill>
                <a:latin typeface="Proxima Nova"/>
                <a:ea typeface="Proxima Nova"/>
                <a:cs typeface="Proxima Nova"/>
                <a:sym typeface="Proxima Nova"/>
              </a:rPr>
              <a:t> for more information</a:t>
            </a:r>
            <a:endParaRPr dirty="0">
              <a:solidFill>
                <a:schemeClr val="accent3">
                  <a:lumMod val="60000"/>
                  <a:lumOff val="40000"/>
                </a:schemeClr>
              </a:solidFill>
              <a:latin typeface="Proxima Nova"/>
              <a:ea typeface="Proxima Nova"/>
              <a:cs typeface="Proxima Nova"/>
              <a:sym typeface="Proxima Nova"/>
            </a:endParaRPr>
          </a:p>
        </p:txBody>
      </p:sp>
      <p:sp>
        <p:nvSpPr>
          <p:cNvPr id="214" name="Shape 2784">
            <a:extLst>
              <a:ext uri="{FF2B5EF4-FFF2-40B4-BE49-F238E27FC236}">
                <a16:creationId xmlns:a16="http://schemas.microsoft.com/office/drawing/2014/main" id="{3D0AC955-8CA0-8146-85F8-25EF06BC1C4D}"/>
              </a:ext>
            </a:extLst>
          </p:cNvPr>
          <p:cNvSpPr/>
          <p:nvPr/>
        </p:nvSpPr>
        <p:spPr>
          <a:xfrm>
            <a:off x="5153601" y="1454175"/>
            <a:ext cx="3575556" cy="2509812"/>
          </a:xfrm>
          <a:prstGeom prst="cloud">
            <a:avLst/>
          </a:prstGeom>
          <a:solidFill>
            <a:srgbClr val="FFFFFF"/>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15" name="Shape 2785" descr="Icon_RH_Software_Container-App_RGB_Flat.png">
            <a:extLst>
              <a:ext uri="{FF2B5EF4-FFF2-40B4-BE49-F238E27FC236}">
                <a16:creationId xmlns:a16="http://schemas.microsoft.com/office/drawing/2014/main" id="{709F7BD1-E9E0-F947-8B93-ADFA52DE68EB}"/>
              </a:ext>
            </a:extLst>
          </p:cNvPr>
          <p:cNvPicPr preferRelativeResize="0"/>
          <p:nvPr/>
        </p:nvPicPr>
        <p:blipFill>
          <a:blip r:embed="rId3">
            <a:alphaModFix/>
          </a:blip>
          <a:stretch>
            <a:fillRect/>
          </a:stretch>
        </p:blipFill>
        <p:spPr>
          <a:xfrm>
            <a:off x="6973625" y="2797975"/>
            <a:ext cx="603375" cy="598625"/>
          </a:xfrm>
          <a:prstGeom prst="rect">
            <a:avLst/>
          </a:prstGeom>
          <a:noFill/>
          <a:ln>
            <a:noFill/>
          </a:ln>
        </p:spPr>
      </p:pic>
      <p:pic>
        <p:nvPicPr>
          <p:cNvPr id="216" name="Shape 2786" descr="Image result for aws logo png">
            <a:extLst>
              <a:ext uri="{FF2B5EF4-FFF2-40B4-BE49-F238E27FC236}">
                <a16:creationId xmlns:a16="http://schemas.microsoft.com/office/drawing/2014/main" id="{7F37FCC8-4D7F-374D-97A7-66B300405162}"/>
              </a:ext>
            </a:extLst>
          </p:cNvPr>
          <p:cNvPicPr preferRelativeResize="0"/>
          <p:nvPr/>
        </p:nvPicPr>
        <p:blipFill>
          <a:blip r:embed="rId4">
            <a:alphaModFix/>
          </a:blip>
          <a:stretch>
            <a:fillRect/>
          </a:stretch>
        </p:blipFill>
        <p:spPr>
          <a:xfrm>
            <a:off x="7735875" y="3063892"/>
            <a:ext cx="895725" cy="895725"/>
          </a:xfrm>
          <a:prstGeom prst="rect">
            <a:avLst/>
          </a:prstGeom>
          <a:noFill/>
          <a:ln w="9525" cap="flat" cmpd="sng">
            <a:solidFill>
              <a:srgbClr val="000000"/>
            </a:solidFill>
            <a:prstDash val="solid"/>
            <a:round/>
            <a:headEnd type="none" w="sm" len="sm"/>
            <a:tailEnd type="none" w="sm" len="sm"/>
          </a:ln>
        </p:spPr>
      </p:pic>
      <p:pic>
        <p:nvPicPr>
          <p:cNvPr id="217" name="Shape 2787" descr="OpenShift-LogoType.svg.png">
            <a:extLst>
              <a:ext uri="{FF2B5EF4-FFF2-40B4-BE49-F238E27FC236}">
                <a16:creationId xmlns:a16="http://schemas.microsoft.com/office/drawing/2014/main" id="{5DBDCC61-49AA-0044-8583-7FDFFEC3B119}"/>
              </a:ext>
            </a:extLst>
          </p:cNvPr>
          <p:cNvPicPr preferRelativeResize="0"/>
          <p:nvPr/>
        </p:nvPicPr>
        <p:blipFill>
          <a:blip r:embed="rId5">
            <a:alphaModFix/>
          </a:blip>
          <a:stretch>
            <a:fillRect/>
          </a:stretch>
        </p:blipFill>
        <p:spPr>
          <a:xfrm>
            <a:off x="6583838" y="2016049"/>
            <a:ext cx="603376" cy="644481"/>
          </a:xfrm>
          <a:prstGeom prst="rect">
            <a:avLst/>
          </a:prstGeom>
          <a:noFill/>
          <a:ln w="9525" cap="flat" cmpd="sng">
            <a:solidFill>
              <a:srgbClr val="FFFFFF"/>
            </a:solidFill>
            <a:prstDash val="solid"/>
            <a:round/>
            <a:headEnd type="none" w="sm" len="sm"/>
            <a:tailEnd type="none" w="sm" len="sm"/>
          </a:ln>
        </p:spPr>
      </p:pic>
      <p:pic>
        <p:nvPicPr>
          <p:cNvPr id="218" name="Shape 2788" descr="Icon_RH_Software_Container-App_RGB_Flat.png">
            <a:extLst>
              <a:ext uri="{FF2B5EF4-FFF2-40B4-BE49-F238E27FC236}">
                <a16:creationId xmlns:a16="http://schemas.microsoft.com/office/drawing/2014/main" id="{E0D7AB88-C6BA-EC48-9504-8CBBC112B1C5}"/>
              </a:ext>
            </a:extLst>
          </p:cNvPr>
          <p:cNvPicPr preferRelativeResize="0"/>
          <p:nvPr/>
        </p:nvPicPr>
        <p:blipFill>
          <a:blip r:embed="rId3">
            <a:alphaModFix/>
          </a:blip>
          <a:stretch>
            <a:fillRect/>
          </a:stretch>
        </p:blipFill>
        <p:spPr>
          <a:xfrm>
            <a:off x="6211388" y="2797975"/>
            <a:ext cx="603375" cy="598625"/>
          </a:xfrm>
          <a:prstGeom prst="rect">
            <a:avLst/>
          </a:prstGeom>
          <a:noFill/>
          <a:ln>
            <a:noFill/>
          </a:ln>
        </p:spPr>
      </p:pic>
      <p:pic>
        <p:nvPicPr>
          <p:cNvPr id="219" name="Shape 2789" descr="Icon_RH_Software_Container-App_RGB_Flat.png">
            <a:extLst>
              <a:ext uri="{FF2B5EF4-FFF2-40B4-BE49-F238E27FC236}">
                <a16:creationId xmlns:a16="http://schemas.microsoft.com/office/drawing/2014/main" id="{70E9D926-C01B-1146-9C45-EAA92620C012}"/>
              </a:ext>
            </a:extLst>
          </p:cNvPr>
          <p:cNvPicPr preferRelativeResize="0"/>
          <p:nvPr/>
        </p:nvPicPr>
        <p:blipFill>
          <a:blip r:embed="rId3">
            <a:alphaModFix/>
          </a:blip>
          <a:stretch>
            <a:fillRect/>
          </a:stretch>
        </p:blipFill>
        <p:spPr>
          <a:xfrm>
            <a:off x="7400438" y="2016050"/>
            <a:ext cx="603375" cy="598625"/>
          </a:xfrm>
          <a:prstGeom prst="rect">
            <a:avLst/>
          </a:prstGeom>
          <a:noFill/>
          <a:ln>
            <a:noFill/>
          </a:ln>
        </p:spPr>
      </p:pic>
      <p:pic>
        <p:nvPicPr>
          <p:cNvPr id="220" name="Shape 2790" descr="Icon_RH_Software_Container-App_RGB_Flat.png">
            <a:extLst>
              <a:ext uri="{FF2B5EF4-FFF2-40B4-BE49-F238E27FC236}">
                <a16:creationId xmlns:a16="http://schemas.microsoft.com/office/drawing/2014/main" id="{88CFF3ED-99E1-9841-BF01-B62818C622AB}"/>
              </a:ext>
            </a:extLst>
          </p:cNvPr>
          <p:cNvPicPr preferRelativeResize="0"/>
          <p:nvPr/>
        </p:nvPicPr>
        <p:blipFill>
          <a:blip r:embed="rId3">
            <a:alphaModFix/>
          </a:blip>
          <a:stretch>
            <a:fillRect/>
          </a:stretch>
        </p:blipFill>
        <p:spPr>
          <a:xfrm>
            <a:off x="5767250" y="2038987"/>
            <a:ext cx="603375" cy="598625"/>
          </a:xfrm>
          <a:prstGeom prst="rect">
            <a:avLst/>
          </a:prstGeom>
          <a:noFill/>
          <a:ln>
            <a:noFill/>
          </a:ln>
        </p:spPr>
      </p:pic>
    </p:spTree>
    <p:extLst>
      <p:ext uri="{BB962C8B-B14F-4D97-AF65-F5344CB8AC3E}">
        <p14:creationId xmlns:p14="http://schemas.microsoft.com/office/powerpoint/2010/main" val="50594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734">
            <a:extLst>
              <a:ext uri="{FF2B5EF4-FFF2-40B4-BE49-F238E27FC236}">
                <a16:creationId xmlns:a16="http://schemas.microsoft.com/office/drawing/2014/main" id="{54F1ACC9-4A53-A144-99A3-77C5AA51BA61}"/>
              </a:ext>
            </a:extLst>
          </p:cNvPr>
          <p:cNvSpPr txBox="1"/>
          <p:nvPr/>
        </p:nvSpPr>
        <p:spPr>
          <a:xfrm>
            <a:off x="1698475" y="1299175"/>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solidFill>
                  <a:schemeClr val="accent1">
                    <a:lumMod val="60000"/>
                    <a:lumOff val="40000"/>
                  </a:schemeClr>
                </a:solidFill>
                <a:latin typeface="Proxima Nova"/>
                <a:ea typeface="Proxima Nova"/>
                <a:cs typeface="Proxima Nova"/>
                <a:sym typeface="Proxima Nova"/>
              </a:rPr>
              <a:t>Scheduling</a:t>
            </a:r>
            <a:br>
              <a:rPr lang="en-US" sz="2200" dirty="0">
                <a:solidFill>
                  <a:schemeClr val="accent2">
                    <a:lumMod val="60000"/>
                    <a:lumOff val="40000"/>
                  </a:schemeClr>
                </a:solidFill>
                <a:latin typeface="Proxima Nova"/>
                <a:ea typeface="Proxima Nova"/>
                <a:cs typeface="Proxima Nova"/>
                <a:sym typeface="Proxima Nova"/>
              </a:rPr>
            </a:br>
            <a:r>
              <a:rPr lang="en-US" sz="1200" dirty="0">
                <a:solidFill>
                  <a:schemeClr val="accent2">
                    <a:lumMod val="60000"/>
                    <a:lumOff val="40000"/>
                  </a:schemeClr>
                </a:solidFill>
                <a:latin typeface="Proxima Nova"/>
                <a:ea typeface="Proxima Nova"/>
                <a:cs typeface="Proxima Nova"/>
                <a:sym typeface="Proxima Nova"/>
              </a:rPr>
              <a:t>Decide where to deploy containers</a:t>
            </a:r>
            <a:endParaRPr sz="1200" dirty="0">
              <a:solidFill>
                <a:schemeClr val="accent2">
                  <a:lumMod val="60000"/>
                  <a:lumOff val="40000"/>
                </a:schemeClr>
              </a:solidFill>
              <a:latin typeface="Proxima Nova"/>
              <a:ea typeface="Proxima Nova"/>
              <a:cs typeface="Proxima Nova"/>
              <a:sym typeface="Proxima Nova"/>
            </a:endParaRPr>
          </a:p>
        </p:txBody>
      </p:sp>
      <p:sp>
        <p:nvSpPr>
          <p:cNvPr id="44" name="Shape 736">
            <a:extLst>
              <a:ext uri="{FF2B5EF4-FFF2-40B4-BE49-F238E27FC236}">
                <a16:creationId xmlns:a16="http://schemas.microsoft.com/office/drawing/2014/main" id="{452FAD7B-9CCE-6243-BD2C-6BE2F4EC78FB}"/>
              </a:ext>
            </a:extLst>
          </p:cNvPr>
          <p:cNvSpPr txBox="1">
            <a:spLocks noGrp="1"/>
          </p:cNvSpPr>
          <p:nvPr>
            <p:ph type="title"/>
          </p:nvPr>
        </p:nvSpPr>
        <p:spPr>
          <a:xfrm>
            <a:off x="989325" y="289726"/>
            <a:ext cx="7772400" cy="10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WE NEED MORE THAN JUST CONTAINERS</a:t>
            </a:r>
            <a:endParaRPr dirty="0">
              <a:solidFill>
                <a:schemeClr val="bg1"/>
              </a:solidFill>
            </a:endParaRPr>
          </a:p>
        </p:txBody>
      </p:sp>
      <p:sp>
        <p:nvSpPr>
          <p:cNvPr id="45" name="Shape 737">
            <a:extLst>
              <a:ext uri="{FF2B5EF4-FFF2-40B4-BE49-F238E27FC236}">
                <a16:creationId xmlns:a16="http://schemas.microsoft.com/office/drawing/2014/main" id="{471BCE64-40D1-C249-8DE5-7267A09C978D}"/>
              </a:ext>
            </a:extLst>
          </p:cNvPr>
          <p:cNvSpPr txBox="1"/>
          <p:nvPr/>
        </p:nvSpPr>
        <p:spPr>
          <a:xfrm>
            <a:off x="1698475" y="2142896"/>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solidFill>
                  <a:schemeClr val="accent1">
                    <a:lumMod val="60000"/>
                    <a:lumOff val="40000"/>
                  </a:schemeClr>
                </a:solidFill>
                <a:latin typeface="Proxima Nova"/>
                <a:ea typeface="Proxima Nova"/>
                <a:cs typeface="Proxima Nova"/>
                <a:sym typeface="Proxima Nova"/>
              </a:rPr>
              <a:t>Lifecycle and health</a:t>
            </a:r>
            <a:br>
              <a:rPr lang="en-US" sz="2200" dirty="0">
                <a:solidFill>
                  <a:schemeClr val="accent2">
                    <a:lumMod val="60000"/>
                    <a:lumOff val="40000"/>
                  </a:schemeClr>
                </a:solidFill>
                <a:latin typeface="Proxima Nova"/>
                <a:ea typeface="Proxima Nova"/>
                <a:cs typeface="Proxima Nova"/>
                <a:sym typeface="Proxima Nova"/>
              </a:rPr>
            </a:br>
            <a:r>
              <a:rPr lang="en-US" sz="1200" dirty="0">
                <a:solidFill>
                  <a:schemeClr val="accent2">
                    <a:lumMod val="60000"/>
                    <a:lumOff val="40000"/>
                  </a:schemeClr>
                </a:solidFill>
                <a:latin typeface="Proxima Nova"/>
                <a:ea typeface="Proxima Nova"/>
                <a:cs typeface="Proxima Nova"/>
                <a:sym typeface="Proxima Nova"/>
              </a:rPr>
              <a:t>Keep containers running despite failures</a:t>
            </a:r>
            <a:endParaRPr sz="1200" dirty="0">
              <a:solidFill>
                <a:schemeClr val="accent2">
                  <a:lumMod val="60000"/>
                  <a:lumOff val="40000"/>
                </a:schemeClr>
              </a:solidFill>
              <a:latin typeface="Proxima Nova"/>
              <a:ea typeface="Proxima Nova"/>
              <a:cs typeface="Proxima Nova"/>
              <a:sym typeface="Proxima Nova"/>
            </a:endParaRPr>
          </a:p>
        </p:txBody>
      </p:sp>
      <p:sp>
        <p:nvSpPr>
          <p:cNvPr id="46" name="Shape 738">
            <a:extLst>
              <a:ext uri="{FF2B5EF4-FFF2-40B4-BE49-F238E27FC236}">
                <a16:creationId xmlns:a16="http://schemas.microsoft.com/office/drawing/2014/main" id="{5A255C2B-9460-D644-9E40-8D4E81372158}"/>
              </a:ext>
            </a:extLst>
          </p:cNvPr>
          <p:cNvSpPr txBox="1"/>
          <p:nvPr/>
        </p:nvSpPr>
        <p:spPr>
          <a:xfrm>
            <a:off x="1698475" y="2986618"/>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solidFill>
                  <a:schemeClr val="accent1">
                    <a:lumMod val="60000"/>
                    <a:lumOff val="40000"/>
                  </a:schemeClr>
                </a:solidFill>
                <a:latin typeface="Proxima Nova"/>
                <a:ea typeface="Proxima Nova"/>
                <a:cs typeface="Proxima Nova"/>
                <a:sym typeface="Proxima Nova"/>
              </a:rPr>
              <a:t>Discovery</a:t>
            </a:r>
            <a:br>
              <a:rPr lang="en-US" sz="2200" dirty="0">
                <a:solidFill>
                  <a:schemeClr val="accent2">
                    <a:lumMod val="60000"/>
                    <a:lumOff val="40000"/>
                  </a:schemeClr>
                </a:solidFill>
                <a:latin typeface="Proxima Nova"/>
                <a:ea typeface="Proxima Nova"/>
                <a:cs typeface="Proxima Nova"/>
                <a:sym typeface="Proxima Nova"/>
              </a:rPr>
            </a:br>
            <a:r>
              <a:rPr lang="en-US" sz="1200" dirty="0">
                <a:solidFill>
                  <a:schemeClr val="accent2">
                    <a:lumMod val="60000"/>
                    <a:lumOff val="40000"/>
                  </a:schemeClr>
                </a:solidFill>
                <a:latin typeface="Proxima Nova"/>
                <a:ea typeface="Proxima Nova"/>
                <a:cs typeface="Proxima Nova"/>
                <a:sym typeface="Proxima Nova"/>
              </a:rPr>
              <a:t>Find other containers on the network</a:t>
            </a:r>
            <a:endParaRPr sz="1200" dirty="0">
              <a:solidFill>
                <a:schemeClr val="accent2">
                  <a:lumMod val="60000"/>
                  <a:lumOff val="40000"/>
                </a:schemeClr>
              </a:solidFill>
              <a:latin typeface="Proxima Nova"/>
              <a:ea typeface="Proxima Nova"/>
              <a:cs typeface="Proxima Nova"/>
              <a:sym typeface="Proxima Nova"/>
            </a:endParaRPr>
          </a:p>
        </p:txBody>
      </p:sp>
      <p:sp>
        <p:nvSpPr>
          <p:cNvPr id="47" name="Shape 739">
            <a:extLst>
              <a:ext uri="{FF2B5EF4-FFF2-40B4-BE49-F238E27FC236}">
                <a16:creationId xmlns:a16="http://schemas.microsoft.com/office/drawing/2014/main" id="{28DC0275-A024-B14F-BB76-CE8B6CA83D73}"/>
              </a:ext>
            </a:extLst>
          </p:cNvPr>
          <p:cNvSpPr txBox="1"/>
          <p:nvPr/>
        </p:nvSpPr>
        <p:spPr>
          <a:xfrm>
            <a:off x="1698475" y="3830339"/>
            <a:ext cx="32217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solidFill>
                  <a:schemeClr val="accent1">
                    <a:lumMod val="60000"/>
                    <a:lumOff val="40000"/>
                  </a:schemeClr>
                </a:solidFill>
                <a:latin typeface="Proxima Nova"/>
                <a:ea typeface="Proxima Nova"/>
                <a:cs typeface="Proxima Nova"/>
                <a:sym typeface="Proxima Nova"/>
              </a:rPr>
              <a:t>Monitoring</a:t>
            </a:r>
            <a:br>
              <a:rPr lang="en-US" sz="2200" dirty="0">
                <a:solidFill>
                  <a:schemeClr val="accent2">
                    <a:lumMod val="60000"/>
                    <a:lumOff val="40000"/>
                  </a:schemeClr>
                </a:solidFill>
                <a:latin typeface="Proxima Nova"/>
                <a:ea typeface="Proxima Nova"/>
                <a:cs typeface="Proxima Nova"/>
                <a:sym typeface="Proxima Nova"/>
              </a:rPr>
            </a:br>
            <a:r>
              <a:rPr lang="en-US" sz="1200" dirty="0">
                <a:solidFill>
                  <a:schemeClr val="accent2">
                    <a:lumMod val="60000"/>
                    <a:lumOff val="40000"/>
                  </a:schemeClr>
                </a:solidFill>
                <a:latin typeface="Proxima Nova"/>
                <a:ea typeface="Proxima Nova"/>
                <a:cs typeface="Proxima Nova"/>
                <a:sym typeface="Proxima Nova"/>
              </a:rPr>
              <a:t>Visibility into running containers</a:t>
            </a:r>
            <a:endParaRPr sz="1200" dirty="0">
              <a:solidFill>
                <a:schemeClr val="accent2">
                  <a:lumMod val="60000"/>
                  <a:lumOff val="40000"/>
                </a:schemeClr>
              </a:solidFill>
              <a:latin typeface="Proxima Nova"/>
              <a:ea typeface="Proxima Nova"/>
              <a:cs typeface="Proxima Nova"/>
              <a:sym typeface="Proxima Nova"/>
            </a:endParaRPr>
          </a:p>
        </p:txBody>
      </p:sp>
      <p:sp>
        <p:nvSpPr>
          <p:cNvPr id="48" name="Shape 740">
            <a:extLst>
              <a:ext uri="{FF2B5EF4-FFF2-40B4-BE49-F238E27FC236}">
                <a16:creationId xmlns:a16="http://schemas.microsoft.com/office/drawing/2014/main" id="{734EBCEA-7E60-5346-BA99-487557D327E1}"/>
              </a:ext>
            </a:extLst>
          </p:cNvPr>
          <p:cNvSpPr txBox="1"/>
          <p:nvPr/>
        </p:nvSpPr>
        <p:spPr>
          <a:xfrm>
            <a:off x="5377425" y="1299175"/>
            <a:ext cx="27864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solidFill>
                  <a:schemeClr val="accent1">
                    <a:lumMod val="60000"/>
                    <a:lumOff val="40000"/>
                  </a:schemeClr>
                </a:solidFill>
                <a:latin typeface="Proxima Nova"/>
                <a:ea typeface="Proxima Nova"/>
                <a:cs typeface="Proxima Nova"/>
                <a:sym typeface="Proxima Nova"/>
              </a:rPr>
              <a:t>Security</a:t>
            </a:r>
            <a:br>
              <a:rPr lang="en-US" sz="2200" dirty="0">
                <a:solidFill>
                  <a:schemeClr val="accent2">
                    <a:lumMod val="60000"/>
                    <a:lumOff val="40000"/>
                  </a:schemeClr>
                </a:solidFill>
                <a:latin typeface="Proxima Nova"/>
                <a:ea typeface="Proxima Nova"/>
                <a:cs typeface="Proxima Nova"/>
                <a:sym typeface="Proxima Nova"/>
              </a:rPr>
            </a:br>
            <a:r>
              <a:rPr lang="en-US" sz="1200" dirty="0">
                <a:solidFill>
                  <a:schemeClr val="accent2">
                    <a:lumMod val="60000"/>
                    <a:lumOff val="40000"/>
                  </a:schemeClr>
                </a:solidFill>
                <a:latin typeface="Proxima Nova"/>
                <a:ea typeface="Proxima Nova"/>
                <a:cs typeface="Proxima Nova"/>
                <a:sym typeface="Proxima Nova"/>
              </a:rPr>
              <a:t>Control who can do what</a:t>
            </a:r>
            <a:endParaRPr sz="1200" dirty="0">
              <a:solidFill>
                <a:schemeClr val="accent2">
                  <a:lumMod val="60000"/>
                  <a:lumOff val="40000"/>
                </a:schemeClr>
              </a:solidFill>
              <a:latin typeface="Proxima Nova"/>
              <a:ea typeface="Proxima Nova"/>
              <a:cs typeface="Proxima Nova"/>
              <a:sym typeface="Proxima Nova"/>
            </a:endParaRPr>
          </a:p>
        </p:txBody>
      </p:sp>
      <p:sp>
        <p:nvSpPr>
          <p:cNvPr id="49" name="Shape 741">
            <a:extLst>
              <a:ext uri="{FF2B5EF4-FFF2-40B4-BE49-F238E27FC236}">
                <a16:creationId xmlns:a16="http://schemas.microsoft.com/office/drawing/2014/main" id="{5E16AC59-6BF1-5042-8679-67BDC186F8FE}"/>
              </a:ext>
            </a:extLst>
          </p:cNvPr>
          <p:cNvSpPr txBox="1"/>
          <p:nvPr/>
        </p:nvSpPr>
        <p:spPr>
          <a:xfrm>
            <a:off x="5377425" y="2142896"/>
            <a:ext cx="3384300" cy="710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200" dirty="0">
                <a:solidFill>
                  <a:schemeClr val="accent1">
                    <a:lumMod val="60000"/>
                    <a:lumOff val="40000"/>
                  </a:schemeClr>
                </a:solidFill>
                <a:latin typeface="Proxima Nova"/>
                <a:ea typeface="Proxima Nova"/>
                <a:cs typeface="Proxima Nova"/>
                <a:sym typeface="Proxima Nova"/>
              </a:rPr>
              <a:t>Scaling</a:t>
            </a:r>
            <a:endParaRPr sz="2200" dirty="0">
              <a:solidFill>
                <a:schemeClr val="accent1">
                  <a:lumMod val="60000"/>
                  <a:lumOff val="40000"/>
                </a:schemeClr>
              </a:solidFill>
              <a:latin typeface="Proxima Nova"/>
              <a:ea typeface="Proxima Nova"/>
              <a:cs typeface="Proxima Nova"/>
              <a:sym typeface="Proxima Nova"/>
            </a:endParaRPr>
          </a:p>
          <a:p>
            <a:pPr marL="0" lvl="0" indent="0" rtl="0">
              <a:lnSpc>
                <a:spcPct val="100000"/>
              </a:lnSpc>
              <a:spcBef>
                <a:spcPts val="0"/>
              </a:spcBef>
              <a:spcAft>
                <a:spcPts val="0"/>
              </a:spcAft>
              <a:buNone/>
            </a:pPr>
            <a:r>
              <a:rPr lang="en-US" sz="1200" dirty="0">
                <a:solidFill>
                  <a:schemeClr val="accent2">
                    <a:lumMod val="60000"/>
                    <a:lumOff val="40000"/>
                  </a:schemeClr>
                </a:solidFill>
                <a:latin typeface="Proxima Nova"/>
                <a:ea typeface="Proxima Nova"/>
                <a:cs typeface="Proxima Nova"/>
                <a:sym typeface="Proxima Nova"/>
              </a:rPr>
              <a:t>Scale containers up and down</a:t>
            </a:r>
            <a:endParaRPr sz="1200" dirty="0">
              <a:solidFill>
                <a:schemeClr val="accent2">
                  <a:lumMod val="60000"/>
                  <a:lumOff val="40000"/>
                </a:schemeClr>
              </a:solidFill>
              <a:latin typeface="Proxima Nova"/>
              <a:ea typeface="Proxima Nova"/>
              <a:cs typeface="Proxima Nova"/>
              <a:sym typeface="Proxima Nova"/>
            </a:endParaRPr>
          </a:p>
        </p:txBody>
      </p:sp>
      <p:sp>
        <p:nvSpPr>
          <p:cNvPr id="50" name="Shape 742">
            <a:extLst>
              <a:ext uri="{FF2B5EF4-FFF2-40B4-BE49-F238E27FC236}">
                <a16:creationId xmlns:a16="http://schemas.microsoft.com/office/drawing/2014/main" id="{079417F8-A9F6-2B48-BCAA-0A3221929371}"/>
              </a:ext>
            </a:extLst>
          </p:cNvPr>
          <p:cNvSpPr txBox="1"/>
          <p:nvPr/>
        </p:nvSpPr>
        <p:spPr>
          <a:xfrm>
            <a:off x="5377425" y="2986618"/>
            <a:ext cx="3384300" cy="71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200" dirty="0">
                <a:solidFill>
                  <a:schemeClr val="accent1">
                    <a:lumMod val="60000"/>
                    <a:lumOff val="40000"/>
                  </a:schemeClr>
                </a:solidFill>
                <a:latin typeface="Proxima Nova"/>
                <a:ea typeface="Proxima Nova"/>
                <a:cs typeface="Proxima Nova"/>
                <a:sym typeface="Proxima Nova"/>
              </a:rPr>
              <a:t>Persistence</a:t>
            </a:r>
            <a:endParaRPr sz="2200" dirty="0">
              <a:solidFill>
                <a:schemeClr val="accent1">
                  <a:lumMod val="60000"/>
                  <a:lumOff val="40000"/>
                </a:schemeClr>
              </a:solidFill>
              <a:latin typeface="Proxima Nova"/>
              <a:ea typeface="Proxima Nova"/>
              <a:cs typeface="Proxima Nova"/>
              <a:sym typeface="Proxima Nova"/>
            </a:endParaRPr>
          </a:p>
          <a:p>
            <a:pPr marL="0" lvl="0" indent="0" rtl="0">
              <a:spcBef>
                <a:spcPts val="0"/>
              </a:spcBef>
              <a:spcAft>
                <a:spcPts val="0"/>
              </a:spcAft>
              <a:buClr>
                <a:schemeClr val="dk1"/>
              </a:buClr>
              <a:buSzPts val="1100"/>
              <a:buFont typeface="Arial"/>
              <a:buNone/>
            </a:pPr>
            <a:r>
              <a:rPr lang="en-US" sz="1200" dirty="0">
                <a:solidFill>
                  <a:schemeClr val="accent2">
                    <a:lumMod val="60000"/>
                    <a:lumOff val="40000"/>
                  </a:schemeClr>
                </a:solidFill>
                <a:latin typeface="Proxima Nova"/>
                <a:ea typeface="Proxima Nova"/>
                <a:cs typeface="Proxima Nova"/>
                <a:sym typeface="Proxima Nova"/>
              </a:rPr>
              <a:t>Survive data beyond container lifecycle</a:t>
            </a:r>
            <a:endParaRPr sz="1200" dirty="0">
              <a:solidFill>
                <a:schemeClr val="accent2">
                  <a:lumMod val="60000"/>
                  <a:lumOff val="40000"/>
                </a:schemeClr>
              </a:solidFill>
              <a:latin typeface="Proxima Nova"/>
              <a:ea typeface="Proxima Nova"/>
              <a:cs typeface="Proxima Nova"/>
              <a:sym typeface="Proxima Nova"/>
            </a:endParaRPr>
          </a:p>
        </p:txBody>
      </p:sp>
      <p:sp>
        <p:nvSpPr>
          <p:cNvPr id="51" name="Shape 743">
            <a:extLst>
              <a:ext uri="{FF2B5EF4-FFF2-40B4-BE49-F238E27FC236}">
                <a16:creationId xmlns:a16="http://schemas.microsoft.com/office/drawing/2014/main" id="{00A24104-3CEE-0C4A-8536-6703BD0538A3}"/>
              </a:ext>
            </a:extLst>
          </p:cNvPr>
          <p:cNvSpPr txBox="1"/>
          <p:nvPr/>
        </p:nvSpPr>
        <p:spPr>
          <a:xfrm>
            <a:off x="5377425" y="3830339"/>
            <a:ext cx="3384300" cy="71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200" dirty="0">
                <a:solidFill>
                  <a:schemeClr val="accent1">
                    <a:lumMod val="60000"/>
                    <a:lumOff val="40000"/>
                  </a:schemeClr>
                </a:solidFill>
                <a:latin typeface="Proxima Nova"/>
                <a:ea typeface="Proxima Nova"/>
                <a:cs typeface="Proxima Nova"/>
                <a:sym typeface="Proxima Nova"/>
              </a:rPr>
              <a:t>Aggregation</a:t>
            </a:r>
            <a:endParaRPr sz="2200" dirty="0">
              <a:solidFill>
                <a:schemeClr val="accent1">
                  <a:lumMod val="60000"/>
                  <a:lumOff val="40000"/>
                </a:schemeClr>
              </a:solidFill>
              <a:latin typeface="Proxima Nova"/>
              <a:ea typeface="Proxima Nova"/>
              <a:cs typeface="Proxima Nova"/>
              <a:sym typeface="Proxima Nova"/>
            </a:endParaRPr>
          </a:p>
          <a:p>
            <a:pPr marL="0" lvl="0" indent="0" rtl="0">
              <a:spcBef>
                <a:spcPts val="0"/>
              </a:spcBef>
              <a:spcAft>
                <a:spcPts val="0"/>
              </a:spcAft>
              <a:buClr>
                <a:schemeClr val="dk1"/>
              </a:buClr>
              <a:buSzPts val="1100"/>
              <a:buFont typeface="Arial"/>
              <a:buNone/>
            </a:pPr>
            <a:r>
              <a:rPr lang="en-US" sz="1200" dirty="0">
                <a:solidFill>
                  <a:schemeClr val="accent2">
                    <a:lumMod val="60000"/>
                    <a:lumOff val="40000"/>
                  </a:schemeClr>
                </a:solidFill>
                <a:latin typeface="Proxima Nova"/>
                <a:ea typeface="Proxima Nova"/>
                <a:cs typeface="Proxima Nova"/>
                <a:sym typeface="Proxima Nova"/>
              </a:rPr>
              <a:t>Compose apps from multiple containers</a:t>
            </a:r>
            <a:endParaRPr sz="1200" dirty="0">
              <a:solidFill>
                <a:schemeClr val="accent2">
                  <a:lumMod val="60000"/>
                  <a:lumOff val="40000"/>
                </a:schemeClr>
              </a:solidFill>
              <a:latin typeface="Proxima Nova"/>
              <a:ea typeface="Proxima Nova"/>
              <a:cs typeface="Proxima Nova"/>
              <a:sym typeface="Proxima Nova"/>
            </a:endParaRPr>
          </a:p>
          <a:p>
            <a:pPr marL="0" lvl="0" indent="0" rtl="0">
              <a:lnSpc>
                <a:spcPct val="150000"/>
              </a:lnSpc>
              <a:spcBef>
                <a:spcPts val="600"/>
              </a:spcBef>
              <a:spcAft>
                <a:spcPts val="0"/>
              </a:spcAft>
              <a:buNone/>
            </a:pPr>
            <a:endParaRPr sz="2200" dirty="0">
              <a:solidFill>
                <a:schemeClr val="accent2">
                  <a:lumMod val="60000"/>
                  <a:lumOff val="40000"/>
                </a:schemeClr>
              </a:solidFill>
              <a:latin typeface="Proxima Nova"/>
              <a:ea typeface="Proxima Nova"/>
              <a:cs typeface="Proxima Nova"/>
              <a:sym typeface="Proxima Nova"/>
            </a:endParaRPr>
          </a:p>
        </p:txBody>
      </p:sp>
    </p:spTree>
    <p:extLst>
      <p:ext uri="{BB962C8B-B14F-4D97-AF65-F5344CB8AC3E}">
        <p14:creationId xmlns:p14="http://schemas.microsoft.com/office/powerpoint/2010/main" val="2418134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together</a:t>
            </a:r>
          </a:p>
        </p:txBody>
      </p:sp>
      <p:pic>
        <p:nvPicPr>
          <p:cNvPr id="13" name="Picture 12">
            <a:extLst>
              <a:ext uri="{FF2B5EF4-FFF2-40B4-BE49-F238E27FC236}">
                <a16:creationId xmlns:a16="http://schemas.microsoft.com/office/drawing/2014/main" id="{374AB12F-90DB-3D4F-AEC1-B10A85CDC219}"/>
              </a:ext>
            </a:extLst>
          </p:cNvPr>
          <p:cNvPicPr>
            <a:picLocks noChangeAspect="1"/>
          </p:cNvPicPr>
          <p:nvPr/>
        </p:nvPicPr>
        <p:blipFill>
          <a:blip r:embed="rId3"/>
          <a:stretch>
            <a:fillRect/>
          </a:stretch>
        </p:blipFill>
        <p:spPr>
          <a:xfrm>
            <a:off x="1421546" y="2325076"/>
            <a:ext cx="2240551" cy="1096691"/>
          </a:xfrm>
          <a:prstGeom prst="rect">
            <a:avLst/>
          </a:prstGeom>
        </p:spPr>
      </p:pic>
      <p:pic>
        <p:nvPicPr>
          <p:cNvPr id="14" name="Picture 13">
            <a:extLst>
              <a:ext uri="{FF2B5EF4-FFF2-40B4-BE49-F238E27FC236}">
                <a16:creationId xmlns:a16="http://schemas.microsoft.com/office/drawing/2014/main" id="{A9BC5AF9-A64D-E840-8B8E-FAD989B5B665}"/>
              </a:ext>
            </a:extLst>
          </p:cNvPr>
          <p:cNvPicPr>
            <a:picLocks noChangeAspect="1"/>
          </p:cNvPicPr>
          <p:nvPr/>
        </p:nvPicPr>
        <p:blipFill>
          <a:blip r:embed="rId4"/>
          <a:stretch>
            <a:fillRect/>
          </a:stretch>
        </p:blipFill>
        <p:spPr>
          <a:xfrm>
            <a:off x="5791729" y="2354813"/>
            <a:ext cx="2387600" cy="762000"/>
          </a:xfrm>
          <a:prstGeom prst="rect">
            <a:avLst/>
          </a:prstGeom>
        </p:spPr>
      </p:pic>
    </p:spTree>
    <p:extLst>
      <p:ext uri="{BB962C8B-B14F-4D97-AF65-F5344CB8AC3E}">
        <p14:creationId xmlns:p14="http://schemas.microsoft.com/office/powerpoint/2010/main" val="12889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CB98498-BB33-0D43-A04F-57A28E857E22}"/>
              </a:ext>
            </a:extLst>
          </p:cNvPr>
          <p:cNvSpPr/>
          <p:nvPr/>
        </p:nvSpPr>
        <p:spPr>
          <a:xfrm>
            <a:off x="2876307" y="883561"/>
            <a:ext cx="3485789" cy="3422877"/>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hape 757">
            <a:extLst>
              <a:ext uri="{FF2B5EF4-FFF2-40B4-BE49-F238E27FC236}">
                <a16:creationId xmlns:a16="http://schemas.microsoft.com/office/drawing/2014/main" id="{D43E1348-9EB3-A349-B10D-3DCAFD3E8795}"/>
              </a:ext>
            </a:extLst>
          </p:cNvPr>
          <p:cNvSpPr txBox="1"/>
          <p:nvPr/>
        </p:nvSpPr>
        <p:spPr>
          <a:xfrm>
            <a:off x="1044024" y="724650"/>
            <a:ext cx="16833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Self-Service</a:t>
            </a:r>
            <a:endParaRPr sz="1800" dirty="0">
              <a:solidFill>
                <a:schemeClr val="accent1">
                  <a:lumMod val="60000"/>
                  <a:lumOff val="40000"/>
                </a:schemeClr>
              </a:solidFill>
              <a:latin typeface="Overpass"/>
              <a:ea typeface="Overpass"/>
              <a:cs typeface="Overpass"/>
              <a:sym typeface="Overpass"/>
            </a:endParaRPr>
          </a:p>
        </p:txBody>
      </p:sp>
      <p:sp>
        <p:nvSpPr>
          <p:cNvPr id="4" name="Shape 758">
            <a:extLst>
              <a:ext uri="{FF2B5EF4-FFF2-40B4-BE49-F238E27FC236}">
                <a16:creationId xmlns:a16="http://schemas.microsoft.com/office/drawing/2014/main" id="{08AB6B7C-0E78-EF40-B3A0-C01CB8260514}"/>
              </a:ext>
            </a:extLst>
          </p:cNvPr>
          <p:cNvSpPr txBox="1"/>
          <p:nvPr/>
        </p:nvSpPr>
        <p:spPr>
          <a:xfrm>
            <a:off x="307700" y="1480925"/>
            <a:ext cx="18498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Multi-language</a:t>
            </a:r>
            <a:endParaRPr sz="1800" dirty="0">
              <a:solidFill>
                <a:schemeClr val="accent1">
                  <a:lumMod val="60000"/>
                  <a:lumOff val="40000"/>
                </a:schemeClr>
              </a:solidFill>
              <a:latin typeface="Overpass"/>
              <a:ea typeface="Overpass"/>
              <a:cs typeface="Overpass"/>
              <a:sym typeface="Overpass"/>
            </a:endParaRPr>
          </a:p>
        </p:txBody>
      </p:sp>
      <p:sp>
        <p:nvSpPr>
          <p:cNvPr id="5" name="Shape 759">
            <a:extLst>
              <a:ext uri="{FF2B5EF4-FFF2-40B4-BE49-F238E27FC236}">
                <a16:creationId xmlns:a16="http://schemas.microsoft.com/office/drawing/2014/main" id="{B8D1E29E-4AF3-D64F-91C7-5283A57ED044}"/>
              </a:ext>
            </a:extLst>
          </p:cNvPr>
          <p:cNvSpPr txBox="1"/>
          <p:nvPr/>
        </p:nvSpPr>
        <p:spPr>
          <a:xfrm>
            <a:off x="573125" y="2254125"/>
            <a:ext cx="15465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Automation</a:t>
            </a:r>
            <a:endParaRPr sz="1800" dirty="0">
              <a:solidFill>
                <a:schemeClr val="accent1">
                  <a:lumMod val="60000"/>
                  <a:lumOff val="40000"/>
                </a:schemeClr>
              </a:solidFill>
              <a:latin typeface="Overpass"/>
              <a:ea typeface="Overpass"/>
              <a:cs typeface="Overpass"/>
              <a:sym typeface="Overpass"/>
            </a:endParaRPr>
          </a:p>
        </p:txBody>
      </p:sp>
      <p:sp>
        <p:nvSpPr>
          <p:cNvPr id="6" name="Shape 760">
            <a:extLst>
              <a:ext uri="{FF2B5EF4-FFF2-40B4-BE49-F238E27FC236}">
                <a16:creationId xmlns:a16="http://schemas.microsoft.com/office/drawing/2014/main" id="{2A6767BB-22DB-034C-8951-D58C274DB005}"/>
              </a:ext>
            </a:extLst>
          </p:cNvPr>
          <p:cNvSpPr txBox="1"/>
          <p:nvPr/>
        </p:nvSpPr>
        <p:spPr>
          <a:xfrm>
            <a:off x="248825" y="3163994"/>
            <a:ext cx="15915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Collaboration</a:t>
            </a:r>
            <a:endParaRPr sz="1800" dirty="0">
              <a:solidFill>
                <a:schemeClr val="accent1">
                  <a:lumMod val="60000"/>
                  <a:lumOff val="40000"/>
                </a:schemeClr>
              </a:solidFill>
              <a:latin typeface="Overpass"/>
              <a:ea typeface="Overpass"/>
              <a:cs typeface="Overpass"/>
              <a:sym typeface="Overpass"/>
            </a:endParaRPr>
          </a:p>
        </p:txBody>
      </p:sp>
      <p:sp>
        <p:nvSpPr>
          <p:cNvPr id="7" name="Shape 761">
            <a:extLst>
              <a:ext uri="{FF2B5EF4-FFF2-40B4-BE49-F238E27FC236}">
                <a16:creationId xmlns:a16="http://schemas.microsoft.com/office/drawing/2014/main" id="{C50B71CA-DF9F-1F49-B873-22EB9C2B90B0}"/>
              </a:ext>
            </a:extLst>
          </p:cNvPr>
          <p:cNvSpPr txBox="1"/>
          <p:nvPr/>
        </p:nvSpPr>
        <p:spPr>
          <a:xfrm>
            <a:off x="1044025" y="3845475"/>
            <a:ext cx="15363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accent1">
                    <a:lumMod val="60000"/>
                    <a:lumOff val="40000"/>
                  </a:schemeClr>
                </a:solidFill>
                <a:sym typeface="Overpass"/>
              </a:rPr>
              <a:t>Multi-tenant</a:t>
            </a:r>
            <a:endParaRPr sz="1800" dirty="0">
              <a:solidFill>
                <a:schemeClr val="accent1">
                  <a:lumMod val="60000"/>
                  <a:lumOff val="40000"/>
                </a:schemeClr>
              </a:solidFill>
              <a:latin typeface="Overpass"/>
              <a:ea typeface="Overpass"/>
              <a:cs typeface="Overpass"/>
              <a:sym typeface="Overpass"/>
            </a:endParaRPr>
          </a:p>
        </p:txBody>
      </p:sp>
      <p:sp>
        <p:nvSpPr>
          <p:cNvPr id="8" name="Shape 762">
            <a:extLst>
              <a:ext uri="{FF2B5EF4-FFF2-40B4-BE49-F238E27FC236}">
                <a16:creationId xmlns:a16="http://schemas.microsoft.com/office/drawing/2014/main" id="{AFDD22D7-C73E-7047-9E87-8F403DF719FC}"/>
              </a:ext>
            </a:extLst>
          </p:cNvPr>
          <p:cNvSpPr txBox="1"/>
          <p:nvPr/>
        </p:nvSpPr>
        <p:spPr>
          <a:xfrm>
            <a:off x="6744675" y="717225"/>
            <a:ext cx="19794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Standards-based</a:t>
            </a:r>
            <a:endParaRPr sz="1800" dirty="0">
              <a:solidFill>
                <a:schemeClr val="accent1">
                  <a:lumMod val="60000"/>
                  <a:lumOff val="40000"/>
                </a:schemeClr>
              </a:solidFill>
              <a:latin typeface="Overpass"/>
              <a:ea typeface="Overpass"/>
              <a:cs typeface="Overpass"/>
              <a:sym typeface="Overpass"/>
            </a:endParaRPr>
          </a:p>
        </p:txBody>
      </p:sp>
      <p:sp>
        <p:nvSpPr>
          <p:cNvPr id="9" name="Shape 763">
            <a:extLst>
              <a:ext uri="{FF2B5EF4-FFF2-40B4-BE49-F238E27FC236}">
                <a16:creationId xmlns:a16="http://schemas.microsoft.com/office/drawing/2014/main" id="{DCE8C1D8-8DCD-0448-980E-066EC7319099}"/>
              </a:ext>
            </a:extLst>
          </p:cNvPr>
          <p:cNvSpPr txBox="1"/>
          <p:nvPr/>
        </p:nvSpPr>
        <p:spPr>
          <a:xfrm>
            <a:off x="7227065" y="1509669"/>
            <a:ext cx="12807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Web-scale</a:t>
            </a:r>
            <a:endParaRPr sz="1800" dirty="0">
              <a:solidFill>
                <a:schemeClr val="accent1">
                  <a:lumMod val="60000"/>
                  <a:lumOff val="40000"/>
                </a:schemeClr>
              </a:solidFill>
              <a:latin typeface="Overpass"/>
              <a:ea typeface="Overpass"/>
              <a:cs typeface="Overpass"/>
              <a:sym typeface="Overpass"/>
            </a:endParaRPr>
          </a:p>
        </p:txBody>
      </p:sp>
      <p:sp>
        <p:nvSpPr>
          <p:cNvPr id="10" name="Shape 764">
            <a:extLst>
              <a:ext uri="{FF2B5EF4-FFF2-40B4-BE49-F238E27FC236}">
                <a16:creationId xmlns:a16="http://schemas.microsoft.com/office/drawing/2014/main" id="{90256256-DDD5-E84A-95ED-8C7CD382148C}"/>
              </a:ext>
            </a:extLst>
          </p:cNvPr>
          <p:cNvSpPr txBox="1"/>
          <p:nvPr/>
        </p:nvSpPr>
        <p:spPr>
          <a:xfrm>
            <a:off x="7119052" y="2219590"/>
            <a:ext cx="15465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Open Source</a:t>
            </a:r>
            <a:endParaRPr sz="1800" dirty="0">
              <a:solidFill>
                <a:schemeClr val="accent1">
                  <a:lumMod val="60000"/>
                  <a:lumOff val="40000"/>
                </a:schemeClr>
              </a:solidFill>
              <a:latin typeface="Overpass"/>
              <a:ea typeface="Overpass"/>
              <a:cs typeface="Overpass"/>
              <a:sym typeface="Overpass"/>
            </a:endParaRPr>
          </a:p>
        </p:txBody>
      </p:sp>
      <p:sp>
        <p:nvSpPr>
          <p:cNvPr id="11" name="Shape 765">
            <a:extLst>
              <a:ext uri="{FF2B5EF4-FFF2-40B4-BE49-F238E27FC236}">
                <a16:creationId xmlns:a16="http://schemas.microsoft.com/office/drawing/2014/main" id="{A2B9A79C-23B3-8C4E-9F37-02FBE4D39C0E}"/>
              </a:ext>
            </a:extLst>
          </p:cNvPr>
          <p:cNvSpPr txBox="1"/>
          <p:nvPr/>
        </p:nvSpPr>
        <p:spPr>
          <a:xfrm>
            <a:off x="7008976" y="3076900"/>
            <a:ext cx="20589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Enterprise Grade</a:t>
            </a:r>
            <a:endParaRPr sz="1800" dirty="0">
              <a:solidFill>
                <a:schemeClr val="accent1">
                  <a:lumMod val="60000"/>
                  <a:lumOff val="40000"/>
                </a:schemeClr>
              </a:solidFill>
              <a:latin typeface="Overpass"/>
              <a:ea typeface="Overpass"/>
              <a:cs typeface="Overpass"/>
              <a:sym typeface="Overpass"/>
            </a:endParaRPr>
          </a:p>
        </p:txBody>
      </p:sp>
      <p:sp>
        <p:nvSpPr>
          <p:cNvPr id="12" name="Shape 766">
            <a:extLst>
              <a:ext uri="{FF2B5EF4-FFF2-40B4-BE49-F238E27FC236}">
                <a16:creationId xmlns:a16="http://schemas.microsoft.com/office/drawing/2014/main" id="{8CEE0E38-0B05-F240-BA65-A00A587DCE49}"/>
              </a:ext>
            </a:extLst>
          </p:cNvPr>
          <p:cNvSpPr txBox="1"/>
          <p:nvPr/>
        </p:nvSpPr>
        <p:spPr>
          <a:xfrm>
            <a:off x="6490960" y="3883138"/>
            <a:ext cx="959400" cy="42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chemeClr val="accent1">
                    <a:lumMod val="60000"/>
                    <a:lumOff val="40000"/>
                  </a:schemeClr>
                </a:solidFill>
                <a:latin typeface="Overpass"/>
                <a:ea typeface="Overpass"/>
                <a:cs typeface="Overpass"/>
                <a:sym typeface="Overpass"/>
              </a:rPr>
              <a:t>Secure</a:t>
            </a:r>
            <a:endParaRPr sz="1800" dirty="0">
              <a:solidFill>
                <a:schemeClr val="accent1">
                  <a:lumMod val="60000"/>
                  <a:lumOff val="40000"/>
                </a:schemeClr>
              </a:solidFill>
              <a:latin typeface="Overpass"/>
              <a:ea typeface="Overpass"/>
              <a:cs typeface="Overpass"/>
              <a:sym typeface="Overpass"/>
            </a:endParaRPr>
          </a:p>
        </p:txBody>
      </p:sp>
      <p:pic>
        <p:nvPicPr>
          <p:cNvPr id="13" name="Shape 767">
            <a:extLst>
              <a:ext uri="{FF2B5EF4-FFF2-40B4-BE49-F238E27FC236}">
                <a16:creationId xmlns:a16="http://schemas.microsoft.com/office/drawing/2014/main" id="{A5504D5B-D3C3-2F4A-8B0D-B8C45145EE2A}"/>
              </a:ext>
            </a:extLst>
          </p:cNvPr>
          <p:cNvPicPr preferRelativeResize="0"/>
          <p:nvPr/>
        </p:nvPicPr>
        <p:blipFill>
          <a:blip r:embed="rId3">
            <a:alphaModFix/>
          </a:blip>
          <a:stretch>
            <a:fillRect/>
          </a:stretch>
        </p:blipFill>
        <p:spPr>
          <a:xfrm>
            <a:off x="1964353" y="743098"/>
            <a:ext cx="5154699" cy="3703801"/>
          </a:xfrm>
          <a:prstGeom prst="rect">
            <a:avLst/>
          </a:prstGeom>
          <a:noFill/>
          <a:ln>
            <a:noFill/>
          </a:ln>
        </p:spPr>
      </p:pic>
    </p:spTree>
    <p:extLst>
      <p:ext uri="{BB962C8B-B14F-4D97-AF65-F5344CB8AC3E}">
        <p14:creationId xmlns:p14="http://schemas.microsoft.com/office/powerpoint/2010/main" val="296963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74">
            <a:extLst>
              <a:ext uri="{FF2B5EF4-FFF2-40B4-BE49-F238E27FC236}">
                <a16:creationId xmlns:a16="http://schemas.microsoft.com/office/drawing/2014/main" id="{AC904FCE-6C45-1A4A-AFD9-4D892F2E1217}"/>
              </a:ext>
            </a:extLst>
          </p:cNvPr>
          <p:cNvSpPr txBox="1"/>
          <p:nvPr/>
        </p:nvSpPr>
        <p:spPr>
          <a:xfrm>
            <a:off x="826650" y="0"/>
            <a:ext cx="7490700" cy="106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bg1"/>
                </a:solidFill>
                <a:latin typeface="Overpass"/>
                <a:ea typeface="Overpass"/>
                <a:cs typeface="Overpass"/>
                <a:sym typeface="Overpass"/>
              </a:rPr>
              <a:t>DIY COMPARISON</a:t>
            </a:r>
            <a:endParaRPr sz="2800" dirty="0">
              <a:solidFill>
                <a:schemeClr val="bg1"/>
              </a:solidFill>
              <a:latin typeface="Overpass"/>
              <a:ea typeface="Overpass"/>
              <a:cs typeface="Overpass"/>
              <a:sym typeface="Overpass"/>
            </a:endParaRPr>
          </a:p>
        </p:txBody>
      </p:sp>
      <p:graphicFrame>
        <p:nvGraphicFramePr>
          <p:cNvPr id="4" name="Shape 775">
            <a:extLst>
              <a:ext uri="{FF2B5EF4-FFF2-40B4-BE49-F238E27FC236}">
                <a16:creationId xmlns:a16="http://schemas.microsoft.com/office/drawing/2014/main" id="{A81A14C8-2C81-C04A-891D-7CF684D9FDF0}"/>
              </a:ext>
            </a:extLst>
          </p:cNvPr>
          <p:cNvGraphicFramePr/>
          <p:nvPr/>
        </p:nvGraphicFramePr>
        <p:xfrm>
          <a:off x="709875" y="1066949"/>
          <a:ext cx="7676025" cy="3470300"/>
        </p:xfrm>
        <a:graphic>
          <a:graphicData uri="http://schemas.openxmlformats.org/drawingml/2006/table">
            <a:tbl>
              <a:tblPr>
                <a:noFill/>
              </a:tblPr>
              <a:tblGrid>
                <a:gridCol w="2174200">
                  <a:extLst>
                    <a:ext uri="{9D8B030D-6E8A-4147-A177-3AD203B41FA5}">
                      <a16:colId xmlns:a16="http://schemas.microsoft.com/office/drawing/2014/main" val="20000"/>
                    </a:ext>
                  </a:extLst>
                </a:gridCol>
                <a:gridCol w="2324525">
                  <a:extLst>
                    <a:ext uri="{9D8B030D-6E8A-4147-A177-3AD203B41FA5}">
                      <a16:colId xmlns:a16="http://schemas.microsoft.com/office/drawing/2014/main" val="20001"/>
                    </a:ext>
                  </a:extLst>
                </a:gridCol>
                <a:gridCol w="3177300">
                  <a:extLst>
                    <a:ext uri="{9D8B030D-6E8A-4147-A177-3AD203B41FA5}">
                      <a16:colId xmlns:a16="http://schemas.microsoft.com/office/drawing/2014/main" val="20002"/>
                    </a:ext>
                  </a:extLst>
                </a:gridCol>
              </a:tblGrid>
              <a:tr h="398500">
                <a:tc>
                  <a:txBody>
                    <a:bodyPr/>
                    <a:lstStyle/>
                    <a:p>
                      <a:pPr marL="0" lvl="0" indent="0" algn="ctr" rtl="0">
                        <a:spcBef>
                          <a:spcPts val="0"/>
                        </a:spcBef>
                        <a:spcAft>
                          <a:spcPts val="0"/>
                        </a:spcAft>
                        <a:buNone/>
                      </a:pPr>
                      <a:r>
                        <a:rPr lang="en-US" sz="1200">
                          <a:solidFill>
                            <a:srgbClr val="FFFFFF"/>
                          </a:solidFill>
                          <a:latin typeface="Overpass"/>
                          <a:ea typeface="Overpass"/>
                          <a:cs typeface="Overpass"/>
                          <a:sym typeface="Overpass"/>
                        </a:rPr>
                        <a:t>Category</a:t>
                      </a:r>
                      <a:endParaRPr sz="1200">
                        <a:solidFill>
                          <a:srgbClr val="FFFFFF"/>
                        </a:solidFill>
                        <a:latin typeface="Overpass"/>
                        <a:ea typeface="Overpass"/>
                        <a:cs typeface="Overpass"/>
                        <a:sym typeface="Overpass"/>
                      </a:endParaRPr>
                    </a:p>
                  </a:txBody>
                  <a:tcPr marL="91425" marR="91425" marT="68575" marB="68575" anchor="ctr">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004153"/>
                    </a:solidFill>
                  </a:tcPr>
                </a:tc>
                <a:tc>
                  <a:txBody>
                    <a:bodyPr/>
                    <a:lstStyle/>
                    <a:p>
                      <a:pPr marL="0" lvl="0" indent="0" algn="ctr" rtl="0">
                        <a:spcBef>
                          <a:spcPts val="0"/>
                        </a:spcBef>
                        <a:spcAft>
                          <a:spcPts val="0"/>
                        </a:spcAft>
                        <a:buNone/>
                      </a:pPr>
                      <a:r>
                        <a:rPr lang="en-US" sz="1200">
                          <a:solidFill>
                            <a:srgbClr val="FFFFFF"/>
                          </a:solidFill>
                          <a:latin typeface="Overpass"/>
                          <a:ea typeface="Overpass"/>
                          <a:cs typeface="Overpass"/>
                          <a:sym typeface="Overpass"/>
                        </a:rPr>
                        <a:t>DIY (Docker + Kubernetes)</a:t>
                      </a:r>
                      <a:endParaRPr sz="1200">
                        <a:solidFill>
                          <a:srgbClr val="FFFFFF"/>
                        </a:solidFill>
                        <a:latin typeface="Overpass"/>
                        <a:ea typeface="Overpass"/>
                        <a:cs typeface="Overpass"/>
                        <a:sym typeface="Overpass"/>
                      </a:endParaRPr>
                    </a:p>
                  </a:txBody>
                  <a:tcPr marL="91425" marR="91425" marT="68575" marB="68575" anchor="ctr">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004153"/>
                    </a:solidFill>
                  </a:tcPr>
                </a:tc>
                <a:tc>
                  <a:txBody>
                    <a:bodyPr/>
                    <a:lstStyle/>
                    <a:p>
                      <a:pPr marL="0" lvl="0" indent="0" algn="ctr" rtl="0">
                        <a:spcBef>
                          <a:spcPts val="0"/>
                        </a:spcBef>
                        <a:spcAft>
                          <a:spcPts val="0"/>
                        </a:spcAft>
                        <a:buNone/>
                      </a:pPr>
                      <a:r>
                        <a:rPr lang="en-US" sz="1200">
                          <a:solidFill>
                            <a:srgbClr val="FFFFFF"/>
                          </a:solidFill>
                          <a:latin typeface="Overpass"/>
                          <a:ea typeface="Overpass"/>
                          <a:cs typeface="Overpass"/>
                          <a:sym typeface="Overpass"/>
                        </a:rPr>
                        <a:t>OpenShift</a:t>
                      </a:r>
                      <a:endParaRPr sz="1100">
                        <a:solidFill>
                          <a:srgbClr val="FFFFFF"/>
                        </a:solidFill>
                        <a:latin typeface="Overpass"/>
                        <a:ea typeface="Overpass"/>
                        <a:cs typeface="Overpass"/>
                        <a:sym typeface="Overpass"/>
                      </a:endParaRPr>
                    </a:p>
                  </a:txBody>
                  <a:tcPr marL="91425" marR="91425" marT="68575" marB="68575" anchor="ctr">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004153"/>
                    </a:solidFill>
                  </a:tcPr>
                </a:tc>
                <a:extLst>
                  <a:ext uri="{0D108BD9-81ED-4DB2-BD59-A6C34878D82A}">
                    <a16:rowId xmlns:a16="http://schemas.microsoft.com/office/drawing/2014/main" val="10000"/>
                  </a:ext>
                </a:extLst>
              </a:tr>
              <a:tr h="585700">
                <a:tc>
                  <a:txBody>
                    <a:bodyPr/>
                    <a:lstStyle/>
                    <a:p>
                      <a:pPr marL="0" lvl="0" indent="0" rtl="0">
                        <a:spcBef>
                          <a:spcPts val="0"/>
                        </a:spcBef>
                        <a:spcAft>
                          <a:spcPts val="0"/>
                        </a:spcAft>
                        <a:buClr>
                          <a:srgbClr val="000000"/>
                        </a:buClr>
                        <a:buSzPts val="1100"/>
                        <a:buFont typeface="Arial"/>
                        <a:buNone/>
                      </a:pPr>
                      <a:r>
                        <a:rPr lang="en-US" sz="1000">
                          <a:solidFill>
                            <a:srgbClr val="4C4C4C"/>
                          </a:solidFill>
                          <a:latin typeface="Overpass"/>
                          <a:ea typeface="Overpass"/>
                          <a:cs typeface="Overpass"/>
                          <a:sym typeface="Overpass"/>
                        </a:rPr>
                        <a:t>Cluster Infrastructure</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000" u="sng">
                          <a:solidFill>
                            <a:srgbClr val="4C4C4C"/>
                          </a:solidFill>
                          <a:latin typeface="Overpass"/>
                          <a:ea typeface="Overpass"/>
                          <a:cs typeface="Overpass"/>
                          <a:sym typeface="Overpass"/>
                        </a:rPr>
                        <a:t>Requires</a:t>
                      </a:r>
                      <a:r>
                        <a:rPr lang="en-US" sz="1000">
                          <a:solidFill>
                            <a:srgbClr val="4C4C4C"/>
                          </a:solidFill>
                          <a:latin typeface="Overpass"/>
                          <a:ea typeface="Overpass"/>
                          <a:cs typeface="Overpass"/>
                          <a:sym typeface="Overpass"/>
                        </a:rPr>
                        <a:t> third-party solutions for networking, registry, multi-tenancy, log management, container metrics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tc>
                  <a:txBody>
                    <a:bodyPr/>
                    <a:lstStyle/>
                    <a:p>
                      <a:pPr marL="0" marR="0" lvl="0" indent="0" algn="l" rtl="0">
                        <a:lnSpc>
                          <a:spcPct val="100000"/>
                        </a:lnSpc>
                        <a:spcBef>
                          <a:spcPts val="0"/>
                        </a:spcBef>
                        <a:spcAft>
                          <a:spcPts val="0"/>
                        </a:spcAft>
                        <a:buNone/>
                      </a:pPr>
                      <a:r>
                        <a:rPr lang="en-US" sz="1000">
                          <a:solidFill>
                            <a:srgbClr val="4C4C4C"/>
                          </a:solidFill>
                          <a:latin typeface="Overpass"/>
                          <a:ea typeface="Overpass"/>
                          <a:cs typeface="Overpass"/>
                          <a:sym typeface="Overpass"/>
                        </a:rPr>
                        <a:t>Industry-standard Kubernetes for orchestrating linux docker containers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extLst>
                  <a:ext uri="{0D108BD9-81ED-4DB2-BD59-A6C34878D82A}">
                    <a16:rowId xmlns:a16="http://schemas.microsoft.com/office/drawing/2014/main" val="10001"/>
                  </a:ext>
                </a:extLst>
              </a:tr>
              <a:tr h="389600">
                <a:tc>
                  <a:txBody>
                    <a:bodyPr/>
                    <a:lstStyle/>
                    <a:p>
                      <a:pPr marL="0" lvl="0" indent="0" rtl="0">
                        <a:spcBef>
                          <a:spcPts val="0"/>
                        </a:spcBef>
                        <a:spcAft>
                          <a:spcPts val="0"/>
                        </a:spcAft>
                        <a:buClr>
                          <a:srgbClr val="000000"/>
                        </a:buClr>
                        <a:buSzPts val="1100"/>
                        <a:buFont typeface="Arial"/>
                        <a:buNone/>
                      </a:pPr>
                      <a:r>
                        <a:rPr lang="en-US" sz="1000">
                          <a:solidFill>
                            <a:srgbClr val="4C4C4C"/>
                          </a:solidFill>
                          <a:latin typeface="Overpass"/>
                          <a:ea typeface="Overpass"/>
                          <a:cs typeface="Overpass"/>
                          <a:sym typeface="Overpass"/>
                        </a:rPr>
                        <a:t>Registry</a:t>
                      </a:r>
                      <a:endParaRPr sz="1000">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FFFFFF"/>
                    </a:solidFill>
                  </a:tcPr>
                </a:tc>
                <a:tc>
                  <a:txBody>
                    <a:bodyPr/>
                    <a:lstStyle/>
                    <a:p>
                      <a:pPr marL="0" lvl="0" indent="0" rtl="0">
                        <a:spcBef>
                          <a:spcPts val="0"/>
                        </a:spcBef>
                        <a:spcAft>
                          <a:spcPts val="0"/>
                        </a:spcAft>
                        <a:buClr>
                          <a:srgbClr val="000000"/>
                        </a:buClr>
                        <a:buSzPts val="1100"/>
                        <a:buFont typeface="Arial"/>
                        <a:buNone/>
                      </a:pPr>
                      <a:r>
                        <a:rPr lang="en-US" sz="1000" u="sng">
                          <a:solidFill>
                            <a:srgbClr val="4C4C4C"/>
                          </a:solidFill>
                          <a:latin typeface="Overpass"/>
                          <a:ea typeface="Overpass"/>
                          <a:cs typeface="Overpass"/>
                          <a:sym typeface="Overpass"/>
                        </a:rPr>
                        <a:t>Requires</a:t>
                      </a:r>
                      <a:r>
                        <a:rPr lang="en-US" sz="1000">
                          <a:solidFill>
                            <a:srgbClr val="4C4C4C"/>
                          </a:solidFill>
                          <a:latin typeface="Overpass"/>
                          <a:ea typeface="Overpass"/>
                          <a:cs typeface="Overpass"/>
                          <a:sym typeface="Overpass"/>
                        </a:rPr>
                        <a:t> third-party solutions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a:solidFill>
                            <a:srgbClr val="4C4C4C"/>
                          </a:solidFill>
                          <a:latin typeface="Overpass"/>
                          <a:ea typeface="Overpass"/>
                          <a:cs typeface="Overpass"/>
                          <a:sym typeface="Overpass"/>
                        </a:rPr>
                        <a:t>Built-in Atomic Registry</a:t>
                      </a:r>
                      <a:endParaRPr sz="11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85700">
                <a:tc>
                  <a:txBody>
                    <a:bodyPr/>
                    <a:lstStyle/>
                    <a:p>
                      <a:pPr marL="0" lvl="0" indent="0" rtl="0">
                        <a:spcBef>
                          <a:spcPts val="0"/>
                        </a:spcBef>
                        <a:spcAft>
                          <a:spcPts val="0"/>
                        </a:spcAft>
                        <a:buNone/>
                      </a:pPr>
                      <a:r>
                        <a:rPr lang="en-US" sz="1000">
                          <a:solidFill>
                            <a:srgbClr val="4C4C4C"/>
                          </a:solidFill>
                          <a:latin typeface="Overpass"/>
                          <a:ea typeface="Overpass"/>
                          <a:cs typeface="Overpass"/>
                          <a:sym typeface="Overpass"/>
                        </a:rPr>
                        <a:t>Application lifecycle and services</a:t>
                      </a:r>
                      <a:endParaRPr sz="1000">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tc>
                  <a:txBody>
                    <a:bodyPr/>
                    <a:lstStyle/>
                    <a:p>
                      <a:pPr marL="0" marR="0" lvl="0" indent="0" algn="l" rtl="0">
                        <a:lnSpc>
                          <a:spcPct val="100000"/>
                        </a:lnSpc>
                        <a:spcBef>
                          <a:spcPts val="0"/>
                        </a:spcBef>
                        <a:spcAft>
                          <a:spcPts val="0"/>
                        </a:spcAft>
                        <a:buNone/>
                      </a:pPr>
                      <a:r>
                        <a:rPr lang="en-US" sz="1000" u="sng">
                          <a:solidFill>
                            <a:srgbClr val="4C4C4C"/>
                          </a:solidFill>
                          <a:latin typeface="Overpass"/>
                          <a:ea typeface="Overpass"/>
                          <a:cs typeface="Overpass"/>
                          <a:sym typeface="Overpass"/>
                        </a:rPr>
                        <a:t>Requires</a:t>
                      </a:r>
                      <a:r>
                        <a:rPr lang="en-US" sz="1000">
                          <a:solidFill>
                            <a:srgbClr val="4C4C4C"/>
                          </a:solidFill>
                          <a:latin typeface="Overpass"/>
                          <a:ea typeface="Overpass"/>
                          <a:cs typeface="Overpass"/>
                          <a:sym typeface="Overpass"/>
                        </a:rPr>
                        <a:t> third-party solutions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tc>
                  <a:txBody>
                    <a:bodyPr/>
                    <a:lstStyle/>
                    <a:p>
                      <a:pPr marL="0" marR="0" lvl="0" indent="0" algn="l" rtl="0">
                        <a:lnSpc>
                          <a:spcPct val="100000"/>
                        </a:lnSpc>
                        <a:spcBef>
                          <a:spcPts val="0"/>
                        </a:spcBef>
                        <a:spcAft>
                          <a:spcPts val="0"/>
                        </a:spcAft>
                        <a:buNone/>
                      </a:pPr>
                      <a:r>
                        <a:rPr lang="en-US" sz="1000">
                          <a:solidFill>
                            <a:srgbClr val="4C4C4C"/>
                          </a:solidFill>
                          <a:latin typeface="Overpass"/>
                          <a:ea typeface="Overpass"/>
                          <a:cs typeface="Overpass"/>
                          <a:sym typeface="Overpass"/>
                        </a:rPr>
                        <a:t>Rich portfolio of JBoss middleware, databases, language runtimes and more. Built-in CI/CD support including Jenkins master/slave and plugins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extLst>
                  <a:ext uri="{0D108BD9-81ED-4DB2-BD59-A6C34878D82A}">
                    <a16:rowId xmlns:a16="http://schemas.microsoft.com/office/drawing/2014/main" val="10003"/>
                  </a:ext>
                </a:extLst>
              </a:tr>
              <a:tr h="735875">
                <a:tc>
                  <a:txBody>
                    <a:bodyPr/>
                    <a:lstStyle/>
                    <a:p>
                      <a:pPr marL="0" marR="0" lvl="0" indent="0" algn="l" rtl="0">
                        <a:lnSpc>
                          <a:spcPct val="100000"/>
                        </a:lnSpc>
                        <a:spcBef>
                          <a:spcPts val="0"/>
                        </a:spcBef>
                        <a:spcAft>
                          <a:spcPts val="0"/>
                        </a:spcAft>
                        <a:buClr>
                          <a:srgbClr val="000000"/>
                        </a:buClr>
                        <a:buSzPts val="1100"/>
                        <a:buFont typeface="Arial"/>
                        <a:buNone/>
                      </a:pPr>
                      <a:r>
                        <a:rPr lang="en-US" sz="1000">
                          <a:solidFill>
                            <a:srgbClr val="4C4C4C"/>
                          </a:solidFill>
                          <a:latin typeface="Overpass"/>
                          <a:ea typeface="Overpass"/>
                          <a:cs typeface="Overpass"/>
                          <a:sym typeface="Overpass"/>
                        </a:rPr>
                        <a:t>Operational management</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1000" u="sng">
                          <a:solidFill>
                            <a:srgbClr val="4C4C4C"/>
                          </a:solidFill>
                          <a:latin typeface="Overpass"/>
                          <a:ea typeface="Overpass"/>
                          <a:cs typeface="Overpass"/>
                          <a:sym typeface="Overpass"/>
                        </a:rPr>
                        <a:t>Requires</a:t>
                      </a:r>
                      <a:r>
                        <a:rPr lang="en-US" sz="1000">
                          <a:solidFill>
                            <a:srgbClr val="4C4C4C"/>
                          </a:solidFill>
                          <a:latin typeface="Overpass"/>
                          <a:ea typeface="Overpass"/>
                          <a:cs typeface="Overpass"/>
                          <a:sym typeface="Overpass"/>
                        </a:rPr>
                        <a:t> third-party solutions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FFFFFF"/>
                    </a:solidFill>
                  </a:tcPr>
                </a:tc>
                <a:tc>
                  <a:txBody>
                    <a:bodyPr/>
                    <a:lstStyle/>
                    <a:p>
                      <a:pPr marL="0" lvl="0" indent="0" rtl="0">
                        <a:spcBef>
                          <a:spcPts val="0"/>
                        </a:spcBef>
                        <a:spcAft>
                          <a:spcPts val="0"/>
                        </a:spcAft>
                        <a:buClr>
                          <a:srgbClr val="000000"/>
                        </a:buClr>
                        <a:buSzPts val="1100"/>
                        <a:buFont typeface="Arial"/>
                        <a:buNone/>
                      </a:pPr>
                      <a:r>
                        <a:rPr lang="en-US" sz="1000">
                          <a:solidFill>
                            <a:srgbClr val="4C4C4C"/>
                          </a:solidFill>
                          <a:latin typeface="Overpass"/>
                          <a:ea typeface="Overpass"/>
                          <a:cs typeface="Overpass"/>
                          <a:sym typeface="Overpass"/>
                        </a:rPr>
                        <a:t>Provisioning via Ansible and ops management via CloudForms for provisioning, utilization, capacity management, chargeback, policy management, alerts, self-service and more</a:t>
                      </a:r>
                      <a:endParaRPr sz="11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735875">
                <a:tc>
                  <a:txBody>
                    <a:bodyPr/>
                    <a:lstStyle/>
                    <a:p>
                      <a:pPr marL="0" marR="0" lvl="0" indent="0" algn="l" rtl="0">
                        <a:lnSpc>
                          <a:spcPct val="100000"/>
                        </a:lnSpc>
                        <a:spcBef>
                          <a:spcPts val="0"/>
                        </a:spcBef>
                        <a:spcAft>
                          <a:spcPts val="0"/>
                        </a:spcAft>
                        <a:buClr>
                          <a:srgbClr val="000000"/>
                        </a:buClr>
                        <a:buSzPts val="1100"/>
                        <a:buFont typeface="Arial"/>
                        <a:buNone/>
                      </a:pPr>
                      <a:r>
                        <a:rPr lang="en-US" sz="1000">
                          <a:solidFill>
                            <a:srgbClr val="4C4C4C"/>
                          </a:solidFill>
                          <a:latin typeface="Overpass"/>
                          <a:ea typeface="Overpass"/>
                          <a:cs typeface="Overpass"/>
                          <a:sym typeface="Overpass"/>
                        </a:rPr>
                        <a:t>Security</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tc>
                  <a:txBody>
                    <a:bodyPr/>
                    <a:lstStyle/>
                    <a:p>
                      <a:pPr marL="0" lvl="0" indent="0" rtl="0">
                        <a:spcBef>
                          <a:spcPts val="0"/>
                        </a:spcBef>
                        <a:spcAft>
                          <a:spcPts val="0"/>
                        </a:spcAft>
                        <a:buNone/>
                      </a:pPr>
                      <a:r>
                        <a:rPr lang="en-US" sz="1000" u="sng">
                          <a:solidFill>
                            <a:srgbClr val="4C4C4C"/>
                          </a:solidFill>
                          <a:latin typeface="Overpass"/>
                          <a:ea typeface="Overpass"/>
                          <a:cs typeface="Overpass"/>
                          <a:sym typeface="Overpass"/>
                        </a:rPr>
                        <a:t>Requires</a:t>
                      </a:r>
                      <a:r>
                        <a:rPr lang="en-US" sz="1000">
                          <a:solidFill>
                            <a:srgbClr val="4C4C4C"/>
                          </a:solidFill>
                          <a:latin typeface="Overpass"/>
                          <a:ea typeface="Overpass"/>
                          <a:cs typeface="Overpass"/>
                          <a:sym typeface="Overpass"/>
                        </a:rPr>
                        <a:t> third-party solutions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tc>
                  <a:txBody>
                    <a:bodyPr/>
                    <a:lstStyle/>
                    <a:p>
                      <a:pPr marL="0" lvl="0" indent="0" rtl="0">
                        <a:spcBef>
                          <a:spcPts val="0"/>
                        </a:spcBef>
                        <a:spcAft>
                          <a:spcPts val="0"/>
                        </a:spcAft>
                        <a:buClr>
                          <a:srgbClr val="000000"/>
                        </a:buClr>
                        <a:buSzPts val="1100"/>
                        <a:buFont typeface="Arial"/>
                        <a:buNone/>
                      </a:pPr>
                      <a:r>
                        <a:rPr lang="en-US" sz="1000">
                          <a:solidFill>
                            <a:srgbClr val="4C4C4C"/>
                          </a:solidFill>
                          <a:latin typeface="Overpass"/>
                          <a:ea typeface="Overpass"/>
                          <a:cs typeface="Overpass"/>
                          <a:sym typeface="Overpass"/>
                        </a:rPr>
                        <a:t>RHEL security/patches, SELinux isolation, image scanning, encryption, unprivileged containers, secret management, role-based access control and granular control over container operations</a:t>
                      </a:r>
                      <a:endParaRPr sz="1000">
                        <a:solidFill>
                          <a:srgbClr val="4C4C4C"/>
                        </a:solidFill>
                        <a:latin typeface="Overpass"/>
                        <a:ea typeface="Overpass"/>
                        <a:cs typeface="Overpass"/>
                        <a:sym typeface="Overpass"/>
                      </a:endParaRPr>
                    </a:p>
                  </a:txBody>
                  <a:tcPr marL="91425" marR="91425" marT="68575" marB="68575">
                    <a:lnL w="9525" cap="flat" cmpd="sng">
                      <a:solidFill>
                        <a:srgbClr val="F1F1F1"/>
                      </a:solidFill>
                      <a:prstDash val="solid"/>
                      <a:round/>
                      <a:headEnd type="none" w="sm" len="sm"/>
                      <a:tailEnd type="none" w="sm" len="sm"/>
                    </a:lnL>
                    <a:lnR w="9525" cap="flat" cmpd="sng">
                      <a:solidFill>
                        <a:srgbClr val="F1F1F1"/>
                      </a:solidFill>
                      <a:prstDash val="solid"/>
                      <a:round/>
                      <a:headEnd type="none" w="sm" len="sm"/>
                      <a:tailEnd type="none" w="sm" len="sm"/>
                    </a:lnR>
                    <a:lnT w="9525" cap="flat" cmpd="sng">
                      <a:solidFill>
                        <a:srgbClr val="F1F1F1"/>
                      </a:solidFill>
                      <a:prstDash val="solid"/>
                      <a:round/>
                      <a:headEnd type="none" w="sm" len="sm"/>
                      <a:tailEnd type="none" w="sm" len="sm"/>
                    </a:lnT>
                    <a:lnB w="9525" cap="flat" cmpd="sng">
                      <a:solidFill>
                        <a:srgbClr val="F1F1F1"/>
                      </a:solidFill>
                      <a:prstDash val="solid"/>
                      <a:round/>
                      <a:headEnd type="none" w="sm" len="sm"/>
                      <a:tailEnd type="none" w="sm" len="sm"/>
                    </a:lnB>
                    <a:solidFill>
                      <a:srgbClr val="DCDCD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753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411">
            <a:extLst>
              <a:ext uri="{FF2B5EF4-FFF2-40B4-BE49-F238E27FC236}">
                <a16:creationId xmlns:a16="http://schemas.microsoft.com/office/drawing/2014/main" id="{4FA782DF-CA7B-8C40-A243-232012B6B7A4}"/>
              </a:ext>
            </a:extLst>
          </p:cNvPr>
          <p:cNvSpPr txBox="1">
            <a:spLocks noGrp="1"/>
          </p:cNvSpPr>
          <p:nvPr>
            <p:ph type="title"/>
          </p:nvPr>
        </p:nvSpPr>
        <p:spPr>
          <a:xfrm>
            <a:off x="826650" y="0"/>
            <a:ext cx="7490700" cy="10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ACCESS VIA WEB, CLI, IDE AND API</a:t>
            </a:r>
            <a:endParaRPr/>
          </a:p>
        </p:txBody>
      </p:sp>
      <p:pic>
        <p:nvPicPr>
          <p:cNvPr id="7" name="Shape 2412">
            <a:extLst>
              <a:ext uri="{FF2B5EF4-FFF2-40B4-BE49-F238E27FC236}">
                <a16:creationId xmlns:a16="http://schemas.microsoft.com/office/drawing/2014/main" id="{6CCE0F13-4483-3C44-828A-2BD8CD2E8453}"/>
              </a:ext>
            </a:extLst>
          </p:cNvPr>
          <p:cNvPicPr preferRelativeResize="0"/>
          <p:nvPr/>
        </p:nvPicPr>
        <p:blipFill>
          <a:blip r:embed="rId3">
            <a:alphaModFix/>
          </a:blip>
          <a:stretch>
            <a:fillRect/>
          </a:stretch>
        </p:blipFill>
        <p:spPr>
          <a:xfrm>
            <a:off x="297259" y="3058915"/>
            <a:ext cx="594465" cy="699123"/>
          </a:xfrm>
          <a:prstGeom prst="rect">
            <a:avLst/>
          </a:prstGeom>
          <a:solidFill>
            <a:schemeClr val="bg1"/>
          </a:solidFill>
          <a:ln>
            <a:noFill/>
          </a:ln>
        </p:spPr>
      </p:pic>
      <p:sp>
        <p:nvSpPr>
          <p:cNvPr id="8" name="Shape 2413">
            <a:extLst>
              <a:ext uri="{FF2B5EF4-FFF2-40B4-BE49-F238E27FC236}">
                <a16:creationId xmlns:a16="http://schemas.microsoft.com/office/drawing/2014/main" id="{AB7F83DC-A9F2-894E-A754-581B1C35BA0A}"/>
              </a:ext>
            </a:extLst>
          </p:cNvPr>
          <p:cNvSpPr/>
          <p:nvPr/>
        </p:nvSpPr>
        <p:spPr>
          <a:xfrm>
            <a:off x="1145684" y="3226724"/>
            <a:ext cx="852000" cy="363600"/>
          </a:xfrm>
          <a:prstGeom prst="roundRect">
            <a:avLst>
              <a:gd name="adj" fmla="val 16667"/>
            </a:avLst>
          </a:prstGeom>
          <a:solidFill>
            <a:schemeClr val="bg1"/>
          </a:solid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EXISTING AUTOMATION TOOLSETS</a:t>
            </a:r>
            <a:endParaRPr sz="600" b="1">
              <a:solidFill>
                <a:srgbClr val="666666"/>
              </a:solidFill>
              <a:latin typeface="Proxima Nova"/>
              <a:ea typeface="Proxima Nova"/>
              <a:cs typeface="Proxima Nova"/>
              <a:sym typeface="Proxima Nova"/>
            </a:endParaRPr>
          </a:p>
        </p:txBody>
      </p:sp>
      <p:cxnSp>
        <p:nvCxnSpPr>
          <p:cNvPr id="9" name="Shape 2414">
            <a:extLst>
              <a:ext uri="{FF2B5EF4-FFF2-40B4-BE49-F238E27FC236}">
                <a16:creationId xmlns:a16="http://schemas.microsoft.com/office/drawing/2014/main" id="{F8E09AA7-E36E-5841-AB44-E8EF01FEEEF7}"/>
              </a:ext>
            </a:extLst>
          </p:cNvPr>
          <p:cNvCxnSpPr>
            <a:stCxn id="7" idx="3"/>
            <a:endCxn id="8" idx="1"/>
          </p:cNvCxnSpPr>
          <p:nvPr/>
        </p:nvCxnSpPr>
        <p:spPr>
          <a:xfrm>
            <a:off x="891724" y="3408476"/>
            <a:ext cx="254100" cy="0"/>
          </a:xfrm>
          <a:prstGeom prst="straightConnector1">
            <a:avLst/>
          </a:prstGeom>
          <a:noFill/>
          <a:ln w="9525" cap="flat" cmpd="sng">
            <a:solidFill>
              <a:srgbClr val="666666"/>
            </a:solidFill>
            <a:prstDash val="solid"/>
            <a:round/>
            <a:headEnd type="oval" w="med" len="med"/>
            <a:tailEnd type="none" w="med" len="med"/>
          </a:ln>
        </p:spPr>
      </p:cxnSp>
      <p:cxnSp>
        <p:nvCxnSpPr>
          <p:cNvPr id="10" name="Shape 2415">
            <a:extLst>
              <a:ext uri="{FF2B5EF4-FFF2-40B4-BE49-F238E27FC236}">
                <a16:creationId xmlns:a16="http://schemas.microsoft.com/office/drawing/2014/main" id="{BCD3BCBE-8551-5B47-A0C3-4D89579FAE83}"/>
              </a:ext>
            </a:extLst>
          </p:cNvPr>
          <p:cNvCxnSpPr/>
          <p:nvPr/>
        </p:nvCxnSpPr>
        <p:spPr>
          <a:xfrm>
            <a:off x="1996454" y="3408439"/>
            <a:ext cx="229200" cy="0"/>
          </a:xfrm>
          <a:prstGeom prst="straightConnector1">
            <a:avLst/>
          </a:prstGeom>
          <a:noFill/>
          <a:ln w="9525" cap="flat" cmpd="sng">
            <a:solidFill>
              <a:srgbClr val="666666"/>
            </a:solidFill>
            <a:prstDash val="solid"/>
            <a:round/>
            <a:headEnd type="none" w="med" len="med"/>
            <a:tailEnd type="none" w="med" len="med"/>
          </a:ln>
        </p:spPr>
      </p:cxnSp>
      <p:pic>
        <p:nvPicPr>
          <p:cNvPr id="11" name="Shape 2416">
            <a:extLst>
              <a:ext uri="{FF2B5EF4-FFF2-40B4-BE49-F238E27FC236}">
                <a16:creationId xmlns:a16="http://schemas.microsoft.com/office/drawing/2014/main" id="{886D8B38-029E-6848-858D-259212B9ACA8}"/>
              </a:ext>
            </a:extLst>
          </p:cNvPr>
          <p:cNvPicPr preferRelativeResize="0"/>
          <p:nvPr/>
        </p:nvPicPr>
        <p:blipFill>
          <a:blip r:embed="rId4">
            <a:alphaModFix/>
          </a:blip>
          <a:stretch>
            <a:fillRect/>
          </a:stretch>
        </p:blipFill>
        <p:spPr>
          <a:xfrm>
            <a:off x="332306" y="2083851"/>
            <a:ext cx="524371" cy="719992"/>
          </a:xfrm>
          <a:prstGeom prst="rect">
            <a:avLst/>
          </a:prstGeom>
          <a:solidFill>
            <a:schemeClr val="bg1"/>
          </a:solidFill>
          <a:ln>
            <a:noFill/>
          </a:ln>
        </p:spPr>
      </p:pic>
      <p:sp>
        <p:nvSpPr>
          <p:cNvPr id="12" name="Shape 2417">
            <a:extLst>
              <a:ext uri="{FF2B5EF4-FFF2-40B4-BE49-F238E27FC236}">
                <a16:creationId xmlns:a16="http://schemas.microsoft.com/office/drawing/2014/main" id="{AD4938D8-48B9-A649-A09C-3B3EDD09C3B7}"/>
              </a:ext>
            </a:extLst>
          </p:cNvPr>
          <p:cNvSpPr/>
          <p:nvPr/>
        </p:nvSpPr>
        <p:spPr>
          <a:xfrm>
            <a:off x="1145686" y="2021374"/>
            <a:ext cx="852000" cy="320100"/>
          </a:xfrm>
          <a:prstGeom prst="roundRect">
            <a:avLst>
              <a:gd name="adj" fmla="val 16667"/>
            </a:avLst>
          </a:prstGeom>
          <a:solidFill>
            <a:schemeClr val="bg1"/>
          </a:solid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SCM</a:t>
            </a:r>
            <a:endParaRPr sz="600" b="1">
              <a:solidFill>
                <a:srgbClr val="666666"/>
              </a:solidFill>
              <a:latin typeface="Proxima Nova"/>
              <a:ea typeface="Proxima Nova"/>
              <a:cs typeface="Proxima Nova"/>
              <a:sym typeface="Proxima Nova"/>
            </a:endParaRPr>
          </a:p>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(GIT)</a:t>
            </a:r>
            <a:endParaRPr sz="600" b="1">
              <a:solidFill>
                <a:srgbClr val="666666"/>
              </a:solidFill>
              <a:latin typeface="Proxima Nova"/>
              <a:ea typeface="Proxima Nova"/>
              <a:cs typeface="Proxima Nova"/>
              <a:sym typeface="Proxima Nova"/>
            </a:endParaRPr>
          </a:p>
        </p:txBody>
      </p:sp>
      <p:sp>
        <p:nvSpPr>
          <p:cNvPr id="13" name="Shape 2418">
            <a:extLst>
              <a:ext uri="{FF2B5EF4-FFF2-40B4-BE49-F238E27FC236}">
                <a16:creationId xmlns:a16="http://schemas.microsoft.com/office/drawing/2014/main" id="{B7F7C415-54FF-7147-87D4-C7825F796DE6}"/>
              </a:ext>
            </a:extLst>
          </p:cNvPr>
          <p:cNvSpPr/>
          <p:nvPr/>
        </p:nvSpPr>
        <p:spPr>
          <a:xfrm>
            <a:off x="1145686" y="2550847"/>
            <a:ext cx="852000" cy="320100"/>
          </a:xfrm>
          <a:prstGeom prst="roundRect">
            <a:avLst>
              <a:gd name="adj" fmla="val 16667"/>
            </a:avLst>
          </a:prstGeom>
          <a:solidFill>
            <a:schemeClr val="bg1"/>
          </a:solid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b="1">
                <a:solidFill>
                  <a:srgbClr val="666666"/>
                </a:solidFill>
                <a:latin typeface="Proxima Nova"/>
                <a:ea typeface="Proxima Nova"/>
                <a:cs typeface="Proxima Nova"/>
                <a:sym typeface="Proxima Nova"/>
              </a:rPr>
              <a:t>CI/CD</a:t>
            </a:r>
            <a:endParaRPr sz="600" b="1">
              <a:solidFill>
                <a:srgbClr val="666666"/>
              </a:solidFill>
              <a:latin typeface="Proxima Nova"/>
              <a:ea typeface="Proxima Nova"/>
              <a:cs typeface="Proxima Nova"/>
              <a:sym typeface="Proxima Nova"/>
            </a:endParaRPr>
          </a:p>
        </p:txBody>
      </p:sp>
      <p:cxnSp>
        <p:nvCxnSpPr>
          <p:cNvPr id="14" name="Shape 2419">
            <a:extLst>
              <a:ext uri="{FF2B5EF4-FFF2-40B4-BE49-F238E27FC236}">
                <a16:creationId xmlns:a16="http://schemas.microsoft.com/office/drawing/2014/main" id="{36695D0E-93BD-C546-AE28-2A157D1AEB5D}"/>
              </a:ext>
            </a:extLst>
          </p:cNvPr>
          <p:cNvCxnSpPr>
            <a:stCxn id="12" idx="2"/>
            <a:endCxn id="13" idx="0"/>
          </p:cNvCxnSpPr>
          <p:nvPr/>
        </p:nvCxnSpPr>
        <p:spPr>
          <a:xfrm>
            <a:off x="1571686" y="2341474"/>
            <a:ext cx="0" cy="209400"/>
          </a:xfrm>
          <a:prstGeom prst="straightConnector1">
            <a:avLst/>
          </a:prstGeom>
          <a:noFill/>
          <a:ln w="9525" cap="flat" cmpd="sng">
            <a:solidFill>
              <a:srgbClr val="666666"/>
            </a:solidFill>
            <a:prstDash val="solid"/>
            <a:round/>
            <a:headEnd type="none" w="med" len="med"/>
            <a:tailEnd type="triangle" w="med" len="med"/>
          </a:ln>
        </p:spPr>
      </p:cxnSp>
      <p:cxnSp>
        <p:nvCxnSpPr>
          <p:cNvPr id="15" name="Shape 2420">
            <a:extLst>
              <a:ext uri="{FF2B5EF4-FFF2-40B4-BE49-F238E27FC236}">
                <a16:creationId xmlns:a16="http://schemas.microsoft.com/office/drawing/2014/main" id="{606EBFEB-C6B7-3E40-B8F9-CFDEEE7FC421}"/>
              </a:ext>
            </a:extLst>
          </p:cNvPr>
          <p:cNvCxnSpPr>
            <a:stCxn id="11" idx="3"/>
            <a:endCxn id="12" idx="1"/>
          </p:cNvCxnSpPr>
          <p:nvPr/>
        </p:nvCxnSpPr>
        <p:spPr>
          <a:xfrm rot="10800000" flipH="1">
            <a:off x="856677" y="2181347"/>
            <a:ext cx="288900" cy="2625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16" name="Shape 2421">
            <a:extLst>
              <a:ext uri="{FF2B5EF4-FFF2-40B4-BE49-F238E27FC236}">
                <a16:creationId xmlns:a16="http://schemas.microsoft.com/office/drawing/2014/main" id="{E8BC9F9C-6931-BD46-B859-84E11F8DFB5C}"/>
              </a:ext>
            </a:extLst>
          </p:cNvPr>
          <p:cNvCxnSpPr>
            <a:stCxn id="11" idx="3"/>
            <a:endCxn id="13" idx="1"/>
          </p:cNvCxnSpPr>
          <p:nvPr/>
        </p:nvCxnSpPr>
        <p:spPr>
          <a:xfrm>
            <a:off x="856677" y="2443847"/>
            <a:ext cx="288900" cy="2670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17" name="Shape 2422">
            <a:extLst>
              <a:ext uri="{FF2B5EF4-FFF2-40B4-BE49-F238E27FC236}">
                <a16:creationId xmlns:a16="http://schemas.microsoft.com/office/drawing/2014/main" id="{CAB9AAE9-6174-1542-9D31-3EF11946BCFC}"/>
              </a:ext>
            </a:extLst>
          </p:cNvPr>
          <p:cNvCxnSpPr/>
          <p:nvPr/>
        </p:nvCxnSpPr>
        <p:spPr>
          <a:xfrm>
            <a:off x="1996455" y="2181400"/>
            <a:ext cx="229200" cy="600"/>
          </a:xfrm>
          <a:prstGeom prst="bentConnector3">
            <a:avLst>
              <a:gd name="adj1" fmla="val 50000"/>
            </a:avLst>
          </a:prstGeom>
          <a:noFill/>
          <a:ln w="9525" cap="flat" cmpd="sng">
            <a:solidFill>
              <a:srgbClr val="666666"/>
            </a:solidFill>
            <a:prstDash val="solid"/>
            <a:round/>
            <a:headEnd type="none" w="med" len="med"/>
            <a:tailEnd type="none" w="med" len="med"/>
          </a:ln>
        </p:spPr>
      </p:cxnSp>
      <p:cxnSp>
        <p:nvCxnSpPr>
          <p:cNvPr id="18" name="Shape 2423">
            <a:extLst>
              <a:ext uri="{FF2B5EF4-FFF2-40B4-BE49-F238E27FC236}">
                <a16:creationId xmlns:a16="http://schemas.microsoft.com/office/drawing/2014/main" id="{7C1668FF-6AAB-BC40-A5EC-B91E3A852712}"/>
              </a:ext>
            </a:extLst>
          </p:cNvPr>
          <p:cNvCxnSpPr/>
          <p:nvPr/>
        </p:nvCxnSpPr>
        <p:spPr>
          <a:xfrm>
            <a:off x="1996455" y="2710873"/>
            <a:ext cx="229200" cy="600"/>
          </a:xfrm>
          <a:prstGeom prst="straightConnector1">
            <a:avLst/>
          </a:prstGeom>
          <a:noFill/>
          <a:ln w="9525" cap="flat" cmpd="sng">
            <a:solidFill>
              <a:srgbClr val="666666"/>
            </a:solidFill>
            <a:prstDash val="solid"/>
            <a:round/>
            <a:headEnd type="none" w="med" len="med"/>
            <a:tailEnd type="none" w="med" len="med"/>
          </a:ln>
        </p:spPr>
      </p:cxnSp>
      <p:sp>
        <p:nvSpPr>
          <p:cNvPr id="19" name="Shape 2424">
            <a:extLst>
              <a:ext uri="{FF2B5EF4-FFF2-40B4-BE49-F238E27FC236}">
                <a16:creationId xmlns:a16="http://schemas.microsoft.com/office/drawing/2014/main" id="{6B87860E-F7B6-FC42-BEB1-6A9C68667236}"/>
              </a:ext>
            </a:extLst>
          </p:cNvPr>
          <p:cNvSpPr/>
          <p:nvPr/>
        </p:nvSpPr>
        <p:spPr>
          <a:xfrm>
            <a:off x="2224513" y="1838800"/>
            <a:ext cx="3977400" cy="21927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Proxima Nova"/>
              <a:ea typeface="Proxima Nova"/>
              <a:cs typeface="Proxima Nova"/>
              <a:sym typeface="Proxima Nova"/>
            </a:endParaRPr>
          </a:p>
        </p:txBody>
      </p:sp>
      <p:sp>
        <p:nvSpPr>
          <p:cNvPr id="20" name="Shape 2425">
            <a:extLst>
              <a:ext uri="{FF2B5EF4-FFF2-40B4-BE49-F238E27FC236}">
                <a16:creationId xmlns:a16="http://schemas.microsoft.com/office/drawing/2014/main" id="{E1F0CD18-B1D4-7247-9DDB-13CE1983531C}"/>
              </a:ext>
            </a:extLst>
          </p:cNvPr>
          <p:cNvSpPr/>
          <p:nvPr/>
        </p:nvSpPr>
        <p:spPr>
          <a:xfrm>
            <a:off x="2223000" y="1482351"/>
            <a:ext cx="4668000" cy="320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SERVICE LAYER</a:t>
            </a:r>
            <a:endParaRPr sz="700" b="1">
              <a:solidFill>
                <a:srgbClr val="FFFFFF"/>
              </a:solidFill>
              <a:latin typeface="Proxima Nova"/>
              <a:ea typeface="Proxima Nova"/>
              <a:cs typeface="Proxima Nova"/>
              <a:sym typeface="Proxima Nova"/>
            </a:endParaRPr>
          </a:p>
        </p:txBody>
      </p:sp>
      <p:grpSp>
        <p:nvGrpSpPr>
          <p:cNvPr id="21" name="Shape 2426">
            <a:extLst>
              <a:ext uri="{FF2B5EF4-FFF2-40B4-BE49-F238E27FC236}">
                <a16:creationId xmlns:a16="http://schemas.microsoft.com/office/drawing/2014/main" id="{F254A673-838C-344D-88E4-372EBBCA5E4C}"/>
              </a:ext>
            </a:extLst>
          </p:cNvPr>
          <p:cNvGrpSpPr/>
          <p:nvPr/>
        </p:nvGrpSpPr>
        <p:grpSpPr>
          <a:xfrm>
            <a:off x="2224573" y="1050261"/>
            <a:ext cx="4668000" cy="400200"/>
            <a:chOff x="2547285" y="905655"/>
            <a:chExt cx="4668000" cy="400200"/>
          </a:xfrm>
        </p:grpSpPr>
        <p:sp>
          <p:nvSpPr>
            <p:cNvPr id="22" name="Shape 2427">
              <a:extLst>
                <a:ext uri="{FF2B5EF4-FFF2-40B4-BE49-F238E27FC236}">
                  <a16:creationId xmlns:a16="http://schemas.microsoft.com/office/drawing/2014/main" id="{923DCF3B-0C23-B347-9B64-0CFEB1513AEE}"/>
                </a:ext>
              </a:extLst>
            </p:cNvPr>
            <p:cNvSpPr/>
            <p:nvPr/>
          </p:nvSpPr>
          <p:spPr>
            <a:xfrm>
              <a:off x="2547285" y="905655"/>
              <a:ext cx="4668000" cy="400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ROUTING LAYER</a:t>
              </a:r>
              <a:endParaRPr sz="700" b="1">
                <a:solidFill>
                  <a:srgbClr val="FFFFFF"/>
                </a:solidFill>
                <a:latin typeface="Proxima Nova"/>
                <a:ea typeface="Proxima Nova"/>
                <a:cs typeface="Proxima Nova"/>
                <a:sym typeface="Proxima Nova"/>
              </a:endParaRPr>
            </a:p>
          </p:txBody>
        </p:sp>
        <p:pic>
          <p:nvPicPr>
            <p:cNvPr id="23" name="Shape 2428">
              <a:extLst>
                <a:ext uri="{FF2B5EF4-FFF2-40B4-BE49-F238E27FC236}">
                  <a16:creationId xmlns:a16="http://schemas.microsoft.com/office/drawing/2014/main" id="{D8AFCDD8-FADA-A541-BDC0-212036FC8E3F}"/>
                </a:ext>
              </a:extLst>
            </p:cNvPr>
            <p:cNvPicPr preferRelativeResize="0"/>
            <p:nvPr/>
          </p:nvPicPr>
          <p:blipFill>
            <a:blip r:embed="rId5">
              <a:alphaModFix/>
            </a:blip>
            <a:stretch>
              <a:fillRect/>
            </a:stretch>
          </p:blipFill>
          <p:spPr>
            <a:xfrm>
              <a:off x="3305545" y="1003648"/>
              <a:ext cx="313014" cy="229803"/>
            </a:xfrm>
            <a:prstGeom prst="rect">
              <a:avLst/>
            </a:prstGeom>
            <a:noFill/>
            <a:ln>
              <a:noFill/>
            </a:ln>
          </p:spPr>
        </p:pic>
        <p:pic>
          <p:nvPicPr>
            <p:cNvPr id="24" name="Shape 2429">
              <a:extLst>
                <a:ext uri="{FF2B5EF4-FFF2-40B4-BE49-F238E27FC236}">
                  <a16:creationId xmlns:a16="http://schemas.microsoft.com/office/drawing/2014/main" id="{26FADCC2-BE5C-F04D-91E9-D819C6B7D698}"/>
                </a:ext>
              </a:extLst>
            </p:cNvPr>
            <p:cNvPicPr preferRelativeResize="0"/>
            <p:nvPr/>
          </p:nvPicPr>
          <p:blipFill>
            <a:blip r:embed="rId6">
              <a:alphaModFix/>
            </a:blip>
            <a:stretch>
              <a:fillRect/>
            </a:stretch>
          </p:blipFill>
          <p:spPr>
            <a:xfrm>
              <a:off x="2823382" y="1005502"/>
              <a:ext cx="298020" cy="226094"/>
            </a:xfrm>
            <a:prstGeom prst="rect">
              <a:avLst/>
            </a:prstGeom>
            <a:noFill/>
            <a:ln>
              <a:noFill/>
            </a:ln>
          </p:spPr>
        </p:pic>
        <p:pic>
          <p:nvPicPr>
            <p:cNvPr id="25" name="Shape 2430">
              <a:extLst>
                <a:ext uri="{FF2B5EF4-FFF2-40B4-BE49-F238E27FC236}">
                  <a16:creationId xmlns:a16="http://schemas.microsoft.com/office/drawing/2014/main" id="{F7E40693-8DA0-1347-A24A-0B8AA3655137}"/>
                </a:ext>
              </a:extLst>
            </p:cNvPr>
            <p:cNvPicPr preferRelativeResize="0"/>
            <p:nvPr/>
          </p:nvPicPr>
          <p:blipFill>
            <a:blip r:embed="rId7">
              <a:alphaModFix/>
            </a:blip>
            <a:stretch>
              <a:fillRect/>
            </a:stretch>
          </p:blipFill>
          <p:spPr>
            <a:xfrm>
              <a:off x="4190054" y="1000213"/>
              <a:ext cx="134816" cy="236672"/>
            </a:xfrm>
            <a:prstGeom prst="rect">
              <a:avLst/>
            </a:prstGeom>
            <a:noFill/>
            <a:ln>
              <a:noFill/>
            </a:ln>
          </p:spPr>
        </p:pic>
        <p:pic>
          <p:nvPicPr>
            <p:cNvPr id="26" name="Shape 2431">
              <a:extLst>
                <a:ext uri="{FF2B5EF4-FFF2-40B4-BE49-F238E27FC236}">
                  <a16:creationId xmlns:a16="http://schemas.microsoft.com/office/drawing/2014/main" id="{52157299-D350-6C43-8E1A-143C6A41F0FF}"/>
                </a:ext>
              </a:extLst>
            </p:cNvPr>
            <p:cNvPicPr preferRelativeResize="0"/>
            <p:nvPr/>
          </p:nvPicPr>
          <p:blipFill>
            <a:blip r:embed="rId8">
              <a:alphaModFix/>
            </a:blip>
            <a:stretch>
              <a:fillRect/>
            </a:stretch>
          </p:blipFill>
          <p:spPr>
            <a:xfrm>
              <a:off x="3802703" y="982224"/>
              <a:ext cx="203208" cy="272650"/>
            </a:xfrm>
            <a:prstGeom prst="rect">
              <a:avLst/>
            </a:prstGeom>
            <a:noFill/>
            <a:ln>
              <a:noFill/>
            </a:ln>
          </p:spPr>
        </p:pic>
        <p:pic>
          <p:nvPicPr>
            <p:cNvPr id="27" name="Shape 2432">
              <a:extLst>
                <a:ext uri="{FF2B5EF4-FFF2-40B4-BE49-F238E27FC236}">
                  <a16:creationId xmlns:a16="http://schemas.microsoft.com/office/drawing/2014/main" id="{1C5945DC-8AB0-594E-9346-9AA1901451B0}"/>
                </a:ext>
              </a:extLst>
            </p:cNvPr>
            <p:cNvPicPr preferRelativeResize="0"/>
            <p:nvPr/>
          </p:nvPicPr>
          <p:blipFill>
            <a:blip r:embed="rId5">
              <a:alphaModFix/>
            </a:blip>
            <a:stretch>
              <a:fillRect/>
            </a:stretch>
          </p:blipFill>
          <p:spPr>
            <a:xfrm>
              <a:off x="6173870" y="1003648"/>
              <a:ext cx="313014" cy="229803"/>
            </a:xfrm>
            <a:prstGeom prst="rect">
              <a:avLst/>
            </a:prstGeom>
            <a:noFill/>
            <a:ln>
              <a:noFill/>
            </a:ln>
          </p:spPr>
        </p:pic>
        <p:pic>
          <p:nvPicPr>
            <p:cNvPr id="28" name="Shape 2433">
              <a:extLst>
                <a:ext uri="{FF2B5EF4-FFF2-40B4-BE49-F238E27FC236}">
                  <a16:creationId xmlns:a16="http://schemas.microsoft.com/office/drawing/2014/main" id="{9FE0B4C0-3B64-484C-8EA5-B42D95E7DF3A}"/>
                </a:ext>
              </a:extLst>
            </p:cNvPr>
            <p:cNvPicPr preferRelativeResize="0"/>
            <p:nvPr/>
          </p:nvPicPr>
          <p:blipFill>
            <a:blip r:embed="rId6">
              <a:alphaModFix/>
            </a:blip>
            <a:stretch>
              <a:fillRect/>
            </a:stretch>
          </p:blipFill>
          <p:spPr>
            <a:xfrm>
              <a:off x="6654219" y="1005502"/>
              <a:ext cx="298020" cy="226094"/>
            </a:xfrm>
            <a:prstGeom prst="rect">
              <a:avLst/>
            </a:prstGeom>
            <a:noFill/>
            <a:ln>
              <a:noFill/>
            </a:ln>
          </p:spPr>
        </p:pic>
        <p:pic>
          <p:nvPicPr>
            <p:cNvPr id="29" name="Shape 2434">
              <a:extLst>
                <a:ext uri="{FF2B5EF4-FFF2-40B4-BE49-F238E27FC236}">
                  <a16:creationId xmlns:a16="http://schemas.microsoft.com/office/drawing/2014/main" id="{438F8197-9B31-BF40-8E4B-A69D387ABB44}"/>
                </a:ext>
              </a:extLst>
            </p:cNvPr>
            <p:cNvPicPr preferRelativeResize="0"/>
            <p:nvPr/>
          </p:nvPicPr>
          <p:blipFill>
            <a:blip r:embed="rId7">
              <a:alphaModFix/>
            </a:blip>
            <a:stretch>
              <a:fillRect/>
            </a:stretch>
          </p:blipFill>
          <p:spPr>
            <a:xfrm>
              <a:off x="5501177" y="1000213"/>
              <a:ext cx="134816" cy="236672"/>
            </a:xfrm>
            <a:prstGeom prst="rect">
              <a:avLst/>
            </a:prstGeom>
            <a:noFill/>
            <a:ln>
              <a:noFill/>
            </a:ln>
          </p:spPr>
        </p:pic>
        <p:pic>
          <p:nvPicPr>
            <p:cNvPr id="30" name="Shape 2435">
              <a:extLst>
                <a:ext uri="{FF2B5EF4-FFF2-40B4-BE49-F238E27FC236}">
                  <a16:creationId xmlns:a16="http://schemas.microsoft.com/office/drawing/2014/main" id="{078DFB39-C82B-EA47-87A1-E29B8F87EE7F}"/>
                </a:ext>
              </a:extLst>
            </p:cNvPr>
            <p:cNvPicPr preferRelativeResize="0"/>
            <p:nvPr/>
          </p:nvPicPr>
          <p:blipFill>
            <a:blip r:embed="rId8">
              <a:alphaModFix/>
            </a:blip>
            <a:stretch>
              <a:fillRect/>
            </a:stretch>
          </p:blipFill>
          <p:spPr>
            <a:xfrm>
              <a:off x="5803328" y="982224"/>
              <a:ext cx="203208" cy="272650"/>
            </a:xfrm>
            <a:prstGeom prst="rect">
              <a:avLst/>
            </a:prstGeom>
            <a:noFill/>
            <a:ln>
              <a:noFill/>
            </a:ln>
          </p:spPr>
        </p:pic>
      </p:grpSp>
      <p:grpSp>
        <p:nvGrpSpPr>
          <p:cNvPr id="31" name="Shape 2436">
            <a:extLst>
              <a:ext uri="{FF2B5EF4-FFF2-40B4-BE49-F238E27FC236}">
                <a16:creationId xmlns:a16="http://schemas.microsoft.com/office/drawing/2014/main" id="{1E0FADB2-8470-6041-B274-4BA79A575EE7}"/>
              </a:ext>
            </a:extLst>
          </p:cNvPr>
          <p:cNvGrpSpPr/>
          <p:nvPr/>
        </p:nvGrpSpPr>
        <p:grpSpPr>
          <a:xfrm>
            <a:off x="6201912" y="1838875"/>
            <a:ext cx="719100" cy="1083694"/>
            <a:chOff x="6524617" y="1838800"/>
            <a:chExt cx="719100" cy="1075200"/>
          </a:xfrm>
        </p:grpSpPr>
        <p:sp>
          <p:nvSpPr>
            <p:cNvPr id="32" name="Shape 2437">
              <a:extLst>
                <a:ext uri="{FF2B5EF4-FFF2-40B4-BE49-F238E27FC236}">
                  <a16:creationId xmlns:a16="http://schemas.microsoft.com/office/drawing/2014/main" id="{283ECFF7-BED4-9E43-83B8-7F598E329F25}"/>
                </a:ext>
              </a:extLst>
            </p:cNvPr>
            <p:cNvSpPr/>
            <p:nvPr/>
          </p:nvSpPr>
          <p:spPr>
            <a:xfrm>
              <a:off x="6557675" y="1838800"/>
              <a:ext cx="657600" cy="1075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Proxima Nova"/>
                <a:ea typeface="Proxima Nova"/>
                <a:cs typeface="Proxima Nova"/>
                <a:sym typeface="Proxima Nova"/>
              </a:endParaRPr>
            </a:p>
          </p:txBody>
        </p:sp>
        <p:sp>
          <p:nvSpPr>
            <p:cNvPr id="33" name="Shape 2438">
              <a:extLst>
                <a:ext uri="{FF2B5EF4-FFF2-40B4-BE49-F238E27FC236}">
                  <a16:creationId xmlns:a16="http://schemas.microsoft.com/office/drawing/2014/main" id="{FC8C9023-16EA-5E42-B607-93AB3BABC053}"/>
                </a:ext>
              </a:extLst>
            </p:cNvPr>
            <p:cNvSpPr txBox="1"/>
            <p:nvPr/>
          </p:nvSpPr>
          <p:spPr>
            <a:xfrm>
              <a:off x="6524617" y="1854245"/>
              <a:ext cx="719100" cy="5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PERSISTENT</a:t>
              </a:r>
              <a:endParaRPr sz="7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STORAGE</a:t>
              </a:r>
              <a:endParaRPr sz="700" b="1">
                <a:solidFill>
                  <a:srgbClr val="FFFFFF"/>
                </a:solidFill>
                <a:latin typeface="Proxima Nova"/>
                <a:ea typeface="Proxima Nova"/>
                <a:cs typeface="Proxima Nova"/>
                <a:sym typeface="Proxima Nova"/>
              </a:endParaRPr>
            </a:p>
          </p:txBody>
        </p:sp>
        <p:pic>
          <p:nvPicPr>
            <p:cNvPr id="34" name="Shape 2439">
              <a:extLst>
                <a:ext uri="{FF2B5EF4-FFF2-40B4-BE49-F238E27FC236}">
                  <a16:creationId xmlns:a16="http://schemas.microsoft.com/office/drawing/2014/main" id="{08913D26-AF1D-0A4C-A992-1514C0D0B345}"/>
                </a:ext>
              </a:extLst>
            </p:cNvPr>
            <p:cNvPicPr preferRelativeResize="0"/>
            <p:nvPr/>
          </p:nvPicPr>
          <p:blipFill>
            <a:blip r:embed="rId9">
              <a:alphaModFix/>
            </a:blip>
            <a:stretch>
              <a:fillRect/>
            </a:stretch>
          </p:blipFill>
          <p:spPr>
            <a:xfrm>
              <a:off x="6731860" y="2329500"/>
              <a:ext cx="288900" cy="381378"/>
            </a:xfrm>
            <a:prstGeom prst="rect">
              <a:avLst/>
            </a:prstGeom>
            <a:noFill/>
            <a:ln>
              <a:noFill/>
            </a:ln>
          </p:spPr>
        </p:pic>
      </p:grpSp>
      <p:grpSp>
        <p:nvGrpSpPr>
          <p:cNvPr id="35" name="Shape 2440">
            <a:extLst>
              <a:ext uri="{FF2B5EF4-FFF2-40B4-BE49-F238E27FC236}">
                <a16:creationId xmlns:a16="http://schemas.microsoft.com/office/drawing/2014/main" id="{2A6042D2-3C8D-A545-B49A-59BA568CAC96}"/>
              </a:ext>
            </a:extLst>
          </p:cNvPr>
          <p:cNvGrpSpPr/>
          <p:nvPr/>
        </p:nvGrpSpPr>
        <p:grpSpPr>
          <a:xfrm>
            <a:off x="6232713" y="2956375"/>
            <a:ext cx="657600" cy="1075200"/>
            <a:chOff x="6555425" y="2956375"/>
            <a:chExt cx="657600" cy="1075200"/>
          </a:xfrm>
        </p:grpSpPr>
        <p:sp>
          <p:nvSpPr>
            <p:cNvPr id="36" name="Shape 2441">
              <a:extLst>
                <a:ext uri="{FF2B5EF4-FFF2-40B4-BE49-F238E27FC236}">
                  <a16:creationId xmlns:a16="http://schemas.microsoft.com/office/drawing/2014/main" id="{A5320949-D45A-8948-BD65-896385F517E1}"/>
                </a:ext>
              </a:extLst>
            </p:cNvPr>
            <p:cNvSpPr/>
            <p:nvPr/>
          </p:nvSpPr>
          <p:spPr>
            <a:xfrm>
              <a:off x="6555425" y="2956375"/>
              <a:ext cx="657600" cy="1075200"/>
            </a:xfrm>
            <a:prstGeom prst="rect">
              <a:avLst/>
            </a:prstGeom>
            <a:solidFill>
              <a:srgbClr val="6E6F7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REGISTRY</a:t>
              </a:r>
              <a:endParaRPr sz="700" b="1">
                <a:solidFill>
                  <a:srgbClr val="FFFFFF"/>
                </a:solidFill>
                <a:latin typeface="Proxima Nova"/>
                <a:ea typeface="Proxima Nova"/>
                <a:cs typeface="Proxima Nova"/>
                <a:sym typeface="Proxima Nova"/>
              </a:endParaRPr>
            </a:p>
          </p:txBody>
        </p:sp>
        <p:pic>
          <p:nvPicPr>
            <p:cNvPr id="37" name="Shape 2442">
              <a:extLst>
                <a:ext uri="{FF2B5EF4-FFF2-40B4-BE49-F238E27FC236}">
                  <a16:creationId xmlns:a16="http://schemas.microsoft.com/office/drawing/2014/main" id="{2953A9B5-EA0D-AA4D-B3D8-76BA4BBB459A}"/>
                </a:ext>
              </a:extLst>
            </p:cNvPr>
            <p:cNvPicPr preferRelativeResize="0"/>
            <p:nvPr/>
          </p:nvPicPr>
          <p:blipFill>
            <a:blip r:embed="rId10">
              <a:alphaModFix/>
            </a:blip>
            <a:stretch>
              <a:fillRect/>
            </a:stretch>
          </p:blipFill>
          <p:spPr>
            <a:xfrm>
              <a:off x="6704648" y="3365971"/>
              <a:ext cx="343325" cy="410380"/>
            </a:xfrm>
            <a:prstGeom prst="rect">
              <a:avLst/>
            </a:prstGeom>
            <a:noFill/>
            <a:ln>
              <a:noFill/>
            </a:ln>
          </p:spPr>
        </p:pic>
      </p:grpSp>
      <p:grpSp>
        <p:nvGrpSpPr>
          <p:cNvPr id="38" name="Shape 2443">
            <a:extLst>
              <a:ext uri="{FF2B5EF4-FFF2-40B4-BE49-F238E27FC236}">
                <a16:creationId xmlns:a16="http://schemas.microsoft.com/office/drawing/2014/main" id="{F6A7D08A-4A1E-6449-888F-438A58A291A7}"/>
              </a:ext>
            </a:extLst>
          </p:cNvPr>
          <p:cNvGrpSpPr/>
          <p:nvPr/>
        </p:nvGrpSpPr>
        <p:grpSpPr>
          <a:xfrm>
            <a:off x="3656190" y="1864953"/>
            <a:ext cx="788020" cy="1048694"/>
            <a:chOff x="3656190" y="1864953"/>
            <a:chExt cx="788020" cy="1048694"/>
          </a:xfrm>
        </p:grpSpPr>
        <p:grpSp>
          <p:nvGrpSpPr>
            <p:cNvPr id="39" name="Shape 2444">
              <a:extLst>
                <a:ext uri="{FF2B5EF4-FFF2-40B4-BE49-F238E27FC236}">
                  <a16:creationId xmlns:a16="http://schemas.microsoft.com/office/drawing/2014/main" id="{9CE0257F-F2CE-5C47-B2A3-A09313120BD5}"/>
                </a:ext>
              </a:extLst>
            </p:cNvPr>
            <p:cNvGrpSpPr/>
            <p:nvPr/>
          </p:nvGrpSpPr>
          <p:grpSpPr>
            <a:xfrm>
              <a:off x="3656190" y="1864953"/>
              <a:ext cx="788020" cy="1048694"/>
              <a:chOff x="5592955" y="2047406"/>
              <a:chExt cx="788020" cy="1048694"/>
            </a:xfrm>
          </p:grpSpPr>
          <p:sp>
            <p:nvSpPr>
              <p:cNvPr id="44" name="Shape 2445">
                <a:extLst>
                  <a:ext uri="{FF2B5EF4-FFF2-40B4-BE49-F238E27FC236}">
                    <a16:creationId xmlns:a16="http://schemas.microsoft.com/office/drawing/2014/main" id="{E1AE5ACD-48A3-3146-A6DD-A90758ADF74A}"/>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45" name="Shape 2446">
                <a:extLst>
                  <a:ext uri="{FF2B5EF4-FFF2-40B4-BE49-F238E27FC236}">
                    <a16:creationId xmlns:a16="http://schemas.microsoft.com/office/drawing/2014/main" id="{CA17077E-4255-EE45-86F1-F5A663F3C0F9}"/>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46" name="Shape 2447">
                <a:extLst>
                  <a:ext uri="{FF2B5EF4-FFF2-40B4-BE49-F238E27FC236}">
                    <a16:creationId xmlns:a16="http://schemas.microsoft.com/office/drawing/2014/main" id="{1EB61535-59D3-D946-BB39-E87594C644D0}"/>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47" name="Shape 2448">
                <a:extLst>
                  <a:ext uri="{FF2B5EF4-FFF2-40B4-BE49-F238E27FC236}">
                    <a16:creationId xmlns:a16="http://schemas.microsoft.com/office/drawing/2014/main" id="{09D63520-C629-EE49-8F17-DE858BBDB363}"/>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48" name="Shape 2449">
                <a:extLst>
                  <a:ext uri="{FF2B5EF4-FFF2-40B4-BE49-F238E27FC236}">
                    <a16:creationId xmlns:a16="http://schemas.microsoft.com/office/drawing/2014/main" id="{B3550E21-CB97-5C4C-856D-72CB4A2043BB}"/>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49" name="Shape 2450">
                <a:extLst>
                  <a:ext uri="{FF2B5EF4-FFF2-40B4-BE49-F238E27FC236}">
                    <a16:creationId xmlns:a16="http://schemas.microsoft.com/office/drawing/2014/main" id="{90AE00BC-E53F-5B45-A1F6-977979B473A3}"/>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50" name="Shape 2451">
                <a:extLst>
                  <a:ext uri="{FF2B5EF4-FFF2-40B4-BE49-F238E27FC236}">
                    <a16:creationId xmlns:a16="http://schemas.microsoft.com/office/drawing/2014/main" id="{C6D27F67-C9B1-E04B-B81C-55BAF99F449E}"/>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1" name="Shape 2452">
                <a:extLst>
                  <a:ext uri="{FF2B5EF4-FFF2-40B4-BE49-F238E27FC236}">
                    <a16:creationId xmlns:a16="http://schemas.microsoft.com/office/drawing/2014/main" id="{7A00401A-C9D2-2B45-90E3-83F2D5071120}"/>
                  </a:ext>
                </a:extLst>
              </p:cNvPr>
              <p:cNvGrpSpPr/>
              <p:nvPr/>
            </p:nvGrpSpPr>
            <p:grpSpPr>
              <a:xfrm>
                <a:off x="5592955" y="2047406"/>
                <a:ext cx="712986" cy="218400"/>
                <a:chOff x="4577530" y="2938752"/>
                <a:chExt cx="712986" cy="218400"/>
              </a:xfrm>
            </p:grpSpPr>
            <p:sp>
              <p:nvSpPr>
                <p:cNvPr id="60" name="Shape 2453">
                  <a:extLst>
                    <a:ext uri="{FF2B5EF4-FFF2-40B4-BE49-F238E27FC236}">
                      <a16:creationId xmlns:a16="http://schemas.microsoft.com/office/drawing/2014/main" id="{3D373A7B-9DCB-A94F-903B-7719961BFCF7}"/>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2454">
                  <a:extLst>
                    <a:ext uri="{FF2B5EF4-FFF2-40B4-BE49-F238E27FC236}">
                      <a16:creationId xmlns:a16="http://schemas.microsoft.com/office/drawing/2014/main" id="{92485283-22A9-B443-8CAD-5F4D20F52BE4}"/>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2455">
                  <a:extLst>
                    <a:ext uri="{FF2B5EF4-FFF2-40B4-BE49-F238E27FC236}">
                      <a16:creationId xmlns:a16="http://schemas.microsoft.com/office/drawing/2014/main" id="{EB88483C-1EAE-5D4D-8D33-9EBE941ADE4B}"/>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52" name="Shape 2456">
                <a:extLst>
                  <a:ext uri="{FF2B5EF4-FFF2-40B4-BE49-F238E27FC236}">
                    <a16:creationId xmlns:a16="http://schemas.microsoft.com/office/drawing/2014/main" id="{939ACEBA-A4AA-9749-93AB-5556BB328F58}"/>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53" name="Shape 2457">
                <a:extLst>
                  <a:ext uri="{FF2B5EF4-FFF2-40B4-BE49-F238E27FC236}">
                    <a16:creationId xmlns:a16="http://schemas.microsoft.com/office/drawing/2014/main" id="{59C4AF08-B065-7444-8981-73DA01FC4836}"/>
                  </a:ext>
                </a:extLst>
              </p:cNvPr>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54" name="Shape 2458">
                <a:extLst>
                  <a:ext uri="{FF2B5EF4-FFF2-40B4-BE49-F238E27FC236}">
                    <a16:creationId xmlns:a16="http://schemas.microsoft.com/office/drawing/2014/main" id="{98A463CC-F4CB-0041-918E-1B148180B75C}"/>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55" name="Shape 2459">
                <a:extLst>
                  <a:ext uri="{FF2B5EF4-FFF2-40B4-BE49-F238E27FC236}">
                    <a16:creationId xmlns:a16="http://schemas.microsoft.com/office/drawing/2014/main" id="{43F4757E-4FB7-6C49-820E-784FCF36AA77}"/>
                  </a:ext>
                </a:extLst>
              </p:cNvPr>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56" name="Shape 2460">
                <a:extLst>
                  <a:ext uri="{FF2B5EF4-FFF2-40B4-BE49-F238E27FC236}">
                    <a16:creationId xmlns:a16="http://schemas.microsoft.com/office/drawing/2014/main" id="{DA8A6A2F-2695-AC4C-AF69-36893EA119AB}"/>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57" name="Shape 2461">
                <a:extLst>
                  <a:ext uri="{FF2B5EF4-FFF2-40B4-BE49-F238E27FC236}">
                    <a16:creationId xmlns:a16="http://schemas.microsoft.com/office/drawing/2014/main" id="{05CF99FA-9F6F-6949-9E8B-B5B89A0AE04F}"/>
                  </a:ext>
                </a:extLst>
              </p:cNvPr>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58" name="Shape 2462">
                <a:extLst>
                  <a:ext uri="{FF2B5EF4-FFF2-40B4-BE49-F238E27FC236}">
                    <a16:creationId xmlns:a16="http://schemas.microsoft.com/office/drawing/2014/main" id="{358800C5-3F00-A24E-88E7-AF2C28A9112D}"/>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59" name="Shape 2463">
                <a:extLst>
                  <a:ext uri="{FF2B5EF4-FFF2-40B4-BE49-F238E27FC236}">
                    <a16:creationId xmlns:a16="http://schemas.microsoft.com/office/drawing/2014/main" id="{4913BE22-65B1-9044-B85C-6FB33665FF74}"/>
                  </a:ext>
                </a:extLst>
              </p:cNvPr>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40" name="Shape 2464">
              <a:extLst>
                <a:ext uri="{FF2B5EF4-FFF2-40B4-BE49-F238E27FC236}">
                  <a16:creationId xmlns:a16="http://schemas.microsoft.com/office/drawing/2014/main" id="{5B51810E-3A6F-F640-95D9-A126F11F54DD}"/>
                </a:ext>
              </a:extLst>
            </p:cNvPr>
            <p:cNvSpPr txBox="1"/>
            <p:nvPr/>
          </p:nvSpPr>
          <p:spPr>
            <a:xfrm>
              <a:off x="3761569" y="246130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41" name="Shape 2465">
              <a:extLst>
                <a:ext uri="{FF2B5EF4-FFF2-40B4-BE49-F238E27FC236}">
                  <a16:creationId xmlns:a16="http://schemas.microsoft.com/office/drawing/2014/main" id="{DDB06920-C9F5-F048-8B82-93843479CF2E}"/>
                </a:ext>
              </a:extLst>
            </p:cNvPr>
            <p:cNvSpPr txBox="1"/>
            <p:nvPr/>
          </p:nvSpPr>
          <p:spPr>
            <a:xfrm>
              <a:off x="4113128" y="213312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42" name="Shape 2466">
              <a:extLst>
                <a:ext uri="{FF2B5EF4-FFF2-40B4-BE49-F238E27FC236}">
                  <a16:creationId xmlns:a16="http://schemas.microsoft.com/office/drawing/2014/main" id="{5E6293A1-B5F0-384F-A3DA-2BDA619FBE9A}"/>
                </a:ext>
              </a:extLst>
            </p:cNvPr>
            <p:cNvPicPr preferRelativeResize="0"/>
            <p:nvPr/>
          </p:nvPicPr>
          <p:blipFill>
            <a:blip r:embed="rId12">
              <a:alphaModFix/>
            </a:blip>
            <a:stretch>
              <a:fillRect/>
            </a:stretch>
          </p:blipFill>
          <p:spPr>
            <a:xfrm>
              <a:off x="3816262" y="2221055"/>
              <a:ext cx="147500" cy="98225"/>
            </a:xfrm>
            <a:prstGeom prst="rect">
              <a:avLst/>
            </a:prstGeom>
            <a:noFill/>
            <a:ln>
              <a:noFill/>
            </a:ln>
          </p:spPr>
        </p:pic>
        <p:pic>
          <p:nvPicPr>
            <p:cNvPr id="43" name="Shape 2467">
              <a:extLst>
                <a:ext uri="{FF2B5EF4-FFF2-40B4-BE49-F238E27FC236}">
                  <a16:creationId xmlns:a16="http://schemas.microsoft.com/office/drawing/2014/main" id="{06CC4BDF-19A6-084C-B417-E89648CA25FA}"/>
                </a:ext>
              </a:extLst>
            </p:cNvPr>
            <p:cNvPicPr preferRelativeResize="0"/>
            <p:nvPr/>
          </p:nvPicPr>
          <p:blipFill>
            <a:blip r:embed="rId13">
              <a:alphaModFix/>
            </a:blip>
            <a:stretch>
              <a:fillRect/>
            </a:stretch>
          </p:blipFill>
          <p:spPr>
            <a:xfrm>
              <a:off x="4172852" y="2547375"/>
              <a:ext cx="128250" cy="128250"/>
            </a:xfrm>
            <a:prstGeom prst="rect">
              <a:avLst/>
            </a:prstGeom>
            <a:noFill/>
            <a:ln>
              <a:noFill/>
            </a:ln>
          </p:spPr>
        </p:pic>
      </p:grpSp>
      <p:grpSp>
        <p:nvGrpSpPr>
          <p:cNvPr id="63" name="Shape 2468">
            <a:extLst>
              <a:ext uri="{FF2B5EF4-FFF2-40B4-BE49-F238E27FC236}">
                <a16:creationId xmlns:a16="http://schemas.microsoft.com/office/drawing/2014/main" id="{43FA4E8D-2C5C-C947-973F-113AA1D1F8C1}"/>
              </a:ext>
            </a:extLst>
          </p:cNvPr>
          <p:cNvGrpSpPr/>
          <p:nvPr/>
        </p:nvGrpSpPr>
        <p:grpSpPr>
          <a:xfrm>
            <a:off x="4494390" y="2926337"/>
            <a:ext cx="788020" cy="1048694"/>
            <a:chOff x="4494390" y="2926337"/>
            <a:chExt cx="788020" cy="1048694"/>
          </a:xfrm>
        </p:grpSpPr>
        <p:grpSp>
          <p:nvGrpSpPr>
            <p:cNvPr id="64" name="Shape 2469">
              <a:extLst>
                <a:ext uri="{FF2B5EF4-FFF2-40B4-BE49-F238E27FC236}">
                  <a16:creationId xmlns:a16="http://schemas.microsoft.com/office/drawing/2014/main" id="{28F3A31B-6D18-2346-B949-A07833862581}"/>
                </a:ext>
              </a:extLst>
            </p:cNvPr>
            <p:cNvGrpSpPr/>
            <p:nvPr/>
          </p:nvGrpSpPr>
          <p:grpSpPr>
            <a:xfrm>
              <a:off x="4494390" y="2926337"/>
              <a:ext cx="788020" cy="1048694"/>
              <a:chOff x="5592955" y="2047406"/>
              <a:chExt cx="788020" cy="1048694"/>
            </a:xfrm>
          </p:grpSpPr>
          <p:sp>
            <p:nvSpPr>
              <p:cNvPr id="69" name="Shape 2470">
                <a:extLst>
                  <a:ext uri="{FF2B5EF4-FFF2-40B4-BE49-F238E27FC236}">
                    <a16:creationId xmlns:a16="http://schemas.microsoft.com/office/drawing/2014/main" id="{7530E223-9D57-F54D-A970-0463C77CAE95}"/>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70" name="Shape 2471">
                <a:extLst>
                  <a:ext uri="{FF2B5EF4-FFF2-40B4-BE49-F238E27FC236}">
                    <a16:creationId xmlns:a16="http://schemas.microsoft.com/office/drawing/2014/main" id="{D03C878E-7E92-EA47-964E-36196385889A}"/>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71" name="Shape 2472">
                <a:extLst>
                  <a:ext uri="{FF2B5EF4-FFF2-40B4-BE49-F238E27FC236}">
                    <a16:creationId xmlns:a16="http://schemas.microsoft.com/office/drawing/2014/main" id="{B0AF25F9-55AF-E343-81CB-D093FDA42AD2}"/>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72" name="Shape 2473">
                <a:extLst>
                  <a:ext uri="{FF2B5EF4-FFF2-40B4-BE49-F238E27FC236}">
                    <a16:creationId xmlns:a16="http://schemas.microsoft.com/office/drawing/2014/main" id="{3C52D0CD-6A21-CC4E-BE68-DC90606F4BE0}"/>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73" name="Shape 2474">
                <a:extLst>
                  <a:ext uri="{FF2B5EF4-FFF2-40B4-BE49-F238E27FC236}">
                    <a16:creationId xmlns:a16="http://schemas.microsoft.com/office/drawing/2014/main" id="{FFE4044D-72D6-0442-B5FC-1DA00945BE09}"/>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74" name="Shape 2475">
                <a:extLst>
                  <a:ext uri="{FF2B5EF4-FFF2-40B4-BE49-F238E27FC236}">
                    <a16:creationId xmlns:a16="http://schemas.microsoft.com/office/drawing/2014/main" id="{CCE060E4-7BAD-2E42-83E0-DC3D6D0FAD31}"/>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75" name="Shape 2476">
                <a:extLst>
                  <a:ext uri="{FF2B5EF4-FFF2-40B4-BE49-F238E27FC236}">
                    <a16:creationId xmlns:a16="http://schemas.microsoft.com/office/drawing/2014/main" id="{84ADD286-1EF1-1949-B909-2A751A101DDF}"/>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76" name="Shape 2477">
                <a:extLst>
                  <a:ext uri="{FF2B5EF4-FFF2-40B4-BE49-F238E27FC236}">
                    <a16:creationId xmlns:a16="http://schemas.microsoft.com/office/drawing/2014/main" id="{BE130525-CBF5-FC47-A8E1-4B275461FA78}"/>
                  </a:ext>
                </a:extLst>
              </p:cNvPr>
              <p:cNvGrpSpPr/>
              <p:nvPr/>
            </p:nvGrpSpPr>
            <p:grpSpPr>
              <a:xfrm>
                <a:off x="5592955" y="2047406"/>
                <a:ext cx="712986" cy="218400"/>
                <a:chOff x="4577530" y="2938752"/>
                <a:chExt cx="712986" cy="218400"/>
              </a:xfrm>
            </p:grpSpPr>
            <p:sp>
              <p:nvSpPr>
                <p:cNvPr id="85" name="Shape 2478">
                  <a:extLst>
                    <a:ext uri="{FF2B5EF4-FFF2-40B4-BE49-F238E27FC236}">
                      <a16:creationId xmlns:a16="http://schemas.microsoft.com/office/drawing/2014/main" id="{96D7F1B9-B0DA-194B-B163-F52EE77F4EB4}"/>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2479">
                  <a:extLst>
                    <a:ext uri="{FF2B5EF4-FFF2-40B4-BE49-F238E27FC236}">
                      <a16:creationId xmlns:a16="http://schemas.microsoft.com/office/drawing/2014/main" id="{DD8A0C19-067B-6346-A476-11C5066EFC3A}"/>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2480">
                  <a:extLst>
                    <a:ext uri="{FF2B5EF4-FFF2-40B4-BE49-F238E27FC236}">
                      <a16:creationId xmlns:a16="http://schemas.microsoft.com/office/drawing/2014/main" id="{B767E179-B76C-5A47-AFF9-BDEA4B575FCF}"/>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77" name="Shape 2481">
                <a:extLst>
                  <a:ext uri="{FF2B5EF4-FFF2-40B4-BE49-F238E27FC236}">
                    <a16:creationId xmlns:a16="http://schemas.microsoft.com/office/drawing/2014/main" id="{9AC6BA5C-021B-AB47-B978-9FF30DAB1FA9}"/>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78" name="Shape 2482">
                <a:extLst>
                  <a:ext uri="{FF2B5EF4-FFF2-40B4-BE49-F238E27FC236}">
                    <a16:creationId xmlns:a16="http://schemas.microsoft.com/office/drawing/2014/main" id="{23895FBB-B04C-3A4F-B79E-E0D51288D2DC}"/>
                  </a:ext>
                </a:extLst>
              </p:cNvPr>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79" name="Shape 2483">
                <a:extLst>
                  <a:ext uri="{FF2B5EF4-FFF2-40B4-BE49-F238E27FC236}">
                    <a16:creationId xmlns:a16="http://schemas.microsoft.com/office/drawing/2014/main" id="{FEFCE1F6-2E38-DC41-9F42-7EB56FABBB28}"/>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80" name="Shape 2484">
                <a:extLst>
                  <a:ext uri="{FF2B5EF4-FFF2-40B4-BE49-F238E27FC236}">
                    <a16:creationId xmlns:a16="http://schemas.microsoft.com/office/drawing/2014/main" id="{2A5BD47A-5D3D-2149-9C04-60BE3A7847A6}"/>
                  </a:ext>
                </a:extLst>
              </p:cNvPr>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81" name="Shape 2485">
                <a:extLst>
                  <a:ext uri="{FF2B5EF4-FFF2-40B4-BE49-F238E27FC236}">
                    <a16:creationId xmlns:a16="http://schemas.microsoft.com/office/drawing/2014/main" id="{CAC799E8-9779-EF4F-AEA4-D2DA2DBB25F7}"/>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82" name="Shape 2486">
                <a:extLst>
                  <a:ext uri="{FF2B5EF4-FFF2-40B4-BE49-F238E27FC236}">
                    <a16:creationId xmlns:a16="http://schemas.microsoft.com/office/drawing/2014/main" id="{3F5E0489-D6DB-6C41-B029-66F50CAD510E}"/>
                  </a:ext>
                </a:extLst>
              </p:cNvPr>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83" name="Shape 2487">
                <a:extLst>
                  <a:ext uri="{FF2B5EF4-FFF2-40B4-BE49-F238E27FC236}">
                    <a16:creationId xmlns:a16="http://schemas.microsoft.com/office/drawing/2014/main" id="{FC7B38C4-DB9D-8C4B-BED9-778099A99FEE}"/>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84" name="Shape 2488">
                <a:extLst>
                  <a:ext uri="{FF2B5EF4-FFF2-40B4-BE49-F238E27FC236}">
                    <a16:creationId xmlns:a16="http://schemas.microsoft.com/office/drawing/2014/main" id="{8D827358-6173-4448-B778-9A3B85D6F500}"/>
                  </a:ext>
                </a:extLst>
              </p:cNvPr>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65" name="Shape 2489">
              <a:extLst>
                <a:ext uri="{FF2B5EF4-FFF2-40B4-BE49-F238E27FC236}">
                  <a16:creationId xmlns:a16="http://schemas.microsoft.com/office/drawing/2014/main" id="{EAA96DA7-FA4C-8F45-95DD-85AAB006F2A2}"/>
                </a:ext>
              </a:extLst>
            </p:cNvPr>
            <p:cNvSpPr txBox="1"/>
            <p:nvPr/>
          </p:nvSpPr>
          <p:spPr>
            <a:xfrm>
              <a:off x="4599769"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66" name="Shape 2490">
              <a:extLst>
                <a:ext uri="{FF2B5EF4-FFF2-40B4-BE49-F238E27FC236}">
                  <a16:creationId xmlns:a16="http://schemas.microsoft.com/office/drawing/2014/main" id="{F493B8C6-893A-EB4D-B499-776F2D59BCE0}"/>
                </a:ext>
              </a:extLst>
            </p:cNvPr>
            <p:cNvSpPr txBox="1"/>
            <p:nvPr/>
          </p:nvSpPr>
          <p:spPr>
            <a:xfrm>
              <a:off x="4951328"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67" name="Shape 2491">
              <a:extLst>
                <a:ext uri="{FF2B5EF4-FFF2-40B4-BE49-F238E27FC236}">
                  <a16:creationId xmlns:a16="http://schemas.microsoft.com/office/drawing/2014/main" id="{B46E7A20-B678-0047-9FBA-6EF4CBF8C2CD}"/>
                </a:ext>
              </a:extLst>
            </p:cNvPr>
            <p:cNvPicPr preferRelativeResize="0"/>
            <p:nvPr/>
          </p:nvPicPr>
          <p:blipFill>
            <a:blip r:embed="rId12">
              <a:alphaModFix/>
            </a:blip>
            <a:stretch>
              <a:fillRect/>
            </a:stretch>
          </p:blipFill>
          <p:spPr>
            <a:xfrm>
              <a:off x="4647732" y="3621745"/>
              <a:ext cx="147500" cy="98225"/>
            </a:xfrm>
            <a:prstGeom prst="rect">
              <a:avLst/>
            </a:prstGeom>
            <a:noFill/>
            <a:ln>
              <a:noFill/>
            </a:ln>
          </p:spPr>
        </p:pic>
        <p:pic>
          <p:nvPicPr>
            <p:cNvPr id="68" name="Shape 2492">
              <a:extLst>
                <a:ext uri="{FF2B5EF4-FFF2-40B4-BE49-F238E27FC236}">
                  <a16:creationId xmlns:a16="http://schemas.microsoft.com/office/drawing/2014/main" id="{F58C0F64-C67B-1345-A83D-1B363B85DE49}"/>
                </a:ext>
              </a:extLst>
            </p:cNvPr>
            <p:cNvPicPr preferRelativeResize="0"/>
            <p:nvPr/>
          </p:nvPicPr>
          <p:blipFill>
            <a:blip r:embed="rId13">
              <a:alphaModFix/>
            </a:blip>
            <a:stretch>
              <a:fillRect/>
            </a:stretch>
          </p:blipFill>
          <p:spPr>
            <a:xfrm>
              <a:off x="5008883" y="3608641"/>
              <a:ext cx="128250" cy="128250"/>
            </a:xfrm>
            <a:prstGeom prst="rect">
              <a:avLst/>
            </a:prstGeom>
            <a:noFill/>
            <a:ln>
              <a:noFill/>
            </a:ln>
          </p:spPr>
        </p:pic>
      </p:grpSp>
      <p:grpSp>
        <p:nvGrpSpPr>
          <p:cNvPr id="88" name="Shape 2493">
            <a:extLst>
              <a:ext uri="{FF2B5EF4-FFF2-40B4-BE49-F238E27FC236}">
                <a16:creationId xmlns:a16="http://schemas.microsoft.com/office/drawing/2014/main" id="{0ECC7E40-085F-7C46-B26F-7DF6C5A20FA4}"/>
              </a:ext>
            </a:extLst>
          </p:cNvPr>
          <p:cNvGrpSpPr/>
          <p:nvPr/>
        </p:nvGrpSpPr>
        <p:grpSpPr>
          <a:xfrm>
            <a:off x="5332590" y="1864953"/>
            <a:ext cx="788020" cy="1048694"/>
            <a:chOff x="5332590" y="1864953"/>
            <a:chExt cx="788020" cy="1048694"/>
          </a:xfrm>
        </p:grpSpPr>
        <p:grpSp>
          <p:nvGrpSpPr>
            <p:cNvPr id="89" name="Shape 2494">
              <a:extLst>
                <a:ext uri="{FF2B5EF4-FFF2-40B4-BE49-F238E27FC236}">
                  <a16:creationId xmlns:a16="http://schemas.microsoft.com/office/drawing/2014/main" id="{9D75F012-84AB-7648-B58D-5176C631419E}"/>
                </a:ext>
              </a:extLst>
            </p:cNvPr>
            <p:cNvGrpSpPr/>
            <p:nvPr/>
          </p:nvGrpSpPr>
          <p:grpSpPr>
            <a:xfrm>
              <a:off x="5332590" y="1864953"/>
              <a:ext cx="788020" cy="1048694"/>
              <a:chOff x="5592955" y="2047406"/>
              <a:chExt cx="788020" cy="1048694"/>
            </a:xfrm>
          </p:grpSpPr>
          <p:sp>
            <p:nvSpPr>
              <p:cNvPr id="94" name="Shape 2495">
                <a:extLst>
                  <a:ext uri="{FF2B5EF4-FFF2-40B4-BE49-F238E27FC236}">
                    <a16:creationId xmlns:a16="http://schemas.microsoft.com/office/drawing/2014/main" id="{81C25D9E-310B-344D-8D1D-A3EAFB21CAFF}"/>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95" name="Shape 2496">
                <a:extLst>
                  <a:ext uri="{FF2B5EF4-FFF2-40B4-BE49-F238E27FC236}">
                    <a16:creationId xmlns:a16="http://schemas.microsoft.com/office/drawing/2014/main" id="{D4A701AC-7B03-154F-A7F4-838A499EB0E5}"/>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96" name="Shape 2497">
                <a:extLst>
                  <a:ext uri="{FF2B5EF4-FFF2-40B4-BE49-F238E27FC236}">
                    <a16:creationId xmlns:a16="http://schemas.microsoft.com/office/drawing/2014/main" id="{6FCC1F8A-CD66-E64E-98DD-CC643F01B61A}"/>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97" name="Shape 2498">
                <a:extLst>
                  <a:ext uri="{FF2B5EF4-FFF2-40B4-BE49-F238E27FC236}">
                    <a16:creationId xmlns:a16="http://schemas.microsoft.com/office/drawing/2014/main" id="{41DF31B0-868E-AE47-BCB4-7149617E842B}"/>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98" name="Shape 2499">
                <a:extLst>
                  <a:ext uri="{FF2B5EF4-FFF2-40B4-BE49-F238E27FC236}">
                    <a16:creationId xmlns:a16="http://schemas.microsoft.com/office/drawing/2014/main" id="{4B477F57-5080-F943-A091-BCB4264A1F14}"/>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99" name="Shape 2500">
                <a:extLst>
                  <a:ext uri="{FF2B5EF4-FFF2-40B4-BE49-F238E27FC236}">
                    <a16:creationId xmlns:a16="http://schemas.microsoft.com/office/drawing/2014/main" id="{E12C1CEC-2853-A340-89F7-CC7154C2FBA5}"/>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00" name="Shape 2501">
                <a:extLst>
                  <a:ext uri="{FF2B5EF4-FFF2-40B4-BE49-F238E27FC236}">
                    <a16:creationId xmlns:a16="http://schemas.microsoft.com/office/drawing/2014/main" id="{446F6C43-7C40-2243-9F6C-0E04FE9EA612}"/>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01" name="Shape 2502">
                <a:extLst>
                  <a:ext uri="{FF2B5EF4-FFF2-40B4-BE49-F238E27FC236}">
                    <a16:creationId xmlns:a16="http://schemas.microsoft.com/office/drawing/2014/main" id="{A878D3C7-CAE5-8549-99F9-0D7A2759CE2E}"/>
                  </a:ext>
                </a:extLst>
              </p:cNvPr>
              <p:cNvGrpSpPr/>
              <p:nvPr/>
            </p:nvGrpSpPr>
            <p:grpSpPr>
              <a:xfrm>
                <a:off x="5592955" y="2047406"/>
                <a:ext cx="712986" cy="218400"/>
                <a:chOff x="4577530" y="2938752"/>
                <a:chExt cx="712986" cy="218400"/>
              </a:xfrm>
            </p:grpSpPr>
            <p:sp>
              <p:nvSpPr>
                <p:cNvPr id="110" name="Shape 2503">
                  <a:extLst>
                    <a:ext uri="{FF2B5EF4-FFF2-40B4-BE49-F238E27FC236}">
                      <a16:creationId xmlns:a16="http://schemas.microsoft.com/office/drawing/2014/main" id="{A24EC9C4-03C3-EC4D-8879-A12C2A9FC7E1}"/>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2504">
                  <a:extLst>
                    <a:ext uri="{FF2B5EF4-FFF2-40B4-BE49-F238E27FC236}">
                      <a16:creationId xmlns:a16="http://schemas.microsoft.com/office/drawing/2014/main" id="{D3C68D27-AC1C-5D43-9DC2-BFF1ADBE6ACD}"/>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2505">
                  <a:extLst>
                    <a:ext uri="{FF2B5EF4-FFF2-40B4-BE49-F238E27FC236}">
                      <a16:creationId xmlns:a16="http://schemas.microsoft.com/office/drawing/2014/main" id="{9214F576-F855-A545-954C-C1040B391DB3}"/>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02" name="Shape 2506">
                <a:extLst>
                  <a:ext uri="{FF2B5EF4-FFF2-40B4-BE49-F238E27FC236}">
                    <a16:creationId xmlns:a16="http://schemas.microsoft.com/office/drawing/2014/main" id="{7CEFDC68-2EE6-214C-AC75-E75E4CD996C9}"/>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03" name="Shape 2507">
                <a:extLst>
                  <a:ext uri="{FF2B5EF4-FFF2-40B4-BE49-F238E27FC236}">
                    <a16:creationId xmlns:a16="http://schemas.microsoft.com/office/drawing/2014/main" id="{0FEF481E-B77B-DD46-994A-62DC8F0A4E83}"/>
                  </a:ext>
                </a:extLst>
              </p:cNvPr>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104" name="Shape 2508">
                <a:extLst>
                  <a:ext uri="{FF2B5EF4-FFF2-40B4-BE49-F238E27FC236}">
                    <a16:creationId xmlns:a16="http://schemas.microsoft.com/office/drawing/2014/main" id="{B05EAA83-2CE5-0148-8A61-272A384F8544}"/>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600">
                    <a:solidFill>
                      <a:srgbClr val="FFFFFF"/>
                    </a:solidFill>
                  </a:rPr>
                  <a:t>c</a:t>
                </a:r>
                <a:endParaRPr sz="600">
                  <a:solidFill>
                    <a:srgbClr val="FFFFFF"/>
                  </a:solidFill>
                </a:endParaRPr>
              </a:p>
            </p:txBody>
          </p:sp>
          <p:pic>
            <p:nvPicPr>
              <p:cNvPr id="105" name="Shape 2509">
                <a:extLst>
                  <a:ext uri="{FF2B5EF4-FFF2-40B4-BE49-F238E27FC236}">
                    <a16:creationId xmlns:a16="http://schemas.microsoft.com/office/drawing/2014/main" id="{772A85E9-A3E7-5B40-856C-1B54DEE5582B}"/>
                  </a:ext>
                </a:extLst>
              </p:cNvPr>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106" name="Shape 2510">
                <a:extLst>
                  <a:ext uri="{FF2B5EF4-FFF2-40B4-BE49-F238E27FC236}">
                    <a16:creationId xmlns:a16="http://schemas.microsoft.com/office/drawing/2014/main" id="{EA7867D9-B408-604D-9743-C077B918F622}"/>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07" name="Shape 2511">
                <a:extLst>
                  <a:ext uri="{FF2B5EF4-FFF2-40B4-BE49-F238E27FC236}">
                    <a16:creationId xmlns:a16="http://schemas.microsoft.com/office/drawing/2014/main" id="{86C94AA1-C483-DC4C-AF66-A7484F0D1594}"/>
                  </a:ext>
                </a:extLst>
              </p:cNvPr>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108" name="Shape 2512">
                <a:extLst>
                  <a:ext uri="{FF2B5EF4-FFF2-40B4-BE49-F238E27FC236}">
                    <a16:creationId xmlns:a16="http://schemas.microsoft.com/office/drawing/2014/main" id="{245D6356-94B0-7F4E-83B5-A65621645310}"/>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09" name="Shape 2513">
                <a:extLst>
                  <a:ext uri="{FF2B5EF4-FFF2-40B4-BE49-F238E27FC236}">
                    <a16:creationId xmlns:a16="http://schemas.microsoft.com/office/drawing/2014/main" id="{D91140B3-3934-9848-BF66-8B9FCBB6CE39}"/>
                  </a:ext>
                </a:extLst>
              </p:cNvPr>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90" name="Shape 2514">
              <a:extLst>
                <a:ext uri="{FF2B5EF4-FFF2-40B4-BE49-F238E27FC236}">
                  <a16:creationId xmlns:a16="http://schemas.microsoft.com/office/drawing/2014/main" id="{D30AA2AD-08B1-304E-B8EF-38E299F1B777}"/>
                </a:ext>
              </a:extLst>
            </p:cNvPr>
            <p:cNvSpPr txBox="1"/>
            <p:nvPr/>
          </p:nvSpPr>
          <p:spPr>
            <a:xfrm>
              <a:off x="5437969" y="246130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91" name="Shape 2515">
              <a:extLst>
                <a:ext uri="{FF2B5EF4-FFF2-40B4-BE49-F238E27FC236}">
                  <a16:creationId xmlns:a16="http://schemas.microsoft.com/office/drawing/2014/main" id="{9C365269-98EE-D748-9E28-51DFFEAEDF7F}"/>
                </a:ext>
              </a:extLst>
            </p:cNvPr>
            <p:cNvSpPr txBox="1"/>
            <p:nvPr/>
          </p:nvSpPr>
          <p:spPr>
            <a:xfrm>
              <a:off x="5781735" y="213312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92" name="Shape 2516">
              <a:extLst>
                <a:ext uri="{FF2B5EF4-FFF2-40B4-BE49-F238E27FC236}">
                  <a16:creationId xmlns:a16="http://schemas.microsoft.com/office/drawing/2014/main" id="{21493002-B334-634A-B43B-3920CB45E95F}"/>
                </a:ext>
              </a:extLst>
            </p:cNvPr>
            <p:cNvPicPr preferRelativeResize="0"/>
            <p:nvPr/>
          </p:nvPicPr>
          <p:blipFill>
            <a:blip r:embed="rId14">
              <a:alphaModFix/>
            </a:blip>
            <a:stretch>
              <a:fillRect/>
            </a:stretch>
          </p:blipFill>
          <p:spPr>
            <a:xfrm>
              <a:off x="5520286" y="2223902"/>
              <a:ext cx="89205" cy="98225"/>
            </a:xfrm>
            <a:prstGeom prst="rect">
              <a:avLst/>
            </a:prstGeom>
            <a:noFill/>
            <a:ln>
              <a:noFill/>
            </a:ln>
          </p:spPr>
        </p:pic>
        <p:pic>
          <p:nvPicPr>
            <p:cNvPr id="93" name="Shape 2517">
              <a:extLst>
                <a:ext uri="{FF2B5EF4-FFF2-40B4-BE49-F238E27FC236}">
                  <a16:creationId xmlns:a16="http://schemas.microsoft.com/office/drawing/2014/main" id="{D5CAA1E9-554F-8948-A10F-3CDA046B00B6}"/>
                </a:ext>
              </a:extLst>
            </p:cNvPr>
            <p:cNvPicPr preferRelativeResize="0"/>
            <p:nvPr/>
          </p:nvPicPr>
          <p:blipFill>
            <a:blip r:embed="rId15">
              <a:alphaModFix/>
            </a:blip>
            <a:stretch>
              <a:fillRect/>
            </a:stretch>
          </p:blipFill>
          <p:spPr>
            <a:xfrm>
              <a:off x="5830428" y="2570588"/>
              <a:ext cx="158026" cy="81825"/>
            </a:xfrm>
            <a:prstGeom prst="rect">
              <a:avLst/>
            </a:prstGeom>
            <a:noFill/>
            <a:ln>
              <a:noFill/>
            </a:ln>
          </p:spPr>
        </p:pic>
      </p:grpSp>
      <p:grpSp>
        <p:nvGrpSpPr>
          <p:cNvPr id="113" name="Shape 2518">
            <a:extLst>
              <a:ext uri="{FF2B5EF4-FFF2-40B4-BE49-F238E27FC236}">
                <a16:creationId xmlns:a16="http://schemas.microsoft.com/office/drawing/2014/main" id="{6F9DD23D-11E9-1549-AF7D-A1253F86F64D}"/>
              </a:ext>
            </a:extLst>
          </p:cNvPr>
          <p:cNvGrpSpPr/>
          <p:nvPr/>
        </p:nvGrpSpPr>
        <p:grpSpPr>
          <a:xfrm>
            <a:off x="5332590" y="2926337"/>
            <a:ext cx="788020" cy="1048694"/>
            <a:chOff x="5332590" y="2926337"/>
            <a:chExt cx="788020" cy="1048694"/>
          </a:xfrm>
        </p:grpSpPr>
        <p:grpSp>
          <p:nvGrpSpPr>
            <p:cNvPr id="114" name="Shape 2519">
              <a:extLst>
                <a:ext uri="{FF2B5EF4-FFF2-40B4-BE49-F238E27FC236}">
                  <a16:creationId xmlns:a16="http://schemas.microsoft.com/office/drawing/2014/main" id="{199645CE-5C40-B445-A6BA-77D658D41656}"/>
                </a:ext>
              </a:extLst>
            </p:cNvPr>
            <p:cNvGrpSpPr/>
            <p:nvPr/>
          </p:nvGrpSpPr>
          <p:grpSpPr>
            <a:xfrm>
              <a:off x="5332590" y="2926337"/>
              <a:ext cx="788020" cy="1048694"/>
              <a:chOff x="5592955" y="2047406"/>
              <a:chExt cx="788020" cy="1048694"/>
            </a:xfrm>
          </p:grpSpPr>
          <p:sp>
            <p:nvSpPr>
              <p:cNvPr id="119" name="Shape 2520">
                <a:extLst>
                  <a:ext uri="{FF2B5EF4-FFF2-40B4-BE49-F238E27FC236}">
                    <a16:creationId xmlns:a16="http://schemas.microsoft.com/office/drawing/2014/main" id="{C674396B-6B83-9E47-90FD-E1304C9E3CBC}"/>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120" name="Shape 2521">
                <a:extLst>
                  <a:ext uri="{FF2B5EF4-FFF2-40B4-BE49-F238E27FC236}">
                    <a16:creationId xmlns:a16="http://schemas.microsoft.com/office/drawing/2014/main" id="{D51E0EC6-221C-5948-841B-6C8BE6687D45}"/>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121" name="Shape 2522">
                <a:extLst>
                  <a:ext uri="{FF2B5EF4-FFF2-40B4-BE49-F238E27FC236}">
                    <a16:creationId xmlns:a16="http://schemas.microsoft.com/office/drawing/2014/main" id="{1D19C5AB-DF21-4745-8C6D-65F12412D553}"/>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22" name="Shape 2523">
                <a:extLst>
                  <a:ext uri="{FF2B5EF4-FFF2-40B4-BE49-F238E27FC236}">
                    <a16:creationId xmlns:a16="http://schemas.microsoft.com/office/drawing/2014/main" id="{ECB5900B-C52F-5F49-AA37-7C73D0380CE4}"/>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23" name="Shape 2524">
                <a:extLst>
                  <a:ext uri="{FF2B5EF4-FFF2-40B4-BE49-F238E27FC236}">
                    <a16:creationId xmlns:a16="http://schemas.microsoft.com/office/drawing/2014/main" id="{81474692-54A0-7646-BC88-7A1999EC04BA}"/>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24" name="Shape 2525">
                <a:extLst>
                  <a:ext uri="{FF2B5EF4-FFF2-40B4-BE49-F238E27FC236}">
                    <a16:creationId xmlns:a16="http://schemas.microsoft.com/office/drawing/2014/main" id="{041CCFB3-AA68-6C4A-9E9F-72C91001F434}"/>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25" name="Shape 2526">
                <a:extLst>
                  <a:ext uri="{FF2B5EF4-FFF2-40B4-BE49-F238E27FC236}">
                    <a16:creationId xmlns:a16="http://schemas.microsoft.com/office/drawing/2014/main" id="{2BC9FECF-508B-8544-943B-4DD1C4DBFABD}"/>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6" name="Shape 2527">
                <a:extLst>
                  <a:ext uri="{FF2B5EF4-FFF2-40B4-BE49-F238E27FC236}">
                    <a16:creationId xmlns:a16="http://schemas.microsoft.com/office/drawing/2014/main" id="{DC6F7603-D107-234A-A0C6-191C66ACE595}"/>
                  </a:ext>
                </a:extLst>
              </p:cNvPr>
              <p:cNvGrpSpPr/>
              <p:nvPr/>
            </p:nvGrpSpPr>
            <p:grpSpPr>
              <a:xfrm>
                <a:off x="5592955" y="2047406"/>
                <a:ext cx="712986" cy="218400"/>
                <a:chOff x="4577530" y="2938752"/>
                <a:chExt cx="712986" cy="218400"/>
              </a:xfrm>
            </p:grpSpPr>
            <p:sp>
              <p:nvSpPr>
                <p:cNvPr id="135" name="Shape 2528">
                  <a:extLst>
                    <a:ext uri="{FF2B5EF4-FFF2-40B4-BE49-F238E27FC236}">
                      <a16:creationId xmlns:a16="http://schemas.microsoft.com/office/drawing/2014/main" id="{91392BA5-3A6E-4D40-86D2-381B054B13CE}"/>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2529">
                  <a:extLst>
                    <a:ext uri="{FF2B5EF4-FFF2-40B4-BE49-F238E27FC236}">
                      <a16:creationId xmlns:a16="http://schemas.microsoft.com/office/drawing/2014/main" id="{794D8EF0-384A-7E45-8B9B-BAF010F2C6EF}"/>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2530">
                  <a:extLst>
                    <a:ext uri="{FF2B5EF4-FFF2-40B4-BE49-F238E27FC236}">
                      <a16:creationId xmlns:a16="http://schemas.microsoft.com/office/drawing/2014/main" id="{71BED2A4-7B1F-1E46-BC92-79B604029F72}"/>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7" name="Shape 2531">
                <a:extLst>
                  <a:ext uri="{FF2B5EF4-FFF2-40B4-BE49-F238E27FC236}">
                    <a16:creationId xmlns:a16="http://schemas.microsoft.com/office/drawing/2014/main" id="{EA901C34-9A43-E241-8723-CB83A6B3E765}"/>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28" name="Shape 2532">
                <a:extLst>
                  <a:ext uri="{FF2B5EF4-FFF2-40B4-BE49-F238E27FC236}">
                    <a16:creationId xmlns:a16="http://schemas.microsoft.com/office/drawing/2014/main" id="{43901180-1F44-F647-A2C2-D6306D80A966}"/>
                  </a:ext>
                </a:extLst>
              </p:cNvPr>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129" name="Shape 2533">
                <a:extLst>
                  <a:ext uri="{FF2B5EF4-FFF2-40B4-BE49-F238E27FC236}">
                    <a16:creationId xmlns:a16="http://schemas.microsoft.com/office/drawing/2014/main" id="{2C3819DE-5D20-C94D-8C69-77603F0C1A9E}"/>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30" name="Shape 2534">
                <a:extLst>
                  <a:ext uri="{FF2B5EF4-FFF2-40B4-BE49-F238E27FC236}">
                    <a16:creationId xmlns:a16="http://schemas.microsoft.com/office/drawing/2014/main" id="{82DD7A68-7354-1549-BE26-002CAE09720F}"/>
                  </a:ext>
                </a:extLst>
              </p:cNvPr>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131" name="Shape 2535">
                <a:extLst>
                  <a:ext uri="{FF2B5EF4-FFF2-40B4-BE49-F238E27FC236}">
                    <a16:creationId xmlns:a16="http://schemas.microsoft.com/office/drawing/2014/main" id="{BE0A5382-4371-974B-BF5E-973953D09ABC}"/>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32" name="Shape 2536">
                <a:extLst>
                  <a:ext uri="{FF2B5EF4-FFF2-40B4-BE49-F238E27FC236}">
                    <a16:creationId xmlns:a16="http://schemas.microsoft.com/office/drawing/2014/main" id="{F534355C-7858-D54D-9CF5-8C8092A2B998}"/>
                  </a:ext>
                </a:extLst>
              </p:cNvPr>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133" name="Shape 2537">
                <a:extLst>
                  <a:ext uri="{FF2B5EF4-FFF2-40B4-BE49-F238E27FC236}">
                    <a16:creationId xmlns:a16="http://schemas.microsoft.com/office/drawing/2014/main" id="{27FD632B-6660-D04A-A08D-2BE7AAE9BE04}"/>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34" name="Shape 2538">
                <a:extLst>
                  <a:ext uri="{FF2B5EF4-FFF2-40B4-BE49-F238E27FC236}">
                    <a16:creationId xmlns:a16="http://schemas.microsoft.com/office/drawing/2014/main" id="{0A30C32A-A7BD-7C46-9A86-9429F850041C}"/>
                  </a:ext>
                </a:extLst>
              </p:cNvPr>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115" name="Shape 2539">
              <a:extLst>
                <a:ext uri="{FF2B5EF4-FFF2-40B4-BE49-F238E27FC236}">
                  <a16:creationId xmlns:a16="http://schemas.microsoft.com/office/drawing/2014/main" id="{F369F7B3-E783-4F45-ABF7-12FC788D1D76}"/>
                </a:ext>
              </a:extLst>
            </p:cNvPr>
            <p:cNvSpPr txBox="1"/>
            <p:nvPr/>
          </p:nvSpPr>
          <p:spPr>
            <a:xfrm>
              <a:off x="5437969"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sp>
          <p:nvSpPr>
            <p:cNvPr id="116" name="Shape 2540">
              <a:extLst>
                <a:ext uri="{FF2B5EF4-FFF2-40B4-BE49-F238E27FC236}">
                  <a16:creationId xmlns:a16="http://schemas.microsoft.com/office/drawing/2014/main" id="{BD8D5399-63B3-674D-96E3-4BAFCE8467DB}"/>
                </a:ext>
              </a:extLst>
            </p:cNvPr>
            <p:cNvSpPr txBox="1"/>
            <p:nvPr/>
          </p:nvSpPr>
          <p:spPr>
            <a:xfrm>
              <a:off x="5789528" y="319213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117" name="Shape 2541">
              <a:extLst>
                <a:ext uri="{FF2B5EF4-FFF2-40B4-BE49-F238E27FC236}">
                  <a16:creationId xmlns:a16="http://schemas.microsoft.com/office/drawing/2014/main" id="{493D0F90-7D80-A941-A57F-6597943B1E34}"/>
                </a:ext>
              </a:extLst>
            </p:cNvPr>
            <p:cNvPicPr preferRelativeResize="0"/>
            <p:nvPr/>
          </p:nvPicPr>
          <p:blipFill>
            <a:blip r:embed="rId14">
              <a:alphaModFix/>
            </a:blip>
            <a:stretch>
              <a:fillRect/>
            </a:stretch>
          </p:blipFill>
          <p:spPr>
            <a:xfrm>
              <a:off x="5520286" y="3624591"/>
              <a:ext cx="89205" cy="98225"/>
            </a:xfrm>
            <a:prstGeom prst="rect">
              <a:avLst/>
            </a:prstGeom>
            <a:noFill/>
            <a:ln>
              <a:noFill/>
            </a:ln>
          </p:spPr>
        </p:pic>
        <p:pic>
          <p:nvPicPr>
            <p:cNvPr id="118" name="Shape 2542">
              <a:extLst>
                <a:ext uri="{FF2B5EF4-FFF2-40B4-BE49-F238E27FC236}">
                  <a16:creationId xmlns:a16="http://schemas.microsoft.com/office/drawing/2014/main" id="{BFEA61E5-1F63-1F40-BAB0-D57FC09751A5}"/>
                </a:ext>
              </a:extLst>
            </p:cNvPr>
            <p:cNvPicPr preferRelativeResize="0"/>
            <p:nvPr/>
          </p:nvPicPr>
          <p:blipFill>
            <a:blip r:embed="rId15">
              <a:alphaModFix/>
            </a:blip>
            <a:stretch>
              <a:fillRect/>
            </a:stretch>
          </p:blipFill>
          <p:spPr>
            <a:xfrm>
              <a:off x="5830428" y="3623927"/>
              <a:ext cx="158026" cy="81825"/>
            </a:xfrm>
            <a:prstGeom prst="rect">
              <a:avLst/>
            </a:prstGeom>
            <a:noFill/>
            <a:ln>
              <a:noFill/>
            </a:ln>
          </p:spPr>
        </p:pic>
      </p:grpSp>
      <p:grpSp>
        <p:nvGrpSpPr>
          <p:cNvPr id="138" name="Shape 2543">
            <a:extLst>
              <a:ext uri="{FF2B5EF4-FFF2-40B4-BE49-F238E27FC236}">
                <a16:creationId xmlns:a16="http://schemas.microsoft.com/office/drawing/2014/main" id="{EDF6431D-8953-D544-A940-0105B7E1242B}"/>
              </a:ext>
            </a:extLst>
          </p:cNvPr>
          <p:cNvGrpSpPr/>
          <p:nvPr/>
        </p:nvGrpSpPr>
        <p:grpSpPr>
          <a:xfrm>
            <a:off x="4494390" y="1864953"/>
            <a:ext cx="788020" cy="1048694"/>
            <a:chOff x="4494390" y="1864953"/>
            <a:chExt cx="788020" cy="1048694"/>
          </a:xfrm>
        </p:grpSpPr>
        <p:grpSp>
          <p:nvGrpSpPr>
            <p:cNvPr id="139" name="Shape 2544">
              <a:extLst>
                <a:ext uri="{FF2B5EF4-FFF2-40B4-BE49-F238E27FC236}">
                  <a16:creationId xmlns:a16="http://schemas.microsoft.com/office/drawing/2014/main" id="{D9C01A8D-CC67-7242-9166-9CFE9CD4D316}"/>
                </a:ext>
              </a:extLst>
            </p:cNvPr>
            <p:cNvGrpSpPr/>
            <p:nvPr/>
          </p:nvGrpSpPr>
          <p:grpSpPr>
            <a:xfrm>
              <a:off x="4494390" y="1864953"/>
              <a:ext cx="788020" cy="1048694"/>
              <a:chOff x="5592955" y="2047406"/>
              <a:chExt cx="788020" cy="1048694"/>
            </a:xfrm>
          </p:grpSpPr>
          <p:sp>
            <p:nvSpPr>
              <p:cNvPr id="144" name="Shape 2545">
                <a:extLst>
                  <a:ext uri="{FF2B5EF4-FFF2-40B4-BE49-F238E27FC236}">
                    <a16:creationId xmlns:a16="http://schemas.microsoft.com/office/drawing/2014/main" id="{D5B58822-0255-0C46-B7E6-630DD7B4C646}"/>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145" name="Shape 2546">
                <a:extLst>
                  <a:ext uri="{FF2B5EF4-FFF2-40B4-BE49-F238E27FC236}">
                    <a16:creationId xmlns:a16="http://schemas.microsoft.com/office/drawing/2014/main" id="{237EEDFF-FA7F-E94C-B2D3-02D0CFF3978C}"/>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146" name="Shape 2547">
                <a:extLst>
                  <a:ext uri="{FF2B5EF4-FFF2-40B4-BE49-F238E27FC236}">
                    <a16:creationId xmlns:a16="http://schemas.microsoft.com/office/drawing/2014/main" id="{426EC9F5-1FE2-6142-BC7A-EE1596E9397E}"/>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47" name="Shape 2548">
                <a:extLst>
                  <a:ext uri="{FF2B5EF4-FFF2-40B4-BE49-F238E27FC236}">
                    <a16:creationId xmlns:a16="http://schemas.microsoft.com/office/drawing/2014/main" id="{8B5E37C7-2E71-9B48-A1DB-F324F01A4DF6}"/>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48" name="Shape 2549">
                <a:extLst>
                  <a:ext uri="{FF2B5EF4-FFF2-40B4-BE49-F238E27FC236}">
                    <a16:creationId xmlns:a16="http://schemas.microsoft.com/office/drawing/2014/main" id="{54746277-AF6C-F74D-A012-C7DE064F0949}"/>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49" name="Shape 2550">
                <a:extLst>
                  <a:ext uri="{FF2B5EF4-FFF2-40B4-BE49-F238E27FC236}">
                    <a16:creationId xmlns:a16="http://schemas.microsoft.com/office/drawing/2014/main" id="{93183864-7DC2-734B-8C99-CF4AD026AD31}"/>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50" name="Shape 2551">
                <a:extLst>
                  <a:ext uri="{FF2B5EF4-FFF2-40B4-BE49-F238E27FC236}">
                    <a16:creationId xmlns:a16="http://schemas.microsoft.com/office/drawing/2014/main" id="{3F55A6F2-A7AA-9940-BBE9-AFF1F8264E44}"/>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51" name="Shape 2552">
                <a:extLst>
                  <a:ext uri="{FF2B5EF4-FFF2-40B4-BE49-F238E27FC236}">
                    <a16:creationId xmlns:a16="http://schemas.microsoft.com/office/drawing/2014/main" id="{55BEB655-8E09-8840-B33B-EBE6EE0A9030}"/>
                  </a:ext>
                </a:extLst>
              </p:cNvPr>
              <p:cNvGrpSpPr/>
              <p:nvPr/>
            </p:nvGrpSpPr>
            <p:grpSpPr>
              <a:xfrm>
                <a:off x="5592955" y="2047406"/>
                <a:ext cx="712986" cy="218400"/>
                <a:chOff x="4577530" y="2938752"/>
                <a:chExt cx="712986" cy="218400"/>
              </a:xfrm>
            </p:grpSpPr>
            <p:sp>
              <p:nvSpPr>
                <p:cNvPr id="160" name="Shape 2553">
                  <a:extLst>
                    <a:ext uri="{FF2B5EF4-FFF2-40B4-BE49-F238E27FC236}">
                      <a16:creationId xmlns:a16="http://schemas.microsoft.com/office/drawing/2014/main" id="{CA5C9BBF-FBA9-8E4F-A389-CDA4AA3FEC0F}"/>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2554">
                  <a:extLst>
                    <a:ext uri="{FF2B5EF4-FFF2-40B4-BE49-F238E27FC236}">
                      <a16:creationId xmlns:a16="http://schemas.microsoft.com/office/drawing/2014/main" id="{DF1E9E54-CB90-8442-B7A7-398E2291CA38}"/>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2555">
                  <a:extLst>
                    <a:ext uri="{FF2B5EF4-FFF2-40B4-BE49-F238E27FC236}">
                      <a16:creationId xmlns:a16="http://schemas.microsoft.com/office/drawing/2014/main" id="{3539C975-2610-9844-8953-D1C83FA0B2CB}"/>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52" name="Shape 2556">
                <a:extLst>
                  <a:ext uri="{FF2B5EF4-FFF2-40B4-BE49-F238E27FC236}">
                    <a16:creationId xmlns:a16="http://schemas.microsoft.com/office/drawing/2014/main" id="{09082778-0577-4C40-98E4-3DCB9B4FB89D}"/>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53" name="Shape 2557">
                <a:extLst>
                  <a:ext uri="{FF2B5EF4-FFF2-40B4-BE49-F238E27FC236}">
                    <a16:creationId xmlns:a16="http://schemas.microsoft.com/office/drawing/2014/main" id="{A4FE3F3E-258D-F844-B4BF-36DCD89070AF}"/>
                  </a:ext>
                </a:extLst>
              </p:cNvPr>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154" name="Shape 2558">
                <a:extLst>
                  <a:ext uri="{FF2B5EF4-FFF2-40B4-BE49-F238E27FC236}">
                    <a16:creationId xmlns:a16="http://schemas.microsoft.com/office/drawing/2014/main" id="{2969E391-EB2D-384A-B9B1-48750B321D88}"/>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55" name="Shape 2559">
                <a:extLst>
                  <a:ext uri="{FF2B5EF4-FFF2-40B4-BE49-F238E27FC236}">
                    <a16:creationId xmlns:a16="http://schemas.microsoft.com/office/drawing/2014/main" id="{F278F06D-6952-3B45-A8AD-50A44D24C07A}"/>
                  </a:ext>
                </a:extLst>
              </p:cNvPr>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156" name="Shape 2560">
                <a:extLst>
                  <a:ext uri="{FF2B5EF4-FFF2-40B4-BE49-F238E27FC236}">
                    <a16:creationId xmlns:a16="http://schemas.microsoft.com/office/drawing/2014/main" id="{FCF43662-8349-2940-AB75-B181557605E7}"/>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57" name="Shape 2561">
                <a:extLst>
                  <a:ext uri="{FF2B5EF4-FFF2-40B4-BE49-F238E27FC236}">
                    <a16:creationId xmlns:a16="http://schemas.microsoft.com/office/drawing/2014/main" id="{1C953EBB-2C70-744A-84A1-22D4B6392B05}"/>
                  </a:ext>
                </a:extLst>
              </p:cNvPr>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158" name="Shape 2562">
                <a:extLst>
                  <a:ext uri="{FF2B5EF4-FFF2-40B4-BE49-F238E27FC236}">
                    <a16:creationId xmlns:a16="http://schemas.microsoft.com/office/drawing/2014/main" id="{6B608444-ABC3-6B49-80AE-0796950F75D7}"/>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59" name="Shape 2563">
                <a:extLst>
                  <a:ext uri="{FF2B5EF4-FFF2-40B4-BE49-F238E27FC236}">
                    <a16:creationId xmlns:a16="http://schemas.microsoft.com/office/drawing/2014/main" id="{A8DB9712-5D6D-104B-82B3-484E6F49BF28}"/>
                  </a:ext>
                </a:extLst>
              </p:cNvPr>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140" name="Shape 2564">
              <a:extLst>
                <a:ext uri="{FF2B5EF4-FFF2-40B4-BE49-F238E27FC236}">
                  <a16:creationId xmlns:a16="http://schemas.microsoft.com/office/drawing/2014/main" id="{EF65F02F-CDAB-8C4A-B847-ADF56590E45A}"/>
                </a:ext>
              </a:extLst>
            </p:cNvPr>
            <p:cNvSpPr txBox="1"/>
            <p:nvPr/>
          </p:nvSpPr>
          <p:spPr>
            <a:xfrm>
              <a:off x="4951522" y="2461308"/>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141" name="Shape 2565">
              <a:extLst>
                <a:ext uri="{FF2B5EF4-FFF2-40B4-BE49-F238E27FC236}">
                  <a16:creationId xmlns:a16="http://schemas.microsoft.com/office/drawing/2014/main" id="{BFFCCDB6-07A7-F64B-8DC1-4CA6E037BED2}"/>
                </a:ext>
              </a:extLst>
            </p:cNvPr>
            <p:cNvPicPr preferRelativeResize="0"/>
            <p:nvPr/>
          </p:nvPicPr>
          <p:blipFill>
            <a:blip r:embed="rId12">
              <a:alphaModFix/>
            </a:blip>
            <a:stretch>
              <a:fillRect/>
            </a:stretch>
          </p:blipFill>
          <p:spPr>
            <a:xfrm>
              <a:off x="4654462" y="2221055"/>
              <a:ext cx="147500" cy="98225"/>
            </a:xfrm>
            <a:prstGeom prst="rect">
              <a:avLst/>
            </a:prstGeom>
            <a:noFill/>
            <a:ln>
              <a:noFill/>
            </a:ln>
          </p:spPr>
        </p:pic>
        <p:pic>
          <p:nvPicPr>
            <p:cNvPr id="142" name="Shape 2566">
              <a:extLst>
                <a:ext uri="{FF2B5EF4-FFF2-40B4-BE49-F238E27FC236}">
                  <a16:creationId xmlns:a16="http://schemas.microsoft.com/office/drawing/2014/main" id="{389D4F70-B7AA-0C4C-A4EE-F2B9B458F09B}"/>
                </a:ext>
              </a:extLst>
            </p:cNvPr>
            <p:cNvPicPr preferRelativeResize="0"/>
            <p:nvPr/>
          </p:nvPicPr>
          <p:blipFill>
            <a:blip r:embed="rId13">
              <a:alphaModFix/>
            </a:blip>
            <a:stretch>
              <a:fillRect/>
            </a:stretch>
          </p:blipFill>
          <p:spPr>
            <a:xfrm>
              <a:off x="4656973" y="2547375"/>
              <a:ext cx="128250" cy="128250"/>
            </a:xfrm>
            <a:prstGeom prst="rect">
              <a:avLst/>
            </a:prstGeom>
            <a:noFill/>
            <a:ln>
              <a:noFill/>
            </a:ln>
          </p:spPr>
        </p:pic>
        <p:pic>
          <p:nvPicPr>
            <p:cNvPr id="143" name="Shape 2567">
              <a:extLst>
                <a:ext uri="{FF2B5EF4-FFF2-40B4-BE49-F238E27FC236}">
                  <a16:creationId xmlns:a16="http://schemas.microsoft.com/office/drawing/2014/main" id="{383A04FD-FD83-AE4F-8F32-FBA7AD4980D5}"/>
                </a:ext>
              </a:extLst>
            </p:cNvPr>
            <p:cNvPicPr preferRelativeResize="0"/>
            <p:nvPr/>
          </p:nvPicPr>
          <p:blipFill>
            <a:blip r:embed="rId16">
              <a:alphaModFix/>
            </a:blip>
            <a:stretch>
              <a:fillRect/>
            </a:stretch>
          </p:blipFill>
          <p:spPr>
            <a:xfrm>
              <a:off x="5027731" y="2230103"/>
              <a:ext cx="92550" cy="92550"/>
            </a:xfrm>
            <a:prstGeom prst="rect">
              <a:avLst/>
            </a:prstGeom>
            <a:noFill/>
            <a:ln>
              <a:noFill/>
            </a:ln>
          </p:spPr>
        </p:pic>
      </p:grpSp>
      <p:grpSp>
        <p:nvGrpSpPr>
          <p:cNvPr id="163" name="Shape 2568">
            <a:extLst>
              <a:ext uri="{FF2B5EF4-FFF2-40B4-BE49-F238E27FC236}">
                <a16:creationId xmlns:a16="http://schemas.microsoft.com/office/drawing/2014/main" id="{979A62DD-D708-E64A-B83E-B52EECC3E172}"/>
              </a:ext>
            </a:extLst>
          </p:cNvPr>
          <p:cNvGrpSpPr/>
          <p:nvPr/>
        </p:nvGrpSpPr>
        <p:grpSpPr>
          <a:xfrm>
            <a:off x="3656190" y="2926337"/>
            <a:ext cx="788020" cy="1048694"/>
            <a:chOff x="3656190" y="2926337"/>
            <a:chExt cx="788020" cy="1048694"/>
          </a:xfrm>
        </p:grpSpPr>
        <p:grpSp>
          <p:nvGrpSpPr>
            <p:cNvPr id="164" name="Shape 2569">
              <a:extLst>
                <a:ext uri="{FF2B5EF4-FFF2-40B4-BE49-F238E27FC236}">
                  <a16:creationId xmlns:a16="http://schemas.microsoft.com/office/drawing/2014/main" id="{1385CDF0-A50F-034E-AD5F-2D2B9377E75F}"/>
                </a:ext>
              </a:extLst>
            </p:cNvPr>
            <p:cNvGrpSpPr/>
            <p:nvPr/>
          </p:nvGrpSpPr>
          <p:grpSpPr>
            <a:xfrm>
              <a:off x="3656190" y="2926337"/>
              <a:ext cx="788020" cy="1048694"/>
              <a:chOff x="5592955" y="2047406"/>
              <a:chExt cx="788020" cy="1048694"/>
            </a:xfrm>
          </p:grpSpPr>
          <p:sp>
            <p:nvSpPr>
              <p:cNvPr id="169" name="Shape 2570">
                <a:extLst>
                  <a:ext uri="{FF2B5EF4-FFF2-40B4-BE49-F238E27FC236}">
                    <a16:creationId xmlns:a16="http://schemas.microsoft.com/office/drawing/2014/main" id="{1B3691A8-6EEC-5246-9DC3-25C74DE7FD6F}"/>
                  </a:ext>
                </a:extLst>
              </p:cNvPr>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170" name="Shape 2571">
                <a:extLst>
                  <a:ext uri="{FF2B5EF4-FFF2-40B4-BE49-F238E27FC236}">
                    <a16:creationId xmlns:a16="http://schemas.microsoft.com/office/drawing/2014/main" id="{D2F0DF77-6F07-0348-9538-B9166DFAFCA6}"/>
                  </a:ext>
                </a:extLst>
              </p:cNvPr>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800" b="1">
                  <a:latin typeface="Proxima Nova"/>
                  <a:ea typeface="Proxima Nova"/>
                  <a:cs typeface="Proxima Nova"/>
                  <a:sym typeface="Proxima Nova"/>
                </a:endParaRPr>
              </a:p>
            </p:txBody>
          </p:sp>
          <p:sp>
            <p:nvSpPr>
              <p:cNvPr id="171" name="Shape 2572">
                <a:extLst>
                  <a:ext uri="{FF2B5EF4-FFF2-40B4-BE49-F238E27FC236}">
                    <a16:creationId xmlns:a16="http://schemas.microsoft.com/office/drawing/2014/main" id="{C0512E88-1F31-C649-A13E-CD85E645F905}"/>
                  </a:ext>
                </a:extLst>
              </p:cNvPr>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72" name="Shape 2573">
                <a:extLst>
                  <a:ext uri="{FF2B5EF4-FFF2-40B4-BE49-F238E27FC236}">
                    <a16:creationId xmlns:a16="http://schemas.microsoft.com/office/drawing/2014/main" id="{3C2E3765-B859-9C49-9D2F-21EC9E762C33}"/>
                  </a:ext>
                </a:extLst>
              </p:cNvPr>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73" name="Shape 2574">
                <a:extLst>
                  <a:ext uri="{FF2B5EF4-FFF2-40B4-BE49-F238E27FC236}">
                    <a16:creationId xmlns:a16="http://schemas.microsoft.com/office/drawing/2014/main" id="{02156968-9923-2A47-A479-F2C5E70845CC}"/>
                  </a:ext>
                </a:extLst>
              </p:cNvPr>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74" name="Shape 2575">
                <a:extLst>
                  <a:ext uri="{FF2B5EF4-FFF2-40B4-BE49-F238E27FC236}">
                    <a16:creationId xmlns:a16="http://schemas.microsoft.com/office/drawing/2014/main" id="{E0C5B3FD-C4E6-394C-8B4B-59AC82CFBE41}"/>
                  </a:ext>
                </a:extLst>
              </p:cNvPr>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sp>
            <p:nvSpPr>
              <p:cNvPr id="175" name="Shape 2576">
                <a:extLst>
                  <a:ext uri="{FF2B5EF4-FFF2-40B4-BE49-F238E27FC236}">
                    <a16:creationId xmlns:a16="http://schemas.microsoft.com/office/drawing/2014/main" id="{74DD1ACD-160D-D34D-8D1D-DD17EE4FC15C}"/>
                  </a:ext>
                </a:extLst>
              </p:cNvPr>
              <p:cNvSpPr txBox="1"/>
              <p:nvPr/>
            </p:nvSpPr>
            <p:spPr>
              <a:xfrm>
                <a:off x="5608475" y="2884538"/>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76" name="Shape 2577">
                <a:extLst>
                  <a:ext uri="{FF2B5EF4-FFF2-40B4-BE49-F238E27FC236}">
                    <a16:creationId xmlns:a16="http://schemas.microsoft.com/office/drawing/2014/main" id="{CAAE5C1C-F388-BC4A-8997-7124DBCD910D}"/>
                  </a:ext>
                </a:extLst>
              </p:cNvPr>
              <p:cNvGrpSpPr/>
              <p:nvPr/>
            </p:nvGrpSpPr>
            <p:grpSpPr>
              <a:xfrm>
                <a:off x="5592955" y="2047406"/>
                <a:ext cx="712986" cy="218400"/>
                <a:chOff x="4577530" y="2938752"/>
                <a:chExt cx="712986" cy="218400"/>
              </a:xfrm>
            </p:grpSpPr>
            <p:sp>
              <p:nvSpPr>
                <p:cNvPr id="185" name="Shape 2578">
                  <a:extLst>
                    <a:ext uri="{FF2B5EF4-FFF2-40B4-BE49-F238E27FC236}">
                      <a16:creationId xmlns:a16="http://schemas.microsoft.com/office/drawing/2014/main" id="{0B7193D4-A42A-714D-839B-49561684D9B3}"/>
                    </a:ext>
                  </a:extLst>
                </p:cNvPr>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2579">
                  <a:extLst>
                    <a:ext uri="{FF2B5EF4-FFF2-40B4-BE49-F238E27FC236}">
                      <a16:creationId xmlns:a16="http://schemas.microsoft.com/office/drawing/2014/main" id="{09683DB0-4E42-F640-A4E7-548D96B14CAD}"/>
                    </a:ext>
                  </a:extLst>
                </p:cNvPr>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2580">
                  <a:extLst>
                    <a:ext uri="{FF2B5EF4-FFF2-40B4-BE49-F238E27FC236}">
                      <a16:creationId xmlns:a16="http://schemas.microsoft.com/office/drawing/2014/main" id="{1370278B-036A-354B-AADA-2AE576666D2C}"/>
                    </a:ext>
                  </a:extLst>
                </p:cNvPr>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77" name="Shape 2581">
                <a:extLst>
                  <a:ext uri="{FF2B5EF4-FFF2-40B4-BE49-F238E27FC236}">
                    <a16:creationId xmlns:a16="http://schemas.microsoft.com/office/drawing/2014/main" id="{71548044-DD9C-8542-B841-E05616C6B997}"/>
                  </a:ext>
                </a:extLst>
              </p:cNvPr>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78" name="Shape 2582">
                <a:extLst>
                  <a:ext uri="{FF2B5EF4-FFF2-40B4-BE49-F238E27FC236}">
                    <a16:creationId xmlns:a16="http://schemas.microsoft.com/office/drawing/2014/main" id="{1F3D008F-BF40-1B45-995B-6E080C7ED8DE}"/>
                  </a:ext>
                </a:extLst>
              </p:cNvPr>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179" name="Shape 2583">
                <a:extLst>
                  <a:ext uri="{FF2B5EF4-FFF2-40B4-BE49-F238E27FC236}">
                    <a16:creationId xmlns:a16="http://schemas.microsoft.com/office/drawing/2014/main" id="{4AF47D2C-290D-4A4D-A0D0-65300EE15C3C}"/>
                  </a:ext>
                </a:extLst>
              </p:cNvPr>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80" name="Shape 2584">
                <a:extLst>
                  <a:ext uri="{FF2B5EF4-FFF2-40B4-BE49-F238E27FC236}">
                    <a16:creationId xmlns:a16="http://schemas.microsoft.com/office/drawing/2014/main" id="{E562C522-EC81-114D-AFD1-9CA98E533B28}"/>
                  </a:ext>
                </a:extLst>
              </p:cNvPr>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181" name="Shape 2585">
                <a:extLst>
                  <a:ext uri="{FF2B5EF4-FFF2-40B4-BE49-F238E27FC236}">
                    <a16:creationId xmlns:a16="http://schemas.microsoft.com/office/drawing/2014/main" id="{B9A5751E-60B0-B44E-8080-3B7A42025454}"/>
                  </a:ext>
                </a:extLst>
              </p:cNvPr>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82" name="Shape 2586">
                <a:extLst>
                  <a:ext uri="{FF2B5EF4-FFF2-40B4-BE49-F238E27FC236}">
                    <a16:creationId xmlns:a16="http://schemas.microsoft.com/office/drawing/2014/main" id="{3C409029-5599-0E4C-AA27-5EE0F7F00ACC}"/>
                  </a:ext>
                </a:extLst>
              </p:cNvPr>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183" name="Shape 2587">
                <a:extLst>
                  <a:ext uri="{FF2B5EF4-FFF2-40B4-BE49-F238E27FC236}">
                    <a16:creationId xmlns:a16="http://schemas.microsoft.com/office/drawing/2014/main" id="{6A26712F-9120-AD4E-89E2-FC800EAB03AC}"/>
                  </a:ext>
                </a:extLst>
              </p:cNvPr>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600">
                  <a:solidFill>
                    <a:srgbClr val="FFFFFF"/>
                  </a:solidFill>
                </a:endParaRPr>
              </a:p>
            </p:txBody>
          </p:sp>
          <p:pic>
            <p:nvPicPr>
              <p:cNvPr id="184" name="Shape 2588">
                <a:extLst>
                  <a:ext uri="{FF2B5EF4-FFF2-40B4-BE49-F238E27FC236}">
                    <a16:creationId xmlns:a16="http://schemas.microsoft.com/office/drawing/2014/main" id="{FF6EA7DA-9B91-F244-9A10-A8496064D25C}"/>
                  </a:ext>
                </a:extLst>
              </p:cNvPr>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165" name="Shape 2589">
              <a:extLst>
                <a:ext uri="{FF2B5EF4-FFF2-40B4-BE49-F238E27FC236}">
                  <a16:creationId xmlns:a16="http://schemas.microsoft.com/office/drawing/2014/main" id="{2546A94E-DC53-5240-AA83-681C7F7651B6}"/>
                </a:ext>
              </a:extLst>
            </p:cNvPr>
            <p:cNvSpPr txBox="1"/>
            <p:nvPr/>
          </p:nvSpPr>
          <p:spPr>
            <a:xfrm>
              <a:off x="3761569" y="3520315"/>
              <a:ext cx="248700" cy="23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00" b="1">
                  <a:solidFill>
                    <a:srgbClr val="434343"/>
                  </a:solidFill>
                  <a:latin typeface="Proxima Nova"/>
                  <a:ea typeface="Proxima Nova"/>
                  <a:cs typeface="Proxima Nova"/>
                  <a:sym typeface="Proxima Nova"/>
                </a:rPr>
                <a:t>C</a:t>
              </a:r>
              <a:endParaRPr sz="700" b="1">
                <a:solidFill>
                  <a:srgbClr val="434343"/>
                </a:solidFill>
                <a:latin typeface="Proxima Nova"/>
                <a:ea typeface="Proxima Nova"/>
                <a:cs typeface="Proxima Nova"/>
                <a:sym typeface="Proxima Nova"/>
              </a:endParaRPr>
            </a:p>
          </p:txBody>
        </p:sp>
        <p:pic>
          <p:nvPicPr>
            <p:cNvPr id="166" name="Shape 2590">
              <a:extLst>
                <a:ext uri="{FF2B5EF4-FFF2-40B4-BE49-F238E27FC236}">
                  <a16:creationId xmlns:a16="http://schemas.microsoft.com/office/drawing/2014/main" id="{CC79F1CD-DC25-E345-B107-21A85C98C608}"/>
                </a:ext>
              </a:extLst>
            </p:cNvPr>
            <p:cNvPicPr preferRelativeResize="0"/>
            <p:nvPr/>
          </p:nvPicPr>
          <p:blipFill>
            <a:blip r:embed="rId12">
              <a:alphaModFix/>
            </a:blip>
            <a:stretch>
              <a:fillRect/>
            </a:stretch>
          </p:blipFill>
          <p:spPr>
            <a:xfrm>
              <a:off x="4161443" y="3621745"/>
              <a:ext cx="147500" cy="98225"/>
            </a:xfrm>
            <a:prstGeom prst="rect">
              <a:avLst/>
            </a:prstGeom>
            <a:noFill/>
            <a:ln>
              <a:noFill/>
            </a:ln>
          </p:spPr>
        </p:pic>
        <p:pic>
          <p:nvPicPr>
            <p:cNvPr id="167" name="Shape 2591">
              <a:extLst>
                <a:ext uri="{FF2B5EF4-FFF2-40B4-BE49-F238E27FC236}">
                  <a16:creationId xmlns:a16="http://schemas.microsoft.com/office/drawing/2014/main" id="{3F9CC43B-7EBD-1342-969B-795BC86F05EE}"/>
                </a:ext>
              </a:extLst>
            </p:cNvPr>
            <p:cNvPicPr preferRelativeResize="0"/>
            <p:nvPr/>
          </p:nvPicPr>
          <p:blipFill>
            <a:blip r:embed="rId13">
              <a:alphaModFix/>
            </a:blip>
            <a:stretch>
              <a:fillRect/>
            </a:stretch>
          </p:blipFill>
          <p:spPr>
            <a:xfrm>
              <a:off x="3822138" y="3273555"/>
              <a:ext cx="128250" cy="128250"/>
            </a:xfrm>
            <a:prstGeom prst="rect">
              <a:avLst/>
            </a:prstGeom>
            <a:noFill/>
            <a:ln>
              <a:noFill/>
            </a:ln>
          </p:spPr>
        </p:pic>
        <p:pic>
          <p:nvPicPr>
            <p:cNvPr id="168" name="Shape 2592">
              <a:extLst>
                <a:ext uri="{FF2B5EF4-FFF2-40B4-BE49-F238E27FC236}">
                  <a16:creationId xmlns:a16="http://schemas.microsoft.com/office/drawing/2014/main" id="{001DD265-C280-F843-ADED-EF1754E67D7F}"/>
                </a:ext>
              </a:extLst>
            </p:cNvPr>
            <p:cNvPicPr preferRelativeResize="0"/>
            <p:nvPr/>
          </p:nvPicPr>
          <p:blipFill>
            <a:blip r:embed="rId16">
              <a:alphaModFix/>
            </a:blip>
            <a:stretch>
              <a:fillRect/>
            </a:stretch>
          </p:blipFill>
          <p:spPr>
            <a:xfrm>
              <a:off x="4182837" y="3291403"/>
              <a:ext cx="92550" cy="92550"/>
            </a:xfrm>
            <a:prstGeom prst="rect">
              <a:avLst/>
            </a:prstGeom>
            <a:noFill/>
            <a:ln>
              <a:noFill/>
            </a:ln>
          </p:spPr>
        </p:pic>
      </p:grpSp>
      <p:grpSp>
        <p:nvGrpSpPr>
          <p:cNvPr id="188" name="Shape 2593">
            <a:extLst>
              <a:ext uri="{FF2B5EF4-FFF2-40B4-BE49-F238E27FC236}">
                <a16:creationId xmlns:a16="http://schemas.microsoft.com/office/drawing/2014/main" id="{818BAC26-8406-EF46-9E70-27649D34E231}"/>
              </a:ext>
            </a:extLst>
          </p:cNvPr>
          <p:cNvGrpSpPr/>
          <p:nvPr/>
        </p:nvGrpSpPr>
        <p:grpSpPr>
          <a:xfrm>
            <a:off x="2284400" y="1913225"/>
            <a:ext cx="1326900" cy="2061900"/>
            <a:chOff x="2607113" y="1913225"/>
            <a:chExt cx="1326900" cy="2061900"/>
          </a:xfrm>
        </p:grpSpPr>
        <p:sp>
          <p:nvSpPr>
            <p:cNvPr id="189" name="Shape 2594">
              <a:extLst>
                <a:ext uri="{FF2B5EF4-FFF2-40B4-BE49-F238E27FC236}">
                  <a16:creationId xmlns:a16="http://schemas.microsoft.com/office/drawing/2014/main" id="{FED0F807-A595-8449-897D-0E2225C0DF5D}"/>
                </a:ext>
              </a:extLst>
            </p:cNvPr>
            <p:cNvSpPr/>
            <p:nvPr/>
          </p:nvSpPr>
          <p:spPr>
            <a:xfrm>
              <a:off x="2607113" y="1913225"/>
              <a:ext cx="1326900" cy="2061900"/>
            </a:xfrm>
            <a:prstGeom prst="rect">
              <a:avLst/>
            </a:prstGeom>
            <a:solidFill>
              <a:srgbClr val="CC0000"/>
            </a:solid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800" b="1">
                  <a:solidFill>
                    <a:srgbClr val="FFFFFF"/>
                  </a:solidFill>
                  <a:latin typeface="Proxima Nova"/>
                  <a:ea typeface="Proxima Nova"/>
                  <a:cs typeface="Proxima Nova"/>
                  <a:sym typeface="Proxima Nova"/>
                </a:rPr>
                <a:t>RED HAT</a:t>
              </a:r>
              <a:endParaRPr sz="800" b="1">
                <a:solidFill>
                  <a:srgbClr val="FFFFFF"/>
                </a:solidFill>
                <a:latin typeface="Proxima Nova"/>
                <a:ea typeface="Proxima Nova"/>
                <a:cs typeface="Proxima Nova"/>
                <a:sym typeface="Proxima Nova"/>
              </a:endParaRPr>
            </a:p>
            <a:p>
              <a:pPr marL="0" lvl="0" indent="0" rtl="0">
                <a:spcBef>
                  <a:spcPts val="0"/>
                </a:spcBef>
                <a:spcAft>
                  <a:spcPts val="0"/>
                </a:spcAft>
                <a:buNone/>
              </a:pPr>
              <a:r>
                <a:rPr lang="en-US" sz="800" b="1">
                  <a:solidFill>
                    <a:srgbClr val="FFFFFF"/>
                  </a:solidFill>
                  <a:latin typeface="Proxima Nova"/>
                  <a:ea typeface="Proxima Nova"/>
                  <a:cs typeface="Proxima Nova"/>
                  <a:sym typeface="Proxima Nova"/>
                </a:rPr>
                <a:t>ENTERPRISE LINUX</a:t>
              </a:r>
              <a:endParaRPr sz="800" b="1">
                <a:solidFill>
                  <a:srgbClr val="FFFFFF"/>
                </a:solidFill>
                <a:latin typeface="Proxima Nova"/>
                <a:ea typeface="Proxima Nova"/>
                <a:cs typeface="Proxima Nova"/>
                <a:sym typeface="Proxima Nova"/>
              </a:endParaRPr>
            </a:p>
          </p:txBody>
        </p:sp>
        <p:sp>
          <p:nvSpPr>
            <p:cNvPr id="190" name="Shape 2595">
              <a:extLst>
                <a:ext uri="{FF2B5EF4-FFF2-40B4-BE49-F238E27FC236}">
                  <a16:creationId xmlns:a16="http://schemas.microsoft.com/office/drawing/2014/main" id="{42040BF6-ECFE-5046-8F22-1F1F8DA1895B}"/>
                </a:ext>
              </a:extLst>
            </p:cNvPr>
            <p:cNvSpPr/>
            <p:nvPr/>
          </p:nvSpPr>
          <p:spPr>
            <a:xfrm>
              <a:off x="2629698" y="1933600"/>
              <a:ext cx="1280100" cy="1626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b="1">
                  <a:latin typeface="Proxima Nova"/>
                  <a:ea typeface="Proxima Nova"/>
                  <a:cs typeface="Proxima Nova"/>
                  <a:sym typeface="Proxima Nova"/>
                </a:rPr>
                <a:t>MASTER</a:t>
              </a:r>
              <a:endParaRPr sz="800" b="1">
                <a:latin typeface="Proxima Nova"/>
                <a:ea typeface="Proxima Nova"/>
                <a:cs typeface="Proxima Nova"/>
                <a:sym typeface="Proxima Nova"/>
              </a:endParaRPr>
            </a:p>
          </p:txBody>
        </p:sp>
        <p:sp>
          <p:nvSpPr>
            <p:cNvPr id="191" name="Shape 2596">
              <a:extLst>
                <a:ext uri="{FF2B5EF4-FFF2-40B4-BE49-F238E27FC236}">
                  <a16:creationId xmlns:a16="http://schemas.microsoft.com/office/drawing/2014/main" id="{8E2540C9-AB72-2443-958D-F5BDF0207530}"/>
                </a:ext>
              </a:extLst>
            </p:cNvPr>
            <p:cNvSpPr/>
            <p:nvPr/>
          </p:nvSpPr>
          <p:spPr>
            <a:xfrm>
              <a:off x="2669900" y="2248764"/>
              <a:ext cx="1195500" cy="272700"/>
            </a:xfrm>
            <a:prstGeom prst="rect">
              <a:avLst/>
            </a:prstGeom>
            <a:solidFill>
              <a:srgbClr val="92D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API/AUTHENTICATION</a:t>
              </a:r>
              <a:endParaRPr sz="700" b="1">
                <a:solidFill>
                  <a:srgbClr val="FFFFFF"/>
                </a:solidFill>
                <a:latin typeface="Proxima Nova"/>
                <a:ea typeface="Proxima Nova"/>
                <a:cs typeface="Proxima Nova"/>
                <a:sym typeface="Proxima Nova"/>
              </a:endParaRPr>
            </a:p>
          </p:txBody>
        </p:sp>
        <p:sp>
          <p:nvSpPr>
            <p:cNvPr id="192" name="Shape 2597">
              <a:extLst>
                <a:ext uri="{FF2B5EF4-FFF2-40B4-BE49-F238E27FC236}">
                  <a16:creationId xmlns:a16="http://schemas.microsoft.com/office/drawing/2014/main" id="{07E79D4B-687D-5141-8090-1E37EC506253}"/>
                </a:ext>
              </a:extLst>
            </p:cNvPr>
            <p:cNvSpPr/>
            <p:nvPr/>
          </p:nvSpPr>
          <p:spPr>
            <a:xfrm>
              <a:off x="2669900" y="2569150"/>
              <a:ext cx="1195500" cy="272700"/>
            </a:xfrm>
            <a:prstGeom prst="rect">
              <a:avLst/>
            </a:prstGeom>
            <a:solidFill>
              <a:srgbClr val="F0AB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DATA STORE</a:t>
              </a:r>
              <a:endParaRPr sz="700" b="1">
                <a:solidFill>
                  <a:srgbClr val="FFFFFF"/>
                </a:solidFill>
                <a:latin typeface="Proxima Nova"/>
                <a:ea typeface="Proxima Nova"/>
                <a:cs typeface="Proxima Nova"/>
                <a:sym typeface="Proxima Nova"/>
              </a:endParaRPr>
            </a:p>
          </p:txBody>
        </p:sp>
        <p:sp>
          <p:nvSpPr>
            <p:cNvPr id="193" name="Shape 2598">
              <a:extLst>
                <a:ext uri="{FF2B5EF4-FFF2-40B4-BE49-F238E27FC236}">
                  <a16:creationId xmlns:a16="http://schemas.microsoft.com/office/drawing/2014/main" id="{767529C4-6BCC-3E40-A888-FC1EA148E4C4}"/>
                </a:ext>
              </a:extLst>
            </p:cNvPr>
            <p:cNvSpPr/>
            <p:nvPr/>
          </p:nvSpPr>
          <p:spPr>
            <a:xfrm>
              <a:off x="2669900" y="2889536"/>
              <a:ext cx="1195500" cy="272700"/>
            </a:xfrm>
            <a:prstGeom prst="rect">
              <a:avLst/>
            </a:prstGeom>
            <a:solidFill>
              <a:srgbClr val="3B00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SCHEDULER</a:t>
              </a:r>
              <a:endParaRPr sz="700" b="1">
                <a:solidFill>
                  <a:srgbClr val="FFFFFF"/>
                </a:solidFill>
                <a:latin typeface="Proxima Nova"/>
                <a:ea typeface="Proxima Nova"/>
                <a:cs typeface="Proxima Nova"/>
                <a:sym typeface="Proxima Nova"/>
              </a:endParaRPr>
            </a:p>
          </p:txBody>
        </p:sp>
        <p:sp>
          <p:nvSpPr>
            <p:cNvPr id="194" name="Shape 2599">
              <a:extLst>
                <a:ext uri="{FF2B5EF4-FFF2-40B4-BE49-F238E27FC236}">
                  <a16:creationId xmlns:a16="http://schemas.microsoft.com/office/drawing/2014/main" id="{A34120CF-833E-C943-9D2B-CF7AFE862CB8}"/>
                </a:ext>
              </a:extLst>
            </p:cNvPr>
            <p:cNvSpPr/>
            <p:nvPr/>
          </p:nvSpPr>
          <p:spPr>
            <a:xfrm>
              <a:off x="2669900" y="3209923"/>
              <a:ext cx="1195500" cy="2727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HEALTH/SCALING</a:t>
              </a:r>
              <a:endParaRPr sz="700" b="1">
                <a:solidFill>
                  <a:srgbClr val="FFFFFF"/>
                </a:solidFill>
                <a:latin typeface="Proxima Nova"/>
                <a:ea typeface="Proxima Nova"/>
                <a:cs typeface="Proxima Nova"/>
                <a:sym typeface="Proxima Nova"/>
              </a:endParaRPr>
            </a:p>
          </p:txBody>
        </p:sp>
      </p:grpSp>
      <p:grpSp>
        <p:nvGrpSpPr>
          <p:cNvPr id="195" name="Shape 2600">
            <a:extLst>
              <a:ext uri="{FF2B5EF4-FFF2-40B4-BE49-F238E27FC236}">
                <a16:creationId xmlns:a16="http://schemas.microsoft.com/office/drawing/2014/main" id="{61DF8EF9-4CE6-DE44-9BD4-33235458ED9B}"/>
              </a:ext>
            </a:extLst>
          </p:cNvPr>
          <p:cNvGrpSpPr/>
          <p:nvPr/>
        </p:nvGrpSpPr>
        <p:grpSpPr>
          <a:xfrm>
            <a:off x="2222988" y="4065375"/>
            <a:ext cx="4668000" cy="509100"/>
            <a:chOff x="2545700" y="4065375"/>
            <a:chExt cx="4668000" cy="509100"/>
          </a:xfrm>
        </p:grpSpPr>
        <p:sp>
          <p:nvSpPr>
            <p:cNvPr id="196" name="Shape 2601">
              <a:extLst>
                <a:ext uri="{FF2B5EF4-FFF2-40B4-BE49-F238E27FC236}">
                  <a16:creationId xmlns:a16="http://schemas.microsoft.com/office/drawing/2014/main" id="{87C0AAB2-E97B-814E-87F6-4B049B61F165}"/>
                </a:ext>
              </a:extLst>
            </p:cNvPr>
            <p:cNvSpPr/>
            <p:nvPr/>
          </p:nvSpPr>
          <p:spPr>
            <a:xfrm>
              <a:off x="2545700" y="4065375"/>
              <a:ext cx="4668000" cy="509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b="1">
                <a:solidFill>
                  <a:srgbClr val="FFFFFF"/>
                </a:solidFill>
                <a:latin typeface="Proxima Nova"/>
                <a:ea typeface="Proxima Nova"/>
                <a:cs typeface="Proxima Nova"/>
                <a:sym typeface="Proxima Nova"/>
              </a:endParaRPr>
            </a:p>
          </p:txBody>
        </p:sp>
        <p:pic>
          <p:nvPicPr>
            <p:cNvPr id="197" name="Shape 2602">
              <a:extLst>
                <a:ext uri="{FF2B5EF4-FFF2-40B4-BE49-F238E27FC236}">
                  <a16:creationId xmlns:a16="http://schemas.microsoft.com/office/drawing/2014/main" id="{8A32F44B-3DCA-B34D-B8B3-F1E4EFB3B0E3}"/>
                </a:ext>
              </a:extLst>
            </p:cNvPr>
            <p:cNvPicPr preferRelativeResize="0"/>
            <p:nvPr/>
          </p:nvPicPr>
          <p:blipFill>
            <a:blip r:embed="rId17">
              <a:alphaModFix/>
            </a:blip>
            <a:stretch>
              <a:fillRect/>
            </a:stretch>
          </p:blipFill>
          <p:spPr>
            <a:xfrm>
              <a:off x="3438750" y="4201990"/>
              <a:ext cx="278300" cy="111096"/>
            </a:xfrm>
            <a:prstGeom prst="rect">
              <a:avLst/>
            </a:prstGeom>
            <a:noFill/>
            <a:ln>
              <a:noFill/>
            </a:ln>
          </p:spPr>
        </p:pic>
        <p:pic>
          <p:nvPicPr>
            <p:cNvPr id="198" name="Shape 2603">
              <a:extLst>
                <a:ext uri="{FF2B5EF4-FFF2-40B4-BE49-F238E27FC236}">
                  <a16:creationId xmlns:a16="http://schemas.microsoft.com/office/drawing/2014/main" id="{973E6D97-D3DD-4143-A62B-F710928DEED0}"/>
                </a:ext>
              </a:extLst>
            </p:cNvPr>
            <p:cNvPicPr preferRelativeResize="0"/>
            <p:nvPr/>
          </p:nvPicPr>
          <p:blipFill>
            <a:blip r:embed="rId18">
              <a:alphaModFix/>
            </a:blip>
            <a:stretch>
              <a:fillRect/>
            </a:stretch>
          </p:blipFill>
          <p:spPr>
            <a:xfrm>
              <a:off x="4720805" y="4153188"/>
              <a:ext cx="301271" cy="208700"/>
            </a:xfrm>
            <a:prstGeom prst="rect">
              <a:avLst/>
            </a:prstGeom>
            <a:noFill/>
            <a:ln>
              <a:noFill/>
            </a:ln>
          </p:spPr>
        </p:pic>
        <p:pic>
          <p:nvPicPr>
            <p:cNvPr id="199" name="Shape 2604">
              <a:extLst>
                <a:ext uri="{FF2B5EF4-FFF2-40B4-BE49-F238E27FC236}">
                  <a16:creationId xmlns:a16="http://schemas.microsoft.com/office/drawing/2014/main" id="{0BD367D2-9930-414C-A510-B0860FDF6E49}"/>
                </a:ext>
              </a:extLst>
            </p:cNvPr>
            <p:cNvPicPr preferRelativeResize="0"/>
            <p:nvPr/>
          </p:nvPicPr>
          <p:blipFill>
            <a:blip r:embed="rId19">
              <a:alphaModFix/>
            </a:blip>
            <a:stretch>
              <a:fillRect/>
            </a:stretch>
          </p:blipFill>
          <p:spPr>
            <a:xfrm>
              <a:off x="5364605" y="4153188"/>
              <a:ext cx="301271" cy="208700"/>
            </a:xfrm>
            <a:prstGeom prst="rect">
              <a:avLst/>
            </a:prstGeom>
            <a:noFill/>
            <a:ln>
              <a:noFill/>
            </a:ln>
          </p:spPr>
        </p:pic>
        <p:pic>
          <p:nvPicPr>
            <p:cNvPr id="200" name="Shape 2605">
              <a:extLst>
                <a:ext uri="{FF2B5EF4-FFF2-40B4-BE49-F238E27FC236}">
                  <a16:creationId xmlns:a16="http://schemas.microsoft.com/office/drawing/2014/main" id="{53CDCABD-D7AC-C54D-B3D5-65F60554AFE7}"/>
                </a:ext>
              </a:extLst>
            </p:cNvPr>
            <p:cNvPicPr preferRelativeResize="0"/>
            <p:nvPr/>
          </p:nvPicPr>
          <p:blipFill>
            <a:blip r:embed="rId20">
              <a:alphaModFix/>
            </a:blip>
            <a:stretch>
              <a:fillRect/>
            </a:stretch>
          </p:blipFill>
          <p:spPr>
            <a:xfrm>
              <a:off x="6008404" y="4153188"/>
              <a:ext cx="301271" cy="208700"/>
            </a:xfrm>
            <a:prstGeom prst="rect">
              <a:avLst/>
            </a:prstGeom>
            <a:noFill/>
            <a:ln>
              <a:noFill/>
            </a:ln>
          </p:spPr>
        </p:pic>
        <p:pic>
          <p:nvPicPr>
            <p:cNvPr id="201" name="Shape 2606">
              <a:extLst>
                <a:ext uri="{FF2B5EF4-FFF2-40B4-BE49-F238E27FC236}">
                  <a16:creationId xmlns:a16="http://schemas.microsoft.com/office/drawing/2014/main" id="{8D89B4F1-865B-6A46-9FEB-445333765D97}"/>
                </a:ext>
              </a:extLst>
            </p:cNvPr>
            <p:cNvPicPr preferRelativeResize="0"/>
            <p:nvPr/>
          </p:nvPicPr>
          <p:blipFill>
            <a:blip r:embed="rId21">
              <a:alphaModFix/>
            </a:blip>
            <a:stretch>
              <a:fillRect/>
            </a:stretch>
          </p:blipFill>
          <p:spPr>
            <a:xfrm>
              <a:off x="4059578" y="4181790"/>
              <a:ext cx="318698" cy="151495"/>
            </a:xfrm>
            <a:prstGeom prst="rect">
              <a:avLst/>
            </a:prstGeom>
            <a:noFill/>
            <a:ln>
              <a:noFill/>
            </a:ln>
          </p:spPr>
        </p:pic>
        <p:sp>
          <p:nvSpPr>
            <p:cNvPr id="202" name="Shape 2607">
              <a:extLst>
                <a:ext uri="{FF2B5EF4-FFF2-40B4-BE49-F238E27FC236}">
                  <a16:creationId xmlns:a16="http://schemas.microsoft.com/office/drawing/2014/main" id="{009E0AF5-2EA6-6446-9988-5B67B1227597}"/>
                </a:ext>
              </a:extLst>
            </p:cNvPr>
            <p:cNvSpPr txBox="1"/>
            <p:nvPr/>
          </p:nvSpPr>
          <p:spPr>
            <a:xfrm>
              <a:off x="3161427"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PHYSICAL</a:t>
              </a:r>
              <a:endParaRPr sz="700" b="1">
                <a:solidFill>
                  <a:srgbClr val="FFFFFF"/>
                </a:solidFill>
                <a:latin typeface="Proxima Nova"/>
                <a:ea typeface="Proxima Nova"/>
                <a:cs typeface="Proxima Nova"/>
                <a:sym typeface="Proxima Nova"/>
              </a:endParaRPr>
            </a:p>
          </p:txBody>
        </p:sp>
        <p:sp>
          <p:nvSpPr>
            <p:cNvPr id="203" name="Shape 2608">
              <a:extLst>
                <a:ext uri="{FF2B5EF4-FFF2-40B4-BE49-F238E27FC236}">
                  <a16:creationId xmlns:a16="http://schemas.microsoft.com/office/drawing/2014/main" id="{7481D7BF-9AA8-644D-AB5D-A93956BC88F2}"/>
                </a:ext>
              </a:extLst>
            </p:cNvPr>
            <p:cNvSpPr txBox="1"/>
            <p:nvPr/>
          </p:nvSpPr>
          <p:spPr>
            <a:xfrm>
              <a:off x="38004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VIRTUAL</a:t>
              </a:r>
              <a:endParaRPr sz="700" b="1">
                <a:solidFill>
                  <a:srgbClr val="FFFFFF"/>
                </a:solidFill>
                <a:latin typeface="Proxima Nova"/>
                <a:ea typeface="Proxima Nova"/>
                <a:cs typeface="Proxima Nova"/>
                <a:sym typeface="Proxima Nova"/>
              </a:endParaRPr>
            </a:p>
          </p:txBody>
        </p:sp>
        <p:sp>
          <p:nvSpPr>
            <p:cNvPr id="204" name="Shape 2609">
              <a:extLst>
                <a:ext uri="{FF2B5EF4-FFF2-40B4-BE49-F238E27FC236}">
                  <a16:creationId xmlns:a16="http://schemas.microsoft.com/office/drawing/2014/main" id="{294F6F6B-F077-F246-A925-228EFC2E91BE}"/>
                </a:ext>
              </a:extLst>
            </p:cNvPr>
            <p:cNvSpPr txBox="1"/>
            <p:nvPr/>
          </p:nvSpPr>
          <p:spPr>
            <a:xfrm>
              <a:off x="44473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PRIVATE</a:t>
              </a:r>
              <a:endParaRPr sz="700" b="1">
                <a:solidFill>
                  <a:srgbClr val="FFFFFF"/>
                </a:solidFill>
                <a:latin typeface="Proxima Nova"/>
                <a:ea typeface="Proxima Nova"/>
                <a:cs typeface="Proxima Nova"/>
                <a:sym typeface="Proxima Nova"/>
              </a:endParaRPr>
            </a:p>
          </p:txBody>
        </p:sp>
        <p:sp>
          <p:nvSpPr>
            <p:cNvPr id="205" name="Shape 2610">
              <a:extLst>
                <a:ext uri="{FF2B5EF4-FFF2-40B4-BE49-F238E27FC236}">
                  <a16:creationId xmlns:a16="http://schemas.microsoft.com/office/drawing/2014/main" id="{A00BC0BB-2C6C-AF49-BF27-F40D57A06D38}"/>
                </a:ext>
              </a:extLst>
            </p:cNvPr>
            <p:cNvSpPr txBox="1"/>
            <p:nvPr/>
          </p:nvSpPr>
          <p:spPr>
            <a:xfrm>
              <a:off x="50958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PUBLIC</a:t>
              </a:r>
              <a:endParaRPr sz="700" b="1">
                <a:solidFill>
                  <a:srgbClr val="FFFFFF"/>
                </a:solidFill>
                <a:latin typeface="Proxima Nova"/>
                <a:ea typeface="Proxima Nova"/>
                <a:cs typeface="Proxima Nova"/>
                <a:sym typeface="Proxima Nova"/>
              </a:endParaRPr>
            </a:p>
          </p:txBody>
        </p:sp>
        <p:sp>
          <p:nvSpPr>
            <p:cNvPr id="206" name="Shape 2611">
              <a:extLst>
                <a:ext uri="{FF2B5EF4-FFF2-40B4-BE49-F238E27FC236}">
                  <a16:creationId xmlns:a16="http://schemas.microsoft.com/office/drawing/2014/main" id="{B898E904-B814-824C-B7FE-FBF20FE6047E}"/>
                </a:ext>
              </a:extLst>
            </p:cNvPr>
            <p:cNvSpPr txBox="1"/>
            <p:nvPr/>
          </p:nvSpPr>
          <p:spPr>
            <a:xfrm>
              <a:off x="57427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b="1">
                  <a:solidFill>
                    <a:srgbClr val="FFFFFF"/>
                  </a:solidFill>
                  <a:latin typeface="Proxima Nova"/>
                  <a:ea typeface="Proxima Nova"/>
                  <a:cs typeface="Proxima Nova"/>
                  <a:sym typeface="Proxima Nova"/>
                </a:rPr>
                <a:t>HYBRID</a:t>
              </a:r>
              <a:endParaRPr sz="700" b="1">
                <a:solidFill>
                  <a:srgbClr val="FFFFFF"/>
                </a:solidFill>
                <a:latin typeface="Proxima Nova"/>
                <a:ea typeface="Proxima Nova"/>
                <a:cs typeface="Proxima Nova"/>
                <a:sym typeface="Proxima Nova"/>
              </a:endParaRPr>
            </a:p>
          </p:txBody>
        </p:sp>
        <p:cxnSp>
          <p:nvCxnSpPr>
            <p:cNvPr id="207" name="Shape 2612">
              <a:extLst>
                <a:ext uri="{FF2B5EF4-FFF2-40B4-BE49-F238E27FC236}">
                  <a16:creationId xmlns:a16="http://schemas.microsoft.com/office/drawing/2014/main" id="{529F056B-66BB-3F4A-98C4-68C706C5D386}"/>
                </a:ext>
              </a:extLst>
            </p:cNvPr>
            <p:cNvCxnSpPr/>
            <p:nvPr/>
          </p:nvCxnSpPr>
          <p:spPr>
            <a:xfrm rot="10800000">
              <a:off x="5738593"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208" name="Shape 2613">
              <a:extLst>
                <a:ext uri="{FF2B5EF4-FFF2-40B4-BE49-F238E27FC236}">
                  <a16:creationId xmlns:a16="http://schemas.microsoft.com/office/drawing/2014/main" id="{8D028725-3C56-6049-8430-9160E7FD3D76}"/>
                </a:ext>
              </a:extLst>
            </p:cNvPr>
            <p:cNvCxnSpPr/>
            <p:nvPr/>
          </p:nvCxnSpPr>
          <p:spPr>
            <a:xfrm rot="10800000">
              <a:off x="5105614"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209" name="Shape 2614">
              <a:extLst>
                <a:ext uri="{FF2B5EF4-FFF2-40B4-BE49-F238E27FC236}">
                  <a16:creationId xmlns:a16="http://schemas.microsoft.com/office/drawing/2014/main" id="{BE72F68A-C00F-2445-9E92-561D097AF0FB}"/>
                </a:ext>
              </a:extLst>
            </p:cNvPr>
            <p:cNvCxnSpPr/>
            <p:nvPr/>
          </p:nvCxnSpPr>
          <p:spPr>
            <a:xfrm rot="10800000">
              <a:off x="4449255"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210" name="Shape 2615">
              <a:extLst>
                <a:ext uri="{FF2B5EF4-FFF2-40B4-BE49-F238E27FC236}">
                  <a16:creationId xmlns:a16="http://schemas.microsoft.com/office/drawing/2014/main" id="{5F8597F3-9803-D24B-9322-AC78B027A725}"/>
                </a:ext>
              </a:extLst>
            </p:cNvPr>
            <p:cNvCxnSpPr/>
            <p:nvPr/>
          </p:nvCxnSpPr>
          <p:spPr>
            <a:xfrm rot="10800000">
              <a:off x="3792895" y="4262868"/>
              <a:ext cx="199800" cy="0"/>
            </a:xfrm>
            <a:prstGeom prst="straightConnector1">
              <a:avLst/>
            </a:prstGeom>
            <a:noFill/>
            <a:ln w="9525" cap="flat" cmpd="sng">
              <a:solidFill>
                <a:srgbClr val="FFFFFF"/>
              </a:solidFill>
              <a:prstDash val="dot"/>
              <a:round/>
              <a:headEnd type="none" w="med" len="med"/>
              <a:tailEnd type="none" w="med" len="med"/>
            </a:ln>
          </p:spPr>
        </p:cxnSp>
      </p:grpSp>
    </p:spTree>
    <p:extLst>
      <p:ext uri="{BB962C8B-B14F-4D97-AF65-F5344CB8AC3E}">
        <p14:creationId xmlns:p14="http://schemas.microsoft.com/office/powerpoint/2010/main" val="122868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a:extLst>
              <a:ext uri="{FF2B5EF4-FFF2-40B4-BE49-F238E27FC236}">
                <a16:creationId xmlns:a16="http://schemas.microsoft.com/office/drawing/2014/main" id="{A2EFF748-7410-9743-B515-B5EDA9320F7F}"/>
              </a:ext>
            </a:extLst>
          </p:cNvPr>
          <p:cNvSpPr/>
          <p:nvPr/>
        </p:nvSpPr>
        <p:spPr>
          <a:xfrm>
            <a:off x="3358487" y="2241603"/>
            <a:ext cx="2438400" cy="1191363"/>
          </a:xfrm>
          <a:prstGeom prst="round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7B745963-6A6F-8F41-B87D-53B5295AE754}"/>
              </a:ext>
            </a:extLst>
          </p:cNvPr>
          <p:cNvSpPr txBox="1"/>
          <p:nvPr/>
        </p:nvSpPr>
        <p:spPr>
          <a:xfrm>
            <a:off x="914400" y="98348"/>
            <a:ext cx="6789683" cy="369332"/>
          </a:xfrm>
          <a:prstGeom prst="rect">
            <a:avLst/>
          </a:prstGeom>
          <a:noFill/>
        </p:spPr>
        <p:txBody>
          <a:bodyPr wrap="square" rtlCol="0">
            <a:spAutoFit/>
          </a:bodyPr>
          <a:lstStyle/>
          <a:p>
            <a:pPr algn="ctr"/>
            <a:r>
              <a:rPr lang="en-US" dirty="0">
                <a:solidFill>
                  <a:schemeClr val="bg1"/>
                </a:solidFill>
              </a:rPr>
              <a:t>OpenShift and AWS better together.</a:t>
            </a:r>
          </a:p>
        </p:txBody>
      </p:sp>
      <p:sp>
        <p:nvSpPr>
          <p:cNvPr id="38" name="TextBox 37">
            <a:extLst>
              <a:ext uri="{FF2B5EF4-FFF2-40B4-BE49-F238E27FC236}">
                <a16:creationId xmlns:a16="http://schemas.microsoft.com/office/drawing/2014/main" id="{1A4FA2AC-9CE9-B74D-A006-054E5570F049}"/>
              </a:ext>
            </a:extLst>
          </p:cNvPr>
          <p:cNvSpPr txBox="1"/>
          <p:nvPr/>
        </p:nvSpPr>
        <p:spPr>
          <a:xfrm>
            <a:off x="6512686" y="1907960"/>
            <a:ext cx="1719758" cy="28610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DBC"/>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a:t>
            </a:r>
          </a:p>
        </p:txBody>
      </p:sp>
      <p:cxnSp>
        <p:nvCxnSpPr>
          <p:cNvPr id="39" name="Straight Connector 38">
            <a:extLst>
              <a:ext uri="{FF2B5EF4-FFF2-40B4-BE49-F238E27FC236}">
                <a16:creationId xmlns:a16="http://schemas.microsoft.com/office/drawing/2014/main" id="{FB611D8B-4E90-344D-95DB-4C4642231E01}"/>
              </a:ext>
            </a:extLst>
          </p:cNvPr>
          <p:cNvCxnSpPr>
            <a:cxnSpLocks/>
          </p:cNvCxnSpPr>
          <p:nvPr/>
        </p:nvCxnSpPr>
        <p:spPr>
          <a:xfrm>
            <a:off x="6512686" y="1761387"/>
            <a:ext cx="1445382" cy="0"/>
          </a:xfrm>
          <a:prstGeom prst="line">
            <a:avLst/>
          </a:prstGeom>
          <a:ln w="12700">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F8434B30-AECA-2642-A223-B0B766FF5D9F}"/>
              </a:ext>
            </a:extLst>
          </p:cNvPr>
          <p:cNvSpPr txBox="1"/>
          <p:nvPr/>
        </p:nvSpPr>
        <p:spPr>
          <a:xfrm>
            <a:off x="824866" y="1867960"/>
            <a:ext cx="1719758" cy="28610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DBC"/>
                </a:solidFill>
                <a:effectLst/>
                <a:uLnTx/>
                <a:uFillTx/>
                <a:latin typeface="Amazon Ember" panose="020B0603020204020204" pitchFamily="34" charset="0"/>
                <a:ea typeface="Amazon Ember" panose="020B0603020204020204" pitchFamily="34" charset="0"/>
                <a:cs typeface="Amazon Ember" panose="020B0603020204020204" pitchFamily="34" charset="0"/>
              </a:rPr>
              <a:t>Elasticity</a:t>
            </a:r>
          </a:p>
        </p:txBody>
      </p:sp>
      <p:cxnSp>
        <p:nvCxnSpPr>
          <p:cNvPr id="41" name="Straight Connector 40">
            <a:extLst>
              <a:ext uri="{FF2B5EF4-FFF2-40B4-BE49-F238E27FC236}">
                <a16:creationId xmlns:a16="http://schemas.microsoft.com/office/drawing/2014/main" id="{EAB268B7-0C7B-3349-8C3A-8A09547082CE}"/>
              </a:ext>
            </a:extLst>
          </p:cNvPr>
          <p:cNvCxnSpPr>
            <a:cxnSpLocks/>
          </p:cNvCxnSpPr>
          <p:nvPr/>
        </p:nvCxnSpPr>
        <p:spPr>
          <a:xfrm>
            <a:off x="962054" y="1751421"/>
            <a:ext cx="1445382" cy="0"/>
          </a:xfrm>
          <a:prstGeom prst="line">
            <a:avLst/>
          </a:prstGeom>
          <a:ln w="12700">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0F9FA4AB-57D3-1142-B917-3729638CAF4F}"/>
              </a:ext>
            </a:extLst>
          </p:cNvPr>
          <p:cNvSpPr txBox="1"/>
          <p:nvPr/>
        </p:nvSpPr>
        <p:spPr>
          <a:xfrm>
            <a:off x="3717808" y="1867960"/>
            <a:ext cx="1719758" cy="28610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DBC"/>
                </a:solidFill>
                <a:effectLst/>
                <a:uLnTx/>
                <a:uFillTx/>
                <a:latin typeface="Amazon Ember" panose="020B0603020204020204" pitchFamily="34" charset="0"/>
                <a:ea typeface="Amazon Ember" panose="020B0603020204020204" pitchFamily="34" charset="0"/>
                <a:cs typeface="Amazon Ember" panose="020B0603020204020204" pitchFamily="34" charset="0"/>
              </a:rPr>
              <a:t>Agility</a:t>
            </a:r>
          </a:p>
        </p:txBody>
      </p:sp>
      <p:cxnSp>
        <p:nvCxnSpPr>
          <p:cNvPr id="43" name="Straight Connector 42">
            <a:extLst>
              <a:ext uri="{FF2B5EF4-FFF2-40B4-BE49-F238E27FC236}">
                <a16:creationId xmlns:a16="http://schemas.microsoft.com/office/drawing/2014/main" id="{D5CBB7A8-31AF-D045-9C60-9FE33EAB07AA}"/>
              </a:ext>
            </a:extLst>
          </p:cNvPr>
          <p:cNvCxnSpPr>
            <a:cxnSpLocks/>
          </p:cNvCxnSpPr>
          <p:nvPr/>
        </p:nvCxnSpPr>
        <p:spPr>
          <a:xfrm>
            <a:off x="3717808" y="1742151"/>
            <a:ext cx="1445382" cy="0"/>
          </a:xfrm>
          <a:prstGeom prst="line">
            <a:avLst/>
          </a:prstGeom>
          <a:ln w="12700">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44" name="Picture 43">
            <a:extLst>
              <a:ext uri="{FF2B5EF4-FFF2-40B4-BE49-F238E27FC236}">
                <a16:creationId xmlns:a16="http://schemas.microsoft.com/office/drawing/2014/main" id="{9BDEA29F-35EC-C14A-A563-F069EF0DBF76}"/>
              </a:ext>
            </a:extLst>
          </p:cNvPr>
          <p:cNvPicPr>
            <a:picLocks noChangeAspect="1"/>
          </p:cNvPicPr>
          <p:nvPr/>
        </p:nvPicPr>
        <p:blipFill>
          <a:blip r:embed="rId3"/>
          <a:stretch>
            <a:fillRect/>
          </a:stretch>
        </p:blipFill>
        <p:spPr>
          <a:xfrm>
            <a:off x="4051003" y="804614"/>
            <a:ext cx="903512" cy="665796"/>
          </a:xfrm>
          <a:prstGeom prst="rect">
            <a:avLst/>
          </a:prstGeom>
        </p:spPr>
      </p:pic>
      <p:pic>
        <p:nvPicPr>
          <p:cNvPr id="45" name="Picture 44">
            <a:extLst>
              <a:ext uri="{FF2B5EF4-FFF2-40B4-BE49-F238E27FC236}">
                <a16:creationId xmlns:a16="http://schemas.microsoft.com/office/drawing/2014/main" id="{CE15474C-FE36-3740-AB1A-56A1F5F3F8A6}"/>
              </a:ext>
            </a:extLst>
          </p:cNvPr>
          <p:cNvPicPr>
            <a:picLocks noChangeAspect="1"/>
          </p:cNvPicPr>
          <p:nvPr/>
        </p:nvPicPr>
        <p:blipFill>
          <a:blip r:embed="rId4"/>
          <a:stretch>
            <a:fillRect/>
          </a:stretch>
        </p:blipFill>
        <p:spPr>
          <a:xfrm>
            <a:off x="1331285" y="670767"/>
            <a:ext cx="850882" cy="897913"/>
          </a:xfrm>
          <a:prstGeom prst="rect">
            <a:avLst/>
          </a:prstGeom>
          <a:noFill/>
        </p:spPr>
      </p:pic>
      <p:pic>
        <p:nvPicPr>
          <p:cNvPr id="46" name="Picture 45">
            <a:extLst>
              <a:ext uri="{FF2B5EF4-FFF2-40B4-BE49-F238E27FC236}">
                <a16:creationId xmlns:a16="http://schemas.microsoft.com/office/drawing/2014/main" id="{46A052D3-3FDB-444E-B72D-D326AA5EB9A8}"/>
              </a:ext>
            </a:extLst>
          </p:cNvPr>
          <p:cNvPicPr>
            <a:picLocks noChangeAspect="1"/>
          </p:cNvPicPr>
          <p:nvPr/>
        </p:nvPicPr>
        <p:blipFill>
          <a:blip r:embed="rId5"/>
          <a:stretch>
            <a:fillRect/>
          </a:stretch>
        </p:blipFill>
        <p:spPr>
          <a:xfrm>
            <a:off x="6932347" y="810262"/>
            <a:ext cx="686991" cy="800824"/>
          </a:xfrm>
          <a:prstGeom prst="rect">
            <a:avLst/>
          </a:prstGeom>
        </p:spPr>
      </p:pic>
      <p:grpSp>
        <p:nvGrpSpPr>
          <p:cNvPr id="47" name="Group 46">
            <a:extLst>
              <a:ext uri="{FF2B5EF4-FFF2-40B4-BE49-F238E27FC236}">
                <a16:creationId xmlns:a16="http://schemas.microsoft.com/office/drawing/2014/main" id="{11985146-4069-DF4D-99F5-C053B83DEEC0}"/>
              </a:ext>
            </a:extLst>
          </p:cNvPr>
          <p:cNvGrpSpPr/>
          <p:nvPr/>
        </p:nvGrpSpPr>
        <p:grpSpPr>
          <a:xfrm>
            <a:off x="1254123" y="2642334"/>
            <a:ext cx="1238920" cy="1111773"/>
            <a:chOff x="2681812" y="3396527"/>
            <a:chExt cx="1617749" cy="1620491"/>
          </a:xfrm>
        </p:grpSpPr>
        <p:sp>
          <p:nvSpPr>
            <p:cNvPr id="48" name="Rectangle 47">
              <a:extLst>
                <a:ext uri="{FF2B5EF4-FFF2-40B4-BE49-F238E27FC236}">
                  <a16:creationId xmlns:a16="http://schemas.microsoft.com/office/drawing/2014/main" id="{7C932304-17C1-954D-B654-0D1098A29BD3}"/>
                </a:ext>
              </a:extLst>
            </p:cNvPr>
            <p:cNvSpPr/>
            <p:nvPr/>
          </p:nvSpPr>
          <p:spPr>
            <a:xfrm>
              <a:off x="2681812" y="3761117"/>
              <a:ext cx="1035996" cy="1052423"/>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Right Arrow 48">
              <a:extLst>
                <a:ext uri="{FF2B5EF4-FFF2-40B4-BE49-F238E27FC236}">
                  <a16:creationId xmlns:a16="http://schemas.microsoft.com/office/drawing/2014/main" id="{70946F4B-0B92-3940-9890-585F6A6CBA27}"/>
                </a:ext>
              </a:extLst>
            </p:cNvPr>
            <p:cNvSpPr/>
            <p:nvPr/>
          </p:nvSpPr>
          <p:spPr>
            <a:xfrm rot="19087084">
              <a:off x="2881168" y="3396527"/>
              <a:ext cx="1418393" cy="1140027"/>
            </a:xfrm>
            <a:prstGeom prst="rightArrow">
              <a:avLst/>
            </a:prstGeom>
            <a:solidFill>
              <a:schemeClr val="bg1"/>
            </a:solidFill>
            <a:ln>
              <a:solidFill>
                <a:srgbClr val="0E2735"/>
              </a:solidFill>
            </a:ln>
            <a:effectLst>
              <a:outerShdw blurRad="50800" dist="50800" dir="5400000" algn="ctr" rotWithShape="0">
                <a:schemeClr val="tx1">
                  <a:lumMod val="50000"/>
                </a:schemeClr>
              </a:outerShdw>
              <a:softEdge rad="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accent1"/>
                  </a:solidFill>
                </a:ln>
              </a:endParaRPr>
            </a:p>
          </p:txBody>
        </p:sp>
        <p:sp>
          <p:nvSpPr>
            <p:cNvPr id="50" name="Cloud 49">
              <a:extLst>
                <a:ext uri="{FF2B5EF4-FFF2-40B4-BE49-F238E27FC236}">
                  <a16:creationId xmlns:a16="http://schemas.microsoft.com/office/drawing/2014/main" id="{0662D0A4-4CA9-3340-B9ED-1F700898EC13}"/>
                </a:ext>
              </a:extLst>
            </p:cNvPr>
            <p:cNvSpPr/>
            <p:nvPr/>
          </p:nvSpPr>
          <p:spPr>
            <a:xfrm>
              <a:off x="2992776" y="4287328"/>
              <a:ext cx="851193" cy="729690"/>
            </a:xfrm>
            <a:prstGeom prst="cloud">
              <a:avLst/>
            </a:prstGeom>
            <a:solidFill>
              <a:srgbClr val="F2F4F4"/>
            </a:solidFill>
            <a:ln>
              <a:solidFill>
                <a:srgbClr val="0E2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Cloud 50">
              <a:extLst>
                <a:ext uri="{FF2B5EF4-FFF2-40B4-BE49-F238E27FC236}">
                  <a16:creationId xmlns:a16="http://schemas.microsoft.com/office/drawing/2014/main" id="{96F63EF1-5F50-374D-9E64-24C4D6B9B165}"/>
                </a:ext>
              </a:extLst>
            </p:cNvPr>
            <p:cNvSpPr/>
            <p:nvPr/>
          </p:nvSpPr>
          <p:spPr>
            <a:xfrm>
              <a:off x="3095840" y="4399471"/>
              <a:ext cx="632961" cy="505403"/>
            </a:xfrm>
            <a:prstGeom prst="cloud">
              <a:avLst/>
            </a:prstGeom>
            <a:solidFill>
              <a:schemeClr val="accent2">
                <a:lumMod val="75000"/>
              </a:schemeClr>
            </a:solidFill>
            <a:ln>
              <a:solidFill>
                <a:srgbClr val="0E2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9F26541D-D09B-DE45-809B-8F11193EDF4A}"/>
              </a:ext>
            </a:extLst>
          </p:cNvPr>
          <p:cNvSpPr txBox="1"/>
          <p:nvPr/>
        </p:nvSpPr>
        <p:spPr>
          <a:xfrm>
            <a:off x="880596" y="4083585"/>
            <a:ext cx="1719758" cy="498598"/>
          </a:xfrm>
          <a:prstGeom prst="rect">
            <a:avLst/>
          </a:prstGeom>
          <a:noFill/>
        </p:spPr>
        <p:txBody>
          <a:bodyPr wrap="square" rtlCol="0">
            <a:spAutoFit/>
          </a:bodyPr>
          <a:lstStyle/>
          <a:p>
            <a:pPr lvl="0" algn="ctr">
              <a:lnSpc>
                <a:spcPct val="110000"/>
              </a:lnSpc>
              <a:defRPr/>
            </a:pPr>
            <a:r>
              <a:rPr lang="en-US" sz="1200" b="1" dirty="0">
                <a:solidFill>
                  <a:srgbClr val="007DBC"/>
                </a:solidFill>
                <a:latin typeface="Amazon Ember" panose="020B0603020204020204" pitchFamily="34" charset="0"/>
                <a:ea typeface="Amazon Ember" panose="020B0603020204020204" pitchFamily="34" charset="0"/>
                <a:cs typeface="Amazon Ember" panose="020B0603020204020204" pitchFamily="34" charset="0"/>
              </a:rPr>
              <a:t>Faster Time to Market</a:t>
            </a:r>
          </a:p>
        </p:txBody>
      </p:sp>
      <p:grpSp>
        <p:nvGrpSpPr>
          <p:cNvPr id="53" name="Group 52">
            <a:extLst>
              <a:ext uri="{FF2B5EF4-FFF2-40B4-BE49-F238E27FC236}">
                <a16:creationId xmlns:a16="http://schemas.microsoft.com/office/drawing/2014/main" id="{8AA8D706-E972-A446-BFE6-0C886B17322A}"/>
              </a:ext>
            </a:extLst>
          </p:cNvPr>
          <p:cNvGrpSpPr/>
          <p:nvPr/>
        </p:nvGrpSpPr>
        <p:grpSpPr>
          <a:xfrm>
            <a:off x="6557657" y="2905388"/>
            <a:ext cx="1530437" cy="730194"/>
            <a:chOff x="6625087" y="3731725"/>
            <a:chExt cx="1530437" cy="730194"/>
          </a:xfrm>
        </p:grpSpPr>
        <p:sp>
          <p:nvSpPr>
            <p:cNvPr id="54" name="Right Triangle 53">
              <a:extLst>
                <a:ext uri="{FF2B5EF4-FFF2-40B4-BE49-F238E27FC236}">
                  <a16:creationId xmlns:a16="http://schemas.microsoft.com/office/drawing/2014/main" id="{6DD19024-D8A4-1540-89DD-07BDFF2AD004}"/>
                </a:ext>
              </a:extLst>
            </p:cNvPr>
            <p:cNvSpPr/>
            <p:nvPr/>
          </p:nvSpPr>
          <p:spPr>
            <a:xfrm>
              <a:off x="6625087" y="3731725"/>
              <a:ext cx="1359682" cy="730194"/>
            </a:xfrm>
            <a:prstGeom prst="rtTriangle">
              <a:avLst/>
            </a:prstGeom>
            <a:solidFill>
              <a:schemeClr val="bg1"/>
            </a:solidFill>
            <a:ln>
              <a:solidFill>
                <a:srgbClr val="0E2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ight Triangle 54">
              <a:extLst>
                <a:ext uri="{FF2B5EF4-FFF2-40B4-BE49-F238E27FC236}">
                  <a16:creationId xmlns:a16="http://schemas.microsoft.com/office/drawing/2014/main" id="{BC69C3ED-C643-D24C-A69F-7680AC6464CD}"/>
                </a:ext>
              </a:extLst>
            </p:cNvPr>
            <p:cNvSpPr/>
            <p:nvPr/>
          </p:nvSpPr>
          <p:spPr>
            <a:xfrm rot="10800000">
              <a:off x="6795842" y="3731725"/>
              <a:ext cx="1359682" cy="730194"/>
            </a:xfrm>
            <a:prstGeom prst="rtTriangle">
              <a:avLst/>
            </a:prstGeom>
            <a:solidFill>
              <a:schemeClr val="bg1"/>
            </a:solidFill>
            <a:ln>
              <a:solidFill>
                <a:srgbClr val="0E2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6" name="TextBox 55">
            <a:extLst>
              <a:ext uri="{FF2B5EF4-FFF2-40B4-BE49-F238E27FC236}">
                <a16:creationId xmlns:a16="http://schemas.microsoft.com/office/drawing/2014/main" id="{105605AD-4DA5-5741-B804-994118BC7F93}"/>
              </a:ext>
            </a:extLst>
          </p:cNvPr>
          <p:cNvSpPr txBox="1"/>
          <p:nvPr/>
        </p:nvSpPr>
        <p:spPr>
          <a:xfrm>
            <a:off x="6784113" y="2642335"/>
            <a:ext cx="327804" cy="1200329"/>
          </a:xfrm>
          <a:prstGeom prst="rect">
            <a:avLst/>
          </a:prstGeom>
          <a:noFill/>
        </p:spPr>
        <p:txBody>
          <a:bodyPr wrap="square" rtlCol="0">
            <a:spAutoFit/>
          </a:bodyPr>
          <a:lstStyle/>
          <a:p>
            <a:r>
              <a:rPr lang="en-US" sz="7200" b="1" dirty="0">
                <a:solidFill>
                  <a:schemeClr val="accent2">
                    <a:lumMod val="75000"/>
                  </a:schemeClr>
                </a:solidFill>
              </a:rPr>
              <a:t>$</a:t>
            </a:r>
          </a:p>
        </p:txBody>
      </p:sp>
      <p:sp>
        <p:nvSpPr>
          <p:cNvPr id="57" name="Down Arrow 56">
            <a:extLst>
              <a:ext uri="{FF2B5EF4-FFF2-40B4-BE49-F238E27FC236}">
                <a16:creationId xmlns:a16="http://schemas.microsoft.com/office/drawing/2014/main" id="{CB04B634-59AF-4D4D-BD90-F6D5B35242B4}"/>
              </a:ext>
            </a:extLst>
          </p:cNvPr>
          <p:cNvSpPr/>
          <p:nvPr/>
        </p:nvSpPr>
        <p:spPr>
          <a:xfrm>
            <a:off x="7378543" y="2920932"/>
            <a:ext cx="520996" cy="714650"/>
          </a:xfrm>
          <a:prstGeom prst="downArrow">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E34516E3-4292-C245-9806-366A0B9557B2}"/>
              </a:ext>
            </a:extLst>
          </p:cNvPr>
          <p:cNvSpPr txBox="1"/>
          <p:nvPr/>
        </p:nvSpPr>
        <p:spPr>
          <a:xfrm>
            <a:off x="6512686" y="4081136"/>
            <a:ext cx="1719758" cy="498598"/>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lang="en-US" sz="1200" b="1" dirty="0">
                <a:solidFill>
                  <a:srgbClr val="007DBC"/>
                </a:solidFill>
                <a:latin typeface="Amazon Ember" panose="020B0603020204020204" pitchFamily="34" charset="0"/>
                <a:ea typeface="Amazon Ember" panose="020B0603020204020204" pitchFamily="34" charset="0"/>
                <a:cs typeface="Amazon Ember" panose="020B0603020204020204" pitchFamily="34" charset="0"/>
              </a:rPr>
              <a:t>Infrastructure cost investment</a:t>
            </a:r>
            <a:endParaRPr kumimoji="0" lang="en-US" sz="1200" b="1" i="0" u="none" strike="noStrike" kern="1200" cap="none" spc="0" normalizeH="0" baseline="0" noProof="0" dirty="0">
              <a:ln>
                <a:noFill/>
              </a:ln>
              <a:solidFill>
                <a:srgbClr val="007DBC"/>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9" name="Picture 58">
            <a:extLst>
              <a:ext uri="{FF2B5EF4-FFF2-40B4-BE49-F238E27FC236}">
                <a16:creationId xmlns:a16="http://schemas.microsoft.com/office/drawing/2014/main" id="{AF053728-28E3-0F41-A73D-497AD4EAE4FB}"/>
              </a:ext>
            </a:extLst>
          </p:cNvPr>
          <p:cNvPicPr>
            <a:picLocks noChangeAspect="1"/>
          </p:cNvPicPr>
          <p:nvPr/>
        </p:nvPicPr>
        <p:blipFill>
          <a:blip r:embed="rId6"/>
          <a:stretch>
            <a:fillRect/>
          </a:stretch>
        </p:blipFill>
        <p:spPr>
          <a:xfrm>
            <a:off x="3485644" y="2304954"/>
            <a:ext cx="2240551" cy="1096691"/>
          </a:xfrm>
          <a:prstGeom prst="rect">
            <a:avLst/>
          </a:prstGeom>
        </p:spPr>
      </p:pic>
      <p:cxnSp>
        <p:nvCxnSpPr>
          <p:cNvPr id="60" name="Straight Connector 59">
            <a:extLst>
              <a:ext uri="{FF2B5EF4-FFF2-40B4-BE49-F238E27FC236}">
                <a16:creationId xmlns:a16="http://schemas.microsoft.com/office/drawing/2014/main" id="{B84212C8-4BC2-C146-B99C-15270CAE0DCF}"/>
              </a:ext>
            </a:extLst>
          </p:cNvPr>
          <p:cNvCxnSpPr/>
          <p:nvPr/>
        </p:nvCxnSpPr>
        <p:spPr>
          <a:xfrm>
            <a:off x="6512686" y="3934563"/>
            <a:ext cx="1719758" cy="0"/>
          </a:xfrm>
          <a:prstGeom prst="line">
            <a:avLst/>
          </a:prstGeom>
          <a:ln w="12700">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C139E57-0EDB-DE42-9813-9537A1418E34}"/>
              </a:ext>
            </a:extLst>
          </p:cNvPr>
          <p:cNvCxnSpPr/>
          <p:nvPr/>
        </p:nvCxnSpPr>
        <p:spPr>
          <a:xfrm>
            <a:off x="962054" y="3934563"/>
            <a:ext cx="1719758" cy="0"/>
          </a:xfrm>
          <a:prstGeom prst="line">
            <a:avLst/>
          </a:prstGeom>
          <a:ln w="12700">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4DDE760B-BFD7-3745-B6BE-50B42E93F264}"/>
              </a:ext>
            </a:extLst>
          </p:cNvPr>
          <p:cNvGrpSpPr/>
          <p:nvPr/>
        </p:nvGrpSpPr>
        <p:grpSpPr>
          <a:xfrm>
            <a:off x="3950492" y="3588329"/>
            <a:ext cx="1130597" cy="858982"/>
            <a:chOff x="3962398" y="2969677"/>
            <a:chExt cx="1130597" cy="858982"/>
          </a:xfrm>
        </p:grpSpPr>
        <p:sp>
          <p:nvSpPr>
            <p:cNvPr id="63" name="Cloud 62">
              <a:extLst>
                <a:ext uri="{FF2B5EF4-FFF2-40B4-BE49-F238E27FC236}">
                  <a16:creationId xmlns:a16="http://schemas.microsoft.com/office/drawing/2014/main" id="{5F6B93B3-B7E2-EB45-8070-1BE05629B40C}"/>
                </a:ext>
              </a:extLst>
            </p:cNvPr>
            <p:cNvSpPr/>
            <p:nvPr/>
          </p:nvSpPr>
          <p:spPr>
            <a:xfrm>
              <a:off x="3962398" y="2969677"/>
              <a:ext cx="1130597" cy="858982"/>
            </a:xfrm>
            <a:prstGeom prst="cloud">
              <a:avLst/>
            </a:prstGeom>
            <a:solidFill>
              <a:schemeClr val="accent2">
                <a:lumMod val="75000"/>
              </a:schemeClr>
            </a:solidFill>
            <a:ln>
              <a:solidFill>
                <a:srgbClr val="0E2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4E98EA94-C36D-F640-847E-8051C7D5971B}"/>
                </a:ext>
              </a:extLst>
            </p:cNvPr>
            <p:cNvSpPr/>
            <p:nvPr/>
          </p:nvSpPr>
          <p:spPr>
            <a:xfrm>
              <a:off x="4334698" y="3310318"/>
              <a:ext cx="419531" cy="3232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CB64C"/>
                </a:solidFill>
              </a:endParaRPr>
            </a:p>
          </p:txBody>
        </p:sp>
        <p:sp>
          <p:nvSpPr>
            <p:cNvPr id="65" name="Block Arc 64">
              <a:extLst>
                <a:ext uri="{FF2B5EF4-FFF2-40B4-BE49-F238E27FC236}">
                  <a16:creationId xmlns:a16="http://schemas.microsoft.com/office/drawing/2014/main" id="{086B701E-D592-8346-A73E-A91186078B1D}"/>
                </a:ext>
              </a:extLst>
            </p:cNvPr>
            <p:cNvSpPr/>
            <p:nvPr/>
          </p:nvSpPr>
          <p:spPr>
            <a:xfrm>
              <a:off x="4347149" y="3057216"/>
              <a:ext cx="360262" cy="476453"/>
            </a:xfrm>
            <a:prstGeom prst="blockArc">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cxnSp>
        <p:nvCxnSpPr>
          <p:cNvPr id="66" name="Straight Connector 65">
            <a:extLst>
              <a:ext uri="{FF2B5EF4-FFF2-40B4-BE49-F238E27FC236}">
                <a16:creationId xmlns:a16="http://schemas.microsoft.com/office/drawing/2014/main" id="{43E07DC3-D396-E44C-8B45-51708F7F23DA}"/>
              </a:ext>
            </a:extLst>
          </p:cNvPr>
          <p:cNvCxnSpPr/>
          <p:nvPr/>
        </p:nvCxnSpPr>
        <p:spPr>
          <a:xfrm>
            <a:off x="3592548" y="4562783"/>
            <a:ext cx="1719758" cy="0"/>
          </a:xfrm>
          <a:prstGeom prst="line">
            <a:avLst/>
          </a:prstGeom>
          <a:ln w="12700">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C5A82E3-907F-2045-A3E8-F9606BEB1EF9}"/>
              </a:ext>
            </a:extLst>
          </p:cNvPr>
          <p:cNvSpPr txBox="1"/>
          <p:nvPr/>
        </p:nvSpPr>
        <p:spPr>
          <a:xfrm>
            <a:off x="3746040" y="4618424"/>
            <a:ext cx="1719758" cy="28610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DBC"/>
                </a:solidFill>
                <a:effectLst/>
                <a:uLnTx/>
                <a:uFillTx/>
                <a:latin typeface="Amazon Ember" panose="020B0603020204020204" pitchFamily="34" charset="0"/>
                <a:ea typeface="Amazon Ember" panose="020B0603020204020204" pitchFamily="34" charset="0"/>
                <a:cs typeface="Amazon Ember" panose="020B0603020204020204" pitchFamily="34" charset="0"/>
              </a:rPr>
              <a:t>Security</a:t>
            </a:r>
          </a:p>
        </p:txBody>
      </p:sp>
    </p:spTree>
    <p:extLst>
      <p:ext uri="{BB962C8B-B14F-4D97-AF65-F5344CB8AC3E}">
        <p14:creationId xmlns:p14="http://schemas.microsoft.com/office/powerpoint/2010/main" val="178270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917608-F615-DF4D-A752-7777F0C01540}"/>
              </a:ext>
            </a:extLst>
          </p:cNvPr>
          <p:cNvSpPr txBox="1"/>
          <p:nvPr/>
        </p:nvSpPr>
        <p:spPr>
          <a:xfrm>
            <a:off x="2980485" y="148804"/>
            <a:ext cx="3304180" cy="544444"/>
          </a:xfrm>
          <a:prstGeom prst="rect">
            <a:avLst/>
          </a:prstGeom>
          <a:noFill/>
        </p:spPr>
        <p:txBody>
          <a:bodyPr wrap="square" rtlCol="0">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a:t>
            </a:r>
          </a:p>
        </p:txBody>
      </p:sp>
      <p:sp>
        <p:nvSpPr>
          <p:cNvPr id="4" name="TextBox 3">
            <a:extLst>
              <a:ext uri="{FF2B5EF4-FFF2-40B4-BE49-F238E27FC236}">
                <a16:creationId xmlns:a16="http://schemas.microsoft.com/office/drawing/2014/main" id="{D23B2DAD-E3B2-E14C-88FC-113CAAD53BE5}"/>
              </a:ext>
            </a:extLst>
          </p:cNvPr>
          <p:cNvSpPr txBox="1"/>
          <p:nvPr/>
        </p:nvSpPr>
        <p:spPr>
          <a:xfrm>
            <a:off x="851419" y="1477979"/>
            <a:ext cx="5359652" cy="1754326"/>
          </a:xfrm>
          <a:prstGeom prst="rect">
            <a:avLst/>
          </a:prstGeom>
          <a:noFill/>
        </p:spPr>
        <p:txBody>
          <a:bodyPr wrap="square" rtlCol="0">
            <a:spAutoFit/>
          </a:bodyPr>
          <a:lstStyle/>
          <a:p>
            <a:pPr marL="285750" indent="-285750">
              <a:buFontTx/>
              <a:buChar char="-"/>
            </a:pPr>
            <a:r>
              <a:rPr lang="en-US" dirty="0">
                <a:solidFill>
                  <a:schemeClr val="accent2"/>
                </a:solidFill>
              </a:rPr>
              <a:t>AWS Regions.</a:t>
            </a:r>
          </a:p>
          <a:p>
            <a:pPr marL="285750" indent="-285750">
              <a:buFontTx/>
              <a:buChar char="-"/>
            </a:pPr>
            <a:r>
              <a:rPr lang="en-US" dirty="0">
                <a:solidFill>
                  <a:schemeClr val="accent2"/>
                </a:solidFill>
              </a:rPr>
              <a:t>Availability Zones.</a:t>
            </a:r>
          </a:p>
          <a:p>
            <a:pPr marL="285750" indent="-285750">
              <a:buFontTx/>
              <a:buChar char="-"/>
            </a:pPr>
            <a:r>
              <a:rPr lang="en-US" dirty="0">
                <a:solidFill>
                  <a:schemeClr val="accent2"/>
                </a:solidFill>
              </a:rPr>
              <a:t>Auto Healing.</a:t>
            </a:r>
          </a:p>
          <a:p>
            <a:pPr marL="285750" indent="-285750">
              <a:buFontTx/>
              <a:buChar char="-"/>
            </a:pPr>
            <a:r>
              <a:rPr lang="en-US" dirty="0">
                <a:solidFill>
                  <a:schemeClr val="accent2"/>
                </a:solidFill>
              </a:rPr>
              <a:t>Monitoring.</a:t>
            </a:r>
          </a:p>
          <a:p>
            <a:pPr marL="285750" indent="-285750">
              <a:buFontTx/>
              <a:buChar char="-"/>
            </a:pPr>
            <a:r>
              <a:rPr lang="en-US" dirty="0">
                <a:solidFill>
                  <a:schemeClr val="accent2"/>
                </a:solidFill>
              </a:rPr>
              <a:t>Auditing and Management.</a:t>
            </a:r>
          </a:p>
          <a:p>
            <a:endParaRPr lang="en-US" dirty="0">
              <a:solidFill>
                <a:schemeClr val="accent2"/>
              </a:solidFill>
            </a:endParaRPr>
          </a:p>
        </p:txBody>
      </p:sp>
    </p:spTree>
    <p:extLst>
      <p:ext uri="{BB962C8B-B14F-4D97-AF65-F5344CB8AC3E}">
        <p14:creationId xmlns:p14="http://schemas.microsoft.com/office/powerpoint/2010/main" val="272300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8DB7B4-9C97-EB43-9FC3-FF53BAE97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642" y="114937"/>
            <a:ext cx="2713828" cy="1451882"/>
          </a:xfrm>
          <a:prstGeom prst="rect">
            <a:avLst/>
          </a:prstGeom>
        </p:spPr>
      </p:pic>
      <p:cxnSp>
        <p:nvCxnSpPr>
          <p:cNvPr id="6" name="Straight Connector 5">
            <a:extLst>
              <a:ext uri="{FF2B5EF4-FFF2-40B4-BE49-F238E27FC236}">
                <a16:creationId xmlns:a16="http://schemas.microsoft.com/office/drawing/2014/main" id="{0976BA49-97F7-9643-822A-B99022938BDF}"/>
              </a:ext>
            </a:extLst>
          </p:cNvPr>
          <p:cNvCxnSpPr/>
          <p:nvPr/>
        </p:nvCxnSpPr>
        <p:spPr>
          <a:xfrm flipV="1">
            <a:off x="4457700" y="752476"/>
            <a:ext cx="2466975" cy="432912"/>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66F80F-F3B7-2C4C-9109-187C9B62CEB7}"/>
              </a:ext>
            </a:extLst>
          </p:cNvPr>
          <p:cNvCxnSpPr/>
          <p:nvPr/>
        </p:nvCxnSpPr>
        <p:spPr>
          <a:xfrm flipV="1">
            <a:off x="4457700" y="3140809"/>
            <a:ext cx="633797" cy="743147"/>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B9A65170-4370-DA40-9A6F-69D91055F27A}"/>
              </a:ext>
            </a:extLst>
          </p:cNvPr>
          <p:cNvGrpSpPr/>
          <p:nvPr/>
        </p:nvGrpSpPr>
        <p:grpSpPr>
          <a:xfrm>
            <a:off x="429477" y="1185388"/>
            <a:ext cx="4028223" cy="2698568"/>
            <a:chOff x="429476" y="1271451"/>
            <a:chExt cx="5146569" cy="3082835"/>
          </a:xfrm>
        </p:grpSpPr>
        <p:cxnSp>
          <p:nvCxnSpPr>
            <p:cNvPr id="10" name="Straight Connector 9">
              <a:extLst>
                <a:ext uri="{FF2B5EF4-FFF2-40B4-BE49-F238E27FC236}">
                  <a16:creationId xmlns:a16="http://schemas.microsoft.com/office/drawing/2014/main" id="{AF664EBE-465C-E442-9954-B6B6089DAB73}"/>
                </a:ext>
              </a:extLst>
            </p:cNvPr>
            <p:cNvCxnSpPr>
              <a:stCxn id="9" idx="6"/>
              <a:endCxn id="14" idx="2"/>
            </p:cNvCxnSpPr>
            <p:nvPr/>
          </p:nvCxnSpPr>
          <p:spPr>
            <a:xfrm>
              <a:off x="2301776" y="1591659"/>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B13334F-BEE8-954B-AFEF-E875D66D57F6}"/>
                </a:ext>
              </a:extLst>
            </p:cNvPr>
            <p:cNvCxnSpPr>
              <a:stCxn id="13" idx="0"/>
              <a:endCxn id="14" idx="4"/>
            </p:cNvCxnSpPr>
            <p:nvPr/>
          </p:nvCxnSpPr>
          <p:spPr>
            <a:xfrm flipV="1">
              <a:off x="5000956"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22ABF30-7BEF-A441-8295-BF02BBCC4D19}"/>
                </a:ext>
              </a:extLst>
            </p:cNvPr>
            <p:cNvCxnSpPr>
              <a:stCxn id="7" idx="0"/>
              <a:endCxn id="9" idx="4"/>
            </p:cNvCxnSpPr>
            <p:nvPr/>
          </p:nvCxnSpPr>
          <p:spPr>
            <a:xfrm flipV="1">
              <a:off x="1811540"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E871D28-C19F-3542-852E-65B8C3CDA056}"/>
                </a:ext>
              </a:extLst>
            </p:cNvPr>
            <p:cNvCxnSpPr>
              <a:endCxn id="12" idx="1"/>
            </p:cNvCxnSpPr>
            <p:nvPr/>
          </p:nvCxnSpPr>
          <p:spPr>
            <a:xfrm>
              <a:off x="2255855" y="1703196"/>
              <a:ext cx="1765284" cy="93686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CFCCE75-E108-BA44-80C9-6F076C8A3EA4}"/>
                </a:ext>
              </a:extLst>
            </p:cNvPr>
            <p:cNvCxnSpPr>
              <a:endCxn id="11" idx="0"/>
            </p:cNvCxnSpPr>
            <p:nvPr/>
          </p:nvCxnSpPr>
          <p:spPr>
            <a:xfrm>
              <a:off x="2009670" y="1813727"/>
              <a:ext cx="649688" cy="75501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7456760-9F26-F040-8DC9-19C7BC596395}"/>
                </a:ext>
              </a:extLst>
            </p:cNvPr>
            <p:cNvCxnSpPr/>
            <p:nvPr/>
          </p:nvCxnSpPr>
          <p:spPr>
            <a:xfrm>
              <a:off x="2139105" y="1769643"/>
              <a:ext cx="2603717" cy="204873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ACAAE6D8-16CB-A743-91B1-1A2493AE160C}"/>
                </a:ext>
              </a:extLst>
            </p:cNvPr>
            <p:cNvGrpSpPr/>
            <p:nvPr/>
          </p:nvGrpSpPr>
          <p:grpSpPr>
            <a:xfrm>
              <a:off x="429476" y="1271451"/>
              <a:ext cx="5146569" cy="3082835"/>
              <a:chOff x="557546" y="1271451"/>
              <a:chExt cx="5146569" cy="3082835"/>
            </a:xfrm>
          </p:grpSpPr>
          <p:grpSp>
            <p:nvGrpSpPr>
              <p:cNvPr id="30" name="Group 29">
                <a:extLst>
                  <a:ext uri="{FF2B5EF4-FFF2-40B4-BE49-F238E27FC236}">
                    <a16:creationId xmlns:a16="http://schemas.microsoft.com/office/drawing/2014/main" id="{72A50D6F-DEFA-604C-BCD9-57A2122633FD}"/>
                  </a:ext>
                </a:extLst>
              </p:cNvPr>
              <p:cNvGrpSpPr/>
              <p:nvPr/>
            </p:nvGrpSpPr>
            <p:grpSpPr>
              <a:xfrm>
                <a:off x="648917" y="1348150"/>
                <a:ext cx="4970345" cy="2919050"/>
                <a:chOff x="-131203" y="1058981"/>
                <a:chExt cx="6735208" cy="3747476"/>
              </a:xfrm>
            </p:grpSpPr>
            <p:sp>
              <p:nvSpPr>
                <p:cNvPr id="32" name="Oval 31">
                  <a:extLst>
                    <a:ext uri="{FF2B5EF4-FFF2-40B4-BE49-F238E27FC236}">
                      <a16:creationId xmlns:a16="http://schemas.microsoft.com/office/drawing/2014/main" id="{288AF4F4-35C8-644E-901D-C4FFA8D73383}"/>
                    </a:ext>
                  </a:extLst>
                </p:cNvPr>
                <p:cNvSpPr/>
                <p:nvPr/>
              </p:nvSpPr>
              <p:spPr>
                <a:xfrm>
                  <a:off x="953479"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3" name="Oval 32">
                  <a:extLst>
                    <a:ext uri="{FF2B5EF4-FFF2-40B4-BE49-F238E27FC236}">
                      <a16:creationId xmlns:a16="http://schemas.microsoft.com/office/drawing/2014/main" id="{AF810C56-7106-6442-BB53-81CB769C8696}"/>
                    </a:ext>
                  </a:extLst>
                </p:cNvPr>
                <p:cNvSpPr/>
                <p:nvPr/>
              </p:nvSpPr>
              <p:spPr>
                <a:xfrm>
                  <a:off x="953479" y="1058981"/>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4" name="Oval 33">
                  <a:extLst>
                    <a:ext uri="{FF2B5EF4-FFF2-40B4-BE49-F238E27FC236}">
                      <a16:creationId xmlns:a16="http://schemas.microsoft.com/office/drawing/2014/main" id="{16F43DCB-C898-7B46-99EB-56D9A7D776CA}"/>
                    </a:ext>
                  </a:extLst>
                </p:cNvPr>
                <p:cNvSpPr/>
                <p:nvPr/>
              </p:nvSpPr>
              <p:spPr>
                <a:xfrm>
                  <a:off x="-131203" y="2618147"/>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5" name="Oval 34">
                  <a:extLst>
                    <a:ext uri="{FF2B5EF4-FFF2-40B4-BE49-F238E27FC236}">
                      <a16:creationId xmlns:a16="http://schemas.microsoft.com/office/drawing/2014/main" id="{FDBE7D1A-9264-1342-80C2-64E6FB3CB598}"/>
                    </a:ext>
                  </a:extLst>
                </p:cNvPr>
                <p:cNvSpPr/>
                <p:nvPr/>
              </p:nvSpPr>
              <p:spPr>
                <a:xfrm>
                  <a:off x="2102339" y="2625972"/>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6" name="Oval 35">
                  <a:extLst>
                    <a:ext uri="{FF2B5EF4-FFF2-40B4-BE49-F238E27FC236}">
                      <a16:creationId xmlns:a16="http://schemas.microsoft.com/office/drawing/2014/main" id="{F3D9D531-13E9-C84D-ABBD-9B7E9CA4DB10}"/>
                    </a:ext>
                  </a:extLst>
                </p:cNvPr>
                <p:cNvSpPr/>
                <p:nvPr/>
              </p:nvSpPr>
              <p:spPr>
                <a:xfrm>
                  <a:off x="4417396" y="2625972"/>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AZ</a:t>
                  </a:r>
                  <a:endParaRPr lang="en-US" sz="1200" dirty="0">
                    <a:solidFill>
                      <a:schemeClr val="tx1"/>
                    </a:solidFill>
                    <a:latin typeface="Century Gothic" panose="020B0502020202020204" pitchFamily="34" charset="0"/>
                  </a:endParaRPr>
                </a:p>
              </p:txBody>
            </p:sp>
            <p:sp>
              <p:nvSpPr>
                <p:cNvPr id="37" name="Oval 36">
                  <a:extLst>
                    <a:ext uri="{FF2B5EF4-FFF2-40B4-BE49-F238E27FC236}">
                      <a16:creationId xmlns:a16="http://schemas.microsoft.com/office/drawing/2014/main" id="{6CAE2ADB-7C78-5A48-BA87-40BAE6CBB33F}"/>
                    </a:ext>
                  </a:extLst>
                </p:cNvPr>
                <p:cNvSpPr/>
                <p:nvPr/>
              </p:nvSpPr>
              <p:spPr>
                <a:xfrm>
                  <a:off x="5275388"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Transit</a:t>
                  </a:r>
                  <a:endParaRPr lang="en-US" sz="1200" dirty="0">
                    <a:solidFill>
                      <a:schemeClr val="tx1"/>
                    </a:solidFill>
                    <a:latin typeface="Century Gothic" panose="020B0502020202020204" pitchFamily="34" charset="0"/>
                  </a:endParaRPr>
                </a:p>
              </p:txBody>
            </p:sp>
            <p:sp>
              <p:nvSpPr>
                <p:cNvPr id="38" name="Oval 37">
                  <a:extLst>
                    <a:ext uri="{FF2B5EF4-FFF2-40B4-BE49-F238E27FC236}">
                      <a16:creationId xmlns:a16="http://schemas.microsoft.com/office/drawing/2014/main" id="{7816FA95-34C4-D740-930B-42F23071013E}"/>
                    </a:ext>
                  </a:extLst>
                </p:cNvPr>
                <p:cNvSpPr/>
                <p:nvPr/>
              </p:nvSpPr>
              <p:spPr>
                <a:xfrm>
                  <a:off x="5275388" y="1058981"/>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latin typeface="Century Gothic" panose="020B0502020202020204" pitchFamily="34" charset="0"/>
                    </a:rPr>
                    <a:t>Transit</a:t>
                  </a:r>
                  <a:endParaRPr lang="en-US" sz="1200" dirty="0">
                    <a:solidFill>
                      <a:schemeClr val="tx1"/>
                    </a:solidFill>
                    <a:latin typeface="Century Gothic" panose="020B0502020202020204" pitchFamily="34" charset="0"/>
                  </a:endParaRPr>
                </a:p>
              </p:txBody>
            </p:sp>
          </p:grpSp>
          <p:sp>
            <p:nvSpPr>
              <p:cNvPr id="31" name="Rectangle 30">
                <a:extLst>
                  <a:ext uri="{FF2B5EF4-FFF2-40B4-BE49-F238E27FC236}">
                    <a16:creationId xmlns:a16="http://schemas.microsoft.com/office/drawing/2014/main" id="{C593DA94-0F42-DB4C-BFCF-411D6A2E5B44}"/>
                  </a:ext>
                </a:extLst>
              </p:cNvPr>
              <p:cNvSpPr/>
              <p:nvPr/>
            </p:nvSpPr>
            <p:spPr>
              <a:xfrm>
                <a:off x="557546" y="1271451"/>
                <a:ext cx="5146569" cy="3082835"/>
              </a:xfrm>
              <a:prstGeom prst="rect">
                <a:avLst/>
              </a:prstGeom>
              <a:noFill/>
              <a:ln w="25400">
                <a:solidFill>
                  <a:srgbClr val="F7A028"/>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000">
                  <a:solidFill>
                    <a:schemeClr val="tx1"/>
                  </a:solidFill>
                  <a:latin typeface="Century Gothic" panose="020B0502020202020204" pitchFamily="34" charset="0"/>
                </a:endParaRPr>
              </a:p>
            </p:txBody>
          </p:sp>
        </p:grpSp>
        <p:cxnSp>
          <p:nvCxnSpPr>
            <p:cNvPr id="17" name="Straight Connector 16">
              <a:extLst>
                <a:ext uri="{FF2B5EF4-FFF2-40B4-BE49-F238E27FC236}">
                  <a16:creationId xmlns:a16="http://schemas.microsoft.com/office/drawing/2014/main" id="{202820CE-5F66-AF44-8C50-438E80AED739}"/>
                </a:ext>
              </a:extLst>
            </p:cNvPr>
            <p:cNvCxnSpPr>
              <a:endCxn id="10" idx="7"/>
            </p:cNvCxnSpPr>
            <p:nvPr/>
          </p:nvCxnSpPr>
          <p:spPr>
            <a:xfrm flipH="1">
              <a:off x="1357732" y="1654174"/>
              <a:ext cx="3185947" cy="97979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8B53B43-9EBE-8A47-9E3F-6DAA0343C53B}"/>
                </a:ext>
              </a:extLst>
            </p:cNvPr>
            <p:cNvCxnSpPr>
              <a:endCxn id="11" idx="7"/>
            </p:cNvCxnSpPr>
            <p:nvPr/>
          </p:nvCxnSpPr>
          <p:spPr>
            <a:xfrm flipH="1">
              <a:off x="3006007" y="1737387"/>
              <a:ext cx="1579674" cy="90267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2EEB114-5BF5-F043-A736-0D0CB72F3BEE}"/>
                </a:ext>
              </a:extLst>
            </p:cNvPr>
            <p:cNvCxnSpPr/>
            <p:nvPr/>
          </p:nvCxnSpPr>
          <p:spPr>
            <a:xfrm flipH="1">
              <a:off x="2185546" y="1793806"/>
              <a:ext cx="2560146" cy="205769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D1EBDDD-303E-B34D-8343-63EA1214B710}"/>
                </a:ext>
              </a:extLst>
            </p:cNvPr>
            <p:cNvCxnSpPr/>
            <p:nvPr/>
          </p:nvCxnSpPr>
          <p:spPr>
            <a:xfrm flipH="1" flipV="1">
              <a:off x="4615272" y="3023202"/>
              <a:ext cx="202914" cy="76502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972B926-F8CB-A649-BBA2-79A0A87A6FA0}"/>
                </a:ext>
              </a:extLst>
            </p:cNvPr>
            <p:cNvCxnSpPr/>
            <p:nvPr/>
          </p:nvCxnSpPr>
          <p:spPr>
            <a:xfrm flipH="1">
              <a:off x="2265903" y="2984434"/>
              <a:ext cx="1771661" cy="93442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7132C3E-E687-B145-A19B-7C64D00CBA7E}"/>
                </a:ext>
              </a:extLst>
            </p:cNvPr>
            <p:cNvCxnSpPr>
              <a:stCxn id="11" idx="6"/>
              <a:endCxn id="12" idx="2"/>
            </p:cNvCxnSpPr>
            <p:nvPr/>
          </p:nvCxnSpPr>
          <p:spPr>
            <a:xfrm>
              <a:off x="3149594" y="2812247"/>
              <a:ext cx="727958"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547F93-6EF5-2D4F-A67E-172AA43B29BB}"/>
                </a:ext>
              </a:extLst>
            </p:cNvPr>
            <p:cNvCxnSpPr/>
            <p:nvPr/>
          </p:nvCxnSpPr>
          <p:spPr>
            <a:xfrm>
              <a:off x="2292234" y="4024361"/>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7B6BDFD-E142-EF4F-9841-1EEDE19BA255}"/>
                </a:ext>
              </a:extLst>
            </p:cNvPr>
            <p:cNvCxnSpPr>
              <a:endCxn id="10" idx="5"/>
            </p:cNvCxnSpPr>
            <p:nvPr/>
          </p:nvCxnSpPr>
          <p:spPr>
            <a:xfrm flipH="1" flipV="1">
              <a:off x="1357732" y="2978339"/>
              <a:ext cx="3194171" cy="95056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4B1B3AB-70DA-3D49-8FB5-A2A7E73E079C}"/>
                </a:ext>
              </a:extLst>
            </p:cNvPr>
            <p:cNvCxnSpPr>
              <a:stCxn id="11" idx="5"/>
            </p:cNvCxnSpPr>
            <p:nvPr/>
          </p:nvCxnSpPr>
          <p:spPr>
            <a:xfrm>
              <a:off x="3006007" y="2984434"/>
              <a:ext cx="1616235" cy="87915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3527154-1B94-D441-ACF9-5D0F4B95E7FC}"/>
                </a:ext>
              </a:extLst>
            </p:cNvPr>
            <p:cNvCxnSpPr>
              <a:endCxn id="11" idx="4"/>
            </p:cNvCxnSpPr>
            <p:nvPr/>
          </p:nvCxnSpPr>
          <p:spPr>
            <a:xfrm flipV="1">
              <a:off x="2009670" y="3055756"/>
              <a:ext cx="649688" cy="73864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324D780-7E4C-8F4D-AF02-D8C38DF1323D}"/>
                </a:ext>
              </a:extLst>
            </p:cNvPr>
            <p:cNvCxnSpPr>
              <a:stCxn id="10" idx="6"/>
              <a:endCxn id="11" idx="2"/>
            </p:cNvCxnSpPr>
            <p:nvPr/>
          </p:nvCxnSpPr>
          <p:spPr>
            <a:xfrm>
              <a:off x="1501319" y="2806152"/>
              <a:ext cx="667803" cy="6095"/>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0A9F9D4-0FBF-FC45-8E3B-4FD299643C0B}"/>
                </a:ext>
              </a:extLst>
            </p:cNvPr>
            <p:cNvCxnSpPr>
              <a:stCxn id="7" idx="1"/>
              <a:endCxn id="10" idx="4"/>
            </p:cNvCxnSpPr>
            <p:nvPr/>
          </p:nvCxnSpPr>
          <p:spPr>
            <a:xfrm flipH="1" flipV="1">
              <a:off x="1011083" y="3049661"/>
              <a:ext cx="453808" cy="8018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4855052-C4B8-A847-8128-23AE2A60299D}"/>
                </a:ext>
              </a:extLst>
            </p:cNvPr>
            <p:cNvCxnSpPr>
              <a:stCxn id="10" idx="0"/>
              <a:endCxn id="9" idx="3"/>
            </p:cNvCxnSpPr>
            <p:nvPr/>
          </p:nvCxnSpPr>
          <p:spPr>
            <a:xfrm flipV="1">
              <a:off x="1011083" y="1763846"/>
              <a:ext cx="453808" cy="79879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8C2E9706-AB21-8147-97B7-855CE5D1FBE4}"/>
              </a:ext>
            </a:extLst>
          </p:cNvPr>
          <p:cNvSpPr/>
          <p:nvPr/>
        </p:nvSpPr>
        <p:spPr>
          <a:xfrm>
            <a:off x="4565484" y="1718101"/>
            <a:ext cx="4306531" cy="27132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E598DE55-6195-724C-A9BB-51402570A4E5}"/>
              </a:ext>
            </a:extLst>
          </p:cNvPr>
          <p:cNvCxnSpPr/>
          <p:nvPr/>
        </p:nvCxnSpPr>
        <p:spPr>
          <a:xfrm flipV="1">
            <a:off x="6078046" y="782369"/>
            <a:ext cx="929850" cy="1020478"/>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sp>
        <p:nvSpPr>
          <p:cNvPr id="41" name="Title 1">
            <a:extLst>
              <a:ext uri="{FF2B5EF4-FFF2-40B4-BE49-F238E27FC236}">
                <a16:creationId xmlns:a16="http://schemas.microsoft.com/office/drawing/2014/main" id="{91790DE0-685C-914D-AD11-7F5613A243EC}"/>
              </a:ext>
            </a:extLst>
          </p:cNvPr>
          <p:cNvSpPr>
            <a:spLocks noGrp="1"/>
          </p:cNvSpPr>
          <p:nvPr>
            <p:ph type="title"/>
          </p:nvPr>
        </p:nvSpPr>
        <p:spPr>
          <a:xfrm>
            <a:off x="355048" y="266219"/>
            <a:ext cx="8205304" cy="545192"/>
          </a:xfrm>
        </p:spPr>
        <p:txBody>
          <a:bodyPr/>
          <a:lstStyle/>
          <a:p>
            <a:r>
              <a:rPr lang="en-US" dirty="0">
                <a:solidFill>
                  <a:srgbClr val="545B64"/>
                </a:solidFill>
                <a:latin typeface="Amazon Ember" charset="0"/>
                <a:ea typeface="Amazon Ember" charset="0"/>
                <a:cs typeface="Amazon Ember" charset="0"/>
              </a:rPr>
              <a:t>AWS Regions</a:t>
            </a:r>
          </a:p>
        </p:txBody>
      </p:sp>
      <p:sp>
        <p:nvSpPr>
          <p:cNvPr id="39" name="Content Placeholder 2">
            <a:extLst>
              <a:ext uri="{FF2B5EF4-FFF2-40B4-BE49-F238E27FC236}">
                <a16:creationId xmlns:a16="http://schemas.microsoft.com/office/drawing/2014/main" id="{C335A8D0-9895-4F42-9EF1-E2FD90DA7B2D}"/>
              </a:ext>
            </a:extLst>
          </p:cNvPr>
          <p:cNvSpPr txBox="1">
            <a:spLocks/>
          </p:cNvSpPr>
          <p:nvPr/>
        </p:nvSpPr>
        <p:spPr>
          <a:xfrm>
            <a:off x="4593939" y="1759335"/>
            <a:ext cx="4423901" cy="3059595"/>
          </a:xfrm>
          <a:prstGeom prst="rect">
            <a:avLst/>
          </a:prstGeom>
        </p:spPr>
        <p:txBody>
          <a:bodyPr/>
          <a:lstStyle>
            <a:lvl1pPr marL="342900" indent="-342900" algn="l" defTabSz="457200" rtl="0" eaLnBrk="1" latinLnBrk="0" hangingPunct="1">
              <a:spcBef>
                <a:spcPct val="20000"/>
              </a:spcBef>
              <a:buFont typeface="Arial"/>
              <a:buChar char="•"/>
              <a:defRPr sz="2700" b="0" i="0" kern="1200">
                <a:gradFill>
                  <a:gsLst>
                    <a:gs pos="0">
                      <a:schemeClr val="tx1"/>
                    </a:gs>
                    <a:gs pos="100000">
                      <a:schemeClr val="tx1"/>
                    </a:gs>
                  </a:gsLst>
                  <a:lin ang="5400000" scaled="1"/>
                </a:gradFill>
                <a:latin typeface="+mn-lt"/>
                <a:ea typeface="+mn-ea"/>
                <a:cs typeface="Arial"/>
              </a:defRPr>
            </a:lvl1pPr>
            <a:lvl2pPr marL="742950" indent="-285750" algn="l" defTabSz="457200" rtl="0" eaLnBrk="1" latinLnBrk="0" hangingPunct="1">
              <a:spcBef>
                <a:spcPct val="20000"/>
              </a:spcBef>
              <a:buFont typeface="Arial"/>
              <a:buChar char="–"/>
              <a:defRPr sz="2000" b="0" i="0" kern="1200">
                <a:gradFill>
                  <a:gsLst>
                    <a:gs pos="0">
                      <a:schemeClr val="tx1"/>
                    </a:gs>
                    <a:gs pos="100000">
                      <a:schemeClr val="tx1"/>
                    </a:gs>
                  </a:gsLst>
                  <a:lin ang="5400000" scaled="1"/>
                </a:gradFill>
                <a:latin typeface="+mn-lt"/>
                <a:ea typeface="+mn-ea"/>
                <a:cs typeface="Arial"/>
              </a:defRPr>
            </a:lvl2pPr>
            <a:lvl3pPr marL="1143000" indent="-228600" algn="l" defTabSz="457200" rtl="0" eaLnBrk="1" latinLnBrk="0" hangingPunct="1">
              <a:spcBef>
                <a:spcPct val="20000"/>
              </a:spcBef>
              <a:buFont typeface="Arial"/>
              <a:buChar char="•"/>
              <a:defRPr sz="1800" b="0" i="0" kern="1200">
                <a:gradFill>
                  <a:gsLst>
                    <a:gs pos="0">
                      <a:schemeClr val="tx1"/>
                    </a:gs>
                    <a:gs pos="100000">
                      <a:schemeClr val="tx1"/>
                    </a:gs>
                  </a:gsLst>
                  <a:lin ang="5400000" scaled="1"/>
                </a:gradFill>
                <a:latin typeface="+mn-lt"/>
                <a:ea typeface="+mn-ea"/>
                <a:cs typeface="Arial"/>
              </a:defRPr>
            </a:lvl3pPr>
            <a:lvl4pPr marL="16002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4pPr>
            <a:lvl5pPr marL="20574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800" dirty="0">
                <a:solidFill>
                  <a:srgbClr val="545B64"/>
                </a:solidFill>
                <a:latin typeface="Amazon Ember" charset="0"/>
                <a:ea typeface="Amazon Ember" charset="0"/>
                <a:cs typeface="Amazon Ember" charset="0"/>
              </a:rPr>
              <a:t>Mesh of Availability Zones (AZ) and Transit Centers</a:t>
            </a:r>
          </a:p>
          <a:p>
            <a:pPr>
              <a:spcBef>
                <a:spcPts val="600"/>
              </a:spcBef>
            </a:pPr>
            <a:r>
              <a:rPr lang="en-US" sz="1800" b="1" dirty="0">
                <a:solidFill>
                  <a:srgbClr val="545B64"/>
                </a:solidFill>
                <a:latin typeface="Amazon Ember" charset="0"/>
                <a:ea typeface="Amazon Ember" charset="0"/>
                <a:cs typeface="Amazon Ember" charset="0"/>
              </a:rPr>
              <a:t>Redundant</a:t>
            </a:r>
            <a:r>
              <a:rPr lang="en-US" sz="1800" dirty="0">
                <a:solidFill>
                  <a:srgbClr val="545B64"/>
                </a:solidFill>
                <a:latin typeface="Amazon Ember" charset="0"/>
                <a:ea typeface="Amazon Ember" charset="0"/>
                <a:cs typeface="Amazon Ember" charset="0"/>
              </a:rPr>
              <a:t> paths to transit centers</a:t>
            </a:r>
          </a:p>
          <a:p>
            <a:pPr>
              <a:spcBef>
                <a:spcPts val="600"/>
              </a:spcBef>
            </a:pPr>
            <a:r>
              <a:rPr lang="en-US" sz="1800" dirty="0">
                <a:solidFill>
                  <a:srgbClr val="545B64"/>
                </a:solidFill>
                <a:latin typeface="Amazon Ember" charset="0"/>
                <a:ea typeface="Amazon Ember" charset="0"/>
                <a:cs typeface="Amazon Ember" charset="0"/>
              </a:rPr>
              <a:t>Transit centers connect to:</a:t>
            </a:r>
          </a:p>
          <a:p>
            <a:pPr lvl="1">
              <a:spcBef>
                <a:spcPts val="600"/>
              </a:spcBef>
            </a:pPr>
            <a:r>
              <a:rPr lang="en-US" sz="1400" dirty="0">
                <a:solidFill>
                  <a:srgbClr val="545B64"/>
                </a:solidFill>
                <a:latin typeface="Amazon Ember" charset="0"/>
                <a:ea typeface="Amazon Ember" charset="0"/>
                <a:cs typeface="Amazon Ember" charset="0"/>
              </a:rPr>
              <a:t>Private links to other AWS regions</a:t>
            </a:r>
          </a:p>
          <a:p>
            <a:pPr lvl="1">
              <a:spcBef>
                <a:spcPts val="600"/>
              </a:spcBef>
            </a:pPr>
            <a:r>
              <a:rPr lang="en-US" sz="1400" dirty="0">
                <a:solidFill>
                  <a:srgbClr val="545B64"/>
                </a:solidFill>
                <a:latin typeface="Amazon Ember" charset="0"/>
                <a:ea typeface="Amazon Ember" charset="0"/>
                <a:cs typeface="Amazon Ember" charset="0"/>
              </a:rPr>
              <a:t>Private links to customers</a:t>
            </a:r>
          </a:p>
          <a:p>
            <a:pPr lvl="1">
              <a:spcBef>
                <a:spcPts val="600"/>
              </a:spcBef>
            </a:pPr>
            <a:r>
              <a:rPr lang="en-US" sz="1400" dirty="0">
                <a:solidFill>
                  <a:srgbClr val="545B64"/>
                </a:solidFill>
                <a:latin typeface="Amazon Ember" charset="0"/>
                <a:ea typeface="Amazon Ember" charset="0"/>
                <a:cs typeface="Amazon Ember" charset="0"/>
              </a:rPr>
              <a:t>Internet through peering &amp; paid transit</a:t>
            </a:r>
          </a:p>
          <a:p>
            <a:pPr>
              <a:spcBef>
                <a:spcPts val="600"/>
              </a:spcBef>
            </a:pPr>
            <a:r>
              <a:rPr lang="en-US" sz="1800" dirty="0">
                <a:solidFill>
                  <a:srgbClr val="545B64"/>
                </a:solidFill>
                <a:latin typeface="Amazon Ember" charset="0"/>
                <a:ea typeface="Amazon Ember" charset="0"/>
                <a:cs typeface="Amazon Ember" charset="0"/>
              </a:rPr>
              <a:t>AZs &lt;2ms apart &amp; usually &lt;1ms</a:t>
            </a:r>
          </a:p>
        </p:txBody>
      </p:sp>
    </p:spTree>
    <p:extLst>
      <p:ext uri="{BB962C8B-B14F-4D97-AF65-F5344CB8AC3E}">
        <p14:creationId xmlns:p14="http://schemas.microsoft.com/office/powerpoint/2010/main" val="177545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5F535D-4341-B44E-BE9F-C045B616A23F}"/>
              </a:ext>
            </a:extLst>
          </p:cNvPr>
          <p:cNvCxnSpPr/>
          <p:nvPr/>
        </p:nvCxnSpPr>
        <p:spPr>
          <a:xfrm flipV="1">
            <a:off x="4457700" y="1277565"/>
            <a:ext cx="2092595" cy="2551485"/>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BA5520E-7D38-504E-BD8D-6D8807352320}"/>
              </a:ext>
            </a:extLst>
          </p:cNvPr>
          <p:cNvSpPr>
            <a:spLocks noGrp="1"/>
          </p:cNvSpPr>
          <p:nvPr>
            <p:ph type="title"/>
          </p:nvPr>
        </p:nvSpPr>
        <p:spPr>
          <a:xfrm>
            <a:off x="336789" y="114936"/>
            <a:ext cx="8205304" cy="545192"/>
          </a:xfrm>
        </p:spPr>
        <p:txBody>
          <a:bodyPr/>
          <a:lstStyle/>
          <a:p>
            <a:r>
              <a:rPr lang="en-US" dirty="0">
                <a:solidFill>
                  <a:srgbClr val="545B64"/>
                </a:solidFill>
                <a:latin typeface="Amazon Ember" charset="0"/>
                <a:ea typeface="Amazon Ember" charset="0"/>
                <a:cs typeface="Amazon Ember" charset="0"/>
              </a:rPr>
              <a:t>AWS Availability Zones</a:t>
            </a:r>
          </a:p>
        </p:txBody>
      </p:sp>
      <p:cxnSp>
        <p:nvCxnSpPr>
          <p:cNvPr id="7" name="Straight Connector 6">
            <a:extLst>
              <a:ext uri="{FF2B5EF4-FFF2-40B4-BE49-F238E27FC236}">
                <a16:creationId xmlns:a16="http://schemas.microsoft.com/office/drawing/2014/main" id="{A4068E8D-4A76-0547-8249-4F60F867F55C}"/>
              </a:ext>
            </a:extLst>
          </p:cNvPr>
          <p:cNvCxnSpPr/>
          <p:nvPr/>
        </p:nvCxnSpPr>
        <p:spPr>
          <a:xfrm flipV="1">
            <a:off x="4445138" y="1124348"/>
            <a:ext cx="2105157" cy="32195"/>
          </a:xfrm>
          <a:prstGeom prst="line">
            <a:avLst/>
          </a:prstGeom>
          <a:ln w="19050">
            <a:prstDash val="dash"/>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4DFB5BA2-42EE-D847-8724-8D43842AD633}"/>
              </a:ext>
            </a:extLst>
          </p:cNvPr>
          <p:cNvGrpSpPr>
            <a:grpSpLocks noChangeAspect="1"/>
          </p:cNvGrpSpPr>
          <p:nvPr/>
        </p:nvGrpSpPr>
        <p:grpSpPr>
          <a:xfrm>
            <a:off x="6391275" y="490786"/>
            <a:ext cx="2247900" cy="1427535"/>
            <a:chOff x="283169" y="1209957"/>
            <a:chExt cx="5389571" cy="3208556"/>
          </a:xfrm>
        </p:grpSpPr>
        <p:cxnSp>
          <p:nvCxnSpPr>
            <p:cNvPr id="10" name="Straight Connector 9">
              <a:extLst>
                <a:ext uri="{FF2B5EF4-FFF2-40B4-BE49-F238E27FC236}">
                  <a16:creationId xmlns:a16="http://schemas.microsoft.com/office/drawing/2014/main" id="{C7CE55F9-DD0B-5D4E-81EA-C27EC3DEDFA0}"/>
                </a:ext>
              </a:extLst>
            </p:cNvPr>
            <p:cNvCxnSpPr/>
            <p:nvPr/>
          </p:nvCxnSpPr>
          <p:spPr>
            <a:xfrm>
              <a:off x="2301776" y="1591659"/>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A8AB-2EFD-1B47-A8B1-6BF5DF6E8417}"/>
                </a:ext>
              </a:extLst>
            </p:cNvPr>
            <p:cNvCxnSpPr/>
            <p:nvPr/>
          </p:nvCxnSpPr>
          <p:spPr>
            <a:xfrm flipV="1">
              <a:off x="5000956"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DE8DFD8-F415-9940-BEDE-5514A37E1809}"/>
                </a:ext>
              </a:extLst>
            </p:cNvPr>
            <p:cNvCxnSpPr/>
            <p:nvPr/>
          </p:nvCxnSpPr>
          <p:spPr>
            <a:xfrm flipV="1">
              <a:off x="1811540"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73E08D2-EF3F-1D45-AA93-8458ECA4B63C}"/>
                </a:ext>
              </a:extLst>
            </p:cNvPr>
            <p:cNvCxnSpPr/>
            <p:nvPr/>
          </p:nvCxnSpPr>
          <p:spPr>
            <a:xfrm>
              <a:off x="2255855" y="1703196"/>
              <a:ext cx="1765284" cy="93686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6352941-0DE1-7941-9F5B-21896A70D93C}"/>
                </a:ext>
              </a:extLst>
            </p:cNvPr>
            <p:cNvCxnSpPr/>
            <p:nvPr/>
          </p:nvCxnSpPr>
          <p:spPr>
            <a:xfrm>
              <a:off x="2009670" y="1813728"/>
              <a:ext cx="649687" cy="75501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6D63C18-43E9-F34C-B6E2-6DB377DCF3F9}"/>
                </a:ext>
              </a:extLst>
            </p:cNvPr>
            <p:cNvCxnSpPr/>
            <p:nvPr/>
          </p:nvCxnSpPr>
          <p:spPr>
            <a:xfrm>
              <a:off x="2139105" y="1769643"/>
              <a:ext cx="2603717" cy="204873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D89DCDBD-6E0D-1241-849F-590D15C28E9D}"/>
                </a:ext>
              </a:extLst>
            </p:cNvPr>
            <p:cNvGrpSpPr/>
            <p:nvPr/>
          </p:nvGrpSpPr>
          <p:grpSpPr>
            <a:xfrm>
              <a:off x="283169" y="1209957"/>
              <a:ext cx="5389571" cy="3208556"/>
              <a:chOff x="411239" y="1209957"/>
              <a:chExt cx="5389571" cy="3208556"/>
            </a:xfrm>
          </p:grpSpPr>
          <p:grpSp>
            <p:nvGrpSpPr>
              <p:cNvPr id="30" name="Group 29">
                <a:extLst>
                  <a:ext uri="{FF2B5EF4-FFF2-40B4-BE49-F238E27FC236}">
                    <a16:creationId xmlns:a16="http://schemas.microsoft.com/office/drawing/2014/main" id="{C9DF5163-F89C-8942-8284-774353FAEC02}"/>
                  </a:ext>
                </a:extLst>
              </p:cNvPr>
              <p:cNvGrpSpPr/>
              <p:nvPr/>
            </p:nvGrpSpPr>
            <p:grpSpPr>
              <a:xfrm>
                <a:off x="648917" y="1348150"/>
                <a:ext cx="4970345" cy="2919050"/>
                <a:chOff x="-131203" y="1058981"/>
                <a:chExt cx="6735208" cy="3747476"/>
              </a:xfrm>
            </p:grpSpPr>
            <p:sp>
              <p:nvSpPr>
                <p:cNvPr id="32" name="Oval 31">
                  <a:extLst>
                    <a:ext uri="{FF2B5EF4-FFF2-40B4-BE49-F238E27FC236}">
                      <a16:creationId xmlns:a16="http://schemas.microsoft.com/office/drawing/2014/main" id="{1A83AD9D-B83F-444A-93B7-00809E778862}"/>
                    </a:ext>
                  </a:extLst>
                </p:cNvPr>
                <p:cNvSpPr/>
                <p:nvPr/>
              </p:nvSpPr>
              <p:spPr>
                <a:xfrm>
                  <a:off x="953479"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3" name="Oval 32">
                  <a:extLst>
                    <a:ext uri="{FF2B5EF4-FFF2-40B4-BE49-F238E27FC236}">
                      <a16:creationId xmlns:a16="http://schemas.microsoft.com/office/drawing/2014/main" id="{6B9B6CE3-68F8-F741-9BB4-21B0AF83D636}"/>
                    </a:ext>
                  </a:extLst>
                </p:cNvPr>
                <p:cNvSpPr/>
                <p:nvPr/>
              </p:nvSpPr>
              <p:spPr>
                <a:xfrm>
                  <a:off x="953479" y="1058981"/>
                  <a:ext cx="1328616" cy="625233"/>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4" name="Oval 33">
                  <a:extLst>
                    <a:ext uri="{FF2B5EF4-FFF2-40B4-BE49-F238E27FC236}">
                      <a16:creationId xmlns:a16="http://schemas.microsoft.com/office/drawing/2014/main" id="{CCCF9A22-54B8-0A42-9448-73AD209A0F18}"/>
                    </a:ext>
                  </a:extLst>
                </p:cNvPr>
                <p:cNvSpPr/>
                <p:nvPr/>
              </p:nvSpPr>
              <p:spPr>
                <a:xfrm>
                  <a:off x="-131203" y="2618148"/>
                  <a:ext cx="1328616" cy="625233"/>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5" name="Oval 34">
                  <a:extLst>
                    <a:ext uri="{FF2B5EF4-FFF2-40B4-BE49-F238E27FC236}">
                      <a16:creationId xmlns:a16="http://schemas.microsoft.com/office/drawing/2014/main" id="{D788F1C4-9B98-1E45-B5F5-C72625CE2EF4}"/>
                    </a:ext>
                  </a:extLst>
                </p:cNvPr>
                <p:cNvSpPr/>
                <p:nvPr/>
              </p:nvSpPr>
              <p:spPr>
                <a:xfrm>
                  <a:off x="2102339" y="2625973"/>
                  <a:ext cx="1328616" cy="625233"/>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6" name="Oval 35">
                  <a:extLst>
                    <a:ext uri="{FF2B5EF4-FFF2-40B4-BE49-F238E27FC236}">
                      <a16:creationId xmlns:a16="http://schemas.microsoft.com/office/drawing/2014/main" id="{E79ACB1F-61E9-2449-9E66-1B1934A16E44}"/>
                    </a:ext>
                  </a:extLst>
                </p:cNvPr>
                <p:cNvSpPr/>
                <p:nvPr/>
              </p:nvSpPr>
              <p:spPr>
                <a:xfrm>
                  <a:off x="4417396" y="2625972"/>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latin typeface="Century Gothic" panose="020B0502020202020204" pitchFamily="34" charset="0"/>
                    </a:rPr>
                    <a:t>AZ</a:t>
                  </a:r>
                  <a:endParaRPr lang="en-US" sz="1050" dirty="0">
                    <a:solidFill>
                      <a:schemeClr val="tx1"/>
                    </a:solidFill>
                    <a:latin typeface="Century Gothic" panose="020B0502020202020204" pitchFamily="34" charset="0"/>
                  </a:endParaRPr>
                </a:p>
              </p:txBody>
            </p:sp>
            <p:sp>
              <p:nvSpPr>
                <p:cNvPr id="37" name="Oval 36">
                  <a:extLst>
                    <a:ext uri="{FF2B5EF4-FFF2-40B4-BE49-F238E27FC236}">
                      <a16:creationId xmlns:a16="http://schemas.microsoft.com/office/drawing/2014/main" id="{FA602BAB-DE74-2443-85C6-7A3F9B09BAEC}"/>
                    </a:ext>
                  </a:extLst>
                </p:cNvPr>
                <p:cNvSpPr/>
                <p:nvPr/>
              </p:nvSpPr>
              <p:spPr>
                <a:xfrm>
                  <a:off x="5275388" y="4181223"/>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700" dirty="0">
                      <a:solidFill>
                        <a:schemeClr val="tx1"/>
                      </a:solidFill>
                      <a:latin typeface="Century Gothic" panose="020B0502020202020204" pitchFamily="34" charset="0"/>
                    </a:rPr>
                    <a:t>Transit</a:t>
                  </a:r>
                  <a:endParaRPr lang="en-US" sz="600" dirty="0">
                    <a:solidFill>
                      <a:schemeClr val="tx1"/>
                    </a:solidFill>
                    <a:latin typeface="Century Gothic" panose="020B0502020202020204" pitchFamily="34" charset="0"/>
                  </a:endParaRPr>
                </a:p>
              </p:txBody>
            </p:sp>
            <p:sp>
              <p:nvSpPr>
                <p:cNvPr id="38" name="Oval 37">
                  <a:extLst>
                    <a:ext uri="{FF2B5EF4-FFF2-40B4-BE49-F238E27FC236}">
                      <a16:creationId xmlns:a16="http://schemas.microsoft.com/office/drawing/2014/main" id="{F577BE28-2D1E-E24C-9C84-947DB479D82D}"/>
                    </a:ext>
                  </a:extLst>
                </p:cNvPr>
                <p:cNvSpPr/>
                <p:nvPr/>
              </p:nvSpPr>
              <p:spPr>
                <a:xfrm>
                  <a:off x="5275388" y="1058981"/>
                  <a:ext cx="1328617" cy="625234"/>
                </a:xfrm>
                <a:prstGeom prst="ellipse">
                  <a:avLst/>
                </a:prstGeom>
                <a:noFill/>
                <a:ln>
                  <a:solidFill>
                    <a:srgbClr val="F7A028"/>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700" dirty="0">
                      <a:solidFill>
                        <a:schemeClr val="tx1"/>
                      </a:solidFill>
                      <a:latin typeface="Century Gothic" panose="020B0502020202020204" pitchFamily="34" charset="0"/>
                    </a:rPr>
                    <a:t>Transit</a:t>
                  </a:r>
                  <a:endParaRPr lang="en-US" sz="600" dirty="0">
                    <a:solidFill>
                      <a:schemeClr val="tx1"/>
                    </a:solidFill>
                    <a:latin typeface="Century Gothic" panose="020B0502020202020204" pitchFamily="34" charset="0"/>
                  </a:endParaRPr>
                </a:p>
              </p:txBody>
            </p:sp>
          </p:grpSp>
          <p:sp>
            <p:nvSpPr>
              <p:cNvPr id="31" name="Rectangle 30">
                <a:extLst>
                  <a:ext uri="{FF2B5EF4-FFF2-40B4-BE49-F238E27FC236}">
                    <a16:creationId xmlns:a16="http://schemas.microsoft.com/office/drawing/2014/main" id="{82AF9E49-5EF7-434F-8F14-EAF7F7FB3DDC}"/>
                  </a:ext>
                </a:extLst>
              </p:cNvPr>
              <p:cNvSpPr/>
              <p:nvPr/>
            </p:nvSpPr>
            <p:spPr>
              <a:xfrm>
                <a:off x="411239" y="1209957"/>
                <a:ext cx="5389571" cy="3208556"/>
              </a:xfrm>
              <a:prstGeom prst="rect">
                <a:avLst/>
              </a:prstGeom>
              <a:noFill/>
              <a:ln w="25400">
                <a:solidFill>
                  <a:srgbClr val="F7A028"/>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400">
                  <a:solidFill>
                    <a:schemeClr val="tx1"/>
                  </a:solidFill>
                  <a:latin typeface="Century Gothic" panose="020B0502020202020204" pitchFamily="34" charset="0"/>
                </a:endParaRPr>
              </a:p>
            </p:txBody>
          </p:sp>
        </p:grpSp>
        <p:cxnSp>
          <p:nvCxnSpPr>
            <p:cNvPr id="17" name="Straight Connector 16">
              <a:extLst>
                <a:ext uri="{FF2B5EF4-FFF2-40B4-BE49-F238E27FC236}">
                  <a16:creationId xmlns:a16="http://schemas.microsoft.com/office/drawing/2014/main" id="{016BF929-ADFC-AD46-B1AB-B5977A3AD47E}"/>
                </a:ext>
              </a:extLst>
            </p:cNvPr>
            <p:cNvCxnSpPr/>
            <p:nvPr/>
          </p:nvCxnSpPr>
          <p:spPr>
            <a:xfrm flipH="1">
              <a:off x="1357732" y="1654174"/>
              <a:ext cx="3185946" cy="97979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C29BF42-9108-5643-AA51-ECD8985B8008}"/>
                </a:ext>
              </a:extLst>
            </p:cNvPr>
            <p:cNvCxnSpPr/>
            <p:nvPr/>
          </p:nvCxnSpPr>
          <p:spPr>
            <a:xfrm flipH="1">
              <a:off x="3006008" y="1737387"/>
              <a:ext cx="1579675" cy="90267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77234F5-005C-1742-965C-F4693ED91CC2}"/>
                </a:ext>
              </a:extLst>
            </p:cNvPr>
            <p:cNvCxnSpPr/>
            <p:nvPr/>
          </p:nvCxnSpPr>
          <p:spPr>
            <a:xfrm flipH="1">
              <a:off x="2185546" y="1793806"/>
              <a:ext cx="2560146" cy="205769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F73F3E95-C764-9C44-A35E-5930A4F7341E}"/>
                </a:ext>
              </a:extLst>
            </p:cNvPr>
            <p:cNvCxnSpPr/>
            <p:nvPr/>
          </p:nvCxnSpPr>
          <p:spPr>
            <a:xfrm flipH="1" flipV="1">
              <a:off x="4615272" y="3023202"/>
              <a:ext cx="202914" cy="76502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E43B15A-E1AD-7E4B-A661-8B383325BE96}"/>
                </a:ext>
              </a:extLst>
            </p:cNvPr>
            <p:cNvCxnSpPr/>
            <p:nvPr/>
          </p:nvCxnSpPr>
          <p:spPr>
            <a:xfrm flipH="1">
              <a:off x="2265903" y="2984434"/>
              <a:ext cx="1771661" cy="93442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8F79E85-9DDD-E248-8C34-3B2515364742}"/>
                </a:ext>
              </a:extLst>
            </p:cNvPr>
            <p:cNvCxnSpPr/>
            <p:nvPr/>
          </p:nvCxnSpPr>
          <p:spPr>
            <a:xfrm>
              <a:off x="3149594" y="2812247"/>
              <a:ext cx="727958"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B46F79C-982C-E34D-A1C6-5C40389548F4}"/>
                </a:ext>
              </a:extLst>
            </p:cNvPr>
            <p:cNvCxnSpPr/>
            <p:nvPr/>
          </p:nvCxnSpPr>
          <p:spPr>
            <a:xfrm>
              <a:off x="2292234" y="4024361"/>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482F30-6ABA-5844-BACE-1283FC470649}"/>
                </a:ext>
              </a:extLst>
            </p:cNvPr>
            <p:cNvCxnSpPr/>
            <p:nvPr/>
          </p:nvCxnSpPr>
          <p:spPr>
            <a:xfrm flipH="1" flipV="1">
              <a:off x="1357732" y="2978338"/>
              <a:ext cx="3194170" cy="95056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F0AAAAD-470F-FC4A-AAB0-A6C55123F0F7}"/>
                </a:ext>
              </a:extLst>
            </p:cNvPr>
            <p:cNvCxnSpPr/>
            <p:nvPr/>
          </p:nvCxnSpPr>
          <p:spPr>
            <a:xfrm>
              <a:off x="3006008" y="2984434"/>
              <a:ext cx="1616234" cy="87915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001AA2A-8062-7242-BF0A-0224EF2C59F6}"/>
                </a:ext>
              </a:extLst>
            </p:cNvPr>
            <p:cNvCxnSpPr/>
            <p:nvPr/>
          </p:nvCxnSpPr>
          <p:spPr>
            <a:xfrm flipV="1">
              <a:off x="2009670" y="3055757"/>
              <a:ext cx="649687" cy="7386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BC11477-BEC2-3849-8C77-6ABE9EC68305}"/>
                </a:ext>
              </a:extLst>
            </p:cNvPr>
            <p:cNvCxnSpPr/>
            <p:nvPr/>
          </p:nvCxnSpPr>
          <p:spPr>
            <a:xfrm>
              <a:off x="1501319" y="2806152"/>
              <a:ext cx="667803" cy="6095"/>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BC63B71-A4D3-4243-BC64-87A35DDF0389}"/>
                </a:ext>
              </a:extLst>
            </p:cNvPr>
            <p:cNvCxnSpPr/>
            <p:nvPr/>
          </p:nvCxnSpPr>
          <p:spPr>
            <a:xfrm flipH="1" flipV="1">
              <a:off x="1011083" y="3049661"/>
              <a:ext cx="453808" cy="8018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7CB7E8B-ADC7-6442-9F49-24D5E8A43BC0}"/>
                </a:ext>
              </a:extLst>
            </p:cNvPr>
            <p:cNvCxnSpPr/>
            <p:nvPr/>
          </p:nvCxnSpPr>
          <p:spPr>
            <a:xfrm flipV="1">
              <a:off x="1011083" y="1763846"/>
              <a:ext cx="453808" cy="79879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ectangle 38">
            <a:extLst>
              <a:ext uri="{FF2B5EF4-FFF2-40B4-BE49-F238E27FC236}">
                <a16:creationId xmlns:a16="http://schemas.microsoft.com/office/drawing/2014/main" id="{60A221B5-5397-D34A-8EA6-16B3CC1A0613}"/>
              </a:ext>
            </a:extLst>
          </p:cNvPr>
          <p:cNvSpPr/>
          <p:nvPr/>
        </p:nvSpPr>
        <p:spPr>
          <a:xfrm>
            <a:off x="292428" y="1151588"/>
            <a:ext cx="4165272" cy="2677462"/>
          </a:xfrm>
          <a:prstGeom prst="rect">
            <a:avLst/>
          </a:prstGeom>
          <a:noFill/>
          <a:ln w="25400">
            <a:solidFill>
              <a:srgbClr val="F7A028"/>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0" name="Rectangle 39">
            <a:extLst>
              <a:ext uri="{FF2B5EF4-FFF2-40B4-BE49-F238E27FC236}">
                <a16:creationId xmlns:a16="http://schemas.microsoft.com/office/drawing/2014/main" id="{841748C1-CDFD-F144-A504-EA8AC0F36F2F}"/>
              </a:ext>
            </a:extLst>
          </p:cNvPr>
          <p:cNvSpPr/>
          <p:nvPr/>
        </p:nvSpPr>
        <p:spPr>
          <a:xfrm>
            <a:off x="518484" y="1301531"/>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1" name="TextBox 40">
            <a:extLst>
              <a:ext uri="{FF2B5EF4-FFF2-40B4-BE49-F238E27FC236}">
                <a16:creationId xmlns:a16="http://schemas.microsoft.com/office/drawing/2014/main" id="{7CE64F2C-973B-D74D-85C4-48525E265499}"/>
              </a:ext>
            </a:extLst>
          </p:cNvPr>
          <p:cNvSpPr txBox="1"/>
          <p:nvPr/>
        </p:nvSpPr>
        <p:spPr>
          <a:xfrm>
            <a:off x="490858" y="2093844"/>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sp>
        <p:nvSpPr>
          <p:cNvPr id="42" name="Rectangle 41">
            <a:extLst>
              <a:ext uri="{FF2B5EF4-FFF2-40B4-BE49-F238E27FC236}">
                <a16:creationId xmlns:a16="http://schemas.microsoft.com/office/drawing/2014/main" id="{2C5E8367-E98D-DA42-9B52-1BA10EF3D0EA}"/>
              </a:ext>
            </a:extLst>
          </p:cNvPr>
          <p:cNvSpPr/>
          <p:nvPr/>
        </p:nvSpPr>
        <p:spPr>
          <a:xfrm>
            <a:off x="507138" y="2573663"/>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3" name="TextBox 42">
            <a:extLst>
              <a:ext uri="{FF2B5EF4-FFF2-40B4-BE49-F238E27FC236}">
                <a16:creationId xmlns:a16="http://schemas.microsoft.com/office/drawing/2014/main" id="{0277B752-77C5-2E4A-B46C-9B3DF6CCD149}"/>
              </a:ext>
            </a:extLst>
          </p:cNvPr>
          <p:cNvSpPr txBox="1"/>
          <p:nvPr/>
        </p:nvSpPr>
        <p:spPr>
          <a:xfrm>
            <a:off x="479512" y="3365976"/>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sp>
        <p:nvSpPr>
          <p:cNvPr id="44" name="Rectangle 43">
            <a:extLst>
              <a:ext uri="{FF2B5EF4-FFF2-40B4-BE49-F238E27FC236}">
                <a16:creationId xmlns:a16="http://schemas.microsoft.com/office/drawing/2014/main" id="{809CFCD9-939B-0440-A133-E0FEC8CF73B1}"/>
              </a:ext>
            </a:extLst>
          </p:cNvPr>
          <p:cNvSpPr/>
          <p:nvPr/>
        </p:nvSpPr>
        <p:spPr>
          <a:xfrm>
            <a:off x="2520232" y="1312910"/>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5" name="TextBox 44">
            <a:extLst>
              <a:ext uri="{FF2B5EF4-FFF2-40B4-BE49-F238E27FC236}">
                <a16:creationId xmlns:a16="http://schemas.microsoft.com/office/drawing/2014/main" id="{103F0AB4-D25A-E14E-928F-A563E48205FD}"/>
              </a:ext>
            </a:extLst>
          </p:cNvPr>
          <p:cNvSpPr txBox="1"/>
          <p:nvPr/>
        </p:nvSpPr>
        <p:spPr>
          <a:xfrm>
            <a:off x="2492606" y="2105223"/>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sp>
        <p:nvSpPr>
          <p:cNvPr id="46" name="Rectangle 45">
            <a:extLst>
              <a:ext uri="{FF2B5EF4-FFF2-40B4-BE49-F238E27FC236}">
                <a16:creationId xmlns:a16="http://schemas.microsoft.com/office/drawing/2014/main" id="{AF10EA42-21E8-EE4C-A82C-76748B465912}"/>
              </a:ext>
            </a:extLst>
          </p:cNvPr>
          <p:cNvSpPr/>
          <p:nvPr/>
        </p:nvSpPr>
        <p:spPr>
          <a:xfrm>
            <a:off x="2502421" y="2582266"/>
            <a:ext cx="1683987" cy="1063462"/>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latin typeface="Century Gothic" panose="020B0502020202020204" pitchFamily="34" charset="0"/>
            </a:endParaRPr>
          </a:p>
        </p:txBody>
      </p:sp>
      <p:sp>
        <p:nvSpPr>
          <p:cNvPr id="47" name="TextBox 46">
            <a:extLst>
              <a:ext uri="{FF2B5EF4-FFF2-40B4-BE49-F238E27FC236}">
                <a16:creationId xmlns:a16="http://schemas.microsoft.com/office/drawing/2014/main" id="{36037B9C-3C60-1D44-953C-2D8BBE45832C}"/>
              </a:ext>
            </a:extLst>
          </p:cNvPr>
          <p:cNvSpPr txBox="1"/>
          <p:nvPr/>
        </p:nvSpPr>
        <p:spPr>
          <a:xfrm>
            <a:off x="2474795" y="3374579"/>
            <a:ext cx="1279517"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latin typeface="Century Gothic" panose="020B0502020202020204" pitchFamily="34" charset="0"/>
              </a:rPr>
              <a:t>Data Center</a:t>
            </a:r>
          </a:p>
        </p:txBody>
      </p:sp>
      <p:pic>
        <p:nvPicPr>
          <p:cNvPr id="48" name="Picture 47">
            <a:extLst>
              <a:ext uri="{FF2B5EF4-FFF2-40B4-BE49-F238E27FC236}">
                <a16:creationId xmlns:a16="http://schemas.microsoft.com/office/drawing/2014/main" id="{5C871F5F-7C07-014D-B5BF-FFD36FF1029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3295" y="1390268"/>
            <a:ext cx="1379195" cy="793437"/>
          </a:xfrm>
          <a:prstGeom prst="rect">
            <a:avLst/>
          </a:prstGeom>
        </p:spPr>
      </p:pic>
      <p:pic>
        <p:nvPicPr>
          <p:cNvPr id="49" name="Picture 48">
            <a:extLst>
              <a:ext uri="{FF2B5EF4-FFF2-40B4-BE49-F238E27FC236}">
                <a16:creationId xmlns:a16="http://schemas.microsoft.com/office/drawing/2014/main" id="{F05D3942-7B01-9543-8789-A5AE7BA6394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26870" y="1411896"/>
            <a:ext cx="1379195" cy="793437"/>
          </a:xfrm>
          <a:prstGeom prst="rect">
            <a:avLst/>
          </a:prstGeom>
        </p:spPr>
      </p:pic>
      <p:pic>
        <p:nvPicPr>
          <p:cNvPr id="50" name="Picture 49">
            <a:extLst>
              <a:ext uri="{FF2B5EF4-FFF2-40B4-BE49-F238E27FC236}">
                <a16:creationId xmlns:a16="http://schemas.microsoft.com/office/drawing/2014/main" id="{A2A68B09-650D-B74A-BE7F-C68DC3FC5E0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35597" y="2646040"/>
            <a:ext cx="1379195" cy="793437"/>
          </a:xfrm>
          <a:prstGeom prst="rect">
            <a:avLst/>
          </a:prstGeom>
        </p:spPr>
      </p:pic>
      <p:pic>
        <p:nvPicPr>
          <p:cNvPr id="51" name="Picture 50">
            <a:extLst>
              <a:ext uri="{FF2B5EF4-FFF2-40B4-BE49-F238E27FC236}">
                <a16:creationId xmlns:a16="http://schemas.microsoft.com/office/drawing/2014/main" id="{AADAD4B7-A800-6849-889E-1FC80C457E6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9176" y="2658905"/>
            <a:ext cx="1379195" cy="793437"/>
          </a:xfrm>
          <a:prstGeom prst="rect">
            <a:avLst/>
          </a:prstGeom>
        </p:spPr>
      </p:pic>
      <p:sp>
        <p:nvSpPr>
          <p:cNvPr id="52" name="Content Placeholder 2">
            <a:extLst>
              <a:ext uri="{FF2B5EF4-FFF2-40B4-BE49-F238E27FC236}">
                <a16:creationId xmlns:a16="http://schemas.microsoft.com/office/drawing/2014/main" id="{4C7429E4-5533-A044-BDC4-232FB90569A4}"/>
              </a:ext>
            </a:extLst>
          </p:cNvPr>
          <p:cNvSpPr txBox="1">
            <a:spLocks/>
          </p:cNvSpPr>
          <p:nvPr/>
        </p:nvSpPr>
        <p:spPr>
          <a:xfrm>
            <a:off x="4751308" y="1941819"/>
            <a:ext cx="4221242" cy="2752595"/>
          </a:xfrm>
          <a:prstGeom prst="rect">
            <a:avLst/>
          </a:prstGeom>
          <a:solidFill>
            <a:srgbClr val="F2F4F4"/>
          </a:solidFill>
        </p:spPr>
        <p:txBody>
          <a:bodyPr/>
          <a:lstStyle>
            <a:lvl1pPr marL="342900" indent="-342900" algn="l" defTabSz="457200" rtl="0" eaLnBrk="1" latinLnBrk="0" hangingPunct="1">
              <a:spcBef>
                <a:spcPct val="20000"/>
              </a:spcBef>
              <a:buFont typeface="Arial"/>
              <a:buChar char="•"/>
              <a:defRPr sz="2700" b="0" i="0" kern="1200">
                <a:gradFill>
                  <a:gsLst>
                    <a:gs pos="0">
                      <a:schemeClr val="tx1"/>
                    </a:gs>
                    <a:gs pos="100000">
                      <a:schemeClr val="tx1"/>
                    </a:gs>
                  </a:gsLst>
                  <a:lin ang="5400000" scaled="1"/>
                </a:gradFill>
                <a:latin typeface="+mn-lt"/>
                <a:ea typeface="+mn-ea"/>
                <a:cs typeface="Arial"/>
              </a:defRPr>
            </a:lvl1pPr>
            <a:lvl2pPr marL="742950" indent="-285750" algn="l" defTabSz="457200" rtl="0" eaLnBrk="1" latinLnBrk="0" hangingPunct="1">
              <a:spcBef>
                <a:spcPct val="20000"/>
              </a:spcBef>
              <a:buFont typeface="Arial"/>
              <a:buChar char="–"/>
              <a:defRPr sz="2000" b="0" i="0" kern="1200">
                <a:gradFill>
                  <a:gsLst>
                    <a:gs pos="0">
                      <a:schemeClr val="tx1"/>
                    </a:gs>
                    <a:gs pos="100000">
                      <a:schemeClr val="tx1"/>
                    </a:gs>
                  </a:gsLst>
                  <a:lin ang="5400000" scaled="1"/>
                </a:gradFill>
                <a:latin typeface="+mn-lt"/>
                <a:ea typeface="+mn-ea"/>
                <a:cs typeface="Arial"/>
              </a:defRPr>
            </a:lvl2pPr>
            <a:lvl3pPr marL="1143000" indent="-228600" algn="l" defTabSz="457200" rtl="0" eaLnBrk="1" latinLnBrk="0" hangingPunct="1">
              <a:spcBef>
                <a:spcPct val="20000"/>
              </a:spcBef>
              <a:buFont typeface="Arial"/>
              <a:buChar char="•"/>
              <a:defRPr sz="1800" b="0" i="0" kern="1200">
                <a:gradFill>
                  <a:gsLst>
                    <a:gs pos="0">
                      <a:schemeClr val="tx1"/>
                    </a:gs>
                    <a:gs pos="100000">
                      <a:schemeClr val="tx1"/>
                    </a:gs>
                  </a:gsLst>
                  <a:lin ang="5400000" scaled="1"/>
                </a:gradFill>
                <a:latin typeface="+mn-lt"/>
                <a:ea typeface="+mn-ea"/>
                <a:cs typeface="Arial"/>
              </a:defRPr>
            </a:lvl3pPr>
            <a:lvl4pPr marL="16002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4pPr>
            <a:lvl5pPr marL="20574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rgbClr val="545B64"/>
                </a:solidFill>
                <a:latin typeface="Amazon Ember" charset="0"/>
                <a:ea typeface="Amazon Ember" charset="0"/>
                <a:cs typeface="Amazon Ember" charset="0"/>
              </a:rPr>
              <a:t>Regional cluster of discrete DCs</a:t>
            </a:r>
          </a:p>
          <a:p>
            <a:r>
              <a:rPr lang="en-US" sz="1800" dirty="0">
                <a:solidFill>
                  <a:srgbClr val="545B64"/>
                </a:solidFill>
                <a:latin typeface="Amazon Ember" charset="0"/>
                <a:ea typeface="Amazon Ember" charset="0"/>
                <a:cs typeface="Amazon Ember" charset="0"/>
              </a:rPr>
              <a:t>Separate redundant power, networking, connectivity and facility</a:t>
            </a:r>
          </a:p>
          <a:p>
            <a:r>
              <a:rPr lang="en-US" sz="1800" dirty="0">
                <a:solidFill>
                  <a:srgbClr val="545B64"/>
                </a:solidFill>
                <a:latin typeface="Amazon Ember" charset="0"/>
                <a:ea typeface="Amazon Ember" charset="0"/>
                <a:cs typeface="Amazon Ember" charset="0"/>
              </a:rPr>
              <a:t>All regions have 2 or more AZs</a:t>
            </a:r>
          </a:p>
          <a:p>
            <a:r>
              <a:rPr lang="en-US" sz="1800" dirty="0">
                <a:solidFill>
                  <a:srgbClr val="545B64"/>
                </a:solidFill>
                <a:latin typeface="Amazon Ember" charset="0"/>
                <a:ea typeface="Amazon Ember" charset="0"/>
                <a:cs typeface="Amazon Ember" charset="0"/>
              </a:rPr>
              <a:t>Each AZ is 1 or more DC</a:t>
            </a:r>
          </a:p>
          <a:p>
            <a:pPr lvl="1"/>
            <a:r>
              <a:rPr lang="en-US" sz="1400" dirty="0">
                <a:solidFill>
                  <a:srgbClr val="545B64"/>
                </a:solidFill>
                <a:latin typeface="Amazon Ember" charset="0"/>
                <a:ea typeface="Amazon Ember" charset="0"/>
                <a:cs typeface="Amazon Ember" charset="0"/>
              </a:rPr>
              <a:t>No data center is in two AZs</a:t>
            </a:r>
          </a:p>
          <a:p>
            <a:pPr lvl="1"/>
            <a:r>
              <a:rPr lang="en-US" sz="1400" dirty="0">
                <a:solidFill>
                  <a:srgbClr val="545B64"/>
                </a:solidFill>
                <a:latin typeface="Amazon Ember" charset="0"/>
                <a:ea typeface="Amazon Ember" charset="0"/>
                <a:cs typeface="Amazon Ember" charset="0"/>
              </a:rPr>
              <a:t>Some AZs have as many as 6 DCs</a:t>
            </a:r>
          </a:p>
          <a:p>
            <a:r>
              <a:rPr lang="en-US" sz="1800" dirty="0">
                <a:solidFill>
                  <a:srgbClr val="545B64"/>
                </a:solidFill>
                <a:latin typeface="Amazon Ember" charset="0"/>
                <a:ea typeface="Amazon Ember" charset="0"/>
                <a:cs typeface="Amazon Ember" charset="0"/>
              </a:rPr>
              <a:t>DCs in AZ less than ¼ </a:t>
            </a:r>
            <a:r>
              <a:rPr lang="en-US" sz="1800" dirty="0" err="1">
                <a:solidFill>
                  <a:srgbClr val="545B64"/>
                </a:solidFill>
                <a:latin typeface="Amazon Ember" charset="0"/>
                <a:ea typeface="Amazon Ember" charset="0"/>
                <a:cs typeface="Amazon Ember" charset="0"/>
              </a:rPr>
              <a:t>ms</a:t>
            </a:r>
            <a:r>
              <a:rPr lang="en-US" sz="1800" dirty="0">
                <a:solidFill>
                  <a:srgbClr val="545B64"/>
                </a:solidFill>
                <a:latin typeface="Amazon Ember" charset="0"/>
                <a:ea typeface="Amazon Ember" charset="0"/>
                <a:cs typeface="Amazon Ember" charset="0"/>
              </a:rPr>
              <a:t> apart</a:t>
            </a:r>
            <a:endParaRPr lang="en-US" sz="1200" dirty="0">
              <a:solidFill>
                <a:srgbClr val="545B64"/>
              </a:solidFill>
              <a:latin typeface="Amazon Ember" charset="0"/>
              <a:ea typeface="Amazon Ember" charset="0"/>
              <a:cs typeface="Amazon Ember" charset="0"/>
            </a:endParaRPr>
          </a:p>
        </p:txBody>
      </p:sp>
    </p:spTree>
    <p:extLst>
      <p:ext uri="{BB962C8B-B14F-4D97-AF65-F5344CB8AC3E}">
        <p14:creationId xmlns:p14="http://schemas.microsoft.com/office/powerpoint/2010/main" val="2061080483"/>
      </p:ext>
    </p:extLst>
  </p:cSld>
  <p:clrMapOvr>
    <a:masterClrMapping/>
  </p:clrMapOvr>
</p:sld>
</file>

<file path=ppt/theme/theme1.xml><?xml version="1.0" encoding="utf-8"?>
<a:theme xmlns:a="http://schemas.openxmlformats.org/drawingml/2006/main" name="DeckTemplate-AWS">
  <a:themeElements>
    <a:clrScheme name="AWS extended color">
      <a:dk1>
        <a:srgbClr val="002D43"/>
      </a:dk1>
      <a:lt1>
        <a:srgbClr val="FFFFFF"/>
      </a:lt1>
      <a:dk2>
        <a:srgbClr val="002D43"/>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40668</TotalTime>
  <Words>3699</Words>
  <Application>Microsoft Macintosh PowerPoint</Application>
  <PresentationFormat>On-screen Show (16:9)</PresentationFormat>
  <Paragraphs>488</Paragraphs>
  <Slides>20</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Amazon Ember</vt:lpstr>
      <vt:lpstr>Amazon Ember Light</vt:lpstr>
      <vt:lpstr>Amazon Ember Regular</vt:lpstr>
      <vt:lpstr>Arial</vt:lpstr>
      <vt:lpstr>Calibri</vt:lpstr>
      <vt:lpstr>Century Gothic</vt:lpstr>
      <vt:lpstr>Helvetica Neue</vt:lpstr>
      <vt:lpstr>Overpass</vt:lpstr>
      <vt:lpstr>Proxima Nova</vt:lpstr>
      <vt:lpstr>Times New Roman</vt:lpstr>
      <vt:lpstr>Verdana</vt:lpstr>
      <vt:lpstr>DeckTemplate-AWS</vt:lpstr>
      <vt:lpstr>PowerPoint Presentation</vt:lpstr>
      <vt:lpstr>WE NEED MORE THAN JUST CONTAINERS</vt:lpstr>
      <vt:lpstr>PowerPoint Presentation</vt:lpstr>
      <vt:lpstr>PowerPoint Presentation</vt:lpstr>
      <vt:lpstr>ACCESS VIA WEB, CLI, IDE AND API</vt:lpstr>
      <vt:lpstr>PowerPoint Presentation</vt:lpstr>
      <vt:lpstr>PowerPoint Presentation</vt:lpstr>
      <vt:lpstr>AWS Regions</vt:lpstr>
      <vt:lpstr>AWS Availability Zones</vt:lpstr>
      <vt:lpstr>PowerPoint Presentation</vt:lpstr>
      <vt:lpstr>PowerPoint Presentation</vt:lpstr>
      <vt:lpstr>PowerPoint Presentation</vt:lpstr>
      <vt:lpstr>PowerPoint Presentation</vt:lpstr>
      <vt:lpstr>PowerPoint Presentation</vt:lpstr>
      <vt:lpstr>PowerPoint Presentation</vt:lpstr>
      <vt:lpstr>Lab: Getting started</vt:lpstr>
      <vt:lpstr>Lab: Deploy containers to Openshift</vt:lpstr>
      <vt:lpstr>Lab: AWS Service Broker.</vt:lpstr>
      <vt:lpstr> OPENSHIFT POC PROGRAM</vt:lpstr>
      <vt:lpstr>Better together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94</cp:revision>
  <dcterms:created xsi:type="dcterms:W3CDTF">2016-06-17T18:22:10Z</dcterms:created>
  <dcterms:modified xsi:type="dcterms:W3CDTF">2018-10-10T22:22:29Z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