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34" r:id="rId2"/>
    <p:sldId id="429" r:id="rId3"/>
    <p:sldId id="430" r:id="rId4"/>
    <p:sldId id="436" r:id="rId5"/>
    <p:sldId id="437" r:id="rId6"/>
    <p:sldId id="438" r:id="rId7"/>
    <p:sldId id="439" r:id="rId8"/>
    <p:sldId id="440" r:id="rId9"/>
    <p:sldId id="441" r:id="rId10"/>
    <p:sldId id="472" r:id="rId11"/>
    <p:sldId id="473" r:id="rId12"/>
    <p:sldId id="301" r:id="rId13"/>
    <p:sldId id="475" r:id="rId14"/>
    <p:sldId id="476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767676"/>
    <a:srgbClr val="5F5F5F"/>
    <a:srgbClr val="FF3300"/>
    <a:srgbClr val="DB8B09"/>
    <a:srgbClr val="A25D02"/>
    <a:srgbClr val="A2840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759" autoAdjust="0"/>
  </p:normalViewPr>
  <p:slideViewPr>
    <p:cSldViewPr snapToGrid="0">
      <p:cViewPr varScale="1">
        <p:scale>
          <a:sx n="112" d="100"/>
          <a:sy n="112" d="100"/>
        </p:scale>
        <p:origin x="15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AC05C5B-4714-46D3-938F-AB8BD5CD2E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C9C1B75-1043-424C-BA03-A9B64A1E5C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629DDEA4-002A-4EF0-8465-57E054F203B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D72518E9-133A-425F-B23E-97947DF09D6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59530B4-F8C6-4AF0-B3CB-08AC573C4F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8DB875-FE27-4B52-8AFC-720D577CB1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499C0-9315-4159-9991-697998DF161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7F5596F-6F0C-40D5-8B95-1EE2B9650971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0C91BBE-AA0A-44B6-B9D8-0EEAA0F6AE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16D0756-0B44-4E99-8310-1A118028A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9652C-90F5-4FD6-8602-06EF8202D6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149B2-AFA6-473C-8732-262670FAF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9CF493-0FE7-4CD8-A790-A5CE3AEA5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92CA58E-2C82-48B0-919B-EB7EF52D8056}" type="slidenum">
              <a:rPr lang="en-US" altLang="en-US" sz="1200" i="0"/>
              <a:pPr eaLnBrk="1" hangingPunct="1"/>
              <a:t>5</a:t>
            </a:fld>
            <a:endParaRPr lang="en-US" altLang="en-US" sz="1200" i="0"/>
          </a:p>
        </p:txBody>
      </p:sp>
    </p:spTree>
    <p:extLst>
      <p:ext uri="{BB962C8B-B14F-4D97-AF65-F5344CB8AC3E}">
        <p14:creationId xmlns:p14="http://schemas.microsoft.com/office/powerpoint/2010/main" val="84766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2A07763-51F8-4569-9390-076683AA444C}" type="slidenum">
              <a:rPr lang="en-US" altLang="en-US" sz="1200" i="0"/>
              <a:pPr eaLnBrk="1" hangingPunct="1"/>
              <a:t>6</a:t>
            </a:fld>
            <a:endParaRPr lang="en-US" altLang="en-US" sz="1200" i="0"/>
          </a:p>
        </p:txBody>
      </p:sp>
    </p:spTree>
    <p:extLst>
      <p:ext uri="{BB962C8B-B14F-4D97-AF65-F5344CB8AC3E}">
        <p14:creationId xmlns:p14="http://schemas.microsoft.com/office/powerpoint/2010/main" val="84785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B6B7425-F9B5-49FC-843D-6EC266ED561E}" type="slidenum">
              <a:rPr lang="en-US" altLang="en-US" sz="1200" i="0"/>
              <a:pPr eaLnBrk="1" hangingPunct="1"/>
              <a:t>7</a:t>
            </a:fld>
            <a:endParaRPr lang="en-US" altLang="en-US" sz="1200" i="0"/>
          </a:p>
        </p:txBody>
      </p:sp>
    </p:spTree>
    <p:extLst>
      <p:ext uri="{BB962C8B-B14F-4D97-AF65-F5344CB8AC3E}">
        <p14:creationId xmlns:p14="http://schemas.microsoft.com/office/powerpoint/2010/main" val="941843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5CB39C6-F119-419D-9A9F-0CC7AE9F6069}" type="slidenum">
              <a:rPr lang="en-US" altLang="en-US" sz="1200" i="0"/>
              <a:pPr eaLnBrk="1" hangingPunct="1"/>
              <a:t>8</a:t>
            </a:fld>
            <a:endParaRPr lang="en-US" altLang="en-US" sz="1200" i="0"/>
          </a:p>
        </p:txBody>
      </p:sp>
    </p:spTree>
    <p:extLst>
      <p:ext uri="{BB962C8B-B14F-4D97-AF65-F5344CB8AC3E}">
        <p14:creationId xmlns:p14="http://schemas.microsoft.com/office/powerpoint/2010/main" val="265232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9874" indent="-288413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53653" indent="-230730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15113" indent="-230730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76574" indent="-230730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38035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99496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60957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8pPr>
            <a:lvl9pPr marL="3922417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C29E65F-5730-4A76-9D7E-A33319C448F8}" type="slidenum">
              <a:rPr lang="en-US" sz="1200" i="0">
                <a:solidFill>
                  <a:prstClr val="black"/>
                </a:solidFill>
              </a:rPr>
              <a:pPr eaLnBrk="1" hangingPunct="1"/>
              <a:t>10</a:t>
            </a:fld>
            <a:endParaRPr lang="en-US" sz="1200" i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11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9874" indent="-288413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53653" indent="-230730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15113" indent="-230730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76574" indent="-230730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38035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99496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60957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8pPr>
            <a:lvl9pPr marL="3922417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C29E65F-5730-4A76-9D7E-A33319C448F8}" type="slidenum">
              <a:rPr lang="en-US" sz="1200" i="0">
                <a:solidFill>
                  <a:prstClr val="black"/>
                </a:solidFill>
              </a:rPr>
              <a:pPr eaLnBrk="1" hangingPunct="1"/>
              <a:t>11</a:t>
            </a:fld>
            <a:endParaRPr lang="en-US" sz="1200" i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323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9874" indent="-288413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53653" indent="-230730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15113" indent="-230730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76574" indent="-230730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38035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99496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60957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8pPr>
            <a:lvl9pPr marL="3922417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C29E65F-5730-4A76-9D7E-A33319C448F8}" type="slidenum">
              <a:rPr lang="en-US" sz="1200" i="0">
                <a:solidFill>
                  <a:prstClr val="black"/>
                </a:solidFill>
              </a:rPr>
              <a:pPr eaLnBrk="1" hangingPunct="1"/>
              <a:t>13</a:t>
            </a:fld>
            <a:endParaRPr lang="en-US" sz="1200" i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96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9874" indent="-288413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53653" indent="-230730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15113" indent="-230730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76574" indent="-230730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38035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99496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60957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8pPr>
            <a:lvl9pPr marL="3922417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C29E65F-5730-4A76-9D7E-A33319C448F8}" type="slidenum">
              <a:rPr lang="en-US" sz="1200" i="0">
                <a:solidFill>
                  <a:prstClr val="black"/>
                </a:solidFill>
              </a:rPr>
              <a:pPr eaLnBrk="1" hangingPunct="1"/>
              <a:t>14</a:t>
            </a:fld>
            <a:endParaRPr lang="en-US" sz="1200" i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4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D11FA9-E530-486D-81CD-9477FB06B7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BD1879-C3C6-48D2-86CD-9C49C2E3AC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C04D3F-3F93-4DF5-B70F-63EC9C2E85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CCC13-60EC-470A-8082-E522A225E4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82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CF4972-BEE1-4381-978A-CAD4F4724D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1C2717-770F-4916-8B82-080AA61117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4C41C5-C140-43A6-B35C-72EFE919D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D86F-C155-4791-991C-426DBDA81E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69DAA0-7BFF-45E0-8EBC-7089968AFF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BDE557-1E7F-4E62-B494-C537D9B133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B0DA19-C374-4BC0-AB31-739BFBB8A6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A718F-ECDD-42BC-9672-60CE8F12A6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65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FF2B69-685E-426E-86C7-B01F43F63F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2F6B2F-4B0D-495E-8BD0-477C2F0F49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B77651-5107-44C7-A75B-96758A3847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0BC8-D528-4D40-99A0-F70441231A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3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D421EE-63D9-4D32-A44A-C385DE2864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2F6632-457B-4296-A236-1EF8E833A4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6C4F6-91C3-4154-95E1-FFE9DAF9E2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40732-451A-4FA1-9CD7-0F91A4D841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18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D6380-A9BC-444A-A9C8-F635CF0EB8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A268F-5F28-4EA1-8D86-64EE2D931B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B148B-0AAB-48B4-9999-C7FD0451DA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59CD7-D20C-4F46-BAB1-EB35ED378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35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67048C-89DD-48C4-8A92-2429D45BB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EDAB4FC-0B7A-4800-B3AC-9D70E4867B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F5EB6B7-5037-43E6-BFB2-D0211F8D7A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9A1AE-0998-49A4-A83B-D01B62314E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61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05AF5B-B5EB-40E6-8FA3-0E2602D5B5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1A06561-B941-4EC1-9F75-1A80AF9041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09978D-1A42-4489-A57C-6EAF8E9936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02D02-4166-481A-95D9-95669AD382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08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AEE009F-0F14-40A5-9BED-BC296AB52C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58CE9B8-485E-4D58-A30B-ABD3D3FB9E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BC1404D-6449-40DE-9082-7AF0CD168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99D3F-A01D-43F5-A615-3172D2C68C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60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17BCB8-B412-461C-98B7-44F998EBDE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21ACC4-0C98-4FF5-B8EA-52E8637FC3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08C11-436F-4AD4-A009-F6D3BEA74F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97569-2583-425F-86ED-196C95E934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05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49BC2-CA05-4000-BCA3-433965F78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FBFEDA-5DC6-4008-8BB3-7B5D46CE78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5707C-A168-4EF0-8FD4-2A23399881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CC694-D185-4743-B600-CF5E71B5B1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82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70133"/>
            </a:gs>
            <a:gs pos="100000">
              <a:srgbClr val="1003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5C15494-CC6C-4B97-9EEA-A1C77799A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EB55A43-883A-4B44-8595-E132ED443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1DAF48D-EDE9-45B5-9E5E-5D8DCD54072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B2FA379-184F-4937-AD6D-6E3BCF8949C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5D0F10F-8613-405E-8E34-74849B4F754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F047F2A-B797-4307-A051-B6E6D48532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 descr="ident-small_4_onscreen_png">
            <a:extLst>
              <a:ext uri="{FF2B5EF4-FFF2-40B4-BE49-F238E27FC236}">
                <a16:creationId xmlns:a16="http://schemas.microsoft.com/office/drawing/2014/main" id="{24CBFA60-8878-488E-9D3E-E6372408F8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61"/>
          <a:stretch>
            <a:fillRect/>
          </a:stretch>
        </p:blipFill>
        <p:spPr bwMode="black">
          <a:xfrm>
            <a:off x="7743825" y="6457950"/>
            <a:ext cx="140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8007598B-9918-44B6-92B6-F2B25157A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404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chemeClr val="bg1"/>
                </a:solidFill>
                <a:latin typeface="Arial" panose="020B0604020202020204" pitchFamily="34" charset="0"/>
              </a:rPr>
              <a:t>Aquifer Transmissivity (T)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EF88484F-9E2E-438F-B8D3-1B0915472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43138"/>
            <a:ext cx="77724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bg1"/>
              </a:buClr>
              <a:buSzPct val="80000"/>
              <a:buFontTx/>
              <a:buNone/>
            </a:pP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6388" name="Rectangle 15">
            <a:extLst>
              <a:ext uri="{FF2B5EF4-FFF2-40B4-BE49-F238E27FC236}">
                <a16:creationId xmlns:a16="http://schemas.microsoft.com/office/drawing/2014/main" id="{83CF2345-8ADA-48CC-83BE-AC65B382D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397576-F759-4CB4-8962-CDFC149BBA65}"/>
              </a:ext>
            </a:extLst>
          </p:cNvPr>
          <p:cNvSpPr/>
          <p:nvPr/>
        </p:nvSpPr>
        <p:spPr>
          <a:xfrm>
            <a:off x="1165225" y="1865313"/>
            <a:ext cx="2971800" cy="6381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09605-8232-48EE-972F-2011E497B6CA}"/>
              </a:ext>
            </a:extLst>
          </p:cNvPr>
          <p:cNvSpPr/>
          <p:nvPr/>
        </p:nvSpPr>
        <p:spPr>
          <a:xfrm>
            <a:off x="1165225" y="2149475"/>
            <a:ext cx="2971800" cy="354013"/>
          </a:xfrm>
          <a:prstGeom prst="rect">
            <a:avLst/>
          </a:prstGeom>
          <a:solidFill>
            <a:srgbClr val="99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F82FEA-0705-43FE-B670-21B0027A8BCB}"/>
              </a:ext>
            </a:extLst>
          </p:cNvPr>
          <p:cNvCxnSpPr/>
          <p:nvPr/>
        </p:nvCxnSpPr>
        <p:spPr>
          <a:xfrm>
            <a:off x="4343400" y="2149475"/>
            <a:ext cx="0" cy="354013"/>
          </a:xfrm>
          <a:prstGeom prst="straightConnector1">
            <a:avLst/>
          </a:prstGeom>
          <a:ln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2" name="TextBox 9">
            <a:extLst>
              <a:ext uri="{FF2B5EF4-FFF2-40B4-BE49-F238E27FC236}">
                <a16:creationId xmlns:a16="http://schemas.microsoft.com/office/drawing/2014/main" id="{02074FF0-3F6F-4B1C-A93E-1C526293B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913" y="2095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BDBBA56-DBE1-47F8-A905-132A24092E84}"/>
              </a:ext>
            </a:extLst>
          </p:cNvPr>
          <p:cNvSpPr/>
          <p:nvPr/>
        </p:nvSpPr>
        <p:spPr>
          <a:xfrm rot="10800000">
            <a:off x="3178175" y="1952625"/>
            <a:ext cx="136525" cy="19685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9622C8-8F0F-4E70-98F0-97245C45F690}"/>
              </a:ext>
            </a:extLst>
          </p:cNvPr>
          <p:cNvCxnSpPr/>
          <p:nvPr/>
        </p:nvCxnSpPr>
        <p:spPr>
          <a:xfrm>
            <a:off x="3108325" y="2208213"/>
            <a:ext cx="2524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8ECEA-2E73-4072-B15E-ED3E4B44A264}"/>
              </a:ext>
            </a:extLst>
          </p:cNvPr>
          <p:cNvCxnSpPr/>
          <p:nvPr/>
        </p:nvCxnSpPr>
        <p:spPr>
          <a:xfrm>
            <a:off x="3165475" y="2263775"/>
            <a:ext cx="1381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6" name="TextBox 16">
            <a:extLst>
              <a:ext uri="{FF2B5EF4-FFF2-40B4-BE49-F238E27FC236}">
                <a16:creationId xmlns:a16="http://schemas.microsoft.com/office/drawing/2014/main" id="{6B9C19F8-2890-4944-9846-2DFBCFB1A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0" y="1914525"/>
            <a:ext cx="1290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600">
                <a:solidFill>
                  <a:schemeClr val="bg1"/>
                </a:solidFill>
              </a:rPr>
              <a:t>T=Kb</a:t>
            </a:r>
          </a:p>
        </p:txBody>
      </p:sp>
      <p:sp>
        <p:nvSpPr>
          <p:cNvPr id="16397" name="Rectangle 4">
            <a:extLst>
              <a:ext uri="{FF2B5EF4-FFF2-40B4-BE49-F238E27FC236}">
                <a16:creationId xmlns:a16="http://schemas.microsoft.com/office/drawing/2014/main" id="{8F90F784-934C-483B-95C8-273ABE5FF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3198813"/>
            <a:ext cx="82756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chemeClr val="bg1"/>
                </a:solidFill>
                <a:latin typeface="Arial" panose="020B0604020202020204" pitchFamily="34" charset="0"/>
              </a:rPr>
              <a:t>Aquifer Conductance (CC,CR,CV)</a:t>
            </a:r>
          </a:p>
        </p:txBody>
      </p:sp>
      <p:pic>
        <p:nvPicPr>
          <p:cNvPr id="16398" name="Picture 17">
            <a:extLst>
              <a:ext uri="{FF2B5EF4-FFF2-40B4-BE49-F238E27FC236}">
                <a16:creationId xmlns:a16="http://schemas.microsoft.com/office/drawing/2014/main" id="{91C5CC75-05F9-46C7-A982-4DA7DA332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4878388"/>
            <a:ext cx="2863850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9" name="Picture 18">
            <a:extLst>
              <a:ext uri="{FF2B5EF4-FFF2-40B4-BE49-F238E27FC236}">
                <a16:creationId xmlns:a16="http://schemas.microsoft.com/office/drawing/2014/main" id="{4C8C6C9F-66C7-4D7D-B631-3B6248BAC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0" y="4965700"/>
            <a:ext cx="395605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693584" y="3238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prstClr val="white"/>
                </a:solidFill>
                <a:latin typeface="Tekton Pro" pitchFamily="34" charset="0"/>
              </a:rPr>
              <a:t>MODFLOW-NWT—GW Engine for GSFLOW</a:t>
            </a:r>
            <a:endParaRPr lang="en-US" sz="4000" dirty="0">
              <a:solidFill>
                <a:prstClr val="white"/>
              </a:solidFill>
              <a:latin typeface="Tekton Pro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853" y="2398931"/>
            <a:ext cx="184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rgbClr val="FFFF00"/>
              </a:solidFill>
              <a:latin typeface="Arial" charset="0"/>
            </a:endParaRPr>
          </a:p>
          <a:p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t="31000" r="50000" b="33000"/>
          <a:stretch/>
        </p:blipFill>
        <p:spPr bwMode="auto">
          <a:xfrm>
            <a:off x="-1" y="3286661"/>
            <a:ext cx="4776571" cy="2849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2" t="26921" r="8730" b="31556"/>
          <a:stretch/>
        </p:blipFill>
        <p:spPr bwMode="auto">
          <a:xfrm>
            <a:off x="4776570" y="3286661"/>
            <a:ext cx="4367429" cy="2849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95600" y="6164398"/>
            <a:ext cx="3710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Jaidel</a:t>
            </a:r>
            <a:r>
              <a:rPr lang="en-US" dirty="0">
                <a:solidFill>
                  <a:schemeClr val="bg1"/>
                </a:solidFill>
              </a:rPr>
              <a:t>, J, Groundwater, 2013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7613" y="1706433"/>
            <a:ext cx="6618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b="1" dirty="0">
                <a:solidFill>
                  <a:prstClr val="white"/>
                </a:solidFill>
                <a:latin typeface="Tekton Pro" pitchFamily="34" charset="0"/>
              </a:rPr>
              <a:t>Suited for modeling mountains (sloped, thin, unconfined aquifers, </a:t>
            </a:r>
            <a:r>
              <a:rPr lang="en-US" sz="2800" b="1" dirty="0" err="1">
                <a:solidFill>
                  <a:prstClr val="white"/>
                </a:solidFill>
                <a:latin typeface="Tekton Pro" pitchFamily="34" charset="0"/>
              </a:rPr>
              <a:t>Dupuit</a:t>
            </a:r>
            <a:r>
              <a:rPr lang="en-US" sz="2800" b="1" dirty="0">
                <a:solidFill>
                  <a:prstClr val="white"/>
                </a:solidFill>
                <a:latin typeface="Tekton Pro" pitchFamily="34" charset="0"/>
              </a:rPr>
              <a:t> assumption)</a:t>
            </a:r>
            <a:endParaRPr lang="en-US" sz="2800" dirty="0">
              <a:solidFill>
                <a:prstClr val="white"/>
              </a:solidFill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8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693584" y="3238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prstClr val="white"/>
                </a:solidFill>
                <a:latin typeface="Tekton Pro" pitchFamily="34" charset="0"/>
              </a:rPr>
              <a:t>Discretization of Space-Horizontal </a:t>
            </a:r>
            <a:endParaRPr lang="en-US" sz="4000" dirty="0">
              <a:solidFill>
                <a:prstClr val="white"/>
              </a:solidFill>
              <a:latin typeface="Tekton Pro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853" y="2398931"/>
            <a:ext cx="184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rgbClr val="FFFF00"/>
              </a:solidFill>
              <a:latin typeface="Arial" charset="0"/>
            </a:endParaRP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5946B0-E3F7-454E-B72D-8CF713112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424" y="3167354"/>
            <a:ext cx="3566116" cy="3060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FBCEFE-D2E9-4E38-9A6C-52A385908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84" y="1786370"/>
            <a:ext cx="3423498" cy="23849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46297C-B02C-4F54-B582-8CB50A83F30F}"/>
              </a:ext>
            </a:extLst>
          </p:cNvPr>
          <p:cNvSpPr txBox="1"/>
          <p:nvPr/>
        </p:nvSpPr>
        <p:spPr>
          <a:xfrm>
            <a:off x="508853" y="4857750"/>
            <a:ext cx="4543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Horizonal cells divided into rows (“</a:t>
            </a:r>
            <a:r>
              <a:rPr lang="en-US" dirty="0" err="1">
                <a:solidFill>
                  <a:schemeClr val="bg1"/>
                </a:solidFill>
              </a:rPr>
              <a:t>delr</a:t>
            </a:r>
            <a:r>
              <a:rPr lang="en-US" dirty="0">
                <a:solidFill>
                  <a:schemeClr val="bg1"/>
                </a:solidFill>
              </a:rPr>
              <a:t>”) and columns (“</a:t>
            </a:r>
            <a:r>
              <a:rPr lang="en-US" dirty="0" err="1">
                <a:solidFill>
                  <a:schemeClr val="bg1"/>
                </a:solidFill>
              </a:rPr>
              <a:t>delc</a:t>
            </a:r>
            <a:r>
              <a:rPr lang="en-US" dirty="0">
                <a:solidFill>
                  <a:schemeClr val="bg1"/>
                </a:solidFill>
              </a:rPr>
              <a:t>”).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9D4AE-7A52-4B02-96D9-E6773CD8D2D1}"/>
              </a:ext>
            </a:extLst>
          </p:cNvPr>
          <p:cNvSpPr txBox="1"/>
          <p:nvPr/>
        </p:nvSpPr>
        <p:spPr>
          <a:xfrm>
            <a:off x="4579784" y="2033974"/>
            <a:ext cx="4543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GSFLOW applications tend to use constant cell sizes.</a:t>
            </a:r>
          </a:p>
        </p:txBody>
      </p:sp>
    </p:spTree>
    <p:extLst>
      <p:ext uri="{BB962C8B-B14F-4D97-AF65-F5344CB8AC3E}">
        <p14:creationId xmlns:p14="http://schemas.microsoft.com/office/powerpoint/2010/main" val="3036458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FBD7077-8BFE-41C0-A719-11BE9510531A}"/>
              </a:ext>
            </a:extLst>
          </p:cNvPr>
          <p:cNvGrpSpPr/>
          <p:nvPr/>
        </p:nvGrpSpPr>
        <p:grpSpPr>
          <a:xfrm>
            <a:off x="6641112" y="2246977"/>
            <a:ext cx="2012444" cy="1205106"/>
            <a:chOff x="295341" y="3451474"/>
            <a:chExt cx="2719394" cy="16068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8159E94-A53B-4235-AB46-683B7E1C00F2}"/>
                </a:ext>
              </a:extLst>
            </p:cNvPr>
            <p:cNvSpPr/>
            <p:nvPr/>
          </p:nvSpPr>
          <p:spPr bwMode="auto">
            <a:xfrm>
              <a:off x="295341" y="4120391"/>
              <a:ext cx="363344" cy="228600"/>
            </a:xfrm>
            <a:prstGeom prst="rect">
              <a:avLst/>
            </a:prstGeom>
            <a:solidFill>
              <a:srgbClr val="BF6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3000" dirty="0">
                <a:solidFill>
                  <a:schemeClr val="bg1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9578AE-60E8-4CC6-9B9B-BF1E9E6B32E8}"/>
                </a:ext>
              </a:extLst>
            </p:cNvPr>
            <p:cNvSpPr/>
            <p:nvPr/>
          </p:nvSpPr>
          <p:spPr bwMode="auto">
            <a:xfrm>
              <a:off x="295341" y="3811779"/>
              <a:ext cx="363344" cy="228600"/>
            </a:xfrm>
            <a:prstGeom prst="rect">
              <a:avLst/>
            </a:prstGeom>
            <a:solidFill>
              <a:srgbClr val="D9D9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3000" dirty="0">
                <a:solidFill>
                  <a:schemeClr val="bg1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840E1F-D213-4220-B29B-E1234B36EA15}"/>
                </a:ext>
              </a:extLst>
            </p:cNvPr>
            <p:cNvSpPr/>
            <p:nvPr/>
          </p:nvSpPr>
          <p:spPr bwMode="auto">
            <a:xfrm>
              <a:off x="295341" y="4432159"/>
              <a:ext cx="363344" cy="228600"/>
            </a:xfrm>
            <a:prstGeom prst="rect">
              <a:avLst/>
            </a:prstGeom>
            <a:solidFill>
              <a:srgbClr val="FF8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3000" dirty="0">
                <a:solidFill>
                  <a:schemeClr val="bg1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169E6F-AAFE-41C8-A0DF-A32B200BB0F9}"/>
                </a:ext>
              </a:extLst>
            </p:cNvPr>
            <p:cNvSpPr/>
            <p:nvPr/>
          </p:nvSpPr>
          <p:spPr bwMode="auto">
            <a:xfrm>
              <a:off x="295341" y="4743927"/>
              <a:ext cx="363344" cy="228600"/>
            </a:xfrm>
            <a:prstGeom prst="rect">
              <a:avLst/>
            </a:prstGeom>
            <a:solidFill>
              <a:srgbClr val="80808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3000" dirty="0">
                <a:solidFill>
                  <a:schemeClr val="bg1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0A6451F-65CA-4D77-8BEB-7B26651DA07E}"/>
                </a:ext>
              </a:extLst>
            </p:cNvPr>
            <p:cNvSpPr/>
            <p:nvPr/>
          </p:nvSpPr>
          <p:spPr bwMode="auto">
            <a:xfrm>
              <a:off x="295341" y="3506451"/>
              <a:ext cx="363344" cy="228600"/>
            </a:xfrm>
            <a:prstGeom prst="rect">
              <a:avLst/>
            </a:prstGeom>
            <a:solidFill>
              <a:srgbClr val="FFFF8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3000" dirty="0">
                <a:solidFill>
                  <a:schemeClr val="bg1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FB74FC-22B8-4D62-B7B5-8EA8088C9405}"/>
                </a:ext>
              </a:extLst>
            </p:cNvPr>
            <p:cNvSpPr txBox="1"/>
            <p:nvPr/>
          </p:nvSpPr>
          <p:spPr>
            <a:xfrm>
              <a:off x="651065" y="3451474"/>
              <a:ext cx="178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Channel Alluvium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E77966-15C7-4988-BFAF-89122EBF2116}"/>
                </a:ext>
              </a:extLst>
            </p:cNvPr>
            <p:cNvSpPr txBox="1"/>
            <p:nvPr/>
          </p:nvSpPr>
          <p:spPr>
            <a:xfrm>
              <a:off x="651064" y="3755831"/>
              <a:ext cx="2363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Unconsolidated sediment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E9568-4925-4454-9D8C-578C8D364725}"/>
                </a:ext>
              </a:extLst>
            </p:cNvPr>
            <p:cNvSpPr txBox="1"/>
            <p:nvPr/>
          </p:nvSpPr>
          <p:spPr>
            <a:xfrm>
              <a:off x="658685" y="4067757"/>
              <a:ext cx="215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Consolidated sediment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E10E02-27B9-4EEF-AE93-20C218A98F80}"/>
                </a:ext>
              </a:extLst>
            </p:cNvPr>
            <p:cNvSpPr txBox="1"/>
            <p:nvPr/>
          </p:nvSpPr>
          <p:spPr>
            <a:xfrm>
              <a:off x="658685" y="4372112"/>
              <a:ext cx="1787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Sonoma </a:t>
              </a:r>
              <a:r>
                <a:rPr lang="en-US" sz="1200" dirty="0" err="1">
                  <a:solidFill>
                    <a:schemeClr val="bg1"/>
                  </a:solidFill>
                </a:rPr>
                <a:t>Volcanics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CDE080-FFAE-472D-9210-25A6000A1B2C}"/>
                </a:ext>
              </a:extLst>
            </p:cNvPr>
            <p:cNvSpPr txBox="1"/>
            <p:nvPr/>
          </p:nvSpPr>
          <p:spPr>
            <a:xfrm>
              <a:off x="658685" y="4688950"/>
              <a:ext cx="2027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Franciscan Basement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5BEF16CF-7FE1-4435-8AA4-4FBE44782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075" y="702159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prstClr val="white"/>
                </a:solidFill>
                <a:latin typeface="Tekton Pro" pitchFamily="34" charset="0"/>
              </a:rPr>
              <a:t>Discretization of Space-Vertical</a:t>
            </a:r>
            <a:br>
              <a:rPr lang="en-US" dirty="0">
                <a:solidFill>
                  <a:prstClr val="white"/>
                </a:solidFill>
                <a:latin typeface="Tekton Pro" pitchFamily="34" charset="0"/>
              </a:rPr>
            </a:br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E16AE3E-472A-4371-8B76-42ECA38B0227}"/>
              </a:ext>
            </a:extLst>
          </p:cNvPr>
          <p:cNvGrpSpPr/>
          <p:nvPr/>
        </p:nvGrpSpPr>
        <p:grpSpPr>
          <a:xfrm>
            <a:off x="235818" y="3087975"/>
            <a:ext cx="8855082" cy="2896575"/>
            <a:chOff x="235818" y="3087975"/>
            <a:chExt cx="8855082" cy="289657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BF584F7-080A-43EB-9039-16E863BB536A}"/>
                </a:ext>
              </a:extLst>
            </p:cNvPr>
            <p:cNvSpPr/>
            <p:nvPr/>
          </p:nvSpPr>
          <p:spPr>
            <a:xfrm>
              <a:off x="8172900" y="5717250"/>
              <a:ext cx="918000" cy="267300"/>
            </a:xfrm>
            <a:prstGeom prst="rect">
              <a:avLst/>
            </a:prstGeom>
            <a:solidFill>
              <a:srgbClr val="070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AEA1D6A-42BF-4DDE-A14B-C3E7F467B3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203" r="17843"/>
            <a:stretch/>
          </p:blipFill>
          <p:spPr>
            <a:xfrm>
              <a:off x="3589548" y="3979812"/>
              <a:ext cx="2255590" cy="174213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F45A104-84F6-4842-B9F7-CBD9D57DFA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216" r="10216" b="3516"/>
            <a:stretch/>
          </p:blipFill>
          <p:spPr>
            <a:xfrm>
              <a:off x="235818" y="3087975"/>
              <a:ext cx="3045791" cy="265444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676BC8-9DF4-4128-A244-284AF07CA9D6}"/>
                </a:ext>
              </a:extLst>
            </p:cNvPr>
            <p:cNvSpPr/>
            <p:nvPr/>
          </p:nvSpPr>
          <p:spPr bwMode="auto">
            <a:xfrm>
              <a:off x="1972896" y="4660289"/>
              <a:ext cx="441681" cy="408888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3000" dirty="0">
                <a:latin typeface="Arial" charset="0"/>
                <a:ea typeface="ＭＳ Ｐゴシック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FC00123-9465-4BFF-B0BF-D61D68BFFF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3077" r="1316" b="5607"/>
            <a:stretch/>
          </p:blipFill>
          <p:spPr>
            <a:xfrm>
              <a:off x="6748469" y="4218673"/>
              <a:ext cx="1871409" cy="149945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1239251-B0F6-4C46-AFC9-FC5D285DAD26}"/>
                </a:ext>
              </a:extLst>
            </p:cNvPr>
            <p:cNvSpPr txBox="1"/>
            <p:nvPr/>
          </p:nvSpPr>
          <p:spPr>
            <a:xfrm>
              <a:off x="6478962" y="516398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0DF1968-6A0A-473C-8998-AEE9FD185467}"/>
                </a:ext>
              </a:extLst>
            </p:cNvPr>
            <p:cNvSpPr txBox="1"/>
            <p:nvPr/>
          </p:nvSpPr>
          <p:spPr>
            <a:xfrm>
              <a:off x="6452729" y="4534347"/>
              <a:ext cx="3577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200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A56CD24-3039-44EF-AFC4-3C887A231878}"/>
                </a:ext>
              </a:extLst>
            </p:cNvPr>
            <p:cNvSpPr txBox="1"/>
            <p:nvPr/>
          </p:nvSpPr>
          <p:spPr>
            <a:xfrm>
              <a:off x="6452729" y="4850022"/>
              <a:ext cx="3577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100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D6767E7-3AFC-4E45-AC05-91F5F09D81F8}"/>
                </a:ext>
              </a:extLst>
            </p:cNvPr>
            <p:cNvSpPr txBox="1"/>
            <p:nvPr/>
          </p:nvSpPr>
          <p:spPr>
            <a:xfrm>
              <a:off x="6452729" y="4218673"/>
              <a:ext cx="3577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300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7021B78-9D25-4D42-872D-B662BC9BF47C}"/>
                </a:ext>
              </a:extLst>
            </p:cNvPr>
            <p:cNvSpPr txBox="1"/>
            <p:nvPr/>
          </p:nvSpPr>
          <p:spPr>
            <a:xfrm rot="16200000">
              <a:off x="5938593" y="4803438"/>
              <a:ext cx="838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Meters above 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sea level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54615FE-4571-43C4-BC64-79FA623E97A6}"/>
                </a:ext>
              </a:extLst>
            </p:cNvPr>
            <p:cNvSpPr txBox="1"/>
            <p:nvPr/>
          </p:nvSpPr>
          <p:spPr>
            <a:xfrm>
              <a:off x="6429590" y="5481674"/>
              <a:ext cx="3962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-100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22B0E33-82A8-401E-BDCE-EB6FA787124D}"/>
                </a:ext>
              </a:extLst>
            </p:cNvPr>
            <p:cNvSpPr txBox="1"/>
            <p:nvPr/>
          </p:nvSpPr>
          <p:spPr>
            <a:xfrm>
              <a:off x="7370527" y="4699679"/>
              <a:ext cx="75379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chemeClr val="bg1"/>
                  </a:solidFill>
                </a:rPr>
                <a:t>Layer 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9FAD5C-B4FB-4A3D-A670-DBC73E00AFBA}"/>
                </a:ext>
              </a:extLst>
            </p:cNvPr>
            <p:cNvSpPr txBox="1"/>
            <p:nvPr/>
          </p:nvSpPr>
          <p:spPr>
            <a:xfrm>
              <a:off x="6837032" y="5366886"/>
              <a:ext cx="75379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chemeClr val="bg1"/>
                  </a:solidFill>
                </a:rPr>
                <a:t>Layer 3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60F31A5-A842-4ED8-A5B7-EF4CE0C6F23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17542" y="5253190"/>
              <a:ext cx="132845" cy="15583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8D825DC-3654-4178-B896-38A74609347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37523" y="4939563"/>
              <a:ext cx="132845" cy="15583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A67D8BB-2B66-4ED8-B680-1B854AE2E718}"/>
                </a:ext>
              </a:extLst>
            </p:cNvPr>
            <p:cNvSpPr txBox="1"/>
            <p:nvPr/>
          </p:nvSpPr>
          <p:spPr>
            <a:xfrm>
              <a:off x="7374587" y="5130521"/>
              <a:ext cx="75379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chemeClr val="bg1"/>
                  </a:solidFill>
                </a:rPr>
                <a:t>Layer 2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4FA0E30-3B81-49F5-A4F4-51AFCA86CF2A}"/>
                </a:ext>
              </a:extLst>
            </p:cNvPr>
            <p:cNvSpPr/>
            <p:nvPr/>
          </p:nvSpPr>
          <p:spPr bwMode="auto">
            <a:xfrm>
              <a:off x="4898355" y="4532330"/>
              <a:ext cx="327171" cy="251513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3000" dirty="0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11F00F4-C431-43AD-9DE1-30F14AB1E9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4578" y="4743424"/>
              <a:ext cx="1226531" cy="1661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CA479A3-EF6B-4AEC-A4BA-CB2F901745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6198" y="4542021"/>
              <a:ext cx="1488630" cy="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510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693584" y="3238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prstClr val="white"/>
                </a:solidFill>
                <a:latin typeface="Tekton Pro" pitchFamily="34" charset="0"/>
              </a:rPr>
              <a:t>Discretization of Time</a:t>
            </a:r>
            <a:endParaRPr lang="en-US" sz="4000" dirty="0">
              <a:solidFill>
                <a:prstClr val="white"/>
              </a:solidFill>
              <a:latin typeface="Tekton Pro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853" y="2398931"/>
            <a:ext cx="184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rgbClr val="FFFF00"/>
              </a:solidFill>
              <a:latin typeface="Arial" charset="0"/>
            </a:endParaRP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674FED-A1D4-4795-AD45-4FBA92D9E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90" y="4309110"/>
            <a:ext cx="6966248" cy="1596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2288B5-9B6F-4E25-B517-39DFC70C9FDD}"/>
              </a:ext>
            </a:extLst>
          </p:cNvPr>
          <p:cNvSpPr txBox="1"/>
          <p:nvPr/>
        </p:nvSpPr>
        <p:spPr>
          <a:xfrm>
            <a:off x="1096659" y="1596658"/>
            <a:ext cx="6966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Stress periods--period of constant boundary conditions. Stress periods not needed for GSFLOW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Time step--time over which an individual groundwater computation is made. Must be 1 day in GSFLOW</a:t>
            </a:r>
          </a:p>
        </p:txBody>
      </p:sp>
    </p:spTree>
    <p:extLst>
      <p:ext uri="{BB962C8B-B14F-4D97-AF65-F5344CB8AC3E}">
        <p14:creationId xmlns:p14="http://schemas.microsoft.com/office/powerpoint/2010/main" val="692877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693584" y="3238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prstClr val="white"/>
                </a:solidFill>
                <a:latin typeface="Tekton Pro" pitchFamily="34" charset="0"/>
              </a:rPr>
              <a:t>Discretization of Time</a:t>
            </a:r>
            <a:endParaRPr lang="en-US" sz="4000" dirty="0">
              <a:solidFill>
                <a:prstClr val="white"/>
              </a:solidFill>
              <a:latin typeface="Tekton Pro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853" y="2398931"/>
            <a:ext cx="184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rgbClr val="FFFF00"/>
              </a:solidFill>
              <a:latin typeface="Arial" charset="0"/>
            </a:endParaRP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2288B5-9B6F-4E25-B517-39DFC70C9FDD}"/>
              </a:ext>
            </a:extLst>
          </p:cNvPr>
          <p:cNvSpPr txBox="1"/>
          <p:nvPr/>
        </p:nvSpPr>
        <p:spPr>
          <a:xfrm>
            <a:off x="1668898" y="1690661"/>
            <a:ext cx="69662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Stress periods—Replaced by boundary conditions implemented at the time step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Coupling to PRMS—exchanges occur during each daily time step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Surface water—flows and lake storages change on a daily basis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Water use (GW pumping, SW diversions) interpolated from tabular time series file on a time step basis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0F046-0EEE-452A-A0F6-3E132D927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38" y="2755292"/>
            <a:ext cx="1391802" cy="4011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5974F2-357A-4713-B587-8863EB2D8D95}"/>
              </a:ext>
            </a:extLst>
          </p:cNvPr>
          <p:cNvSpPr txBox="1"/>
          <p:nvPr/>
        </p:nvSpPr>
        <p:spPr>
          <a:xfrm>
            <a:off x="252045" y="2058419"/>
            <a:ext cx="1049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Tabfile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42497-947B-4DD4-A014-0B07B6490AC5}"/>
              </a:ext>
            </a:extLst>
          </p:cNvPr>
          <p:cNvSpPr txBox="1"/>
          <p:nvPr/>
        </p:nvSpPr>
        <p:spPr>
          <a:xfrm>
            <a:off x="81296" y="2414319"/>
            <a:ext cx="131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Time   Flow</a:t>
            </a:r>
          </a:p>
        </p:txBody>
      </p:sp>
    </p:spTree>
    <p:extLst>
      <p:ext uri="{BB962C8B-B14F-4D97-AF65-F5344CB8AC3E}">
        <p14:creationId xmlns:p14="http://schemas.microsoft.com/office/powerpoint/2010/main" val="372163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>
            <a:extLst>
              <a:ext uri="{FF2B5EF4-FFF2-40B4-BE49-F238E27FC236}">
                <a16:creationId xmlns:a16="http://schemas.microsoft.com/office/drawing/2014/main" id="{C29C71AC-7C45-452C-B4C4-A291CC475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4088"/>
            <a:ext cx="9144000" cy="46339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i="1"/>
              <a:t>Can be written as Ah=B  (Harbaugh, 2005)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18D53-4890-4D92-AA4A-3C510A63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After substituting Darcy’s Law and Applying Finite Differences</a:t>
            </a: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9139378A-2BA7-46CA-884E-8EEDBA6AC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/>
          </a:p>
        </p:txBody>
      </p:sp>
      <p:graphicFrame>
        <p:nvGraphicFramePr>
          <p:cNvPr id="17413" name="Object 1">
            <a:extLst>
              <a:ext uri="{FF2B5EF4-FFF2-40B4-BE49-F238E27FC236}">
                <a16:creationId xmlns:a16="http://schemas.microsoft.com/office/drawing/2014/main" id="{1E4A114E-D4CF-4E74-AD2A-3CEFE2E695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2888" y="2333625"/>
          <a:ext cx="3154362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Equation" r:id="rId3" imgW="1371600" imgH="520700" progId="Equation.3">
                  <p:embed/>
                </p:oleObj>
              </mc:Choice>
              <mc:Fallback>
                <p:oleObj name="Equation" r:id="rId3" imgW="1371600" imgH="520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333625"/>
                        <a:ext cx="3154362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4">
            <a:extLst>
              <a:ext uri="{FF2B5EF4-FFF2-40B4-BE49-F238E27FC236}">
                <a16:creationId xmlns:a16="http://schemas.microsoft.com/office/drawing/2014/main" id="{942BFA15-922F-4576-9959-7249E7A1F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/>
          </a:p>
        </p:txBody>
      </p:sp>
      <p:graphicFrame>
        <p:nvGraphicFramePr>
          <p:cNvPr id="17415" name="Object 3">
            <a:extLst>
              <a:ext uri="{FF2B5EF4-FFF2-40B4-BE49-F238E27FC236}">
                <a16:creationId xmlns:a16="http://schemas.microsoft.com/office/drawing/2014/main" id="{1CAC1ACE-4CBD-4791-8AF0-1C890FDA25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625" y="3940175"/>
          <a:ext cx="835501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Equation" r:id="rId5" imgW="5245100" imgH="736600" progId="Equation.3">
                  <p:embed/>
                </p:oleObj>
              </mc:Choice>
              <mc:Fallback>
                <p:oleObj name="Equation" r:id="rId5" imgW="5245100" imgH="736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3940175"/>
                        <a:ext cx="8355013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8479639-389B-4BE0-96CC-4DC4D9E15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Hybrid Newton/Picard Method</a:t>
            </a:r>
          </a:p>
        </p:txBody>
      </p:sp>
      <p:sp>
        <p:nvSpPr>
          <p:cNvPr id="18435" name="Rectangle 9">
            <a:extLst>
              <a:ext uri="{FF2B5EF4-FFF2-40B4-BE49-F238E27FC236}">
                <a16:creationId xmlns:a16="http://schemas.microsoft.com/office/drawing/2014/main" id="{1C6B05D0-1719-4D66-86DF-843A41469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4088"/>
            <a:ext cx="9144000" cy="46339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B53A6492-B7CE-4593-AB64-613618E76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/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03E3D27B-C6F3-4715-B524-C995BE1FA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/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FADE0527-3304-4A4E-B17A-F0B80F086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/>
          </a:p>
        </p:txBody>
      </p:sp>
      <p:graphicFrame>
        <p:nvGraphicFramePr>
          <p:cNvPr id="18439" name="Object 4">
            <a:extLst>
              <a:ext uri="{FF2B5EF4-FFF2-40B4-BE49-F238E27FC236}">
                <a16:creationId xmlns:a16="http://schemas.microsoft.com/office/drawing/2014/main" id="{1F4A6C6E-C25B-4616-ABFB-F4624B3B90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2516188"/>
          <a:ext cx="43449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" name="Equation" r:id="rId3" imgW="1130300" imgH="228600" progId="Equation.3">
                  <p:embed/>
                </p:oleObj>
              </mc:Choice>
              <mc:Fallback>
                <p:oleObj name="Equation" r:id="rId3" imgW="11303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2516188"/>
                        <a:ext cx="434498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Box 10">
            <a:extLst>
              <a:ext uri="{FF2B5EF4-FFF2-40B4-BE49-F238E27FC236}">
                <a16:creationId xmlns:a16="http://schemas.microsoft.com/office/drawing/2014/main" id="{B31521DC-2407-407C-B31D-F65541478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2808288"/>
            <a:ext cx="127158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i="1">
                <a:solidFill>
                  <a:schemeClr val="bg2"/>
                </a:solidFill>
              </a:rPr>
              <a:t>Newton:</a:t>
            </a:r>
          </a:p>
        </p:txBody>
      </p:sp>
      <p:sp>
        <p:nvSpPr>
          <p:cNvPr id="18441" name="TextBox 11">
            <a:extLst>
              <a:ext uri="{FF2B5EF4-FFF2-40B4-BE49-F238E27FC236}">
                <a16:creationId xmlns:a16="http://schemas.microsoft.com/office/drawing/2014/main" id="{CEC5E781-74F5-47E2-84CC-6B35B121A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3794125"/>
            <a:ext cx="1154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i="1">
                <a:solidFill>
                  <a:schemeClr val="bg2"/>
                </a:solidFill>
              </a:rPr>
              <a:t>Picard:</a:t>
            </a:r>
          </a:p>
        </p:txBody>
      </p:sp>
      <p:graphicFrame>
        <p:nvGraphicFramePr>
          <p:cNvPr id="18442" name="Object 6">
            <a:extLst>
              <a:ext uri="{FF2B5EF4-FFF2-40B4-BE49-F238E27FC236}">
                <a16:creationId xmlns:a16="http://schemas.microsoft.com/office/drawing/2014/main" id="{C020A3CE-2940-4768-A7EA-2EC255FE91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7163" y="3611563"/>
          <a:ext cx="40036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Equation" r:id="rId5" imgW="1040948" imgH="228501" progId="Equation.3">
                  <p:embed/>
                </p:oleObj>
              </mc:Choice>
              <mc:Fallback>
                <p:oleObj name="Equation" r:id="rId5" imgW="1040948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3611563"/>
                        <a:ext cx="40036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Box 14">
            <a:extLst>
              <a:ext uri="{FF2B5EF4-FFF2-40B4-BE49-F238E27FC236}">
                <a16:creationId xmlns:a16="http://schemas.microsoft.com/office/drawing/2014/main" id="{0B84B208-BE71-4640-AD73-1A09B75A2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5108575"/>
            <a:ext cx="12001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i="1">
                <a:solidFill>
                  <a:schemeClr val="bg2"/>
                </a:solidFill>
              </a:rPr>
              <a:t>Hybrid:</a:t>
            </a:r>
          </a:p>
        </p:txBody>
      </p:sp>
      <p:sp>
        <p:nvSpPr>
          <p:cNvPr id="18444" name="Rectangle 9">
            <a:extLst>
              <a:ext uri="{FF2B5EF4-FFF2-40B4-BE49-F238E27FC236}">
                <a16:creationId xmlns:a16="http://schemas.microsoft.com/office/drawing/2014/main" id="{22C5F8E6-15F5-467C-9B73-F8DDB635A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/>
          </a:p>
        </p:txBody>
      </p:sp>
      <p:graphicFrame>
        <p:nvGraphicFramePr>
          <p:cNvPr id="18445" name="Object 8">
            <a:extLst>
              <a:ext uri="{FF2B5EF4-FFF2-40B4-BE49-F238E27FC236}">
                <a16:creationId xmlns:a16="http://schemas.microsoft.com/office/drawing/2014/main" id="{C4DD0FA0-7E30-4A61-86BF-5B98628BD8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8225" y="5035550"/>
          <a:ext cx="51466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Equation" r:id="rId7" imgW="1892300" imgH="228600" progId="Equation.3">
                  <p:embed/>
                </p:oleObj>
              </mc:Choice>
              <mc:Fallback>
                <p:oleObj name="Equation" r:id="rId7" imgW="18923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5035550"/>
                        <a:ext cx="514667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Rectangle 11">
            <a:extLst>
              <a:ext uri="{FF2B5EF4-FFF2-40B4-BE49-F238E27FC236}">
                <a16:creationId xmlns:a16="http://schemas.microsoft.com/office/drawing/2014/main" id="{9EFDC3D9-1BA5-42C7-9264-677B94E3D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/>
          </a:p>
        </p:txBody>
      </p:sp>
      <p:sp>
        <p:nvSpPr>
          <p:cNvPr id="18447" name="TextBox 19">
            <a:extLst>
              <a:ext uri="{FF2B5EF4-FFF2-40B4-BE49-F238E27FC236}">
                <a16:creationId xmlns:a16="http://schemas.microsoft.com/office/drawing/2014/main" id="{BEBCEA0E-E195-4311-AF6C-13F54BECA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5765800"/>
            <a:ext cx="84137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i="1"/>
              <a:t>*This allows MF Packages to be linearized using either Newton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i="1"/>
              <a:t>or Picard, while GW solved with Newton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9">
            <a:extLst>
              <a:ext uri="{FF2B5EF4-FFF2-40B4-BE49-F238E27FC236}">
                <a16:creationId xmlns:a16="http://schemas.microsoft.com/office/drawing/2014/main" id="{83D649A4-3F99-4E0B-88A7-64F2FD6EA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4088"/>
            <a:ext cx="9144000" cy="46339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i="1"/>
              <a:t>Can be written as Ah=B  (Harbaugh, 2005)</a:t>
            </a:r>
          </a:p>
        </p:txBody>
      </p:sp>
      <p:sp>
        <p:nvSpPr>
          <p:cNvPr id="19459" name="Title 1">
            <a:extLst>
              <a:ext uri="{FF2B5EF4-FFF2-40B4-BE49-F238E27FC236}">
                <a16:creationId xmlns:a16="http://schemas.microsoft.com/office/drawing/2014/main" id="{1C236FDD-5EB0-49BE-ADEB-DBF7C8C1E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Spatial Discretization</a:t>
            </a: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EA402D0C-A387-4538-9491-87EDA59A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/>
          </a:p>
        </p:txBody>
      </p:sp>
      <p:graphicFrame>
        <p:nvGraphicFramePr>
          <p:cNvPr id="19461" name="Object 1">
            <a:extLst>
              <a:ext uri="{FF2B5EF4-FFF2-40B4-BE49-F238E27FC236}">
                <a16:creationId xmlns:a16="http://schemas.microsoft.com/office/drawing/2014/main" id="{1642E739-954E-4BAB-82E9-DCA0FD345B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2888" y="2333625"/>
          <a:ext cx="3154362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3" imgW="1371600" imgH="520700" progId="Equation.3">
                  <p:embed/>
                </p:oleObj>
              </mc:Choice>
              <mc:Fallback>
                <p:oleObj name="Equation" r:id="rId3" imgW="1371600" imgH="520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333625"/>
                        <a:ext cx="3154362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4">
            <a:extLst>
              <a:ext uri="{FF2B5EF4-FFF2-40B4-BE49-F238E27FC236}">
                <a16:creationId xmlns:a16="http://schemas.microsoft.com/office/drawing/2014/main" id="{527DF81E-3F7A-4B02-BFB7-5FD9A00EB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/>
          </a:p>
        </p:txBody>
      </p:sp>
      <p:graphicFrame>
        <p:nvGraphicFramePr>
          <p:cNvPr id="19463" name="Object 3">
            <a:extLst>
              <a:ext uri="{FF2B5EF4-FFF2-40B4-BE49-F238E27FC236}">
                <a16:creationId xmlns:a16="http://schemas.microsoft.com/office/drawing/2014/main" id="{4AB26330-48EF-45A9-8ABB-917FFFD9A8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625" y="3940175"/>
          <a:ext cx="835501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quation" r:id="rId5" imgW="5245100" imgH="736600" progId="Equation.3">
                  <p:embed/>
                </p:oleObj>
              </mc:Choice>
              <mc:Fallback>
                <p:oleObj name="Equation" r:id="rId5" imgW="5245100" imgH="736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3940175"/>
                        <a:ext cx="8355013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For GFLOW best to keep all Cells Active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Consider two adjacent cells one dry and one partially wet: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84200" y="3209925"/>
            <a:ext cx="2409825" cy="1423988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dry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994025" y="3903663"/>
            <a:ext cx="2409825" cy="1423987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1679575" y="3794125"/>
            <a:ext cx="182563" cy="18256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016375" y="4524375"/>
            <a:ext cx="182563" cy="18256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9464" name="Straight Connector 15"/>
          <p:cNvCxnSpPr>
            <a:cxnSpLocks noChangeShapeType="1"/>
          </p:cNvCxnSpPr>
          <p:nvPr/>
        </p:nvCxnSpPr>
        <p:spPr bwMode="auto">
          <a:xfrm>
            <a:off x="2994025" y="4926013"/>
            <a:ext cx="2409825" cy="158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5" name="Isosceles Triangle 16"/>
          <p:cNvSpPr>
            <a:spLocks noChangeArrowheads="1"/>
          </p:cNvSpPr>
          <p:nvPr/>
        </p:nvSpPr>
        <p:spPr bwMode="auto">
          <a:xfrm rot="10800000">
            <a:off x="4710113" y="4633913"/>
            <a:ext cx="255587" cy="2921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6" name="Rectangle 17"/>
          <p:cNvSpPr>
            <a:spLocks noChangeArrowheads="1"/>
          </p:cNvSpPr>
          <p:nvPr/>
        </p:nvSpPr>
        <p:spPr bwMode="auto">
          <a:xfrm>
            <a:off x="3833813" y="4889500"/>
            <a:ext cx="6302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wet</a:t>
            </a:r>
          </a:p>
        </p:txBody>
      </p:sp>
      <p:sp>
        <p:nvSpPr>
          <p:cNvPr id="19467" name="Rectangle 18"/>
          <p:cNvSpPr>
            <a:spLocks noChangeArrowheads="1"/>
          </p:cNvSpPr>
          <p:nvPr/>
        </p:nvSpPr>
        <p:spPr bwMode="auto">
          <a:xfrm>
            <a:off x="1387475" y="4086225"/>
            <a:ext cx="11128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H=100</a:t>
            </a:r>
          </a:p>
        </p:txBody>
      </p:sp>
      <p:sp>
        <p:nvSpPr>
          <p:cNvPr id="19468" name="Rectangle 19"/>
          <p:cNvSpPr>
            <a:spLocks noChangeArrowheads="1"/>
          </p:cNvSpPr>
          <p:nvPr/>
        </p:nvSpPr>
        <p:spPr bwMode="auto">
          <a:xfrm>
            <a:off x="2990850" y="4486275"/>
            <a:ext cx="952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H=95</a:t>
            </a:r>
          </a:p>
        </p:txBody>
      </p:sp>
      <p:cxnSp>
        <p:nvCxnSpPr>
          <p:cNvPr id="19469" name="Straight Arrow Connector 23"/>
          <p:cNvCxnSpPr>
            <a:cxnSpLocks noChangeShapeType="1"/>
          </p:cNvCxnSpPr>
          <p:nvPr/>
        </p:nvCxnSpPr>
        <p:spPr bwMode="auto">
          <a:xfrm rot="16200000" flipH="1">
            <a:off x="2593182" y="3145631"/>
            <a:ext cx="665162" cy="2181225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0" name="TextBox 24"/>
          <p:cNvSpPr txBox="1">
            <a:spLocks noChangeArrowheads="1"/>
          </p:cNvSpPr>
          <p:nvPr/>
        </p:nvSpPr>
        <p:spPr bwMode="auto">
          <a:xfrm>
            <a:off x="847725" y="5546725"/>
            <a:ext cx="7034213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*Using standard inter-cell averages of conductance 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based on saturated thickness will cause water to flow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From a dry cell to a wet one.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2B0CE3-8401-49A4-9328-AF949245343C}"/>
                  </a:ext>
                </a:extLst>
              </p:cNvPr>
              <p:cNvSpPr txBox="1"/>
              <p:nvPr/>
            </p:nvSpPr>
            <p:spPr>
              <a:xfrm>
                <a:off x="4572000" y="3066521"/>
                <a:ext cx="3454087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𝑎𝑣𝑒</m:t>
                        </m:r>
                      </m:sub>
                    </m:sSub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100−100+95−90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= 2.5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2B0CE3-8401-49A4-9328-AF9492453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066521"/>
                <a:ext cx="3454087" cy="527580"/>
              </a:xfrm>
              <a:prstGeom prst="rect">
                <a:avLst/>
              </a:prstGeom>
              <a:blipFill>
                <a:blip r:embed="rId3"/>
                <a:stretch>
                  <a:fillRect t="-2299" r="-4409" b="-19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909FF7-7905-4102-BE77-6D2C1D015FCA}"/>
              </a:ext>
            </a:extLst>
          </p:cNvPr>
          <p:cNvCxnSpPr/>
          <p:nvPr/>
        </p:nvCxnSpPr>
        <p:spPr>
          <a:xfrm>
            <a:off x="5403850" y="5327650"/>
            <a:ext cx="33401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9">
            <a:extLst>
              <a:ext uri="{FF2B5EF4-FFF2-40B4-BE49-F238E27FC236}">
                <a16:creationId xmlns:a16="http://schemas.microsoft.com/office/drawing/2014/main" id="{8E9F17B7-C300-49E5-B670-C2521C215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333" y="5070475"/>
            <a:ext cx="84670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z=90</a:t>
            </a:r>
          </a:p>
        </p:txBody>
      </p:sp>
    </p:spTree>
    <p:extLst>
      <p:ext uri="{BB962C8B-B14F-4D97-AF65-F5344CB8AC3E}">
        <p14:creationId xmlns:p14="http://schemas.microsoft.com/office/powerpoint/2010/main" val="37072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"/>
          <p:cNvSpPr>
            <a:spLocks noChangeArrowheads="1"/>
          </p:cNvSpPr>
          <p:nvPr/>
        </p:nvSpPr>
        <p:spPr bwMode="auto">
          <a:xfrm>
            <a:off x="0" y="5619750"/>
            <a:ext cx="9144000" cy="12382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Solution: Full Upstream Weighting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212850" y="2041525"/>
            <a:ext cx="2409825" cy="1423988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dry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622675" y="2735263"/>
            <a:ext cx="2409825" cy="1423987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308225" y="2625725"/>
            <a:ext cx="182563" cy="18256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45025" y="3355975"/>
            <a:ext cx="182563" cy="18256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20488" name="Straight Connector 15"/>
          <p:cNvCxnSpPr>
            <a:cxnSpLocks noChangeShapeType="1"/>
          </p:cNvCxnSpPr>
          <p:nvPr/>
        </p:nvCxnSpPr>
        <p:spPr bwMode="auto">
          <a:xfrm>
            <a:off x="3622675" y="3757613"/>
            <a:ext cx="2409825" cy="158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9" name="Isosceles Triangle 16"/>
          <p:cNvSpPr>
            <a:spLocks noChangeArrowheads="1"/>
          </p:cNvSpPr>
          <p:nvPr/>
        </p:nvSpPr>
        <p:spPr bwMode="auto">
          <a:xfrm rot="10800000">
            <a:off x="5338763" y="3465513"/>
            <a:ext cx="255587" cy="2921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0" name="Rectangle 17"/>
          <p:cNvSpPr>
            <a:spLocks noChangeArrowheads="1"/>
          </p:cNvSpPr>
          <p:nvPr/>
        </p:nvSpPr>
        <p:spPr bwMode="auto">
          <a:xfrm>
            <a:off x="4279900" y="3721100"/>
            <a:ext cx="6302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wet</a:t>
            </a:r>
          </a:p>
        </p:txBody>
      </p:sp>
      <p:sp>
        <p:nvSpPr>
          <p:cNvPr id="20491" name="Rectangle 18"/>
          <p:cNvSpPr>
            <a:spLocks noChangeArrowheads="1"/>
          </p:cNvSpPr>
          <p:nvPr/>
        </p:nvSpPr>
        <p:spPr bwMode="auto">
          <a:xfrm>
            <a:off x="2016125" y="2917825"/>
            <a:ext cx="14335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chemeClr val="bg1"/>
                </a:solidFill>
              </a:rPr>
              <a:t>Hup</a:t>
            </a:r>
            <a:r>
              <a:rPr lang="en-US" altLang="en-US" dirty="0">
                <a:solidFill>
                  <a:schemeClr val="bg1"/>
                </a:solidFill>
              </a:rPr>
              <a:t>=100</a:t>
            </a:r>
          </a:p>
        </p:txBody>
      </p:sp>
      <p:sp>
        <p:nvSpPr>
          <p:cNvPr id="20492" name="Rectangle 19"/>
          <p:cNvSpPr>
            <a:spLocks noChangeArrowheads="1"/>
          </p:cNvSpPr>
          <p:nvPr/>
        </p:nvSpPr>
        <p:spPr bwMode="auto">
          <a:xfrm>
            <a:off x="3619500" y="3316288"/>
            <a:ext cx="9525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H=95</a:t>
            </a:r>
          </a:p>
        </p:txBody>
      </p:sp>
      <p:sp>
        <p:nvSpPr>
          <p:cNvPr id="20493" name="TextBox 24"/>
          <p:cNvSpPr txBox="1">
            <a:spLocks noChangeArrowheads="1"/>
          </p:cNvSpPr>
          <p:nvPr/>
        </p:nvSpPr>
        <p:spPr bwMode="auto">
          <a:xfrm>
            <a:off x="336550" y="4451350"/>
            <a:ext cx="844391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Conductance is calculated based on saturated thickness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of cell with higher head only. Thus, flow will not leave a dry cell</a:t>
            </a:r>
          </a:p>
        </p:txBody>
      </p:sp>
      <p:sp>
        <p:nvSpPr>
          <p:cNvPr id="204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049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458285"/>
              </p:ext>
            </p:extLst>
          </p:nvPr>
        </p:nvGraphicFramePr>
        <p:xfrm>
          <a:off x="1418273" y="5897562"/>
          <a:ext cx="37861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4" name="Equation" r:id="rId4" imgW="2197100" imgH="469900" progId="Equation.3">
                  <p:embed/>
                </p:oleObj>
              </mc:Choice>
              <mc:Fallback>
                <p:oleObj name="Equation" r:id="rId4" imgW="2197100" imgH="469900" progId="Equation.3">
                  <p:embed/>
                  <p:pic>
                    <p:nvPicPr>
                      <p:cNvPr id="2049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273" y="5897562"/>
                        <a:ext cx="3786187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791516-A6C6-4103-A6DA-A0CEB46B2E5B}"/>
                  </a:ext>
                </a:extLst>
              </p:cNvPr>
              <p:cNvSpPr txBox="1"/>
              <p:nvPr/>
            </p:nvSpPr>
            <p:spPr>
              <a:xfrm>
                <a:off x="5004113" y="2038562"/>
                <a:ext cx="2649123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00−100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 0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791516-A6C6-4103-A6DA-A0CEB46B2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113" y="2038562"/>
                <a:ext cx="2649123" cy="397866"/>
              </a:xfrm>
              <a:prstGeom prst="rect">
                <a:avLst/>
              </a:prstGeom>
              <a:blipFill>
                <a:blip r:embed="rId6"/>
                <a:stretch>
                  <a:fillRect l="-4147" t="-22727" r="-6221" b="-3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91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606" y="7747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Second Problem: Conductance Transitions from Head Dependent to Constant</a:t>
            </a: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8" name="TextBox 21"/>
          <p:cNvSpPr txBox="1">
            <a:spLocks noChangeArrowheads="1"/>
          </p:cNvSpPr>
          <p:nvPr/>
        </p:nvSpPr>
        <p:spPr bwMode="auto">
          <a:xfrm>
            <a:off x="811213" y="5527675"/>
            <a:ext cx="746918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chemeClr val="bg1"/>
                </a:solidFill>
              </a:rPr>
              <a:t>This transition causes </a:t>
            </a:r>
            <a:r>
              <a:rPr lang="en-US" altLang="en-US" sz="3200" dirty="0" err="1">
                <a:solidFill>
                  <a:schemeClr val="bg1"/>
                </a:solidFill>
              </a:rPr>
              <a:t>dC</a:t>
            </a:r>
            <a:r>
              <a:rPr lang="en-US" altLang="en-US" sz="3200" dirty="0">
                <a:solidFill>
                  <a:schemeClr val="bg1"/>
                </a:solidFill>
              </a:rPr>
              <a:t>/dh to change from</a:t>
            </a:r>
          </a:p>
          <a:p>
            <a:pPr eaLnBrk="1" hangingPunct="1"/>
            <a:r>
              <a:rPr lang="en-US" altLang="en-US" sz="3200" dirty="0">
                <a:solidFill>
                  <a:schemeClr val="bg1"/>
                </a:solidFill>
              </a:rPr>
              <a:t>1 to zero, a discontinuous derivative</a:t>
            </a:r>
          </a:p>
        </p:txBody>
      </p:sp>
      <p:cxnSp>
        <p:nvCxnSpPr>
          <p:cNvPr id="21509" name="Straight Connector 23"/>
          <p:cNvCxnSpPr>
            <a:cxnSpLocks noChangeShapeType="1"/>
          </p:cNvCxnSpPr>
          <p:nvPr/>
        </p:nvCxnSpPr>
        <p:spPr bwMode="auto">
          <a:xfrm rot="5400000">
            <a:off x="1339056" y="3702844"/>
            <a:ext cx="1863725" cy="158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0" name="Straight Connector 26"/>
          <p:cNvCxnSpPr>
            <a:cxnSpLocks noChangeShapeType="1"/>
          </p:cNvCxnSpPr>
          <p:nvPr/>
        </p:nvCxnSpPr>
        <p:spPr bwMode="auto">
          <a:xfrm>
            <a:off x="2271713" y="4633913"/>
            <a:ext cx="3724275" cy="158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Straight Connector 28"/>
          <p:cNvCxnSpPr>
            <a:cxnSpLocks noChangeShapeType="1"/>
          </p:cNvCxnSpPr>
          <p:nvPr/>
        </p:nvCxnSpPr>
        <p:spPr bwMode="auto">
          <a:xfrm rot="5400000" flipH="1" flipV="1">
            <a:off x="4991894" y="3629819"/>
            <a:ext cx="2009775" cy="158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2" name="TextBox 29"/>
          <p:cNvSpPr txBox="1">
            <a:spLocks noChangeArrowheads="1"/>
          </p:cNvSpPr>
          <p:nvPr/>
        </p:nvSpPr>
        <p:spPr bwMode="auto">
          <a:xfrm>
            <a:off x="6105525" y="3538538"/>
            <a:ext cx="1062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dirty="0" err="1">
                <a:solidFill>
                  <a:schemeClr val="bg1"/>
                </a:solidFill>
              </a:rPr>
              <a:t>dC</a:t>
            </a:r>
            <a:r>
              <a:rPr lang="en-US" altLang="en-US" sz="2800" dirty="0">
                <a:solidFill>
                  <a:schemeClr val="bg1"/>
                </a:solidFill>
              </a:rPr>
              <a:t>/dh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21513" name="Rectangle 30"/>
          <p:cNvSpPr>
            <a:spLocks noChangeArrowheads="1"/>
          </p:cNvSpPr>
          <p:nvPr/>
        </p:nvSpPr>
        <p:spPr bwMode="auto">
          <a:xfrm>
            <a:off x="1651000" y="3538538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bg1"/>
                </a:solidFill>
              </a:rPr>
              <a:t>C</a:t>
            </a:r>
            <a:endParaRPr lang="en-US" altLang="en-US">
              <a:solidFill>
                <a:schemeClr val="bg1"/>
              </a:solidFill>
            </a:endParaRPr>
          </a:p>
        </p:txBody>
      </p:sp>
      <p:cxnSp>
        <p:nvCxnSpPr>
          <p:cNvPr id="21514" name="Straight Connector 32"/>
          <p:cNvCxnSpPr>
            <a:cxnSpLocks noChangeShapeType="1"/>
          </p:cNvCxnSpPr>
          <p:nvPr/>
        </p:nvCxnSpPr>
        <p:spPr bwMode="auto">
          <a:xfrm rot="5400000" flipH="1" flipV="1">
            <a:off x="2032794" y="3775869"/>
            <a:ext cx="1717675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TextBox 33"/>
          <p:cNvSpPr txBox="1">
            <a:spLocks noChangeArrowheads="1"/>
          </p:cNvSpPr>
          <p:nvPr/>
        </p:nvSpPr>
        <p:spPr bwMode="auto">
          <a:xfrm>
            <a:off x="3914775" y="4779963"/>
            <a:ext cx="3444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1516" name="TextBox 34"/>
          <p:cNvSpPr txBox="1">
            <a:spLocks noChangeArrowheads="1"/>
          </p:cNvSpPr>
          <p:nvPr/>
        </p:nvSpPr>
        <p:spPr bwMode="auto">
          <a:xfrm>
            <a:off x="1614488" y="4232275"/>
            <a:ext cx="34448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1517" name="Straight Connector 36"/>
          <p:cNvCxnSpPr>
            <a:cxnSpLocks noChangeShapeType="1"/>
          </p:cNvCxnSpPr>
          <p:nvPr/>
        </p:nvCxnSpPr>
        <p:spPr bwMode="auto">
          <a:xfrm rot="5400000" flipH="1" flipV="1">
            <a:off x="2111375" y="4319588"/>
            <a:ext cx="1587" cy="3381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8" name="TextBox 37"/>
          <p:cNvSpPr txBox="1">
            <a:spLocks noChangeArrowheads="1"/>
          </p:cNvSpPr>
          <p:nvPr/>
        </p:nvSpPr>
        <p:spPr bwMode="auto">
          <a:xfrm>
            <a:off x="2381250" y="4633913"/>
            <a:ext cx="107632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Cell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bottom</a:t>
            </a:r>
          </a:p>
        </p:txBody>
      </p:sp>
      <p:cxnSp>
        <p:nvCxnSpPr>
          <p:cNvPr id="21519" name="Straight Connector 38"/>
          <p:cNvCxnSpPr>
            <a:cxnSpLocks noChangeShapeType="1"/>
          </p:cNvCxnSpPr>
          <p:nvPr/>
        </p:nvCxnSpPr>
        <p:spPr bwMode="auto">
          <a:xfrm rot="5400000" flipH="1" flipV="1">
            <a:off x="4537075" y="3773488"/>
            <a:ext cx="1716087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0" name="TextBox 39"/>
          <p:cNvSpPr txBox="1">
            <a:spLocks noChangeArrowheads="1"/>
          </p:cNvSpPr>
          <p:nvPr/>
        </p:nvSpPr>
        <p:spPr bwMode="auto">
          <a:xfrm>
            <a:off x="5049838" y="4632325"/>
            <a:ext cx="8001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Cell 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top</a:t>
            </a:r>
          </a:p>
        </p:txBody>
      </p:sp>
      <p:cxnSp>
        <p:nvCxnSpPr>
          <p:cNvPr id="21521" name="Straight Connector 46"/>
          <p:cNvCxnSpPr>
            <a:cxnSpLocks noChangeShapeType="1"/>
          </p:cNvCxnSpPr>
          <p:nvPr/>
        </p:nvCxnSpPr>
        <p:spPr bwMode="auto">
          <a:xfrm>
            <a:off x="2271713" y="4487863"/>
            <a:ext cx="620712" cy="1587"/>
          </a:xfrm>
          <a:prstGeom prst="line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Straight Connector 49"/>
          <p:cNvCxnSpPr>
            <a:cxnSpLocks noChangeShapeType="1"/>
          </p:cNvCxnSpPr>
          <p:nvPr/>
        </p:nvCxnSpPr>
        <p:spPr bwMode="auto">
          <a:xfrm flipV="1">
            <a:off x="2892425" y="2881313"/>
            <a:ext cx="2519363" cy="1606550"/>
          </a:xfrm>
          <a:prstGeom prst="line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Straight Connector 51"/>
          <p:cNvCxnSpPr>
            <a:cxnSpLocks noChangeShapeType="1"/>
          </p:cNvCxnSpPr>
          <p:nvPr/>
        </p:nvCxnSpPr>
        <p:spPr bwMode="auto">
          <a:xfrm>
            <a:off x="5411788" y="2881313"/>
            <a:ext cx="584200" cy="1587"/>
          </a:xfrm>
          <a:prstGeom prst="line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4" name="TextBox 54"/>
          <p:cNvSpPr txBox="1">
            <a:spLocks noChangeArrowheads="1"/>
          </p:cNvSpPr>
          <p:nvPr/>
        </p:nvSpPr>
        <p:spPr bwMode="auto">
          <a:xfrm>
            <a:off x="1176338" y="2735263"/>
            <a:ext cx="93186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Cmax</a:t>
            </a:r>
          </a:p>
        </p:txBody>
      </p:sp>
      <p:cxnSp>
        <p:nvCxnSpPr>
          <p:cNvPr id="21525" name="Straight Connector 55"/>
          <p:cNvCxnSpPr>
            <a:cxnSpLocks noChangeShapeType="1"/>
          </p:cNvCxnSpPr>
          <p:nvPr/>
        </p:nvCxnSpPr>
        <p:spPr bwMode="auto">
          <a:xfrm rot="5400000" flipH="1" flipV="1">
            <a:off x="2257425" y="2786063"/>
            <a:ext cx="1587" cy="3381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6" name="TextBox 56"/>
          <p:cNvSpPr txBox="1">
            <a:spLocks noChangeArrowheads="1"/>
          </p:cNvSpPr>
          <p:nvPr/>
        </p:nvSpPr>
        <p:spPr bwMode="auto">
          <a:xfrm>
            <a:off x="6032500" y="2698750"/>
            <a:ext cx="879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Kw/L</a:t>
            </a:r>
          </a:p>
        </p:txBody>
      </p:sp>
      <p:cxnSp>
        <p:nvCxnSpPr>
          <p:cNvPr id="21527" name="Straight Connector 58"/>
          <p:cNvCxnSpPr>
            <a:cxnSpLocks noChangeShapeType="1"/>
          </p:cNvCxnSpPr>
          <p:nvPr/>
        </p:nvCxnSpPr>
        <p:spPr bwMode="auto">
          <a:xfrm>
            <a:off x="2271713" y="4487863"/>
            <a:ext cx="620712" cy="1587"/>
          </a:xfrm>
          <a:prstGeom prst="line">
            <a:avLst/>
          </a:prstGeom>
          <a:noFill/>
          <a:ln w="57150" algn="ctr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8" name="Straight Connector 60"/>
          <p:cNvCxnSpPr>
            <a:cxnSpLocks noChangeShapeType="1"/>
          </p:cNvCxnSpPr>
          <p:nvPr/>
        </p:nvCxnSpPr>
        <p:spPr bwMode="auto">
          <a:xfrm rot="5400000" flipH="1" flipV="1">
            <a:off x="2124076" y="3721100"/>
            <a:ext cx="1535112" cy="1587"/>
          </a:xfrm>
          <a:prstGeom prst="line">
            <a:avLst/>
          </a:prstGeom>
          <a:noFill/>
          <a:ln w="57150" algn="ctr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9" name="Straight Connector 62"/>
          <p:cNvCxnSpPr>
            <a:cxnSpLocks noChangeShapeType="1"/>
          </p:cNvCxnSpPr>
          <p:nvPr/>
        </p:nvCxnSpPr>
        <p:spPr bwMode="auto">
          <a:xfrm>
            <a:off x="2892425" y="2881313"/>
            <a:ext cx="2482850" cy="1587"/>
          </a:xfrm>
          <a:prstGeom prst="line">
            <a:avLst/>
          </a:prstGeom>
          <a:noFill/>
          <a:ln w="57150" algn="ctr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0" name="Straight Connector 64"/>
          <p:cNvCxnSpPr>
            <a:cxnSpLocks noChangeShapeType="1"/>
          </p:cNvCxnSpPr>
          <p:nvPr/>
        </p:nvCxnSpPr>
        <p:spPr bwMode="auto">
          <a:xfrm rot="5400000">
            <a:off x="4535488" y="3721100"/>
            <a:ext cx="1681162" cy="1588"/>
          </a:xfrm>
          <a:prstGeom prst="line">
            <a:avLst/>
          </a:prstGeom>
          <a:noFill/>
          <a:ln w="57150" algn="ctr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1" name="Straight Connector 65"/>
          <p:cNvCxnSpPr>
            <a:cxnSpLocks noChangeShapeType="1"/>
          </p:cNvCxnSpPr>
          <p:nvPr/>
        </p:nvCxnSpPr>
        <p:spPr bwMode="auto">
          <a:xfrm>
            <a:off x="5375275" y="4451350"/>
            <a:ext cx="620713" cy="1588"/>
          </a:xfrm>
          <a:prstGeom prst="line">
            <a:avLst/>
          </a:prstGeom>
          <a:noFill/>
          <a:ln w="57150" algn="ctr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2" name="Straight Connector 66"/>
          <p:cNvCxnSpPr>
            <a:cxnSpLocks noChangeShapeType="1"/>
          </p:cNvCxnSpPr>
          <p:nvPr/>
        </p:nvCxnSpPr>
        <p:spPr bwMode="auto">
          <a:xfrm rot="5400000" flipH="1" flipV="1">
            <a:off x="6054725" y="4283075"/>
            <a:ext cx="1588" cy="3381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3" name="TextBox 67"/>
          <p:cNvSpPr txBox="1">
            <a:spLocks noChangeArrowheads="1"/>
          </p:cNvSpPr>
          <p:nvPr/>
        </p:nvSpPr>
        <p:spPr bwMode="auto">
          <a:xfrm>
            <a:off x="6251575" y="4195763"/>
            <a:ext cx="3444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9963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-11430" y="2370138"/>
            <a:ext cx="9144000" cy="44878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617538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Solution: Smooth Saturated Thickness Function over the Discontinuity</a:t>
            </a: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2625725"/>
            <a:ext cx="6167438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38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Newton Solver for MODFLOW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Newton method is more robust than Picard for strongly nonlinear problems.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Cost: Newton method typically results in a asymmetric matrix (Picard results in a symmetric matrix).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This leads to Newton-</a:t>
            </a:r>
            <a:r>
              <a:rPr lang="en-US" altLang="en-US" dirty="0" err="1">
                <a:solidFill>
                  <a:schemeClr val="bg1"/>
                </a:solidFill>
              </a:rPr>
              <a:t>Krylov</a:t>
            </a:r>
            <a:r>
              <a:rPr lang="en-US" altLang="en-US" dirty="0">
                <a:solidFill>
                  <a:schemeClr val="bg1"/>
                </a:solidFill>
              </a:rPr>
              <a:t> methods (i.e., iterative linear solvers that rely on </a:t>
            </a:r>
            <a:r>
              <a:rPr lang="en-US" altLang="en-US" dirty="0" err="1">
                <a:solidFill>
                  <a:schemeClr val="bg1"/>
                </a:solidFill>
              </a:rPr>
              <a:t>Krylov</a:t>
            </a:r>
            <a:r>
              <a:rPr lang="en-US" altLang="en-US" dirty="0">
                <a:solidFill>
                  <a:schemeClr val="bg1"/>
                </a:solidFill>
              </a:rPr>
              <a:t> subspace methods such as GMRES and </a:t>
            </a:r>
            <a:r>
              <a:rPr lang="en-US" altLang="en-US" dirty="0" err="1">
                <a:solidFill>
                  <a:schemeClr val="bg1"/>
                </a:solidFill>
              </a:rPr>
              <a:t>Orthomin</a:t>
            </a:r>
            <a:r>
              <a:rPr lang="en-US" altLang="en-US" dirty="0">
                <a:solidFill>
                  <a:schemeClr val="bg1"/>
                </a:solidFill>
              </a:rPr>
              <a:t> acceleration methods.</a:t>
            </a:r>
          </a:p>
        </p:txBody>
      </p:sp>
    </p:spTree>
    <p:extLst>
      <p:ext uri="{BB962C8B-B14F-4D97-AF65-F5344CB8AC3E}">
        <p14:creationId xmlns:p14="http://schemas.microsoft.com/office/powerpoint/2010/main" val="1799469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7482</TotalTime>
  <Words>486</Words>
  <Application>Microsoft Office PowerPoint</Application>
  <PresentationFormat>On-screen Show (4:3)</PresentationFormat>
  <Paragraphs>110</Paragraphs>
  <Slides>14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Calibri</vt:lpstr>
      <vt:lpstr>Cambria Math</vt:lpstr>
      <vt:lpstr>Tekton Pro</vt:lpstr>
      <vt:lpstr>Times New Roman</vt:lpstr>
      <vt:lpstr>Default Design</vt:lpstr>
      <vt:lpstr>Equation</vt:lpstr>
      <vt:lpstr>PowerPoint Presentation</vt:lpstr>
      <vt:lpstr>After substituting Darcy’s Law and Applying Finite Differences</vt:lpstr>
      <vt:lpstr>Hybrid Newton/Picard Method</vt:lpstr>
      <vt:lpstr>Spatial Discretization</vt:lpstr>
      <vt:lpstr>For GFLOW best to keep all Cells Active</vt:lpstr>
      <vt:lpstr>Solution: Full Upstream Weighting</vt:lpstr>
      <vt:lpstr>Second Problem: Conductance Transitions from Head Dependent to Constant</vt:lpstr>
      <vt:lpstr>Solution: Smooth Saturated Thickness Function over the Discontinuity</vt:lpstr>
      <vt:lpstr>Newton Solver for MODFLOW</vt:lpstr>
      <vt:lpstr>PowerPoint Presentation</vt:lpstr>
      <vt:lpstr>PowerPoint Presentation</vt:lpstr>
      <vt:lpstr>Discretization of Space-Vertical </vt:lpstr>
      <vt:lpstr>PowerPoint Presentation</vt:lpstr>
      <vt:lpstr>PowerPoint Presentation</vt:lpstr>
    </vt:vector>
  </TitlesOfParts>
  <Company>USGS WRD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Simulation of the Interaction of Ground-Water and Surface-Water Flow Systems</dc:title>
  <dc:creator>Stan Leake</dc:creator>
  <cp:lastModifiedBy>Niswonger, Richard</cp:lastModifiedBy>
  <cp:revision>80</cp:revision>
  <dcterms:created xsi:type="dcterms:W3CDTF">2000-02-28T00:42:46Z</dcterms:created>
  <dcterms:modified xsi:type="dcterms:W3CDTF">2018-11-28T16:13:08Z</dcterms:modified>
</cp:coreProperties>
</file>