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5" r:id="rId3"/>
    <p:sldId id="306" r:id="rId4"/>
    <p:sldId id="307" r:id="rId5"/>
    <p:sldId id="309" r:id="rId6"/>
    <p:sldId id="308" r:id="rId7"/>
    <p:sldId id="310" r:id="rId8"/>
    <p:sldId id="279" r:id="rId9"/>
    <p:sldId id="304" r:id="rId10"/>
    <p:sldId id="30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FF6464"/>
    <a:srgbClr val="FF66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31" d="100"/>
          <a:sy n="131" d="100"/>
        </p:scale>
        <p:origin x="7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028906B1-F204-4B0A-8FDF-37797C83578B}" type="datetimeFigureOut">
              <a:rPr lang="en-US" smtClean="0"/>
              <a:t>11/30/2018</a:t>
            </a:fld>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3EB111-DF9E-43A4-BB33-DBE890922802}" type="slidenum">
              <a:rPr lang="en-US" smtClean="0"/>
              <a:t>‹#›</a:t>
            </a:fld>
            <a:endParaRPr lang="en-US" dirty="0"/>
          </a:p>
        </p:txBody>
      </p:sp>
    </p:spTree>
    <p:extLst>
      <p:ext uri="{BB962C8B-B14F-4D97-AF65-F5344CB8AC3E}">
        <p14:creationId xmlns:p14="http://schemas.microsoft.com/office/powerpoint/2010/main" val="373826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28906B1-F204-4B0A-8FDF-37797C83578B}" type="datetimeFigureOut">
              <a:rPr lang="en-US" smtClean="0"/>
              <a:t>11/30/2018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3EB111-DF9E-43A4-BB33-DBE890922802}" type="slidenum">
              <a:rPr lang="en-US" smtClean="0"/>
              <a:t>‹#›</a:t>
            </a:fld>
            <a:endParaRPr lang="en-US" dirty="0"/>
          </a:p>
        </p:txBody>
      </p:sp>
    </p:spTree>
    <p:extLst>
      <p:ext uri="{BB962C8B-B14F-4D97-AF65-F5344CB8AC3E}">
        <p14:creationId xmlns:p14="http://schemas.microsoft.com/office/powerpoint/2010/main" val="19183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3EB111-DF9E-43A4-BB33-DBE890922802}" type="slidenum">
              <a:rPr lang="en-US" smtClean="0"/>
              <a:t>‹#›</a:t>
            </a:fld>
            <a:endParaRPr lang="en-US" dirty="0"/>
          </a:p>
        </p:txBody>
      </p:sp>
    </p:spTree>
    <p:extLst>
      <p:ext uri="{BB962C8B-B14F-4D97-AF65-F5344CB8AC3E}">
        <p14:creationId xmlns:p14="http://schemas.microsoft.com/office/powerpoint/2010/main" val="398478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r>
              <a:rPr lang="en-US" dirty="0"/>
              <a:t>lhay@usgs.gov</a:t>
            </a:r>
          </a:p>
        </p:txBody>
      </p:sp>
    </p:spTree>
    <p:extLst>
      <p:ext uri="{BB962C8B-B14F-4D97-AF65-F5344CB8AC3E}">
        <p14:creationId xmlns:p14="http://schemas.microsoft.com/office/powerpoint/2010/main" val="297219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28906B1-F204-4B0A-8FDF-37797C83578B}" type="datetimeFigureOut">
              <a:rPr lang="en-US" smtClean="0"/>
              <a:t>11/30/2018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3EB111-DF9E-43A4-BB33-DBE890922802}" type="slidenum">
              <a:rPr lang="en-US" smtClean="0"/>
              <a:t>‹#›</a:t>
            </a:fld>
            <a:endParaRPr lang="en-US" dirty="0"/>
          </a:p>
        </p:txBody>
      </p:sp>
    </p:spTree>
    <p:extLst>
      <p:ext uri="{BB962C8B-B14F-4D97-AF65-F5344CB8AC3E}">
        <p14:creationId xmlns:p14="http://schemas.microsoft.com/office/powerpoint/2010/main" val="281974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28906B1-F204-4B0A-8FDF-37797C83578B}" type="datetimeFigureOut">
              <a:rPr lang="en-US" smtClean="0"/>
              <a:t>11/30/2018</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A3EB111-DF9E-43A4-BB33-DBE890922802}" type="slidenum">
              <a:rPr lang="en-US" smtClean="0"/>
              <a:t>‹#›</a:t>
            </a:fld>
            <a:endParaRPr lang="en-US" dirty="0"/>
          </a:p>
        </p:txBody>
      </p:sp>
    </p:spTree>
    <p:extLst>
      <p:ext uri="{BB962C8B-B14F-4D97-AF65-F5344CB8AC3E}">
        <p14:creationId xmlns:p14="http://schemas.microsoft.com/office/powerpoint/2010/main" val="2186766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28906B1-F204-4B0A-8FDF-37797C83578B}" type="datetimeFigureOut">
              <a:rPr lang="en-US" smtClean="0"/>
              <a:t>11/30/2018</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A3EB111-DF9E-43A4-BB33-DBE890922802}" type="slidenum">
              <a:rPr lang="en-US" smtClean="0"/>
              <a:t>‹#›</a:t>
            </a:fld>
            <a:endParaRPr lang="en-US" dirty="0"/>
          </a:p>
        </p:txBody>
      </p:sp>
    </p:spTree>
    <p:extLst>
      <p:ext uri="{BB962C8B-B14F-4D97-AF65-F5344CB8AC3E}">
        <p14:creationId xmlns:p14="http://schemas.microsoft.com/office/powerpoint/2010/main" val="5507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28906B1-F204-4B0A-8FDF-37797C83578B}" type="datetimeFigureOut">
              <a:rPr lang="en-US" smtClean="0"/>
              <a:t>11/30/2018</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A3EB111-DF9E-43A4-BB33-DBE890922802}" type="slidenum">
              <a:rPr lang="en-US" smtClean="0"/>
              <a:t>‹#›</a:t>
            </a:fld>
            <a:endParaRPr lang="en-US" dirty="0"/>
          </a:p>
        </p:txBody>
      </p:sp>
    </p:spTree>
    <p:extLst>
      <p:ext uri="{BB962C8B-B14F-4D97-AF65-F5344CB8AC3E}">
        <p14:creationId xmlns:p14="http://schemas.microsoft.com/office/powerpoint/2010/main" val="196706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28906B1-F204-4B0A-8FDF-37797C83578B}" type="datetimeFigureOut">
              <a:rPr lang="en-US" smtClean="0"/>
              <a:t>11/30/2018</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A3EB111-DF9E-43A4-BB33-DBE890922802}" type="slidenum">
              <a:rPr lang="en-US" smtClean="0"/>
              <a:t>‹#›</a:t>
            </a:fld>
            <a:endParaRPr lang="en-US" dirty="0"/>
          </a:p>
        </p:txBody>
      </p:sp>
    </p:spTree>
    <p:extLst>
      <p:ext uri="{BB962C8B-B14F-4D97-AF65-F5344CB8AC3E}">
        <p14:creationId xmlns:p14="http://schemas.microsoft.com/office/powerpoint/2010/main" val="1978685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28906B1-F204-4B0A-8FDF-37797C83578B}" type="datetimeFigureOut">
              <a:rPr lang="en-US" smtClean="0"/>
              <a:t>11/30/2018</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A3EB111-DF9E-43A4-BB33-DBE890922802}" type="slidenum">
              <a:rPr lang="en-US" smtClean="0"/>
              <a:t>‹#›</a:t>
            </a:fld>
            <a:endParaRPr lang="en-US" dirty="0"/>
          </a:p>
        </p:txBody>
      </p:sp>
    </p:spTree>
    <p:extLst>
      <p:ext uri="{BB962C8B-B14F-4D97-AF65-F5344CB8AC3E}">
        <p14:creationId xmlns:p14="http://schemas.microsoft.com/office/powerpoint/2010/main" val="283584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28906B1-F204-4B0A-8FDF-37797C83578B}" type="datetimeFigureOut">
              <a:rPr lang="en-US" smtClean="0"/>
              <a:t>11/30/2018</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A3EB111-DF9E-43A4-BB33-DBE890922802}" type="slidenum">
              <a:rPr lang="en-US" smtClean="0"/>
              <a:t>‹#›</a:t>
            </a:fld>
            <a:endParaRPr lang="en-US" dirty="0"/>
          </a:p>
        </p:txBody>
      </p:sp>
    </p:spTree>
    <p:extLst>
      <p:ext uri="{BB962C8B-B14F-4D97-AF65-F5344CB8AC3E}">
        <p14:creationId xmlns:p14="http://schemas.microsoft.com/office/powerpoint/2010/main" val="175613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9" name="Picture 4" descr="ident-small_4_onscreen_png"/>
          <p:cNvPicPr>
            <a:picLocks noChangeAspect="1" noChangeArrowheads="1"/>
          </p:cNvPicPr>
          <p:nvPr userDrawn="1"/>
        </p:nvPicPr>
        <p:blipFill>
          <a:blip r:embed="rId13" cstate="email">
            <a:lum bright="100000"/>
          </a:blip>
          <a:srcRect/>
          <a:stretch>
            <a:fillRect/>
          </a:stretch>
        </p:blipFill>
        <p:spPr bwMode="black">
          <a:xfrm>
            <a:off x="68580" y="6490653"/>
            <a:ext cx="1143000" cy="420687"/>
          </a:xfrm>
          <a:prstGeom prst="rect">
            <a:avLst/>
          </a:prstGeom>
          <a:noFill/>
          <a:ln w="9525">
            <a:noFill/>
            <a:miter lim="800000"/>
            <a:headEnd/>
            <a:tailEnd/>
          </a:ln>
        </p:spPr>
      </p:pic>
      <p:sp>
        <p:nvSpPr>
          <p:cNvPr id="10" name="TextBox 9"/>
          <p:cNvSpPr txBox="1"/>
          <p:nvPr userDrawn="1"/>
        </p:nvSpPr>
        <p:spPr>
          <a:xfrm>
            <a:off x="5715000" y="6488668"/>
            <a:ext cx="3295902" cy="369332"/>
          </a:xfrm>
          <a:prstGeom prst="rect">
            <a:avLst/>
          </a:prstGeom>
          <a:noFill/>
        </p:spPr>
        <p:txBody>
          <a:bodyPr wrap="none" rtlCol="0">
            <a:spAutoFit/>
          </a:bodyPr>
          <a:lstStyle/>
          <a:p>
            <a:r>
              <a:rPr lang="en-US" dirty="0"/>
              <a:t>http://wwwbrr.cr.usgs.gov/mows</a:t>
            </a:r>
          </a:p>
        </p:txBody>
      </p:sp>
    </p:spTree>
    <p:extLst>
      <p:ext uri="{BB962C8B-B14F-4D97-AF65-F5344CB8AC3E}">
        <p14:creationId xmlns:p14="http://schemas.microsoft.com/office/powerpoint/2010/main" val="189197887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0160"/>
            <a:ext cx="9220200" cy="684784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latin typeface="Arial" panose="020B0604020202020204" pitchFamily="34" charset="0"/>
                <a:cs typeface="Arial" panose="020B0604020202020204" pitchFamily="34" charset="0"/>
              </a:rPr>
              <a:t>Watershed Modeling Terminology</a:t>
            </a:r>
          </a:p>
          <a:p>
            <a:endParaRPr lang="en-US" sz="2800" dirty="0">
              <a:latin typeface="Arial" panose="020B0604020202020204" pitchFamily="34" charset="0"/>
              <a:cs typeface="Arial" panose="020B0604020202020204" pitchFamily="34" charset="0"/>
            </a:endParaRPr>
          </a:p>
          <a:p>
            <a:endParaRPr lang="en-US" sz="2800" i="1" dirty="0">
              <a:latin typeface="Arial" pitchFamily="34" charset="0"/>
              <a:cs typeface="Arial" pitchFamily="34" charset="0"/>
            </a:endParaRPr>
          </a:p>
          <a:p>
            <a:r>
              <a:rPr lang="en-US" sz="2400" dirty="0">
                <a:latin typeface="Arial" panose="020B0604020202020204" pitchFamily="34" charset="0"/>
                <a:cs typeface="Arial" panose="020B0604020202020204" pitchFamily="34" charset="0"/>
              </a:rPr>
              <a:t>United States Geological Survey</a:t>
            </a:r>
          </a:p>
          <a:p>
            <a:r>
              <a:rPr lang="en-US" sz="1600" i="1" dirty="0">
                <a:cs typeface="Arial" panose="020B0604020202020204" pitchFamily="34" charset="0"/>
              </a:rPr>
              <a:t>Modeling of Watershed Systems Project (MOWS)</a:t>
            </a:r>
          </a:p>
          <a:p>
            <a:endParaRPr lang="en-US" sz="1600" i="1" dirty="0">
              <a:cs typeface="Arial" panose="020B0604020202020204" pitchFamily="34" charset="0"/>
            </a:endParaRPr>
          </a:p>
          <a:p>
            <a:endParaRPr lang="en-US" sz="1600" i="1" dirty="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800" dirty="0">
              <a:latin typeface="Arial" pitchFamily="34" charset="0"/>
              <a:cs typeface="Arial" pitchFamily="34" charset="0"/>
            </a:endParaRPr>
          </a:p>
          <a:p>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2098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446723" y="1836420"/>
            <a:ext cx="8404865" cy="3185487"/>
          </a:xfrm>
          <a:prstGeom prst="rect">
            <a:avLst/>
          </a:prstGeom>
          <a:noFill/>
        </p:spPr>
        <p:txBody>
          <a:bodyPr wrap="none" rtlCol="0">
            <a:spAutoFit/>
          </a:bodyPr>
          <a:lstStyle/>
          <a:p>
            <a:pPr algn="ctr"/>
            <a:r>
              <a:rPr lang="en-US" sz="2400" dirty="0">
                <a:latin typeface="Arial" pitchFamily="34" charset="0"/>
                <a:cs typeface="Arial" pitchFamily="34" charset="0"/>
              </a:rPr>
              <a:t>PRMS</a:t>
            </a:r>
          </a:p>
          <a:p>
            <a:pPr algn="ctr">
              <a:spcAft>
                <a:spcPts val="600"/>
              </a:spcAft>
            </a:pPr>
            <a:r>
              <a:rPr lang="en-US" dirty="0">
                <a:latin typeface="Arial" pitchFamily="34" charset="0"/>
                <a:cs typeface="Arial" pitchFamily="34" charset="0"/>
              </a:rPr>
              <a:t>Precipitation Runoff Modeling System</a:t>
            </a:r>
          </a:p>
          <a:p>
            <a:pPr algn="ctr"/>
            <a:r>
              <a:rPr lang="en-US" sz="2400" dirty="0">
                <a:latin typeface="Arial" pitchFamily="34" charset="0"/>
                <a:cs typeface="Arial" pitchFamily="34" charset="0"/>
              </a:rPr>
              <a:t>GSFLOW</a:t>
            </a:r>
          </a:p>
          <a:p>
            <a:pPr algn="ctr"/>
            <a:r>
              <a:rPr lang="en-US" dirty="0">
                <a:latin typeface="Arial" pitchFamily="34" charset="0"/>
                <a:cs typeface="Arial" pitchFamily="34" charset="0"/>
              </a:rPr>
              <a:t>Coupled ground-water and surface-water flow model based on the integration of </a:t>
            </a:r>
          </a:p>
          <a:p>
            <a:pPr algn="ctr">
              <a:spcAft>
                <a:spcPts val="600"/>
              </a:spcAft>
            </a:pPr>
            <a:r>
              <a:rPr lang="en-US" dirty="0">
                <a:latin typeface="Arial" pitchFamily="34" charset="0"/>
                <a:cs typeface="Arial" pitchFamily="34" charset="0"/>
              </a:rPr>
              <a:t>PRMS and MODFLOW (Modular Ground-Water Flow Model)</a:t>
            </a:r>
          </a:p>
          <a:p>
            <a:pPr algn="ctr"/>
            <a:r>
              <a:rPr lang="en-US" sz="2400" dirty="0">
                <a:latin typeface="Arial" pitchFamily="34" charset="0"/>
                <a:cs typeface="Arial" pitchFamily="34" charset="0"/>
              </a:rPr>
              <a:t>SNTEMP</a:t>
            </a:r>
          </a:p>
          <a:p>
            <a:pPr algn="ctr">
              <a:spcAft>
                <a:spcPts val="600"/>
              </a:spcAft>
            </a:pPr>
            <a:r>
              <a:rPr lang="en-US" dirty="0">
                <a:latin typeface="Arial" pitchFamily="34" charset="0"/>
                <a:cs typeface="Arial" pitchFamily="34" charset="0"/>
              </a:rPr>
              <a:t>Stream Network TEMPerature model</a:t>
            </a:r>
          </a:p>
          <a:p>
            <a:pPr algn="ctr"/>
            <a:r>
              <a:rPr lang="en-US" sz="2400" dirty="0">
                <a:latin typeface="Arial" pitchFamily="34" charset="0"/>
                <a:cs typeface="Arial" pitchFamily="34" charset="0"/>
              </a:rPr>
              <a:t>MWBM</a:t>
            </a:r>
          </a:p>
          <a:p>
            <a:pPr algn="ctr"/>
            <a:r>
              <a:rPr lang="en-US" dirty="0">
                <a:latin typeface="Arial" pitchFamily="34" charset="0"/>
                <a:cs typeface="Arial" pitchFamily="34" charset="0"/>
              </a:rPr>
              <a:t>Monthly Water Balance Model </a:t>
            </a:r>
          </a:p>
        </p:txBody>
      </p:sp>
      <p:sp>
        <p:nvSpPr>
          <p:cNvPr id="14" name="Title 1"/>
          <p:cNvSpPr txBox="1">
            <a:spLocks/>
          </p:cNvSpPr>
          <p:nvPr/>
        </p:nvSpPr>
        <p:spPr>
          <a:xfrm>
            <a:off x="0" y="0"/>
            <a:ext cx="9144000" cy="11811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Arial" pitchFamily="34" charset="0"/>
                <a:ea typeface="+mj-ea"/>
                <a:cs typeface="Arial" pitchFamily="34" charset="0"/>
              </a:defRPr>
            </a:lvl1pPr>
          </a:lstStyle>
          <a:p>
            <a:r>
              <a:rPr lang="en-US" sz="4800" dirty="0">
                <a:solidFill>
                  <a:schemeClr val="tx1"/>
                </a:solidFill>
                <a:effectLst>
                  <a:innerShdw blurRad="63500" dist="50800" dir="13500000">
                    <a:prstClr val="black">
                      <a:alpha val="50000"/>
                    </a:prstClr>
                  </a:innerShdw>
                </a:effectLst>
              </a:rPr>
              <a:t>Watershed Models</a:t>
            </a:r>
          </a:p>
        </p:txBody>
      </p:sp>
      <p:grpSp>
        <p:nvGrpSpPr>
          <p:cNvPr id="16" name="Group 15"/>
          <p:cNvGrpSpPr/>
          <p:nvPr/>
        </p:nvGrpSpPr>
        <p:grpSpPr>
          <a:xfrm>
            <a:off x="2514600" y="2530671"/>
            <a:ext cx="4114800" cy="3276601"/>
            <a:chOff x="1524000" y="1066800"/>
            <a:chExt cx="6096000" cy="5218331"/>
          </a:xfrm>
        </p:grpSpPr>
        <p:pic>
          <p:nvPicPr>
            <p:cNvPr id="17" name="Picture 16" descr="Figure 4 PRMS_conceptual_figure.bmp"/>
            <p:cNvPicPr>
              <a:picLocks noChangeAspect="1"/>
            </p:cNvPicPr>
            <p:nvPr/>
          </p:nvPicPr>
          <p:blipFill>
            <a:blip r:embed="rId2" cstate="print"/>
            <a:stretch>
              <a:fillRect/>
            </a:stretch>
          </p:blipFill>
          <p:spPr>
            <a:xfrm>
              <a:off x="1524000" y="1066800"/>
              <a:ext cx="6096000" cy="5000625"/>
            </a:xfrm>
            <a:prstGeom prst="rect">
              <a:avLst/>
            </a:prstGeom>
          </p:spPr>
        </p:pic>
        <p:sp>
          <p:nvSpPr>
            <p:cNvPr id="19" name="TextBox 18"/>
            <p:cNvSpPr txBox="1"/>
            <p:nvPr/>
          </p:nvSpPr>
          <p:spPr>
            <a:xfrm>
              <a:off x="1524000" y="5663039"/>
              <a:ext cx="6096000" cy="582511"/>
            </a:xfrm>
            <a:prstGeom prst="rect">
              <a:avLst/>
            </a:prstGeom>
            <a:solidFill>
              <a:schemeClr val="tx1"/>
            </a:solidFill>
          </p:spPr>
          <p:txBody>
            <a:bodyPr wrap="square" rtlCol="0">
              <a:spAutoFit/>
            </a:bodyPr>
            <a:lstStyle/>
            <a:p>
              <a:pPr algn="ctr"/>
              <a:r>
                <a:rPr lang="en-US" sz="1400" dirty="0">
                  <a:solidFill>
                    <a:schemeClr val="bg1"/>
                  </a:solidFill>
                  <a:latin typeface="Arial" pitchFamily="34" charset="0"/>
                  <a:cs typeface="Arial" pitchFamily="34" charset="0"/>
                </a:rPr>
                <a:t>PRMS Conceptualization of Basin Components</a:t>
              </a:r>
            </a:p>
          </p:txBody>
        </p:sp>
        <p:sp>
          <p:nvSpPr>
            <p:cNvPr id="20" name="Rectangle 19"/>
            <p:cNvSpPr/>
            <p:nvPr/>
          </p:nvSpPr>
          <p:spPr>
            <a:xfrm>
              <a:off x="1524000" y="1066800"/>
              <a:ext cx="6096000" cy="5218331"/>
            </a:xfrm>
            <a:prstGeom prst="rect">
              <a:avLst/>
            </a:prstGeom>
            <a:noFill/>
            <a:ln w="38100">
              <a:solidFill>
                <a:schemeClr val="bg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1" name="Picture 2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931" y="3520440"/>
            <a:ext cx="6622869" cy="30175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Picture 21" descr="sntemp.bmp"/>
          <p:cNvPicPr>
            <a:picLocks noChangeAspect="1"/>
          </p:cNvPicPr>
          <p:nvPr/>
        </p:nvPicPr>
        <p:blipFill>
          <a:blip r:embed="rId4" cstate="print"/>
          <a:stretch>
            <a:fillRect/>
          </a:stretch>
        </p:blipFill>
        <p:spPr>
          <a:xfrm>
            <a:off x="2307749" y="34457"/>
            <a:ext cx="4626451" cy="34747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4" name="Rectangle 23"/>
          <p:cNvSpPr/>
          <p:nvPr/>
        </p:nvSpPr>
        <p:spPr>
          <a:xfrm>
            <a:off x="1319150" y="5943600"/>
            <a:ext cx="6477000" cy="1077218"/>
          </a:xfrm>
          <a:prstGeom prst="rect">
            <a:avLst/>
          </a:prstGeom>
          <a:solidFill>
            <a:schemeClr val="bg1"/>
          </a:solidFill>
        </p:spPr>
        <p:txBody>
          <a:bodyPr wrap="square">
            <a:spAutoFit/>
          </a:bodyPr>
          <a:lstStyle/>
          <a:p>
            <a:pPr algn="ctr"/>
            <a:r>
              <a:rPr lang="en-US" sz="1600" dirty="0">
                <a:latin typeface="Arial" pitchFamily="34" charset="0"/>
                <a:cs typeface="Arial" pitchFamily="34" charset="0"/>
              </a:rPr>
              <a:t>Modular, deterministic, distributed-parameter, physical-process, daily time-step watershed model that simulates watershed response to various combinations of climate and land use. </a:t>
            </a:r>
          </a:p>
          <a:p>
            <a:pPr algn="ctr"/>
            <a:endParaRPr lang="en-US" sz="1600" dirty="0">
              <a:latin typeface="Arial" pitchFamily="34" charset="0"/>
              <a:cs typeface="Arial" pitchFamily="34" charset="0"/>
            </a:endParaRPr>
          </a:p>
        </p:txBody>
      </p:sp>
      <p:sp>
        <p:nvSpPr>
          <p:cNvPr id="27" name="Rectangle 26"/>
          <p:cNvSpPr/>
          <p:nvPr/>
        </p:nvSpPr>
        <p:spPr>
          <a:xfrm>
            <a:off x="2085833" y="4639522"/>
            <a:ext cx="4860801" cy="2062103"/>
          </a:xfrm>
          <a:prstGeom prst="rect">
            <a:avLst/>
          </a:prstGeom>
          <a:solidFill>
            <a:schemeClr val="bg1"/>
          </a:solidFill>
        </p:spPr>
        <p:txBody>
          <a:bodyPr wrap="square">
            <a:spAutoFit/>
          </a:bodyPr>
          <a:lstStyle/>
          <a:p>
            <a:pPr algn="ctr"/>
            <a:r>
              <a:rPr lang="en-US" sz="1600" dirty="0">
                <a:latin typeface="Arial" pitchFamily="34" charset="0"/>
                <a:cs typeface="Arial" pitchFamily="34" charset="0"/>
              </a:rPr>
              <a:t>The coupling of PRMS with SNTemp will allow scientists and watershed managers to evaluate the effects of historical climate and projected climate change, landscape evolution, and resource management scenarios on watershed hydrology and in-stream water temperature.</a:t>
            </a:r>
          </a:p>
          <a:p>
            <a:pPr algn="ctr"/>
            <a:endParaRPr lang="en-US" sz="1600" dirty="0">
              <a:latin typeface="Arial" pitchFamily="34" charset="0"/>
              <a:cs typeface="Arial" pitchFamily="34" charset="0"/>
            </a:endParaRPr>
          </a:p>
          <a:p>
            <a:pPr algn="ctr"/>
            <a:endParaRPr lang="en-US" sz="1600" dirty="0">
              <a:latin typeface="Arial" pitchFamily="34" charset="0"/>
              <a:cs typeface="Arial" pitchFamily="34" charset="0"/>
            </a:endParaRPr>
          </a:p>
        </p:txBody>
      </p:sp>
      <p:grpSp>
        <p:nvGrpSpPr>
          <p:cNvPr id="28" name="Group 27"/>
          <p:cNvGrpSpPr>
            <a:grpSpLocks noChangeAspect="1"/>
          </p:cNvGrpSpPr>
          <p:nvPr/>
        </p:nvGrpSpPr>
        <p:grpSpPr>
          <a:xfrm>
            <a:off x="2095454" y="218694"/>
            <a:ext cx="4914945" cy="4048506"/>
            <a:chOff x="954088" y="304800"/>
            <a:chExt cx="7123112" cy="5867400"/>
          </a:xfrm>
          <a:effectLst>
            <a:outerShdw blurRad="50800" dist="38100" dir="2700000" algn="tl" rotWithShape="0">
              <a:prstClr val="black">
                <a:alpha val="40000"/>
              </a:prstClr>
            </a:outerShdw>
          </a:effectLst>
        </p:grpSpPr>
        <p:sp>
          <p:nvSpPr>
            <p:cNvPr id="29" name="Rectangle 28"/>
            <p:cNvSpPr/>
            <p:nvPr/>
          </p:nvSpPr>
          <p:spPr>
            <a:xfrm>
              <a:off x="1143000" y="304800"/>
              <a:ext cx="6934200" cy="5867400"/>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0" name="Rectangle 29"/>
            <p:cNvSpPr/>
            <p:nvPr/>
          </p:nvSpPr>
          <p:spPr>
            <a:xfrm>
              <a:off x="3466600" y="1046025"/>
              <a:ext cx="2667000" cy="381000"/>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ysClr val="window" lastClr="FFFFFF"/>
                </a:solidFill>
                <a:effectLst/>
                <a:uLnTx/>
                <a:uFillTx/>
                <a:latin typeface="Calibri"/>
                <a:ea typeface="+mn-ea"/>
                <a:cs typeface="+mn-cs"/>
              </a:endParaRPr>
            </a:p>
          </p:txBody>
        </p:sp>
        <p:grpSp>
          <p:nvGrpSpPr>
            <p:cNvPr id="31" name="Group 7"/>
            <p:cNvGrpSpPr>
              <a:grpSpLocks/>
            </p:cNvGrpSpPr>
            <p:nvPr/>
          </p:nvGrpSpPr>
          <p:grpSpPr bwMode="auto">
            <a:xfrm>
              <a:off x="954088" y="881062"/>
              <a:ext cx="6840543" cy="5095875"/>
              <a:chOff x="631" y="330"/>
              <a:chExt cx="4309" cy="3210"/>
            </a:xfrm>
          </p:grpSpPr>
          <p:sp>
            <p:nvSpPr>
              <p:cNvPr id="33" name="Rectangle 32"/>
              <p:cNvSpPr>
                <a:spLocks noChangeArrowheads="1"/>
              </p:cNvSpPr>
              <p:nvPr/>
            </p:nvSpPr>
            <p:spPr bwMode="auto">
              <a:xfrm>
                <a:off x="1672" y="2256"/>
                <a:ext cx="2304" cy="1104"/>
              </a:xfrm>
              <a:prstGeom prst="rect">
                <a:avLst/>
              </a:prstGeom>
              <a:solidFill>
                <a:sysClr val="window" lastClr="FFFFFF"/>
              </a:solidFill>
              <a:ln w="9525">
                <a:solidFill>
                  <a:sysClr val="windowText" lastClr="00000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34" name="Rectangle 33"/>
              <p:cNvSpPr>
                <a:spLocks noChangeArrowheads="1"/>
              </p:cNvSpPr>
              <p:nvPr/>
            </p:nvSpPr>
            <p:spPr bwMode="auto">
              <a:xfrm>
                <a:off x="1673" y="2916"/>
                <a:ext cx="2304" cy="624"/>
              </a:xfrm>
              <a:prstGeom prst="rect">
                <a:avLst/>
              </a:prstGeom>
              <a:solidFill>
                <a:srgbClr val="C0C0C0"/>
              </a:solidFill>
              <a:ln w="9525">
                <a:solidFill>
                  <a:sysClr val="windowText" lastClr="00000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35" name="Line 6"/>
              <p:cNvSpPr>
                <a:spLocks noChangeShapeType="1"/>
              </p:cNvSpPr>
              <p:nvPr/>
            </p:nvSpPr>
            <p:spPr bwMode="auto">
              <a:xfrm flipV="1">
                <a:off x="1680" y="2724"/>
                <a:ext cx="2286" cy="6"/>
              </a:xfrm>
              <a:prstGeom prst="line">
                <a:avLst/>
              </a:prstGeom>
              <a:noFill/>
              <a:ln w="9525">
                <a:solidFill>
                  <a:sysClr val="windowText" lastClr="000000"/>
                </a:solidFill>
                <a:prstDash val="dash"/>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45" name="Rectangle 44"/>
              <p:cNvSpPr>
                <a:spLocks noChangeArrowheads="1"/>
              </p:cNvSpPr>
              <p:nvPr/>
            </p:nvSpPr>
            <p:spPr bwMode="auto">
              <a:xfrm>
                <a:off x="2382" y="1836"/>
                <a:ext cx="498" cy="420"/>
              </a:xfrm>
              <a:prstGeom prst="rect">
                <a:avLst/>
              </a:prstGeom>
              <a:solidFill>
                <a:sysClr val="window" lastClr="FFFFFF"/>
              </a:solidFill>
              <a:ln w="9525">
                <a:solidFill>
                  <a:sysClr val="windowText" lastClr="00000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46" name="Line 8"/>
              <p:cNvSpPr>
                <a:spLocks noChangeShapeType="1"/>
              </p:cNvSpPr>
              <p:nvPr/>
            </p:nvSpPr>
            <p:spPr bwMode="auto">
              <a:xfrm flipV="1">
                <a:off x="1842" y="1746"/>
                <a:ext cx="0" cy="444"/>
              </a:xfrm>
              <a:prstGeom prst="line">
                <a:avLst/>
              </a:prstGeom>
              <a:noFill/>
              <a:ln w="19050">
                <a:solidFill>
                  <a:sysClr val="windowText" lastClr="000000"/>
                </a:solidFill>
                <a:round/>
                <a:headEnd/>
                <a:tailEnd type="triangle" w="lg" len="lg"/>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47" name="Line 9"/>
              <p:cNvSpPr>
                <a:spLocks noChangeShapeType="1"/>
              </p:cNvSpPr>
              <p:nvPr/>
            </p:nvSpPr>
            <p:spPr bwMode="auto">
              <a:xfrm>
                <a:off x="2070" y="1470"/>
                <a:ext cx="0" cy="696"/>
              </a:xfrm>
              <a:prstGeom prst="line">
                <a:avLst/>
              </a:prstGeom>
              <a:noFill/>
              <a:ln w="19050">
                <a:solidFill>
                  <a:sysClr val="windowText" lastClr="000000"/>
                </a:solidFill>
                <a:round/>
                <a:headEnd/>
                <a:tailEnd type="triangle" w="lg" len="lg"/>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48" name="Text Box 10"/>
              <p:cNvSpPr txBox="1">
                <a:spLocks noChangeArrowheads="1"/>
              </p:cNvSpPr>
              <p:nvPr/>
            </p:nvSpPr>
            <p:spPr bwMode="auto">
              <a:xfrm>
                <a:off x="631" y="1764"/>
                <a:ext cx="1322" cy="506"/>
              </a:xfrm>
              <a:prstGeom prst="rect">
                <a:avLst/>
              </a:prstGeom>
              <a:noFill/>
              <a:ln w="9525">
                <a:noFill/>
                <a:miter lim="800000"/>
                <a:headEnd/>
                <a:tailEnd/>
              </a:ln>
              <a:effec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rPr>
                  <a:t>Actual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i="0" u="none" strike="noStrike" kern="1200" cap="none" spc="0" normalizeH="0" baseline="0" noProof="0" dirty="0">
                    <a:ln>
                      <a:noFill/>
                    </a:ln>
                    <a:solidFill>
                      <a:sysClr val="windowText" lastClr="000000"/>
                    </a:solidFill>
                    <a:effectLst/>
                    <a:uLnTx/>
                    <a:uFillTx/>
                    <a:latin typeface="Arial" charset="0"/>
                    <a:ea typeface="+mn-ea"/>
                    <a:cs typeface="+mn-cs"/>
                  </a:rPr>
                  <a:t>Evapotranspiration</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49" name="Text Box 11"/>
              <p:cNvSpPr txBox="1">
                <a:spLocks noChangeArrowheads="1"/>
              </p:cNvSpPr>
              <p:nvPr/>
            </p:nvSpPr>
            <p:spPr bwMode="auto">
              <a:xfrm>
                <a:off x="1361" y="1056"/>
                <a:ext cx="1213" cy="365"/>
              </a:xfrm>
              <a:prstGeom prst="rect">
                <a:avLst/>
              </a:prstGeom>
              <a:noFill/>
              <a:ln w="9525">
                <a:noFill/>
                <a:miter lim="800000"/>
                <a:headEnd/>
                <a:tailEnd/>
              </a:ln>
              <a:effec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rPr>
                  <a:t>Potential Evapotranspiration</a:t>
                </a:r>
              </a:p>
            </p:txBody>
          </p:sp>
          <p:sp>
            <p:nvSpPr>
              <p:cNvPr id="50" name="Line 12"/>
              <p:cNvSpPr>
                <a:spLocks noChangeShapeType="1"/>
              </p:cNvSpPr>
              <p:nvPr/>
            </p:nvSpPr>
            <p:spPr bwMode="auto">
              <a:xfrm>
                <a:off x="2070" y="558"/>
                <a:ext cx="0" cy="390"/>
              </a:xfrm>
              <a:prstGeom prst="line">
                <a:avLst/>
              </a:prstGeom>
              <a:noFill/>
              <a:ln w="19050">
                <a:solidFill>
                  <a:sysClr val="windowText" lastClr="000000"/>
                </a:solidFill>
                <a:round/>
                <a:headEnd/>
                <a:tailEnd type="triangle" w="lg" len="lg"/>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51" name="Text Box 13"/>
              <p:cNvSpPr txBox="1">
                <a:spLocks noChangeArrowheads="1"/>
              </p:cNvSpPr>
              <p:nvPr/>
            </p:nvSpPr>
            <p:spPr bwMode="auto">
              <a:xfrm>
                <a:off x="1572" y="330"/>
                <a:ext cx="978" cy="22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rPr>
                  <a:t>Temperature</a:t>
                </a:r>
              </a:p>
            </p:txBody>
          </p:sp>
          <p:sp>
            <p:nvSpPr>
              <p:cNvPr id="52" name="Text Box 14"/>
              <p:cNvSpPr txBox="1">
                <a:spLocks noChangeArrowheads="1"/>
              </p:cNvSpPr>
              <p:nvPr/>
            </p:nvSpPr>
            <p:spPr bwMode="auto">
              <a:xfrm>
                <a:off x="2154" y="3138"/>
                <a:ext cx="1374" cy="22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rPr>
                  <a:t>Soil-Moisture Storage</a:t>
                </a:r>
              </a:p>
            </p:txBody>
          </p:sp>
          <p:sp>
            <p:nvSpPr>
              <p:cNvPr id="53" name="Text Box 15"/>
              <p:cNvSpPr txBox="1">
                <a:spLocks noChangeArrowheads="1"/>
              </p:cNvSpPr>
              <p:nvPr/>
            </p:nvSpPr>
            <p:spPr bwMode="auto">
              <a:xfrm>
                <a:off x="1918" y="2556"/>
                <a:ext cx="1788" cy="22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rPr>
                  <a:t>Soil-Moisture Storage Capacity </a:t>
                </a:r>
              </a:p>
            </p:txBody>
          </p:sp>
          <p:sp>
            <p:nvSpPr>
              <p:cNvPr id="54" name="Text Box 16"/>
              <p:cNvSpPr txBox="1">
                <a:spLocks noChangeArrowheads="1"/>
              </p:cNvSpPr>
              <p:nvPr/>
            </p:nvSpPr>
            <p:spPr bwMode="auto">
              <a:xfrm>
                <a:off x="3042" y="330"/>
                <a:ext cx="1122" cy="22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rPr>
                  <a:t>Precipitation</a:t>
                </a:r>
              </a:p>
            </p:txBody>
          </p:sp>
          <p:sp>
            <p:nvSpPr>
              <p:cNvPr id="55" name="Line 17"/>
              <p:cNvSpPr>
                <a:spLocks noChangeShapeType="1"/>
              </p:cNvSpPr>
              <p:nvPr/>
            </p:nvSpPr>
            <p:spPr bwMode="auto">
              <a:xfrm>
                <a:off x="3594" y="570"/>
                <a:ext cx="0" cy="912"/>
              </a:xfrm>
              <a:prstGeom prst="line">
                <a:avLst/>
              </a:prstGeom>
              <a:noFill/>
              <a:ln w="19050">
                <a:solidFill>
                  <a:sysClr val="windowText" lastClr="000000"/>
                </a:solidFill>
                <a:round/>
                <a:headEnd/>
                <a:tailEnd type="triangle" w="lg" len="lg"/>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56" name="Text Box 18"/>
              <p:cNvSpPr txBox="1">
                <a:spLocks noChangeArrowheads="1"/>
              </p:cNvSpPr>
              <p:nvPr/>
            </p:nvSpPr>
            <p:spPr bwMode="auto">
              <a:xfrm>
                <a:off x="2370" y="1908"/>
                <a:ext cx="594" cy="506"/>
              </a:xfrm>
              <a:prstGeom prst="rect">
                <a:avLst/>
              </a:prstGeom>
              <a:noFill/>
              <a:ln w="9525">
                <a:noFill/>
                <a:miter lim="800000"/>
                <a:headEnd/>
                <a:tailEnd/>
              </a:ln>
              <a:effec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rPr>
                  <a:t>Snow</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rPr>
                  <a:t>Storage</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57" name="Line 19"/>
              <p:cNvSpPr>
                <a:spLocks noChangeShapeType="1"/>
              </p:cNvSpPr>
              <p:nvPr/>
            </p:nvSpPr>
            <p:spPr bwMode="auto">
              <a:xfrm>
                <a:off x="2592" y="1518"/>
                <a:ext cx="0" cy="258"/>
              </a:xfrm>
              <a:prstGeom prst="line">
                <a:avLst/>
              </a:prstGeom>
              <a:noFill/>
              <a:ln w="19050">
                <a:solidFill>
                  <a:sysClr val="windowText" lastClr="000000"/>
                </a:solidFill>
                <a:round/>
                <a:headEnd/>
                <a:tailEnd type="triangle" w="lg" len="lg"/>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58" name="Line 20"/>
              <p:cNvSpPr>
                <a:spLocks noChangeShapeType="1"/>
              </p:cNvSpPr>
              <p:nvPr/>
            </p:nvSpPr>
            <p:spPr bwMode="auto">
              <a:xfrm>
                <a:off x="2592" y="1524"/>
                <a:ext cx="912" cy="0"/>
              </a:xfrm>
              <a:prstGeom prst="line">
                <a:avLst/>
              </a:prstGeom>
              <a:noFill/>
              <a:ln w="19050">
                <a:solidFill>
                  <a:sysClr val="windowText" lastClr="000000"/>
                </a:solid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59" name="Text Box 21"/>
              <p:cNvSpPr txBox="1">
                <a:spLocks noChangeArrowheads="1"/>
              </p:cNvSpPr>
              <p:nvPr/>
            </p:nvSpPr>
            <p:spPr bwMode="auto">
              <a:xfrm>
                <a:off x="2580" y="1356"/>
                <a:ext cx="1026" cy="22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rPr>
                  <a:t>Snow</a:t>
                </a:r>
              </a:p>
            </p:txBody>
          </p:sp>
          <p:sp>
            <p:nvSpPr>
              <p:cNvPr id="60" name="Line 22"/>
              <p:cNvSpPr>
                <a:spLocks noChangeShapeType="1"/>
              </p:cNvSpPr>
              <p:nvPr/>
            </p:nvSpPr>
            <p:spPr bwMode="auto">
              <a:xfrm>
                <a:off x="2952" y="1962"/>
                <a:ext cx="282" cy="0"/>
              </a:xfrm>
              <a:prstGeom prst="line">
                <a:avLst/>
              </a:prstGeom>
              <a:noFill/>
              <a:ln w="19050">
                <a:solidFill>
                  <a:sysClr val="windowText" lastClr="000000"/>
                </a:solid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61" name="Line 23"/>
              <p:cNvSpPr>
                <a:spLocks noChangeShapeType="1"/>
              </p:cNvSpPr>
              <p:nvPr/>
            </p:nvSpPr>
            <p:spPr bwMode="auto">
              <a:xfrm>
                <a:off x="3234" y="1962"/>
                <a:ext cx="0" cy="222"/>
              </a:xfrm>
              <a:prstGeom prst="line">
                <a:avLst/>
              </a:prstGeom>
              <a:noFill/>
              <a:ln w="12700">
                <a:solidFill>
                  <a:sysClr val="windowText" lastClr="000000"/>
                </a:solidFill>
                <a:round/>
                <a:headEnd/>
                <a:tailEnd type="triangle" w="lg" len="lg"/>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62" name="Text Box 24"/>
              <p:cNvSpPr txBox="1">
                <a:spLocks noChangeArrowheads="1"/>
              </p:cNvSpPr>
              <p:nvPr/>
            </p:nvSpPr>
            <p:spPr bwMode="auto">
              <a:xfrm>
                <a:off x="2766" y="1782"/>
                <a:ext cx="750" cy="22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rPr>
                  <a:t>Snow Melt </a:t>
                </a:r>
              </a:p>
            </p:txBody>
          </p:sp>
          <p:sp>
            <p:nvSpPr>
              <p:cNvPr id="63" name="Line 25"/>
              <p:cNvSpPr>
                <a:spLocks noChangeShapeType="1"/>
              </p:cNvSpPr>
              <p:nvPr/>
            </p:nvSpPr>
            <p:spPr bwMode="auto">
              <a:xfrm>
                <a:off x="3600" y="1602"/>
                <a:ext cx="0" cy="588"/>
              </a:xfrm>
              <a:prstGeom prst="line">
                <a:avLst/>
              </a:prstGeom>
              <a:noFill/>
              <a:ln w="19050">
                <a:solidFill>
                  <a:sysClr val="windowText" lastClr="000000"/>
                </a:solidFill>
                <a:round/>
                <a:headEnd/>
                <a:tailEnd type="triangle" w="lg" len="lg"/>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64" name="Text Box 26"/>
              <p:cNvSpPr txBox="1">
                <a:spLocks noChangeArrowheads="1"/>
              </p:cNvSpPr>
              <p:nvPr/>
            </p:nvSpPr>
            <p:spPr bwMode="auto">
              <a:xfrm>
                <a:off x="3420" y="1722"/>
                <a:ext cx="678" cy="22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rPr>
                  <a:t>Rain </a:t>
                </a:r>
              </a:p>
            </p:txBody>
          </p:sp>
          <p:sp>
            <p:nvSpPr>
              <p:cNvPr id="65" name="Line 27"/>
              <p:cNvSpPr>
                <a:spLocks noChangeShapeType="1"/>
              </p:cNvSpPr>
              <p:nvPr/>
            </p:nvSpPr>
            <p:spPr bwMode="auto">
              <a:xfrm>
                <a:off x="3786" y="2142"/>
                <a:ext cx="900" cy="0"/>
              </a:xfrm>
              <a:prstGeom prst="line">
                <a:avLst/>
              </a:prstGeom>
              <a:noFill/>
              <a:ln w="19050">
                <a:solidFill>
                  <a:sysClr val="windowText" lastClr="000000"/>
                </a:solidFill>
                <a:round/>
                <a:headEnd/>
                <a:tailEnd type="triangle" w="lg" len="lg"/>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66" name="Text Box 28"/>
              <p:cNvSpPr txBox="1">
                <a:spLocks noChangeArrowheads="1"/>
              </p:cNvSpPr>
              <p:nvPr/>
            </p:nvSpPr>
            <p:spPr bwMode="auto">
              <a:xfrm>
                <a:off x="3684" y="1944"/>
                <a:ext cx="1038" cy="22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rPr>
                  <a:t>Direct Runoff </a:t>
                </a:r>
              </a:p>
            </p:txBody>
          </p:sp>
          <p:sp>
            <p:nvSpPr>
              <p:cNvPr id="67" name="Line 29"/>
              <p:cNvSpPr>
                <a:spLocks noChangeShapeType="1"/>
              </p:cNvSpPr>
              <p:nvPr/>
            </p:nvSpPr>
            <p:spPr bwMode="auto">
              <a:xfrm>
                <a:off x="4050" y="2562"/>
                <a:ext cx="636" cy="0"/>
              </a:xfrm>
              <a:prstGeom prst="line">
                <a:avLst/>
              </a:prstGeom>
              <a:noFill/>
              <a:ln w="19050">
                <a:solidFill>
                  <a:sysClr val="windowText" lastClr="000000"/>
                </a:solidFill>
                <a:round/>
                <a:headEnd/>
                <a:tailEnd type="triangle" w="lg" len="lg"/>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68" name="Text Box 30"/>
              <p:cNvSpPr txBox="1">
                <a:spLocks noChangeArrowheads="1"/>
              </p:cNvSpPr>
              <p:nvPr/>
            </p:nvSpPr>
            <p:spPr bwMode="auto">
              <a:xfrm>
                <a:off x="3866" y="2370"/>
                <a:ext cx="1074" cy="225"/>
              </a:xfrm>
              <a:prstGeom prst="rect">
                <a:avLst/>
              </a:prstGeom>
              <a:noFill/>
              <a:ln w="9525">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rPr>
                  <a:t>Surplus Runoff</a:t>
                </a:r>
              </a:p>
            </p:txBody>
          </p:sp>
          <p:sp>
            <p:nvSpPr>
              <p:cNvPr id="69" name="Line 31"/>
              <p:cNvSpPr>
                <a:spLocks noChangeShapeType="1"/>
              </p:cNvSpPr>
              <p:nvPr/>
            </p:nvSpPr>
            <p:spPr bwMode="auto">
              <a:xfrm>
                <a:off x="2148" y="570"/>
                <a:ext cx="816" cy="1152"/>
              </a:xfrm>
              <a:prstGeom prst="line">
                <a:avLst/>
              </a:prstGeom>
              <a:noFill/>
              <a:ln w="19050">
                <a:solidFill>
                  <a:sysClr val="windowText" lastClr="000000"/>
                </a:solidFill>
                <a:prstDash val="dash"/>
                <a:round/>
                <a:headEnd/>
                <a:tailEnd type="triangle" w="lg" len="lg"/>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sp>
            <p:nvSpPr>
              <p:cNvPr id="70" name="Line 32"/>
              <p:cNvSpPr>
                <a:spLocks noChangeShapeType="1"/>
              </p:cNvSpPr>
              <p:nvPr/>
            </p:nvSpPr>
            <p:spPr bwMode="auto">
              <a:xfrm>
                <a:off x="2184" y="510"/>
                <a:ext cx="1284" cy="918"/>
              </a:xfrm>
              <a:prstGeom prst="line">
                <a:avLst/>
              </a:prstGeom>
              <a:noFill/>
              <a:ln w="19050">
                <a:solidFill>
                  <a:sysClr val="windowText" lastClr="000000"/>
                </a:solidFill>
                <a:prstDash val="dash"/>
                <a:round/>
                <a:headEnd/>
                <a:tailEnd type="triangle" w="lg" len="lg"/>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ysClr val="windowText" lastClr="000000"/>
                  </a:solidFill>
                  <a:effectLst/>
                  <a:uLnTx/>
                  <a:uFillTx/>
                  <a:latin typeface="Arial" charset="0"/>
                  <a:ea typeface="+mn-ea"/>
                  <a:cs typeface="+mn-cs"/>
                </a:endParaRPr>
              </a:p>
            </p:txBody>
          </p:sp>
        </p:grpSp>
        <p:sp>
          <p:nvSpPr>
            <p:cNvPr id="32" name="TextBox 31"/>
            <p:cNvSpPr txBox="1"/>
            <p:nvPr/>
          </p:nvSpPr>
          <p:spPr>
            <a:xfrm>
              <a:off x="2337377" y="324297"/>
              <a:ext cx="4495799" cy="490658"/>
            </a:xfrm>
            <a:prstGeom prst="rect">
              <a:avLst/>
            </a:prstGeom>
            <a:solidFill>
              <a:sysClr val="window" lastClr="FFFFFF"/>
            </a:solid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624A6"/>
                  </a:solidFill>
                  <a:effectLst/>
                  <a:uLnTx/>
                  <a:uFillTx/>
                  <a:latin typeface="Arial" pitchFamily="34" charset="0"/>
                  <a:cs typeface="Arial" pitchFamily="34" charset="0"/>
                </a:rPr>
                <a:t>Monthly Water Balance Model</a:t>
              </a:r>
            </a:p>
          </p:txBody>
        </p:sp>
      </p:grpSp>
      <p:sp>
        <p:nvSpPr>
          <p:cNvPr id="71" name="TextBox 70"/>
          <p:cNvSpPr txBox="1"/>
          <p:nvPr/>
        </p:nvSpPr>
        <p:spPr>
          <a:xfrm>
            <a:off x="1968819" y="2714951"/>
            <a:ext cx="5338001" cy="1200329"/>
          </a:xfrm>
          <a:prstGeom prst="rect">
            <a:avLst/>
          </a:prstGeom>
          <a:solidFill>
            <a:schemeClr val="bg1"/>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sz="2400" dirty="0">
                <a:solidFill>
                  <a:schemeClr val="tx1"/>
                </a:solidFill>
              </a:rPr>
              <a:t>U.S. Geological Survey</a:t>
            </a:r>
          </a:p>
          <a:p>
            <a:pPr algn="ctr"/>
            <a:r>
              <a:rPr lang="en-US" sz="2400" dirty="0">
                <a:solidFill>
                  <a:schemeClr val="tx1"/>
                </a:solidFill>
              </a:rPr>
              <a:t>Modeling of Watershed Systems (MOWS)</a:t>
            </a:r>
          </a:p>
          <a:p>
            <a:pPr algn="ctr"/>
            <a:r>
              <a:rPr lang="en-US" sz="2400" dirty="0">
                <a:solidFill>
                  <a:schemeClr val="tx1"/>
                </a:solidFill>
              </a:rPr>
              <a:t>http://wwwbrr.cr.usgs.gov/mows</a:t>
            </a:r>
          </a:p>
        </p:txBody>
      </p:sp>
    </p:spTree>
    <p:extLst>
      <p:ext uri="{BB962C8B-B14F-4D97-AF65-F5344CB8AC3E}">
        <p14:creationId xmlns:p14="http://schemas.microsoft.com/office/powerpoint/2010/main" val="404314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up)">
                                      <p:cBhvr>
                                        <p:cTn id="7" dur="500"/>
                                        <p:tgtEl>
                                          <p:spTgt spid="25">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animEffect transition="in" filter="wipe(up)">
                                      <p:cBhvr>
                                        <p:cTn id="11" dur="500"/>
                                        <p:tgtEl>
                                          <p:spTgt spid="2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6"/>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24"/>
                                        </p:tgtEl>
                                        <p:attrNameLst>
                                          <p:attrName>style.visibility</p:attrName>
                                        </p:attrNameLst>
                                      </p:cBhvr>
                                      <p:to>
                                        <p:strVal val="hidden"/>
                                      </p:to>
                                    </p:set>
                                  </p:childTnLst>
                                </p:cTn>
                              </p:par>
                              <p:par>
                                <p:cTn id="26" presetID="22" presetClass="entr" presetSubtype="1" fill="hold" nodeType="withEffect">
                                  <p:stCondLst>
                                    <p:cond delay="0"/>
                                  </p:stCondLst>
                                  <p:childTnLst>
                                    <p:set>
                                      <p:cBhvr>
                                        <p:cTn id="27" dur="1" fill="hold">
                                          <p:stCondLst>
                                            <p:cond delay="0"/>
                                          </p:stCondLst>
                                        </p:cTn>
                                        <p:tgtEl>
                                          <p:spTgt spid="25">
                                            <p:txEl>
                                              <p:pRg st="2" end="2"/>
                                            </p:txEl>
                                          </p:spTgt>
                                        </p:tgtEl>
                                        <p:attrNameLst>
                                          <p:attrName>style.visibility</p:attrName>
                                        </p:attrNameLst>
                                      </p:cBhvr>
                                      <p:to>
                                        <p:strVal val="visible"/>
                                      </p:to>
                                    </p:set>
                                    <p:animEffect transition="in" filter="wipe(up)">
                                      <p:cBhvr>
                                        <p:cTn id="28" dur="500"/>
                                        <p:tgtEl>
                                          <p:spTgt spid="25">
                                            <p:txEl>
                                              <p:pRg st="2" end="2"/>
                                            </p:txEl>
                                          </p:spTgt>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25">
                                            <p:txEl>
                                              <p:pRg st="3" end="3"/>
                                            </p:txEl>
                                          </p:spTgt>
                                        </p:tgtEl>
                                        <p:attrNameLst>
                                          <p:attrName>style.visibility</p:attrName>
                                        </p:attrNameLst>
                                      </p:cBhvr>
                                      <p:to>
                                        <p:strVal val="visible"/>
                                      </p:to>
                                    </p:set>
                                    <p:animEffect transition="in" filter="wipe(up)">
                                      <p:cBhvr>
                                        <p:cTn id="32" dur="500"/>
                                        <p:tgtEl>
                                          <p:spTgt spid="25">
                                            <p:txEl>
                                              <p:pRg st="3" end="3"/>
                                            </p:txEl>
                                          </p:spTgt>
                                        </p:tgtEl>
                                      </p:cBhvr>
                                    </p:animEffec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25">
                                            <p:txEl>
                                              <p:pRg st="4" end="4"/>
                                            </p:txEl>
                                          </p:spTgt>
                                        </p:tgtEl>
                                        <p:attrNameLst>
                                          <p:attrName>style.visibility</p:attrName>
                                        </p:attrNameLst>
                                      </p:cBhvr>
                                      <p:to>
                                        <p:strVal val="visible"/>
                                      </p:to>
                                    </p:set>
                                    <p:animEffect transition="in" filter="wipe(up)">
                                      <p:cBhvr>
                                        <p:cTn id="36" dur="500"/>
                                        <p:tgtEl>
                                          <p:spTgt spid="25">
                                            <p:txEl>
                                              <p:pRg st="4" end="4"/>
                                            </p:txEl>
                                          </p:spTgt>
                                        </p:tgtEl>
                                      </p:cBhvr>
                                    </p:animEffect>
                                  </p:childTnLst>
                                </p:cTn>
                              </p:par>
                            </p:childTnLst>
                          </p:cTn>
                        </p:par>
                        <p:par>
                          <p:cTn id="37" fill="hold">
                            <p:stCondLst>
                              <p:cond delay="1500"/>
                            </p:stCondLst>
                            <p:childTnLst>
                              <p:par>
                                <p:cTn id="38" presetID="10" presetClass="entr" presetSubtype="0"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6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par>
                                <p:cTn id="45" presetID="22" presetClass="entr" presetSubtype="1" fill="hold" nodeType="withEffect">
                                  <p:stCondLst>
                                    <p:cond delay="0"/>
                                  </p:stCondLst>
                                  <p:childTnLst>
                                    <p:set>
                                      <p:cBhvr>
                                        <p:cTn id="46" dur="1" fill="hold">
                                          <p:stCondLst>
                                            <p:cond delay="0"/>
                                          </p:stCondLst>
                                        </p:cTn>
                                        <p:tgtEl>
                                          <p:spTgt spid="25">
                                            <p:txEl>
                                              <p:pRg st="5" end="5"/>
                                            </p:txEl>
                                          </p:spTgt>
                                        </p:tgtEl>
                                        <p:attrNameLst>
                                          <p:attrName>style.visibility</p:attrName>
                                        </p:attrNameLst>
                                      </p:cBhvr>
                                      <p:to>
                                        <p:strVal val="visible"/>
                                      </p:to>
                                    </p:set>
                                    <p:animEffect transition="in" filter="wipe(up)">
                                      <p:cBhvr>
                                        <p:cTn id="47" dur="500"/>
                                        <p:tgtEl>
                                          <p:spTgt spid="25">
                                            <p:txEl>
                                              <p:pRg st="5" end="5"/>
                                            </p:txEl>
                                          </p:spTgt>
                                        </p:tgtEl>
                                      </p:cBhvr>
                                    </p:animEffect>
                                  </p:childTnLst>
                                </p:cTn>
                              </p:par>
                            </p:childTnLst>
                          </p:cTn>
                        </p:par>
                        <p:par>
                          <p:cTn id="48" fill="hold">
                            <p:stCondLst>
                              <p:cond delay="500"/>
                            </p:stCondLst>
                            <p:childTnLst>
                              <p:par>
                                <p:cTn id="49" presetID="22" presetClass="entr" presetSubtype="1" fill="hold" nodeType="afterEffect">
                                  <p:stCondLst>
                                    <p:cond delay="0"/>
                                  </p:stCondLst>
                                  <p:childTnLst>
                                    <p:set>
                                      <p:cBhvr>
                                        <p:cTn id="50" dur="1" fill="hold">
                                          <p:stCondLst>
                                            <p:cond delay="0"/>
                                          </p:stCondLst>
                                        </p:cTn>
                                        <p:tgtEl>
                                          <p:spTgt spid="25">
                                            <p:txEl>
                                              <p:pRg st="6" end="6"/>
                                            </p:txEl>
                                          </p:spTgt>
                                        </p:tgtEl>
                                        <p:attrNameLst>
                                          <p:attrName>style.visibility</p:attrName>
                                        </p:attrNameLst>
                                      </p:cBhvr>
                                      <p:to>
                                        <p:strVal val="visible"/>
                                      </p:to>
                                    </p:set>
                                    <p:animEffect transition="in" filter="wipe(up)">
                                      <p:cBhvr>
                                        <p:cTn id="51" dur="500"/>
                                        <p:tgtEl>
                                          <p:spTgt spid="25">
                                            <p:txEl>
                                              <p:pRg st="6" end="6"/>
                                            </p:txEl>
                                          </p:spTgt>
                                        </p:tgtEl>
                                      </p:cBhvr>
                                    </p:animEffect>
                                  </p:childTnLst>
                                </p:cTn>
                              </p:par>
                            </p:childTnLst>
                          </p:cTn>
                        </p:par>
                        <p:par>
                          <p:cTn id="52" fill="hold">
                            <p:stCondLst>
                              <p:cond delay="1000"/>
                            </p:stCondLst>
                            <p:childTnLst>
                              <p:par>
                                <p:cTn id="53" presetID="10" presetClass="entr" presetSubtype="0"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par>
                          <p:cTn id="56" fill="hold">
                            <p:stCondLst>
                              <p:cond delay="1500"/>
                            </p:stCondLst>
                            <p:childTnLst>
                              <p:par>
                                <p:cTn id="57" presetID="22" presetClass="entr" presetSubtype="1"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up)">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22"/>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27"/>
                                        </p:tgtEl>
                                        <p:attrNameLst>
                                          <p:attrName>style.visibility</p:attrName>
                                        </p:attrNameLst>
                                      </p:cBhvr>
                                      <p:to>
                                        <p:strVal val="hidden"/>
                                      </p:to>
                                    </p:set>
                                  </p:childTnLst>
                                </p:cTn>
                              </p:par>
                              <p:par>
                                <p:cTn id="66" presetID="22" presetClass="entr" presetSubtype="1" fill="hold" nodeType="withEffect">
                                  <p:stCondLst>
                                    <p:cond delay="0"/>
                                  </p:stCondLst>
                                  <p:childTnLst>
                                    <p:set>
                                      <p:cBhvr>
                                        <p:cTn id="67" dur="1" fill="hold">
                                          <p:stCondLst>
                                            <p:cond delay="0"/>
                                          </p:stCondLst>
                                        </p:cTn>
                                        <p:tgtEl>
                                          <p:spTgt spid="25">
                                            <p:txEl>
                                              <p:pRg st="7" end="7"/>
                                            </p:txEl>
                                          </p:spTgt>
                                        </p:tgtEl>
                                        <p:attrNameLst>
                                          <p:attrName>style.visibility</p:attrName>
                                        </p:attrNameLst>
                                      </p:cBhvr>
                                      <p:to>
                                        <p:strVal val="visible"/>
                                      </p:to>
                                    </p:set>
                                    <p:animEffect transition="in" filter="wipe(up)">
                                      <p:cBhvr>
                                        <p:cTn id="68" dur="500"/>
                                        <p:tgtEl>
                                          <p:spTgt spid="25">
                                            <p:txEl>
                                              <p:pRg st="7" end="7"/>
                                            </p:txEl>
                                          </p:spTgt>
                                        </p:tgtEl>
                                      </p:cBhvr>
                                    </p:animEffec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25">
                                            <p:txEl>
                                              <p:pRg st="8" end="8"/>
                                            </p:txEl>
                                          </p:spTgt>
                                        </p:tgtEl>
                                        <p:attrNameLst>
                                          <p:attrName>style.visibility</p:attrName>
                                        </p:attrNameLst>
                                      </p:cBhvr>
                                      <p:to>
                                        <p:strVal val="visible"/>
                                      </p:to>
                                    </p:set>
                                    <p:animEffect transition="in" filter="wipe(up)">
                                      <p:cBhvr>
                                        <p:cTn id="72" dur="500"/>
                                        <p:tgtEl>
                                          <p:spTgt spid="25">
                                            <p:txEl>
                                              <p:pRg st="8" end="8"/>
                                            </p:txEl>
                                          </p:spTgt>
                                        </p:tgtEl>
                                      </p:cBhvr>
                                    </p:animEffect>
                                  </p:childTnLst>
                                </p:cTn>
                              </p:par>
                            </p:childTnLst>
                          </p:cTn>
                        </p:par>
                        <p:par>
                          <p:cTn id="73" fill="hold">
                            <p:stCondLst>
                              <p:cond delay="1000"/>
                            </p:stCondLst>
                            <p:childTnLst>
                              <p:par>
                                <p:cTn id="74" presetID="10" presetClass="entr" presetSubtype="0" fill="hold" nodeType="after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2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71"/>
                                        </p:tgtEl>
                                        <p:attrNameLst>
                                          <p:attrName>style.visibility</p:attrName>
                                        </p:attrNameLst>
                                      </p:cBhvr>
                                      <p:to>
                                        <p:strVal val="visible"/>
                                      </p:to>
                                    </p:set>
                                    <p:animEffect transition="in" filter="fade">
                                      <p:cBhvr>
                                        <p:cTn id="8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7" grpId="0" animBg="1"/>
      <p:bldP spid="27" grpId="1" animBg="1"/>
      <p:bldP spid="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PRMS Specific Usage</a:t>
            </a:r>
          </a:p>
        </p:txBody>
      </p:sp>
      <p:sp>
        <p:nvSpPr>
          <p:cNvPr id="3" name="Content Placeholder 2"/>
          <p:cNvSpPr>
            <a:spLocks noGrp="1"/>
          </p:cNvSpPr>
          <p:nvPr>
            <p:ph idx="1"/>
          </p:nvPr>
        </p:nvSpPr>
        <p:spPr>
          <a:xfrm>
            <a:off x="152400" y="1219200"/>
            <a:ext cx="8915400" cy="4525963"/>
          </a:xfrm>
        </p:spPr>
        <p:txBody>
          <a:bodyPr/>
          <a:lstStyle/>
          <a:p>
            <a:r>
              <a:rPr lang="en-US" sz="2400" b="1" i="1" u="sng" dirty="0"/>
              <a:t>Process </a:t>
            </a:r>
            <a:r>
              <a:rPr lang="en-US" sz="2400" dirty="0"/>
              <a:t>– major hydrologic processes </a:t>
            </a:r>
          </a:p>
          <a:p>
            <a:r>
              <a:rPr lang="en-US" sz="2400" b="1" i="1" u="sng" dirty="0"/>
              <a:t>Module </a:t>
            </a:r>
            <a:r>
              <a:rPr lang="en-US" sz="2400" dirty="0"/>
              <a:t>– computer source code used to simulate a process</a:t>
            </a:r>
          </a:p>
          <a:p>
            <a:r>
              <a:rPr lang="en-US" sz="2400" b="1" i="1" u="sng" dirty="0"/>
              <a:t>Parameter </a:t>
            </a:r>
            <a:r>
              <a:rPr lang="en-US" sz="2400" dirty="0"/>
              <a:t>– input value that does not change during a simulation</a:t>
            </a:r>
          </a:p>
          <a:p>
            <a:r>
              <a:rPr lang="en-US" sz="2400" b="1" i="1" u="sng" dirty="0"/>
              <a:t>Variable </a:t>
            </a:r>
            <a:r>
              <a:rPr lang="en-US" sz="2400" dirty="0"/>
              <a:t>– value that can change with time during a simulation</a:t>
            </a:r>
          </a:p>
          <a:p>
            <a:r>
              <a:rPr lang="en-US" sz="2400" b="1" i="1" u="sng" dirty="0"/>
              <a:t>Data</a:t>
            </a:r>
            <a:r>
              <a:rPr lang="en-US" sz="2400" dirty="0"/>
              <a:t> – input variable</a:t>
            </a:r>
          </a:p>
          <a:p>
            <a:r>
              <a:rPr lang="en-US" sz="2400" b="1" i="1" u="sng" dirty="0"/>
              <a:t>Dimension</a:t>
            </a:r>
            <a:r>
              <a:rPr lang="en-US" sz="2400" dirty="0"/>
              <a:t> – value that sets the number of values of a parameter or variable</a:t>
            </a:r>
          </a:p>
          <a:p>
            <a:r>
              <a:rPr lang="en-US" sz="2400" b="1" i="1" u="sng" dirty="0"/>
              <a:t>Reservoir</a:t>
            </a:r>
            <a:r>
              <a:rPr lang="en-US" sz="2400" dirty="0"/>
              <a:t> – conceptual water-storage mechanism (not necessarily a physical lake used for the storage and regulation of water) </a:t>
            </a:r>
          </a:p>
          <a:p>
            <a:r>
              <a:rPr lang="en-US" sz="2400" b="1" i="1" u="sng" dirty="0"/>
              <a:t>Control Variable (or Parameter) </a:t>
            </a:r>
            <a:r>
              <a:rPr lang="en-US" sz="2400" dirty="0"/>
              <a:t>–input value used by the model to control the simulation</a:t>
            </a:r>
          </a:p>
          <a:p>
            <a:endParaRPr lang="en-US" dirty="0"/>
          </a:p>
          <a:p>
            <a:endParaRPr lang="en-US" dirty="0"/>
          </a:p>
        </p:txBody>
      </p:sp>
    </p:spTree>
    <p:extLst>
      <p:ext uri="{BB962C8B-B14F-4D97-AF65-F5344CB8AC3E}">
        <p14:creationId xmlns:p14="http://schemas.microsoft.com/office/powerpoint/2010/main" val="77427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Application Setup</a:t>
            </a:r>
          </a:p>
        </p:txBody>
      </p:sp>
      <p:sp>
        <p:nvSpPr>
          <p:cNvPr id="3" name="Content Placeholder 2"/>
          <p:cNvSpPr>
            <a:spLocks noGrp="1"/>
          </p:cNvSpPr>
          <p:nvPr>
            <p:ph idx="1"/>
          </p:nvPr>
        </p:nvSpPr>
        <p:spPr>
          <a:xfrm>
            <a:off x="152400" y="1219200"/>
            <a:ext cx="8915400" cy="4525963"/>
          </a:xfrm>
        </p:spPr>
        <p:txBody>
          <a:bodyPr/>
          <a:lstStyle/>
          <a:p>
            <a:pPr marL="0" indent="0" algn="ctr">
              <a:buNone/>
            </a:pPr>
            <a:r>
              <a:rPr lang="en-US" dirty="0"/>
              <a:t>Processing of spatial and temporal information to create the input files necessary to run the model</a:t>
            </a:r>
          </a:p>
          <a:p>
            <a:endParaRPr lang="en-US" sz="2400" dirty="0"/>
          </a:p>
          <a:p>
            <a:endParaRPr lang="en-US" dirty="0"/>
          </a:p>
        </p:txBody>
      </p:sp>
    </p:spTree>
    <p:extLst>
      <p:ext uri="{BB962C8B-B14F-4D97-AF65-F5344CB8AC3E}">
        <p14:creationId xmlns:p14="http://schemas.microsoft.com/office/powerpoint/2010/main" val="2930508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Spatial Setup</a:t>
            </a:r>
          </a:p>
        </p:txBody>
      </p:sp>
      <p:sp>
        <p:nvSpPr>
          <p:cNvPr id="3" name="Content Placeholder 2"/>
          <p:cNvSpPr>
            <a:spLocks noGrp="1"/>
          </p:cNvSpPr>
          <p:nvPr>
            <p:ph idx="1"/>
          </p:nvPr>
        </p:nvSpPr>
        <p:spPr>
          <a:xfrm>
            <a:off x="152400" y="1219200"/>
            <a:ext cx="8915400" cy="4525963"/>
          </a:xfrm>
        </p:spPr>
        <p:txBody>
          <a:bodyPr/>
          <a:lstStyle/>
          <a:p>
            <a:r>
              <a:rPr lang="en-US" sz="2400" b="1" i="1" u="sng" dirty="0"/>
              <a:t>Domain</a:t>
            </a:r>
            <a:r>
              <a:rPr lang="en-US" sz="2400" dirty="0"/>
              <a:t> – geographical extent of the application (polygon)</a:t>
            </a:r>
          </a:p>
          <a:p>
            <a:r>
              <a:rPr lang="en-US" sz="2400" b="1" i="1" u="sng" dirty="0"/>
              <a:t>Points of interest (POI)</a:t>
            </a:r>
            <a:r>
              <a:rPr lang="en-US" sz="2400" dirty="0"/>
              <a:t> – meaningful, real world locations (points)</a:t>
            </a:r>
          </a:p>
          <a:p>
            <a:r>
              <a:rPr lang="en-US" sz="2400" b="1" i="1" u="sng" dirty="0"/>
              <a:t>Stream segments </a:t>
            </a:r>
            <a:r>
              <a:rPr lang="en-US" sz="2400" dirty="0"/>
              <a:t>– model features that conveys stream flow (arcs)</a:t>
            </a:r>
          </a:p>
          <a:p>
            <a:r>
              <a:rPr lang="en-US" sz="2400" b="1" i="1" u="sng" dirty="0"/>
              <a:t>Hydrologic response unit (HRU)</a:t>
            </a:r>
            <a:r>
              <a:rPr lang="en-US" sz="2400" dirty="0"/>
              <a:t> – model features used for simulation of hydrologic response of the land (polygon)</a:t>
            </a:r>
          </a:p>
          <a:p>
            <a:r>
              <a:rPr lang="en-US" sz="2400" b="1" i="1" u="sng" dirty="0"/>
              <a:t>Grid cells </a:t>
            </a:r>
            <a:r>
              <a:rPr lang="en-US" sz="2400" dirty="0"/>
              <a:t>– HRUs delineated as regular rectangles (polygon)</a:t>
            </a:r>
          </a:p>
          <a:p>
            <a:r>
              <a:rPr lang="en-US" sz="2400" b="1" i="1" u="sng" dirty="0"/>
              <a:t>Connectivity for routing </a:t>
            </a:r>
            <a:r>
              <a:rPr lang="en-US" sz="2400" dirty="0"/>
              <a:t>– HRUs are connected to stream segments; stream segments are connected to other stream segments; POIs are on the end points of stream segments.</a:t>
            </a:r>
            <a:endParaRPr lang="en-US" dirty="0"/>
          </a:p>
          <a:p>
            <a:r>
              <a:rPr lang="en-US" sz="2400" b="1" i="1" u="sng" dirty="0"/>
              <a:t>Scale</a:t>
            </a:r>
            <a:r>
              <a:rPr lang="en-US" sz="2400" dirty="0"/>
              <a:t> – larger or smaller domain</a:t>
            </a:r>
          </a:p>
          <a:p>
            <a:r>
              <a:rPr lang="en-US" sz="2400" b="1" i="1" u="sng" dirty="0"/>
              <a:t>Resolution</a:t>
            </a:r>
            <a:r>
              <a:rPr lang="en-US" sz="2400" dirty="0"/>
              <a:t> – more or less POIs, stream segments and HRUs</a:t>
            </a:r>
          </a:p>
        </p:txBody>
      </p:sp>
    </p:spTree>
    <p:extLst>
      <p:ext uri="{BB962C8B-B14F-4D97-AF65-F5344CB8AC3E}">
        <p14:creationId xmlns:p14="http://schemas.microsoft.com/office/powerpoint/2010/main" val="158463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Geospatial Fabric</a:t>
            </a:r>
          </a:p>
        </p:txBody>
      </p:sp>
      <p:pic>
        <p:nvPicPr>
          <p:cNvPr id="5" name="Picture 2"/>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2305" t="20087" r="9491" b="6813"/>
          <a:stretch/>
        </p:blipFill>
        <p:spPr bwMode="auto">
          <a:xfrm>
            <a:off x="737597" y="990600"/>
            <a:ext cx="8133467" cy="526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50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Temporal Setup</a:t>
            </a:r>
          </a:p>
        </p:txBody>
      </p:sp>
      <p:sp>
        <p:nvSpPr>
          <p:cNvPr id="3" name="Content Placeholder 2"/>
          <p:cNvSpPr>
            <a:spLocks noGrp="1"/>
          </p:cNvSpPr>
          <p:nvPr>
            <p:ph idx="1"/>
          </p:nvPr>
        </p:nvSpPr>
        <p:spPr>
          <a:xfrm>
            <a:off x="152400" y="1219200"/>
            <a:ext cx="8915400" cy="4525963"/>
          </a:xfrm>
        </p:spPr>
        <p:txBody>
          <a:bodyPr/>
          <a:lstStyle/>
          <a:p>
            <a:r>
              <a:rPr lang="en-US" sz="2000" b="1" i="1" u="sng" dirty="0"/>
              <a:t>Measured vs. simulated</a:t>
            </a:r>
            <a:r>
              <a:rPr lang="en-US" sz="2000" dirty="0"/>
              <a:t> – “data” typically means measured input values</a:t>
            </a:r>
          </a:p>
          <a:p>
            <a:r>
              <a:rPr lang="en-US" sz="2000" b="1" i="1" u="sng" dirty="0"/>
              <a:t>Climate data</a:t>
            </a:r>
            <a:r>
              <a:rPr lang="en-US" sz="2000" dirty="0"/>
              <a:t> – time series of weather data (temperature, precipitation, etc.)</a:t>
            </a:r>
          </a:p>
          <a:p>
            <a:r>
              <a:rPr lang="en-US" sz="2000" b="1" i="1" u="sng" dirty="0"/>
              <a:t>Station data</a:t>
            </a:r>
            <a:r>
              <a:rPr lang="en-US" sz="2000" dirty="0"/>
              <a:t> – climate or stream flow data that has been measured at a station</a:t>
            </a:r>
          </a:p>
          <a:p>
            <a:r>
              <a:rPr lang="en-US" sz="2000" b="1" i="1" u="sng" dirty="0"/>
              <a:t>Gridded station data (GSD) </a:t>
            </a:r>
            <a:r>
              <a:rPr lang="en-US" sz="2000" dirty="0"/>
              <a:t>– climate data that has been interpolated to regular grid cells</a:t>
            </a:r>
          </a:p>
          <a:p>
            <a:r>
              <a:rPr lang="en-US" sz="2000" b="1" i="1" u="sng" dirty="0"/>
              <a:t>PRISM/Daymet/Maurer</a:t>
            </a:r>
            <a:r>
              <a:rPr lang="en-US" sz="2000" dirty="0"/>
              <a:t> – GSD produced by PRISM Climate Group, ORNL/NASA, or Ed Maurer, respectively</a:t>
            </a:r>
          </a:p>
          <a:p>
            <a:r>
              <a:rPr lang="en-US" sz="2000" b="1" i="1" u="sng" dirty="0"/>
              <a:t>General circulation model (GCM) </a:t>
            </a:r>
            <a:r>
              <a:rPr lang="en-US" sz="2000" dirty="0"/>
              <a:t>– simulation model of the atmosphere. Can be used to generate climate “data.”</a:t>
            </a:r>
          </a:p>
          <a:p>
            <a:r>
              <a:rPr lang="en-US" sz="2000" b="1" i="1" u="sng" dirty="0"/>
              <a:t>Downscale </a:t>
            </a:r>
            <a:r>
              <a:rPr lang="en-US" sz="2000" dirty="0"/>
              <a:t>– procedure to convert coarse resolution climate data to a finer resolution</a:t>
            </a:r>
          </a:p>
          <a:p>
            <a:r>
              <a:rPr lang="en-US" sz="2000" b="1" i="1" u="sng" dirty="0"/>
              <a:t>Current (or historical) conditions </a:t>
            </a:r>
            <a:r>
              <a:rPr lang="en-US" sz="2000" dirty="0"/>
              <a:t>– simulations of time periods that have already occurred</a:t>
            </a:r>
          </a:p>
          <a:p>
            <a:r>
              <a:rPr lang="en-US" sz="2000" b="1" i="1" u="sng" dirty="0"/>
              <a:t>Future projections </a:t>
            </a:r>
            <a:r>
              <a:rPr lang="en-US" sz="2000" dirty="0"/>
              <a:t>– simulations of time periods in the future</a:t>
            </a:r>
          </a:p>
        </p:txBody>
      </p:sp>
    </p:spTree>
    <p:extLst>
      <p:ext uri="{BB962C8B-B14F-4D97-AF65-F5344CB8AC3E}">
        <p14:creationId xmlns:p14="http://schemas.microsoft.com/office/powerpoint/2010/main" val="359327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Calibration Terminology</a:t>
            </a:r>
          </a:p>
        </p:txBody>
      </p:sp>
      <p:sp>
        <p:nvSpPr>
          <p:cNvPr id="3" name="Content Placeholder 2"/>
          <p:cNvSpPr>
            <a:spLocks noGrp="1"/>
          </p:cNvSpPr>
          <p:nvPr>
            <p:ph idx="1"/>
          </p:nvPr>
        </p:nvSpPr>
        <p:spPr>
          <a:xfrm>
            <a:off x="152400" y="914400"/>
            <a:ext cx="8915400" cy="4525963"/>
          </a:xfrm>
        </p:spPr>
        <p:txBody>
          <a:bodyPr/>
          <a:lstStyle/>
          <a:p>
            <a:r>
              <a:rPr lang="en-US" sz="2000" b="1" i="1" u="sng" dirty="0"/>
              <a:t>Calibration</a:t>
            </a:r>
            <a:r>
              <a:rPr lang="en-US" sz="2000" dirty="0"/>
              <a:t> – adjusting parameters so that simulated variables more closely match measured data</a:t>
            </a:r>
          </a:p>
          <a:p>
            <a:r>
              <a:rPr lang="en-US" sz="2000" b="1" i="1" u="sng" dirty="0"/>
              <a:t>Verification</a:t>
            </a:r>
            <a:r>
              <a:rPr lang="en-US" sz="2000" dirty="0"/>
              <a:t> – process of comparing simulated variables to measured data to assess simulation performance</a:t>
            </a:r>
          </a:p>
          <a:p>
            <a:r>
              <a:rPr lang="en-US" sz="2000" b="1" i="1" u="sng" dirty="0"/>
              <a:t>Sensitivity</a:t>
            </a:r>
            <a:r>
              <a:rPr lang="en-US" sz="2000" dirty="0"/>
              <a:t> – how simulated variables change as parameters change</a:t>
            </a:r>
          </a:p>
          <a:p>
            <a:r>
              <a:rPr lang="en-US" sz="2000" b="1" i="1" u="sng" dirty="0"/>
              <a:t>Uncertainty</a:t>
            </a:r>
            <a:r>
              <a:rPr lang="en-US" sz="2000" dirty="0"/>
              <a:t> – variability in simulated variables when some characteristics of the input data and/or behavior of the processes are not completely known</a:t>
            </a:r>
          </a:p>
          <a:p>
            <a:r>
              <a:rPr lang="en-US" sz="2000" b="1" i="1" u="sng" dirty="0"/>
              <a:t>Error</a:t>
            </a:r>
            <a:r>
              <a:rPr lang="en-US" sz="2000" dirty="0"/>
              <a:t> – measured value minus the corresponding simulated value</a:t>
            </a:r>
          </a:p>
          <a:p>
            <a:r>
              <a:rPr lang="en-US" sz="2000" b="1" i="1" u="sng" dirty="0"/>
              <a:t>Objective function</a:t>
            </a:r>
            <a:r>
              <a:rPr lang="en-US" sz="2000" dirty="0"/>
              <a:t> – an equation to be optimized to reduce error</a:t>
            </a:r>
          </a:p>
          <a:p>
            <a:r>
              <a:rPr lang="en-US" sz="2000" b="1" i="1" u="sng" dirty="0"/>
              <a:t>Ungaged</a:t>
            </a:r>
            <a:r>
              <a:rPr lang="en-US" sz="2000" dirty="0"/>
              <a:t> – a watershed without measured stream flow data</a:t>
            </a:r>
          </a:p>
          <a:p>
            <a:r>
              <a:rPr lang="en-US" sz="2000" b="1" i="1" u="sng" dirty="0"/>
              <a:t>Regionalization</a:t>
            </a:r>
            <a:r>
              <a:rPr lang="en-US" sz="2000" dirty="0"/>
              <a:t> – a method to transfer calibrated parameters to ungaged areas</a:t>
            </a:r>
          </a:p>
          <a:p>
            <a:r>
              <a:rPr lang="en-US" sz="2000" b="1" i="1" u="sng" dirty="0"/>
              <a:t>Local vs. accumulated</a:t>
            </a:r>
            <a:r>
              <a:rPr lang="en-US" sz="2000" dirty="0"/>
              <a:t> – single HRU output vs. aggregated output for all HRUs above a point on a stream segment network</a:t>
            </a:r>
          </a:p>
          <a:p>
            <a:r>
              <a:rPr lang="en-US" sz="2000" b="1" i="1" u="sng" dirty="0"/>
              <a:t>Mean monthly</a:t>
            </a:r>
            <a:r>
              <a:rPr lang="en-US" sz="2000" dirty="0"/>
              <a:t> – 12 mean values, computed for a time series after the values have been partitioned into their respective month.</a:t>
            </a:r>
          </a:p>
          <a:p>
            <a:r>
              <a:rPr lang="en-US" sz="2000" b="1" i="1" u="sng" dirty="0"/>
              <a:t>Monthly mean</a:t>
            </a:r>
            <a:r>
              <a:rPr lang="en-US" sz="2000" dirty="0"/>
              <a:t> – a time series of mean values with a monthly time step</a:t>
            </a:r>
          </a:p>
        </p:txBody>
      </p:sp>
    </p:spTree>
    <p:extLst>
      <p:ext uri="{BB962C8B-B14F-4D97-AF65-F5344CB8AC3E}">
        <p14:creationId xmlns:p14="http://schemas.microsoft.com/office/powerpoint/2010/main" val="251789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9771"/>
            <a:ext cx="9144000" cy="5518457"/>
          </a:xfrm>
          <a:prstGeom prst="rect">
            <a:avLst/>
          </a:prstGeom>
        </p:spPr>
      </p:pic>
      <p:sp>
        <p:nvSpPr>
          <p:cNvPr id="2" name="TextBox 1"/>
          <p:cNvSpPr txBox="1"/>
          <p:nvPr/>
        </p:nvSpPr>
        <p:spPr>
          <a:xfrm>
            <a:off x="228600" y="4343400"/>
            <a:ext cx="4118628" cy="923330"/>
          </a:xfrm>
          <a:prstGeom prst="rect">
            <a:avLst/>
          </a:prstGeom>
          <a:solidFill>
            <a:schemeClr val="bg1"/>
          </a:solidFill>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dirty="0">
                <a:solidFill>
                  <a:schemeClr val="tx1"/>
                </a:solidFill>
              </a:rPr>
              <a:t>U.S. Geological Survey</a:t>
            </a:r>
          </a:p>
          <a:p>
            <a:pPr algn="ctr"/>
            <a:r>
              <a:rPr lang="en-US" dirty="0">
                <a:solidFill>
                  <a:schemeClr val="tx1"/>
                </a:solidFill>
              </a:rPr>
              <a:t>Modeling of Watershed Systems (MOWS)</a:t>
            </a:r>
          </a:p>
          <a:p>
            <a:pPr algn="ctr"/>
            <a:r>
              <a:rPr lang="en-US" dirty="0">
                <a:solidFill>
                  <a:schemeClr val="tx1"/>
                </a:solidFill>
              </a:rPr>
              <a:t>http://wwwbrr.cr.usgs.gov/mows</a:t>
            </a:r>
          </a:p>
        </p:txBody>
      </p:sp>
    </p:spTree>
    <p:extLst>
      <p:ext uri="{BB962C8B-B14F-4D97-AF65-F5344CB8AC3E}">
        <p14:creationId xmlns:p14="http://schemas.microsoft.com/office/powerpoint/2010/main" val="4069352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Terminology</a:t>
            </a:r>
          </a:p>
        </p:txBody>
      </p:sp>
      <p:sp>
        <p:nvSpPr>
          <p:cNvPr id="3" name="Content Placeholder 2"/>
          <p:cNvSpPr>
            <a:spLocks noGrp="1"/>
          </p:cNvSpPr>
          <p:nvPr>
            <p:ph idx="1"/>
          </p:nvPr>
        </p:nvSpPr>
        <p:spPr/>
        <p:txBody>
          <a:bodyPr/>
          <a:lstStyle/>
          <a:p>
            <a:r>
              <a:rPr lang="en-US" b="1" i="1" u="sng" dirty="0"/>
              <a:t>Model</a:t>
            </a:r>
            <a:r>
              <a:rPr lang="en-US" dirty="0"/>
              <a:t> – Compiled simulation code</a:t>
            </a:r>
          </a:p>
          <a:p>
            <a:endParaRPr lang="en-US" dirty="0"/>
          </a:p>
          <a:p>
            <a:r>
              <a:rPr lang="en-US" b="1" i="1" u="sng" dirty="0"/>
              <a:t>Simulation </a:t>
            </a:r>
            <a:r>
              <a:rPr lang="en-US" dirty="0"/>
              <a:t>– a single run of a model</a:t>
            </a:r>
          </a:p>
          <a:p>
            <a:endParaRPr lang="en-US" dirty="0"/>
          </a:p>
          <a:p>
            <a:r>
              <a:rPr lang="en-US" b="1" i="1" u="sng" dirty="0"/>
              <a:t>Application</a:t>
            </a:r>
            <a:r>
              <a:rPr lang="en-US" dirty="0"/>
              <a:t> – Setup of a model at a specific location for simulation. Includes input and output files.</a:t>
            </a:r>
          </a:p>
        </p:txBody>
      </p:sp>
    </p:spTree>
    <p:extLst>
      <p:ext uri="{BB962C8B-B14F-4D97-AF65-F5344CB8AC3E}">
        <p14:creationId xmlns:p14="http://schemas.microsoft.com/office/powerpoint/2010/main" val="419184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7874</TotalTime>
  <Words>767</Words>
  <Application>Microsoft Office PowerPoint</Application>
  <PresentationFormat>On-screen Show (4:3)</PresentationFormat>
  <Paragraphs>91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PowerPoint Presentation</vt:lpstr>
      <vt:lpstr>PRMS Specific Usage</vt:lpstr>
      <vt:lpstr>Application Setup</vt:lpstr>
      <vt:lpstr>Spatial Setup</vt:lpstr>
      <vt:lpstr>Geospatial Fabric</vt:lpstr>
      <vt:lpstr>Temporal Setup</vt:lpstr>
      <vt:lpstr>Calibration Terminology</vt:lpstr>
      <vt:lpstr>PowerPoint Presentation</vt:lpstr>
      <vt:lpstr>Terminology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dc:creator>
  <cp:lastModifiedBy>Markstrom, Steven L</cp:lastModifiedBy>
  <cp:revision>109</cp:revision>
  <dcterms:created xsi:type="dcterms:W3CDTF">2014-04-15T15:46:52Z</dcterms:created>
  <dcterms:modified xsi:type="dcterms:W3CDTF">2018-11-30T21:39:56Z</dcterms:modified>
</cp:coreProperties>
</file>