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475" r:id="rId2"/>
    <p:sldId id="278" r:id="rId3"/>
    <p:sldId id="285" r:id="rId4"/>
    <p:sldId id="280" r:id="rId5"/>
    <p:sldId id="286" r:id="rId6"/>
    <p:sldId id="295" r:id="rId7"/>
    <p:sldId id="289" r:id="rId8"/>
    <p:sldId id="291" r:id="rId9"/>
    <p:sldId id="298" r:id="rId10"/>
    <p:sldId id="299" r:id="rId11"/>
    <p:sldId id="292" r:id="rId12"/>
    <p:sldId id="300" r:id="rId13"/>
    <p:sldId id="301" r:id="rId14"/>
    <p:sldId id="302" r:id="rId15"/>
    <p:sldId id="303" r:id="rId16"/>
    <p:sldId id="304" r:id="rId17"/>
    <p:sldId id="305" r:id="rId18"/>
    <p:sldId id="306" r:id="rId19"/>
    <p:sldId id="307" r:id="rId20"/>
    <p:sldId id="308" r:id="rId21"/>
    <p:sldId id="293" r:id="rId22"/>
    <p:sldId id="294" r:id="rId23"/>
    <p:sldId id="309" r:id="rId24"/>
    <p:sldId id="310" r:id="rId25"/>
    <p:sldId id="311" r:id="rId26"/>
    <p:sldId id="647" r:id="rId27"/>
    <p:sldId id="648" r:id="rId28"/>
  </p:sldIdLst>
  <p:sldSz cx="9144000" cy="6858000" type="screen4x3"/>
  <p:notesSz cx="7010400" cy="9296400"/>
  <p:defaultTextStyle>
    <a:defPPr>
      <a:defRPr lang="en-US"/>
    </a:defPPr>
    <a:lvl1pPr algn="ctr" rtl="0" fontAlgn="base">
      <a:spcBef>
        <a:spcPct val="0"/>
      </a:spcBef>
      <a:spcAft>
        <a:spcPct val="0"/>
      </a:spcAft>
      <a:defRPr sz="2500" i="1" kern="1200">
        <a:solidFill>
          <a:schemeClr val="tx1"/>
        </a:solidFill>
        <a:latin typeface="Times New Roman" pitchFamily="18" charset="0"/>
        <a:ea typeface="+mn-ea"/>
        <a:cs typeface="+mn-cs"/>
      </a:defRPr>
    </a:lvl1pPr>
    <a:lvl2pPr marL="457200" algn="ctr" rtl="0" fontAlgn="base">
      <a:spcBef>
        <a:spcPct val="0"/>
      </a:spcBef>
      <a:spcAft>
        <a:spcPct val="0"/>
      </a:spcAft>
      <a:defRPr sz="2500" i="1" kern="1200">
        <a:solidFill>
          <a:schemeClr val="tx1"/>
        </a:solidFill>
        <a:latin typeface="Times New Roman" pitchFamily="18" charset="0"/>
        <a:ea typeface="+mn-ea"/>
        <a:cs typeface="+mn-cs"/>
      </a:defRPr>
    </a:lvl2pPr>
    <a:lvl3pPr marL="914400" algn="ctr" rtl="0" fontAlgn="base">
      <a:spcBef>
        <a:spcPct val="0"/>
      </a:spcBef>
      <a:spcAft>
        <a:spcPct val="0"/>
      </a:spcAft>
      <a:defRPr sz="2500" i="1" kern="1200">
        <a:solidFill>
          <a:schemeClr val="tx1"/>
        </a:solidFill>
        <a:latin typeface="Times New Roman" pitchFamily="18" charset="0"/>
        <a:ea typeface="+mn-ea"/>
        <a:cs typeface="+mn-cs"/>
      </a:defRPr>
    </a:lvl3pPr>
    <a:lvl4pPr marL="1371600" algn="ctr" rtl="0" fontAlgn="base">
      <a:spcBef>
        <a:spcPct val="0"/>
      </a:spcBef>
      <a:spcAft>
        <a:spcPct val="0"/>
      </a:spcAft>
      <a:defRPr sz="2500" i="1" kern="1200">
        <a:solidFill>
          <a:schemeClr val="tx1"/>
        </a:solidFill>
        <a:latin typeface="Times New Roman" pitchFamily="18" charset="0"/>
        <a:ea typeface="+mn-ea"/>
        <a:cs typeface="+mn-cs"/>
      </a:defRPr>
    </a:lvl4pPr>
    <a:lvl5pPr marL="1828800" algn="ctr" rtl="0" fontAlgn="base">
      <a:spcBef>
        <a:spcPct val="0"/>
      </a:spcBef>
      <a:spcAft>
        <a:spcPct val="0"/>
      </a:spcAft>
      <a:defRPr sz="2500" i="1" kern="1200">
        <a:solidFill>
          <a:schemeClr val="tx1"/>
        </a:solidFill>
        <a:latin typeface="Times New Roman" pitchFamily="18" charset="0"/>
        <a:ea typeface="+mn-ea"/>
        <a:cs typeface="+mn-cs"/>
      </a:defRPr>
    </a:lvl5pPr>
    <a:lvl6pPr marL="2286000" algn="l" defTabSz="914400" rtl="0" eaLnBrk="1" latinLnBrk="0" hangingPunct="1">
      <a:defRPr sz="2500" i="1" kern="1200">
        <a:solidFill>
          <a:schemeClr val="tx1"/>
        </a:solidFill>
        <a:latin typeface="Times New Roman" pitchFamily="18" charset="0"/>
        <a:ea typeface="+mn-ea"/>
        <a:cs typeface="+mn-cs"/>
      </a:defRPr>
    </a:lvl6pPr>
    <a:lvl7pPr marL="2743200" algn="l" defTabSz="914400" rtl="0" eaLnBrk="1" latinLnBrk="0" hangingPunct="1">
      <a:defRPr sz="2500" i="1" kern="1200">
        <a:solidFill>
          <a:schemeClr val="tx1"/>
        </a:solidFill>
        <a:latin typeface="Times New Roman" pitchFamily="18" charset="0"/>
        <a:ea typeface="+mn-ea"/>
        <a:cs typeface="+mn-cs"/>
      </a:defRPr>
    </a:lvl7pPr>
    <a:lvl8pPr marL="3200400" algn="l" defTabSz="914400" rtl="0" eaLnBrk="1" latinLnBrk="0" hangingPunct="1">
      <a:defRPr sz="2500" i="1" kern="1200">
        <a:solidFill>
          <a:schemeClr val="tx1"/>
        </a:solidFill>
        <a:latin typeface="Times New Roman" pitchFamily="18" charset="0"/>
        <a:ea typeface="+mn-ea"/>
        <a:cs typeface="+mn-cs"/>
      </a:defRPr>
    </a:lvl8pPr>
    <a:lvl9pPr marL="3657600" algn="l" defTabSz="914400" rtl="0" eaLnBrk="1" latinLnBrk="0" hangingPunct="1">
      <a:defRPr sz="2500"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99FF"/>
    <a:srgbClr val="9999FF"/>
    <a:srgbClr val="CCCCFF"/>
    <a:srgbClr val="F10FF1"/>
    <a:srgbClr val="8F7189"/>
    <a:srgbClr val="00FF00"/>
    <a:srgbClr val="33CC33"/>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60" autoAdjust="0"/>
    <p:restoredTop sz="90000" autoAdjust="0"/>
  </p:normalViewPr>
  <p:slideViewPr>
    <p:cSldViewPr>
      <p:cViewPr varScale="1">
        <p:scale>
          <a:sx n="86" d="100"/>
          <a:sy n="86" d="100"/>
        </p:scale>
        <p:origin x="1440" y="62"/>
      </p:cViewPr>
      <p:guideLst>
        <p:guide orient="horz" pos="2160"/>
        <p:guide pos="2880"/>
      </p:guideLst>
    </p:cSldViewPr>
  </p:slideViewPr>
  <p:outlineViewPr>
    <p:cViewPr>
      <p:scale>
        <a:sx n="33" d="100"/>
        <a:sy n="33" d="100"/>
      </p:scale>
      <p:origin x="42" y="7092"/>
    </p:cViewPr>
  </p:outlineViewPr>
  <p:notesTextViewPr>
    <p:cViewPr>
      <p:scale>
        <a:sx n="100" d="100"/>
        <a:sy n="100" d="100"/>
      </p:scale>
      <p:origin x="0" y="0"/>
    </p:cViewPr>
  </p:notesTextViewPr>
  <p:sorterViewPr>
    <p:cViewPr>
      <p:scale>
        <a:sx n="66" d="100"/>
        <a:sy n="66" d="100"/>
      </p:scale>
      <p:origin x="0" y="30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algn="l" defTabSz="931008">
              <a:defRPr sz="1200"/>
            </a:lvl1pPr>
          </a:lstStyle>
          <a:p>
            <a:pPr>
              <a:defRPr/>
            </a:pPr>
            <a:endParaRPr lang="en-US"/>
          </a:p>
        </p:txBody>
      </p:sp>
      <p:sp>
        <p:nvSpPr>
          <p:cNvPr id="111619" name="Rectangle 3"/>
          <p:cNvSpPr>
            <a:spLocks noGrp="1" noChangeArrowheads="1"/>
          </p:cNvSpPr>
          <p:nvPr>
            <p:ph type="dt" sz="quarter" idx="1"/>
          </p:nvPr>
        </p:nvSpPr>
        <p:spPr bwMode="auto">
          <a:xfrm>
            <a:off x="3971925" y="0"/>
            <a:ext cx="3038475" cy="463550"/>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algn="r" defTabSz="931008">
              <a:defRPr sz="1200"/>
            </a:lvl1pPr>
          </a:lstStyle>
          <a:p>
            <a:pPr>
              <a:defRPr/>
            </a:pPr>
            <a:endParaRPr lang="en-US"/>
          </a:p>
        </p:txBody>
      </p:sp>
      <p:sp>
        <p:nvSpPr>
          <p:cNvPr id="111620" name="Rectangle 4"/>
          <p:cNvSpPr>
            <a:spLocks noGrp="1" noChangeArrowheads="1"/>
          </p:cNvSpPr>
          <p:nvPr>
            <p:ph type="ftr" sz="quarter" idx="2"/>
          </p:nvPr>
        </p:nvSpPr>
        <p:spPr bwMode="auto">
          <a:xfrm>
            <a:off x="0" y="8832850"/>
            <a:ext cx="3038475" cy="463550"/>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algn="l" defTabSz="931008">
              <a:defRPr sz="1200"/>
            </a:lvl1pPr>
          </a:lstStyle>
          <a:p>
            <a:pPr>
              <a:defRPr/>
            </a:pPr>
            <a:endParaRPr lang="en-US"/>
          </a:p>
        </p:txBody>
      </p:sp>
      <p:sp>
        <p:nvSpPr>
          <p:cNvPr id="111621" name="Rectangle 5"/>
          <p:cNvSpPr>
            <a:spLocks noGrp="1" noChangeArrowheads="1"/>
          </p:cNvSpPr>
          <p:nvPr>
            <p:ph type="sldNum" sz="quarter" idx="3"/>
          </p:nvPr>
        </p:nvSpPr>
        <p:spPr bwMode="auto">
          <a:xfrm>
            <a:off x="3971925" y="8832850"/>
            <a:ext cx="3038475" cy="463550"/>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algn="r" defTabSz="931008">
              <a:defRPr sz="1200"/>
            </a:lvl1pPr>
          </a:lstStyle>
          <a:p>
            <a:pPr>
              <a:defRPr/>
            </a:pPr>
            <a:fld id="{8B6462ED-0CB4-4941-A52B-77323C74E8A1}" type="slidenum">
              <a:rPr lang="en-US"/>
              <a:pPr>
                <a:defRPr/>
              </a:pPr>
              <a:t>‹#›</a:t>
            </a:fld>
            <a:endParaRPr lang="en-US" dirty="0"/>
          </a:p>
        </p:txBody>
      </p:sp>
    </p:spTree>
    <p:extLst>
      <p:ext uri="{BB962C8B-B14F-4D97-AF65-F5344CB8AC3E}">
        <p14:creationId xmlns:p14="http://schemas.microsoft.com/office/powerpoint/2010/main" val="3546843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2082"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algn="l" defTabSz="931008">
              <a:defRPr sz="1200" i="0"/>
            </a:lvl1pPr>
          </a:lstStyle>
          <a:p>
            <a:pPr>
              <a:defRPr/>
            </a:pPr>
            <a:endParaRPr lang="en-US"/>
          </a:p>
        </p:txBody>
      </p:sp>
      <p:sp>
        <p:nvSpPr>
          <p:cNvPr id="302083" name="Rectangle 3"/>
          <p:cNvSpPr>
            <a:spLocks noGrp="1" noChangeArrowheads="1"/>
          </p:cNvSpPr>
          <p:nvPr>
            <p:ph type="dt" idx="1"/>
          </p:nvPr>
        </p:nvSpPr>
        <p:spPr bwMode="auto">
          <a:xfrm>
            <a:off x="3970338" y="0"/>
            <a:ext cx="3038475" cy="463550"/>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lvl1pPr algn="r" defTabSz="931008">
              <a:defRPr sz="1200" i="0"/>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2085"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a:effectLst/>
        </p:spPr>
        <p:txBody>
          <a:bodyPr vert="horz" wrap="square" lIns="93177" tIns="46588" rIns="93177" bIns="4658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2086" name="Rectangle 6"/>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algn="l" defTabSz="931008">
              <a:defRPr sz="1200" i="0"/>
            </a:lvl1pPr>
          </a:lstStyle>
          <a:p>
            <a:pPr>
              <a:defRPr/>
            </a:pPr>
            <a:endParaRPr lang="en-US"/>
          </a:p>
        </p:txBody>
      </p:sp>
      <p:sp>
        <p:nvSpPr>
          <p:cNvPr id="302087" name="Rectangle 7"/>
          <p:cNvSpPr>
            <a:spLocks noGrp="1" noChangeArrowheads="1"/>
          </p:cNvSpPr>
          <p:nvPr>
            <p:ph type="sldNum" sz="quarter" idx="5"/>
          </p:nvPr>
        </p:nvSpPr>
        <p:spPr bwMode="auto">
          <a:xfrm>
            <a:off x="3970338" y="8831263"/>
            <a:ext cx="3038475" cy="463550"/>
          </a:xfrm>
          <a:prstGeom prst="rect">
            <a:avLst/>
          </a:prstGeom>
          <a:noFill/>
          <a:ln w="9525">
            <a:noFill/>
            <a:miter lim="800000"/>
            <a:headEnd/>
            <a:tailEnd/>
          </a:ln>
          <a:effectLst/>
        </p:spPr>
        <p:txBody>
          <a:bodyPr vert="horz" wrap="square" lIns="93177" tIns="46588" rIns="93177" bIns="46588" numCol="1" anchor="b" anchorCtr="0" compatLnSpc="1">
            <a:prstTxWarp prst="textNoShape">
              <a:avLst/>
            </a:prstTxWarp>
          </a:bodyPr>
          <a:lstStyle>
            <a:lvl1pPr algn="r" defTabSz="931008">
              <a:defRPr sz="1200" i="0"/>
            </a:lvl1pPr>
          </a:lstStyle>
          <a:p>
            <a:pPr>
              <a:defRPr/>
            </a:pPr>
            <a:fld id="{7567BCE5-B166-4346-85A3-2F189FD535C1}" type="slidenum">
              <a:rPr lang="en-US"/>
              <a:pPr>
                <a:defRPr/>
              </a:pPr>
              <a:t>‹#›</a:t>
            </a:fld>
            <a:endParaRPr lang="en-US" dirty="0"/>
          </a:p>
        </p:txBody>
      </p:sp>
    </p:spTree>
    <p:extLst>
      <p:ext uri="{BB962C8B-B14F-4D97-AF65-F5344CB8AC3E}">
        <p14:creationId xmlns:p14="http://schemas.microsoft.com/office/powerpoint/2010/main" val="3760081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dirty="0"/>
            </a:p>
          </p:txBody>
        </p:sp>
        <p:sp>
          <p:nvSpPr>
            <p:cNvPr id="6" name="Arc 4"/>
            <p:cNvSpPr>
              <a:spLocks/>
            </p:cNvSpPr>
            <p:nvPr/>
          </p:nvSpPr>
          <p:spPr bwMode="auto">
            <a:xfrm>
              <a:off x="-652" y="978"/>
              <a:ext cx="4237" cy="3342"/>
            </a:xfrm>
            <a:custGeom>
              <a:avLst/>
              <a:gdLst>
                <a:gd name="T0" fmla="*/ 780 w 21600"/>
                <a:gd name="T1" fmla="*/ 0 h 21231"/>
                <a:gd name="T2" fmla="*/ 4237 w 21600"/>
                <a:gd name="T3" fmla="*/ 3342 h 21231"/>
                <a:gd name="T4" fmla="*/ 0 w 21600"/>
                <a:gd name="T5" fmla="*/ 3342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en-US"/>
              <a:t>Click to edit Master subtitle style</a:t>
            </a:r>
          </a:p>
        </p:txBody>
      </p:sp>
      <p:sp>
        <p:nvSpPr>
          <p:cNvPr id="7" name="Rectangle 7"/>
          <p:cNvSpPr>
            <a:spLocks noGrp="1" noChangeArrowheads="1"/>
          </p:cNvSpPr>
          <p:nvPr>
            <p:ph type="dt" sz="quarter" idx="10"/>
          </p:nvPr>
        </p:nvSpPr>
        <p:spPr>
          <a:xfrm>
            <a:off x="685800" y="6248400"/>
            <a:ext cx="1905000" cy="457200"/>
          </a:xfrm>
        </p:spPr>
        <p:txBody>
          <a:bodyPr/>
          <a:lstStyle>
            <a:lvl1pPr>
              <a:defRPr sz="1400">
                <a:latin typeface="+mn-lt"/>
              </a:defRPr>
            </a:lvl1pPr>
          </a:lstStyle>
          <a:p>
            <a:pPr>
              <a:defRPr/>
            </a:pPr>
            <a:endParaRPr lang="en-US"/>
          </a:p>
        </p:txBody>
      </p:sp>
      <p:sp>
        <p:nvSpPr>
          <p:cNvPr id="8" name="Rectangle 8"/>
          <p:cNvSpPr>
            <a:spLocks noGrp="1" noChangeArrowheads="1"/>
          </p:cNvSpPr>
          <p:nvPr>
            <p:ph type="ftr" sz="quarter" idx="11"/>
          </p:nvPr>
        </p:nvSpPr>
        <p:spPr/>
        <p:txBody>
          <a:bodyPr/>
          <a:lstStyle>
            <a:lvl1pPr>
              <a:defRPr/>
            </a:lvl1pPr>
          </a:lstStyle>
          <a:p>
            <a:pPr>
              <a:defRPr/>
            </a:pPr>
            <a:endParaRPr lang="en-US"/>
          </a:p>
        </p:txBody>
      </p:sp>
      <p:sp>
        <p:nvSpPr>
          <p:cNvPr id="9" name="Rectangle 9"/>
          <p:cNvSpPr>
            <a:spLocks noGrp="1" noChangeArrowheads="1"/>
          </p:cNvSpPr>
          <p:nvPr>
            <p:ph type="sldNum" sz="quarter" idx="12"/>
          </p:nvPr>
        </p:nvSpPr>
        <p:spPr/>
        <p:txBody>
          <a:bodyPr/>
          <a:lstStyle>
            <a:lvl1pPr>
              <a:defRPr/>
            </a:lvl1pPr>
          </a:lstStyle>
          <a:p>
            <a:pPr>
              <a:defRPr/>
            </a:pPr>
            <a:fld id="{BD4C00C4-2689-4321-924B-9377DFA4F200}" type="slidenum">
              <a:rPr lang="en-US"/>
              <a:pPr>
                <a:defRPr/>
              </a:pPr>
              <a:t>‹#›</a:t>
            </a:fld>
            <a:endParaRPr lang="en-US" dirty="0"/>
          </a:p>
        </p:txBody>
      </p:sp>
    </p:spTree>
    <p:extLst>
      <p:ext uri="{BB962C8B-B14F-4D97-AF65-F5344CB8AC3E}">
        <p14:creationId xmlns:p14="http://schemas.microsoft.com/office/powerpoint/2010/main" val="2524965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A7AD2DD1-8E70-48F1-AE83-BA6D02C4A3ED}" type="slidenum">
              <a:rPr lang="en-US"/>
              <a:pPr>
                <a:defRPr/>
              </a:pPr>
              <a:t>‹#›</a:t>
            </a:fld>
            <a:endParaRPr lang="en-US" dirty="0"/>
          </a:p>
        </p:txBody>
      </p:sp>
    </p:spTree>
    <p:extLst>
      <p:ext uri="{BB962C8B-B14F-4D97-AF65-F5344CB8AC3E}">
        <p14:creationId xmlns:p14="http://schemas.microsoft.com/office/powerpoint/2010/main" val="116288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9AC40A59-79BF-47C8-B9C4-90C64CD6D348}" type="slidenum">
              <a:rPr lang="en-US"/>
              <a:pPr>
                <a:defRPr/>
              </a:pPr>
              <a:t>‹#›</a:t>
            </a:fld>
            <a:endParaRPr lang="en-US" dirty="0"/>
          </a:p>
        </p:txBody>
      </p:sp>
    </p:spTree>
    <p:extLst>
      <p:ext uri="{BB962C8B-B14F-4D97-AF65-F5344CB8AC3E}">
        <p14:creationId xmlns:p14="http://schemas.microsoft.com/office/powerpoint/2010/main" val="319403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F01141EC-C8C8-4878-96DB-7EF6C688A042}" type="slidenum">
              <a:rPr lang="en-US"/>
              <a:pPr>
                <a:defRPr/>
              </a:pPr>
              <a:t>‹#›</a:t>
            </a:fld>
            <a:endParaRPr lang="en-US" dirty="0"/>
          </a:p>
        </p:txBody>
      </p:sp>
    </p:spTree>
    <p:extLst>
      <p:ext uri="{BB962C8B-B14F-4D97-AF65-F5344CB8AC3E}">
        <p14:creationId xmlns:p14="http://schemas.microsoft.com/office/powerpoint/2010/main" val="391400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B69F2028-536C-4198-8A58-B7421FD764CE}" type="slidenum">
              <a:rPr lang="en-US"/>
              <a:pPr>
                <a:defRPr/>
              </a:pPr>
              <a:t>‹#›</a:t>
            </a:fld>
            <a:endParaRPr lang="en-US" dirty="0"/>
          </a:p>
        </p:txBody>
      </p:sp>
    </p:spTree>
    <p:extLst>
      <p:ext uri="{BB962C8B-B14F-4D97-AF65-F5344CB8AC3E}">
        <p14:creationId xmlns:p14="http://schemas.microsoft.com/office/powerpoint/2010/main" val="37323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9AA82B5A-6BCB-4FCA-9B3D-E894804218CA}" type="slidenum">
              <a:rPr lang="en-US"/>
              <a:pPr>
                <a:defRPr/>
              </a:pPr>
              <a:t>‹#›</a:t>
            </a:fld>
            <a:endParaRPr lang="en-US" dirty="0"/>
          </a:p>
        </p:txBody>
      </p:sp>
    </p:spTree>
    <p:extLst>
      <p:ext uri="{BB962C8B-B14F-4D97-AF65-F5344CB8AC3E}">
        <p14:creationId xmlns:p14="http://schemas.microsoft.com/office/powerpoint/2010/main" val="232046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A530C401-CE7D-47A9-B141-6A8C7C93348F}" type="slidenum">
              <a:rPr lang="en-US"/>
              <a:pPr>
                <a:defRPr/>
              </a:pPr>
              <a:t>‹#›</a:t>
            </a:fld>
            <a:endParaRPr lang="en-US" dirty="0"/>
          </a:p>
        </p:txBody>
      </p:sp>
    </p:spTree>
    <p:extLst>
      <p:ext uri="{BB962C8B-B14F-4D97-AF65-F5344CB8AC3E}">
        <p14:creationId xmlns:p14="http://schemas.microsoft.com/office/powerpoint/2010/main" val="338618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C13CF480-5677-4582-A906-3524F5FBB41C}" type="slidenum">
              <a:rPr lang="en-US"/>
              <a:pPr>
                <a:defRPr/>
              </a:pPr>
              <a:t>‹#›</a:t>
            </a:fld>
            <a:endParaRPr lang="en-US" dirty="0"/>
          </a:p>
        </p:txBody>
      </p:sp>
    </p:spTree>
    <p:extLst>
      <p:ext uri="{BB962C8B-B14F-4D97-AF65-F5344CB8AC3E}">
        <p14:creationId xmlns:p14="http://schemas.microsoft.com/office/powerpoint/2010/main" val="240116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BC7BD7D0-901E-44E7-983C-DE97B4F402F6}" type="slidenum">
              <a:rPr lang="en-US"/>
              <a:pPr>
                <a:defRPr/>
              </a:pPr>
              <a:t>‹#›</a:t>
            </a:fld>
            <a:endParaRPr lang="en-US" dirty="0"/>
          </a:p>
        </p:txBody>
      </p:sp>
    </p:spTree>
    <p:extLst>
      <p:ext uri="{BB962C8B-B14F-4D97-AF65-F5344CB8AC3E}">
        <p14:creationId xmlns:p14="http://schemas.microsoft.com/office/powerpoint/2010/main" val="228760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19185284-2EDD-4CF8-A3C3-8471B085E572}" type="slidenum">
              <a:rPr lang="en-US"/>
              <a:pPr>
                <a:defRPr/>
              </a:pPr>
              <a:t>‹#›</a:t>
            </a:fld>
            <a:endParaRPr lang="en-US" dirty="0"/>
          </a:p>
        </p:txBody>
      </p:sp>
    </p:spTree>
    <p:extLst>
      <p:ext uri="{BB962C8B-B14F-4D97-AF65-F5344CB8AC3E}">
        <p14:creationId xmlns:p14="http://schemas.microsoft.com/office/powerpoint/2010/main" val="3951975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02D7B314-C872-4F12-A6A7-4A9D8E3F7D89}" type="slidenum">
              <a:rPr lang="en-US"/>
              <a:pPr>
                <a:defRPr/>
              </a:pPr>
              <a:t>‹#›</a:t>
            </a:fld>
            <a:endParaRPr lang="en-US" dirty="0"/>
          </a:p>
        </p:txBody>
      </p:sp>
    </p:spTree>
    <p:extLst>
      <p:ext uri="{BB962C8B-B14F-4D97-AF65-F5344CB8AC3E}">
        <p14:creationId xmlns:p14="http://schemas.microsoft.com/office/powerpoint/2010/main" val="150990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t>markstro@usgs.gov</a:t>
            </a:r>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6D588192-DF04-441F-891F-A4CDE69C7634}" type="slidenum">
              <a:rPr lang="en-US"/>
              <a:pPr>
                <a:defRPr/>
              </a:pPr>
              <a:t>‹#›</a:t>
            </a:fld>
            <a:endParaRPr lang="en-US" dirty="0"/>
          </a:p>
        </p:txBody>
      </p:sp>
    </p:spTree>
    <p:extLst>
      <p:ext uri="{BB962C8B-B14F-4D97-AF65-F5344CB8AC3E}">
        <p14:creationId xmlns:p14="http://schemas.microsoft.com/office/powerpoint/2010/main" val="410398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10"/>
          <p:cNvGrpSpPr>
            <a:grpSpLocks/>
          </p:cNvGrpSpPr>
          <p:nvPr/>
        </p:nvGrpSpPr>
        <p:grpSpPr bwMode="auto">
          <a:xfrm>
            <a:off x="0" y="1588"/>
            <a:ext cx="9132888" cy="6845300"/>
            <a:chOff x="0" y="1"/>
            <a:chExt cx="5753" cy="4312"/>
          </a:xfrm>
        </p:grpSpPr>
        <p:sp>
          <p:nvSpPr>
            <p:cNvPr id="2051"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en-US" dirty="0"/>
            </a:p>
          </p:txBody>
        </p:sp>
        <p:sp>
          <p:nvSpPr>
            <p:cNvPr id="1034" name="Arc 4"/>
            <p:cNvSpPr>
              <a:spLocks/>
            </p:cNvSpPr>
            <p:nvPr/>
          </p:nvSpPr>
          <p:spPr bwMode="auto">
            <a:xfrm>
              <a:off x="0" y="1"/>
              <a:ext cx="5298" cy="4312"/>
            </a:xfrm>
            <a:custGeom>
              <a:avLst/>
              <a:gdLst>
                <a:gd name="T0" fmla="*/ 0 w 21600"/>
                <a:gd name="T1" fmla="*/ 0 h 21600"/>
                <a:gd name="T2" fmla="*/ 5298 w 21600"/>
                <a:gd name="T3" fmla="*/ 4312 h 21600"/>
                <a:gd name="T4" fmla="*/ 0 w 21600"/>
                <a:gd name="T5" fmla="*/ 431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53"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5" name="Rectangle 7"/>
          <p:cNvSpPr>
            <a:spLocks noGrp="1" noChangeArrowheads="1"/>
          </p:cNvSpPr>
          <p:nvPr>
            <p:ph type="dt" sz="half" idx="2"/>
          </p:nvPr>
        </p:nvSpPr>
        <p:spPr bwMode="auto">
          <a:xfrm>
            <a:off x="1588" y="6416675"/>
            <a:ext cx="2733675"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l">
              <a:defRPr sz="1800" i="0">
                <a:latin typeface="Arial Unicode MS" pitchFamily="34" charset="-128"/>
              </a:defRPr>
            </a:lvl1pPr>
          </a:lstStyle>
          <a:p>
            <a:pPr>
              <a:defRPr/>
            </a:pPr>
            <a:r>
              <a:rPr lang="en-US"/>
              <a:t>markstro@usgs.gov</a:t>
            </a:r>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400" i="0"/>
            </a:lvl1pPr>
          </a:lstStyle>
          <a:p>
            <a:pPr>
              <a:defRPr/>
            </a:pPr>
            <a:endParaRPr lang="en-US"/>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400" i="0"/>
            </a:lvl1pPr>
          </a:lstStyle>
          <a:p>
            <a:pPr>
              <a:defRPr/>
            </a:pPr>
            <a:fld id="{54F42C18-4F3A-4860-9BB0-7E38BDE6A6B4}" type="slidenum">
              <a:rPr lang="en-US"/>
              <a:pPr>
                <a:defRPr/>
              </a:pPr>
              <a:t>‹#›</a:t>
            </a:fld>
            <a:endParaRPr lang="en-US" dirty="0"/>
          </a:p>
        </p:txBody>
      </p:sp>
      <p:sp>
        <p:nvSpPr>
          <p:cNvPr id="1031" name="Rectangle 1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2" name="Picture 13" descr="5banne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427913" y="6561138"/>
            <a:ext cx="1644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739"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9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fontAlgn="base">
        <a:spcBef>
          <a:spcPct val="20000"/>
        </a:spcBef>
        <a:spcAft>
          <a:spcPct val="0"/>
        </a:spcAft>
        <a:buClr>
          <a:schemeClr val="accent1"/>
        </a:buClr>
        <a:buChar char="•"/>
        <a:defRPr sz="2000">
          <a:solidFill>
            <a:schemeClr val="tx1"/>
          </a:solidFill>
          <a:latin typeface="+mn-lt"/>
        </a:defRPr>
      </a:lvl6pPr>
      <a:lvl7pPr marL="2971800" indent="-228600" algn="l" rtl="0" fontAlgn="base">
        <a:spcBef>
          <a:spcPct val="20000"/>
        </a:spcBef>
        <a:spcAft>
          <a:spcPct val="0"/>
        </a:spcAft>
        <a:buClr>
          <a:schemeClr val="accent1"/>
        </a:buClr>
        <a:buChar char="•"/>
        <a:defRPr sz="2000">
          <a:solidFill>
            <a:schemeClr val="tx1"/>
          </a:solidFill>
          <a:latin typeface="+mn-lt"/>
        </a:defRPr>
      </a:lvl7pPr>
      <a:lvl8pPr marL="3429000" indent="-228600" algn="l" rtl="0" fontAlgn="base">
        <a:spcBef>
          <a:spcPct val="20000"/>
        </a:spcBef>
        <a:spcAft>
          <a:spcPct val="0"/>
        </a:spcAft>
        <a:buClr>
          <a:schemeClr val="accent1"/>
        </a:buClr>
        <a:buChar char="•"/>
        <a:defRPr sz="2000">
          <a:solidFill>
            <a:schemeClr val="tx1"/>
          </a:solidFill>
          <a:latin typeface="+mn-lt"/>
        </a:defRPr>
      </a:lvl8pPr>
      <a:lvl9pPr marL="3886200"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0" y="1484313"/>
            <a:ext cx="9144000" cy="1143000"/>
          </a:xfrm>
        </p:spPr>
        <p:txBody>
          <a:bodyPr/>
          <a:lstStyle/>
          <a:p>
            <a:pPr eaLnBrk="1" hangingPunct="1">
              <a:defRPr/>
            </a:pPr>
            <a:r>
              <a:rPr lang="en-US" sz="4000" dirty="0"/>
              <a:t>Precipitation Runoff Modeling System</a:t>
            </a:r>
          </a:p>
        </p:txBody>
      </p:sp>
      <p:sp>
        <p:nvSpPr>
          <p:cNvPr id="335879" name="Text Box 7"/>
          <p:cNvSpPr txBox="1">
            <a:spLocks noChangeArrowheads="1"/>
          </p:cNvSpPr>
          <p:nvPr/>
        </p:nvSpPr>
        <p:spPr bwMode="auto">
          <a:xfrm>
            <a:off x="2950052" y="2830513"/>
            <a:ext cx="3480440" cy="1077218"/>
          </a:xfrm>
          <a:prstGeom prst="rect">
            <a:avLst/>
          </a:prstGeom>
          <a:noFill/>
          <a:ln w="9525">
            <a:noFill/>
            <a:miter lim="800000"/>
            <a:headEnd/>
            <a:tailEnd/>
          </a:ln>
          <a:effectLst/>
        </p:spPr>
        <p:txBody>
          <a:bodyPr wrap="none">
            <a:spAutoFit/>
          </a:bodyPr>
          <a:lstStyle/>
          <a:p>
            <a:pPr>
              <a:defRPr/>
            </a:pPr>
            <a:r>
              <a:rPr lang="en-US" sz="3200" dirty="0">
                <a:solidFill>
                  <a:schemeClr val="tx2"/>
                </a:solidFill>
                <a:effectLst>
                  <a:outerShdw blurRad="38100" dist="38100" dir="2700000" algn="tl">
                    <a:srgbClr val="000000"/>
                  </a:outerShdw>
                </a:effectLst>
              </a:rPr>
              <a:t>Model Construction</a:t>
            </a:r>
          </a:p>
          <a:p>
            <a:pPr>
              <a:defRPr/>
            </a:pPr>
            <a:endParaRPr lang="en-US" sz="3200" dirty="0">
              <a:solidFill>
                <a:schemeClr val="tx2"/>
              </a:solidFill>
              <a:effectLst>
                <a:outerShdw blurRad="38100" dist="38100" dir="2700000" algn="tl">
                  <a:srgbClr val="00000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772400" cy="1143000"/>
          </a:xfrm>
        </p:spPr>
        <p:txBody>
          <a:bodyPr/>
          <a:lstStyle/>
          <a:p>
            <a:r>
              <a:rPr lang="en-US" dirty="0"/>
              <a:t>Example data file</a:t>
            </a:r>
          </a:p>
        </p:txBody>
      </p:sp>
      <p:pic>
        <p:nvPicPr>
          <p:cNvPr id="4" name="Picture 3"/>
          <p:cNvPicPr>
            <a:picLocks noChangeAspect="1"/>
          </p:cNvPicPr>
          <p:nvPr/>
        </p:nvPicPr>
        <p:blipFill rotWithShape="1">
          <a:blip r:embed="rId2"/>
          <a:srcRect l="21889" t="11459" r="8419" b="23958"/>
          <a:stretch/>
        </p:blipFill>
        <p:spPr>
          <a:xfrm>
            <a:off x="9525" y="1752600"/>
            <a:ext cx="9067800" cy="4724400"/>
          </a:xfrm>
          <a:prstGeom prst="rect">
            <a:avLst/>
          </a:prstGeom>
        </p:spPr>
      </p:pic>
    </p:spTree>
    <p:extLst>
      <p:ext uri="{BB962C8B-B14F-4D97-AF65-F5344CB8AC3E}">
        <p14:creationId xmlns:p14="http://schemas.microsoft.com/office/powerpoint/2010/main" val="59082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2973" t="15625" r="44143" b="62500"/>
          <a:stretch/>
        </p:blipFill>
        <p:spPr>
          <a:xfrm>
            <a:off x="447673" y="2413793"/>
            <a:ext cx="3697893" cy="3529807"/>
          </a:xfrm>
          <a:prstGeom prst="rect">
            <a:avLst/>
          </a:prstGeom>
        </p:spPr>
      </p:pic>
      <p:sp>
        <p:nvSpPr>
          <p:cNvPr id="2" name="Title 1"/>
          <p:cNvSpPr>
            <a:spLocks noGrp="1"/>
          </p:cNvSpPr>
          <p:nvPr>
            <p:ph type="title"/>
          </p:nvPr>
        </p:nvSpPr>
        <p:spPr/>
        <p:txBody>
          <a:bodyPr/>
          <a:lstStyle/>
          <a:p>
            <a:r>
              <a:rPr lang="en-US" dirty="0"/>
              <a:t>Files in projects/</a:t>
            </a:r>
            <a:r>
              <a:rPr lang="en-US" dirty="0" err="1"/>
              <a:t>acf</a:t>
            </a:r>
            <a:r>
              <a:rPr lang="en-US" dirty="0"/>
              <a:t>/input folder</a:t>
            </a:r>
          </a:p>
        </p:txBody>
      </p:sp>
      <p:sp>
        <p:nvSpPr>
          <p:cNvPr id="4" name="Content Placeholder 3"/>
          <p:cNvSpPr>
            <a:spLocks noGrp="1"/>
          </p:cNvSpPr>
          <p:nvPr>
            <p:ph sz="half" idx="2"/>
          </p:nvPr>
        </p:nvSpPr>
        <p:spPr>
          <a:xfrm>
            <a:off x="4648200" y="2286000"/>
            <a:ext cx="4343400" cy="4419600"/>
          </a:xfrm>
        </p:spPr>
        <p:txBody>
          <a:bodyPr>
            <a:normAutofit/>
          </a:bodyPr>
          <a:lstStyle/>
          <a:p>
            <a:r>
              <a:rPr lang="en-US" b="1" dirty="0" err="1"/>
              <a:t>acf.params</a:t>
            </a:r>
            <a:r>
              <a:rPr lang="en-US" dirty="0"/>
              <a:t> is the PRMS parameter file</a:t>
            </a:r>
          </a:p>
        </p:txBody>
      </p:sp>
      <p:sp>
        <p:nvSpPr>
          <p:cNvPr id="6" name="Rectangle 5"/>
          <p:cNvSpPr/>
          <p:nvPr/>
        </p:nvSpPr>
        <p:spPr>
          <a:xfrm>
            <a:off x="615456" y="2986880"/>
            <a:ext cx="3362325" cy="518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78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50"/>
            <a:ext cx="7772400" cy="1143000"/>
          </a:xfrm>
        </p:spPr>
        <p:txBody>
          <a:bodyPr/>
          <a:lstStyle/>
          <a:p>
            <a:r>
              <a:rPr lang="en-US" dirty="0"/>
              <a:t>Example parameter file</a:t>
            </a:r>
          </a:p>
        </p:txBody>
      </p:sp>
      <p:pic>
        <p:nvPicPr>
          <p:cNvPr id="3" name="Picture 2"/>
          <p:cNvPicPr>
            <a:picLocks noChangeAspect="1"/>
          </p:cNvPicPr>
          <p:nvPr/>
        </p:nvPicPr>
        <p:blipFill rotWithShape="1">
          <a:blip r:embed="rId2"/>
          <a:srcRect l="21889" t="11459" r="47657" b="23958"/>
          <a:stretch/>
        </p:blipFill>
        <p:spPr>
          <a:xfrm>
            <a:off x="2362200" y="1295399"/>
            <a:ext cx="4495800" cy="5360377"/>
          </a:xfrm>
          <a:prstGeom prst="rect">
            <a:avLst/>
          </a:prstGeom>
        </p:spPr>
      </p:pic>
    </p:spTree>
    <p:extLst>
      <p:ext uri="{BB962C8B-B14F-4D97-AF65-F5344CB8AC3E}">
        <p14:creationId xmlns:p14="http://schemas.microsoft.com/office/powerpoint/2010/main" val="177731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a:t>Example parameter file</a:t>
            </a:r>
          </a:p>
        </p:txBody>
      </p:sp>
      <p:pic>
        <p:nvPicPr>
          <p:cNvPr id="4" name="Picture 3"/>
          <p:cNvPicPr>
            <a:picLocks noChangeAspect="1"/>
          </p:cNvPicPr>
          <p:nvPr/>
        </p:nvPicPr>
        <p:blipFill rotWithShape="1">
          <a:blip r:embed="rId2"/>
          <a:srcRect l="22474" t="10417" r="64056" b="23958"/>
          <a:stretch/>
        </p:blipFill>
        <p:spPr>
          <a:xfrm>
            <a:off x="685800" y="1066800"/>
            <a:ext cx="2057400" cy="5635487"/>
          </a:xfrm>
          <a:prstGeom prst="rect">
            <a:avLst/>
          </a:prstGeom>
        </p:spPr>
      </p:pic>
      <p:sp>
        <p:nvSpPr>
          <p:cNvPr id="5" name="Content Placeholder 3"/>
          <p:cNvSpPr txBox="1">
            <a:spLocks/>
          </p:cNvSpPr>
          <p:nvPr/>
        </p:nvSpPr>
        <p:spPr>
          <a:xfrm>
            <a:off x="3810000" y="1674743"/>
            <a:ext cx="4495800" cy="4419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 Parameters **</a:t>
            </a:r>
          </a:p>
          <a:p>
            <a:pPr marL="457200" lvl="1" indent="0">
              <a:buNone/>
            </a:pPr>
            <a:r>
              <a:rPr lang="en-US" dirty="0"/>
              <a:t>####</a:t>
            </a:r>
          </a:p>
          <a:p>
            <a:pPr marL="457200" lvl="1" indent="0">
              <a:buNone/>
            </a:pPr>
            <a:r>
              <a:rPr lang="en-US" dirty="0"/>
              <a:t>Splits parameter file between dimensions and parameters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58667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srcRect l="22474" t="41667" r="65227" b="23958"/>
          <a:stretch/>
        </p:blipFill>
        <p:spPr>
          <a:xfrm>
            <a:off x="342900" y="1655693"/>
            <a:ext cx="3086100" cy="4849586"/>
          </a:xfrm>
          <a:prstGeom prst="rect">
            <a:avLst/>
          </a:prstGeom>
        </p:spPr>
      </p:pic>
      <p:sp>
        <p:nvSpPr>
          <p:cNvPr id="2" name="Title 1"/>
          <p:cNvSpPr>
            <a:spLocks noGrp="1"/>
          </p:cNvSpPr>
          <p:nvPr>
            <p:ph type="title"/>
          </p:nvPr>
        </p:nvSpPr>
        <p:spPr/>
        <p:txBody>
          <a:bodyPr/>
          <a:lstStyle/>
          <a:p>
            <a:r>
              <a:rPr lang="en-US" dirty="0"/>
              <a:t>Example parameter file</a:t>
            </a:r>
          </a:p>
        </p:txBody>
      </p:sp>
      <p:sp>
        <p:nvSpPr>
          <p:cNvPr id="5" name="Content Placeholder 3"/>
          <p:cNvSpPr txBox="1">
            <a:spLocks/>
          </p:cNvSpPr>
          <p:nvPr/>
        </p:nvSpPr>
        <p:spPr>
          <a:xfrm>
            <a:off x="3429000" y="1674743"/>
            <a:ext cx="5562600"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 - defines start of parameter field</a:t>
            </a:r>
          </a:p>
          <a:p>
            <a:pPr marL="457200" lvl="1" indent="0">
              <a:buNone/>
            </a:pPr>
            <a:endParaRPr lang="en-US" dirty="0"/>
          </a:p>
          <a:p>
            <a:pPr marL="457200" lvl="1" indent="0">
              <a:buNone/>
            </a:pPr>
            <a:r>
              <a:rPr lang="en-US" dirty="0"/>
              <a:t>Parameter name (</a:t>
            </a:r>
            <a:r>
              <a:rPr lang="en-US" dirty="0" err="1"/>
              <a:t>smidx_exp</a:t>
            </a:r>
            <a:r>
              <a:rPr lang="en-US" dirty="0"/>
              <a:t>)</a:t>
            </a:r>
          </a:p>
          <a:p>
            <a:pPr marL="457200" lvl="1" indent="0">
              <a:buNone/>
            </a:pPr>
            <a:r>
              <a:rPr lang="en-US" dirty="0"/>
              <a:t>Number of dimensions (1)</a:t>
            </a:r>
          </a:p>
          <a:p>
            <a:pPr marL="457200" lvl="1" indent="0">
              <a:buNone/>
            </a:pPr>
            <a:r>
              <a:rPr lang="en-US" dirty="0"/>
              <a:t>Dimension name (</a:t>
            </a:r>
            <a:r>
              <a:rPr lang="en-US" dirty="0" err="1"/>
              <a:t>nhru</a:t>
            </a:r>
            <a:r>
              <a:rPr lang="en-US" dirty="0"/>
              <a:t>)</a:t>
            </a:r>
          </a:p>
          <a:p>
            <a:pPr marL="457200" lvl="1" indent="0">
              <a:buNone/>
            </a:pPr>
            <a:r>
              <a:rPr lang="en-US" dirty="0"/>
              <a:t>Size of dimension (258)</a:t>
            </a:r>
          </a:p>
          <a:p>
            <a:pPr marL="457200" lvl="1" indent="0">
              <a:buNone/>
            </a:pPr>
            <a:r>
              <a:rPr lang="en-US" dirty="0"/>
              <a:t>Value type (2 = float)</a:t>
            </a:r>
          </a:p>
          <a:p>
            <a:pPr marL="457200" lvl="1" indent="0">
              <a:buNone/>
            </a:pPr>
            <a:r>
              <a:rPr lang="en-US" dirty="0"/>
              <a:t>Parameter values……..</a:t>
            </a:r>
          </a:p>
          <a:p>
            <a:pPr marL="457200" lvl="1" indent="0">
              <a:buNone/>
            </a:pPr>
            <a:endParaRPr lang="en-US" dirty="0"/>
          </a:p>
        </p:txBody>
      </p:sp>
      <p:cxnSp>
        <p:nvCxnSpPr>
          <p:cNvPr id="6" name="Straight Arrow Connector 5"/>
          <p:cNvCxnSpPr/>
          <p:nvPr/>
        </p:nvCxnSpPr>
        <p:spPr>
          <a:xfrm flipH="1" flipV="1">
            <a:off x="1295400" y="1828800"/>
            <a:ext cx="2590800" cy="76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840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2474" t="41667" r="65227" b="23958"/>
          <a:stretch/>
        </p:blipFill>
        <p:spPr>
          <a:xfrm>
            <a:off x="342900" y="1655693"/>
            <a:ext cx="3086100" cy="4849586"/>
          </a:xfrm>
          <a:prstGeom prst="rect">
            <a:avLst/>
          </a:prstGeom>
        </p:spPr>
      </p:pic>
      <p:sp>
        <p:nvSpPr>
          <p:cNvPr id="2" name="Title 1"/>
          <p:cNvSpPr>
            <a:spLocks noGrp="1"/>
          </p:cNvSpPr>
          <p:nvPr>
            <p:ph type="title"/>
          </p:nvPr>
        </p:nvSpPr>
        <p:spPr/>
        <p:txBody>
          <a:bodyPr/>
          <a:lstStyle/>
          <a:p>
            <a:r>
              <a:rPr lang="en-US" dirty="0"/>
              <a:t>Example parameter file</a:t>
            </a:r>
          </a:p>
        </p:txBody>
      </p:sp>
      <p:sp>
        <p:nvSpPr>
          <p:cNvPr id="5" name="Content Placeholder 3"/>
          <p:cNvSpPr txBox="1">
            <a:spLocks/>
          </p:cNvSpPr>
          <p:nvPr/>
        </p:nvSpPr>
        <p:spPr>
          <a:xfrm>
            <a:off x="3429000" y="1674743"/>
            <a:ext cx="5562600"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 - defines start of parameter field</a:t>
            </a:r>
          </a:p>
          <a:p>
            <a:pPr marL="457200" lvl="1" indent="0">
              <a:buNone/>
            </a:pPr>
            <a:endParaRPr lang="en-US" dirty="0"/>
          </a:p>
          <a:p>
            <a:pPr marL="457200" lvl="1" indent="0">
              <a:buNone/>
            </a:pPr>
            <a:r>
              <a:rPr lang="en-US" dirty="0"/>
              <a:t>Parameter name</a:t>
            </a:r>
          </a:p>
          <a:p>
            <a:pPr marL="457200" lvl="1" indent="0">
              <a:buNone/>
            </a:pPr>
            <a:r>
              <a:rPr lang="en-US" dirty="0"/>
              <a:t>Number of dimensions</a:t>
            </a:r>
          </a:p>
          <a:p>
            <a:pPr marL="457200" lvl="1" indent="0">
              <a:buNone/>
            </a:pPr>
            <a:r>
              <a:rPr lang="en-US" dirty="0"/>
              <a:t>Dimension name</a:t>
            </a:r>
          </a:p>
          <a:p>
            <a:pPr marL="457200" lvl="1" indent="0">
              <a:buNone/>
            </a:pPr>
            <a:r>
              <a:rPr lang="en-US" dirty="0"/>
              <a:t>Size of dimension</a:t>
            </a:r>
          </a:p>
          <a:p>
            <a:pPr marL="457200" lvl="1" indent="0">
              <a:buNone/>
            </a:pPr>
            <a:r>
              <a:rPr lang="en-US" dirty="0"/>
              <a:t>Value type</a:t>
            </a:r>
          </a:p>
          <a:p>
            <a:pPr marL="457200" lvl="1" indent="0">
              <a:buNone/>
            </a:pPr>
            <a:r>
              <a:rPr lang="en-US" dirty="0"/>
              <a:t>Parameter values……..</a:t>
            </a:r>
          </a:p>
          <a:p>
            <a:pPr marL="457200" lvl="1" indent="0">
              <a:buNone/>
            </a:pPr>
            <a:endParaRPr lang="en-US" dirty="0"/>
          </a:p>
        </p:txBody>
      </p:sp>
      <p:cxnSp>
        <p:nvCxnSpPr>
          <p:cNvPr id="6" name="Straight Arrow Connector 5"/>
          <p:cNvCxnSpPr/>
          <p:nvPr/>
        </p:nvCxnSpPr>
        <p:spPr>
          <a:xfrm flipH="1" flipV="1">
            <a:off x="1752600" y="2286000"/>
            <a:ext cx="2133600" cy="1143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840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2474" t="41667" r="65227" b="23958"/>
          <a:stretch/>
        </p:blipFill>
        <p:spPr>
          <a:xfrm>
            <a:off x="342900" y="1655693"/>
            <a:ext cx="3086100" cy="4849586"/>
          </a:xfrm>
          <a:prstGeom prst="rect">
            <a:avLst/>
          </a:prstGeom>
        </p:spPr>
      </p:pic>
      <p:sp>
        <p:nvSpPr>
          <p:cNvPr id="2" name="Title 1"/>
          <p:cNvSpPr>
            <a:spLocks noGrp="1"/>
          </p:cNvSpPr>
          <p:nvPr>
            <p:ph type="title"/>
          </p:nvPr>
        </p:nvSpPr>
        <p:spPr/>
        <p:txBody>
          <a:bodyPr/>
          <a:lstStyle/>
          <a:p>
            <a:r>
              <a:rPr lang="en-US" dirty="0"/>
              <a:t>Example parameter file</a:t>
            </a:r>
          </a:p>
        </p:txBody>
      </p:sp>
      <p:sp>
        <p:nvSpPr>
          <p:cNvPr id="5" name="Content Placeholder 3"/>
          <p:cNvSpPr txBox="1">
            <a:spLocks/>
          </p:cNvSpPr>
          <p:nvPr/>
        </p:nvSpPr>
        <p:spPr>
          <a:xfrm>
            <a:off x="3429000" y="1674743"/>
            <a:ext cx="5562600"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 - defines start of parameter field</a:t>
            </a:r>
          </a:p>
          <a:p>
            <a:pPr marL="457200" lvl="1" indent="0">
              <a:buNone/>
            </a:pPr>
            <a:endParaRPr lang="en-US" dirty="0"/>
          </a:p>
          <a:p>
            <a:pPr marL="457200" lvl="1" indent="0">
              <a:buNone/>
            </a:pPr>
            <a:r>
              <a:rPr lang="en-US" dirty="0"/>
              <a:t>Parameter name</a:t>
            </a:r>
          </a:p>
          <a:p>
            <a:pPr marL="457200" lvl="1" indent="0">
              <a:buNone/>
            </a:pPr>
            <a:r>
              <a:rPr lang="en-US" dirty="0"/>
              <a:t>Number of dimensions</a:t>
            </a:r>
          </a:p>
          <a:p>
            <a:pPr marL="457200" lvl="1" indent="0">
              <a:buNone/>
            </a:pPr>
            <a:r>
              <a:rPr lang="en-US" dirty="0"/>
              <a:t>Dimension name</a:t>
            </a:r>
          </a:p>
          <a:p>
            <a:pPr marL="457200" lvl="1" indent="0">
              <a:buNone/>
            </a:pPr>
            <a:r>
              <a:rPr lang="en-US" dirty="0"/>
              <a:t>Size of dimension</a:t>
            </a:r>
          </a:p>
          <a:p>
            <a:pPr marL="457200" lvl="1" indent="0">
              <a:buNone/>
            </a:pPr>
            <a:r>
              <a:rPr lang="en-US" dirty="0"/>
              <a:t>Value type</a:t>
            </a:r>
          </a:p>
          <a:p>
            <a:pPr marL="457200" lvl="1" indent="0">
              <a:buNone/>
            </a:pPr>
            <a:r>
              <a:rPr lang="en-US" dirty="0"/>
              <a:t>Parameter values……..</a:t>
            </a:r>
          </a:p>
          <a:p>
            <a:pPr marL="457200" lvl="1" indent="0">
              <a:buNone/>
            </a:pPr>
            <a:endParaRPr lang="en-US" dirty="0"/>
          </a:p>
        </p:txBody>
      </p:sp>
      <p:cxnSp>
        <p:nvCxnSpPr>
          <p:cNvPr id="6" name="Straight Arrow Connector 5"/>
          <p:cNvCxnSpPr/>
          <p:nvPr/>
        </p:nvCxnSpPr>
        <p:spPr>
          <a:xfrm flipH="1" flipV="1">
            <a:off x="838200" y="2362200"/>
            <a:ext cx="304800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67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2474" t="41667" r="65227" b="23958"/>
          <a:stretch/>
        </p:blipFill>
        <p:spPr>
          <a:xfrm>
            <a:off x="342900" y="1655693"/>
            <a:ext cx="3086100" cy="4849586"/>
          </a:xfrm>
          <a:prstGeom prst="rect">
            <a:avLst/>
          </a:prstGeom>
        </p:spPr>
      </p:pic>
      <p:sp>
        <p:nvSpPr>
          <p:cNvPr id="2" name="Title 1"/>
          <p:cNvSpPr>
            <a:spLocks noGrp="1"/>
          </p:cNvSpPr>
          <p:nvPr>
            <p:ph type="title"/>
          </p:nvPr>
        </p:nvSpPr>
        <p:spPr/>
        <p:txBody>
          <a:bodyPr/>
          <a:lstStyle/>
          <a:p>
            <a:r>
              <a:rPr lang="en-US" dirty="0"/>
              <a:t>Example parameter file</a:t>
            </a:r>
          </a:p>
        </p:txBody>
      </p:sp>
      <p:sp>
        <p:nvSpPr>
          <p:cNvPr id="5" name="Content Placeholder 3"/>
          <p:cNvSpPr txBox="1">
            <a:spLocks/>
          </p:cNvSpPr>
          <p:nvPr/>
        </p:nvSpPr>
        <p:spPr>
          <a:xfrm>
            <a:off x="3429000" y="1674743"/>
            <a:ext cx="5562600"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 - defines start of parameter field</a:t>
            </a:r>
          </a:p>
          <a:p>
            <a:pPr marL="457200" lvl="1" indent="0">
              <a:buNone/>
            </a:pPr>
            <a:endParaRPr lang="en-US" dirty="0"/>
          </a:p>
          <a:p>
            <a:pPr marL="457200" lvl="1" indent="0">
              <a:buNone/>
            </a:pPr>
            <a:r>
              <a:rPr lang="en-US" dirty="0"/>
              <a:t>Parameter name</a:t>
            </a:r>
          </a:p>
          <a:p>
            <a:pPr marL="457200" lvl="1" indent="0">
              <a:buNone/>
            </a:pPr>
            <a:r>
              <a:rPr lang="en-US" dirty="0"/>
              <a:t>Number of dimensions</a:t>
            </a:r>
          </a:p>
          <a:p>
            <a:pPr marL="457200" lvl="1" indent="0">
              <a:buNone/>
            </a:pPr>
            <a:r>
              <a:rPr lang="en-US" dirty="0"/>
              <a:t>Dimension name</a:t>
            </a:r>
          </a:p>
          <a:p>
            <a:pPr marL="457200" lvl="1" indent="0">
              <a:buNone/>
            </a:pPr>
            <a:r>
              <a:rPr lang="en-US" dirty="0"/>
              <a:t>Size of dimension</a:t>
            </a:r>
          </a:p>
          <a:p>
            <a:pPr marL="457200" lvl="1" indent="0">
              <a:buNone/>
            </a:pPr>
            <a:r>
              <a:rPr lang="en-US" dirty="0"/>
              <a:t>Value type</a:t>
            </a:r>
          </a:p>
          <a:p>
            <a:pPr marL="457200" lvl="1" indent="0">
              <a:buNone/>
            </a:pPr>
            <a:r>
              <a:rPr lang="en-US" dirty="0"/>
              <a:t>Parameter values……..</a:t>
            </a:r>
          </a:p>
          <a:p>
            <a:pPr marL="457200" lvl="1" indent="0">
              <a:buNone/>
            </a:pPr>
            <a:endParaRPr lang="en-US" dirty="0"/>
          </a:p>
        </p:txBody>
      </p:sp>
      <p:cxnSp>
        <p:nvCxnSpPr>
          <p:cNvPr id="6" name="Straight Arrow Connector 5"/>
          <p:cNvCxnSpPr/>
          <p:nvPr/>
        </p:nvCxnSpPr>
        <p:spPr>
          <a:xfrm flipH="1" flipV="1">
            <a:off x="1295400" y="2819400"/>
            <a:ext cx="2590800" cy="1600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31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2474" t="41667" r="65227" b="23958"/>
          <a:stretch/>
        </p:blipFill>
        <p:spPr>
          <a:xfrm>
            <a:off x="342900" y="1655693"/>
            <a:ext cx="3086100" cy="4849586"/>
          </a:xfrm>
          <a:prstGeom prst="rect">
            <a:avLst/>
          </a:prstGeom>
        </p:spPr>
      </p:pic>
      <p:sp>
        <p:nvSpPr>
          <p:cNvPr id="2" name="Title 1"/>
          <p:cNvSpPr>
            <a:spLocks noGrp="1"/>
          </p:cNvSpPr>
          <p:nvPr>
            <p:ph type="title"/>
          </p:nvPr>
        </p:nvSpPr>
        <p:spPr/>
        <p:txBody>
          <a:bodyPr/>
          <a:lstStyle/>
          <a:p>
            <a:r>
              <a:rPr lang="en-US" dirty="0"/>
              <a:t>Example parameter file</a:t>
            </a:r>
          </a:p>
        </p:txBody>
      </p:sp>
      <p:sp>
        <p:nvSpPr>
          <p:cNvPr id="5" name="Content Placeholder 3"/>
          <p:cNvSpPr txBox="1">
            <a:spLocks/>
          </p:cNvSpPr>
          <p:nvPr/>
        </p:nvSpPr>
        <p:spPr>
          <a:xfrm>
            <a:off x="3429000" y="1674743"/>
            <a:ext cx="5562600"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 - defines start of parameter field</a:t>
            </a:r>
          </a:p>
          <a:p>
            <a:pPr marL="457200" lvl="1" indent="0">
              <a:buNone/>
            </a:pPr>
            <a:endParaRPr lang="en-US" dirty="0"/>
          </a:p>
          <a:p>
            <a:pPr marL="457200" lvl="1" indent="0">
              <a:buNone/>
            </a:pPr>
            <a:r>
              <a:rPr lang="en-US" dirty="0"/>
              <a:t>Parameter name</a:t>
            </a:r>
          </a:p>
          <a:p>
            <a:pPr marL="457200" lvl="1" indent="0">
              <a:buNone/>
            </a:pPr>
            <a:r>
              <a:rPr lang="en-US" dirty="0"/>
              <a:t>Number of dimensions</a:t>
            </a:r>
          </a:p>
          <a:p>
            <a:pPr marL="457200" lvl="1" indent="0">
              <a:buNone/>
            </a:pPr>
            <a:r>
              <a:rPr lang="en-US" dirty="0"/>
              <a:t>Dimension name</a:t>
            </a:r>
          </a:p>
          <a:p>
            <a:pPr marL="457200" lvl="1" indent="0">
              <a:buNone/>
            </a:pPr>
            <a:r>
              <a:rPr lang="en-US" dirty="0"/>
              <a:t>Size of dimension</a:t>
            </a:r>
          </a:p>
          <a:p>
            <a:pPr marL="457200" lvl="1" indent="0">
              <a:buNone/>
            </a:pPr>
            <a:r>
              <a:rPr lang="en-US" dirty="0"/>
              <a:t>Value type</a:t>
            </a:r>
          </a:p>
          <a:p>
            <a:pPr marL="457200" lvl="1" indent="0">
              <a:buNone/>
            </a:pPr>
            <a:r>
              <a:rPr lang="en-US" dirty="0"/>
              <a:t>Parameter values……..</a:t>
            </a:r>
          </a:p>
          <a:p>
            <a:pPr marL="457200" lvl="1" indent="0">
              <a:buNone/>
            </a:pPr>
            <a:endParaRPr lang="en-US" dirty="0"/>
          </a:p>
        </p:txBody>
      </p:sp>
      <p:cxnSp>
        <p:nvCxnSpPr>
          <p:cNvPr id="6" name="Straight Arrow Connector 5"/>
          <p:cNvCxnSpPr/>
          <p:nvPr/>
        </p:nvCxnSpPr>
        <p:spPr>
          <a:xfrm flipH="1" flipV="1">
            <a:off x="1143000" y="3048000"/>
            <a:ext cx="2743200" cy="1828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231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2474" t="41667" r="65227" b="23958"/>
          <a:stretch/>
        </p:blipFill>
        <p:spPr>
          <a:xfrm>
            <a:off x="342900" y="1655693"/>
            <a:ext cx="3086100" cy="4849586"/>
          </a:xfrm>
          <a:prstGeom prst="rect">
            <a:avLst/>
          </a:prstGeom>
        </p:spPr>
      </p:pic>
      <p:sp>
        <p:nvSpPr>
          <p:cNvPr id="2" name="Title 1"/>
          <p:cNvSpPr>
            <a:spLocks noGrp="1"/>
          </p:cNvSpPr>
          <p:nvPr>
            <p:ph type="title"/>
          </p:nvPr>
        </p:nvSpPr>
        <p:spPr/>
        <p:txBody>
          <a:bodyPr/>
          <a:lstStyle/>
          <a:p>
            <a:r>
              <a:rPr lang="en-US" dirty="0"/>
              <a:t>Example parameter file</a:t>
            </a:r>
          </a:p>
        </p:txBody>
      </p:sp>
      <p:sp>
        <p:nvSpPr>
          <p:cNvPr id="5" name="Content Placeholder 3"/>
          <p:cNvSpPr txBox="1">
            <a:spLocks/>
          </p:cNvSpPr>
          <p:nvPr/>
        </p:nvSpPr>
        <p:spPr>
          <a:xfrm>
            <a:off x="3429000" y="1674743"/>
            <a:ext cx="5562600"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 - defines start of parameter field</a:t>
            </a:r>
          </a:p>
          <a:p>
            <a:pPr marL="457200" lvl="1" indent="0">
              <a:buNone/>
            </a:pPr>
            <a:endParaRPr lang="en-US" dirty="0"/>
          </a:p>
          <a:p>
            <a:pPr marL="457200" lvl="1" indent="0">
              <a:buNone/>
            </a:pPr>
            <a:r>
              <a:rPr lang="en-US" dirty="0"/>
              <a:t>Parameter name</a:t>
            </a:r>
          </a:p>
          <a:p>
            <a:pPr marL="457200" lvl="1" indent="0">
              <a:buNone/>
            </a:pPr>
            <a:r>
              <a:rPr lang="en-US" dirty="0"/>
              <a:t>Number of dimensions</a:t>
            </a:r>
          </a:p>
          <a:p>
            <a:pPr marL="457200" lvl="1" indent="0">
              <a:buNone/>
            </a:pPr>
            <a:r>
              <a:rPr lang="en-US" dirty="0"/>
              <a:t>Dimension name</a:t>
            </a:r>
          </a:p>
          <a:p>
            <a:pPr marL="457200" lvl="1" indent="0">
              <a:buNone/>
            </a:pPr>
            <a:r>
              <a:rPr lang="en-US" dirty="0"/>
              <a:t>Size of dimension</a:t>
            </a:r>
          </a:p>
          <a:p>
            <a:pPr marL="457200" lvl="1" indent="0">
              <a:buNone/>
            </a:pPr>
            <a:r>
              <a:rPr lang="en-US" dirty="0"/>
              <a:t>Value type</a:t>
            </a:r>
          </a:p>
          <a:p>
            <a:pPr marL="457200" lvl="1" indent="0">
              <a:buNone/>
            </a:pPr>
            <a:r>
              <a:rPr lang="en-US" dirty="0"/>
              <a:t>Parameter values……..</a:t>
            </a:r>
          </a:p>
          <a:p>
            <a:pPr marL="457200" lvl="1" indent="0">
              <a:buNone/>
            </a:pPr>
            <a:endParaRPr lang="en-US" dirty="0"/>
          </a:p>
        </p:txBody>
      </p:sp>
      <p:cxnSp>
        <p:nvCxnSpPr>
          <p:cNvPr id="6" name="Straight Arrow Connector 5"/>
          <p:cNvCxnSpPr/>
          <p:nvPr/>
        </p:nvCxnSpPr>
        <p:spPr>
          <a:xfrm flipH="1" flipV="1">
            <a:off x="838200" y="3276600"/>
            <a:ext cx="3048000" cy="2133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05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2713"/>
            <a:ext cx="7772400" cy="1143000"/>
          </a:xfrm>
        </p:spPr>
        <p:txBody>
          <a:bodyPr/>
          <a:lstStyle/>
          <a:p>
            <a:r>
              <a:rPr lang="en-US" dirty="0"/>
              <a:t>File structure</a:t>
            </a:r>
          </a:p>
        </p:txBody>
      </p:sp>
      <p:sp>
        <p:nvSpPr>
          <p:cNvPr id="4" name="Content Placeholder 3"/>
          <p:cNvSpPr>
            <a:spLocks noGrp="1"/>
          </p:cNvSpPr>
          <p:nvPr>
            <p:ph sz="half" idx="2"/>
          </p:nvPr>
        </p:nvSpPr>
        <p:spPr/>
        <p:txBody>
          <a:bodyPr/>
          <a:lstStyle/>
          <a:p>
            <a:r>
              <a:rPr lang="en-US" dirty="0"/>
              <a:t>bin</a:t>
            </a:r>
          </a:p>
          <a:p>
            <a:pPr lvl="1">
              <a:buFont typeface="Arial" panose="020B0604020202020204" pitchFamily="34" charset="0"/>
              <a:buChar char="•"/>
            </a:pPr>
            <a:r>
              <a:rPr lang="en-US" dirty="0"/>
              <a:t>contains PRMS executable</a:t>
            </a:r>
          </a:p>
          <a:p>
            <a:r>
              <a:rPr lang="en-US" dirty="0" err="1"/>
              <a:t>dist</a:t>
            </a:r>
            <a:endParaRPr lang="en-US" dirty="0"/>
          </a:p>
          <a:p>
            <a:pPr lvl="1">
              <a:buFont typeface="Arial" panose="020B0604020202020204" pitchFamily="34" charset="0"/>
              <a:buChar char="•"/>
            </a:pPr>
            <a:r>
              <a:rPr lang="en-US" dirty="0"/>
              <a:t>contains supporting files to run PRMS files and GUIs</a:t>
            </a:r>
          </a:p>
          <a:p>
            <a:r>
              <a:rPr lang="en-US" dirty="0"/>
              <a:t>projects</a:t>
            </a:r>
          </a:p>
          <a:p>
            <a:pPr lvl="1">
              <a:buFont typeface="Arial" panose="020B0604020202020204" pitchFamily="34" charset="0"/>
              <a:buChar char="•"/>
            </a:pPr>
            <a:r>
              <a:rPr lang="en-US" dirty="0"/>
              <a:t>contains applications of PRMS</a:t>
            </a:r>
          </a:p>
          <a:p>
            <a:endParaRPr lang="en-US" dirty="0"/>
          </a:p>
        </p:txBody>
      </p:sp>
      <p:pic>
        <p:nvPicPr>
          <p:cNvPr id="5" name="Picture 4"/>
          <p:cNvPicPr>
            <a:picLocks noChangeAspect="1"/>
          </p:cNvPicPr>
          <p:nvPr/>
        </p:nvPicPr>
        <p:blipFill rotWithShape="1">
          <a:blip r:embed="rId2"/>
          <a:srcRect l="3734" t="37500" r="85139" b="26042"/>
          <a:stretch/>
        </p:blipFill>
        <p:spPr>
          <a:xfrm>
            <a:off x="762000" y="1446213"/>
            <a:ext cx="2825365" cy="5204619"/>
          </a:xfrm>
          <a:prstGeom prst="rect">
            <a:avLst/>
          </a:prstGeom>
        </p:spPr>
      </p:pic>
      <p:sp>
        <p:nvSpPr>
          <p:cNvPr id="3" name="Rectangle 2"/>
          <p:cNvSpPr/>
          <p:nvPr/>
        </p:nvSpPr>
        <p:spPr>
          <a:xfrm>
            <a:off x="1219200" y="1905000"/>
            <a:ext cx="15240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19200" y="3048000"/>
            <a:ext cx="1524000" cy="463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130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2474" t="41667" r="65227" b="23958"/>
          <a:stretch/>
        </p:blipFill>
        <p:spPr>
          <a:xfrm>
            <a:off x="342900" y="1655693"/>
            <a:ext cx="3086100" cy="4849586"/>
          </a:xfrm>
          <a:prstGeom prst="rect">
            <a:avLst/>
          </a:prstGeom>
        </p:spPr>
      </p:pic>
      <p:sp>
        <p:nvSpPr>
          <p:cNvPr id="2" name="Title 1"/>
          <p:cNvSpPr>
            <a:spLocks noGrp="1"/>
          </p:cNvSpPr>
          <p:nvPr>
            <p:ph type="title"/>
          </p:nvPr>
        </p:nvSpPr>
        <p:spPr/>
        <p:txBody>
          <a:bodyPr/>
          <a:lstStyle/>
          <a:p>
            <a:r>
              <a:rPr lang="en-US" dirty="0"/>
              <a:t>Example parameter file</a:t>
            </a:r>
          </a:p>
        </p:txBody>
      </p:sp>
      <p:sp>
        <p:nvSpPr>
          <p:cNvPr id="5" name="Content Placeholder 3"/>
          <p:cNvSpPr txBox="1">
            <a:spLocks/>
          </p:cNvSpPr>
          <p:nvPr/>
        </p:nvSpPr>
        <p:spPr>
          <a:xfrm>
            <a:off x="3429000" y="1674743"/>
            <a:ext cx="5562600"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 - defines start of parameter field</a:t>
            </a:r>
          </a:p>
          <a:p>
            <a:pPr marL="457200" lvl="1" indent="0">
              <a:buNone/>
            </a:pPr>
            <a:endParaRPr lang="en-US" dirty="0"/>
          </a:p>
          <a:p>
            <a:pPr marL="457200" lvl="1" indent="0">
              <a:buNone/>
            </a:pPr>
            <a:r>
              <a:rPr lang="en-US" dirty="0"/>
              <a:t>Parameter name</a:t>
            </a:r>
          </a:p>
          <a:p>
            <a:pPr marL="457200" lvl="1" indent="0">
              <a:buNone/>
            </a:pPr>
            <a:r>
              <a:rPr lang="en-US" dirty="0"/>
              <a:t>Number of dimensions</a:t>
            </a:r>
          </a:p>
          <a:p>
            <a:pPr marL="457200" lvl="1" indent="0">
              <a:buNone/>
            </a:pPr>
            <a:r>
              <a:rPr lang="en-US" dirty="0"/>
              <a:t>Dimension name</a:t>
            </a:r>
          </a:p>
          <a:p>
            <a:pPr marL="457200" lvl="1" indent="0">
              <a:buNone/>
            </a:pPr>
            <a:r>
              <a:rPr lang="en-US" dirty="0"/>
              <a:t>Size of dimension</a:t>
            </a:r>
          </a:p>
          <a:p>
            <a:pPr marL="457200" lvl="1" indent="0">
              <a:buNone/>
            </a:pPr>
            <a:r>
              <a:rPr lang="en-US" dirty="0"/>
              <a:t>Value type</a:t>
            </a:r>
          </a:p>
          <a:p>
            <a:pPr marL="457200" lvl="1" indent="0">
              <a:buNone/>
            </a:pPr>
            <a:r>
              <a:rPr lang="en-US" dirty="0"/>
              <a:t>Parameter values……..</a:t>
            </a:r>
          </a:p>
          <a:p>
            <a:pPr marL="457200" lvl="1" indent="0">
              <a:buNone/>
            </a:pPr>
            <a:endParaRPr lang="en-US" dirty="0"/>
          </a:p>
        </p:txBody>
      </p:sp>
      <p:cxnSp>
        <p:nvCxnSpPr>
          <p:cNvPr id="6" name="Straight Arrow Connector 5"/>
          <p:cNvCxnSpPr/>
          <p:nvPr/>
        </p:nvCxnSpPr>
        <p:spPr>
          <a:xfrm flipH="1" flipV="1">
            <a:off x="1600200" y="4572000"/>
            <a:ext cx="2286000" cy="1371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66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2973" t="15625" r="44143" b="62500"/>
          <a:stretch/>
        </p:blipFill>
        <p:spPr>
          <a:xfrm>
            <a:off x="447673" y="2413793"/>
            <a:ext cx="3697893" cy="3529807"/>
          </a:xfrm>
          <a:prstGeom prst="rect">
            <a:avLst/>
          </a:prstGeom>
        </p:spPr>
      </p:pic>
      <p:sp>
        <p:nvSpPr>
          <p:cNvPr id="2" name="Title 1"/>
          <p:cNvSpPr>
            <a:spLocks noGrp="1"/>
          </p:cNvSpPr>
          <p:nvPr>
            <p:ph type="title"/>
          </p:nvPr>
        </p:nvSpPr>
        <p:spPr/>
        <p:txBody>
          <a:bodyPr/>
          <a:lstStyle/>
          <a:p>
            <a:r>
              <a:rPr lang="en-US" dirty="0"/>
              <a:t>Files in projects/</a:t>
            </a:r>
            <a:r>
              <a:rPr lang="en-US" dirty="0" err="1"/>
              <a:t>acf</a:t>
            </a:r>
            <a:r>
              <a:rPr lang="en-US" dirty="0"/>
              <a:t>/input folder</a:t>
            </a:r>
          </a:p>
        </p:txBody>
      </p:sp>
      <p:sp>
        <p:nvSpPr>
          <p:cNvPr id="4" name="Content Placeholder 3"/>
          <p:cNvSpPr>
            <a:spLocks noGrp="1"/>
          </p:cNvSpPr>
          <p:nvPr>
            <p:ph sz="half" idx="2"/>
          </p:nvPr>
        </p:nvSpPr>
        <p:spPr>
          <a:xfrm>
            <a:off x="4495800" y="2286000"/>
            <a:ext cx="4495800" cy="4419600"/>
          </a:xfrm>
        </p:spPr>
        <p:txBody>
          <a:bodyPr>
            <a:normAutofit/>
          </a:bodyPr>
          <a:lstStyle/>
          <a:p>
            <a:r>
              <a:rPr lang="en-US" dirty="0"/>
              <a:t>Preprocessed climate-by-HRU (CBH) files for:</a:t>
            </a:r>
          </a:p>
          <a:p>
            <a:pPr lvl="1"/>
            <a:r>
              <a:rPr lang="en-US" dirty="0" err="1"/>
              <a:t>Orad</a:t>
            </a:r>
            <a:r>
              <a:rPr lang="en-US" dirty="0"/>
              <a:t> – solar radiation</a:t>
            </a:r>
          </a:p>
          <a:p>
            <a:pPr lvl="1"/>
            <a:r>
              <a:rPr lang="en-US" dirty="0" err="1"/>
              <a:t>Prcp</a:t>
            </a:r>
            <a:r>
              <a:rPr lang="en-US" dirty="0"/>
              <a:t> – precipitation</a:t>
            </a:r>
          </a:p>
          <a:p>
            <a:pPr lvl="1"/>
            <a:r>
              <a:rPr lang="en-US" dirty="0" err="1"/>
              <a:t>Ptet</a:t>
            </a:r>
            <a:r>
              <a:rPr lang="en-US" dirty="0"/>
              <a:t> – potential ET</a:t>
            </a:r>
          </a:p>
          <a:p>
            <a:pPr lvl="1"/>
            <a:r>
              <a:rPr lang="en-US" dirty="0" err="1"/>
              <a:t>Tmax</a:t>
            </a:r>
            <a:r>
              <a:rPr lang="en-US" dirty="0"/>
              <a:t> – max air temperature</a:t>
            </a:r>
          </a:p>
          <a:p>
            <a:pPr lvl="1"/>
            <a:r>
              <a:rPr lang="en-US" dirty="0" err="1"/>
              <a:t>Tmin</a:t>
            </a:r>
            <a:r>
              <a:rPr lang="en-US" dirty="0"/>
              <a:t> – min air temperature</a:t>
            </a:r>
          </a:p>
          <a:p>
            <a:pPr lvl="1"/>
            <a:endParaRPr lang="en-US" dirty="0"/>
          </a:p>
        </p:txBody>
      </p:sp>
      <p:sp>
        <p:nvSpPr>
          <p:cNvPr id="6" name="Rectangle 5"/>
          <p:cNvSpPr/>
          <p:nvPr/>
        </p:nvSpPr>
        <p:spPr>
          <a:xfrm>
            <a:off x="615456" y="3444080"/>
            <a:ext cx="3362325" cy="22709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6550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a:t>Example CBH file</a:t>
            </a:r>
          </a:p>
        </p:txBody>
      </p:sp>
      <p:pic>
        <p:nvPicPr>
          <p:cNvPr id="8" name="Picture 7"/>
          <p:cNvPicPr>
            <a:picLocks noChangeAspect="1"/>
          </p:cNvPicPr>
          <p:nvPr/>
        </p:nvPicPr>
        <p:blipFill rotWithShape="1">
          <a:blip r:embed="rId2"/>
          <a:srcRect l="22474" t="10417" r="49414" b="25000"/>
          <a:stretch/>
        </p:blipFill>
        <p:spPr>
          <a:xfrm>
            <a:off x="152399" y="1219200"/>
            <a:ext cx="4247535" cy="5486400"/>
          </a:xfrm>
          <a:prstGeom prst="rect">
            <a:avLst/>
          </a:prstGeom>
        </p:spPr>
      </p:pic>
      <p:sp>
        <p:nvSpPr>
          <p:cNvPr id="9" name="Content Placeholder 3"/>
          <p:cNvSpPr txBox="1">
            <a:spLocks/>
          </p:cNvSpPr>
          <p:nvPr/>
        </p:nvSpPr>
        <p:spPr>
          <a:xfrm>
            <a:off x="4399934" y="1674743"/>
            <a:ext cx="4591666"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Comment line</a:t>
            </a:r>
          </a:p>
          <a:p>
            <a:pPr marL="457200" lvl="1" indent="0">
              <a:buNone/>
            </a:pPr>
            <a:endParaRPr lang="en-US" dirty="0"/>
          </a:p>
          <a:p>
            <a:pPr marL="457200" lvl="1" indent="0">
              <a:buNone/>
            </a:pPr>
            <a:r>
              <a:rPr lang="en-US" dirty="0"/>
              <a:t>Dimension and size</a:t>
            </a:r>
          </a:p>
          <a:p>
            <a:pPr marL="457200" lvl="1" indent="0">
              <a:buNone/>
            </a:pPr>
            <a:endParaRPr lang="en-US" dirty="0"/>
          </a:p>
          <a:p>
            <a:pPr marL="457200" lvl="1" indent="0">
              <a:buNone/>
            </a:pPr>
            <a:r>
              <a:rPr lang="en-US" dirty="0"/>
              <a:t>#### - start of data</a:t>
            </a:r>
          </a:p>
          <a:p>
            <a:pPr marL="457200" lvl="1" indent="0">
              <a:buNone/>
            </a:pPr>
            <a:endParaRPr lang="en-US" dirty="0"/>
          </a:p>
          <a:p>
            <a:pPr marL="457200" lvl="1" indent="0">
              <a:buNone/>
            </a:pPr>
            <a:r>
              <a:rPr lang="en-US" dirty="0"/>
              <a:t>Data time series</a:t>
            </a:r>
          </a:p>
          <a:p>
            <a:pPr marL="457200" lvl="1" indent="0">
              <a:buNone/>
            </a:pPr>
            <a:endParaRPr lang="en-US" dirty="0"/>
          </a:p>
        </p:txBody>
      </p:sp>
      <p:cxnSp>
        <p:nvCxnSpPr>
          <p:cNvPr id="10" name="Straight Arrow Connector 9"/>
          <p:cNvCxnSpPr/>
          <p:nvPr/>
        </p:nvCxnSpPr>
        <p:spPr>
          <a:xfrm flipH="1" flipV="1">
            <a:off x="2362200" y="1671430"/>
            <a:ext cx="2514600" cy="2335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255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580" y="5950"/>
            <a:ext cx="7772400" cy="1143000"/>
          </a:xfrm>
        </p:spPr>
        <p:txBody>
          <a:bodyPr/>
          <a:lstStyle/>
          <a:p>
            <a:r>
              <a:rPr lang="en-US" dirty="0"/>
              <a:t>Example CBH file</a:t>
            </a:r>
          </a:p>
        </p:txBody>
      </p:sp>
      <p:pic>
        <p:nvPicPr>
          <p:cNvPr id="8" name="Picture 7"/>
          <p:cNvPicPr>
            <a:picLocks noChangeAspect="1"/>
          </p:cNvPicPr>
          <p:nvPr/>
        </p:nvPicPr>
        <p:blipFill rotWithShape="1">
          <a:blip r:embed="rId2"/>
          <a:srcRect l="22474" t="10417" r="49414" b="25000"/>
          <a:stretch/>
        </p:blipFill>
        <p:spPr>
          <a:xfrm>
            <a:off x="152399" y="1219200"/>
            <a:ext cx="4247535" cy="5486400"/>
          </a:xfrm>
          <a:prstGeom prst="rect">
            <a:avLst/>
          </a:prstGeom>
        </p:spPr>
      </p:pic>
      <p:sp>
        <p:nvSpPr>
          <p:cNvPr id="9" name="Content Placeholder 3"/>
          <p:cNvSpPr txBox="1">
            <a:spLocks/>
          </p:cNvSpPr>
          <p:nvPr/>
        </p:nvSpPr>
        <p:spPr>
          <a:xfrm>
            <a:off x="4399934" y="1674743"/>
            <a:ext cx="4591666"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Comment line</a:t>
            </a:r>
          </a:p>
          <a:p>
            <a:pPr marL="457200" lvl="1" indent="0">
              <a:buNone/>
            </a:pPr>
            <a:endParaRPr lang="en-US" dirty="0"/>
          </a:p>
          <a:p>
            <a:pPr marL="457200" lvl="1" indent="0">
              <a:buNone/>
            </a:pPr>
            <a:r>
              <a:rPr lang="en-US" dirty="0"/>
              <a:t>Dimension and size</a:t>
            </a:r>
          </a:p>
          <a:p>
            <a:pPr marL="457200" lvl="1" indent="0">
              <a:buNone/>
            </a:pPr>
            <a:endParaRPr lang="en-US" dirty="0"/>
          </a:p>
          <a:p>
            <a:pPr marL="457200" lvl="1" indent="0">
              <a:buNone/>
            </a:pPr>
            <a:r>
              <a:rPr lang="en-US" dirty="0"/>
              <a:t>#### - start of data</a:t>
            </a:r>
          </a:p>
          <a:p>
            <a:pPr marL="457200" lvl="1" indent="0">
              <a:buNone/>
            </a:pPr>
            <a:endParaRPr lang="en-US" dirty="0"/>
          </a:p>
          <a:p>
            <a:pPr marL="457200" lvl="1" indent="0">
              <a:buNone/>
            </a:pPr>
            <a:r>
              <a:rPr lang="en-US" dirty="0"/>
              <a:t>Data time series</a:t>
            </a:r>
          </a:p>
          <a:p>
            <a:pPr marL="457200" lvl="1" indent="0">
              <a:buNone/>
            </a:pPr>
            <a:endParaRPr lang="en-US" dirty="0"/>
          </a:p>
        </p:txBody>
      </p:sp>
      <p:cxnSp>
        <p:nvCxnSpPr>
          <p:cNvPr id="10" name="Straight Arrow Connector 9"/>
          <p:cNvCxnSpPr/>
          <p:nvPr/>
        </p:nvCxnSpPr>
        <p:spPr>
          <a:xfrm flipH="1" flipV="1">
            <a:off x="1143000" y="1828800"/>
            <a:ext cx="3647766" cy="11479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925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250"/>
            <a:ext cx="7772400" cy="1143000"/>
          </a:xfrm>
        </p:spPr>
        <p:txBody>
          <a:bodyPr/>
          <a:lstStyle/>
          <a:p>
            <a:r>
              <a:rPr lang="en-US" dirty="0"/>
              <a:t>Example CBH file</a:t>
            </a:r>
          </a:p>
        </p:txBody>
      </p:sp>
      <p:pic>
        <p:nvPicPr>
          <p:cNvPr id="8" name="Picture 7"/>
          <p:cNvPicPr>
            <a:picLocks noChangeAspect="1"/>
          </p:cNvPicPr>
          <p:nvPr/>
        </p:nvPicPr>
        <p:blipFill rotWithShape="1">
          <a:blip r:embed="rId2"/>
          <a:srcRect l="22474" t="10417" r="49414" b="25000"/>
          <a:stretch/>
        </p:blipFill>
        <p:spPr>
          <a:xfrm>
            <a:off x="152399" y="1219200"/>
            <a:ext cx="4247535" cy="5486400"/>
          </a:xfrm>
          <a:prstGeom prst="rect">
            <a:avLst/>
          </a:prstGeom>
        </p:spPr>
      </p:pic>
      <p:sp>
        <p:nvSpPr>
          <p:cNvPr id="9" name="Content Placeholder 3"/>
          <p:cNvSpPr txBox="1">
            <a:spLocks/>
          </p:cNvSpPr>
          <p:nvPr/>
        </p:nvSpPr>
        <p:spPr>
          <a:xfrm>
            <a:off x="4399934" y="1674743"/>
            <a:ext cx="4591666"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Comment line</a:t>
            </a:r>
          </a:p>
          <a:p>
            <a:pPr marL="457200" lvl="1" indent="0">
              <a:buNone/>
            </a:pPr>
            <a:endParaRPr lang="en-US" dirty="0"/>
          </a:p>
          <a:p>
            <a:pPr marL="457200" lvl="1" indent="0">
              <a:buNone/>
            </a:pPr>
            <a:r>
              <a:rPr lang="en-US" dirty="0"/>
              <a:t>Dimension and size</a:t>
            </a:r>
          </a:p>
          <a:p>
            <a:pPr marL="457200" lvl="1" indent="0">
              <a:buNone/>
            </a:pPr>
            <a:endParaRPr lang="en-US" dirty="0"/>
          </a:p>
          <a:p>
            <a:pPr marL="457200" lvl="1" indent="0">
              <a:buNone/>
            </a:pPr>
            <a:r>
              <a:rPr lang="en-US" dirty="0"/>
              <a:t>#### - start of data</a:t>
            </a:r>
          </a:p>
          <a:p>
            <a:pPr marL="457200" lvl="1" indent="0">
              <a:buNone/>
            </a:pPr>
            <a:endParaRPr lang="en-US" dirty="0"/>
          </a:p>
          <a:p>
            <a:pPr marL="457200" lvl="1" indent="0">
              <a:buNone/>
            </a:pPr>
            <a:r>
              <a:rPr lang="en-US" dirty="0"/>
              <a:t>Data time series</a:t>
            </a:r>
          </a:p>
          <a:p>
            <a:pPr marL="457200" lvl="1" indent="0">
              <a:buNone/>
            </a:pPr>
            <a:endParaRPr lang="en-US" dirty="0"/>
          </a:p>
        </p:txBody>
      </p:sp>
      <p:cxnSp>
        <p:nvCxnSpPr>
          <p:cNvPr id="10" name="Straight Arrow Connector 9"/>
          <p:cNvCxnSpPr/>
          <p:nvPr/>
        </p:nvCxnSpPr>
        <p:spPr>
          <a:xfrm flipH="1" flipV="1">
            <a:off x="838200" y="2057400"/>
            <a:ext cx="4033684" cy="1905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718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9757"/>
            <a:ext cx="7772400" cy="1143000"/>
          </a:xfrm>
        </p:spPr>
        <p:txBody>
          <a:bodyPr/>
          <a:lstStyle/>
          <a:p>
            <a:r>
              <a:rPr lang="en-US" dirty="0"/>
              <a:t>Example CBH file</a:t>
            </a:r>
          </a:p>
        </p:txBody>
      </p:sp>
      <p:pic>
        <p:nvPicPr>
          <p:cNvPr id="8" name="Picture 7"/>
          <p:cNvPicPr>
            <a:picLocks noChangeAspect="1"/>
          </p:cNvPicPr>
          <p:nvPr/>
        </p:nvPicPr>
        <p:blipFill rotWithShape="1">
          <a:blip r:embed="rId2"/>
          <a:srcRect l="22474" t="10417" r="49414" b="25000"/>
          <a:stretch/>
        </p:blipFill>
        <p:spPr>
          <a:xfrm>
            <a:off x="152399" y="1219200"/>
            <a:ext cx="4247535" cy="5486400"/>
          </a:xfrm>
          <a:prstGeom prst="rect">
            <a:avLst/>
          </a:prstGeom>
        </p:spPr>
      </p:pic>
      <p:sp>
        <p:nvSpPr>
          <p:cNvPr id="9" name="Content Placeholder 3"/>
          <p:cNvSpPr txBox="1">
            <a:spLocks/>
          </p:cNvSpPr>
          <p:nvPr/>
        </p:nvSpPr>
        <p:spPr>
          <a:xfrm>
            <a:off x="4399934" y="1674743"/>
            <a:ext cx="4591666" cy="5027544"/>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buNone/>
            </a:pPr>
            <a:r>
              <a:rPr lang="en-US" dirty="0"/>
              <a:t>Comment line</a:t>
            </a:r>
          </a:p>
          <a:p>
            <a:pPr marL="457200" lvl="1" indent="0">
              <a:buNone/>
            </a:pPr>
            <a:endParaRPr lang="en-US" dirty="0"/>
          </a:p>
          <a:p>
            <a:pPr marL="457200" lvl="1" indent="0">
              <a:buNone/>
            </a:pPr>
            <a:r>
              <a:rPr lang="en-US" dirty="0"/>
              <a:t>Dimension and size</a:t>
            </a:r>
          </a:p>
          <a:p>
            <a:pPr marL="457200" lvl="1" indent="0">
              <a:buNone/>
            </a:pPr>
            <a:endParaRPr lang="en-US" dirty="0"/>
          </a:p>
          <a:p>
            <a:pPr marL="457200" lvl="1" indent="0">
              <a:buNone/>
            </a:pPr>
            <a:r>
              <a:rPr lang="en-US" dirty="0"/>
              <a:t>#### - start of data</a:t>
            </a:r>
          </a:p>
          <a:p>
            <a:pPr marL="457200" lvl="1" indent="0">
              <a:buNone/>
            </a:pPr>
            <a:endParaRPr lang="en-US" dirty="0"/>
          </a:p>
          <a:p>
            <a:pPr marL="457200" lvl="1" indent="0">
              <a:buNone/>
            </a:pPr>
            <a:r>
              <a:rPr lang="en-US" dirty="0"/>
              <a:t>Data time series</a:t>
            </a:r>
          </a:p>
          <a:p>
            <a:pPr marL="457200" lvl="1" indent="0">
              <a:buNone/>
            </a:pPr>
            <a:endParaRPr lang="en-US" dirty="0"/>
          </a:p>
        </p:txBody>
      </p:sp>
      <p:cxnSp>
        <p:nvCxnSpPr>
          <p:cNvPr id="10" name="Straight Arrow Connector 9"/>
          <p:cNvCxnSpPr/>
          <p:nvPr/>
        </p:nvCxnSpPr>
        <p:spPr>
          <a:xfrm flipH="1" flipV="1">
            <a:off x="1828800" y="2362200"/>
            <a:ext cx="2966884" cy="26519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811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3542-31F8-4108-9CA5-0A82AC2EC80A}"/>
              </a:ext>
            </a:extLst>
          </p:cNvPr>
          <p:cNvSpPr>
            <a:spLocks noGrp="1"/>
          </p:cNvSpPr>
          <p:nvPr>
            <p:ph type="title"/>
          </p:nvPr>
        </p:nvSpPr>
        <p:spPr>
          <a:xfrm>
            <a:off x="685800" y="89435"/>
            <a:ext cx="7772400" cy="1143000"/>
          </a:xfrm>
        </p:spPr>
        <p:txBody>
          <a:bodyPr/>
          <a:lstStyle/>
          <a:p>
            <a:r>
              <a:rPr lang="en-US" dirty="0"/>
              <a:t>Geo Data Portal</a:t>
            </a:r>
          </a:p>
        </p:txBody>
      </p:sp>
      <p:sp>
        <p:nvSpPr>
          <p:cNvPr id="5" name="TextBox 4">
            <a:extLst>
              <a:ext uri="{FF2B5EF4-FFF2-40B4-BE49-F238E27FC236}">
                <a16:creationId xmlns:a16="http://schemas.microsoft.com/office/drawing/2014/main" id="{03D502EC-AF1C-4FC9-BB82-099F5EFE6E77}"/>
              </a:ext>
            </a:extLst>
          </p:cNvPr>
          <p:cNvSpPr txBox="1"/>
          <p:nvPr/>
        </p:nvSpPr>
        <p:spPr>
          <a:xfrm>
            <a:off x="2472677" y="1592796"/>
            <a:ext cx="4403770" cy="584775"/>
          </a:xfrm>
          <a:prstGeom prst="rect">
            <a:avLst/>
          </a:prstGeom>
          <a:solidFill>
            <a:schemeClr val="tx1"/>
          </a:solidFill>
          <a:ln>
            <a:solidFill>
              <a:schemeClr val="bg2"/>
            </a:solidFill>
          </a:ln>
        </p:spPr>
        <p:txBody>
          <a:bodyPr wrap="none" rtlCol="0">
            <a:spAutoFit/>
          </a:bodyPr>
          <a:lstStyle/>
          <a:p>
            <a:pPr lvl="0"/>
            <a:r>
              <a:rPr lang="en-US" sz="3200" i="0" dirty="0">
                <a:solidFill>
                  <a:srgbClr val="FF0000"/>
                </a:solidFill>
              </a:rPr>
              <a:t>https://cida.usgs.gov/gdp/</a:t>
            </a:r>
          </a:p>
        </p:txBody>
      </p:sp>
      <p:pic>
        <p:nvPicPr>
          <p:cNvPr id="3" name="Picture 2">
            <a:extLst>
              <a:ext uri="{FF2B5EF4-FFF2-40B4-BE49-F238E27FC236}">
                <a16:creationId xmlns:a16="http://schemas.microsoft.com/office/drawing/2014/main" id="{BA0289C5-AE46-4B53-A54C-2DC74FE2A8DB}"/>
              </a:ext>
            </a:extLst>
          </p:cNvPr>
          <p:cNvPicPr>
            <a:picLocks noChangeAspect="1"/>
          </p:cNvPicPr>
          <p:nvPr/>
        </p:nvPicPr>
        <p:blipFill>
          <a:blip r:embed="rId2"/>
          <a:stretch>
            <a:fillRect/>
          </a:stretch>
        </p:blipFill>
        <p:spPr>
          <a:xfrm>
            <a:off x="1670697" y="1065939"/>
            <a:ext cx="5802606" cy="5517232"/>
          </a:xfrm>
          <a:prstGeom prst="rect">
            <a:avLst/>
          </a:prstGeom>
        </p:spPr>
      </p:pic>
      <p:pic>
        <p:nvPicPr>
          <p:cNvPr id="10" name="Picture 9">
            <a:extLst>
              <a:ext uri="{FF2B5EF4-FFF2-40B4-BE49-F238E27FC236}">
                <a16:creationId xmlns:a16="http://schemas.microsoft.com/office/drawing/2014/main" id="{6C3C2C03-0169-41DF-ADBE-E69019F3389A}"/>
              </a:ext>
            </a:extLst>
          </p:cNvPr>
          <p:cNvPicPr>
            <a:picLocks noChangeAspect="1"/>
          </p:cNvPicPr>
          <p:nvPr/>
        </p:nvPicPr>
        <p:blipFill>
          <a:blip r:embed="rId3"/>
          <a:stretch>
            <a:fillRect/>
          </a:stretch>
        </p:blipFill>
        <p:spPr>
          <a:xfrm>
            <a:off x="1687391" y="1065938"/>
            <a:ext cx="5785912" cy="5501359"/>
          </a:xfrm>
          <a:prstGeom prst="rect">
            <a:avLst/>
          </a:prstGeom>
        </p:spPr>
      </p:pic>
      <p:pic>
        <p:nvPicPr>
          <p:cNvPr id="12" name="Picture 11">
            <a:extLst>
              <a:ext uri="{FF2B5EF4-FFF2-40B4-BE49-F238E27FC236}">
                <a16:creationId xmlns:a16="http://schemas.microsoft.com/office/drawing/2014/main" id="{F275495A-5FCE-4360-A79F-9266E661CEFF}"/>
              </a:ext>
            </a:extLst>
          </p:cNvPr>
          <p:cNvPicPr>
            <a:picLocks noChangeAspect="1"/>
          </p:cNvPicPr>
          <p:nvPr/>
        </p:nvPicPr>
        <p:blipFill>
          <a:blip r:embed="rId4"/>
          <a:stretch>
            <a:fillRect/>
          </a:stretch>
        </p:blipFill>
        <p:spPr>
          <a:xfrm>
            <a:off x="1562685" y="975423"/>
            <a:ext cx="5910618" cy="5619932"/>
          </a:xfrm>
          <a:prstGeom prst="rect">
            <a:avLst/>
          </a:prstGeom>
        </p:spPr>
      </p:pic>
      <p:pic>
        <p:nvPicPr>
          <p:cNvPr id="13" name="Picture 12">
            <a:extLst>
              <a:ext uri="{FF2B5EF4-FFF2-40B4-BE49-F238E27FC236}">
                <a16:creationId xmlns:a16="http://schemas.microsoft.com/office/drawing/2014/main" id="{9FE8D4A3-2A0D-401B-823F-9765D266E042}"/>
              </a:ext>
            </a:extLst>
          </p:cNvPr>
          <p:cNvPicPr>
            <a:picLocks noChangeAspect="1"/>
          </p:cNvPicPr>
          <p:nvPr/>
        </p:nvPicPr>
        <p:blipFill>
          <a:blip r:embed="rId5"/>
          <a:stretch>
            <a:fillRect/>
          </a:stretch>
        </p:blipFill>
        <p:spPr>
          <a:xfrm>
            <a:off x="1562686" y="947365"/>
            <a:ext cx="5910618" cy="5619932"/>
          </a:xfrm>
          <a:prstGeom prst="rect">
            <a:avLst/>
          </a:prstGeom>
        </p:spPr>
      </p:pic>
      <p:pic>
        <p:nvPicPr>
          <p:cNvPr id="14" name="Picture 13">
            <a:extLst>
              <a:ext uri="{FF2B5EF4-FFF2-40B4-BE49-F238E27FC236}">
                <a16:creationId xmlns:a16="http://schemas.microsoft.com/office/drawing/2014/main" id="{E049E9B4-0E57-42AB-99EF-B42815DF9569}"/>
              </a:ext>
            </a:extLst>
          </p:cNvPr>
          <p:cNvPicPr>
            <a:picLocks noChangeAspect="1"/>
          </p:cNvPicPr>
          <p:nvPr/>
        </p:nvPicPr>
        <p:blipFill>
          <a:blip r:embed="rId6"/>
          <a:stretch>
            <a:fillRect/>
          </a:stretch>
        </p:blipFill>
        <p:spPr>
          <a:xfrm>
            <a:off x="1562684" y="939743"/>
            <a:ext cx="5927313" cy="5635806"/>
          </a:xfrm>
          <a:prstGeom prst="rect">
            <a:avLst/>
          </a:prstGeom>
        </p:spPr>
      </p:pic>
      <p:pic>
        <p:nvPicPr>
          <p:cNvPr id="15" name="Picture 14">
            <a:extLst>
              <a:ext uri="{FF2B5EF4-FFF2-40B4-BE49-F238E27FC236}">
                <a16:creationId xmlns:a16="http://schemas.microsoft.com/office/drawing/2014/main" id="{BD5758A4-1900-47A0-9558-FEFA552AE799}"/>
              </a:ext>
            </a:extLst>
          </p:cNvPr>
          <p:cNvPicPr>
            <a:picLocks noChangeAspect="1"/>
          </p:cNvPicPr>
          <p:nvPr/>
        </p:nvPicPr>
        <p:blipFill>
          <a:blip r:embed="rId7"/>
          <a:stretch>
            <a:fillRect/>
          </a:stretch>
        </p:blipFill>
        <p:spPr>
          <a:xfrm>
            <a:off x="528103" y="1075451"/>
            <a:ext cx="8292918" cy="5266627"/>
          </a:xfrm>
          <a:prstGeom prst="rect">
            <a:avLst/>
          </a:prstGeom>
        </p:spPr>
      </p:pic>
    </p:spTree>
    <p:extLst>
      <p:ext uri="{BB962C8B-B14F-4D97-AF65-F5344CB8AC3E}">
        <p14:creationId xmlns:p14="http://schemas.microsoft.com/office/powerpoint/2010/main" val="226333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3542-31F8-4108-9CA5-0A82AC2EC80A}"/>
              </a:ext>
            </a:extLst>
          </p:cNvPr>
          <p:cNvSpPr>
            <a:spLocks noGrp="1"/>
          </p:cNvSpPr>
          <p:nvPr>
            <p:ph type="title"/>
          </p:nvPr>
        </p:nvSpPr>
        <p:spPr>
          <a:xfrm>
            <a:off x="685800" y="89435"/>
            <a:ext cx="7772400" cy="1143000"/>
          </a:xfrm>
        </p:spPr>
        <p:txBody>
          <a:bodyPr/>
          <a:lstStyle/>
          <a:p>
            <a:endParaRPr lang="en-US" dirty="0"/>
          </a:p>
        </p:txBody>
      </p:sp>
      <p:sp>
        <p:nvSpPr>
          <p:cNvPr id="4" name="Date Placeholder 3">
            <a:extLst>
              <a:ext uri="{FF2B5EF4-FFF2-40B4-BE49-F238E27FC236}">
                <a16:creationId xmlns:a16="http://schemas.microsoft.com/office/drawing/2014/main" id="{869F3ED1-EC68-4CF3-B740-3B712A5AD915}"/>
              </a:ext>
            </a:extLst>
          </p:cNvPr>
          <p:cNvSpPr>
            <a:spLocks noGrp="1"/>
          </p:cNvSpPr>
          <p:nvPr>
            <p:ph type="dt" sz="half" idx="10"/>
          </p:nvPr>
        </p:nvSpPr>
        <p:spPr/>
        <p:txBody>
          <a:bodyPr/>
          <a:lstStyle/>
          <a:p>
            <a:pPr>
              <a:defRPr/>
            </a:pPr>
            <a:r>
              <a:rPr lang="en-US"/>
              <a:t>markstro@usgs.gov</a:t>
            </a:r>
          </a:p>
        </p:txBody>
      </p:sp>
    </p:spTree>
    <p:extLst>
      <p:ext uri="{BB962C8B-B14F-4D97-AF65-F5344CB8AC3E}">
        <p14:creationId xmlns:p14="http://schemas.microsoft.com/office/powerpoint/2010/main" val="333067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6632"/>
            <a:ext cx="7772400" cy="1143000"/>
          </a:xfrm>
        </p:spPr>
        <p:txBody>
          <a:bodyPr/>
          <a:lstStyle/>
          <a:p>
            <a:r>
              <a:rPr lang="en-US" dirty="0"/>
              <a:t>File structure</a:t>
            </a:r>
          </a:p>
        </p:txBody>
      </p:sp>
      <p:sp>
        <p:nvSpPr>
          <p:cNvPr id="4" name="Content Placeholder 3"/>
          <p:cNvSpPr>
            <a:spLocks noGrp="1"/>
          </p:cNvSpPr>
          <p:nvPr>
            <p:ph sz="half" idx="2"/>
          </p:nvPr>
        </p:nvSpPr>
        <p:spPr/>
        <p:txBody>
          <a:bodyPr>
            <a:normAutofit/>
          </a:bodyPr>
          <a:lstStyle/>
          <a:p>
            <a:r>
              <a:rPr lang="en-US" dirty="0" err="1"/>
              <a:t>acf</a:t>
            </a:r>
            <a:endParaRPr lang="en-US" dirty="0"/>
          </a:p>
          <a:p>
            <a:pPr lvl="1">
              <a:buFont typeface="Arial" panose="020B0604020202020204" pitchFamily="34" charset="0"/>
              <a:buChar char="•"/>
            </a:pPr>
            <a:r>
              <a:rPr lang="en-US" dirty="0"/>
              <a:t>control</a:t>
            </a:r>
          </a:p>
          <a:p>
            <a:pPr lvl="1">
              <a:buFont typeface="Arial" panose="020B0604020202020204" pitchFamily="34" charset="0"/>
              <a:buChar char="•"/>
            </a:pPr>
            <a:r>
              <a:rPr lang="en-US" dirty="0"/>
              <a:t>input</a:t>
            </a:r>
          </a:p>
          <a:p>
            <a:pPr lvl="1">
              <a:buFont typeface="Arial" panose="020B0604020202020204" pitchFamily="34" charset="0"/>
              <a:buChar char="•"/>
            </a:pPr>
            <a:r>
              <a:rPr lang="en-US" dirty="0"/>
              <a:t>output</a:t>
            </a:r>
          </a:p>
          <a:p>
            <a:pPr lvl="1">
              <a:buFont typeface="Arial" panose="020B0604020202020204" pitchFamily="34" charset="0"/>
              <a:buChar char="•"/>
            </a:pPr>
            <a:r>
              <a:rPr lang="en-US" dirty="0"/>
              <a:t>batch files for execution of model and supporting software</a:t>
            </a:r>
          </a:p>
          <a:p>
            <a:endParaRPr lang="en-US" dirty="0"/>
          </a:p>
        </p:txBody>
      </p:sp>
      <p:pic>
        <p:nvPicPr>
          <p:cNvPr id="5" name="Picture 4"/>
          <p:cNvPicPr>
            <a:picLocks noChangeAspect="1"/>
          </p:cNvPicPr>
          <p:nvPr/>
        </p:nvPicPr>
        <p:blipFill rotWithShape="1">
          <a:blip r:embed="rId2"/>
          <a:srcRect l="3734" t="37500" r="85139" b="26042"/>
          <a:stretch/>
        </p:blipFill>
        <p:spPr>
          <a:xfrm>
            <a:off x="685800" y="1441450"/>
            <a:ext cx="2825365" cy="5204619"/>
          </a:xfrm>
          <a:prstGeom prst="rect">
            <a:avLst/>
          </a:prstGeom>
        </p:spPr>
      </p:pic>
      <p:sp>
        <p:nvSpPr>
          <p:cNvPr id="6" name="Rectangle 5"/>
          <p:cNvSpPr/>
          <p:nvPr/>
        </p:nvSpPr>
        <p:spPr>
          <a:xfrm>
            <a:off x="1524000" y="3399630"/>
            <a:ext cx="1524000" cy="1629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05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06760"/>
            <a:ext cx="7772400" cy="1143000"/>
          </a:xfrm>
        </p:spPr>
        <p:txBody>
          <a:bodyPr/>
          <a:lstStyle/>
          <a:p>
            <a:r>
              <a:rPr lang="en-US" dirty="0"/>
              <a:t>Files in projects/</a:t>
            </a:r>
            <a:r>
              <a:rPr lang="en-US" dirty="0" err="1"/>
              <a:t>acf</a:t>
            </a:r>
            <a:r>
              <a:rPr lang="en-US" dirty="0"/>
              <a:t> folder</a:t>
            </a:r>
          </a:p>
        </p:txBody>
      </p:sp>
      <p:sp>
        <p:nvSpPr>
          <p:cNvPr id="4" name="Content Placeholder 3"/>
          <p:cNvSpPr>
            <a:spLocks noGrp="1"/>
          </p:cNvSpPr>
          <p:nvPr>
            <p:ph sz="half" idx="2"/>
          </p:nvPr>
        </p:nvSpPr>
        <p:spPr>
          <a:xfrm>
            <a:off x="4648200" y="1371600"/>
            <a:ext cx="4038600" cy="2514600"/>
          </a:xfrm>
        </p:spPr>
        <p:txBody>
          <a:bodyPr>
            <a:normAutofit/>
          </a:bodyPr>
          <a:lstStyle/>
          <a:p>
            <a:r>
              <a:rPr lang="en-US" dirty="0"/>
              <a:t>Files in </a:t>
            </a:r>
            <a:r>
              <a:rPr lang="en-US" dirty="0" err="1"/>
              <a:t>acf</a:t>
            </a:r>
            <a:r>
              <a:rPr lang="en-US" dirty="0"/>
              <a:t> folder</a:t>
            </a:r>
          </a:p>
          <a:p>
            <a:endParaRPr lang="en-US" dirty="0"/>
          </a:p>
          <a:p>
            <a:pPr lvl="1">
              <a:buFont typeface="Arial" panose="020B0604020202020204" pitchFamily="34" charset="0"/>
              <a:buChar char="•"/>
            </a:pPr>
            <a:r>
              <a:rPr lang="en-US" b="1" dirty="0"/>
              <a:t>ACF</a:t>
            </a:r>
            <a:r>
              <a:rPr lang="en-US" dirty="0"/>
              <a:t> is a batch file that executes PRMS in command line mode</a:t>
            </a:r>
          </a:p>
          <a:p>
            <a:endParaRPr lang="en-US" dirty="0"/>
          </a:p>
        </p:txBody>
      </p:sp>
      <p:pic>
        <p:nvPicPr>
          <p:cNvPr id="3" name="Picture 2"/>
          <p:cNvPicPr>
            <a:picLocks noChangeAspect="1"/>
          </p:cNvPicPr>
          <p:nvPr/>
        </p:nvPicPr>
        <p:blipFill rotWithShape="1">
          <a:blip r:embed="rId2"/>
          <a:srcRect l="19546" t="16667" r="68741" b="59375"/>
          <a:stretch/>
        </p:blipFill>
        <p:spPr>
          <a:xfrm>
            <a:off x="381000" y="1447800"/>
            <a:ext cx="3445565" cy="3962400"/>
          </a:xfrm>
          <a:prstGeom prst="rect">
            <a:avLst/>
          </a:prstGeom>
        </p:spPr>
      </p:pic>
      <p:sp>
        <p:nvSpPr>
          <p:cNvPr id="6" name="Rectangle 5"/>
          <p:cNvSpPr/>
          <p:nvPr/>
        </p:nvSpPr>
        <p:spPr>
          <a:xfrm>
            <a:off x="914400" y="2834481"/>
            <a:ext cx="2514600" cy="518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l="21888" t="10417" r="39458" b="72917"/>
          <a:stretch/>
        </p:blipFill>
        <p:spPr>
          <a:xfrm>
            <a:off x="2590800" y="5107853"/>
            <a:ext cx="6400801" cy="1551709"/>
          </a:xfrm>
          <a:prstGeom prst="rect">
            <a:avLst/>
          </a:prstGeom>
        </p:spPr>
      </p:pic>
    </p:spTree>
    <p:extLst>
      <p:ext uri="{BB962C8B-B14F-4D97-AF65-F5344CB8AC3E}">
        <p14:creationId xmlns:p14="http://schemas.microsoft.com/office/powerpoint/2010/main" val="409381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37116" t="15625" r="49414" b="66667"/>
          <a:stretch/>
        </p:blipFill>
        <p:spPr>
          <a:xfrm>
            <a:off x="157161" y="2286000"/>
            <a:ext cx="4123765" cy="3048000"/>
          </a:xfrm>
          <a:prstGeom prst="rect">
            <a:avLst/>
          </a:prstGeom>
        </p:spPr>
      </p:pic>
      <p:sp>
        <p:nvSpPr>
          <p:cNvPr id="2" name="Title 1"/>
          <p:cNvSpPr>
            <a:spLocks noGrp="1"/>
          </p:cNvSpPr>
          <p:nvPr>
            <p:ph type="title"/>
          </p:nvPr>
        </p:nvSpPr>
        <p:spPr/>
        <p:txBody>
          <a:bodyPr/>
          <a:lstStyle/>
          <a:p>
            <a:r>
              <a:rPr lang="en-US" dirty="0"/>
              <a:t>Files in projects/</a:t>
            </a:r>
            <a:r>
              <a:rPr lang="en-US" dirty="0" err="1"/>
              <a:t>acf</a:t>
            </a:r>
            <a:r>
              <a:rPr lang="en-US" dirty="0"/>
              <a:t>/control folder</a:t>
            </a:r>
          </a:p>
        </p:txBody>
      </p:sp>
      <p:sp>
        <p:nvSpPr>
          <p:cNvPr id="4" name="Content Placeholder 3"/>
          <p:cNvSpPr>
            <a:spLocks noGrp="1"/>
          </p:cNvSpPr>
          <p:nvPr>
            <p:ph sz="half" idx="2"/>
          </p:nvPr>
        </p:nvSpPr>
        <p:spPr>
          <a:xfrm>
            <a:off x="4648200" y="2286000"/>
            <a:ext cx="4267200" cy="3657600"/>
          </a:xfrm>
        </p:spPr>
        <p:txBody>
          <a:bodyPr>
            <a:normAutofit/>
          </a:bodyPr>
          <a:lstStyle/>
          <a:p>
            <a:r>
              <a:rPr lang="en-US" dirty="0" err="1"/>
              <a:t>acf.control</a:t>
            </a:r>
            <a:r>
              <a:rPr lang="en-US" dirty="0"/>
              <a:t> is the PRMS control file that specifies the model configuration</a:t>
            </a:r>
          </a:p>
          <a:p>
            <a:endParaRPr lang="en-US" dirty="0"/>
          </a:p>
        </p:txBody>
      </p:sp>
      <p:sp>
        <p:nvSpPr>
          <p:cNvPr id="6" name="Rectangle 5"/>
          <p:cNvSpPr/>
          <p:nvPr/>
        </p:nvSpPr>
        <p:spPr>
          <a:xfrm>
            <a:off x="447674" y="2514600"/>
            <a:ext cx="3362325" cy="518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132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3060" t="27083" r="62884" b="33334"/>
          <a:stretch/>
        </p:blipFill>
        <p:spPr>
          <a:xfrm>
            <a:off x="300036" y="1436687"/>
            <a:ext cx="3128964" cy="4954193"/>
          </a:xfrm>
          <a:prstGeom prst="rect">
            <a:avLst/>
          </a:prstGeom>
        </p:spPr>
      </p:pic>
      <p:sp>
        <p:nvSpPr>
          <p:cNvPr id="2" name="Title 1"/>
          <p:cNvSpPr>
            <a:spLocks noGrp="1"/>
          </p:cNvSpPr>
          <p:nvPr>
            <p:ph type="title"/>
          </p:nvPr>
        </p:nvSpPr>
        <p:spPr>
          <a:xfrm>
            <a:off x="685800" y="188640"/>
            <a:ext cx="7772400" cy="1143000"/>
          </a:xfrm>
        </p:spPr>
        <p:txBody>
          <a:bodyPr/>
          <a:lstStyle/>
          <a:p>
            <a:r>
              <a:rPr lang="en-US" dirty="0"/>
              <a:t>Example of control parameter</a:t>
            </a:r>
          </a:p>
        </p:txBody>
      </p:sp>
      <p:sp>
        <p:nvSpPr>
          <p:cNvPr id="4" name="Content Placeholder 3"/>
          <p:cNvSpPr>
            <a:spLocks noGrp="1"/>
          </p:cNvSpPr>
          <p:nvPr>
            <p:ph sz="half" idx="2"/>
          </p:nvPr>
        </p:nvSpPr>
        <p:spPr>
          <a:xfrm>
            <a:off x="4419600" y="1447800"/>
            <a:ext cx="4267200" cy="3657600"/>
          </a:xfrm>
        </p:spPr>
        <p:txBody>
          <a:bodyPr>
            <a:normAutofit/>
          </a:bodyPr>
          <a:lstStyle/>
          <a:p>
            <a:r>
              <a:rPr lang="en-US" dirty="0"/>
              <a:t>Specification of master data file (</a:t>
            </a:r>
            <a:r>
              <a:rPr lang="en-US" dirty="0" err="1"/>
              <a:t>data_file</a:t>
            </a:r>
            <a:r>
              <a:rPr lang="en-US" dirty="0"/>
              <a:t>)</a:t>
            </a:r>
          </a:p>
          <a:p>
            <a:r>
              <a:rPr lang="en-US" dirty="0"/>
              <a:t>1 – one file</a:t>
            </a:r>
          </a:p>
          <a:p>
            <a:r>
              <a:rPr lang="en-US" dirty="0"/>
              <a:t>4 – type ‘string’</a:t>
            </a:r>
          </a:p>
          <a:p>
            <a:r>
              <a:rPr lang="en-US" dirty="0"/>
              <a:t>./input/</a:t>
            </a:r>
            <a:r>
              <a:rPr lang="en-US" dirty="0" err="1"/>
              <a:t>acf.data</a:t>
            </a:r>
            <a:r>
              <a:rPr lang="en-US" dirty="0"/>
              <a:t> is the path to that file (can be absolute or relative)</a:t>
            </a:r>
          </a:p>
          <a:p>
            <a:endParaRPr lang="en-US" dirty="0"/>
          </a:p>
        </p:txBody>
      </p:sp>
      <p:sp>
        <p:nvSpPr>
          <p:cNvPr id="6" name="Rectangle 5"/>
          <p:cNvSpPr/>
          <p:nvPr/>
        </p:nvSpPr>
        <p:spPr>
          <a:xfrm>
            <a:off x="300037" y="1436686"/>
            <a:ext cx="3128964" cy="13065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46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37116" t="15625" r="49414" b="66667"/>
          <a:stretch/>
        </p:blipFill>
        <p:spPr>
          <a:xfrm>
            <a:off x="157161" y="2286000"/>
            <a:ext cx="4123765" cy="3048000"/>
          </a:xfrm>
          <a:prstGeom prst="rect">
            <a:avLst/>
          </a:prstGeom>
        </p:spPr>
      </p:pic>
      <p:sp>
        <p:nvSpPr>
          <p:cNvPr id="2" name="Title 1"/>
          <p:cNvSpPr>
            <a:spLocks noGrp="1"/>
          </p:cNvSpPr>
          <p:nvPr>
            <p:ph type="title"/>
          </p:nvPr>
        </p:nvSpPr>
        <p:spPr>
          <a:xfrm>
            <a:off x="685800" y="266700"/>
            <a:ext cx="7772400" cy="1143000"/>
          </a:xfrm>
        </p:spPr>
        <p:txBody>
          <a:bodyPr/>
          <a:lstStyle/>
          <a:p>
            <a:r>
              <a:rPr lang="en-US" dirty="0"/>
              <a:t>Files in projects/</a:t>
            </a:r>
            <a:r>
              <a:rPr lang="en-US" dirty="0" err="1"/>
              <a:t>acf</a:t>
            </a:r>
            <a:r>
              <a:rPr lang="en-US" dirty="0"/>
              <a:t>/control folder</a:t>
            </a:r>
          </a:p>
        </p:txBody>
      </p:sp>
      <p:sp>
        <p:nvSpPr>
          <p:cNvPr id="4" name="Content Placeholder 3"/>
          <p:cNvSpPr>
            <a:spLocks noGrp="1"/>
          </p:cNvSpPr>
          <p:nvPr>
            <p:ph sz="half" idx="2"/>
          </p:nvPr>
        </p:nvSpPr>
        <p:spPr>
          <a:xfrm>
            <a:off x="4648200" y="1752600"/>
            <a:ext cx="4343400" cy="4419600"/>
          </a:xfrm>
        </p:spPr>
        <p:txBody>
          <a:bodyPr>
            <a:normAutofit lnSpcReduction="10000"/>
          </a:bodyPr>
          <a:lstStyle/>
          <a:p>
            <a:r>
              <a:rPr lang="en-US" b="1" dirty="0" err="1"/>
              <a:t>acf.control.param</a:t>
            </a:r>
            <a:r>
              <a:rPr lang="en-US" dirty="0"/>
              <a:t> is a functional PRMS parameter file that includes values specified in the parameter file and default values for any parameters used by the modules but not specified in the parameter file. (Created by executing </a:t>
            </a:r>
            <a:r>
              <a:rPr lang="en-US" b="1" dirty="0" err="1"/>
              <a:t>ACF_print</a:t>
            </a:r>
            <a:r>
              <a:rPr lang="en-US" dirty="0"/>
              <a:t>)</a:t>
            </a:r>
          </a:p>
        </p:txBody>
      </p:sp>
      <p:sp>
        <p:nvSpPr>
          <p:cNvPr id="6" name="Rectangle 5"/>
          <p:cNvSpPr/>
          <p:nvPr/>
        </p:nvSpPr>
        <p:spPr>
          <a:xfrm>
            <a:off x="447674" y="3901280"/>
            <a:ext cx="3362325" cy="518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66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2973" t="15625" r="44143" b="62500"/>
          <a:stretch/>
        </p:blipFill>
        <p:spPr>
          <a:xfrm>
            <a:off x="447673" y="2413793"/>
            <a:ext cx="3697893" cy="3529807"/>
          </a:xfrm>
          <a:prstGeom prst="rect">
            <a:avLst/>
          </a:prstGeom>
        </p:spPr>
      </p:pic>
      <p:sp>
        <p:nvSpPr>
          <p:cNvPr id="2" name="Title 1"/>
          <p:cNvSpPr>
            <a:spLocks noGrp="1"/>
          </p:cNvSpPr>
          <p:nvPr>
            <p:ph type="title"/>
          </p:nvPr>
        </p:nvSpPr>
        <p:spPr/>
        <p:txBody>
          <a:bodyPr/>
          <a:lstStyle/>
          <a:p>
            <a:r>
              <a:rPr lang="en-US" dirty="0"/>
              <a:t>Files in projects/</a:t>
            </a:r>
            <a:r>
              <a:rPr lang="en-US" dirty="0" err="1"/>
              <a:t>acf</a:t>
            </a:r>
            <a:r>
              <a:rPr lang="en-US" dirty="0"/>
              <a:t>/input folder</a:t>
            </a:r>
          </a:p>
        </p:txBody>
      </p:sp>
      <p:sp>
        <p:nvSpPr>
          <p:cNvPr id="4" name="Content Placeholder 3"/>
          <p:cNvSpPr>
            <a:spLocks noGrp="1"/>
          </p:cNvSpPr>
          <p:nvPr>
            <p:ph sz="half" idx="2"/>
          </p:nvPr>
        </p:nvSpPr>
        <p:spPr>
          <a:xfrm>
            <a:off x="4648200" y="2286000"/>
            <a:ext cx="4343400" cy="4419600"/>
          </a:xfrm>
        </p:spPr>
        <p:txBody>
          <a:bodyPr>
            <a:normAutofit/>
          </a:bodyPr>
          <a:lstStyle/>
          <a:p>
            <a:r>
              <a:rPr lang="en-US" b="1" dirty="0" err="1"/>
              <a:t>acf.data</a:t>
            </a:r>
            <a:r>
              <a:rPr lang="en-US" dirty="0"/>
              <a:t> is the master data file that typically includes observations of streamflow, temperature, and precipitation</a:t>
            </a:r>
          </a:p>
        </p:txBody>
      </p:sp>
      <p:sp>
        <p:nvSpPr>
          <p:cNvPr id="6" name="Rectangle 5"/>
          <p:cNvSpPr/>
          <p:nvPr/>
        </p:nvSpPr>
        <p:spPr>
          <a:xfrm>
            <a:off x="615456" y="2514600"/>
            <a:ext cx="3362325" cy="518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933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1125"/>
            <a:ext cx="7772400" cy="1143000"/>
          </a:xfrm>
        </p:spPr>
        <p:txBody>
          <a:bodyPr/>
          <a:lstStyle/>
          <a:p>
            <a:r>
              <a:rPr lang="en-US" dirty="0"/>
              <a:t>Example data file</a:t>
            </a:r>
          </a:p>
        </p:txBody>
      </p:sp>
      <p:pic>
        <p:nvPicPr>
          <p:cNvPr id="3" name="Picture 2"/>
          <p:cNvPicPr>
            <a:picLocks noChangeAspect="1"/>
          </p:cNvPicPr>
          <p:nvPr/>
        </p:nvPicPr>
        <p:blipFill rotWithShape="1">
          <a:blip r:embed="rId2"/>
          <a:srcRect l="21889" t="10417" r="38872" b="25000"/>
          <a:stretch/>
        </p:blipFill>
        <p:spPr>
          <a:xfrm>
            <a:off x="2019300" y="1450975"/>
            <a:ext cx="5105400" cy="4724400"/>
          </a:xfrm>
          <a:prstGeom prst="rect">
            <a:avLst/>
          </a:prstGeom>
        </p:spPr>
      </p:pic>
    </p:spTree>
    <p:extLst>
      <p:ext uri="{BB962C8B-B14F-4D97-AF65-F5344CB8AC3E}">
        <p14:creationId xmlns:p14="http://schemas.microsoft.com/office/powerpoint/2010/main" val="709298357"/>
      </p:ext>
    </p:extLst>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500" b="0"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25890</TotalTime>
  <Words>560</Words>
  <Application>Microsoft Office PowerPoint</Application>
  <PresentationFormat>On-screen Show (4:3)</PresentationFormat>
  <Paragraphs>144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Unicode MS</vt:lpstr>
      <vt:lpstr>Times New Roman</vt:lpstr>
      <vt:lpstr>Wingdings</vt:lpstr>
      <vt:lpstr>Soaring</vt:lpstr>
      <vt:lpstr>Precipitation Runoff Modeling System</vt:lpstr>
      <vt:lpstr>File structure</vt:lpstr>
      <vt:lpstr>File structure</vt:lpstr>
      <vt:lpstr>Files in projects/acf folder</vt:lpstr>
      <vt:lpstr>Files in projects/acf/control folder</vt:lpstr>
      <vt:lpstr>Example of control parameter</vt:lpstr>
      <vt:lpstr>Files in projects/acf/control folder</vt:lpstr>
      <vt:lpstr>Files in projects/acf/input folder</vt:lpstr>
      <vt:lpstr>Example data file</vt:lpstr>
      <vt:lpstr>Example data file</vt:lpstr>
      <vt:lpstr>Files in projects/acf/input folder</vt:lpstr>
      <vt:lpstr>Example parameter file</vt:lpstr>
      <vt:lpstr>Example parameter file</vt:lpstr>
      <vt:lpstr>Example parameter file</vt:lpstr>
      <vt:lpstr>Example parameter file</vt:lpstr>
      <vt:lpstr>Example parameter file</vt:lpstr>
      <vt:lpstr>Example parameter file</vt:lpstr>
      <vt:lpstr>Example parameter file</vt:lpstr>
      <vt:lpstr>Example parameter file</vt:lpstr>
      <vt:lpstr>Example parameter file</vt:lpstr>
      <vt:lpstr>Files in projects/acf/input folder</vt:lpstr>
      <vt:lpstr>Example CBH file</vt:lpstr>
      <vt:lpstr>Example CBH file</vt:lpstr>
      <vt:lpstr>Example CBH file</vt:lpstr>
      <vt:lpstr>Example CBH file</vt:lpstr>
      <vt:lpstr>Geo Data Portal</vt:lpstr>
      <vt:lpstr>PowerPoint Presentation</vt:lpstr>
    </vt:vector>
  </TitlesOfParts>
  <Company>USGS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Support System for the Upper Gunnison River Basin, Colorado</dc:title>
  <dc:creator>markstro</dc:creator>
  <cp:lastModifiedBy>Regan, Robert S</cp:lastModifiedBy>
  <cp:revision>394</cp:revision>
  <cp:lastPrinted>1601-01-01T00:00:00Z</cp:lastPrinted>
  <dcterms:created xsi:type="dcterms:W3CDTF">2001-06-25T19:09:58Z</dcterms:created>
  <dcterms:modified xsi:type="dcterms:W3CDTF">2019-10-07T06:59:46Z</dcterms:modified>
</cp:coreProperties>
</file>