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92" r:id="rId13"/>
    <p:sldId id="487" r:id="rId14"/>
    <p:sldId id="488" r:id="rId15"/>
    <p:sldId id="489" r:id="rId16"/>
    <p:sldId id="490" r:id="rId17"/>
    <p:sldId id="49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59" autoAdjust="0"/>
  </p:normalViewPr>
  <p:slideViewPr>
    <p:cSldViewPr snapToGrid="0">
      <p:cViewPr varScale="1">
        <p:scale>
          <a:sx n="122" d="100"/>
          <a:sy n="122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Flow in Channels (SFR) and Reservoir Storage (LAK)</a:t>
            </a:r>
          </a:p>
        </p:txBody>
      </p:sp>
      <p:pic>
        <p:nvPicPr>
          <p:cNvPr id="6" name="Picture 4" descr="Paradise">
            <a:extLst>
              <a:ext uri="{FF2B5EF4-FFF2-40B4-BE49-F238E27FC236}">
                <a16:creationId xmlns:a16="http://schemas.microsoft.com/office/drawing/2014/main" id="{1537DB72-BE81-453E-8B58-E6BE774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/>
          <a:stretch>
            <a:fillRect/>
          </a:stretch>
        </p:blipFill>
        <p:spPr bwMode="auto">
          <a:xfrm>
            <a:off x="580496" y="1972654"/>
            <a:ext cx="7106445" cy="48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Big Challenge: How to Create Stream Network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939AB-5BE7-4B7B-9CE2-A12F7B6B0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4" y="227318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Creating a stream network is tricky, especially in areas with significant relief 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Issues are caused by the model grid scale DEM; causes low lying cells to shift. Can’t use NHD stream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Solution is to use combination of NHD and ARC tools to create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Stream network and model grid DEM must be consistent</a:t>
            </a:r>
            <a:endParaRPr lang="en-US" sz="2400" kern="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78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NHD+ Networks not Consistent with Resampled DEM (Model Top)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8AE83-3633-4A68-9EA1-11B0FCD4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55" y="3132675"/>
            <a:ext cx="6600130" cy="3003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1E3693-FFAE-4152-AE1A-5210B11BC992}"/>
              </a:ext>
            </a:extLst>
          </p:cNvPr>
          <p:cNvSpPr txBox="1"/>
          <p:nvPr/>
        </p:nvSpPr>
        <p:spPr>
          <a:xfrm>
            <a:off x="3561146" y="255069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Circular Flows</a:t>
            </a:r>
          </a:p>
        </p:txBody>
      </p:sp>
    </p:spTree>
    <p:extLst>
      <p:ext uri="{BB962C8B-B14F-4D97-AF65-F5344CB8AC3E}">
        <p14:creationId xmlns:p14="http://schemas.microsoft.com/office/powerpoint/2010/main" val="38762632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NHD+ Networks not Consistent with Resampled DEM (Model Top)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C9D6DC-6FBA-4201-8BC6-891A3A95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08" y="2329724"/>
            <a:ext cx="1733550" cy="14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9E5748-9873-4E35-81F0-33A97CC06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b="34898"/>
          <a:stretch/>
        </p:blipFill>
        <p:spPr bwMode="auto">
          <a:xfrm>
            <a:off x="1854524" y="2209801"/>
            <a:ext cx="290822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E887-9BA6-4BD0-8EEA-C2057CB4D3E5}"/>
              </a:ext>
            </a:extLst>
          </p:cNvPr>
          <p:cNvCxnSpPr>
            <a:cxnSpLocks/>
          </p:cNvCxnSpPr>
          <p:nvPr/>
        </p:nvCxnSpPr>
        <p:spPr>
          <a:xfrm flipV="1">
            <a:off x="5720489" y="3124201"/>
            <a:ext cx="102394" cy="914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29856-5784-4962-A422-645373B7A020}"/>
              </a:ext>
            </a:extLst>
          </p:cNvPr>
          <p:cNvSpPr txBox="1"/>
          <p:nvPr/>
        </p:nvSpPr>
        <p:spPr>
          <a:xfrm>
            <a:off x="4900863" y="3960886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NHD streams cut across cells above the stream canyon defined by model cells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A7937-1830-43E3-A533-9CE7656934BC}"/>
              </a:ext>
            </a:extLst>
          </p:cNvPr>
          <p:cNvSpPr/>
          <p:nvPr/>
        </p:nvSpPr>
        <p:spPr>
          <a:xfrm>
            <a:off x="3529263" y="3191592"/>
            <a:ext cx="381000" cy="4191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08441B-9DE0-44B0-883C-1299EFF7B95F}"/>
              </a:ext>
            </a:extLst>
          </p:cNvPr>
          <p:cNvCxnSpPr>
            <a:cxnSpLocks/>
          </p:cNvCxnSpPr>
          <p:nvPr/>
        </p:nvCxnSpPr>
        <p:spPr>
          <a:xfrm flipV="1">
            <a:off x="3910263" y="2315292"/>
            <a:ext cx="1045845" cy="880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28F0C5-F1AB-4168-8BBF-AFB4DF2A0659}"/>
              </a:ext>
            </a:extLst>
          </p:cNvPr>
          <p:cNvCxnSpPr>
            <a:cxnSpLocks/>
          </p:cNvCxnSpPr>
          <p:nvPr/>
        </p:nvCxnSpPr>
        <p:spPr>
          <a:xfrm>
            <a:off x="3910263" y="3610692"/>
            <a:ext cx="1045845" cy="199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47D21-FF18-46BD-A02D-F0A5A3F79933}"/>
              </a:ext>
            </a:extLst>
          </p:cNvPr>
          <p:cNvSpPr/>
          <p:nvPr/>
        </p:nvSpPr>
        <p:spPr>
          <a:xfrm>
            <a:off x="4956108" y="2325229"/>
            <a:ext cx="1733550" cy="1484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92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5212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Difficulties Developing Stream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B2DBE-FF16-4195-810A-931CC17C3016}"/>
              </a:ext>
            </a:extLst>
          </p:cNvPr>
          <p:cNvSpPr txBox="1"/>
          <p:nvPr/>
        </p:nvSpPr>
        <p:spPr>
          <a:xfrm>
            <a:off x="999001" y="1633835"/>
            <a:ext cx="696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Alternatively, use </a:t>
            </a:r>
            <a:r>
              <a:rPr lang="en-US" dirty="0" err="1">
                <a:solidFill>
                  <a:schemeClr val="bg1"/>
                </a:solidFill>
              </a:rPr>
              <a:t>ArcHydro</a:t>
            </a:r>
            <a:r>
              <a:rPr lang="en-US" dirty="0">
                <a:solidFill>
                  <a:schemeClr val="bg1"/>
                </a:solidFill>
              </a:rPr>
              <a:t> flow direction (FD) and flow accumulation (FA) tools based on model cell altitudes.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causes problems in flat areas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EB4F35-530F-4535-A4AF-42E44633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414512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394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304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Hybrid NHD/</a:t>
            </a:r>
            <a:r>
              <a:rPr lang="en-US" sz="4000" dirty="0" err="1">
                <a:solidFill>
                  <a:schemeClr val="bg1"/>
                </a:solidFill>
              </a:rPr>
              <a:t>ArcHydro</a:t>
            </a:r>
            <a:r>
              <a:rPr lang="en-US" sz="4000" dirty="0">
                <a:solidFill>
                  <a:schemeClr val="bg1"/>
                </a:solidFill>
              </a:rPr>
              <a:t> Approach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2F3DF3-3990-441B-8E92-020646F2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370792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8811F-8902-4E00-8AF9-EA1862FFCF9E}"/>
              </a:ext>
            </a:extLst>
          </p:cNvPr>
          <p:cNvSpPr/>
          <p:nvPr/>
        </p:nvSpPr>
        <p:spPr>
          <a:xfrm>
            <a:off x="1619784" y="5106826"/>
            <a:ext cx="2133600" cy="152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E8F4-F8E1-4075-81E2-41C56AD0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346" y="1752600"/>
            <a:ext cx="41910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Sequential process</a:t>
            </a:r>
          </a:p>
          <a:p>
            <a:r>
              <a:rPr lang="en-US" dirty="0">
                <a:solidFill>
                  <a:schemeClr val="bg1"/>
                </a:solidFill>
              </a:rPr>
              <a:t>Buffer model cells around NHD streams (4 cells wide)</a:t>
            </a:r>
          </a:p>
          <a:p>
            <a:r>
              <a:rPr lang="en-US" dirty="0">
                <a:solidFill>
                  <a:schemeClr val="bg1"/>
                </a:solidFill>
              </a:rPr>
              <a:t>Apply DEM (model scale) conditioning (CRT), assure continuous down-sloping paths, </a:t>
            </a:r>
            <a:r>
              <a:rPr lang="en-US" u="sng" dirty="0">
                <a:solidFill>
                  <a:schemeClr val="bg1"/>
                </a:solidFill>
              </a:rPr>
              <a:t>lower cells</a:t>
            </a:r>
            <a:r>
              <a:rPr lang="en-US" dirty="0">
                <a:solidFill>
                  <a:schemeClr val="bg1"/>
                </a:solidFill>
              </a:rPr>
              <a:t> to deal with “holes”</a:t>
            </a:r>
          </a:p>
          <a:p>
            <a:r>
              <a:rPr lang="en-US" dirty="0">
                <a:solidFill>
                  <a:schemeClr val="bg1"/>
                </a:solidFill>
              </a:rPr>
              <a:t>Use conditioned DEM to develop streams using </a:t>
            </a:r>
            <a:r>
              <a:rPr lang="en-US" dirty="0" err="1">
                <a:solidFill>
                  <a:schemeClr val="bg1"/>
                </a:solidFill>
              </a:rPr>
              <a:t>ArcHydro</a:t>
            </a:r>
            <a:r>
              <a:rPr lang="en-US" dirty="0">
                <a:solidFill>
                  <a:schemeClr val="bg1"/>
                </a:solidFill>
              </a:rPr>
              <a:t> (FD+FA)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F9D3-775C-4C95-AC68-BC9ABF8C1EFE}"/>
              </a:ext>
            </a:extLst>
          </p:cNvPr>
          <p:cNvSpPr txBox="1"/>
          <p:nvPr/>
        </p:nvSpPr>
        <p:spPr>
          <a:xfrm>
            <a:off x="4753588" y="6216352"/>
            <a:ext cx="17812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Much better!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A5A16-3235-48F6-BBC5-53FDCDF68ED0}"/>
              </a:ext>
            </a:extLst>
          </p:cNvPr>
          <p:cNvCxnSpPr/>
          <p:nvPr/>
        </p:nvCxnSpPr>
        <p:spPr>
          <a:xfrm flipH="1" flipV="1">
            <a:off x="3801088" y="6140152"/>
            <a:ext cx="800100" cy="3048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902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74480" y="55666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New SFR2 Features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5BEE6F-154B-4E2A-9155-84FDA229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20" y="716549"/>
            <a:ext cx="2684240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0DBF9-C0AB-4A67-8F68-51A3E61AADAE}"/>
              </a:ext>
            </a:extLst>
          </p:cNvPr>
          <p:cNvSpPr/>
          <p:nvPr/>
        </p:nvSpPr>
        <p:spPr>
          <a:xfrm>
            <a:off x="624840" y="25980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Time series inflow to stream reach (can be any arbitrary time interval)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1C75E-909C-4A4B-9EE1-96C7A96CE79C}"/>
              </a:ext>
            </a:extLst>
          </p:cNvPr>
          <p:cNvSpPr txBox="1"/>
          <p:nvPr/>
        </p:nvSpPr>
        <p:spPr>
          <a:xfrm>
            <a:off x="468654" y="4755148"/>
            <a:ext cx="6515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OPTIONS</a:t>
            </a:r>
          </a:p>
          <a:p>
            <a:r>
              <a:rPr lang="en-US" dirty="0" err="1">
                <a:solidFill>
                  <a:schemeClr val="bg1"/>
                </a:solidFill>
              </a:rPr>
              <a:t>Tabfiles</a:t>
            </a:r>
            <a:r>
              <a:rPr lang="en-US" dirty="0">
                <a:solidFill>
                  <a:schemeClr val="bg1"/>
                </a:solidFill>
              </a:rPr>
              <a:t>    716    13219    #</a:t>
            </a:r>
            <a:r>
              <a:rPr lang="en-US" dirty="0" err="1">
                <a:solidFill>
                  <a:schemeClr val="bg1"/>
                </a:solidFill>
              </a:rPr>
              <a:t>tabfiles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numtab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maxval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83443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66645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8986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SFR simulates streamflow using continuity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Simulating flow and depth is important for estimating SW-GW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Wetting and drying of channels, impacts of capture by wells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Simulate flows where there are no measurements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Inflows and outflows from reservoirs</a:t>
            </a:r>
          </a:p>
        </p:txBody>
      </p:sp>
    </p:spTree>
    <p:extLst>
      <p:ext uri="{BB962C8B-B14F-4D97-AF65-F5344CB8AC3E}">
        <p14:creationId xmlns:p14="http://schemas.microsoft.com/office/powerpoint/2010/main" val="22776957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2580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977" y="4985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Channels are Represented at Sub-grid Level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82C40-D6A0-4CA8-9245-906489386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12235"/>
            <a:ext cx="7772400" cy="48768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Streams divided into segments and reaches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Reach is a length of stream within one MODFLOW grid cell that has constant streambed properties.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Segments are groups of reaches that have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Uniform overland flow, precipitation, ET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Tributary inflow 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Point inflow or outflow at beginning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Diversions from downstream end</a:t>
            </a:r>
          </a:p>
        </p:txBody>
      </p:sp>
    </p:spTree>
    <p:extLst>
      <p:ext uri="{BB962C8B-B14F-4D97-AF65-F5344CB8AC3E}">
        <p14:creationId xmlns:p14="http://schemas.microsoft.com/office/powerpoint/2010/main" val="12616717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89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Network and Channel Geometry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E6957A18-0801-4E14-B4DA-4E226B0A589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5638800" cy="4651375"/>
            <a:chOff x="1104" y="912"/>
            <a:chExt cx="3552" cy="2930"/>
          </a:xfrm>
          <a:solidFill>
            <a:schemeClr val="bg1">
              <a:lumMod val="50000"/>
              <a:lumOff val="50000"/>
            </a:schemeClr>
          </a:solidFill>
        </p:grpSpPr>
        <p:grpSp>
          <p:nvGrpSpPr>
            <p:cNvPr id="4" name="Group 75">
              <a:extLst>
                <a:ext uri="{FF2B5EF4-FFF2-40B4-BE49-F238E27FC236}">
                  <a16:creationId xmlns:a16="http://schemas.microsoft.com/office/drawing/2014/main" id="{154DA43A-4627-468B-9E13-AD351021B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456" cy="2880"/>
              <a:chOff x="1152" y="912"/>
              <a:chExt cx="3456" cy="2880"/>
            </a:xfrm>
            <a:grp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96B58345-1C54-4F1B-ABD5-42BB25D3D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E8CDB814-AA54-4CA3-A57D-52904A15E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8785062C-277B-4084-80E6-AE4EA504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ABC34901-D448-4C6B-83B0-B29CB38DB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62B04090-94D8-43CC-ABDD-5D6192D8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5B159BDC-55AE-4E0E-9545-E9C0ABAB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65BF547F-AED3-48DC-9EE5-F178E35F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B770BF50-C3EC-475D-95B1-066E228B7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AECB1815-88F3-4416-AD96-F224D54E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19D588FE-9B4A-43E3-8527-17AD223B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5BF82AFF-7B50-47AE-BE6B-AAA7CF94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D8C9B0E2-FB3D-4783-998D-CB9702B71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77529817-1625-4DEE-8B30-843310B3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BE49A43E-A9DE-4DE8-8B81-57AFBCB4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A2E531B0-4350-4C09-A7FD-1F8259DD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77B4E068-7C81-4977-A370-794FF5235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2FCA66A3-B7D6-4A8D-A998-2BF09BFF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39081336-E1EC-4203-B243-BCB2B068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B4E72E11-AC59-4EBA-A3A4-C184F3F55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6">
                <a:extLst>
                  <a:ext uri="{FF2B5EF4-FFF2-40B4-BE49-F238E27FC236}">
                    <a16:creationId xmlns:a16="http://schemas.microsoft.com/office/drawing/2014/main" id="{C6AEF7AA-E306-4948-8B38-EB3597C2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F8876823-BBCE-4426-9698-09DE2083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8">
                <a:extLst>
                  <a:ext uri="{FF2B5EF4-FFF2-40B4-BE49-F238E27FC236}">
                    <a16:creationId xmlns:a16="http://schemas.microsoft.com/office/drawing/2014/main" id="{5CFE57EF-7EB0-48E7-8CDE-624D1DDB6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E73AE71B-17FF-4D71-B0DB-A577491C6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0">
                <a:extLst>
                  <a:ext uri="{FF2B5EF4-FFF2-40B4-BE49-F238E27FC236}">
                    <a16:creationId xmlns:a16="http://schemas.microsoft.com/office/drawing/2014/main" id="{5532C4E1-D94C-4BCA-AC41-31E6BD151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72">
                <a:extLst>
                  <a:ext uri="{FF2B5EF4-FFF2-40B4-BE49-F238E27FC236}">
                    <a16:creationId xmlns:a16="http://schemas.microsoft.com/office/drawing/2014/main" id="{81654D46-6556-47DA-8E62-F4EB9681CC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216"/>
                <a:ext cx="3456" cy="576"/>
                <a:chOff x="1104" y="3216"/>
                <a:chExt cx="3456" cy="576"/>
              </a:xfrm>
              <a:grpFill/>
            </p:grpSpPr>
            <p:sp>
              <p:nvSpPr>
                <p:cNvPr id="42" name="Rectangle 32">
                  <a:extLst>
                    <a:ext uri="{FF2B5EF4-FFF2-40B4-BE49-F238E27FC236}">
                      <a16:creationId xmlns:a16="http://schemas.microsoft.com/office/drawing/2014/main" id="{44E86507-35DC-454F-9CB0-23C472829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33">
                  <a:extLst>
                    <a:ext uri="{FF2B5EF4-FFF2-40B4-BE49-F238E27FC236}">
                      <a16:creationId xmlns:a16="http://schemas.microsoft.com/office/drawing/2014/main" id="{9FF5BC5A-4565-4C3B-9E3E-250BC5719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34">
                  <a:extLst>
                    <a:ext uri="{FF2B5EF4-FFF2-40B4-BE49-F238E27FC236}">
                      <a16:creationId xmlns:a16="http://schemas.microsoft.com/office/drawing/2014/main" id="{DD9B8D17-36D4-4E42-A94D-CC9645E11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35">
                  <a:extLst>
                    <a:ext uri="{FF2B5EF4-FFF2-40B4-BE49-F238E27FC236}">
                      <a16:creationId xmlns:a16="http://schemas.microsoft.com/office/drawing/2014/main" id="{B2E02076-BBB3-4FDF-B8C6-AF6447D18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36">
                  <a:extLst>
                    <a:ext uri="{FF2B5EF4-FFF2-40B4-BE49-F238E27FC236}">
                      <a16:creationId xmlns:a16="http://schemas.microsoft.com/office/drawing/2014/main" id="{5DF20AAF-6BDB-4FA5-ACDC-8FA756F43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37">
                  <a:extLst>
                    <a:ext uri="{FF2B5EF4-FFF2-40B4-BE49-F238E27FC236}">
                      <a16:creationId xmlns:a16="http://schemas.microsoft.com/office/drawing/2014/main" id="{A921BE2A-BB75-428F-8262-C24001189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45">
                <a:extLst>
                  <a:ext uri="{FF2B5EF4-FFF2-40B4-BE49-F238E27FC236}">
                    <a16:creationId xmlns:a16="http://schemas.microsoft.com/office/drawing/2014/main" id="{705B38E2-1E5F-437B-BA9D-9E39B9985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768" cy="2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Segment 4</a:t>
                </a:r>
              </a:p>
            </p:txBody>
          </p:sp>
        </p:grpSp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B98465F6-2DA9-4DDE-90CC-60F940FF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963"/>
              <a:ext cx="2074" cy="2823"/>
            </a:xfrm>
            <a:custGeom>
              <a:avLst/>
              <a:gdLst>
                <a:gd name="T0" fmla="*/ 0 w 2074"/>
                <a:gd name="T1" fmla="*/ 0 h 2823"/>
                <a:gd name="T2" fmla="*/ 229 w 2074"/>
                <a:gd name="T3" fmla="*/ 104 h 2823"/>
                <a:gd name="T4" fmla="*/ 399 w 2074"/>
                <a:gd name="T5" fmla="*/ 180 h 2823"/>
                <a:gd name="T6" fmla="*/ 635 w 2074"/>
                <a:gd name="T7" fmla="*/ 227 h 2823"/>
                <a:gd name="T8" fmla="*/ 701 w 2074"/>
                <a:gd name="T9" fmla="*/ 283 h 2823"/>
                <a:gd name="T10" fmla="*/ 767 w 2074"/>
                <a:gd name="T11" fmla="*/ 359 h 2823"/>
                <a:gd name="T12" fmla="*/ 777 w 2074"/>
                <a:gd name="T13" fmla="*/ 435 h 2823"/>
                <a:gd name="T14" fmla="*/ 805 w 2074"/>
                <a:gd name="T15" fmla="*/ 557 h 2823"/>
                <a:gd name="T16" fmla="*/ 786 w 2074"/>
                <a:gd name="T17" fmla="*/ 661 h 2823"/>
                <a:gd name="T18" fmla="*/ 824 w 2074"/>
                <a:gd name="T19" fmla="*/ 935 h 2823"/>
                <a:gd name="T20" fmla="*/ 871 w 2074"/>
                <a:gd name="T21" fmla="*/ 1048 h 2823"/>
                <a:gd name="T22" fmla="*/ 909 w 2074"/>
                <a:gd name="T23" fmla="*/ 1199 h 2823"/>
                <a:gd name="T24" fmla="*/ 937 w 2074"/>
                <a:gd name="T25" fmla="*/ 1209 h 2823"/>
                <a:gd name="T26" fmla="*/ 1447 w 2074"/>
                <a:gd name="T27" fmla="*/ 1417 h 2823"/>
                <a:gd name="T28" fmla="*/ 1504 w 2074"/>
                <a:gd name="T29" fmla="*/ 1492 h 2823"/>
                <a:gd name="T30" fmla="*/ 1607 w 2074"/>
                <a:gd name="T31" fmla="*/ 1615 h 2823"/>
                <a:gd name="T32" fmla="*/ 1664 w 2074"/>
                <a:gd name="T33" fmla="*/ 1804 h 2823"/>
                <a:gd name="T34" fmla="*/ 1891 w 2074"/>
                <a:gd name="T35" fmla="*/ 2011 h 2823"/>
                <a:gd name="T36" fmla="*/ 2014 w 2074"/>
                <a:gd name="T37" fmla="*/ 2247 h 2823"/>
                <a:gd name="T38" fmla="*/ 2032 w 2074"/>
                <a:gd name="T39" fmla="*/ 2823 h 28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4"/>
                <a:gd name="T61" fmla="*/ 0 h 2823"/>
                <a:gd name="T62" fmla="*/ 2074 w 2074"/>
                <a:gd name="T63" fmla="*/ 2823 h 28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4" h="2823">
                  <a:moveTo>
                    <a:pt x="0" y="0"/>
                  </a:moveTo>
                  <a:cubicBezTo>
                    <a:pt x="3" y="50"/>
                    <a:pt x="218" y="55"/>
                    <a:pt x="229" y="104"/>
                  </a:cubicBezTo>
                  <a:cubicBezTo>
                    <a:pt x="234" y="126"/>
                    <a:pt x="386" y="161"/>
                    <a:pt x="399" y="180"/>
                  </a:cubicBezTo>
                  <a:cubicBezTo>
                    <a:pt x="462" y="274"/>
                    <a:pt x="533" y="200"/>
                    <a:pt x="635" y="227"/>
                  </a:cubicBezTo>
                  <a:cubicBezTo>
                    <a:pt x="669" y="250"/>
                    <a:pt x="661" y="273"/>
                    <a:pt x="701" y="283"/>
                  </a:cubicBezTo>
                  <a:cubicBezTo>
                    <a:pt x="711" y="292"/>
                    <a:pt x="756" y="351"/>
                    <a:pt x="767" y="359"/>
                  </a:cubicBezTo>
                  <a:cubicBezTo>
                    <a:pt x="785" y="373"/>
                    <a:pt x="777" y="435"/>
                    <a:pt x="777" y="435"/>
                  </a:cubicBezTo>
                  <a:cubicBezTo>
                    <a:pt x="788" y="466"/>
                    <a:pt x="805" y="557"/>
                    <a:pt x="805" y="557"/>
                  </a:cubicBezTo>
                  <a:cubicBezTo>
                    <a:pt x="822" y="610"/>
                    <a:pt x="770" y="607"/>
                    <a:pt x="786" y="661"/>
                  </a:cubicBezTo>
                  <a:cubicBezTo>
                    <a:pt x="812" y="752"/>
                    <a:pt x="770" y="855"/>
                    <a:pt x="824" y="935"/>
                  </a:cubicBezTo>
                  <a:cubicBezTo>
                    <a:pt x="839" y="979"/>
                    <a:pt x="846" y="1011"/>
                    <a:pt x="871" y="1048"/>
                  </a:cubicBezTo>
                  <a:cubicBezTo>
                    <a:pt x="878" y="1077"/>
                    <a:pt x="890" y="1180"/>
                    <a:pt x="909" y="1199"/>
                  </a:cubicBezTo>
                  <a:cubicBezTo>
                    <a:pt x="916" y="1206"/>
                    <a:pt x="928" y="1206"/>
                    <a:pt x="937" y="1209"/>
                  </a:cubicBezTo>
                  <a:cubicBezTo>
                    <a:pt x="1086" y="1358"/>
                    <a:pt x="1254" y="1366"/>
                    <a:pt x="1447" y="1417"/>
                  </a:cubicBezTo>
                  <a:cubicBezTo>
                    <a:pt x="1513" y="1483"/>
                    <a:pt x="1433" y="1399"/>
                    <a:pt x="1504" y="1492"/>
                  </a:cubicBezTo>
                  <a:cubicBezTo>
                    <a:pt x="1536" y="1533"/>
                    <a:pt x="1583" y="1568"/>
                    <a:pt x="1607" y="1615"/>
                  </a:cubicBezTo>
                  <a:cubicBezTo>
                    <a:pt x="1635" y="1671"/>
                    <a:pt x="1629" y="1751"/>
                    <a:pt x="1664" y="1804"/>
                  </a:cubicBezTo>
                  <a:cubicBezTo>
                    <a:pt x="1722" y="1894"/>
                    <a:pt x="1817" y="1938"/>
                    <a:pt x="1891" y="2011"/>
                  </a:cubicBezTo>
                  <a:cubicBezTo>
                    <a:pt x="1957" y="2076"/>
                    <a:pt x="1964" y="2174"/>
                    <a:pt x="2014" y="2247"/>
                  </a:cubicBezTo>
                  <a:cubicBezTo>
                    <a:pt x="2074" y="2440"/>
                    <a:pt x="2032" y="2565"/>
                    <a:pt x="2032" y="2823"/>
                  </a:cubicBez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784C1462-44DF-49A2-9E61-49F7FA38F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681"/>
              <a:ext cx="1855" cy="1171"/>
            </a:xfrm>
            <a:custGeom>
              <a:avLst/>
              <a:gdLst>
                <a:gd name="T0" fmla="*/ 0 w 1855"/>
                <a:gd name="T1" fmla="*/ 0 h 1171"/>
                <a:gd name="T2" fmla="*/ 199 w 1855"/>
                <a:gd name="T3" fmla="*/ 151 h 1171"/>
                <a:gd name="T4" fmla="*/ 784 w 1855"/>
                <a:gd name="T5" fmla="*/ 264 h 1171"/>
                <a:gd name="T6" fmla="*/ 1077 w 1855"/>
                <a:gd name="T7" fmla="*/ 283 h 1171"/>
                <a:gd name="T8" fmla="*/ 1398 w 1855"/>
                <a:gd name="T9" fmla="*/ 293 h 1171"/>
                <a:gd name="T10" fmla="*/ 1776 w 1855"/>
                <a:gd name="T11" fmla="*/ 519 h 1171"/>
                <a:gd name="T12" fmla="*/ 1842 w 1855"/>
                <a:gd name="T13" fmla="*/ 765 h 1171"/>
                <a:gd name="T14" fmla="*/ 1851 w 1855"/>
                <a:gd name="T15" fmla="*/ 1171 h 1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55"/>
                <a:gd name="T25" fmla="*/ 0 h 1171"/>
                <a:gd name="T26" fmla="*/ 1855 w 1855"/>
                <a:gd name="T27" fmla="*/ 1171 h 1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55" h="1171">
                  <a:moveTo>
                    <a:pt x="0" y="0"/>
                  </a:moveTo>
                  <a:cubicBezTo>
                    <a:pt x="56" y="40"/>
                    <a:pt x="131" y="131"/>
                    <a:pt x="199" y="151"/>
                  </a:cubicBezTo>
                  <a:cubicBezTo>
                    <a:pt x="398" y="208"/>
                    <a:pt x="573" y="249"/>
                    <a:pt x="784" y="264"/>
                  </a:cubicBezTo>
                  <a:cubicBezTo>
                    <a:pt x="882" y="271"/>
                    <a:pt x="979" y="277"/>
                    <a:pt x="1077" y="283"/>
                  </a:cubicBezTo>
                  <a:cubicBezTo>
                    <a:pt x="1184" y="290"/>
                    <a:pt x="1291" y="290"/>
                    <a:pt x="1398" y="293"/>
                  </a:cubicBezTo>
                  <a:cubicBezTo>
                    <a:pt x="1556" y="312"/>
                    <a:pt x="1687" y="388"/>
                    <a:pt x="1776" y="519"/>
                  </a:cubicBezTo>
                  <a:cubicBezTo>
                    <a:pt x="1802" y="600"/>
                    <a:pt x="1827" y="681"/>
                    <a:pt x="1842" y="765"/>
                  </a:cubicBezTo>
                  <a:cubicBezTo>
                    <a:pt x="1855" y="1014"/>
                    <a:pt x="1851" y="878"/>
                    <a:pt x="1851" y="1171"/>
                  </a:cubicBezTo>
                </a:path>
              </a:pathLst>
            </a:custGeom>
            <a:noFill/>
            <a:ln w="38100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77296C0F-B6BD-4D62-830D-8B92EC76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737"/>
              <a:ext cx="1416" cy="1870"/>
            </a:xfrm>
            <a:custGeom>
              <a:avLst/>
              <a:gdLst>
                <a:gd name="T0" fmla="*/ 1416 w 1416"/>
                <a:gd name="T1" fmla="*/ 0 h 1870"/>
                <a:gd name="T2" fmla="*/ 1256 w 1416"/>
                <a:gd name="T3" fmla="*/ 29 h 1870"/>
                <a:gd name="T4" fmla="*/ 1199 w 1416"/>
                <a:gd name="T5" fmla="*/ 76 h 1870"/>
                <a:gd name="T6" fmla="*/ 1076 w 1416"/>
                <a:gd name="T7" fmla="*/ 331 h 1870"/>
                <a:gd name="T8" fmla="*/ 1067 w 1416"/>
                <a:gd name="T9" fmla="*/ 454 h 1870"/>
                <a:gd name="T10" fmla="*/ 1058 w 1416"/>
                <a:gd name="T11" fmla="*/ 510 h 1870"/>
                <a:gd name="T12" fmla="*/ 1039 w 1416"/>
                <a:gd name="T13" fmla="*/ 671 h 1870"/>
                <a:gd name="T14" fmla="*/ 973 w 1416"/>
                <a:gd name="T15" fmla="*/ 813 h 1870"/>
                <a:gd name="T16" fmla="*/ 821 w 1416"/>
                <a:gd name="T17" fmla="*/ 907 h 1870"/>
                <a:gd name="T18" fmla="*/ 727 w 1416"/>
                <a:gd name="T19" fmla="*/ 964 h 1870"/>
                <a:gd name="T20" fmla="*/ 614 w 1416"/>
                <a:gd name="T21" fmla="*/ 1134 h 1870"/>
                <a:gd name="T22" fmla="*/ 519 w 1416"/>
                <a:gd name="T23" fmla="*/ 1200 h 1870"/>
                <a:gd name="T24" fmla="*/ 491 w 1416"/>
                <a:gd name="T25" fmla="*/ 1219 h 1870"/>
                <a:gd name="T26" fmla="*/ 415 w 1416"/>
                <a:gd name="T27" fmla="*/ 1379 h 1870"/>
                <a:gd name="T28" fmla="*/ 368 w 1416"/>
                <a:gd name="T29" fmla="*/ 1606 h 1870"/>
                <a:gd name="T30" fmla="*/ 217 w 1416"/>
                <a:gd name="T31" fmla="*/ 1747 h 1870"/>
                <a:gd name="T32" fmla="*/ 160 w 1416"/>
                <a:gd name="T33" fmla="*/ 1766 h 1870"/>
                <a:gd name="T34" fmla="*/ 57 w 1416"/>
                <a:gd name="T35" fmla="*/ 1813 h 1870"/>
                <a:gd name="T36" fmla="*/ 0 w 1416"/>
                <a:gd name="T37" fmla="*/ 1870 h 18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16"/>
                <a:gd name="T58" fmla="*/ 0 h 1870"/>
                <a:gd name="T59" fmla="*/ 1416 w 1416"/>
                <a:gd name="T60" fmla="*/ 1870 h 18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16" h="1870">
                  <a:moveTo>
                    <a:pt x="1416" y="0"/>
                  </a:moveTo>
                  <a:cubicBezTo>
                    <a:pt x="1361" y="7"/>
                    <a:pt x="1309" y="15"/>
                    <a:pt x="1256" y="29"/>
                  </a:cubicBezTo>
                  <a:cubicBezTo>
                    <a:pt x="1238" y="46"/>
                    <a:pt x="1215" y="57"/>
                    <a:pt x="1199" y="76"/>
                  </a:cubicBezTo>
                  <a:cubicBezTo>
                    <a:pt x="1137" y="147"/>
                    <a:pt x="1100" y="241"/>
                    <a:pt x="1076" y="331"/>
                  </a:cubicBezTo>
                  <a:cubicBezTo>
                    <a:pt x="1073" y="372"/>
                    <a:pt x="1071" y="413"/>
                    <a:pt x="1067" y="454"/>
                  </a:cubicBezTo>
                  <a:cubicBezTo>
                    <a:pt x="1065" y="473"/>
                    <a:pt x="1060" y="491"/>
                    <a:pt x="1058" y="510"/>
                  </a:cubicBezTo>
                  <a:cubicBezTo>
                    <a:pt x="1055" y="535"/>
                    <a:pt x="1055" y="628"/>
                    <a:pt x="1039" y="671"/>
                  </a:cubicBezTo>
                  <a:cubicBezTo>
                    <a:pt x="1022" y="718"/>
                    <a:pt x="994" y="769"/>
                    <a:pt x="973" y="813"/>
                  </a:cubicBezTo>
                  <a:cubicBezTo>
                    <a:pt x="948" y="864"/>
                    <a:pt x="869" y="886"/>
                    <a:pt x="821" y="907"/>
                  </a:cubicBezTo>
                  <a:cubicBezTo>
                    <a:pt x="782" y="924"/>
                    <a:pt x="765" y="939"/>
                    <a:pt x="727" y="964"/>
                  </a:cubicBezTo>
                  <a:cubicBezTo>
                    <a:pt x="671" y="1001"/>
                    <a:pt x="663" y="1099"/>
                    <a:pt x="614" y="1134"/>
                  </a:cubicBezTo>
                  <a:cubicBezTo>
                    <a:pt x="508" y="1209"/>
                    <a:pt x="584" y="1157"/>
                    <a:pt x="519" y="1200"/>
                  </a:cubicBezTo>
                  <a:cubicBezTo>
                    <a:pt x="510" y="1206"/>
                    <a:pt x="491" y="1219"/>
                    <a:pt x="491" y="1219"/>
                  </a:cubicBezTo>
                  <a:cubicBezTo>
                    <a:pt x="464" y="1272"/>
                    <a:pt x="442" y="1326"/>
                    <a:pt x="415" y="1379"/>
                  </a:cubicBezTo>
                  <a:cubicBezTo>
                    <a:pt x="403" y="1442"/>
                    <a:pt x="399" y="1551"/>
                    <a:pt x="368" y="1606"/>
                  </a:cubicBezTo>
                  <a:cubicBezTo>
                    <a:pt x="332" y="1670"/>
                    <a:pt x="278" y="1708"/>
                    <a:pt x="217" y="1747"/>
                  </a:cubicBezTo>
                  <a:cubicBezTo>
                    <a:pt x="208" y="1753"/>
                    <a:pt x="169" y="1762"/>
                    <a:pt x="160" y="1766"/>
                  </a:cubicBezTo>
                  <a:cubicBezTo>
                    <a:pt x="41" y="1820"/>
                    <a:pt x="124" y="1791"/>
                    <a:pt x="57" y="1813"/>
                  </a:cubicBezTo>
                  <a:cubicBezTo>
                    <a:pt x="29" y="1831"/>
                    <a:pt x="22" y="1848"/>
                    <a:pt x="0" y="1870"/>
                  </a:cubicBezTo>
                </a:path>
              </a:pathLst>
            </a:custGeom>
            <a:grp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497D29F1-3ABE-4545-AB2B-DECF40E25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2185"/>
              <a:ext cx="42" cy="1657"/>
            </a:xfrm>
            <a:custGeom>
              <a:avLst/>
              <a:gdLst>
                <a:gd name="T0" fmla="*/ 7 w 42"/>
                <a:gd name="T1" fmla="*/ 0 h 1657"/>
                <a:gd name="T2" fmla="*/ 15 w 42"/>
                <a:gd name="T3" fmla="*/ 199 h 1657"/>
                <a:gd name="T4" fmla="*/ 15 w 42"/>
                <a:gd name="T5" fmla="*/ 1657 h 1657"/>
                <a:gd name="T6" fmla="*/ 0 60000 65536"/>
                <a:gd name="T7" fmla="*/ 0 60000 65536"/>
                <a:gd name="T8" fmla="*/ 0 60000 65536"/>
                <a:gd name="T9" fmla="*/ 0 w 42"/>
                <a:gd name="T10" fmla="*/ 0 h 1657"/>
                <a:gd name="T11" fmla="*/ 42 w 42"/>
                <a:gd name="T12" fmla="*/ 1657 h 16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657">
                  <a:moveTo>
                    <a:pt x="7" y="0"/>
                  </a:moveTo>
                  <a:cubicBezTo>
                    <a:pt x="42" y="80"/>
                    <a:pt x="5" y="107"/>
                    <a:pt x="15" y="199"/>
                  </a:cubicBezTo>
                  <a:cubicBezTo>
                    <a:pt x="0" y="691"/>
                    <a:pt x="15" y="1166"/>
                    <a:pt x="15" y="1657"/>
                  </a:cubicBezTo>
                </a:path>
              </a:pathLst>
            </a:custGeom>
            <a:grp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95F18855-7665-4BAE-96AE-773D9931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77E6288B-144D-4D52-8164-21B73BA3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9DF632D0-6110-4BC0-A23B-1CD05D22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4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F330AA82-C289-4C60-8D02-D0AEEFCE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0D2D52AE-3AD0-4665-A890-2FF6AFCB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755BEF5C-B5F0-4CAA-BD16-5F2FCF0D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0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2890E76E-3EAC-4BA9-945C-E0B8EF86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80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B1448900-6146-486D-ACB0-FB34AA86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669" y="983546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kern="0" dirty="0">
                <a:solidFill>
                  <a:schemeClr val="bg1"/>
                </a:solidFill>
                <a:latin typeface="Arial" charset="0"/>
              </a:rPr>
              <a:t>Model grid</a:t>
            </a:r>
          </a:p>
        </p:txBody>
      </p:sp>
      <p:sp>
        <p:nvSpPr>
          <p:cNvPr id="49" name="Text Box 42">
            <a:extLst>
              <a:ext uri="{FF2B5EF4-FFF2-40B4-BE49-F238E27FC236}">
                <a16:creationId xmlns:a16="http://schemas.microsoft.com/office/drawing/2014/main" id="{B2C4C77A-8C82-470E-8B3E-7E362CE8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70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1</a:t>
            </a:r>
          </a:p>
        </p:txBody>
      </p:sp>
      <p:sp>
        <p:nvSpPr>
          <p:cNvPr id="50" name="Text Box 43">
            <a:extLst>
              <a:ext uri="{FF2B5EF4-FFF2-40B4-BE49-F238E27FC236}">
                <a16:creationId xmlns:a16="http://schemas.microsoft.com/office/drawing/2014/main" id="{83B1A255-B073-4964-8866-0696FCFD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121920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Segment 2</a:t>
            </a: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E2BAE0D6-F984-4AE5-BE1E-B2C8573C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3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A61D4313-FAA2-4485-8CEA-3D316D05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13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5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BE9CF02F-54F6-4520-BBB2-9C5B75DB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6</a:t>
            </a: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54E0FD7A-28B6-49EB-AC28-622C928B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388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7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B31E6C8F-1C0F-44B2-AAC9-4E179C35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2398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E235134F-43C2-4345-9DEB-C816093E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7" name="Text Box 51">
            <a:extLst>
              <a:ext uri="{FF2B5EF4-FFF2-40B4-BE49-F238E27FC236}">
                <a16:creationId xmlns:a16="http://schemas.microsoft.com/office/drawing/2014/main" id="{F15AA294-5923-4269-8030-607A0667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144780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Diversion</a:t>
            </a:r>
          </a:p>
        </p:txBody>
      </p:sp>
      <p:sp>
        <p:nvSpPr>
          <p:cNvPr id="58" name="Text Box 53">
            <a:extLst>
              <a:ext uri="{FF2B5EF4-FFF2-40B4-BE49-F238E27FC236}">
                <a16:creationId xmlns:a16="http://schemas.microsoft.com/office/drawing/2014/main" id="{3CE1B66F-1F68-4D76-8B35-CDC63329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3675856"/>
            <a:ext cx="1682750" cy="36671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Point diversion</a:t>
            </a: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4ACEC886-E50A-4EE1-821F-8F0B6DAB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701" y="4737894"/>
            <a:ext cx="1646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 delivery</a:t>
            </a:r>
          </a:p>
          <a:p>
            <a:r>
              <a:rPr lang="en-US" sz="1800" dirty="0"/>
              <a:t>for irrigation</a:t>
            </a: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B8311E59-009F-4F13-A670-3C06F1467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A71DFB87-5AB8-4637-95BD-DC2A816EF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505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F58040FB-1BDD-406B-9F9B-B9247DF23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209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31B34E72-C836-4B5E-978E-2DA3831F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43200"/>
            <a:ext cx="78105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</a:t>
            </a:r>
          </a:p>
        </p:txBody>
      </p:sp>
      <p:sp>
        <p:nvSpPr>
          <p:cNvPr id="64" name="Line 60">
            <a:extLst>
              <a:ext uri="{FF2B5EF4-FFF2-40B4-BE49-F238E27FC236}">
                <a16:creationId xmlns:a16="http://schemas.microsoft.com/office/drawing/2014/main" id="{E00D4A40-193F-4393-969D-A166742BA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14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68">
            <a:extLst>
              <a:ext uri="{FF2B5EF4-FFF2-40B4-BE49-F238E27FC236}">
                <a16:creationId xmlns:a16="http://schemas.microsoft.com/office/drawing/2014/main" id="{EB5AAE7F-0BD8-4805-A320-CFF5F506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5800"/>
            <a:ext cx="9557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</a:t>
            </a:r>
          </a:p>
          <a:p>
            <a:r>
              <a:rPr lang="en-US" sz="1600" dirty="0"/>
              <a:t>junction</a:t>
            </a: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C1365F57-200E-453A-9B2A-316AF6248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16361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 and Reservoir Storage (LAK)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1D191211-23B4-48D6-ABE6-B0DA51803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944" y="1935623"/>
            <a:ext cx="3048000" cy="47244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Flow into and out of each reach calculated during every MODFLOW iteration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Multiple stream reaches simulated for a model cell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Does not simulate multiple model cells for one stream reach</a:t>
            </a:r>
          </a:p>
        </p:txBody>
      </p:sp>
      <p:grpSp>
        <p:nvGrpSpPr>
          <p:cNvPr id="56" name="Group 88">
            <a:extLst>
              <a:ext uri="{FF2B5EF4-FFF2-40B4-BE49-F238E27FC236}">
                <a16:creationId xmlns:a16="http://schemas.microsoft.com/office/drawing/2014/main" id="{A4AE05D5-CA7A-429D-8BA3-A873DFD2964B}"/>
              </a:ext>
            </a:extLst>
          </p:cNvPr>
          <p:cNvGrpSpPr>
            <a:grpSpLocks/>
          </p:cNvGrpSpPr>
          <p:nvPr/>
        </p:nvGrpSpPr>
        <p:grpSpPr bwMode="auto">
          <a:xfrm>
            <a:off x="4038599" y="1576702"/>
            <a:ext cx="2089150" cy="2362200"/>
            <a:chOff x="2544" y="864"/>
            <a:chExt cx="1316" cy="1488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FDD1081B-FCC5-4788-8E35-2812CF33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1152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D24F91B-0385-496C-913D-BDB08016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632"/>
              <a:ext cx="767" cy="336"/>
            </a:xfrm>
            <a:custGeom>
              <a:avLst/>
              <a:gdLst>
                <a:gd name="T0" fmla="*/ 0 w 991"/>
                <a:gd name="T1" fmla="*/ 53 h 403"/>
                <a:gd name="T2" fmla="*/ 146 w 991"/>
                <a:gd name="T3" fmla="*/ 44 h 403"/>
                <a:gd name="T4" fmla="*/ 255 w 991"/>
                <a:gd name="T5" fmla="*/ 28 h 403"/>
                <a:gd name="T6" fmla="*/ 329 w 991"/>
                <a:gd name="T7" fmla="*/ 68 h 403"/>
                <a:gd name="T8" fmla="*/ 563 w 991"/>
                <a:gd name="T9" fmla="*/ 115 h 403"/>
                <a:gd name="T10" fmla="*/ 584 w 991"/>
                <a:gd name="T11" fmla="*/ 131 h 403"/>
                <a:gd name="T12" fmla="*/ 614 w 991"/>
                <a:gd name="T13" fmla="*/ 139 h 403"/>
                <a:gd name="T14" fmla="*/ 657 w 991"/>
                <a:gd name="T15" fmla="*/ 178 h 403"/>
                <a:gd name="T16" fmla="*/ 672 w 991"/>
                <a:gd name="T17" fmla="*/ 202 h 403"/>
                <a:gd name="T18" fmla="*/ 680 w 991"/>
                <a:gd name="T19" fmla="*/ 225 h 403"/>
                <a:gd name="T20" fmla="*/ 760 w 991"/>
                <a:gd name="T21" fmla="*/ 312 h 403"/>
                <a:gd name="T22" fmla="*/ 767 w 991"/>
                <a:gd name="T23" fmla="*/ 336 h 4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1"/>
                <a:gd name="T37" fmla="*/ 0 h 403"/>
                <a:gd name="T38" fmla="*/ 991 w 991"/>
                <a:gd name="T39" fmla="*/ 403 h 40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1" h="403">
                  <a:moveTo>
                    <a:pt x="0" y="63"/>
                  </a:moveTo>
                  <a:cubicBezTo>
                    <a:pt x="71" y="70"/>
                    <a:pt x="122" y="76"/>
                    <a:pt x="189" y="53"/>
                  </a:cubicBezTo>
                  <a:cubicBezTo>
                    <a:pt x="242" y="0"/>
                    <a:pt x="210" y="18"/>
                    <a:pt x="330" y="34"/>
                  </a:cubicBezTo>
                  <a:cubicBezTo>
                    <a:pt x="366" y="39"/>
                    <a:pt x="393" y="68"/>
                    <a:pt x="425" y="82"/>
                  </a:cubicBezTo>
                  <a:cubicBezTo>
                    <a:pt x="523" y="125"/>
                    <a:pt x="620" y="131"/>
                    <a:pt x="727" y="138"/>
                  </a:cubicBezTo>
                  <a:cubicBezTo>
                    <a:pt x="736" y="144"/>
                    <a:pt x="745" y="152"/>
                    <a:pt x="755" y="157"/>
                  </a:cubicBezTo>
                  <a:cubicBezTo>
                    <a:pt x="767" y="162"/>
                    <a:pt x="782" y="160"/>
                    <a:pt x="793" y="167"/>
                  </a:cubicBezTo>
                  <a:cubicBezTo>
                    <a:pt x="814" y="179"/>
                    <a:pt x="829" y="200"/>
                    <a:pt x="849" y="214"/>
                  </a:cubicBezTo>
                  <a:cubicBezTo>
                    <a:pt x="855" y="223"/>
                    <a:pt x="863" y="232"/>
                    <a:pt x="868" y="242"/>
                  </a:cubicBezTo>
                  <a:cubicBezTo>
                    <a:pt x="873" y="251"/>
                    <a:pt x="873" y="262"/>
                    <a:pt x="878" y="270"/>
                  </a:cubicBezTo>
                  <a:cubicBezTo>
                    <a:pt x="906" y="312"/>
                    <a:pt x="946" y="340"/>
                    <a:pt x="982" y="374"/>
                  </a:cubicBezTo>
                  <a:cubicBezTo>
                    <a:pt x="985" y="384"/>
                    <a:pt x="991" y="403"/>
                    <a:pt x="991" y="403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4258F154-5BF6-45A1-BD28-E1CB13B7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672"/>
              <a:ext cx="112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581E624E-0660-4903-8CE9-2CC63C9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63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9418BA0-9CE3-4806-98B1-4F64E11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152"/>
              <a:ext cx="278" cy="1181"/>
            </a:xfrm>
            <a:custGeom>
              <a:avLst/>
              <a:gdLst>
                <a:gd name="T0" fmla="*/ 278 w 359"/>
                <a:gd name="T1" fmla="*/ 0 h 1417"/>
                <a:gd name="T2" fmla="*/ 205 w 359"/>
                <a:gd name="T3" fmla="*/ 79 h 1417"/>
                <a:gd name="T4" fmla="*/ 190 w 359"/>
                <a:gd name="T5" fmla="*/ 103 h 1417"/>
                <a:gd name="T6" fmla="*/ 212 w 359"/>
                <a:gd name="T7" fmla="*/ 308 h 1417"/>
                <a:gd name="T8" fmla="*/ 176 w 359"/>
                <a:gd name="T9" fmla="*/ 496 h 1417"/>
                <a:gd name="T10" fmla="*/ 154 w 359"/>
                <a:gd name="T11" fmla="*/ 543 h 1417"/>
                <a:gd name="T12" fmla="*/ 125 w 359"/>
                <a:gd name="T13" fmla="*/ 614 h 1417"/>
                <a:gd name="T14" fmla="*/ 81 w 359"/>
                <a:gd name="T15" fmla="*/ 772 h 1417"/>
                <a:gd name="T16" fmla="*/ 52 w 359"/>
                <a:gd name="T17" fmla="*/ 818 h 1417"/>
                <a:gd name="T18" fmla="*/ 37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D3064958-D5FD-4B8C-8341-0DCBFC98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07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EEE7795-7905-4814-91C8-6711D04F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472"/>
              <a:ext cx="111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2">
              <a:extLst>
                <a:ext uri="{FF2B5EF4-FFF2-40B4-BE49-F238E27FC236}">
                  <a16:creationId xmlns:a16="http://schemas.microsoft.com/office/drawing/2014/main" id="{9A188B91-0A04-4037-8EA4-262FAEAA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65" name="Text Box 13">
              <a:extLst>
                <a:ext uri="{FF2B5EF4-FFF2-40B4-BE49-F238E27FC236}">
                  <a16:creationId xmlns:a16="http://schemas.microsoft.com/office/drawing/2014/main" id="{208701DA-9E76-4EEE-AFE9-AC60AD198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id="{5B55687F-D405-446E-AD44-FEBBB43E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91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A403753B-E1AB-4473-BD0F-52A9D4CE6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864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Joining reaches</a:t>
              </a:r>
            </a:p>
          </p:txBody>
        </p:sp>
      </p:grpSp>
      <p:grpSp>
        <p:nvGrpSpPr>
          <p:cNvPr id="68" name="Group 90">
            <a:extLst>
              <a:ext uri="{FF2B5EF4-FFF2-40B4-BE49-F238E27FC236}">
                <a16:creationId xmlns:a16="http://schemas.microsoft.com/office/drawing/2014/main" id="{D65810AC-B271-466F-8F17-FA60DB3C7070}"/>
              </a:ext>
            </a:extLst>
          </p:cNvPr>
          <p:cNvGrpSpPr>
            <a:grpSpLocks/>
          </p:cNvGrpSpPr>
          <p:nvPr/>
        </p:nvGrpSpPr>
        <p:grpSpPr bwMode="auto">
          <a:xfrm>
            <a:off x="6476999" y="1576702"/>
            <a:ext cx="2120900" cy="2362200"/>
            <a:chOff x="4080" y="864"/>
            <a:chExt cx="1336" cy="1488"/>
          </a:xfrm>
        </p:grpSpPr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0BDF0AE6-3988-4060-8E21-5542FD86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200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B0326DC1-0ABE-4376-A3A2-E95073FF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EBA883A-958C-481E-8002-45E790BE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17">
              <a:extLst>
                <a:ext uri="{FF2B5EF4-FFF2-40B4-BE49-F238E27FC236}">
                  <a16:creationId xmlns:a16="http://schemas.microsoft.com/office/drawing/2014/main" id="{5990C584-55B4-40F5-959A-3B1575F7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672"/>
              <a:ext cx="116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9">
              <a:extLst>
                <a:ext uri="{FF2B5EF4-FFF2-40B4-BE49-F238E27FC236}">
                  <a16:creationId xmlns:a16="http://schemas.microsoft.com/office/drawing/2014/main" id="{3B485187-0D32-4711-B16B-757E6205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21">
              <a:extLst>
                <a:ext uri="{FF2B5EF4-FFF2-40B4-BE49-F238E27FC236}">
                  <a16:creationId xmlns:a16="http://schemas.microsoft.com/office/drawing/2014/main" id="{0A0D8C90-0E5B-4F86-8EA2-05D54FB1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2">
              <a:extLst>
                <a:ext uri="{FF2B5EF4-FFF2-40B4-BE49-F238E27FC236}">
                  <a16:creationId xmlns:a16="http://schemas.microsoft.com/office/drawing/2014/main" id="{481A8639-8F45-4474-A8F1-FB330F5E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76" name="Text Box 23">
              <a:extLst>
                <a:ext uri="{FF2B5EF4-FFF2-40B4-BE49-F238E27FC236}">
                  <a16:creationId xmlns:a16="http://schemas.microsoft.com/office/drawing/2014/main" id="{C9CAE031-BAE3-4D27-9AE2-2427337A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43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77" name="Text Box 25">
              <a:extLst>
                <a:ext uri="{FF2B5EF4-FFF2-40B4-BE49-F238E27FC236}">
                  <a16:creationId xmlns:a16="http://schemas.microsoft.com/office/drawing/2014/main" id="{C5000D97-5091-419B-80BC-32BE1F2D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864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Parallel reaches</a:t>
              </a:r>
            </a:p>
          </p:txBody>
        </p:sp>
      </p:grpSp>
      <p:grpSp>
        <p:nvGrpSpPr>
          <p:cNvPr id="78" name="Group 96">
            <a:extLst>
              <a:ext uri="{FF2B5EF4-FFF2-40B4-BE49-F238E27FC236}">
                <a16:creationId xmlns:a16="http://schemas.microsoft.com/office/drawing/2014/main" id="{E25DCD3D-E936-42B8-B65A-DE41E8EB97B8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4184650"/>
            <a:ext cx="3052763" cy="2251075"/>
            <a:chOff x="2880" y="2636"/>
            <a:chExt cx="1923" cy="1418"/>
          </a:xfrm>
        </p:grpSpPr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85598810-2DD6-4120-AB6B-7262F979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28"/>
              <a:ext cx="1344" cy="110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7" descr="Wide downward diagonal">
              <a:extLst>
                <a:ext uri="{FF2B5EF4-FFF2-40B4-BE49-F238E27FC236}">
                  <a16:creationId xmlns:a16="http://schemas.microsoft.com/office/drawing/2014/main" id="{97061DD6-9E47-4441-AFE0-7BF0FDA8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928"/>
              <a:ext cx="1085" cy="1126"/>
            </a:xfrm>
            <a:custGeom>
              <a:avLst/>
              <a:gdLst>
                <a:gd name="T0" fmla="*/ 231 w 1240"/>
                <a:gd name="T1" fmla="*/ 0 h 1270"/>
                <a:gd name="T2" fmla="*/ 212 w 1240"/>
                <a:gd name="T3" fmla="*/ 74 h 1270"/>
                <a:gd name="T4" fmla="*/ 206 w 1240"/>
                <a:gd name="T5" fmla="*/ 91 h 1270"/>
                <a:gd name="T6" fmla="*/ 197 w 1240"/>
                <a:gd name="T7" fmla="*/ 111 h 1270"/>
                <a:gd name="T8" fmla="*/ 183 w 1240"/>
                <a:gd name="T9" fmla="*/ 190 h 1270"/>
                <a:gd name="T10" fmla="*/ 201 w 1240"/>
                <a:gd name="T11" fmla="*/ 465 h 1270"/>
                <a:gd name="T12" fmla="*/ 157 w 1240"/>
                <a:gd name="T13" fmla="*/ 711 h 1270"/>
                <a:gd name="T14" fmla="*/ 138 w 1240"/>
                <a:gd name="T15" fmla="*/ 748 h 1270"/>
                <a:gd name="T16" fmla="*/ 94 w 1240"/>
                <a:gd name="T17" fmla="*/ 822 h 1270"/>
                <a:gd name="T18" fmla="*/ 75 w 1240"/>
                <a:gd name="T19" fmla="*/ 938 h 1270"/>
                <a:gd name="T20" fmla="*/ 55 w 1240"/>
                <a:gd name="T21" fmla="*/ 1012 h 1270"/>
                <a:gd name="T22" fmla="*/ 32 w 1240"/>
                <a:gd name="T23" fmla="*/ 1067 h 1270"/>
                <a:gd name="T24" fmla="*/ 22 w 1240"/>
                <a:gd name="T25" fmla="*/ 1085 h 1270"/>
                <a:gd name="T26" fmla="*/ 1 w 1240"/>
                <a:gd name="T27" fmla="*/ 1115 h 1270"/>
                <a:gd name="T28" fmla="*/ 7 w 1240"/>
                <a:gd name="T29" fmla="*/ 1122 h 1270"/>
                <a:gd name="T30" fmla="*/ 131 w 1240"/>
                <a:gd name="T31" fmla="*/ 1106 h 1270"/>
                <a:gd name="T32" fmla="*/ 323 w 1240"/>
                <a:gd name="T33" fmla="*/ 1106 h 1270"/>
                <a:gd name="T34" fmla="*/ 714 w 1240"/>
                <a:gd name="T35" fmla="*/ 1106 h 1270"/>
                <a:gd name="T36" fmla="*/ 914 w 1240"/>
                <a:gd name="T37" fmla="*/ 1115 h 1270"/>
                <a:gd name="T38" fmla="*/ 1009 w 1240"/>
                <a:gd name="T39" fmla="*/ 1106 h 1270"/>
                <a:gd name="T40" fmla="*/ 1061 w 1240"/>
                <a:gd name="T41" fmla="*/ 1098 h 1270"/>
                <a:gd name="T42" fmla="*/ 1046 w 1240"/>
                <a:gd name="T43" fmla="*/ 981 h 1270"/>
                <a:gd name="T44" fmla="*/ 1050 w 1240"/>
                <a:gd name="T45" fmla="*/ 882 h 1270"/>
                <a:gd name="T46" fmla="*/ 1069 w 1240"/>
                <a:gd name="T47" fmla="*/ 779 h 1270"/>
                <a:gd name="T48" fmla="*/ 1050 w 1240"/>
                <a:gd name="T49" fmla="*/ 638 h 1270"/>
                <a:gd name="T50" fmla="*/ 1040 w 1240"/>
                <a:gd name="T51" fmla="*/ 601 h 1270"/>
                <a:gd name="T52" fmla="*/ 1035 w 1240"/>
                <a:gd name="T53" fmla="*/ 576 h 1270"/>
                <a:gd name="T54" fmla="*/ 1026 w 1240"/>
                <a:gd name="T55" fmla="*/ 540 h 1270"/>
                <a:gd name="T56" fmla="*/ 1031 w 1240"/>
                <a:gd name="T57" fmla="*/ 423 h 1270"/>
                <a:gd name="T58" fmla="*/ 1084 w 1240"/>
                <a:gd name="T59" fmla="*/ 312 h 1270"/>
                <a:gd name="T60" fmla="*/ 1080 w 1240"/>
                <a:gd name="T61" fmla="*/ 227 h 1270"/>
                <a:gd name="T62" fmla="*/ 1060 w 1240"/>
                <a:gd name="T63" fmla="*/ 190 h 1270"/>
                <a:gd name="T64" fmla="*/ 1050 w 1240"/>
                <a:gd name="T65" fmla="*/ 172 h 1270"/>
                <a:gd name="T66" fmla="*/ 1031 w 1240"/>
                <a:gd name="T67" fmla="*/ 6 h 1270"/>
                <a:gd name="T68" fmla="*/ 231 w 1240"/>
                <a:gd name="T69" fmla="*/ 0 h 12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0"/>
                <a:gd name="T106" fmla="*/ 0 h 1270"/>
                <a:gd name="T107" fmla="*/ 1240 w 1240"/>
                <a:gd name="T108" fmla="*/ 1270 h 12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0" h="1270">
                  <a:moveTo>
                    <a:pt x="264" y="0"/>
                  </a:moveTo>
                  <a:cubicBezTo>
                    <a:pt x="259" y="32"/>
                    <a:pt x="256" y="56"/>
                    <a:pt x="242" y="83"/>
                  </a:cubicBezTo>
                  <a:cubicBezTo>
                    <a:pt x="240" y="89"/>
                    <a:pt x="239" y="97"/>
                    <a:pt x="236" y="103"/>
                  </a:cubicBezTo>
                  <a:cubicBezTo>
                    <a:pt x="233" y="111"/>
                    <a:pt x="227" y="117"/>
                    <a:pt x="225" y="125"/>
                  </a:cubicBezTo>
                  <a:cubicBezTo>
                    <a:pt x="218" y="151"/>
                    <a:pt x="214" y="186"/>
                    <a:pt x="209" y="214"/>
                  </a:cubicBezTo>
                  <a:cubicBezTo>
                    <a:pt x="212" y="365"/>
                    <a:pt x="202" y="414"/>
                    <a:pt x="230" y="525"/>
                  </a:cubicBezTo>
                  <a:cubicBezTo>
                    <a:pt x="226" y="613"/>
                    <a:pt x="222" y="726"/>
                    <a:pt x="180" y="802"/>
                  </a:cubicBezTo>
                  <a:cubicBezTo>
                    <a:pt x="170" y="841"/>
                    <a:pt x="182" y="807"/>
                    <a:pt x="158" y="844"/>
                  </a:cubicBezTo>
                  <a:cubicBezTo>
                    <a:pt x="140" y="874"/>
                    <a:pt x="129" y="901"/>
                    <a:pt x="108" y="927"/>
                  </a:cubicBezTo>
                  <a:cubicBezTo>
                    <a:pt x="96" y="970"/>
                    <a:pt x="93" y="1012"/>
                    <a:pt x="86" y="1058"/>
                  </a:cubicBezTo>
                  <a:cubicBezTo>
                    <a:pt x="82" y="1085"/>
                    <a:pt x="71" y="1116"/>
                    <a:pt x="63" y="1141"/>
                  </a:cubicBezTo>
                  <a:cubicBezTo>
                    <a:pt x="53" y="1179"/>
                    <a:pt x="62" y="1154"/>
                    <a:pt x="36" y="1204"/>
                  </a:cubicBezTo>
                  <a:cubicBezTo>
                    <a:pt x="32" y="1210"/>
                    <a:pt x="28" y="1218"/>
                    <a:pt x="25" y="1224"/>
                  </a:cubicBezTo>
                  <a:cubicBezTo>
                    <a:pt x="21" y="1231"/>
                    <a:pt x="1" y="1258"/>
                    <a:pt x="1" y="1258"/>
                  </a:cubicBezTo>
                  <a:cubicBezTo>
                    <a:pt x="0" y="1265"/>
                    <a:pt x="8" y="1266"/>
                    <a:pt x="8" y="1266"/>
                  </a:cubicBezTo>
                  <a:cubicBezTo>
                    <a:pt x="31" y="1270"/>
                    <a:pt x="90" y="1251"/>
                    <a:pt x="150" y="1248"/>
                  </a:cubicBezTo>
                  <a:cubicBezTo>
                    <a:pt x="210" y="1245"/>
                    <a:pt x="258" y="1248"/>
                    <a:pt x="369" y="1248"/>
                  </a:cubicBezTo>
                  <a:cubicBezTo>
                    <a:pt x="480" y="1248"/>
                    <a:pt x="704" y="1246"/>
                    <a:pt x="816" y="1248"/>
                  </a:cubicBezTo>
                  <a:cubicBezTo>
                    <a:pt x="928" y="1250"/>
                    <a:pt x="988" y="1258"/>
                    <a:pt x="1044" y="1258"/>
                  </a:cubicBezTo>
                  <a:cubicBezTo>
                    <a:pt x="1100" y="1258"/>
                    <a:pt x="1125" y="1251"/>
                    <a:pt x="1153" y="1248"/>
                  </a:cubicBezTo>
                  <a:cubicBezTo>
                    <a:pt x="1181" y="1245"/>
                    <a:pt x="1206" y="1262"/>
                    <a:pt x="1213" y="1238"/>
                  </a:cubicBezTo>
                  <a:cubicBezTo>
                    <a:pt x="1219" y="1231"/>
                    <a:pt x="1200" y="1129"/>
                    <a:pt x="1195" y="1106"/>
                  </a:cubicBezTo>
                  <a:cubicBezTo>
                    <a:pt x="1196" y="1069"/>
                    <a:pt x="1197" y="1032"/>
                    <a:pt x="1200" y="995"/>
                  </a:cubicBezTo>
                  <a:cubicBezTo>
                    <a:pt x="1203" y="958"/>
                    <a:pt x="1216" y="917"/>
                    <a:pt x="1222" y="879"/>
                  </a:cubicBezTo>
                  <a:cubicBezTo>
                    <a:pt x="1219" y="798"/>
                    <a:pt x="1229" y="773"/>
                    <a:pt x="1200" y="720"/>
                  </a:cubicBezTo>
                  <a:cubicBezTo>
                    <a:pt x="1196" y="706"/>
                    <a:pt x="1192" y="692"/>
                    <a:pt x="1189" y="678"/>
                  </a:cubicBezTo>
                  <a:cubicBezTo>
                    <a:pt x="1187" y="668"/>
                    <a:pt x="1186" y="659"/>
                    <a:pt x="1183" y="650"/>
                  </a:cubicBezTo>
                  <a:cubicBezTo>
                    <a:pt x="1180" y="636"/>
                    <a:pt x="1172" y="609"/>
                    <a:pt x="1172" y="609"/>
                  </a:cubicBezTo>
                  <a:cubicBezTo>
                    <a:pt x="1174" y="565"/>
                    <a:pt x="1175" y="521"/>
                    <a:pt x="1178" y="477"/>
                  </a:cubicBezTo>
                  <a:cubicBezTo>
                    <a:pt x="1181" y="438"/>
                    <a:pt x="1226" y="397"/>
                    <a:pt x="1239" y="352"/>
                  </a:cubicBezTo>
                  <a:cubicBezTo>
                    <a:pt x="1238" y="321"/>
                    <a:pt x="1240" y="288"/>
                    <a:pt x="1234" y="256"/>
                  </a:cubicBezTo>
                  <a:cubicBezTo>
                    <a:pt x="1230" y="240"/>
                    <a:pt x="1219" y="228"/>
                    <a:pt x="1211" y="214"/>
                  </a:cubicBezTo>
                  <a:cubicBezTo>
                    <a:pt x="1208" y="208"/>
                    <a:pt x="1200" y="194"/>
                    <a:pt x="1200" y="194"/>
                  </a:cubicBezTo>
                  <a:cubicBezTo>
                    <a:pt x="1185" y="134"/>
                    <a:pt x="1178" y="69"/>
                    <a:pt x="1178" y="7"/>
                  </a:cubicBezTo>
                  <a:lnTo>
                    <a:pt x="264" y="0"/>
                  </a:lnTo>
                  <a:close/>
                </a:path>
              </a:pathLst>
            </a:custGeom>
            <a:pattFill prst="wdDnDiag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0662923-71CC-4FBF-9F37-B9235A6C4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9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82" name="Oval 29">
              <a:extLst>
                <a:ext uri="{FF2B5EF4-FFF2-40B4-BE49-F238E27FC236}">
                  <a16:creationId xmlns:a16="http://schemas.microsoft.com/office/drawing/2014/main" id="{227A401A-0DA4-4C48-9880-0C335EE7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439"/>
              <a:ext cx="84" cy="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30">
              <a:extLst>
                <a:ext uri="{FF2B5EF4-FFF2-40B4-BE49-F238E27FC236}">
                  <a16:creationId xmlns:a16="http://schemas.microsoft.com/office/drawing/2014/main" id="{34433928-E59C-4A7A-8C62-8FE5471ED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14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C0972D22-EFFE-48EE-9254-B111B1C9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1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85" name="Text Box 86">
              <a:extLst>
                <a:ext uri="{FF2B5EF4-FFF2-40B4-BE49-F238E27FC236}">
                  <a16:creationId xmlns:a16="http://schemas.microsoft.com/office/drawing/2014/main" id="{CD475838-3981-48AD-8801-991CFF4C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36"/>
              <a:ext cx="19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Only one cell per reach</a:t>
              </a: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004D7EAF-D1AF-47C4-88AC-1C0EF3170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28"/>
              <a:ext cx="336" cy="1118"/>
            </a:xfrm>
            <a:custGeom>
              <a:avLst/>
              <a:gdLst>
                <a:gd name="T0" fmla="*/ 263 w 314"/>
                <a:gd name="T1" fmla="*/ 0 h 1728"/>
                <a:gd name="T2" fmla="*/ 293 w 314"/>
                <a:gd name="T3" fmla="*/ 54 h 1728"/>
                <a:gd name="T4" fmla="*/ 293 w 314"/>
                <a:gd name="T5" fmla="*/ 274 h 1728"/>
                <a:gd name="T6" fmla="*/ 232 w 314"/>
                <a:gd name="T7" fmla="*/ 341 h 1728"/>
                <a:gd name="T8" fmla="*/ 202 w 314"/>
                <a:gd name="T9" fmla="*/ 377 h 1728"/>
                <a:gd name="T10" fmla="*/ 182 w 314"/>
                <a:gd name="T11" fmla="*/ 414 h 1728"/>
                <a:gd name="T12" fmla="*/ 192 w 314"/>
                <a:gd name="T13" fmla="*/ 561 h 1728"/>
                <a:gd name="T14" fmla="*/ 171 w 314"/>
                <a:gd name="T15" fmla="*/ 677 h 1728"/>
                <a:gd name="T16" fmla="*/ 111 w 314"/>
                <a:gd name="T17" fmla="*/ 811 h 1728"/>
                <a:gd name="T18" fmla="*/ 50 w 314"/>
                <a:gd name="T19" fmla="*/ 927 h 1728"/>
                <a:gd name="T20" fmla="*/ 0 w 314"/>
                <a:gd name="T21" fmla="*/ 1118 h 1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4"/>
                <a:gd name="T34" fmla="*/ 0 h 1728"/>
                <a:gd name="T35" fmla="*/ 314 w 314"/>
                <a:gd name="T36" fmla="*/ 1728 h 17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4" h="1728">
                  <a:moveTo>
                    <a:pt x="246" y="0"/>
                  </a:moveTo>
                  <a:cubicBezTo>
                    <a:pt x="264" y="28"/>
                    <a:pt x="255" y="55"/>
                    <a:pt x="274" y="83"/>
                  </a:cubicBezTo>
                  <a:cubicBezTo>
                    <a:pt x="314" y="206"/>
                    <a:pt x="296" y="141"/>
                    <a:pt x="274" y="423"/>
                  </a:cubicBezTo>
                  <a:cubicBezTo>
                    <a:pt x="271" y="462"/>
                    <a:pt x="217" y="527"/>
                    <a:pt x="217" y="527"/>
                  </a:cubicBezTo>
                  <a:cubicBezTo>
                    <a:pt x="186" y="624"/>
                    <a:pt x="235" y="480"/>
                    <a:pt x="189" y="583"/>
                  </a:cubicBezTo>
                  <a:cubicBezTo>
                    <a:pt x="181" y="601"/>
                    <a:pt x="170" y="640"/>
                    <a:pt x="170" y="640"/>
                  </a:cubicBezTo>
                  <a:cubicBezTo>
                    <a:pt x="162" y="719"/>
                    <a:pt x="155" y="789"/>
                    <a:pt x="179" y="867"/>
                  </a:cubicBezTo>
                  <a:cubicBezTo>
                    <a:pt x="172" y="956"/>
                    <a:pt x="175" y="974"/>
                    <a:pt x="160" y="1046"/>
                  </a:cubicBezTo>
                  <a:cubicBezTo>
                    <a:pt x="145" y="1116"/>
                    <a:pt x="120" y="1184"/>
                    <a:pt x="104" y="1254"/>
                  </a:cubicBezTo>
                  <a:cubicBezTo>
                    <a:pt x="91" y="1314"/>
                    <a:pt x="82" y="1381"/>
                    <a:pt x="47" y="1433"/>
                  </a:cubicBezTo>
                  <a:cubicBezTo>
                    <a:pt x="21" y="1516"/>
                    <a:pt x="0" y="1641"/>
                    <a:pt x="0" y="172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50">
              <a:extLst>
                <a:ext uri="{FF2B5EF4-FFF2-40B4-BE49-F238E27FC236}">
                  <a16:creationId xmlns:a16="http://schemas.microsoft.com/office/drawing/2014/main" id="{FBE6B014-D205-411E-A28C-6AB67DB3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grpSp>
          <p:nvGrpSpPr>
            <p:cNvPr id="88" name="Group 55">
              <a:extLst>
                <a:ext uri="{FF2B5EF4-FFF2-40B4-BE49-F238E27FC236}">
                  <a16:creationId xmlns:a16="http://schemas.microsoft.com/office/drawing/2014/main" id="{9AA51744-39EB-4E92-B864-3DC6E2531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008" cy="755"/>
              <a:chOff x="2928" y="2928"/>
              <a:chExt cx="1152" cy="852"/>
            </a:xfrm>
          </p:grpSpPr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8D950C6-518F-491B-A7C9-477FACCDC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47">
                <a:extLst>
                  <a:ext uri="{FF2B5EF4-FFF2-40B4-BE49-F238E27FC236}">
                    <a16:creationId xmlns:a16="http://schemas.microsoft.com/office/drawing/2014/main" id="{65F03B07-46E8-4608-B665-E95EED7C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49">
                <a:extLst>
                  <a:ext uri="{FF2B5EF4-FFF2-40B4-BE49-F238E27FC236}">
                    <a16:creationId xmlns:a16="http://schemas.microsoft.com/office/drawing/2014/main" id="{6F1E038D-639A-4947-8595-B9D948BE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54">
              <a:extLst>
                <a:ext uri="{FF2B5EF4-FFF2-40B4-BE49-F238E27FC236}">
                  <a16:creationId xmlns:a16="http://schemas.microsoft.com/office/drawing/2014/main" id="{8B1416E5-4F02-4920-9B09-478CC020E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344" cy="1118"/>
              <a:chOff x="2928" y="2928"/>
              <a:chExt cx="1536" cy="1261"/>
            </a:xfrm>
          </p:grpSpPr>
          <p:sp>
            <p:nvSpPr>
              <p:cNvPr id="91" name="Rectangle 48">
                <a:extLst>
                  <a:ext uri="{FF2B5EF4-FFF2-40B4-BE49-F238E27FC236}">
                    <a16:creationId xmlns:a16="http://schemas.microsoft.com/office/drawing/2014/main" id="{3D20846D-F57A-4AE5-BE56-CE38FD3C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D26750EB-D63A-4131-B51A-6B47629D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46">
                <a:extLst>
                  <a:ext uri="{FF2B5EF4-FFF2-40B4-BE49-F238E27FC236}">
                    <a16:creationId xmlns:a16="http://schemas.microsoft.com/office/drawing/2014/main" id="{ED3828E5-C186-41DF-91A6-1FF145033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839224A2-6DEE-4F7A-90E4-47454F982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" name="Group 34">
                <a:extLst>
                  <a:ext uri="{FF2B5EF4-FFF2-40B4-BE49-F238E27FC236}">
                    <a16:creationId xmlns:a16="http://schemas.microsoft.com/office/drawing/2014/main" id="{352D6EE3-7406-42E6-8DBE-68C85B28A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769"/>
                <a:ext cx="1536" cy="420"/>
                <a:chOff x="1056" y="2256"/>
                <a:chExt cx="2304" cy="576"/>
              </a:xfrm>
            </p:grpSpPr>
            <p:sp>
              <p:nvSpPr>
                <p:cNvPr id="97" name="Rectangle 35">
                  <a:extLst>
                    <a:ext uri="{FF2B5EF4-FFF2-40B4-BE49-F238E27FC236}">
                      <a16:creationId xmlns:a16="http://schemas.microsoft.com/office/drawing/2014/main" id="{50F25AD0-C6CB-4914-BD16-FD239EA52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36">
                  <a:extLst>
                    <a:ext uri="{FF2B5EF4-FFF2-40B4-BE49-F238E27FC236}">
                      <a16:creationId xmlns:a16="http://schemas.microsoft.com/office/drawing/2014/main" id="{C1151E0B-C724-4232-9D11-428283969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37">
                  <a:extLst>
                    <a:ext uri="{FF2B5EF4-FFF2-40B4-BE49-F238E27FC236}">
                      <a16:creationId xmlns:a16="http://schemas.microsoft.com/office/drawing/2014/main" id="{6BAB2B5C-8702-4444-9880-0696F07C8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38">
                  <a:extLst>
                    <a:ext uri="{FF2B5EF4-FFF2-40B4-BE49-F238E27FC236}">
                      <a16:creationId xmlns:a16="http://schemas.microsoft.com/office/drawing/2014/main" id="{525F6E4E-6DAB-4751-A22C-5E71550D6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Rectangle 43">
                <a:extLst>
                  <a:ext uri="{FF2B5EF4-FFF2-40B4-BE49-F238E27FC236}">
                    <a16:creationId xmlns:a16="http://schemas.microsoft.com/office/drawing/2014/main" id="{1ABC8514-8783-4BCA-8DD1-BE0DEBCB0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31">
              <a:extLst>
                <a:ext uri="{FF2B5EF4-FFF2-40B4-BE49-F238E27FC236}">
                  <a16:creationId xmlns:a16="http://schemas.microsoft.com/office/drawing/2014/main" id="{DC5E3FE4-B588-4E77-8381-45DB44B6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056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 Box 97">
            <a:extLst>
              <a:ext uri="{FF2B5EF4-FFF2-40B4-BE49-F238E27FC236}">
                <a16:creationId xmlns:a16="http://schemas.microsoft.com/office/drawing/2014/main" id="{BA93FC0B-437B-46AA-B99F-0BBAE226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118" y="3291202"/>
            <a:ext cx="1170705" cy="400110"/>
          </a:xfrm>
          <a:prstGeom prst="rect">
            <a:avLst/>
          </a:prstGeom>
          <a:solidFill>
            <a:schemeClr val="bg1">
              <a:lumMod val="65000"/>
              <a:lumOff val="35000"/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GW node</a:t>
            </a:r>
          </a:p>
        </p:txBody>
      </p:sp>
      <p:sp>
        <p:nvSpPr>
          <p:cNvPr id="105" name="Line 98">
            <a:extLst>
              <a:ext uri="{FF2B5EF4-FFF2-40B4-BE49-F238E27FC236}">
                <a16:creationId xmlns:a16="http://schemas.microsoft.com/office/drawing/2014/main" id="{43053A16-858A-4412-BF18-14924CBBF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007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57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21D4B6-0F33-43F9-A162-DEFE8EFD8BBB}"/>
              </a:ext>
            </a:extLst>
          </p:cNvPr>
          <p:cNvSpPr/>
          <p:nvPr/>
        </p:nvSpPr>
        <p:spPr>
          <a:xfrm>
            <a:off x="3616324" y="5283200"/>
            <a:ext cx="4502149" cy="94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8D9B3-9435-4B4C-998E-F5DEFAFB41B7}"/>
              </a:ext>
            </a:extLst>
          </p:cNvPr>
          <p:cNvSpPr/>
          <p:nvPr/>
        </p:nvSpPr>
        <p:spPr>
          <a:xfrm>
            <a:off x="4598987" y="2953544"/>
            <a:ext cx="3673342" cy="60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7" y="2338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Inflows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4D605153-920F-4411-94D0-37B6908AD1C4}"/>
              </a:ext>
            </a:extLst>
          </p:cNvPr>
          <p:cNvSpPr>
            <a:spLocks/>
          </p:cNvSpPr>
          <p:nvPr/>
        </p:nvSpPr>
        <p:spPr bwMode="auto">
          <a:xfrm>
            <a:off x="1543050" y="4600575"/>
            <a:ext cx="2038350" cy="1038225"/>
          </a:xfrm>
          <a:custGeom>
            <a:avLst/>
            <a:gdLst>
              <a:gd name="T0" fmla="*/ 119063 w 1284"/>
              <a:gd name="T1" fmla="*/ 12700 h 654"/>
              <a:gd name="T2" fmla="*/ 180975 w 1284"/>
              <a:gd name="T3" fmla="*/ 171450 h 654"/>
              <a:gd name="T4" fmla="*/ 361950 w 1284"/>
              <a:gd name="T5" fmla="*/ 200025 h 654"/>
              <a:gd name="T6" fmla="*/ 361950 w 1284"/>
              <a:gd name="T7" fmla="*/ 352425 h 654"/>
              <a:gd name="T8" fmla="*/ 514350 w 1284"/>
              <a:gd name="T9" fmla="*/ 504825 h 654"/>
              <a:gd name="T10" fmla="*/ 742950 w 1284"/>
              <a:gd name="T11" fmla="*/ 581025 h 654"/>
              <a:gd name="T12" fmla="*/ 819150 w 1284"/>
              <a:gd name="T13" fmla="*/ 733425 h 654"/>
              <a:gd name="T14" fmla="*/ 971550 w 1284"/>
              <a:gd name="T15" fmla="*/ 733425 h 654"/>
              <a:gd name="T16" fmla="*/ 1103312 w 1284"/>
              <a:gd name="T17" fmla="*/ 706437 h 654"/>
              <a:gd name="T18" fmla="*/ 1255712 w 1284"/>
              <a:gd name="T19" fmla="*/ 622300 h 654"/>
              <a:gd name="T20" fmla="*/ 1352550 w 1284"/>
              <a:gd name="T21" fmla="*/ 581025 h 654"/>
              <a:gd name="T22" fmla="*/ 1504950 w 1284"/>
              <a:gd name="T23" fmla="*/ 581025 h 654"/>
              <a:gd name="T24" fmla="*/ 1601787 w 1284"/>
              <a:gd name="T25" fmla="*/ 455613 h 654"/>
              <a:gd name="T26" fmla="*/ 1733550 w 1284"/>
              <a:gd name="T27" fmla="*/ 352425 h 654"/>
              <a:gd name="T28" fmla="*/ 1809750 w 1284"/>
              <a:gd name="T29" fmla="*/ 200025 h 654"/>
              <a:gd name="T30" fmla="*/ 2038350 w 1284"/>
              <a:gd name="T31" fmla="*/ 200025 h 654"/>
              <a:gd name="T32" fmla="*/ 1962150 w 1284"/>
              <a:gd name="T33" fmla="*/ 566737 h 654"/>
              <a:gd name="T34" fmla="*/ 1733550 w 1284"/>
              <a:gd name="T35" fmla="*/ 733425 h 654"/>
              <a:gd name="T36" fmla="*/ 1601787 w 1284"/>
              <a:gd name="T37" fmla="*/ 803275 h 654"/>
              <a:gd name="T38" fmla="*/ 1504950 w 1284"/>
              <a:gd name="T39" fmla="*/ 904875 h 654"/>
              <a:gd name="T40" fmla="*/ 1352550 w 1284"/>
              <a:gd name="T41" fmla="*/ 982663 h 654"/>
              <a:gd name="T42" fmla="*/ 1123950 w 1284"/>
              <a:gd name="T43" fmla="*/ 1038225 h 654"/>
              <a:gd name="T44" fmla="*/ 971550 w 1284"/>
              <a:gd name="T45" fmla="*/ 1038225 h 654"/>
              <a:gd name="T46" fmla="*/ 819150 w 1284"/>
              <a:gd name="T47" fmla="*/ 1038225 h 654"/>
              <a:gd name="T48" fmla="*/ 590550 w 1284"/>
              <a:gd name="T49" fmla="*/ 962025 h 654"/>
              <a:gd name="T50" fmla="*/ 368300 w 1284"/>
              <a:gd name="T51" fmla="*/ 719137 h 654"/>
              <a:gd name="T52" fmla="*/ 215900 w 1284"/>
              <a:gd name="T53" fmla="*/ 554037 h 654"/>
              <a:gd name="T54" fmla="*/ 160337 w 1284"/>
              <a:gd name="T55" fmla="*/ 428625 h 654"/>
              <a:gd name="T56" fmla="*/ 50800 w 1284"/>
              <a:gd name="T57" fmla="*/ 290512 h 654"/>
              <a:gd name="T58" fmla="*/ 0 w 1284"/>
              <a:gd name="T59" fmla="*/ 0 h 654"/>
              <a:gd name="T60" fmla="*/ 119063 w 1284"/>
              <a:gd name="T61" fmla="*/ 12700 h 65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4"/>
              <a:gd name="T94" fmla="*/ 0 h 654"/>
              <a:gd name="T95" fmla="*/ 1284 w 1284"/>
              <a:gd name="T96" fmla="*/ 654 h 65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4" h="654">
                <a:moveTo>
                  <a:pt x="75" y="8"/>
                </a:moveTo>
                <a:lnTo>
                  <a:pt x="114" y="108"/>
                </a:lnTo>
                <a:lnTo>
                  <a:pt x="228" y="126"/>
                </a:lnTo>
                <a:lnTo>
                  <a:pt x="228" y="222"/>
                </a:lnTo>
                <a:lnTo>
                  <a:pt x="324" y="318"/>
                </a:lnTo>
                <a:lnTo>
                  <a:pt x="468" y="366"/>
                </a:lnTo>
                <a:lnTo>
                  <a:pt x="516" y="462"/>
                </a:lnTo>
                <a:lnTo>
                  <a:pt x="612" y="462"/>
                </a:lnTo>
                <a:lnTo>
                  <a:pt x="695" y="445"/>
                </a:lnTo>
                <a:lnTo>
                  <a:pt x="791" y="392"/>
                </a:lnTo>
                <a:lnTo>
                  <a:pt x="852" y="366"/>
                </a:lnTo>
                <a:lnTo>
                  <a:pt x="948" y="366"/>
                </a:lnTo>
                <a:lnTo>
                  <a:pt x="1009" y="287"/>
                </a:lnTo>
                <a:lnTo>
                  <a:pt x="1092" y="222"/>
                </a:lnTo>
                <a:lnTo>
                  <a:pt x="1140" y="126"/>
                </a:lnTo>
                <a:lnTo>
                  <a:pt x="1284" y="126"/>
                </a:lnTo>
                <a:lnTo>
                  <a:pt x="1236" y="357"/>
                </a:lnTo>
                <a:lnTo>
                  <a:pt x="1092" y="462"/>
                </a:lnTo>
                <a:lnTo>
                  <a:pt x="1009" y="506"/>
                </a:lnTo>
                <a:lnTo>
                  <a:pt x="948" y="570"/>
                </a:lnTo>
                <a:lnTo>
                  <a:pt x="852" y="619"/>
                </a:lnTo>
                <a:lnTo>
                  <a:pt x="708" y="654"/>
                </a:lnTo>
                <a:lnTo>
                  <a:pt x="612" y="654"/>
                </a:lnTo>
                <a:lnTo>
                  <a:pt x="516" y="654"/>
                </a:lnTo>
                <a:lnTo>
                  <a:pt x="372" y="606"/>
                </a:lnTo>
                <a:lnTo>
                  <a:pt x="232" y="453"/>
                </a:lnTo>
                <a:lnTo>
                  <a:pt x="136" y="349"/>
                </a:lnTo>
                <a:lnTo>
                  <a:pt x="101" y="270"/>
                </a:lnTo>
                <a:lnTo>
                  <a:pt x="32" y="183"/>
                </a:lnTo>
                <a:lnTo>
                  <a:pt x="0" y="0"/>
                </a:lnTo>
                <a:lnTo>
                  <a:pt x="75" y="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37" descr="25%">
            <a:extLst>
              <a:ext uri="{FF2B5EF4-FFF2-40B4-BE49-F238E27FC236}">
                <a16:creationId xmlns:a16="http://schemas.microsoft.com/office/drawing/2014/main" id="{66DA6B51-CB0A-4E5C-B9B8-9B66BD05C97F}"/>
              </a:ext>
            </a:extLst>
          </p:cNvPr>
          <p:cNvSpPr>
            <a:spLocks/>
          </p:cNvSpPr>
          <p:nvPr/>
        </p:nvSpPr>
        <p:spPr bwMode="auto">
          <a:xfrm>
            <a:off x="1528763" y="4541838"/>
            <a:ext cx="2052637" cy="1543050"/>
          </a:xfrm>
          <a:custGeom>
            <a:avLst/>
            <a:gdLst>
              <a:gd name="T0" fmla="*/ 147637 w 1293"/>
              <a:gd name="T1" fmla="*/ 30163 h 972"/>
              <a:gd name="T2" fmla="*/ 0 w 1293"/>
              <a:gd name="T3" fmla="*/ 30163 h 972"/>
              <a:gd name="T4" fmla="*/ 0 w 1293"/>
              <a:gd name="T5" fmla="*/ 1543050 h 972"/>
              <a:gd name="T6" fmla="*/ 2049462 w 1293"/>
              <a:gd name="T7" fmla="*/ 1543050 h 972"/>
              <a:gd name="T8" fmla="*/ 2052637 w 1293"/>
              <a:gd name="T9" fmla="*/ 258763 h 972"/>
              <a:gd name="T10" fmla="*/ 1971675 w 1293"/>
              <a:gd name="T11" fmla="*/ 598488 h 972"/>
              <a:gd name="T12" fmla="*/ 1955800 w 1293"/>
              <a:gd name="T13" fmla="*/ 644525 h 972"/>
              <a:gd name="T14" fmla="*/ 1860550 w 1293"/>
              <a:gd name="T15" fmla="*/ 708025 h 972"/>
              <a:gd name="T16" fmla="*/ 1766887 w 1293"/>
              <a:gd name="T17" fmla="*/ 787400 h 972"/>
              <a:gd name="T18" fmla="*/ 1671637 w 1293"/>
              <a:gd name="T19" fmla="*/ 819150 h 972"/>
              <a:gd name="T20" fmla="*/ 1528762 w 1293"/>
              <a:gd name="T21" fmla="*/ 915988 h 972"/>
              <a:gd name="T22" fmla="*/ 1357312 w 1293"/>
              <a:gd name="T23" fmla="*/ 1020763 h 972"/>
              <a:gd name="T24" fmla="*/ 1103312 w 1293"/>
              <a:gd name="T25" fmla="*/ 1101725 h 972"/>
              <a:gd name="T26" fmla="*/ 977900 w 1293"/>
              <a:gd name="T27" fmla="*/ 1085850 h 972"/>
              <a:gd name="T28" fmla="*/ 693737 w 1293"/>
              <a:gd name="T29" fmla="*/ 1055688 h 972"/>
              <a:gd name="T30" fmla="*/ 568325 w 1293"/>
              <a:gd name="T31" fmla="*/ 944563 h 972"/>
              <a:gd name="T32" fmla="*/ 441325 w 1293"/>
              <a:gd name="T33" fmla="*/ 819150 h 972"/>
              <a:gd name="T34" fmla="*/ 268287 w 1293"/>
              <a:gd name="T35" fmla="*/ 628650 h 972"/>
              <a:gd name="T36" fmla="*/ 127000 w 1293"/>
              <a:gd name="T37" fmla="*/ 423863 h 972"/>
              <a:gd name="T38" fmla="*/ 31750 w 1293"/>
              <a:gd name="T39" fmla="*/ 187325 h 972"/>
              <a:gd name="T40" fmla="*/ 79375 w 1293"/>
              <a:gd name="T41" fmla="*/ 77788 h 972"/>
              <a:gd name="T42" fmla="*/ 147637 w 1293"/>
              <a:gd name="T43" fmla="*/ 30163 h 9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93"/>
              <a:gd name="T67" fmla="*/ 0 h 972"/>
              <a:gd name="T68" fmla="*/ 1293 w 1293"/>
              <a:gd name="T69" fmla="*/ 972 h 9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93" h="972">
                <a:moveTo>
                  <a:pt x="93" y="19"/>
                </a:moveTo>
                <a:lnTo>
                  <a:pt x="0" y="19"/>
                </a:lnTo>
                <a:lnTo>
                  <a:pt x="0" y="972"/>
                </a:lnTo>
                <a:lnTo>
                  <a:pt x="1291" y="972"/>
                </a:lnTo>
                <a:lnTo>
                  <a:pt x="1293" y="163"/>
                </a:lnTo>
                <a:cubicBezTo>
                  <a:pt x="1289" y="234"/>
                  <a:pt x="1265" y="309"/>
                  <a:pt x="1242" y="377"/>
                </a:cubicBezTo>
                <a:cubicBezTo>
                  <a:pt x="1239" y="387"/>
                  <a:pt x="1241" y="400"/>
                  <a:pt x="1232" y="406"/>
                </a:cubicBezTo>
                <a:cubicBezTo>
                  <a:pt x="1212" y="419"/>
                  <a:pt x="1192" y="433"/>
                  <a:pt x="1172" y="446"/>
                </a:cubicBezTo>
                <a:cubicBezTo>
                  <a:pt x="1151" y="460"/>
                  <a:pt x="1135" y="483"/>
                  <a:pt x="1113" y="496"/>
                </a:cubicBezTo>
                <a:cubicBezTo>
                  <a:pt x="1095" y="506"/>
                  <a:pt x="1073" y="509"/>
                  <a:pt x="1053" y="516"/>
                </a:cubicBezTo>
                <a:cubicBezTo>
                  <a:pt x="1030" y="524"/>
                  <a:pt x="963" y="577"/>
                  <a:pt x="963" y="577"/>
                </a:cubicBezTo>
                <a:cubicBezTo>
                  <a:pt x="912" y="657"/>
                  <a:pt x="940" y="623"/>
                  <a:pt x="855" y="643"/>
                </a:cubicBezTo>
                <a:cubicBezTo>
                  <a:pt x="828" y="649"/>
                  <a:pt x="722" y="687"/>
                  <a:pt x="695" y="694"/>
                </a:cubicBezTo>
                <a:cubicBezTo>
                  <a:pt x="682" y="697"/>
                  <a:pt x="616" y="684"/>
                  <a:pt x="616" y="684"/>
                </a:cubicBezTo>
                <a:cubicBezTo>
                  <a:pt x="490" y="672"/>
                  <a:pt x="543" y="689"/>
                  <a:pt x="437" y="665"/>
                </a:cubicBezTo>
                <a:cubicBezTo>
                  <a:pt x="447" y="662"/>
                  <a:pt x="353" y="604"/>
                  <a:pt x="358" y="595"/>
                </a:cubicBezTo>
                <a:cubicBezTo>
                  <a:pt x="363" y="585"/>
                  <a:pt x="282" y="519"/>
                  <a:pt x="278" y="516"/>
                </a:cubicBezTo>
                <a:cubicBezTo>
                  <a:pt x="270" y="509"/>
                  <a:pt x="179" y="399"/>
                  <a:pt x="169" y="396"/>
                </a:cubicBezTo>
                <a:cubicBezTo>
                  <a:pt x="69" y="296"/>
                  <a:pt x="158" y="384"/>
                  <a:pt x="80" y="267"/>
                </a:cubicBezTo>
                <a:cubicBezTo>
                  <a:pt x="51" y="223"/>
                  <a:pt x="50" y="164"/>
                  <a:pt x="20" y="118"/>
                </a:cubicBezTo>
                <a:cubicBezTo>
                  <a:pt x="26" y="94"/>
                  <a:pt x="29" y="66"/>
                  <a:pt x="50" y="49"/>
                </a:cubicBezTo>
                <a:cubicBezTo>
                  <a:pt x="111" y="0"/>
                  <a:pt x="56" y="75"/>
                  <a:pt x="93" y="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12EF480F-A442-46AE-B233-73FC7002602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95400"/>
            <a:ext cx="2133600" cy="1981200"/>
            <a:chOff x="2976" y="884"/>
            <a:chExt cx="1920" cy="2016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7A295FED-6478-4B18-8907-5F812A06A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" y="1092"/>
              <a:ext cx="775" cy="596"/>
            </a:xfrm>
            <a:custGeom>
              <a:avLst/>
              <a:gdLst>
                <a:gd name="T0" fmla="*/ 0 w 775"/>
                <a:gd name="T1" fmla="*/ 0 h 596"/>
                <a:gd name="T2" fmla="*/ 90 w 775"/>
                <a:gd name="T3" fmla="*/ 50 h 596"/>
                <a:gd name="T4" fmla="*/ 219 w 775"/>
                <a:gd name="T5" fmla="*/ 229 h 596"/>
                <a:gd name="T6" fmla="*/ 248 w 775"/>
                <a:gd name="T7" fmla="*/ 259 h 596"/>
                <a:gd name="T8" fmla="*/ 308 w 775"/>
                <a:gd name="T9" fmla="*/ 278 h 596"/>
                <a:gd name="T10" fmla="*/ 417 w 775"/>
                <a:gd name="T11" fmla="*/ 368 h 596"/>
                <a:gd name="T12" fmla="*/ 527 w 775"/>
                <a:gd name="T13" fmla="*/ 398 h 596"/>
                <a:gd name="T14" fmla="*/ 586 w 775"/>
                <a:gd name="T15" fmla="*/ 437 h 596"/>
                <a:gd name="T16" fmla="*/ 695 w 775"/>
                <a:gd name="T17" fmla="*/ 547 h 596"/>
                <a:gd name="T18" fmla="*/ 775 w 775"/>
                <a:gd name="T19" fmla="*/ 596 h 5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5"/>
                <a:gd name="T31" fmla="*/ 0 h 596"/>
                <a:gd name="T32" fmla="*/ 775 w 775"/>
                <a:gd name="T33" fmla="*/ 596 h 5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5" h="596">
                  <a:moveTo>
                    <a:pt x="0" y="0"/>
                  </a:moveTo>
                  <a:cubicBezTo>
                    <a:pt x="73" y="24"/>
                    <a:pt x="45" y="5"/>
                    <a:pt x="90" y="50"/>
                  </a:cubicBezTo>
                  <a:cubicBezTo>
                    <a:pt x="112" y="124"/>
                    <a:pt x="166" y="176"/>
                    <a:pt x="219" y="229"/>
                  </a:cubicBezTo>
                  <a:cubicBezTo>
                    <a:pt x="229" y="239"/>
                    <a:pt x="238" y="249"/>
                    <a:pt x="248" y="259"/>
                  </a:cubicBezTo>
                  <a:cubicBezTo>
                    <a:pt x="263" y="274"/>
                    <a:pt x="308" y="278"/>
                    <a:pt x="308" y="278"/>
                  </a:cubicBezTo>
                  <a:cubicBezTo>
                    <a:pt x="350" y="306"/>
                    <a:pt x="365" y="351"/>
                    <a:pt x="417" y="368"/>
                  </a:cubicBezTo>
                  <a:cubicBezTo>
                    <a:pt x="453" y="380"/>
                    <a:pt x="527" y="398"/>
                    <a:pt x="527" y="398"/>
                  </a:cubicBezTo>
                  <a:cubicBezTo>
                    <a:pt x="547" y="411"/>
                    <a:pt x="579" y="415"/>
                    <a:pt x="586" y="437"/>
                  </a:cubicBezTo>
                  <a:cubicBezTo>
                    <a:pt x="611" y="511"/>
                    <a:pt x="618" y="521"/>
                    <a:pt x="695" y="547"/>
                  </a:cubicBezTo>
                  <a:cubicBezTo>
                    <a:pt x="719" y="582"/>
                    <a:pt x="732" y="596"/>
                    <a:pt x="775" y="59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F3281DF-350E-4D4B-B177-027FEF78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884"/>
              <a:ext cx="109" cy="814"/>
            </a:xfrm>
            <a:custGeom>
              <a:avLst/>
              <a:gdLst>
                <a:gd name="T0" fmla="*/ 50 w 109"/>
                <a:gd name="T1" fmla="*/ 0 h 814"/>
                <a:gd name="T2" fmla="*/ 109 w 109"/>
                <a:gd name="T3" fmla="*/ 218 h 814"/>
                <a:gd name="T4" fmla="*/ 99 w 109"/>
                <a:gd name="T5" fmla="*/ 288 h 814"/>
                <a:gd name="T6" fmla="*/ 79 w 109"/>
                <a:gd name="T7" fmla="*/ 347 h 814"/>
                <a:gd name="T8" fmla="*/ 69 w 109"/>
                <a:gd name="T9" fmla="*/ 437 h 814"/>
                <a:gd name="T10" fmla="*/ 50 w 109"/>
                <a:gd name="T11" fmla="*/ 467 h 814"/>
                <a:gd name="T12" fmla="*/ 30 w 109"/>
                <a:gd name="T13" fmla="*/ 546 h 814"/>
                <a:gd name="T14" fmla="*/ 20 w 109"/>
                <a:gd name="T15" fmla="*/ 705 h 814"/>
                <a:gd name="T16" fmla="*/ 0 w 109"/>
                <a:gd name="T17" fmla="*/ 814 h 8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814"/>
                <a:gd name="T29" fmla="*/ 109 w 109"/>
                <a:gd name="T30" fmla="*/ 814 h 8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814">
                  <a:moveTo>
                    <a:pt x="50" y="0"/>
                  </a:moveTo>
                  <a:cubicBezTo>
                    <a:pt x="72" y="72"/>
                    <a:pt x="90" y="145"/>
                    <a:pt x="109" y="218"/>
                  </a:cubicBezTo>
                  <a:cubicBezTo>
                    <a:pt x="106" y="241"/>
                    <a:pt x="104" y="265"/>
                    <a:pt x="99" y="288"/>
                  </a:cubicBezTo>
                  <a:cubicBezTo>
                    <a:pt x="94" y="308"/>
                    <a:pt x="79" y="347"/>
                    <a:pt x="79" y="347"/>
                  </a:cubicBezTo>
                  <a:cubicBezTo>
                    <a:pt x="76" y="377"/>
                    <a:pt x="76" y="408"/>
                    <a:pt x="69" y="437"/>
                  </a:cubicBezTo>
                  <a:cubicBezTo>
                    <a:pt x="66" y="449"/>
                    <a:pt x="55" y="456"/>
                    <a:pt x="50" y="467"/>
                  </a:cubicBezTo>
                  <a:cubicBezTo>
                    <a:pt x="39" y="489"/>
                    <a:pt x="34" y="524"/>
                    <a:pt x="30" y="546"/>
                  </a:cubicBezTo>
                  <a:cubicBezTo>
                    <a:pt x="27" y="599"/>
                    <a:pt x="25" y="652"/>
                    <a:pt x="20" y="705"/>
                  </a:cubicBezTo>
                  <a:cubicBezTo>
                    <a:pt x="16" y="742"/>
                    <a:pt x="0" y="776"/>
                    <a:pt x="0" y="81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8F10F1B-6D02-46C3-960C-61829BDEE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033"/>
              <a:ext cx="824" cy="655"/>
            </a:xfrm>
            <a:custGeom>
              <a:avLst/>
              <a:gdLst>
                <a:gd name="T0" fmla="*/ 824 w 824"/>
                <a:gd name="T1" fmla="*/ 0 h 655"/>
                <a:gd name="T2" fmla="*/ 675 w 824"/>
                <a:gd name="T3" fmla="*/ 208 h 655"/>
                <a:gd name="T4" fmla="*/ 556 w 824"/>
                <a:gd name="T5" fmla="*/ 308 h 655"/>
                <a:gd name="T6" fmla="*/ 496 w 824"/>
                <a:gd name="T7" fmla="*/ 377 h 655"/>
                <a:gd name="T8" fmla="*/ 377 w 824"/>
                <a:gd name="T9" fmla="*/ 447 h 655"/>
                <a:gd name="T10" fmla="*/ 318 w 824"/>
                <a:gd name="T11" fmla="*/ 467 h 655"/>
                <a:gd name="T12" fmla="*/ 258 w 824"/>
                <a:gd name="T13" fmla="*/ 506 h 655"/>
                <a:gd name="T14" fmla="*/ 149 w 824"/>
                <a:gd name="T15" fmla="*/ 625 h 655"/>
                <a:gd name="T16" fmla="*/ 89 w 824"/>
                <a:gd name="T17" fmla="*/ 635 h 655"/>
                <a:gd name="T18" fmla="*/ 0 w 824"/>
                <a:gd name="T19" fmla="*/ 655 h 6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655"/>
                <a:gd name="T32" fmla="*/ 824 w 824"/>
                <a:gd name="T33" fmla="*/ 655 h 6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655">
                  <a:moveTo>
                    <a:pt x="824" y="0"/>
                  </a:moveTo>
                  <a:cubicBezTo>
                    <a:pt x="786" y="77"/>
                    <a:pt x="750" y="161"/>
                    <a:pt x="675" y="208"/>
                  </a:cubicBezTo>
                  <a:cubicBezTo>
                    <a:pt x="644" y="254"/>
                    <a:pt x="594" y="271"/>
                    <a:pt x="556" y="308"/>
                  </a:cubicBezTo>
                  <a:cubicBezTo>
                    <a:pt x="514" y="349"/>
                    <a:pt x="534" y="326"/>
                    <a:pt x="496" y="377"/>
                  </a:cubicBezTo>
                  <a:cubicBezTo>
                    <a:pt x="522" y="454"/>
                    <a:pt x="428" y="441"/>
                    <a:pt x="377" y="447"/>
                  </a:cubicBezTo>
                  <a:cubicBezTo>
                    <a:pt x="357" y="454"/>
                    <a:pt x="335" y="456"/>
                    <a:pt x="318" y="467"/>
                  </a:cubicBezTo>
                  <a:cubicBezTo>
                    <a:pt x="298" y="480"/>
                    <a:pt x="258" y="506"/>
                    <a:pt x="258" y="506"/>
                  </a:cubicBezTo>
                  <a:cubicBezTo>
                    <a:pt x="228" y="551"/>
                    <a:pt x="187" y="587"/>
                    <a:pt x="149" y="625"/>
                  </a:cubicBezTo>
                  <a:cubicBezTo>
                    <a:pt x="135" y="639"/>
                    <a:pt x="109" y="631"/>
                    <a:pt x="89" y="635"/>
                  </a:cubicBezTo>
                  <a:cubicBezTo>
                    <a:pt x="59" y="642"/>
                    <a:pt x="32" y="655"/>
                    <a:pt x="0" y="65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60E8CC8-EEEA-43DD-9D03-A765E497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651"/>
              <a:ext cx="170" cy="1249"/>
            </a:xfrm>
            <a:custGeom>
              <a:avLst/>
              <a:gdLst>
                <a:gd name="T0" fmla="*/ 153 w 170"/>
                <a:gd name="T1" fmla="*/ 47 h 1249"/>
                <a:gd name="T2" fmla="*/ 123 w 170"/>
                <a:gd name="T3" fmla="*/ 117 h 1249"/>
                <a:gd name="T4" fmla="*/ 63 w 170"/>
                <a:gd name="T5" fmla="*/ 305 h 1249"/>
                <a:gd name="T6" fmla="*/ 24 w 170"/>
                <a:gd name="T7" fmla="*/ 365 h 1249"/>
                <a:gd name="T8" fmla="*/ 4 w 170"/>
                <a:gd name="T9" fmla="*/ 395 h 1249"/>
                <a:gd name="T10" fmla="*/ 34 w 170"/>
                <a:gd name="T11" fmla="*/ 474 h 1249"/>
                <a:gd name="T12" fmla="*/ 93 w 170"/>
                <a:gd name="T13" fmla="*/ 643 h 1249"/>
                <a:gd name="T14" fmla="*/ 63 w 170"/>
                <a:gd name="T15" fmla="*/ 1070 h 1249"/>
                <a:gd name="T16" fmla="*/ 53 w 170"/>
                <a:gd name="T17" fmla="*/ 1140 h 1249"/>
                <a:gd name="T18" fmla="*/ 44 w 170"/>
                <a:gd name="T19" fmla="*/ 1249 h 12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249"/>
                <a:gd name="T32" fmla="*/ 170 w 170"/>
                <a:gd name="T33" fmla="*/ 1249 h 12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249">
                  <a:moveTo>
                    <a:pt x="153" y="47"/>
                  </a:moveTo>
                  <a:cubicBezTo>
                    <a:pt x="122" y="139"/>
                    <a:pt x="170" y="0"/>
                    <a:pt x="123" y="117"/>
                  </a:cubicBezTo>
                  <a:cubicBezTo>
                    <a:pt x="98" y="178"/>
                    <a:pt x="84" y="243"/>
                    <a:pt x="63" y="305"/>
                  </a:cubicBezTo>
                  <a:cubicBezTo>
                    <a:pt x="55" y="328"/>
                    <a:pt x="37" y="345"/>
                    <a:pt x="24" y="365"/>
                  </a:cubicBezTo>
                  <a:cubicBezTo>
                    <a:pt x="17" y="375"/>
                    <a:pt x="4" y="395"/>
                    <a:pt x="4" y="395"/>
                  </a:cubicBezTo>
                  <a:cubicBezTo>
                    <a:pt x="23" y="490"/>
                    <a:pt x="0" y="405"/>
                    <a:pt x="34" y="474"/>
                  </a:cubicBezTo>
                  <a:cubicBezTo>
                    <a:pt x="60" y="526"/>
                    <a:pt x="75" y="588"/>
                    <a:pt x="93" y="643"/>
                  </a:cubicBezTo>
                  <a:cubicBezTo>
                    <a:pt x="86" y="824"/>
                    <a:pt x="80" y="910"/>
                    <a:pt x="63" y="1070"/>
                  </a:cubicBezTo>
                  <a:cubicBezTo>
                    <a:pt x="61" y="1093"/>
                    <a:pt x="55" y="1117"/>
                    <a:pt x="53" y="1140"/>
                  </a:cubicBezTo>
                  <a:cubicBezTo>
                    <a:pt x="49" y="1176"/>
                    <a:pt x="44" y="1249"/>
                    <a:pt x="44" y="124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91148565-31DE-4DF9-ACD2-67DB27F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FCCD156-E8A9-442D-B6E5-2828E91B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32"/>
              <a:ext cx="1008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3">
            <a:extLst>
              <a:ext uri="{FF2B5EF4-FFF2-40B4-BE49-F238E27FC236}">
                <a16:creationId xmlns:a16="http://schemas.microsoft.com/office/drawing/2014/main" id="{2EAF8B2B-7E3A-48FE-8D0C-1381F460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411D6AD-9757-4400-847C-957720D8D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E2CD361-F9AC-4AF9-BA6C-6D5B5DAB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84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2BDEF782-B676-4745-8537-33B235C9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22567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A466B8C-EA8A-45CC-ACF0-45509CC4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14550"/>
            <a:ext cx="4695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of segment 4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Inflow = pipeline + sum of tributary flows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971E7304-75DB-4B68-9C37-F9F54A4C8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4">
            <a:extLst>
              <a:ext uri="{FF2B5EF4-FFF2-40B4-BE49-F238E27FC236}">
                <a16:creationId xmlns:a16="http://schemas.microsoft.com/office/drawing/2014/main" id="{6F860651-EB50-4F42-986D-E5CEF74006D9}"/>
              </a:ext>
            </a:extLst>
          </p:cNvPr>
          <p:cNvSpPr>
            <a:spLocks/>
          </p:cNvSpPr>
          <p:nvPr/>
        </p:nvSpPr>
        <p:spPr bwMode="auto">
          <a:xfrm>
            <a:off x="3352800" y="4003675"/>
            <a:ext cx="2843213" cy="827088"/>
          </a:xfrm>
          <a:custGeom>
            <a:avLst/>
            <a:gdLst>
              <a:gd name="T0" fmla="*/ 0 w 1791"/>
              <a:gd name="T1" fmla="*/ 796925 h 521"/>
              <a:gd name="T2" fmla="*/ 115888 w 1791"/>
              <a:gd name="T3" fmla="*/ 709613 h 521"/>
              <a:gd name="T4" fmla="*/ 257175 w 1791"/>
              <a:gd name="T5" fmla="*/ 693738 h 521"/>
              <a:gd name="T6" fmla="*/ 336550 w 1791"/>
              <a:gd name="T7" fmla="*/ 568325 h 521"/>
              <a:gd name="T8" fmla="*/ 525463 w 1791"/>
              <a:gd name="T9" fmla="*/ 520700 h 521"/>
              <a:gd name="T10" fmla="*/ 998538 w 1791"/>
              <a:gd name="T11" fmla="*/ 473075 h 521"/>
              <a:gd name="T12" fmla="*/ 1266825 w 1791"/>
              <a:gd name="T13" fmla="*/ 363538 h 521"/>
              <a:gd name="T14" fmla="*/ 1535113 w 1791"/>
              <a:gd name="T15" fmla="*/ 315913 h 521"/>
              <a:gd name="T16" fmla="*/ 1692276 w 1791"/>
              <a:gd name="T17" fmla="*/ 252413 h 521"/>
              <a:gd name="T18" fmla="*/ 1849438 w 1791"/>
              <a:gd name="T19" fmla="*/ 222250 h 521"/>
              <a:gd name="T20" fmla="*/ 2038351 w 1791"/>
              <a:gd name="T21" fmla="*/ 142875 h 521"/>
              <a:gd name="T22" fmla="*/ 2244726 w 1791"/>
              <a:gd name="T23" fmla="*/ 127000 h 521"/>
              <a:gd name="T24" fmla="*/ 2401888 w 1791"/>
              <a:gd name="T25" fmla="*/ 15875 h 521"/>
              <a:gd name="T26" fmla="*/ 2479676 w 1791"/>
              <a:gd name="T27" fmla="*/ 31750 h 521"/>
              <a:gd name="T28" fmla="*/ 2527301 w 1791"/>
              <a:gd name="T29" fmla="*/ 0 h 521"/>
              <a:gd name="T30" fmla="*/ 2795588 w 1791"/>
              <a:gd name="T31" fmla="*/ 47625 h 521"/>
              <a:gd name="T32" fmla="*/ 2843213 w 1791"/>
              <a:gd name="T33" fmla="*/ 95250 h 521"/>
              <a:gd name="T34" fmla="*/ 604838 w 1791"/>
              <a:gd name="T35" fmla="*/ 693738 h 521"/>
              <a:gd name="T36" fmla="*/ 415925 w 1791"/>
              <a:gd name="T37" fmla="*/ 741363 h 521"/>
              <a:gd name="T38" fmla="*/ 209550 w 1791"/>
              <a:gd name="T39" fmla="*/ 820738 h 521"/>
              <a:gd name="T40" fmla="*/ 0 w 1791"/>
              <a:gd name="T41" fmla="*/ 796925 h 5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91"/>
              <a:gd name="T64" fmla="*/ 0 h 521"/>
              <a:gd name="T65" fmla="*/ 1791 w 1791"/>
              <a:gd name="T66" fmla="*/ 521 h 5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91" h="521">
                <a:moveTo>
                  <a:pt x="0" y="502"/>
                </a:moveTo>
                <a:cubicBezTo>
                  <a:pt x="84" y="462"/>
                  <a:pt x="21" y="482"/>
                  <a:pt x="73" y="447"/>
                </a:cubicBezTo>
                <a:cubicBezTo>
                  <a:pt x="98" y="410"/>
                  <a:pt x="129" y="465"/>
                  <a:pt x="162" y="437"/>
                </a:cubicBezTo>
                <a:cubicBezTo>
                  <a:pt x="92" y="318"/>
                  <a:pt x="200" y="365"/>
                  <a:pt x="212" y="358"/>
                </a:cubicBezTo>
                <a:cubicBezTo>
                  <a:pt x="245" y="340"/>
                  <a:pt x="295" y="334"/>
                  <a:pt x="331" y="328"/>
                </a:cubicBezTo>
                <a:cubicBezTo>
                  <a:pt x="430" y="313"/>
                  <a:pt x="529" y="306"/>
                  <a:pt x="629" y="298"/>
                </a:cubicBezTo>
                <a:cubicBezTo>
                  <a:pt x="690" y="286"/>
                  <a:pt x="743" y="257"/>
                  <a:pt x="798" y="229"/>
                </a:cubicBezTo>
                <a:cubicBezTo>
                  <a:pt x="849" y="203"/>
                  <a:pt x="912" y="213"/>
                  <a:pt x="967" y="199"/>
                </a:cubicBezTo>
                <a:cubicBezTo>
                  <a:pt x="1007" y="189"/>
                  <a:pt x="1030" y="174"/>
                  <a:pt x="1066" y="159"/>
                </a:cubicBezTo>
                <a:cubicBezTo>
                  <a:pt x="1087" y="150"/>
                  <a:pt x="1148" y="143"/>
                  <a:pt x="1165" y="140"/>
                </a:cubicBezTo>
                <a:cubicBezTo>
                  <a:pt x="1206" y="126"/>
                  <a:pt x="1239" y="93"/>
                  <a:pt x="1284" y="90"/>
                </a:cubicBezTo>
                <a:cubicBezTo>
                  <a:pt x="1327" y="87"/>
                  <a:pt x="1371" y="83"/>
                  <a:pt x="1414" y="80"/>
                </a:cubicBezTo>
                <a:cubicBezTo>
                  <a:pt x="1493" y="23"/>
                  <a:pt x="1459" y="46"/>
                  <a:pt x="1513" y="10"/>
                </a:cubicBezTo>
                <a:cubicBezTo>
                  <a:pt x="1549" y="22"/>
                  <a:pt x="1532" y="20"/>
                  <a:pt x="1562" y="20"/>
                </a:cubicBezTo>
                <a:cubicBezTo>
                  <a:pt x="1572" y="13"/>
                  <a:pt x="1580" y="0"/>
                  <a:pt x="1592" y="0"/>
                </a:cubicBezTo>
                <a:cubicBezTo>
                  <a:pt x="1649" y="0"/>
                  <a:pt x="1704" y="22"/>
                  <a:pt x="1761" y="30"/>
                </a:cubicBezTo>
                <a:cubicBezTo>
                  <a:pt x="1783" y="63"/>
                  <a:pt x="1769" y="60"/>
                  <a:pt x="1791" y="60"/>
                </a:cubicBezTo>
                <a:lnTo>
                  <a:pt x="381" y="437"/>
                </a:lnTo>
                <a:cubicBezTo>
                  <a:pt x="323" y="442"/>
                  <a:pt x="320" y="457"/>
                  <a:pt x="262" y="467"/>
                </a:cubicBezTo>
                <a:cubicBezTo>
                  <a:pt x="243" y="470"/>
                  <a:pt x="171" y="521"/>
                  <a:pt x="132" y="517"/>
                </a:cubicBezTo>
                <a:lnTo>
                  <a:pt x="0" y="50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FC786F50-90AE-4334-BA7D-7022BD64F94E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87450"/>
          </a:xfrm>
          <a:custGeom>
            <a:avLst/>
            <a:gdLst>
              <a:gd name="T0" fmla="*/ 407988 w 2372"/>
              <a:gd name="T1" fmla="*/ 1025525 h 748"/>
              <a:gd name="T2" fmla="*/ 708025 w 2372"/>
              <a:gd name="T3" fmla="*/ 1009650 h 748"/>
              <a:gd name="T4" fmla="*/ 1038225 w 2372"/>
              <a:gd name="T5" fmla="*/ 898525 h 748"/>
              <a:gd name="T6" fmla="*/ 1101725 w 2372"/>
              <a:gd name="T7" fmla="*/ 914400 h 748"/>
              <a:gd name="T8" fmla="*/ 1258887 w 2372"/>
              <a:gd name="T9" fmla="*/ 866775 h 748"/>
              <a:gd name="T10" fmla="*/ 1306512 w 2372"/>
              <a:gd name="T11" fmla="*/ 850900 h 748"/>
              <a:gd name="T12" fmla="*/ 1354137 w 2372"/>
              <a:gd name="T13" fmla="*/ 835025 h 748"/>
              <a:gd name="T14" fmla="*/ 1811338 w 2372"/>
              <a:gd name="T15" fmla="*/ 677862 h 748"/>
              <a:gd name="T16" fmla="*/ 2457450 w 2372"/>
              <a:gd name="T17" fmla="*/ 536575 h 748"/>
              <a:gd name="T18" fmla="*/ 2962275 w 2372"/>
              <a:gd name="T19" fmla="*/ 488950 h 748"/>
              <a:gd name="T20" fmla="*/ 2994025 w 2372"/>
              <a:gd name="T21" fmla="*/ 393700 h 748"/>
              <a:gd name="T22" fmla="*/ 3560763 w 2372"/>
              <a:gd name="T23" fmla="*/ 252413 h 748"/>
              <a:gd name="T24" fmla="*/ 3765550 w 2372"/>
              <a:gd name="T25" fmla="*/ 204788 h 748"/>
              <a:gd name="T26" fmla="*/ 3640138 w 2372"/>
              <a:gd name="T27" fmla="*/ 111125 h 748"/>
              <a:gd name="T28" fmla="*/ 3497263 w 2372"/>
              <a:gd name="T29" fmla="*/ 0 h 748"/>
              <a:gd name="T30" fmla="*/ 3175 w 2372"/>
              <a:gd name="T31" fmla="*/ 946150 h 748"/>
              <a:gd name="T32" fmla="*/ 41275 w 2372"/>
              <a:gd name="T33" fmla="*/ 1155700 h 748"/>
              <a:gd name="T34" fmla="*/ 184150 w 2372"/>
              <a:gd name="T35" fmla="*/ 1155700 h 748"/>
              <a:gd name="T36" fmla="*/ 407988 w 2372"/>
              <a:gd name="T37" fmla="*/ 1025525 h 7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48"/>
              <a:gd name="T59" fmla="*/ 2372 w 2372"/>
              <a:gd name="T60" fmla="*/ 748 h 7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48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7" y="713"/>
                  <a:pt x="26" y="728"/>
                </a:cubicBezTo>
                <a:cubicBezTo>
                  <a:pt x="36" y="736"/>
                  <a:pt x="103" y="724"/>
                  <a:pt x="116" y="728"/>
                </a:cubicBezTo>
                <a:cubicBezTo>
                  <a:pt x="182" y="748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0A8E060-B5C5-4AEF-ADF6-F774B9EB7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04518558-1F5D-4B5A-A9BE-F700B090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38550"/>
            <a:ext cx="1837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Overland runoff</a:t>
            </a:r>
          </a:p>
          <a:p>
            <a:r>
              <a:rPr lang="en-US" sz="2000" dirty="0">
                <a:solidFill>
                  <a:schemeClr val="bg1"/>
                </a:solidFill>
              </a:rPr>
              <a:t>(L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/T)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1C96ADD0-1122-46E6-800E-03867B74DD4D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43929C1-6DB0-4714-B470-1C2128B5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73748E8E-E788-4092-95D2-9D18BB47A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60270D60-6047-49BD-9D67-6684E69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Streambed</a:t>
            </a:r>
          </a:p>
        </p:txBody>
      </p:sp>
      <p:graphicFrame>
        <p:nvGraphicFramePr>
          <p:cNvPr id="30" name="Object 41">
            <a:extLst>
              <a:ext uri="{FF2B5EF4-FFF2-40B4-BE49-F238E27FC236}">
                <a16:creationId xmlns:a16="http://schemas.microsoft.com/office/drawing/2014/main" id="{613CD245-9B90-4647-8BB5-C8F37CF6B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20073"/>
              </p:ext>
            </p:extLst>
          </p:nvPr>
        </p:nvGraphicFramePr>
        <p:xfrm>
          <a:off x="3651247" y="5280774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102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47" y="5280774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2">
            <a:extLst>
              <a:ext uri="{FF2B5EF4-FFF2-40B4-BE49-F238E27FC236}">
                <a16:creationId xmlns:a16="http://schemas.microsoft.com/office/drawing/2014/main" id="{D0EC2286-5463-4B18-A168-35E764ACD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51529"/>
              </p:ext>
            </p:extLst>
          </p:nvPr>
        </p:nvGraphicFramePr>
        <p:xfrm>
          <a:off x="4718050" y="3038475"/>
          <a:ext cx="34432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473120" imgH="190440" progId="Equation.3">
                  <p:embed/>
                </p:oleObj>
              </mc:Choice>
              <mc:Fallback>
                <p:oleObj name="Equation" r:id="rId5" imgW="1473120" imgH="190440" progId="Equation.3">
                  <p:embed/>
                  <p:pic>
                    <p:nvPicPr>
                      <p:cNvPr id="102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038475"/>
                        <a:ext cx="34432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43">
            <a:extLst>
              <a:ext uri="{FF2B5EF4-FFF2-40B4-BE49-F238E27FC236}">
                <a16:creationId xmlns:a16="http://schemas.microsoft.com/office/drawing/2014/main" id="{10302644-538B-4A6D-9DC0-168ECDF4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369" y="5729243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44">
            <a:extLst>
              <a:ext uri="{FF2B5EF4-FFF2-40B4-BE49-F238E27FC236}">
                <a16:creationId xmlns:a16="http://schemas.microsoft.com/office/drawing/2014/main" id="{0AF830D1-1FC4-4BCF-A4AE-21CF741D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55950"/>
            <a:ext cx="1079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Reach</a:t>
            </a: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B98F8F53-2F1D-4C8F-BCC8-31C31EB007D6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5525"/>
          </a:xfrm>
          <a:custGeom>
            <a:avLst/>
            <a:gdLst>
              <a:gd name="T0" fmla="*/ 0 w 2527"/>
              <a:gd name="T1" fmla="*/ 990600 h 646"/>
              <a:gd name="T2" fmla="*/ 1433513 w 2527"/>
              <a:gd name="T3" fmla="*/ 1025525 h 646"/>
              <a:gd name="T4" fmla="*/ 1585912 w 2527"/>
              <a:gd name="T5" fmla="*/ 873125 h 646"/>
              <a:gd name="T6" fmla="*/ 1697038 w 2527"/>
              <a:gd name="T7" fmla="*/ 928688 h 646"/>
              <a:gd name="T8" fmla="*/ 1725613 w 2527"/>
              <a:gd name="T9" fmla="*/ 762000 h 646"/>
              <a:gd name="T10" fmla="*/ 1849438 w 2527"/>
              <a:gd name="T11" fmla="*/ 776287 h 646"/>
              <a:gd name="T12" fmla="*/ 2209800 w 2527"/>
              <a:gd name="T13" fmla="*/ 685800 h 646"/>
              <a:gd name="T14" fmla="*/ 2438400 w 2527"/>
              <a:gd name="T15" fmla="*/ 685800 h 646"/>
              <a:gd name="T16" fmla="*/ 2652713 w 2527"/>
              <a:gd name="T17" fmla="*/ 582612 h 646"/>
              <a:gd name="T18" fmla="*/ 2895600 w 2527"/>
              <a:gd name="T19" fmla="*/ 533400 h 646"/>
              <a:gd name="T20" fmla="*/ 3041650 w 2527"/>
              <a:gd name="T21" fmla="*/ 484188 h 646"/>
              <a:gd name="T22" fmla="*/ 3276601 w 2527"/>
              <a:gd name="T23" fmla="*/ 415925 h 646"/>
              <a:gd name="T24" fmla="*/ 3429001 w 2527"/>
              <a:gd name="T25" fmla="*/ 346075 h 646"/>
              <a:gd name="T26" fmla="*/ 3706813 w 2527"/>
              <a:gd name="T27" fmla="*/ 304800 h 646"/>
              <a:gd name="T28" fmla="*/ 3810001 w 2527"/>
              <a:gd name="T29" fmla="*/ 228600 h 646"/>
              <a:gd name="T30" fmla="*/ 4011613 w 2527"/>
              <a:gd name="T31" fmla="*/ 193675 h 646"/>
              <a:gd name="T32" fmla="*/ 3505201 w 2527"/>
              <a:gd name="T33" fmla="*/ 0 h 646"/>
              <a:gd name="T34" fmla="*/ 3352801 w 2527"/>
              <a:gd name="T35" fmla="*/ 76200 h 646"/>
              <a:gd name="T36" fmla="*/ 3200400 w 2527"/>
              <a:gd name="T37" fmla="*/ 76200 h 646"/>
              <a:gd name="T38" fmla="*/ 3048000 w 2527"/>
              <a:gd name="T39" fmla="*/ 76200 h 646"/>
              <a:gd name="T40" fmla="*/ 2971800 w 2527"/>
              <a:gd name="T41" fmla="*/ 69850 h 646"/>
              <a:gd name="T42" fmla="*/ 2819400 w 2527"/>
              <a:gd name="T43" fmla="*/ 152400 h 646"/>
              <a:gd name="T44" fmla="*/ 2743200 w 2527"/>
              <a:gd name="T45" fmla="*/ 228600 h 646"/>
              <a:gd name="T46" fmla="*/ 2708275 w 2527"/>
              <a:gd name="T47" fmla="*/ 290512 h 646"/>
              <a:gd name="T48" fmla="*/ 2514600 w 2527"/>
              <a:gd name="T49" fmla="*/ 304800 h 646"/>
              <a:gd name="T50" fmla="*/ 2362200 w 2527"/>
              <a:gd name="T51" fmla="*/ 304800 h 646"/>
              <a:gd name="T52" fmla="*/ 2265363 w 2527"/>
              <a:gd name="T53" fmla="*/ 346075 h 646"/>
              <a:gd name="T54" fmla="*/ 2084388 w 2527"/>
              <a:gd name="T55" fmla="*/ 331787 h 646"/>
              <a:gd name="T56" fmla="*/ 1878013 w 2527"/>
              <a:gd name="T57" fmla="*/ 346075 h 646"/>
              <a:gd name="T58" fmla="*/ 1711325 w 2527"/>
              <a:gd name="T59" fmla="*/ 360362 h 646"/>
              <a:gd name="T60" fmla="*/ 1600200 w 2527"/>
              <a:gd name="T61" fmla="*/ 415925 h 646"/>
              <a:gd name="T62" fmla="*/ 1530350 w 2527"/>
              <a:gd name="T63" fmla="*/ 512763 h 646"/>
              <a:gd name="T64" fmla="*/ 1365250 w 2527"/>
              <a:gd name="T65" fmla="*/ 484188 h 646"/>
              <a:gd name="T66" fmla="*/ 1184275 w 2527"/>
              <a:gd name="T67" fmla="*/ 595312 h 646"/>
              <a:gd name="T68" fmla="*/ 1031875 w 2527"/>
              <a:gd name="T69" fmla="*/ 665162 h 646"/>
              <a:gd name="T70" fmla="*/ 935038 w 2527"/>
              <a:gd name="T71" fmla="*/ 720725 h 646"/>
              <a:gd name="T72" fmla="*/ 838200 w 2527"/>
              <a:gd name="T73" fmla="*/ 685800 h 646"/>
              <a:gd name="T74" fmla="*/ 685800 w 2527"/>
              <a:gd name="T75" fmla="*/ 762000 h 646"/>
              <a:gd name="T76" fmla="*/ 560388 w 2527"/>
              <a:gd name="T77" fmla="*/ 803275 h 646"/>
              <a:gd name="T78" fmla="*/ 381000 w 2527"/>
              <a:gd name="T79" fmla="*/ 831850 h 646"/>
              <a:gd name="T80" fmla="*/ 187325 w 2527"/>
              <a:gd name="T81" fmla="*/ 817563 h 646"/>
              <a:gd name="T82" fmla="*/ 76200 w 2527"/>
              <a:gd name="T83" fmla="*/ 914400 h 646"/>
              <a:gd name="T84" fmla="*/ 0 w 2527"/>
              <a:gd name="T85" fmla="*/ 990600 h 6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6"/>
              <a:gd name="T131" fmla="*/ 2527 w 2527"/>
              <a:gd name="T132" fmla="*/ 646 h 6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6">
                <a:moveTo>
                  <a:pt x="0" y="624"/>
                </a:moveTo>
                <a:lnTo>
                  <a:pt x="903" y="646"/>
                </a:lnTo>
                <a:lnTo>
                  <a:pt x="999" y="550"/>
                </a:lnTo>
                <a:lnTo>
                  <a:pt x="1069" y="585"/>
                </a:lnTo>
                <a:lnTo>
                  <a:pt x="1087" y="480"/>
                </a:lnTo>
                <a:lnTo>
                  <a:pt x="1165" y="489"/>
                </a:lnTo>
                <a:lnTo>
                  <a:pt x="1392" y="432"/>
                </a:lnTo>
                <a:lnTo>
                  <a:pt x="1536" y="432"/>
                </a:lnTo>
                <a:lnTo>
                  <a:pt x="1671" y="367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60" y="218"/>
                </a:lnTo>
                <a:lnTo>
                  <a:pt x="2335" y="192"/>
                </a:lnTo>
                <a:lnTo>
                  <a:pt x="2400" y="144"/>
                </a:lnTo>
                <a:lnTo>
                  <a:pt x="2527" y="122"/>
                </a:lnTo>
                <a:lnTo>
                  <a:pt x="2208" y="0"/>
                </a:lnTo>
                <a:lnTo>
                  <a:pt x="2112" y="4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76" y="96"/>
                </a:lnTo>
                <a:lnTo>
                  <a:pt x="1728" y="144"/>
                </a:lnTo>
                <a:lnTo>
                  <a:pt x="1706" y="183"/>
                </a:lnTo>
                <a:lnTo>
                  <a:pt x="1584" y="192"/>
                </a:lnTo>
                <a:lnTo>
                  <a:pt x="1488" y="192"/>
                </a:lnTo>
                <a:lnTo>
                  <a:pt x="1427" y="218"/>
                </a:lnTo>
                <a:lnTo>
                  <a:pt x="1313" y="209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64" y="323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9" y="454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48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48">
            <a:extLst>
              <a:ext uri="{FF2B5EF4-FFF2-40B4-BE49-F238E27FC236}">
                <a16:creationId xmlns:a16="http://schemas.microsoft.com/office/drawing/2014/main" id="{88353DDC-15A0-41C9-AA8D-2264A45F10EC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88EC3F61-B338-4925-BD01-5D359DDFC31C}"/>
              </a:ext>
            </a:extLst>
          </p:cNvPr>
          <p:cNvSpPr>
            <a:spLocks/>
          </p:cNvSpPr>
          <p:nvPr/>
        </p:nvSpPr>
        <p:spPr bwMode="auto">
          <a:xfrm>
            <a:off x="1447800" y="5029200"/>
            <a:ext cx="381000" cy="152400"/>
          </a:xfrm>
          <a:custGeom>
            <a:avLst/>
            <a:gdLst>
              <a:gd name="T0" fmla="*/ 0 w 240"/>
              <a:gd name="T1" fmla="*/ 152400 h 96"/>
              <a:gd name="T2" fmla="*/ 381000 w 240"/>
              <a:gd name="T3" fmla="*/ 0 h 96"/>
              <a:gd name="T4" fmla="*/ 0 60000 65536"/>
              <a:gd name="T5" fmla="*/ 0 60000 65536"/>
              <a:gd name="T6" fmla="*/ 0 w 240"/>
              <a:gd name="T7" fmla="*/ 0 h 96"/>
              <a:gd name="T8" fmla="*/ 240 w 240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96">
                <a:moveTo>
                  <a:pt x="0" y="96"/>
                </a:moveTo>
                <a:lnTo>
                  <a:pt x="240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D2593DA7-7C3C-485C-984F-337DDADA3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5334000"/>
            <a:ext cx="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A8452AD5-D282-4A74-B591-5633D9E77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6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CF101C-735D-452F-A455-738B21ACE008}"/>
              </a:ext>
            </a:extLst>
          </p:cNvPr>
          <p:cNvSpPr/>
          <p:nvPr/>
        </p:nvSpPr>
        <p:spPr>
          <a:xfrm>
            <a:off x="3662592" y="5319652"/>
            <a:ext cx="4661012" cy="87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047F1-2FDA-4DF3-9B2B-F74AF9659F5A}"/>
              </a:ext>
            </a:extLst>
          </p:cNvPr>
          <p:cNvSpPr/>
          <p:nvPr/>
        </p:nvSpPr>
        <p:spPr>
          <a:xfrm>
            <a:off x="1322387" y="3462976"/>
            <a:ext cx="2677905" cy="46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613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Outflows</a:t>
            </a: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22481623-0EB6-41BE-AFDF-7963E0C2C4D9}"/>
              </a:ext>
            </a:extLst>
          </p:cNvPr>
          <p:cNvSpPr>
            <a:spLocks/>
          </p:cNvSpPr>
          <p:nvPr/>
        </p:nvSpPr>
        <p:spPr bwMode="auto">
          <a:xfrm>
            <a:off x="1538288" y="4613275"/>
            <a:ext cx="2043112" cy="1025525"/>
          </a:xfrm>
          <a:custGeom>
            <a:avLst/>
            <a:gdLst>
              <a:gd name="T0" fmla="*/ 123825 w 1287"/>
              <a:gd name="T1" fmla="*/ 0 h 646"/>
              <a:gd name="T2" fmla="*/ 252412 w 1287"/>
              <a:gd name="T3" fmla="*/ 168275 h 646"/>
              <a:gd name="T4" fmla="*/ 366712 w 1287"/>
              <a:gd name="T5" fmla="*/ 187325 h 646"/>
              <a:gd name="T6" fmla="*/ 366712 w 1287"/>
              <a:gd name="T7" fmla="*/ 339725 h 646"/>
              <a:gd name="T8" fmla="*/ 519112 w 1287"/>
              <a:gd name="T9" fmla="*/ 492125 h 646"/>
              <a:gd name="T10" fmla="*/ 747712 w 1287"/>
              <a:gd name="T11" fmla="*/ 568325 h 646"/>
              <a:gd name="T12" fmla="*/ 823912 w 1287"/>
              <a:gd name="T13" fmla="*/ 720725 h 646"/>
              <a:gd name="T14" fmla="*/ 976312 w 1287"/>
              <a:gd name="T15" fmla="*/ 720725 h 646"/>
              <a:gd name="T16" fmla="*/ 1108075 w 1287"/>
              <a:gd name="T17" fmla="*/ 693737 h 646"/>
              <a:gd name="T18" fmla="*/ 1260475 w 1287"/>
              <a:gd name="T19" fmla="*/ 609600 h 646"/>
              <a:gd name="T20" fmla="*/ 1357312 w 1287"/>
              <a:gd name="T21" fmla="*/ 568325 h 646"/>
              <a:gd name="T22" fmla="*/ 1509712 w 1287"/>
              <a:gd name="T23" fmla="*/ 568325 h 646"/>
              <a:gd name="T24" fmla="*/ 1606549 w 1287"/>
              <a:gd name="T25" fmla="*/ 442913 h 646"/>
              <a:gd name="T26" fmla="*/ 1738312 w 1287"/>
              <a:gd name="T27" fmla="*/ 339725 h 646"/>
              <a:gd name="T28" fmla="*/ 1814512 w 1287"/>
              <a:gd name="T29" fmla="*/ 187325 h 646"/>
              <a:gd name="T30" fmla="*/ 2043112 w 1287"/>
              <a:gd name="T31" fmla="*/ 187325 h 646"/>
              <a:gd name="T32" fmla="*/ 1966912 w 1287"/>
              <a:gd name="T33" fmla="*/ 554037 h 646"/>
              <a:gd name="T34" fmla="*/ 1738312 w 1287"/>
              <a:gd name="T35" fmla="*/ 720725 h 646"/>
              <a:gd name="T36" fmla="*/ 1606549 w 1287"/>
              <a:gd name="T37" fmla="*/ 790575 h 646"/>
              <a:gd name="T38" fmla="*/ 1509712 w 1287"/>
              <a:gd name="T39" fmla="*/ 873125 h 646"/>
              <a:gd name="T40" fmla="*/ 1357312 w 1287"/>
              <a:gd name="T41" fmla="*/ 969963 h 646"/>
              <a:gd name="T42" fmla="*/ 1128712 w 1287"/>
              <a:gd name="T43" fmla="*/ 1025525 h 646"/>
              <a:gd name="T44" fmla="*/ 976312 w 1287"/>
              <a:gd name="T45" fmla="*/ 1025525 h 646"/>
              <a:gd name="T46" fmla="*/ 823912 w 1287"/>
              <a:gd name="T47" fmla="*/ 1025525 h 646"/>
              <a:gd name="T48" fmla="*/ 595312 w 1287"/>
              <a:gd name="T49" fmla="*/ 949325 h 646"/>
              <a:gd name="T50" fmla="*/ 373062 w 1287"/>
              <a:gd name="T51" fmla="*/ 706437 h 646"/>
              <a:gd name="T52" fmla="*/ 220662 w 1287"/>
              <a:gd name="T53" fmla="*/ 541337 h 646"/>
              <a:gd name="T54" fmla="*/ 165100 w 1287"/>
              <a:gd name="T55" fmla="*/ 415925 h 646"/>
              <a:gd name="T56" fmla="*/ 55562 w 1287"/>
              <a:gd name="T57" fmla="*/ 277812 h 646"/>
              <a:gd name="T58" fmla="*/ 0 w 1287"/>
              <a:gd name="T59" fmla="*/ 0 h 646"/>
              <a:gd name="T60" fmla="*/ 123825 w 1287"/>
              <a:gd name="T61" fmla="*/ 0 h 64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7"/>
              <a:gd name="T94" fmla="*/ 0 h 646"/>
              <a:gd name="T95" fmla="*/ 1287 w 1287"/>
              <a:gd name="T96" fmla="*/ 646 h 64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7" h="646">
                <a:moveTo>
                  <a:pt x="78" y="0"/>
                </a:moveTo>
                <a:lnTo>
                  <a:pt x="159" y="106"/>
                </a:lnTo>
                <a:lnTo>
                  <a:pt x="231" y="118"/>
                </a:lnTo>
                <a:lnTo>
                  <a:pt x="231" y="214"/>
                </a:lnTo>
                <a:lnTo>
                  <a:pt x="327" y="310"/>
                </a:lnTo>
                <a:lnTo>
                  <a:pt x="471" y="358"/>
                </a:lnTo>
                <a:lnTo>
                  <a:pt x="519" y="454"/>
                </a:lnTo>
                <a:lnTo>
                  <a:pt x="615" y="454"/>
                </a:lnTo>
                <a:lnTo>
                  <a:pt x="698" y="437"/>
                </a:lnTo>
                <a:lnTo>
                  <a:pt x="794" y="384"/>
                </a:lnTo>
                <a:lnTo>
                  <a:pt x="855" y="358"/>
                </a:lnTo>
                <a:lnTo>
                  <a:pt x="951" y="358"/>
                </a:lnTo>
                <a:lnTo>
                  <a:pt x="1012" y="279"/>
                </a:lnTo>
                <a:lnTo>
                  <a:pt x="1095" y="214"/>
                </a:lnTo>
                <a:lnTo>
                  <a:pt x="1143" y="118"/>
                </a:lnTo>
                <a:lnTo>
                  <a:pt x="1287" y="118"/>
                </a:lnTo>
                <a:lnTo>
                  <a:pt x="1239" y="349"/>
                </a:lnTo>
                <a:lnTo>
                  <a:pt x="1095" y="454"/>
                </a:lnTo>
                <a:lnTo>
                  <a:pt x="1012" y="498"/>
                </a:lnTo>
                <a:lnTo>
                  <a:pt x="951" y="550"/>
                </a:lnTo>
                <a:lnTo>
                  <a:pt x="855" y="611"/>
                </a:lnTo>
                <a:lnTo>
                  <a:pt x="711" y="646"/>
                </a:lnTo>
                <a:lnTo>
                  <a:pt x="615" y="646"/>
                </a:lnTo>
                <a:lnTo>
                  <a:pt x="519" y="646"/>
                </a:lnTo>
                <a:lnTo>
                  <a:pt x="375" y="598"/>
                </a:lnTo>
                <a:lnTo>
                  <a:pt x="235" y="445"/>
                </a:lnTo>
                <a:lnTo>
                  <a:pt x="139" y="341"/>
                </a:lnTo>
                <a:lnTo>
                  <a:pt x="104" y="262"/>
                </a:lnTo>
                <a:lnTo>
                  <a:pt x="35" y="175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32C854C-FE7D-4974-BF4F-4B3C9B67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71600"/>
            <a:ext cx="1295400" cy="457200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CE8BE23-970E-41D6-AC1B-8DEA1436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95550"/>
            <a:ext cx="1792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End of segment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3E40BD4-CE65-47A4-9A42-D90AAC97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52550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DF80D53-BE13-47AB-9370-DBC8D537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52550"/>
            <a:ext cx="18614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Start of segment</a:t>
            </a: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BD68FAF-E421-4D07-BF3B-5FB4ED153505}"/>
              </a:ext>
            </a:extLst>
          </p:cNvPr>
          <p:cNvSpPr>
            <a:spLocks noChangeArrowheads="1"/>
          </p:cNvSpPr>
          <p:nvPr/>
        </p:nvSpPr>
        <p:spPr bwMode="auto">
          <a:xfrm rot="20189208" flipH="1">
            <a:off x="3276600" y="2895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10C36AD3-4F24-4DB3-90D0-F6E356B75281}"/>
              </a:ext>
            </a:extLst>
          </p:cNvPr>
          <p:cNvSpPr>
            <a:spLocks noChangeArrowheads="1"/>
          </p:cNvSpPr>
          <p:nvPr/>
        </p:nvSpPr>
        <p:spPr bwMode="auto">
          <a:xfrm rot="13738998" flipH="1">
            <a:off x="3924300" y="30099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D169B390-5DA0-4EB1-8B7B-DDFFC44B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47950"/>
            <a:ext cx="211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Diversionary flow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4E998D14-4C0A-46E2-85C0-32D71BF414C5}"/>
              </a:ext>
            </a:extLst>
          </p:cNvPr>
          <p:cNvSpPr>
            <a:spLocks/>
          </p:cNvSpPr>
          <p:nvPr/>
        </p:nvSpPr>
        <p:spPr bwMode="auto">
          <a:xfrm>
            <a:off x="3343275" y="4003675"/>
            <a:ext cx="2852738" cy="827088"/>
          </a:xfrm>
          <a:custGeom>
            <a:avLst/>
            <a:gdLst>
              <a:gd name="T0" fmla="*/ 0 w 1797"/>
              <a:gd name="T1" fmla="*/ 806450 h 521"/>
              <a:gd name="T2" fmla="*/ 125413 w 1797"/>
              <a:gd name="T3" fmla="*/ 709613 h 521"/>
              <a:gd name="T4" fmla="*/ 228600 w 1797"/>
              <a:gd name="T5" fmla="*/ 720725 h 521"/>
              <a:gd name="T6" fmla="*/ 266700 w 1797"/>
              <a:gd name="T7" fmla="*/ 596900 h 521"/>
              <a:gd name="T8" fmla="*/ 933450 w 1797"/>
              <a:gd name="T9" fmla="*/ 558800 h 521"/>
              <a:gd name="T10" fmla="*/ 1276350 w 1797"/>
              <a:gd name="T11" fmla="*/ 363538 h 521"/>
              <a:gd name="T12" fmla="*/ 1544638 w 1797"/>
              <a:gd name="T13" fmla="*/ 315913 h 521"/>
              <a:gd name="T14" fmla="*/ 1701801 w 1797"/>
              <a:gd name="T15" fmla="*/ 252413 h 521"/>
              <a:gd name="T16" fmla="*/ 1858963 w 1797"/>
              <a:gd name="T17" fmla="*/ 222250 h 521"/>
              <a:gd name="T18" fmla="*/ 2057401 w 1797"/>
              <a:gd name="T19" fmla="*/ 196850 h 521"/>
              <a:gd name="T20" fmla="*/ 2257426 w 1797"/>
              <a:gd name="T21" fmla="*/ 187325 h 521"/>
              <a:gd name="T22" fmla="*/ 2411413 w 1797"/>
              <a:gd name="T23" fmla="*/ 15875 h 521"/>
              <a:gd name="T24" fmla="*/ 2489201 w 1797"/>
              <a:gd name="T25" fmla="*/ 31750 h 521"/>
              <a:gd name="T26" fmla="*/ 2536826 w 1797"/>
              <a:gd name="T27" fmla="*/ 0 h 521"/>
              <a:gd name="T28" fmla="*/ 2805113 w 1797"/>
              <a:gd name="T29" fmla="*/ 47625 h 521"/>
              <a:gd name="T30" fmla="*/ 2852738 w 1797"/>
              <a:gd name="T31" fmla="*/ 95250 h 521"/>
              <a:gd name="T32" fmla="*/ 614363 w 1797"/>
              <a:gd name="T33" fmla="*/ 693738 h 521"/>
              <a:gd name="T34" fmla="*/ 425450 w 1797"/>
              <a:gd name="T35" fmla="*/ 741363 h 521"/>
              <a:gd name="T36" fmla="*/ 219075 w 1797"/>
              <a:gd name="T37" fmla="*/ 820738 h 521"/>
              <a:gd name="T38" fmla="*/ 0 w 1797"/>
              <a:gd name="T39" fmla="*/ 806450 h 5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7"/>
              <a:gd name="T61" fmla="*/ 0 h 521"/>
              <a:gd name="T62" fmla="*/ 1797 w 1797"/>
              <a:gd name="T63" fmla="*/ 521 h 52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7" h="521">
                <a:moveTo>
                  <a:pt x="0" y="508"/>
                </a:moveTo>
                <a:cubicBezTo>
                  <a:pt x="84" y="468"/>
                  <a:pt x="27" y="482"/>
                  <a:pt x="79" y="447"/>
                </a:cubicBezTo>
                <a:cubicBezTo>
                  <a:pt x="114" y="423"/>
                  <a:pt x="101" y="474"/>
                  <a:pt x="144" y="454"/>
                </a:cubicBezTo>
                <a:cubicBezTo>
                  <a:pt x="177" y="436"/>
                  <a:pt x="132" y="382"/>
                  <a:pt x="168" y="376"/>
                </a:cubicBezTo>
                <a:cubicBezTo>
                  <a:pt x="267" y="361"/>
                  <a:pt x="488" y="360"/>
                  <a:pt x="588" y="352"/>
                </a:cubicBezTo>
                <a:cubicBezTo>
                  <a:pt x="649" y="340"/>
                  <a:pt x="749" y="257"/>
                  <a:pt x="804" y="229"/>
                </a:cubicBezTo>
                <a:cubicBezTo>
                  <a:pt x="855" y="203"/>
                  <a:pt x="918" y="213"/>
                  <a:pt x="973" y="199"/>
                </a:cubicBezTo>
                <a:cubicBezTo>
                  <a:pt x="1013" y="189"/>
                  <a:pt x="1036" y="174"/>
                  <a:pt x="1072" y="159"/>
                </a:cubicBezTo>
                <a:cubicBezTo>
                  <a:pt x="1093" y="150"/>
                  <a:pt x="1154" y="143"/>
                  <a:pt x="1171" y="140"/>
                </a:cubicBezTo>
                <a:cubicBezTo>
                  <a:pt x="1212" y="126"/>
                  <a:pt x="1251" y="127"/>
                  <a:pt x="1296" y="124"/>
                </a:cubicBezTo>
                <a:cubicBezTo>
                  <a:pt x="1339" y="121"/>
                  <a:pt x="1379" y="121"/>
                  <a:pt x="1422" y="118"/>
                </a:cubicBezTo>
                <a:cubicBezTo>
                  <a:pt x="1501" y="61"/>
                  <a:pt x="1465" y="46"/>
                  <a:pt x="1519" y="10"/>
                </a:cubicBezTo>
                <a:cubicBezTo>
                  <a:pt x="1555" y="22"/>
                  <a:pt x="1538" y="20"/>
                  <a:pt x="1568" y="20"/>
                </a:cubicBezTo>
                <a:cubicBezTo>
                  <a:pt x="1578" y="13"/>
                  <a:pt x="1586" y="0"/>
                  <a:pt x="1598" y="0"/>
                </a:cubicBezTo>
                <a:cubicBezTo>
                  <a:pt x="1655" y="0"/>
                  <a:pt x="1710" y="22"/>
                  <a:pt x="1767" y="30"/>
                </a:cubicBezTo>
                <a:cubicBezTo>
                  <a:pt x="1789" y="63"/>
                  <a:pt x="1775" y="60"/>
                  <a:pt x="1797" y="60"/>
                </a:cubicBezTo>
                <a:lnTo>
                  <a:pt x="387" y="437"/>
                </a:lnTo>
                <a:cubicBezTo>
                  <a:pt x="329" y="442"/>
                  <a:pt x="326" y="457"/>
                  <a:pt x="268" y="467"/>
                </a:cubicBezTo>
                <a:cubicBezTo>
                  <a:pt x="249" y="470"/>
                  <a:pt x="177" y="521"/>
                  <a:pt x="138" y="517"/>
                </a:cubicBezTo>
                <a:lnTo>
                  <a:pt x="0" y="5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7F30C5F-9783-4FED-891F-FA1CFEABC6DF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98563"/>
          </a:xfrm>
          <a:custGeom>
            <a:avLst/>
            <a:gdLst>
              <a:gd name="T0" fmla="*/ 407988 w 2372"/>
              <a:gd name="T1" fmla="*/ 1025525 h 755"/>
              <a:gd name="T2" fmla="*/ 708025 w 2372"/>
              <a:gd name="T3" fmla="*/ 1009650 h 755"/>
              <a:gd name="T4" fmla="*/ 1038225 w 2372"/>
              <a:gd name="T5" fmla="*/ 898525 h 755"/>
              <a:gd name="T6" fmla="*/ 1101725 w 2372"/>
              <a:gd name="T7" fmla="*/ 914400 h 755"/>
              <a:gd name="T8" fmla="*/ 1258887 w 2372"/>
              <a:gd name="T9" fmla="*/ 866775 h 755"/>
              <a:gd name="T10" fmla="*/ 1306512 w 2372"/>
              <a:gd name="T11" fmla="*/ 850900 h 755"/>
              <a:gd name="T12" fmla="*/ 1354137 w 2372"/>
              <a:gd name="T13" fmla="*/ 835025 h 755"/>
              <a:gd name="T14" fmla="*/ 1811338 w 2372"/>
              <a:gd name="T15" fmla="*/ 677863 h 755"/>
              <a:gd name="T16" fmla="*/ 2457450 w 2372"/>
              <a:gd name="T17" fmla="*/ 536575 h 755"/>
              <a:gd name="T18" fmla="*/ 2962275 w 2372"/>
              <a:gd name="T19" fmla="*/ 488950 h 755"/>
              <a:gd name="T20" fmla="*/ 2994025 w 2372"/>
              <a:gd name="T21" fmla="*/ 393700 h 755"/>
              <a:gd name="T22" fmla="*/ 3560763 w 2372"/>
              <a:gd name="T23" fmla="*/ 252413 h 755"/>
              <a:gd name="T24" fmla="*/ 3765550 w 2372"/>
              <a:gd name="T25" fmla="*/ 204788 h 755"/>
              <a:gd name="T26" fmla="*/ 3640138 w 2372"/>
              <a:gd name="T27" fmla="*/ 111125 h 755"/>
              <a:gd name="T28" fmla="*/ 3497263 w 2372"/>
              <a:gd name="T29" fmla="*/ 0 h 755"/>
              <a:gd name="T30" fmla="*/ 3175 w 2372"/>
              <a:gd name="T31" fmla="*/ 946150 h 755"/>
              <a:gd name="T32" fmla="*/ 30162 w 2372"/>
              <a:gd name="T33" fmla="*/ 1119188 h 755"/>
              <a:gd name="T34" fmla="*/ 155575 w 2372"/>
              <a:gd name="T35" fmla="*/ 1166813 h 755"/>
              <a:gd name="T36" fmla="*/ 407988 w 2372"/>
              <a:gd name="T37" fmla="*/ 1025525 h 7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55"/>
              <a:gd name="T59" fmla="*/ 2372 w 2372"/>
              <a:gd name="T60" fmla="*/ 755 h 7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55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0" y="690"/>
                  <a:pt x="19" y="705"/>
                </a:cubicBezTo>
                <a:cubicBezTo>
                  <a:pt x="29" y="713"/>
                  <a:pt x="85" y="731"/>
                  <a:pt x="98" y="735"/>
                </a:cubicBezTo>
                <a:cubicBezTo>
                  <a:pt x="164" y="755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8B0313A9-6A13-4EF0-9314-FC3140064957}"/>
              </a:ext>
            </a:extLst>
          </p:cNvPr>
          <p:cNvSpPr>
            <a:spLocks/>
          </p:cNvSpPr>
          <p:nvPr/>
        </p:nvSpPr>
        <p:spPr bwMode="auto">
          <a:xfrm>
            <a:off x="1828800" y="3830638"/>
            <a:ext cx="3960813" cy="993775"/>
          </a:xfrm>
          <a:custGeom>
            <a:avLst/>
            <a:gdLst>
              <a:gd name="T0" fmla="*/ 0 w 2495"/>
              <a:gd name="T1" fmla="*/ 962025 h 626"/>
              <a:gd name="T2" fmla="*/ 95250 w 2495"/>
              <a:gd name="T3" fmla="*/ 946150 h 626"/>
              <a:gd name="T4" fmla="*/ 125413 w 2495"/>
              <a:gd name="T5" fmla="*/ 898525 h 626"/>
              <a:gd name="T6" fmla="*/ 173038 w 2495"/>
              <a:gd name="T7" fmla="*/ 866775 h 626"/>
              <a:gd name="T8" fmla="*/ 568325 w 2495"/>
              <a:gd name="T9" fmla="*/ 804862 h 626"/>
              <a:gd name="T10" fmla="*/ 882650 w 2495"/>
              <a:gd name="T11" fmla="*/ 709612 h 626"/>
              <a:gd name="T12" fmla="*/ 1103313 w 2495"/>
              <a:gd name="T13" fmla="*/ 646112 h 626"/>
              <a:gd name="T14" fmla="*/ 1246188 w 2495"/>
              <a:gd name="T15" fmla="*/ 584200 h 626"/>
              <a:gd name="T16" fmla="*/ 1182688 w 2495"/>
              <a:gd name="T17" fmla="*/ 600075 h 626"/>
              <a:gd name="T18" fmla="*/ 1339850 w 2495"/>
              <a:gd name="T19" fmla="*/ 552450 h 626"/>
              <a:gd name="T20" fmla="*/ 1450975 w 2495"/>
              <a:gd name="T21" fmla="*/ 536575 h 626"/>
              <a:gd name="T22" fmla="*/ 1703388 w 2495"/>
              <a:gd name="T23" fmla="*/ 409575 h 626"/>
              <a:gd name="T24" fmla="*/ 1860550 w 2495"/>
              <a:gd name="T25" fmla="*/ 331787 h 626"/>
              <a:gd name="T26" fmla="*/ 2033588 w 2495"/>
              <a:gd name="T27" fmla="*/ 315912 h 626"/>
              <a:gd name="T28" fmla="*/ 2554288 w 2495"/>
              <a:gd name="T29" fmla="*/ 315912 h 626"/>
              <a:gd name="T30" fmla="*/ 2790825 w 2495"/>
              <a:gd name="T31" fmla="*/ 204788 h 626"/>
              <a:gd name="T32" fmla="*/ 3325813 w 2495"/>
              <a:gd name="T33" fmla="*/ 47625 h 626"/>
              <a:gd name="T34" fmla="*/ 3421063 w 2495"/>
              <a:gd name="T35" fmla="*/ 31750 h 626"/>
              <a:gd name="T36" fmla="*/ 3516313 w 2495"/>
              <a:gd name="T37" fmla="*/ 0 h 626"/>
              <a:gd name="T38" fmla="*/ 3721101 w 2495"/>
              <a:gd name="T39" fmla="*/ 31750 h 626"/>
              <a:gd name="T40" fmla="*/ 3925888 w 2495"/>
              <a:gd name="T41" fmla="*/ 142875 h 626"/>
              <a:gd name="T42" fmla="*/ 3957638 w 2495"/>
              <a:gd name="T43" fmla="*/ 188912 h 626"/>
              <a:gd name="T44" fmla="*/ 3814763 w 2495"/>
              <a:gd name="T45" fmla="*/ 268287 h 626"/>
              <a:gd name="T46" fmla="*/ 3578226 w 2495"/>
              <a:gd name="T47" fmla="*/ 347662 h 626"/>
              <a:gd name="T48" fmla="*/ 2743200 w 2495"/>
              <a:gd name="T49" fmla="*/ 536575 h 626"/>
              <a:gd name="T50" fmla="*/ 2554288 w 2495"/>
              <a:gd name="T51" fmla="*/ 646112 h 626"/>
              <a:gd name="T52" fmla="*/ 1954213 w 2495"/>
              <a:gd name="T53" fmla="*/ 725487 h 626"/>
              <a:gd name="T54" fmla="*/ 1797050 w 2495"/>
              <a:gd name="T55" fmla="*/ 788987 h 626"/>
              <a:gd name="T56" fmla="*/ 1717675 w 2495"/>
              <a:gd name="T57" fmla="*/ 866775 h 626"/>
              <a:gd name="T58" fmla="*/ 1608137 w 2495"/>
              <a:gd name="T59" fmla="*/ 914400 h 626"/>
              <a:gd name="T60" fmla="*/ 1544637 w 2495"/>
              <a:gd name="T61" fmla="*/ 993775 h 626"/>
              <a:gd name="T62" fmla="*/ 0 w 2495"/>
              <a:gd name="T63" fmla="*/ 962025 h 62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95"/>
              <a:gd name="T97" fmla="*/ 0 h 626"/>
              <a:gd name="T98" fmla="*/ 2495 w 2495"/>
              <a:gd name="T99" fmla="*/ 626 h 62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95" h="626">
                <a:moveTo>
                  <a:pt x="0" y="606"/>
                </a:moveTo>
                <a:cubicBezTo>
                  <a:pt x="20" y="603"/>
                  <a:pt x="42" y="605"/>
                  <a:pt x="60" y="596"/>
                </a:cubicBezTo>
                <a:cubicBezTo>
                  <a:pt x="71" y="591"/>
                  <a:pt x="71" y="574"/>
                  <a:pt x="79" y="566"/>
                </a:cubicBezTo>
                <a:cubicBezTo>
                  <a:pt x="87" y="557"/>
                  <a:pt x="98" y="551"/>
                  <a:pt x="109" y="546"/>
                </a:cubicBezTo>
                <a:cubicBezTo>
                  <a:pt x="184" y="510"/>
                  <a:pt x="281" y="512"/>
                  <a:pt x="358" y="507"/>
                </a:cubicBezTo>
                <a:cubicBezTo>
                  <a:pt x="441" y="486"/>
                  <a:pt x="470" y="456"/>
                  <a:pt x="556" y="447"/>
                </a:cubicBezTo>
                <a:cubicBezTo>
                  <a:pt x="580" y="439"/>
                  <a:pt x="671" y="414"/>
                  <a:pt x="695" y="407"/>
                </a:cubicBezTo>
                <a:cubicBezTo>
                  <a:pt x="714" y="401"/>
                  <a:pt x="765" y="372"/>
                  <a:pt x="785" y="368"/>
                </a:cubicBezTo>
                <a:cubicBezTo>
                  <a:pt x="795" y="366"/>
                  <a:pt x="735" y="381"/>
                  <a:pt x="745" y="378"/>
                </a:cubicBezTo>
                <a:cubicBezTo>
                  <a:pt x="775" y="357"/>
                  <a:pt x="813" y="365"/>
                  <a:pt x="844" y="348"/>
                </a:cubicBezTo>
                <a:cubicBezTo>
                  <a:pt x="865" y="336"/>
                  <a:pt x="894" y="351"/>
                  <a:pt x="914" y="338"/>
                </a:cubicBezTo>
                <a:cubicBezTo>
                  <a:pt x="959" y="308"/>
                  <a:pt x="1021" y="276"/>
                  <a:pt x="1073" y="258"/>
                </a:cubicBezTo>
                <a:cubicBezTo>
                  <a:pt x="1096" y="250"/>
                  <a:pt x="1149" y="217"/>
                  <a:pt x="1172" y="209"/>
                </a:cubicBezTo>
                <a:cubicBezTo>
                  <a:pt x="1192" y="202"/>
                  <a:pt x="1261" y="206"/>
                  <a:pt x="1281" y="199"/>
                </a:cubicBezTo>
                <a:cubicBezTo>
                  <a:pt x="1407" y="157"/>
                  <a:pt x="1609" y="199"/>
                  <a:pt x="1609" y="199"/>
                </a:cubicBezTo>
                <a:cubicBezTo>
                  <a:pt x="1665" y="189"/>
                  <a:pt x="1704" y="147"/>
                  <a:pt x="1758" y="129"/>
                </a:cubicBezTo>
                <a:cubicBezTo>
                  <a:pt x="1834" y="15"/>
                  <a:pt x="1968" y="51"/>
                  <a:pt x="2095" y="30"/>
                </a:cubicBezTo>
                <a:cubicBezTo>
                  <a:pt x="2115" y="27"/>
                  <a:pt x="2135" y="25"/>
                  <a:pt x="2155" y="20"/>
                </a:cubicBezTo>
                <a:cubicBezTo>
                  <a:pt x="2175" y="15"/>
                  <a:pt x="2215" y="0"/>
                  <a:pt x="2215" y="0"/>
                </a:cubicBezTo>
                <a:cubicBezTo>
                  <a:pt x="2229" y="1"/>
                  <a:pt x="2313" y="3"/>
                  <a:pt x="2344" y="20"/>
                </a:cubicBezTo>
                <a:cubicBezTo>
                  <a:pt x="2392" y="47"/>
                  <a:pt x="2420" y="72"/>
                  <a:pt x="2473" y="90"/>
                </a:cubicBezTo>
                <a:cubicBezTo>
                  <a:pt x="2480" y="100"/>
                  <a:pt x="2495" y="107"/>
                  <a:pt x="2493" y="119"/>
                </a:cubicBezTo>
                <a:cubicBezTo>
                  <a:pt x="2492" y="124"/>
                  <a:pt x="2412" y="163"/>
                  <a:pt x="2403" y="169"/>
                </a:cubicBezTo>
                <a:cubicBezTo>
                  <a:pt x="2382" y="233"/>
                  <a:pt x="2320" y="213"/>
                  <a:pt x="2254" y="219"/>
                </a:cubicBezTo>
                <a:cubicBezTo>
                  <a:pt x="2072" y="266"/>
                  <a:pt x="1915" y="317"/>
                  <a:pt x="1728" y="338"/>
                </a:cubicBezTo>
                <a:cubicBezTo>
                  <a:pt x="1695" y="349"/>
                  <a:pt x="1642" y="396"/>
                  <a:pt x="1609" y="407"/>
                </a:cubicBezTo>
                <a:cubicBezTo>
                  <a:pt x="1540" y="507"/>
                  <a:pt x="1336" y="450"/>
                  <a:pt x="1231" y="457"/>
                </a:cubicBezTo>
                <a:cubicBezTo>
                  <a:pt x="1166" y="470"/>
                  <a:pt x="1190" y="458"/>
                  <a:pt x="1132" y="497"/>
                </a:cubicBezTo>
                <a:cubicBezTo>
                  <a:pt x="1121" y="505"/>
                  <a:pt x="1093" y="538"/>
                  <a:pt x="1082" y="546"/>
                </a:cubicBezTo>
                <a:cubicBezTo>
                  <a:pt x="1063" y="561"/>
                  <a:pt x="1013" y="576"/>
                  <a:pt x="1013" y="576"/>
                </a:cubicBezTo>
                <a:cubicBezTo>
                  <a:pt x="991" y="609"/>
                  <a:pt x="973" y="604"/>
                  <a:pt x="973" y="626"/>
                </a:cubicBezTo>
                <a:lnTo>
                  <a:pt x="0" y="606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3CC5F252-BA7F-4693-830F-A987A0EE6662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EF56F04A-7111-454A-BD2F-1B70501F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0" name="Freeform 32" descr="25%">
            <a:extLst>
              <a:ext uri="{FF2B5EF4-FFF2-40B4-BE49-F238E27FC236}">
                <a16:creationId xmlns:a16="http://schemas.microsoft.com/office/drawing/2014/main" id="{B2189D49-39FD-4922-BD1B-981C1E67D4BD}"/>
              </a:ext>
            </a:extLst>
          </p:cNvPr>
          <p:cNvSpPr>
            <a:spLocks/>
          </p:cNvSpPr>
          <p:nvPr/>
        </p:nvSpPr>
        <p:spPr bwMode="auto">
          <a:xfrm>
            <a:off x="1528763" y="4572000"/>
            <a:ext cx="2052637" cy="1512888"/>
          </a:xfrm>
          <a:custGeom>
            <a:avLst/>
            <a:gdLst>
              <a:gd name="T0" fmla="*/ 147637 w 1293"/>
              <a:gd name="T1" fmla="*/ 0 h 953"/>
              <a:gd name="T2" fmla="*/ 0 w 1293"/>
              <a:gd name="T3" fmla="*/ 0 h 953"/>
              <a:gd name="T4" fmla="*/ 0 w 1293"/>
              <a:gd name="T5" fmla="*/ 1512888 h 953"/>
              <a:gd name="T6" fmla="*/ 2049462 w 1293"/>
              <a:gd name="T7" fmla="*/ 1512888 h 953"/>
              <a:gd name="T8" fmla="*/ 2052637 w 1293"/>
              <a:gd name="T9" fmla="*/ 228600 h 953"/>
              <a:gd name="T10" fmla="*/ 1971675 w 1293"/>
              <a:gd name="T11" fmla="*/ 568325 h 953"/>
              <a:gd name="T12" fmla="*/ 1955800 w 1293"/>
              <a:gd name="T13" fmla="*/ 614363 h 953"/>
              <a:gd name="T14" fmla="*/ 1860550 w 1293"/>
              <a:gd name="T15" fmla="*/ 677863 h 953"/>
              <a:gd name="T16" fmla="*/ 1766887 w 1293"/>
              <a:gd name="T17" fmla="*/ 757238 h 953"/>
              <a:gd name="T18" fmla="*/ 1671637 w 1293"/>
              <a:gd name="T19" fmla="*/ 788988 h 953"/>
              <a:gd name="T20" fmla="*/ 1576387 w 1293"/>
              <a:gd name="T21" fmla="*/ 850900 h 953"/>
              <a:gd name="T22" fmla="*/ 1230312 w 1293"/>
              <a:gd name="T23" fmla="*/ 1039813 h 953"/>
              <a:gd name="T24" fmla="*/ 1103312 w 1293"/>
              <a:gd name="T25" fmla="*/ 1071563 h 953"/>
              <a:gd name="T26" fmla="*/ 977900 w 1293"/>
              <a:gd name="T27" fmla="*/ 1055688 h 953"/>
              <a:gd name="T28" fmla="*/ 693737 w 1293"/>
              <a:gd name="T29" fmla="*/ 1025525 h 953"/>
              <a:gd name="T30" fmla="*/ 568325 w 1293"/>
              <a:gd name="T31" fmla="*/ 914400 h 953"/>
              <a:gd name="T32" fmla="*/ 441325 w 1293"/>
              <a:gd name="T33" fmla="*/ 788988 h 953"/>
              <a:gd name="T34" fmla="*/ 268287 w 1293"/>
              <a:gd name="T35" fmla="*/ 598488 h 953"/>
              <a:gd name="T36" fmla="*/ 127000 w 1293"/>
              <a:gd name="T37" fmla="*/ 393700 h 953"/>
              <a:gd name="T38" fmla="*/ 31750 w 1293"/>
              <a:gd name="T39" fmla="*/ 157163 h 953"/>
              <a:gd name="T40" fmla="*/ 52387 w 1293"/>
              <a:gd name="T41" fmla="*/ 66675 h 953"/>
              <a:gd name="T42" fmla="*/ 147637 w 1293"/>
              <a:gd name="T43" fmla="*/ 47625 h 953"/>
              <a:gd name="T44" fmla="*/ 147637 w 1293"/>
              <a:gd name="T45" fmla="*/ 0 h 9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93"/>
              <a:gd name="T70" fmla="*/ 0 h 953"/>
              <a:gd name="T71" fmla="*/ 1293 w 1293"/>
              <a:gd name="T72" fmla="*/ 953 h 9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93" h="953">
                <a:moveTo>
                  <a:pt x="93" y="0"/>
                </a:moveTo>
                <a:lnTo>
                  <a:pt x="0" y="0"/>
                </a:lnTo>
                <a:lnTo>
                  <a:pt x="0" y="953"/>
                </a:lnTo>
                <a:lnTo>
                  <a:pt x="1291" y="953"/>
                </a:lnTo>
                <a:lnTo>
                  <a:pt x="1293" y="144"/>
                </a:lnTo>
                <a:cubicBezTo>
                  <a:pt x="1289" y="215"/>
                  <a:pt x="1265" y="290"/>
                  <a:pt x="1242" y="358"/>
                </a:cubicBezTo>
                <a:cubicBezTo>
                  <a:pt x="1239" y="368"/>
                  <a:pt x="1241" y="381"/>
                  <a:pt x="1232" y="387"/>
                </a:cubicBezTo>
                <a:cubicBezTo>
                  <a:pt x="1212" y="400"/>
                  <a:pt x="1192" y="414"/>
                  <a:pt x="1172" y="427"/>
                </a:cubicBezTo>
                <a:cubicBezTo>
                  <a:pt x="1151" y="441"/>
                  <a:pt x="1135" y="464"/>
                  <a:pt x="1113" y="477"/>
                </a:cubicBezTo>
                <a:cubicBezTo>
                  <a:pt x="1095" y="487"/>
                  <a:pt x="1073" y="490"/>
                  <a:pt x="1053" y="497"/>
                </a:cubicBezTo>
                <a:cubicBezTo>
                  <a:pt x="1030" y="505"/>
                  <a:pt x="993" y="536"/>
                  <a:pt x="993" y="536"/>
                </a:cubicBezTo>
                <a:cubicBezTo>
                  <a:pt x="942" y="616"/>
                  <a:pt x="860" y="635"/>
                  <a:pt x="775" y="655"/>
                </a:cubicBezTo>
                <a:cubicBezTo>
                  <a:pt x="748" y="661"/>
                  <a:pt x="722" y="668"/>
                  <a:pt x="695" y="675"/>
                </a:cubicBezTo>
                <a:cubicBezTo>
                  <a:pt x="682" y="678"/>
                  <a:pt x="616" y="665"/>
                  <a:pt x="616" y="665"/>
                </a:cubicBezTo>
                <a:cubicBezTo>
                  <a:pt x="490" y="653"/>
                  <a:pt x="543" y="670"/>
                  <a:pt x="437" y="646"/>
                </a:cubicBezTo>
                <a:cubicBezTo>
                  <a:pt x="447" y="643"/>
                  <a:pt x="353" y="585"/>
                  <a:pt x="358" y="576"/>
                </a:cubicBezTo>
                <a:cubicBezTo>
                  <a:pt x="363" y="566"/>
                  <a:pt x="282" y="500"/>
                  <a:pt x="278" y="497"/>
                </a:cubicBezTo>
                <a:cubicBezTo>
                  <a:pt x="270" y="490"/>
                  <a:pt x="179" y="380"/>
                  <a:pt x="169" y="377"/>
                </a:cubicBezTo>
                <a:cubicBezTo>
                  <a:pt x="69" y="277"/>
                  <a:pt x="158" y="365"/>
                  <a:pt x="80" y="248"/>
                </a:cubicBezTo>
                <a:cubicBezTo>
                  <a:pt x="51" y="204"/>
                  <a:pt x="50" y="145"/>
                  <a:pt x="20" y="99"/>
                </a:cubicBezTo>
                <a:cubicBezTo>
                  <a:pt x="26" y="75"/>
                  <a:pt x="12" y="59"/>
                  <a:pt x="33" y="42"/>
                </a:cubicBezTo>
                <a:cubicBezTo>
                  <a:pt x="43" y="31"/>
                  <a:pt x="83" y="37"/>
                  <a:pt x="93" y="30"/>
                </a:cubicBezTo>
                <a:cubicBezTo>
                  <a:pt x="103" y="23"/>
                  <a:pt x="93" y="6"/>
                  <a:pt x="9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5239D5C-B295-4B46-90AF-6F97A655C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3340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CBFFAD13-7880-4955-A644-F9A8F5832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381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3" name="Object 35">
            <a:extLst>
              <a:ext uri="{FF2B5EF4-FFF2-40B4-BE49-F238E27FC236}">
                <a16:creationId xmlns:a16="http://schemas.microsoft.com/office/drawing/2014/main" id="{42D0D2D6-68DD-472E-9972-9F8AA5F97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25021"/>
              </p:ext>
            </p:extLst>
          </p:nvPr>
        </p:nvGraphicFramePr>
        <p:xfrm>
          <a:off x="3718877" y="5302250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205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877" y="5302250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6">
            <a:extLst>
              <a:ext uri="{FF2B5EF4-FFF2-40B4-BE49-F238E27FC236}">
                <a16:creationId xmlns:a16="http://schemas.microsoft.com/office/drawing/2014/main" id="{92ED5585-F7AD-4281-8002-2694C17C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Streambed</a:t>
            </a: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625CE8A9-3C8D-4298-82B0-09E44C83EF2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19200"/>
            <a:ext cx="381000" cy="1676400"/>
            <a:chOff x="2352" y="1248"/>
            <a:chExt cx="240" cy="1056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BC30ABBC-519C-4BB7-BB4B-C201F492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331"/>
              <a:ext cx="159" cy="943"/>
            </a:xfrm>
            <a:custGeom>
              <a:avLst/>
              <a:gdLst>
                <a:gd name="T0" fmla="*/ 99 w 159"/>
                <a:gd name="T1" fmla="*/ 0 h 943"/>
                <a:gd name="T2" fmla="*/ 159 w 159"/>
                <a:gd name="T3" fmla="*/ 139 h 943"/>
                <a:gd name="T4" fmla="*/ 139 w 159"/>
                <a:gd name="T5" fmla="*/ 268 h 943"/>
                <a:gd name="T6" fmla="*/ 99 w 159"/>
                <a:gd name="T7" fmla="*/ 327 h 943"/>
                <a:gd name="T8" fmla="*/ 70 w 159"/>
                <a:gd name="T9" fmla="*/ 387 h 943"/>
                <a:gd name="T10" fmla="*/ 10 w 159"/>
                <a:gd name="T11" fmla="*/ 516 h 943"/>
                <a:gd name="T12" fmla="*/ 0 w 159"/>
                <a:gd name="T13" fmla="*/ 625 h 943"/>
                <a:gd name="T14" fmla="*/ 10 w 159"/>
                <a:gd name="T15" fmla="*/ 943 h 9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9"/>
                <a:gd name="T25" fmla="*/ 0 h 943"/>
                <a:gd name="T26" fmla="*/ 159 w 159"/>
                <a:gd name="T27" fmla="*/ 943 h 9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9" h="943">
                  <a:moveTo>
                    <a:pt x="99" y="0"/>
                  </a:moveTo>
                  <a:cubicBezTo>
                    <a:pt x="118" y="47"/>
                    <a:pt x="143" y="92"/>
                    <a:pt x="159" y="139"/>
                  </a:cubicBezTo>
                  <a:cubicBezTo>
                    <a:pt x="158" y="153"/>
                    <a:pt x="156" y="237"/>
                    <a:pt x="139" y="268"/>
                  </a:cubicBezTo>
                  <a:cubicBezTo>
                    <a:pt x="127" y="289"/>
                    <a:pt x="99" y="327"/>
                    <a:pt x="99" y="327"/>
                  </a:cubicBezTo>
                  <a:cubicBezTo>
                    <a:pt x="71" y="420"/>
                    <a:pt x="114" y="289"/>
                    <a:pt x="70" y="387"/>
                  </a:cubicBezTo>
                  <a:cubicBezTo>
                    <a:pt x="48" y="435"/>
                    <a:pt x="40" y="471"/>
                    <a:pt x="10" y="516"/>
                  </a:cubicBezTo>
                  <a:cubicBezTo>
                    <a:pt x="7" y="552"/>
                    <a:pt x="0" y="589"/>
                    <a:pt x="0" y="625"/>
                  </a:cubicBezTo>
                  <a:cubicBezTo>
                    <a:pt x="0" y="731"/>
                    <a:pt x="10" y="943"/>
                    <a:pt x="10" y="943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EC144ED3-98C9-461E-B2A9-F99F0278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2940BD90-4F24-424C-ABBB-ACFCAD81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 Box 38">
            <a:extLst>
              <a:ext uri="{FF2B5EF4-FFF2-40B4-BE49-F238E27FC236}">
                <a16:creationId xmlns:a16="http://schemas.microsoft.com/office/drawing/2014/main" id="{B01D9158-F372-4006-BF4D-46091189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63875"/>
            <a:ext cx="1212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Reach</a:t>
            </a:r>
          </a:p>
        </p:txBody>
      </p:sp>
      <p:graphicFrame>
        <p:nvGraphicFramePr>
          <p:cNvPr id="30" name="Object 40">
            <a:extLst>
              <a:ext uri="{FF2B5EF4-FFF2-40B4-BE49-F238E27FC236}">
                <a16:creationId xmlns:a16="http://schemas.microsoft.com/office/drawing/2014/main" id="{4A9BF576-CF73-4D66-B68E-87A7AEDC7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23830"/>
              </p:ext>
            </p:extLst>
          </p:nvPr>
        </p:nvGraphicFramePr>
        <p:xfrm>
          <a:off x="1371599" y="3505200"/>
          <a:ext cx="253977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244520" imgH="203040" progId="Equation.3">
                  <p:embed/>
                </p:oleObj>
              </mc:Choice>
              <mc:Fallback>
                <p:oleObj name="Equation" r:id="rId5" imgW="1244520" imgH="203040" progId="Equation.3">
                  <p:embed/>
                  <p:pic>
                    <p:nvPicPr>
                      <p:cNvPr id="205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3505200"/>
                        <a:ext cx="2539777" cy="469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41">
            <a:extLst>
              <a:ext uri="{FF2B5EF4-FFF2-40B4-BE49-F238E27FC236}">
                <a16:creationId xmlns:a16="http://schemas.microsoft.com/office/drawing/2014/main" id="{FB4AC31D-C22C-4575-93B7-CA67BCBE5BD5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8700"/>
          </a:xfrm>
          <a:custGeom>
            <a:avLst/>
            <a:gdLst>
              <a:gd name="T0" fmla="*/ 0 w 2527"/>
              <a:gd name="T1" fmla="*/ 990600 h 648"/>
              <a:gd name="T2" fmla="*/ 1447800 w 2527"/>
              <a:gd name="T3" fmla="*/ 1028700 h 648"/>
              <a:gd name="T4" fmla="*/ 1558925 w 2527"/>
              <a:gd name="T5" fmla="*/ 914400 h 648"/>
              <a:gd name="T6" fmla="*/ 1657350 w 2527"/>
              <a:gd name="T7" fmla="*/ 933450 h 648"/>
              <a:gd name="T8" fmla="*/ 1724025 w 2527"/>
              <a:gd name="T9" fmla="*/ 790575 h 648"/>
              <a:gd name="T10" fmla="*/ 1849438 w 2527"/>
              <a:gd name="T11" fmla="*/ 776287 h 648"/>
              <a:gd name="T12" fmla="*/ 2133600 w 2527"/>
              <a:gd name="T13" fmla="*/ 781050 h 648"/>
              <a:gd name="T14" fmla="*/ 2390775 w 2527"/>
              <a:gd name="T15" fmla="*/ 752475 h 648"/>
              <a:gd name="T16" fmla="*/ 2647950 w 2527"/>
              <a:gd name="T17" fmla="*/ 590550 h 648"/>
              <a:gd name="T18" fmla="*/ 2895600 w 2527"/>
              <a:gd name="T19" fmla="*/ 533400 h 648"/>
              <a:gd name="T20" fmla="*/ 3041650 w 2527"/>
              <a:gd name="T21" fmla="*/ 484188 h 648"/>
              <a:gd name="T22" fmla="*/ 3276601 w 2527"/>
              <a:gd name="T23" fmla="*/ 415925 h 648"/>
              <a:gd name="T24" fmla="*/ 3409951 w 2527"/>
              <a:gd name="T25" fmla="*/ 390525 h 648"/>
              <a:gd name="T26" fmla="*/ 3695701 w 2527"/>
              <a:gd name="T27" fmla="*/ 371475 h 648"/>
              <a:gd name="T28" fmla="*/ 3838576 w 2527"/>
              <a:gd name="T29" fmla="*/ 257175 h 648"/>
              <a:gd name="T30" fmla="*/ 4011613 w 2527"/>
              <a:gd name="T31" fmla="*/ 193675 h 648"/>
              <a:gd name="T32" fmla="*/ 3505201 w 2527"/>
              <a:gd name="T33" fmla="*/ 0 h 648"/>
              <a:gd name="T34" fmla="*/ 3333751 w 2527"/>
              <a:gd name="T35" fmla="*/ 28575 h 648"/>
              <a:gd name="T36" fmla="*/ 3200400 w 2527"/>
              <a:gd name="T37" fmla="*/ 76200 h 648"/>
              <a:gd name="T38" fmla="*/ 3048000 w 2527"/>
              <a:gd name="T39" fmla="*/ 76200 h 648"/>
              <a:gd name="T40" fmla="*/ 2971800 w 2527"/>
              <a:gd name="T41" fmla="*/ 69850 h 648"/>
              <a:gd name="T42" fmla="*/ 2790825 w 2527"/>
              <a:gd name="T43" fmla="*/ 114300 h 648"/>
              <a:gd name="T44" fmla="*/ 2722563 w 2527"/>
              <a:gd name="T45" fmla="*/ 207963 h 648"/>
              <a:gd name="T46" fmla="*/ 2640013 w 2527"/>
              <a:gd name="T47" fmla="*/ 249238 h 648"/>
              <a:gd name="T48" fmla="*/ 2524125 w 2527"/>
              <a:gd name="T49" fmla="*/ 266700 h 648"/>
              <a:gd name="T50" fmla="*/ 2371725 w 2527"/>
              <a:gd name="T51" fmla="*/ 276225 h 648"/>
              <a:gd name="T52" fmla="*/ 2190750 w 2527"/>
              <a:gd name="T53" fmla="*/ 285750 h 648"/>
              <a:gd name="T54" fmla="*/ 2028825 w 2527"/>
              <a:gd name="T55" fmla="*/ 295275 h 648"/>
              <a:gd name="T56" fmla="*/ 1878013 w 2527"/>
              <a:gd name="T57" fmla="*/ 346075 h 648"/>
              <a:gd name="T58" fmla="*/ 1711325 w 2527"/>
              <a:gd name="T59" fmla="*/ 360362 h 648"/>
              <a:gd name="T60" fmla="*/ 1600200 w 2527"/>
              <a:gd name="T61" fmla="*/ 415925 h 648"/>
              <a:gd name="T62" fmla="*/ 1489075 w 2527"/>
              <a:gd name="T63" fmla="*/ 471488 h 648"/>
              <a:gd name="T64" fmla="*/ 1365250 w 2527"/>
              <a:gd name="T65" fmla="*/ 484188 h 648"/>
              <a:gd name="T66" fmla="*/ 1184275 w 2527"/>
              <a:gd name="T67" fmla="*/ 595312 h 648"/>
              <a:gd name="T68" fmla="*/ 1031875 w 2527"/>
              <a:gd name="T69" fmla="*/ 665162 h 648"/>
              <a:gd name="T70" fmla="*/ 923925 w 2527"/>
              <a:gd name="T71" fmla="*/ 676275 h 648"/>
              <a:gd name="T72" fmla="*/ 838200 w 2527"/>
              <a:gd name="T73" fmla="*/ 685800 h 648"/>
              <a:gd name="T74" fmla="*/ 685800 w 2527"/>
              <a:gd name="T75" fmla="*/ 762000 h 648"/>
              <a:gd name="T76" fmla="*/ 560388 w 2527"/>
              <a:gd name="T77" fmla="*/ 803275 h 648"/>
              <a:gd name="T78" fmla="*/ 381000 w 2527"/>
              <a:gd name="T79" fmla="*/ 831850 h 648"/>
              <a:gd name="T80" fmla="*/ 187325 w 2527"/>
              <a:gd name="T81" fmla="*/ 817563 h 648"/>
              <a:gd name="T82" fmla="*/ 57150 w 2527"/>
              <a:gd name="T83" fmla="*/ 914400 h 648"/>
              <a:gd name="T84" fmla="*/ 0 w 2527"/>
              <a:gd name="T85" fmla="*/ 990600 h 6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8"/>
              <a:gd name="T131" fmla="*/ 2527 w 2527"/>
              <a:gd name="T132" fmla="*/ 648 h 6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8">
                <a:moveTo>
                  <a:pt x="0" y="624"/>
                </a:moveTo>
                <a:lnTo>
                  <a:pt x="912" y="648"/>
                </a:lnTo>
                <a:lnTo>
                  <a:pt x="982" y="576"/>
                </a:lnTo>
                <a:lnTo>
                  <a:pt x="1044" y="588"/>
                </a:lnTo>
                <a:lnTo>
                  <a:pt x="1086" y="498"/>
                </a:lnTo>
                <a:lnTo>
                  <a:pt x="1165" y="489"/>
                </a:lnTo>
                <a:lnTo>
                  <a:pt x="1344" y="492"/>
                </a:lnTo>
                <a:lnTo>
                  <a:pt x="1506" y="474"/>
                </a:lnTo>
                <a:lnTo>
                  <a:pt x="1668" y="372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48" y="246"/>
                </a:lnTo>
                <a:lnTo>
                  <a:pt x="2328" y="234"/>
                </a:lnTo>
                <a:lnTo>
                  <a:pt x="2418" y="162"/>
                </a:lnTo>
                <a:lnTo>
                  <a:pt x="2527" y="122"/>
                </a:lnTo>
                <a:lnTo>
                  <a:pt x="2208" y="0"/>
                </a:lnTo>
                <a:lnTo>
                  <a:pt x="2100" y="1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58" y="72"/>
                </a:lnTo>
                <a:lnTo>
                  <a:pt x="1715" y="131"/>
                </a:lnTo>
                <a:lnTo>
                  <a:pt x="1663" y="157"/>
                </a:lnTo>
                <a:lnTo>
                  <a:pt x="1590" y="168"/>
                </a:lnTo>
                <a:lnTo>
                  <a:pt x="1494" y="174"/>
                </a:lnTo>
                <a:lnTo>
                  <a:pt x="1380" y="180"/>
                </a:lnTo>
                <a:lnTo>
                  <a:pt x="1278" y="186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38" y="297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2" y="426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36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 42">
            <a:extLst>
              <a:ext uri="{FF2B5EF4-FFF2-40B4-BE49-F238E27FC236}">
                <a16:creationId xmlns:a16="http://schemas.microsoft.com/office/drawing/2014/main" id="{59A1076F-2DAB-4F79-AEBD-AA1FF84832F6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BDF32C98-D36E-4B26-B8A6-2AC087C87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5543DB8D-506A-4940-8370-1D332D327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37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049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Diverting Flow into a Segment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A921F7-D619-40D7-824B-12E34CCFE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2057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Tx/>
              <a:buSzPct val="110000"/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Specified diversion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SzPct val="110000"/>
              <a:buFontTx/>
              <a:buAutoNum type="arabicPeriod"/>
            </a:pPr>
            <a:endParaRPr lang="en-US" sz="2800" dirty="0">
              <a:solidFill>
                <a:schemeClr val="bg1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Diversion rate reduce to available flow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 rate reset to zero when available flow less than specified diversion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A3F5CEE-61B4-4653-A59D-541B680F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646523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Specified fraction of flow in stream</a:t>
            </a:r>
          </a:p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Flow diverted only when available flow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exceeds a specified flow rate</a:t>
            </a:r>
          </a:p>
        </p:txBody>
      </p:sp>
    </p:spTree>
    <p:extLst>
      <p:ext uri="{BB962C8B-B14F-4D97-AF65-F5344CB8AC3E}">
        <p14:creationId xmlns:p14="http://schemas.microsoft.com/office/powerpoint/2010/main" val="15082303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554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Times New Roman</vt:lpstr>
      <vt:lpstr>Wingdings</vt:lpstr>
      <vt:lpstr>Default Design</vt:lpstr>
      <vt:lpstr>Equation</vt:lpstr>
      <vt:lpstr>Flow in Channels (SFR) and Reservoir Storage (LAK)</vt:lpstr>
      <vt:lpstr>Channel Flow (SFR)</vt:lpstr>
      <vt:lpstr>Channel Flow (SFR)</vt:lpstr>
      <vt:lpstr>Channels are Represented at Sub-grid Level</vt:lpstr>
      <vt:lpstr>Stream Network and Channel Geometry</vt:lpstr>
      <vt:lpstr>Channel Flow (SFR) and Reservoir Storage (LAK)</vt:lpstr>
      <vt:lpstr>Stream Inflows</vt:lpstr>
      <vt:lpstr>Stream Outflows</vt:lpstr>
      <vt:lpstr>Diverting Flow into a Segment</vt:lpstr>
      <vt:lpstr>Big Challenge: How to Create Stream Network</vt:lpstr>
      <vt:lpstr>NHD+ Networks not Consistent with Resampled DEM (Model Top)</vt:lpstr>
      <vt:lpstr>NHD+ Networks not Consistent with Resampled DEM (Model Top)</vt:lpstr>
      <vt:lpstr>Difficulties Developing Stream Networks</vt:lpstr>
      <vt:lpstr>Hybrid NHD/ArcHydro Approach</vt:lpstr>
      <vt:lpstr>New SFR2 Features</vt:lpstr>
      <vt:lpstr>Channel Flow (SFR)</vt:lpstr>
      <vt:lpstr>Channel Flow (SFR)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114</cp:revision>
  <dcterms:created xsi:type="dcterms:W3CDTF">2000-02-28T00:42:46Z</dcterms:created>
  <dcterms:modified xsi:type="dcterms:W3CDTF">2018-11-28T20:46:55Z</dcterms:modified>
</cp:coreProperties>
</file>