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8" r:id="rId3"/>
    <p:sldId id="256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21E4E-00B2-420E-B596-8CAD9CF797C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BE447-65F9-41BA-94F2-C47E3EDF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84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cartoon illustrates flow paths in the hydrologic cycle. The yellow lines represent flows computed by the soilzone module. Flows computed are: soil evapotranspiration, interflow, preferential flow, Dunnian runoff, and recharge.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BA41E-4A0A-4CEB-8623-0302311AB0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6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A0CB-968E-4D3B-A18D-5808725045D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B8B4-0FF4-42FB-A5E4-F121CDB6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1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A0CB-968E-4D3B-A18D-5808725045D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B8B4-0FF4-42FB-A5E4-F121CDB6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A0CB-968E-4D3B-A18D-5808725045D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B8B4-0FF4-42FB-A5E4-F121CDB6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39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907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A0CB-968E-4D3B-A18D-5808725045D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B8B4-0FF4-42FB-A5E4-F121CDB6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2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A0CB-968E-4D3B-A18D-5808725045D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B8B4-0FF4-42FB-A5E4-F121CDB6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5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A0CB-968E-4D3B-A18D-5808725045D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B8B4-0FF4-42FB-A5E4-F121CDB6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1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A0CB-968E-4D3B-A18D-5808725045D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B8B4-0FF4-42FB-A5E4-F121CDB6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1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A0CB-968E-4D3B-A18D-5808725045D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B8B4-0FF4-42FB-A5E4-F121CDB6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6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A0CB-968E-4D3B-A18D-5808725045D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B8B4-0FF4-42FB-A5E4-F121CDB6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6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A0CB-968E-4D3B-A18D-5808725045D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B8B4-0FF4-42FB-A5E4-F121CDB6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2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A0CB-968E-4D3B-A18D-5808725045D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B8B4-0FF4-42FB-A5E4-F121CDB6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6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7A0CB-968E-4D3B-A18D-5808725045D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5B8B4-0FF4-42FB-A5E4-F121CDB6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1" y="936171"/>
            <a:ext cx="7581899" cy="4969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-1" y="0"/>
            <a:ext cx="9144001" cy="106679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lIns="91440" tIns="45720" rIns="91440" bIns="45720" rtlCol="0" anchor="ctr" anchorCtr="0">
            <a:norm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US" sz="3600" dirty="0">
                <a:solidFill>
                  <a:schemeClr val="accent1"/>
                </a:solidFill>
                <a:effectLst/>
              </a:rPr>
              <a:t>Hydrologic Cycle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71600" y="4038600"/>
            <a:ext cx="533400" cy="15240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048000" y="4495800"/>
            <a:ext cx="685800" cy="15240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477000" y="4870268"/>
            <a:ext cx="533400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4200" y="4297327"/>
            <a:ext cx="771109" cy="27699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60000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</a:rPr>
              <a:t>Interflow</a:t>
            </a:r>
            <a:endParaRPr lang="en-US" sz="1100" b="1" i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56414" y="4622074"/>
            <a:ext cx="723275" cy="2616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60000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Interflow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638300" y="3666662"/>
            <a:ext cx="17540" cy="371938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8860" y="3405052"/>
            <a:ext cx="877163" cy="27699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60000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</a:rPr>
              <a:t>Infiltration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4038600"/>
            <a:ext cx="533400" cy="15240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48000" y="4495800"/>
            <a:ext cx="685800" cy="15240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70563" y="4254137"/>
            <a:ext cx="0" cy="45720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239000" y="4724400"/>
            <a:ext cx="0" cy="22860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477000" y="4870268"/>
            <a:ext cx="533400" cy="13416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67000" y="4419600"/>
            <a:ext cx="0" cy="34290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14800" y="4622074"/>
            <a:ext cx="609600" cy="4707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011105" y="3246035"/>
            <a:ext cx="0" cy="53340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2758" y="2967543"/>
            <a:ext cx="33695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</a:rPr>
              <a:t>ET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8077200" y="2819850"/>
            <a:ext cx="48188" cy="1980751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24800" y="2590800"/>
            <a:ext cx="33695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</a:rPr>
              <a:t>ET</a:t>
            </a:r>
          </a:p>
        </p:txBody>
      </p:sp>
      <p:sp>
        <p:nvSpPr>
          <p:cNvPr id="38" name="TextBox 37"/>
          <p:cNvSpPr txBox="1"/>
          <p:nvPr/>
        </p:nvSpPr>
        <p:spPr>
          <a:xfrm rot="964447">
            <a:off x="813579" y="4128599"/>
            <a:ext cx="1228187" cy="276999"/>
          </a:xfrm>
          <a:prstGeom prst="rect">
            <a:avLst/>
          </a:prstGeom>
          <a:solidFill>
            <a:srgbClr val="BA831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Preferential flow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72989" y="4648200"/>
            <a:ext cx="120860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</a:rPr>
              <a:t>Dunnian runoff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38400" y="4800600"/>
            <a:ext cx="876968" cy="261610"/>
          </a:xfrm>
          <a:prstGeom prst="rect">
            <a:avLst/>
          </a:prstGeom>
          <a:solidFill>
            <a:srgbClr val="4E7EB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Recharge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81800" y="4977064"/>
            <a:ext cx="876968" cy="261610"/>
          </a:xfrm>
          <a:prstGeom prst="rect">
            <a:avLst/>
          </a:prstGeom>
          <a:solidFill>
            <a:srgbClr val="4E7EB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Recharge</a:t>
            </a: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>
            <a:off x="3433020" y="3124201"/>
            <a:ext cx="76734" cy="44556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5448923" y="3505200"/>
            <a:ext cx="266077" cy="68526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2349981" y="2987569"/>
            <a:ext cx="90255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lang="en-US" altLang="en-US" sz="1200" b="1" i="1" dirty="0">
                <a:solidFill>
                  <a:schemeClr val="bg1"/>
                </a:solidFill>
              </a:rPr>
              <a:t>impervious</a:t>
            </a:r>
            <a:endParaRPr lang="en-US" altLang="en-US" sz="1400" b="1" i="1" dirty="0">
              <a:solidFill>
                <a:schemeClr val="bg1"/>
              </a:solidFill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4899752" y="3276600"/>
            <a:ext cx="739048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lang="en-US" altLang="en-US" sz="1200" b="1" i="1" dirty="0">
                <a:solidFill>
                  <a:schemeClr val="bg1"/>
                </a:solidFill>
              </a:rPr>
              <a:t>pervious</a:t>
            </a:r>
            <a:endParaRPr lang="en-US" altLang="en-US" sz="1400" b="1" i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597118" y="3543188"/>
            <a:ext cx="366177" cy="1144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H="1">
            <a:off x="7089042" y="3577044"/>
            <a:ext cx="608176" cy="80556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V="1">
            <a:off x="4535831" y="2487808"/>
            <a:ext cx="2322169" cy="71259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 flipH="1" flipV="1">
            <a:off x="7105957" y="2438400"/>
            <a:ext cx="716648" cy="113136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7103857" y="2819850"/>
            <a:ext cx="973343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lang="en-US" altLang="en-US" sz="1200" b="1" i="1" dirty="0">
                <a:solidFill>
                  <a:schemeClr val="bg1"/>
                </a:solidFill>
              </a:rPr>
              <a:t>surface</a:t>
            </a:r>
          </a:p>
          <a:p>
            <a:r>
              <a:rPr lang="en-US" altLang="en-US" sz="1200" b="1" i="1" dirty="0">
                <a:solidFill>
                  <a:schemeClr val="bg1"/>
                </a:solidFill>
              </a:rPr>
              <a:t>depressions </a:t>
            </a:r>
          </a:p>
          <a:p>
            <a:r>
              <a:rPr lang="en-US" altLang="en-US" sz="1200" b="1" i="1" dirty="0">
                <a:solidFill>
                  <a:schemeClr val="bg1"/>
                </a:solidFill>
              </a:rPr>
              <a:t>or lake</a:t>
            </a:r>
          </a:p>
        </p:txBody>
      </p:sp>
      <p:sp>
        <p:nvSpPr>
          <p:cNvPr id="45" name="Line 16"/>
          <p:cNvSpPr>
            <a:spLocks noChangeShapeType="1"/>
          </p:cNvSpPr>
          <p:nvPr/>
        </p:nvSpPr>
        <p:spPr bwMode="auto">
          <a:xfrm>
            <a:off x="4990720" y="4026568"/>
            <a:ext cx="343280" cy="39031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3672318" y="3124200"/>
            <a:ext cx="351042" cy="847047"/>
          </a:xfrm>
          <a:custGeom>
            <a:avLst/>
            <a:gdLst>
              <a:gd name="connsiteX0" fmla="*/ 71252 w 344384"/>
              <a:gd name="connsiteY0" fmla="*/ 0 h 795646"/>
              <a:gd name="connsiteX1" fmla="*/ 65314 w 344384"/>
              <a:gd name="connsiteY1" fmla="*/ 53439 h 795646"/>
              <a:gd name="connsiteX2" fmla="*/ 59376 w 344384"/>
              <a:gd name="connsiteY2" fmla="*/ 77189 h 795646"/>
              <a:gd name="connsiteX3" fmla="*/ 41563 w 344384"/>
              <a:gd name="connsiteY3" fmla="*/ 89064 h 795646"/>
              <a:gd name="connsiteX4" fmla="*/ 29688 w 344384"/>
              <a:gd name="connsiteY4" fmla="*/ 130628 h 795646"/>
              <a:gd name="connsiteX5" fmla="*/ 23750 w 344384"/>
              <a:gd name="connsiteY5" fmla="*/ 172192 h 795646"/>
              <a:gd name="connsiteX6" fmla="*/ 11875 w 344384"/>
              <a:gd name="connsiteY6" fmla="*/ 207818 h 795646"/>
              <a:gd name="connsiteX7" fmla="*/ 5937 w 344384"/>
              <a:gd name="connsiteY7" fmla="*/ 314696 h 795646"/>
              <a:gd name="connsiteX8" fmla="*/ 0 w 344384"/>
              <a:gd name="connsiteY8" fmla="*/ 332509 h 795646"/>
              <a:gd name="connsiteX9" fmla="*/ 17813 w 344384"/>
              <a:gd name="connsiteY9" fmla="*/ 427511 h 795646"/>
              <a:gd name="connsiteX10" fmla="*/ 23750 w 344384"/>
              <a:gd name="connsiteY10" fmla="*/ 457200 h 795646"/>
              <a:gd name="connsiteX11" fmla="*/ 29688 w 344384"/>
              <a:gd name="connsiteY11" fmla="*/ 475013 h 795646"/>
              <a:gd name="connsiteX12" fmla="*/ 35626 w 344384"/>
              <a:gd name="connsiteY12" fmla="*/ 498763 h 795646"/>
              <a:gd name="connsiteX13" fmla="*/ 41563 w 344384"/>
              <a:gd name="connsiteY13" fmla="*/ 528451 h 795646"/>
              <a:gd name="connsiteX14" fmla="*/ 53439 w 344384"/>
              <a:gd name="connsiteY14" fmla="*/ 564077 h 795646"/>
              <a:gd name="connsiteX15" fmla="*/ 59376 w 344384"/>
              <a:gd name="connsiteY15" fmla="*/ 587828 h 795646"/>
              <a:gd name="connsiteX16" fmla="*/ 100940 w 344384"/>
              <a:gd name="connsiteY16" fmla="*/ 623454 h 795646"/>
              <a:gd name="connsiteX17" fmla="*/ 118753 w 344384"/>
              <a:gd name="connsiteY17" fmla="*/ 629392 h 795646"/>
              <a:gd name="connsiteX18" fmla="*/ 160317 w 344384"/>
              <a:gd name="connsiteY18" fmla="*/ 676893 h 795646"/>
              <a:gd name="connsiteX19" fmla="*/ 195943 w 344384"/>
              <a:gd name="connsiteY19" fmla="*/ 688768 h 795646"/>
              <a:gd name="connsiteX20" fmla="*/ 207818 w 344384"/>
              <a:gd name="connsiteY20" fmla="*/ 700644 h 795646"/>
              <a:gd name="connsiteX21" fmla="*/ 225631 w 344384"/>
              <a:gd name="connsiteY21" fmla="*/ 712519 h 795646"/>
              <a:gd name="connsiteX22" fmla="*/ 249382 w 344384"/>
              <a:gd name="connsiteY22" fmla="*/ 742207 h 795646"/>
              <a:gd name="connsiteX23" fmla="*/ 267195 w 344384"/>
              <a:gd name="connsiteY23" fmla="*/ 748145 h 795646"/>
              <a:gd name="connsiteX24" fmla="*/ 279070 w 344384"/>
              <a:gd name="connsiteY24" fmla="*/ 765958 h 795646"/>
              <a:gd name="connsiteX25" fmla="*/ 296883 w 344384"/>
              <a:gd name="connsiteY25" fmla="*/ 771896 h 795646"/>
              <a:gd name="connsiteX26" fmla="*/ 314696 w 344384"/>
              <a:gd name="connsiteY26" fmla="*/ 783771 h 795646"/>
              <a:gd name="connsiteX27" fmla="*/ 332509 w 344384"/>
              <a:gd name="connsiteY27" fmla="*/ 789709 h 795646"/>
              <a:gd name="connsiteX28" fmla="*/ 344384 w 344384"/>
              <a:gd name="connsiteY28" fmla="*/ 795646 h 79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4384" h="795646">
                <a:moveTo>
                  <a:pt x="71252" y="0"/>
                </a:moveTo>
                <a:cubicBezTo>
                  <a:pt x="69273" y="17813"/>
                  <a:pt x="68039" y="35725"/>
                  <a:pt x="65314" y="53439"/>
                </a:cubicBezTo>
                <a:cubicBezTo>
                  <a:pt x="64073" y="61504"/>
                  <a:pt x="63903" y="70399"/>
                  <a:pt x="59376" y="77189"/>
                </a:cubicBezTo>
                <a:cubicBezTo>
                  <a:pt x="55417" y="83127"/>
                  <a:pt x="47501" y="85106"/>
                  <a:pt x="41563" y="89064"/>
                </a:cubicBezTo>
                <a:cubicBezTo>
                  <a:pt x="36477" y="104323"/>
                  <a:pt x="32670" y="114230"/>
                  <a:pt x="29688" y="130628"/>
                </a:cubicBezTo>
                <a:cubicBezTo>
                  <a:pt x="27184" y="144398"/>
                  <a:pt x="26897" y="158555"/>
                  <a:pt x="23750" y="172192"/>
                </a:cubicBezTo>
                <a:cubicBezTo>
                  <a:pt x="20935" y="184389"/>
                  <a:pt x="11875" y="207818"/>
                  <a:pt x="11875" y="207818"/>
                </a:cubicBezTo>
                <a:cubicBezTo>
                  <a:pt x="9896" y="243444"/>
                  <a:pt x="9320" y="279176"/>
                  <a:pt x="5937" y="314696"/>
                </a:cubicBezTo>
                <a:cubicBezTo>
                  <a:pt x="5344" y="320927"/>
                  <a:pt x="0" y="326250"/>
                  <a:pt x="0" y="332509"/>
                </a:cubicBezTo>
                <a:cubicBezTo>
                  <a:pt x="0" y="371803"/>
                  <a:pt x="10210" y="389488"/>
                  <a:pt x="17813" y="427511"/>
                </a:cubicBezTo>
                <a:cubicBezTo>
                  <a:pt x="19792" y="437407"/>
                  <a:pt x="21302" y="447409"/>
                  <a:pt x="23750" y="457200"/>
                </a:cubicBezTo>
                <a:cubicBezTo>
                  <a:pt x="25268" y="463272"/>
                  <a:pt x="27968" y="468995"/>
                  <a:pt x="29688" y="475013"/>
                </a:cubicBezTo>
                <a:cubicBezTo>
                  <a:pt x="31930" y="482859"/>
                  <a:pt x="33856" y="490797"/>
                  <a:pt x="35626" y="498763"/>
                </a:cubicBezTo>
                <a:cubicBezTo>
                  <a:pt x="37815" y="508615"/>
                  <a:pt x="38908" y="518715"/>
                  <a:pt x="41563" y="528451"/>
                </a:cubicBezTo>
                <a:cubicBezTo>
                  <a:pt x="44857" y="540528"/>
                  <a:pt x="50403" y="551933"/>
                  <a:pt x="53439" y="564077"/>
                </a:cubicBezTo>
                <a:cubicBezTo>
                  <a:pt x="55418" y="571994"/>
                  <a:pt x="55051" y="580908"/>
                  <a:pt x="59376" y="587828"/>
                </a:cubicBezTo>
                <a:cubicBezTo>
                  <a:pt x="66017" y="598454"/>
                  <a:pt x="87933" y="616950"/>
                  <a:pt x="100940" y="623454"/>
                </a:cubicBezTo>
                <a:cubicBezTo>
                  <a:pt x="106538" y="626253"/>
                  <a:pt x="112815" y="627413"/>
                  <a:pt x="118753" y="629392"/>
                </a:cubicBezTo>
                <a:cubicBezTo>
                  <a:pt x="128271" y="643670"/>
                  <a:pt x="145429" y="671930"/>
                  <a:pt x="160317" y="676893"/>
                </a:cubicBezTo>
                <a:lnTo>
                  <a:pt x="195943" y="688768"/>
                </a:lnTo>
                <a:cubicBezTo>
                  <a:pt x="199901" y="692727"/>
                  <a:pt x="203447" y="697147"/>
                  <a:pt x="207818" y="700644"/>
                </a:cubicBezTo>
                <a:cubicBezTo>
                  <a:pt x="213390" y="705102"/>
                  <a:pt x="220585" y="707473"/>
                  <a:pt x="225631" y="712519"/>
                </a:cubicBezTo>
                <a:cubicBezTo>
                  <a:pt x="237771" y="724659"/>
                  <a:pt x="234688" y="733391"/>
                  <a:pt x="249382" y="742207"/>
                </a:cubicBezTo>
                <a:cubicBezTo>
                  <a:pt x="254749" y="745427"/>
                  <a:pt x="261257" y="746166"/>
                  <a:pt x="267195" y="748145"/>
                </a:cubicBezTo>
                <a:cubicBezTo>
                  <a:pt x="271153" y="754083"/>
                  <a:pt x="273498" y="761500"/>
                  <a:pt x="279070" y="765958"/>
                </a:cubicBezTo>
                <a:cubicBezTo>
                  <a:pt x="283957" y="769868"/>
                  <a:pt x="291285" y="769097"/>
                  <a:pt x="296883" y="771896"/>
                </a:cubicBezTo>
                <a:cubicBezTo>
                  <a:pt x="303266" y="775087"/>
                  <a:pt x="308313" y="780580"/>
                  <a:pt x="314696" y="783771"/>
                </a:cubicBezTo>
                <a:cubicBezTo>
                  <a:pt x="320294" y="786570"/>
                  <a:pt x="326698" y="787385"/>
                  <a:pt x="332509" y="789709"/>
                </a:cubicBezTo>
                <a:cubicBezTo>
                  <a:pt x="336618" y="791353"/>
                  <a:pt x="340426" y="793667"/>
                  <a:pt x="344384" y="795646"/>
                </a:cubicBezTo>
              </a:path>
            </a:pathLst>
          </a:custGeom>
          <a:noFill/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4015417" y="4160520"/>
            <a:ext cx="1063151" cy="451758"/>
          </a:xfrm>
          <a:custGeom>
            <a:avLst/>
            <a:gdLst>
              <a:gd name="connsiteX0" fmla="*/ 0 w 1042988"/>
              <a:gd name="connsiteY0" fmla="*/ 0 h 442912"/>
              <a:gd name="connsiteX1" fmla="*/ 23813 w 1042988"/>
              <a:gd name="connsiteY1" fmla="*/ 9525 h 442912"/>
              <a:gd name="connsiteX2" fmla="*/ 52388 w 1042988"/>
              <a:gd name="connsiteY2" fmla="*/ 19050 h 442912"/>
              <a:gd name="connsiteX3" fmla="*/ 90488 w 1042988"/>
              <a:gd name="connsiteY3" fmla="*/ 33337 h 442912"/>
              <a:gd name="connsiteX4" fmla="*/ 104775 w 1042988"/>
              <a:gd name="connsiteY4" fmla="*/ 42862 h 442912"/>
              <a:gd name="connsiteX5" fmla="*/ 180975 w 1042988"/>
              <a:gd name="connsiteY5" fmla="*/ 52387 h 442912"/>
              <a:gd name="connsiteX6" fmla="*/ 247650 w 1042988"/>
              <a:gd name="connsiteY6" fmla="*/ 76200 h 442912"/>
              <a:gd name="connsiteX7" fmla="*/ 266700 w 1042988"/>
              <a:gd name="connsiteY7" fmla="*/ 85725 h 442912"/>
              <a:gd name="connsiteX8" fmla="*/ 314325 w 1042988"/>
              <a:gd name="connsiteY8" fmla="*/ 90487 h 442912"/>
              <a:gd name="connsiteX9" fmla="*/ 347663 w 1042988"/>
              <a:gd name="connsiteY9" fmla="*/ 104775 h 442912"/>
              <a:gd name="connsiteX10" fmla="*/ 376238 w 1042988"/>
              <a:gd name="connsiteY10" fmla="*/ 114300 h 442912"/>
              <a:gd name="connsiteX11" fmla="*/ 390525 w 1042988"/>
              <a:gd name="connsiteY11" fmla="*/ 119062 h 442912"/>
              <a:gd name="connsiteX12" fmla="*/ 404813 w 1042988"/>
              <a:gd name="connsiteY12" fmla="*/ 123825 h 442912"/>
              <a:gd name="connsiteX13" fmla="*/ 423863 w 1042988"/>
              <a:gd name="connsiteY13" fmla="*/ 128587 h 442912"/>
              <a:gd name="connsiteX14" fmla="*/ 481013 w 1042988"/>
              <a:gd name="connsiteY14" fmla="*/ 147637 h 442912"/>
              <a:gd name="connsiteX15" fmla="*/ 509588 w 1042988"/>
              <a:gd name="connsiteY15" fmla="*/ 157162 h 442912"/>
              <a:gd name="connsiteX16" fmla="*/ 552450 w 1042988"/>
              <a:gd name="connsiteY16" fmla="*/ 185737 h 442912"/>
              <a:gd name="connsiteX17" fmla="*/ 566738 w 1042988"/>
              <a:gd name="connsiteY17" fmla="*/ 190500 h 442912"/>
              <a:gd name="connsiteX18" fmla="*/ 614363 w 1042988"/>
              <a:gd name="connsiteY18" fmla="*/ 214312 h 442912"/>
              <a:gd name="connsiteX19" fmla="*/ 628650 w 1042988"/>
              <a:gd name="connsiteY19" fmla="*/ 219075 h 442912"/>
              <a:gd name="connsiteX20" fmla="*/ 681038 w 1042988"/>
              <a:gd name="connsiteY20" fmla="*/ 242887 h 442912"/>
              <a:gd name="connsiteX21" fmla="*/ 728663 w 1042988"/>
              <a:gd name="connsiteY21" fmla="*/ 261937 h 442912"/>
              <a:gd name="connsiteX22" fmla="*/ 747713 w 1042988"/>
              <a:gd name="connsiteY22" fmla="*/ 266700 h 442912"/>
              <a:gd name="connsiteX23" fmla="*/ 776288 w 1042988"/>
              <a:gd name="connsiteY23" fmla="*/ 280987 h 442912"/>
              <a:gd name="connsiteX24" fmla="*/ 790575 w 1042988"/>
              <a:gd name="connsiteY24" fmla="*/ 285750 h 442912"/>
              <a:gd name="connsiteX25" fmla="*/ 819150 w 1042988"/>
              <a:gd name="connsiteY25" fmla="*/ 304800 h 442912"/>
              <a:gd name="connsiteX26" fmla="*/ 833438 w 1042988"/>
              <a:gd name="connsiteY26" fmla="*/ 314325 h 442912"/>
              <a:gd name="connsiteX27" fmla="*/ 862013 w 1042988"/>
              <a:gd name="connsiteY27" fmla="*/ 323850 h 442912"/>
              <a:gd name="connsiteX28" fmla="*/ 876300 w 1042988"/>
              <a:gd name="connsiteY28" fmla="*/ 338137 h 442912"/>
              <a:gd name="connsiteX29" fmla="*/ 885825 w 1042988"/>
              <a:gd name="connsiteY29" fmla="*/ 352425 h 442912"/>
              <a:gd name="connsiteX30" fmla="*/ 914400 w 1042988"/>
              <a:gd name="connsiteY30" fmla="*/ 366712 h 442912"/>
              <a:gd name="connsiteX31" fmla="*/ 928688 w 1042988"/>
              <a:gd name="connsiteY31" fmla="*/ 376237 h 442912"/>
              <a:gd name="connsiteX32" fmla="*/ 947738 w 1042988"/>
              <a:gd name="connsiteY32" fmla="*/ 381000 h 442912"/>
              <a:gd name="connsiteX33" fmla="*/ 962025 w 1042988"/>
              <a:gd name="connsiteY33" fmla="*/ 385762 h 442912"/>
              <a:gd name="connsiteX34" fmla="*/ 976313 w 1042988"/>
              <a:gd name="connsiteY34" fmla="*/ 400050 h 442912"/>
              <a:gd name="connsiteX35" fmla="*/ 990600 w 1042988"/>
              <a:gd name="connsiteY35" fmla="*/ 404812 h 442912"/>
              <a:gd name="connsiteX36" fmla="*/ 1004888 w 1042988"/>
              <a:gd name="connsiteY36" fmla="*/ 414337 h 442912"/>
              <a:gd name="connsiteX37" fmla="*/ 1009650 w 1042988"/>
              <a:gd name="connsiteY37" fmla="*/ 428625 h 442912"/>
              <a:gd name="connsiteX38" fmla="*/ 1038225 w 1042988"/>
              <a:gd name="connsiteY38" fmla="*/ 438150 h 442912"/>
              <a:gd name="connsiteX39" fmla="*/ 1042988 w 1042988"/>
              <a:gd name="connsiteY39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042988" h="442912">
                <a:moveTo>
                  <a:pt x="0" y="0"/>
                </a:moveTo>
                <a:cubicBezTo>
                  <a:pt x="7938" y="3175"/>
                  <a:pt x="15779" y="6603"/>
                  <a:pt x="23813" y="9525"/>
                </a:cubicBezTo>
                <a:cubicBezTo>
                  <a:pt x="33249" y="12956"/>
                  <a:pt x="43408" y="14560"/>
                  <a:pt x="52388" y="19050"/>
                </a:cubicBezTo>
                <a:cubicBezTo>
                  <a:pt x="77292" y="31502"/>
                  <a:pt x="64550" y="26853"/>
                  <a:pt x="90488" y="33337"/>
                </a:cubicBezTo>
                <a:cubicBezTo>
                  <a:pt x="95250" y="36512"/>
                  <a:pt x="99514" y="40607"/>
                  <a:pt x="104775" y="42862"/>
                </a:cubicBezTo>
                <a:cubicBezTo>
                  <a:pt x="122927" y="50642"/>
                  <a:pt x="174087" y="51813"/>
                  <a:pt x="180975" y="52387"/>
                </a:cubicBezTo>
                <a:cubicBezTo>
                  <a:pt x="205316" y="60501"/>
                  <a:pt x="224972" y="66121"/>
                  <a:pt x="247650" y="76200"/>
                </a:cubicBezTo>
                <a:cubicBezTo>
                  <a:pt x="254138" y="79083"/>
                  <a:pt x="259758" y="84237"/>
                  <a:pt x="266700" y="85725"/>
                </a:cubicBezTo>
                <a:cubicBezTo>
                  <a:pt x="282300" y="89068"/>
                  <a:pt x="298450" y="88900"/>
                  <a:pt x="314325" y="90487"/>
                </a:cubicBezTo>
                <a:cubicBezTo>
                  <a:pt x="325438" y="95250"/>
                  <a:pt x="336379" y="100435"/>
                  <a:pt x="347663" y="104775"/>
                </a:cubicBezTo>
                <a:cubicBezTo>
                  <a:pt x="357034" y="108379"/>
                  <a:pt x="366713" y="111125"/>
                  <a:pt x="376238" y="114300"/>
                </a:cubicBezTo>
                <a:lnTo>
                  <a:pt x="390525" y="119062"/>
                </a:lnTo>
                <a:cubicBezTo>
                  <a:pt x="395288" y="120650"/>
                  <a:pt x="399943" y="122608"/>
                  <a:pt x="404813" y="123825"/>
                </a:cubicBezTo>
                <a:lnTo>
                  <a:pt x="423863" y="128587"/>
                </a:lnTo>
                <a:cubicBezTo>
                  <a:pt x="466821" y="150066"/>
                  <a:pt x="413532" y="125143"/>
                  <a:pt x="481013" y="147637"/>
                </a:cubicBezTo>
                <a:lnTo>
                  <a:pt x="509588" y="157162"/>
                </a:lnTo>
                <a:cubicBezTo>
                  <a:pt x="525543" y="169128"/>
                  <a:pt x="534077" y="176550"/>
                  <a:pt x="552450" y="185737"/>
                </a:cubicBezTo>
                <a:cubicBezTo>
                  <a:pt x="556940" y="187982"/>
                  <a:pt x="562180" y="188396"/>
                  <a:pt x="566738" y="190500"/>
                </a:cubicBezTo>
                <a:cubicBezTo>
                  <a:pt x="582853" y="197938"/>
                  <a:pt x="597525" y="208699"/>
                  <a:pt x="614363" y="214312"/>
                </a:cubicBezTo>
                <a:cubicBezTo>
                  <a:pt x="619125" y="215900"/>
                  <a:pt x="624262" y="216637"/>
                  <a:pt x="628650" y="219075"/>
                </a:cubicBezTo>
                <a:cubicBezTo>
                  <a:pt x="674992" y="244821"/>
                  <a:pt x="638199" y="234320"/>
                  <a:pt x="681038" y="242887"/>
                </a:cubicBezTo>
                <a:cubicBezTo>
                  <a:pt x="700747" y="252742"/>
                  <a:pt x="705120" y="256051"/>
                  <a:pt x="728663" y="261937"/>
                </a:cubicBezTo>
                <a:cubicBezTo>
                  <a:pt x="735013" y="263525"/>
                  <a:pt x="741636" y="264269"/>
                  <a:pt x="747713" y="266700"/>
                </a:cubicBezTo>
                <a:cubicBezTo>
                  <a:pt x="757601" y="270655"/>
                  <a:pt x="766557" y="276662"/>
                  <a:pt x="776288" y="280987"/>
                </a:cubicBezTo>
                <a:cubicBezTo>
                  <a:pt x="780875" y="283026"/>
                  <a:pt x="786187" y="283312"/>
                  <a:pt x="790575" y="285750"/>
                </a:cubicBezTo>
                <a:cubicBezTo>
                  <a:pt x="800582" y="291310"/>
                  <a:pt x="809625" y="298450"/>
                  <a:pt x="819150" y="304800"/>
                </a:cubicBezTo>
                <a:cubicBezTo>
                  <a:pt x="823913" y="307975"/>
                  <a:pt x="828008" y="312515"/>
                  <a:pt x="833438" y="314325"/>
                </a:cubicBezTo>
                <a:lnTo>
                  <a:pt x="862013" y="323850"/>
                </a:lnTo>
                <a:cubicBezTo>
                  <a:pt x="866775" y="328612"/>
                  <a:pt x="871988" y="332963"/>
                  <a:pt x="876300" y="338137"/>
                </a:cubicBezTo>
                <a:cubicBezTo>
                  <a:pt x="879964" y="342534"/>
                  <a:pt x="881778" y="348378"/>
                  <a:pt x="885825" y="352425"/>
                </a:cubicBezTo>
                <a:cubicBezTo>
                  <a:pt x="895057" y="361657"/>
                  <a:pt x="902780" y="362839"/>
                  <a:pt x="914400" y="366712"/>
                </a:cubicBezTo>
                <a:cubicBezTo>
                  <a:pt x="919163" y="369887"/>
                  <a:pt x="923427" y="373982"/>
                  <a:pt x="928688" y="376237"/>
                </a:cubicBezTo>
                <a:cubicBezTo>
                  <a:pt x="934704" y="378815"/>
                  <a:pt x="941444" y="379202"/>
                  <a:pt x="947738" y="381000"/>
                </a:cubicBezTo>
                <a:cubicBezTo>
                  <a:pt x="952565" y="382379"/>
                  <a:pt x="957263" y="384175"/>
                  <a:pt x="962025" y="385762"/>
                </a:cubicBezTo>
                <a:cubicBezTo>
                  <a:pt x="966788" y="390525"/>
                  <a:pt x="970709" y="396314"/>
                  <a:pt x="976313" y="400050"/>
                </a:cubicBezTo>
                <a:cubicBezTo>
                  <a:pt x="980490" y="402835"/>
                  <a:pt x="986110" y="402567"/>
                  <a:pt x="990600" y="404812"/>
                </a:cubicBezTo>
                <a:cubicBezTo>
                  <a:pt x="995720" y="407372"/>
                  <a:pt x="1000125" y="411162"/>
                  <a:pt x="1004888" y="414337"/>
                </a:cubicBezTo>
                <a:cubicBezTo>
                  <a:pt x="1006475" y="419100"/>
                  <a:pt x="1005565" y="425707"/>
                  <a:pt x="1009650" y="428625"/>
                </a:cubicBezTo>
                <a:cubicBezTo>
                  <a:pt x="1017820" y="434461"/>
                  <a:pt x="1031125" y="431051"/>
                  <a:pt x="1038225" y="438150"/>
                </a:cubicBezTo>
                <a:lnTo>
                  <a:pt x="1042988" y="442912"/>
                </a:lnTo>
              </a:path>
            </a:pathLst>
          </a:custGeom>
          <a:noFill/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1" name="Text Box 15"/>
          <p:cNvSpPr txBox="1">
            <a:spLocks noChangeArrowheads="1"/>
          </p:cNvSpPr>
          <p:nvPr/>
        </p:nvSpPr>
        <p:spPr bwMode="auto">
          <a:xfrm>
            <a:off x="6375977" y="2209800"/>
            <a:ext cx="967252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lang="en-US" altLang="en-US" sz="1200" b="1" i="1" dirty="0">
                <a:solidFill>
                  <a:schemeClr val="bg1"/>
                </a:solidFill>
              </a:rPr>
              <a:t>evaporation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400800" y="3657600"/>
            <a:ext cx="342900" cy="121835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52336" y="3657600"/>
            <a:ext cx="0" cy="368968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6096000" y="4610042"/>
            <a:ext cx="762000" cy="89263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7848600" y="3581400"/>
            <a:ext cx="114695" cy="266433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325792" y="3609201"/>
            <a:ext cx="6375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</a:rPr>
              <a:t>runoff</a:t>
            </a:r>
          </a:p>
        </p:txBody>
      </p:sp>
      <p:sp>
        <p:nvSpPr>
          <p:cNvPr id="68" name="Sun 67"/>
          <p:cNvSpPr/>
          <p:nvPr/>
        </p:nvSpPr>
        <p:spPr>
          <a:xfrm>
            <a:off x="6858000" y="1192866"/>
            <a:ext cx="598999" cy="583835"/>
          </a:xfrm>
          <a:prstGeom prst="sun">
            <a:avLst/>
          </a:prstGeom>
          <a:solidFill>
            <a:srgbClr val="FFFF0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03260" y="2179320"/>
            <a:ext cx="141667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Potential</a:t>
            </a:r>
          </a:p>
          <a:p>
            <a:r>
              <a:rPr lang="en-US" sz="1200" b="1" i="1" dirty="0">
                <a:solidFill>
                  <a:schemeClr val="bg1"/>
                </a:solidFill>
              </a:rPr>
              <a:t>Evapotranspiration</a:t>
            </a: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1043991" y="1654969"/>
            <a:ext cx="1223697" cy="24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i="1" kern="1200" dirty="0">
                <a:solidFill>
                  <a:schemeClr val="bg1"/>
                </a:solidFill>
                <a:effectLst/>
                <a:ea typeface="Times New Roman"/>
                <a:cs typeface="Times New Roman"/>
              </a:rPr>
              <a:t>Air Temperature</a:t>
            </a:r>
            <a:endParaRPr lang="en-US" sz="1200" b="1" i="1" dirty="0">
              <a:solidFill>
                <a:schemeClr val="bg1"/>
              </a:solidFill>
              <a:effectLst/>
              <a:ea typeface="Times New Roman"/>
            </a:endParaRPr>
          </a:p>
        </p:txBody>
      </p:sp>
      <p:cxnSp>
        <p:nvCxnSpPr>
          <p:cNvPr id="48" name="Straight Arrow Connector 47"/>
          <p:cNvCxnSpPr>
            <a:endCxn id="49" idx="2"/>
          </p:cNvCxnSpPr>
          <p:nvPr/>
        </p:nvCxnSpPr>
        <p:spPr>
          <a:xfrm flipV="1">
            <a:off x="4419600" y="2791599"/>
            <a:ext cx="92276" cy="817602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43400" y="2514600"/>
            <a:ext cx="33695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</a:rPr>
              <a:t>ET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661690" y="1831032"/>
            <a:ext cx="1223697" cy="24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i="1" kern="1200" dirty="0">
                <a:solidFill>
                  <a:schemeClr val="bg1"/>
                </a:solidFill>
                <a:effectLst/>
                <a:ea typeface="Times New Roman"/>
                <a:cs typeface="Times New Roman"/>
              </a:rPr>
              <a:t>Solar Radiation</a:t>
            </a:r>
            <a:endParaRPr lang="en-US" sz="1200" b="1" i="1" dirty="0">
              <a:solidFill>
                <a:schemeClr val="bg1"/>
              </a:solidFill>
              <a:effectLst/>
              <a:ea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867400"/>
            <a:ext cx="7876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Infiltration includes net precipitation, snowmelt, and cascading Hortonian runoff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Runoff includes impervious and pervious infiltration excess, saturation excess, and surface depression</a:t>
            </a:r>
            <a:br>
              <a:rPr lang="en-US" sz="1400" dirty="0"/>
            </a:br>
            <a:r>
              <a:rPr lang="en-US" sz="1400" dirty="0"/>
              <a:t>seepage and near surface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Precipitation text and arrows need to be white</a:t>
            </a:r>
          </a:p>
        </p:txBody>
      </p:sp>
    </p:spTree>
    <p:extLst>
      <p:ext uri="{BB962C8B-B14F-4D97-AF65-F5344CB8AC3E}">
        <p14:creationId xmlns:p14="http://schemas.microsoft.com/office/powerpoint/2010/main" val="389240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7" y="1689348"/>
            <a:ext cx="6219825" cy="358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105400" y="1716125"/>
            <a:ext cx="1092455" cy="26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Arial Narrow"/>
                <a:ea typeface="Times New Roman"/>
                <a:cs typeface="Times New Roman"/>
              </a:rPr>
              <a:t>Air Temperature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400800" y="1828800"/>
            <a:ext cx="1228633" cy="6169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00801" y="1873196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 Narrow" panose="020B0606020202030204" pitchFamily="34" charset="0"/>
              </a:rPr>
              <a:t>Potential</a:t>
            </a:r>
          </a:p>
          <a:p>
            <a:r>
              <a:rPr lang="en-US" sz="1200" dirty="0">
                <a:latin typeface="Arial Narrow" panose="020B0606020202030204" pitchFamily="34" charset="0"/>
              </a:rPr>
              <a:t>Evapotranspiration</a:t>
            </a:r>
          </a:p>
        </p:txBody>
      </p:sp>
      <p:sp>
        <p:nvSpPr>
          <p:cNvPr id="12" name="Sun 11"/>
          <p:cNvSpPr/>
          <p:nvPr/>
        </p:nvSpPr>
        <p:spPr>
          <a:xfrm>
            <a:off x="4119806" y="1437468"/>
            <a:ext cx="598999" cy="583835"/>
          </a:xfrm>
          <a:prstGeom prst="sun">
            <a:avLst/>
          </a:prstGeom>
          <a:solidFill>
            <a:srgbClr val="FFFF0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908193" y="1195785"/>
            <a:ext cx="1197207" cy="251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Arial Narrow"/>
                <a:ea typeface="Times New Roman"/>
                <a:cs typeface="Times New Roman"/>
              </a:rPr>
              <a:t>Solar Radiation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429133" y="2052061"/>
            <a:ext cx="1387" cy="53873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561213" y="1975861"/>
            <a:ext cx="1387" cy="53873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93152">
            <a:off x="3144112" y="2680472"/>
            <a:ext cx="1015021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 Narrow" panose="020B0606020202030204" pitchFamily="34" charset="0"/>
              </a:rPr>
              <a:t>Hortonian Runoff</a:t>
            </a:r>
          </a:p>
        </p:txBody>
      </p:sp>
      <p:sp>
        <p:nvSpPr>
          <p:cNvPr id="16" name="TextBox 15"/>
          <p:cNvSpPr txBox="1"/>
          <p:nvPr/>
        </p:nvSpPr>
        <p:spPr>
          <a:xfrm rot="915343">
            <a:off x="5422263" y="3857148"/>
            <a:ext cx="593432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 Narrow" panose="020B0606020202030204" pitchFamily="34" charset="0"/>
              </a:rPr>
              <a:t>Dunnian</a:t>
            </a:r>
          </a:p>
          <a:p>
            <a:r>
              <a:rPr lang="en-US" sz="1050" dirty="0">
                <a:latin typeface="Arial Narrow" panose="020B0606020202030204" pitchFamily="34" charset="0"/>
              </a:rPr>
              <a:t> Runoff</a:t>
            </a:r>
          </a:p>
        </p:txBody>
      </p:sp>
    </p:spTree>
    <p:extLst>
      <p:ext uri="{BB962C8B-B14F-4D97-AF65-F5344CB8AC3E}">
        <p14:creationId xmlns:p14="http://schemas.microsoft.com/office/powerpoint/2010/main" val="118592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6801" y="698482"/>
            <a:ext cx="6848792" cy="5403284"/>
            <a:chOff x="-261223" y="-480501"/>
            <a:chExt cx="7841256" cy="5930821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486401" y="4657511"/>
              <a:ext cx="1524000" cy="148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5715000" y="3254694"/>
              <a:ext cx="1295401" cy="146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714998" y="2182046"/>
              <a:ext cx="1295401" cy="146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988189" y="1368904"/>
              <a:ext cx="2934131" cy="28254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Arial Narrow"/>
                  <a:ea typeface="Times New Roman"/>
                  <a:cs typeface="Times New Roman"/>
                </a:rPr>
                <a:t>Plant Canopy Interception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" name="Sun 10"/>
            <p:cNvSpPr/>
            <p:nvPr/>
          </p:nvSpPr>
          <p:spPr>
            <a:xfrm>
              <a:off x="2917367" y="-215222"/>
              <a:ext cx="685800" cy="640836"/>
            </a:xfrm>
            <a:prstGeom prst="sun">
              <a:avLst/>
            </a:prstGeom>
            <a:solidFill>
              <a:srgbClr val="FFFF00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675089" y="-480501"/>
              <a:ext cx="1370695" cy="275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Arial Narrow"/>
                  <a:ea typeface="Times New Roman"/>
                  <a:cs typeface="Times New Roman"/>
                </a:rPr>
                <a:t>Solar Radiation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3271518" y="459376"/>
              <a:ext cx="1588" cy="59133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170991" y="-204912"/>
              <a:ext cx="1250763" cy="2909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Arial Narrow"/>
                  <a:ea typeface="Times New Roman"/>
                  <a:cs typeface="Times New Roman"/>
                </a:rPr>
                <a:t>Air Temperature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5" name="Straight Arrow Connector 14"/>
            <p:cNvCxnSpPr>
              <a:stCxn id="52" idx="1"/>
            </p:cNvCxnSpPr>
            <p:nvPr/>
          </p:nvCxnSpPr>
          <p:spPr>
            <a:xfrm>
              <a:off x="4291351" y="827468"/>
              <a:ext cx="0" cy="54143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2527354" y="836180"/>
              <a:ext cx="3173" cy="53272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762" y="575545"/>
              <a:ext cx="1250944" cy="2848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Arial Narrow"/>
                  <a:ea typeface="Times New Roman"/>
                  <a:cs typeface="Times New Roman"/>
                </a:rPr>
                <a:t>Evaporation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263220" y="331563"/>
              <a:ext cx="1040162" cy="275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Arial Narrow"/>
                  <a:ea typeface="Times New Roman"/>
                  <a:cs typeface="Times New Roman"/>
                </a:rPr>
                <a:t>Sublimation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423525"/>
              <a:ext cx="4352130" cy="49842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Arial Narrow"/>
                  <a:ea typeface="Times New Roman"/>
                  <a:cs typeface="Times New Roman"/>
                </a:rPr>
                <a:t>Groundwater Storage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-86740" y="1793353"/>
              <a:ext cx="1478976" cy="375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sz="1200" dirty="0">
                  <a:latin typeface="Arial Narrow" panose="020B0606020202030204" pitchFamily="34" charset="0"/>
                </a:rPr>
                <a:t>Evapotranspiration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448723" y="4022117"/>
              <a:ext cx="12271" cy="39399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468099" y="4123863"/>
              <a:ext cx="776827" cy="315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0"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Arial Narrow"/>
                  <a:ea typeface="Times New Roman"/>
                  <a:cs typeface="Times New Roman"/>
                </a:rPr>
                <a:t>Recharge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681070" y="4630256"/>
              <a:ext cx="144484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Arial Narrow"/>
                  <a:ea typeface="Times New Roman"/>
                  <a:cs typeface="Times New Roman"/>
                </a:rPr>
                <a:t>Groundwater Flow 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5400000">
              <a:off x="3126411" y="5157760"/>
              <a:ext cx="470240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408346" y="4999414"/>
              <a:ext cx="1239831" cy="450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Arial Narrow"/>
                  <a:ea typeface="Times New Roman"/>
                  <a:cs typeface="Times New Roman"/>
                </a:rPr>
                <a:t>Groundwater Sink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152400" y="3130136"/>
              <a:ext cx="1219200" cy="445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-261223" y="3217234"/>
              <a:ext cx="1632826" cy="6717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Arial Narrow"/>
                  <a:ea typeface="Times New Roman"/>
                  <a:cs typeface="Times New Roman"/>
                </a:rPr>
                <a:t>Cascading Surface Runoff and Interflow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grpSp>
          <p:nvGrpSpPr>
            <p:cNvPr id="29" name="Group 28"/>
            <p:cNvGrpSpPr>
              <a:grpSpLocks/>
            </p:cNvGrpSpPr>
            <p:nvPr/>
          </p:nvGrpSpPr>
          <p:grpSpPr bwMode="auto">
            <a:xfrm>
              <a:off x="639473" y="2068417"/>
              <a:ext cx="965318" cy="583486"/>
              <a:chOff x="639473" y="2073635"/>
              <a:chExt cx="965318" cy="624285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H="1" flipV="1">
                <a:off x="639473" y="2073635"/>
                <a:ext cx="749" cy="6153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42338" y="2697920"/>
                <a:ext cx="9624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>
            <a:xfrm>
              <a:off x="1392237" y="2064905"/>
              <a:ext cx="1881509" cy="2848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Arial Narrow"/>
                  <a:ea typeface="Times New Roman"/>
                  <a:cs typeface="Times New Roman"/>
                </a:rPr>
                <a:t>Snowpack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743759" y="564973"/>
              <a:ext cx="1588" cy="150141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2782124" y="2491333"/>
              <a:ext cx="284814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978414" y="2350920"/>
              <a:ext cx="760073" cy="266065"/>
            </a:xfrm>
            <a:prstGeom prst="rect">
              <a:avLst/>
            </a:prstGeom>
          </p:spPr>
          <p:txBody>
            <a:bodyPr wrap="square" lIns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Arial Narrow"/>
                  <a:ea typeface="Times New Roman"/>
                  <a:cs typeface="Times New Roman"/>
                </a:rPr>
                <a:t>Snowmelt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5930403" y="3219686"/>
              <a:ext cx="2729632" cy="5696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Arial Narrow"/>
                  <a:ea typeface="Times New Roman"/>
                  <a:cs typeface="Times New Roman"/>
                </a:rPr>
                <a:t>Streams and Lakes 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5649773" y="96876"/>
              <a:ext cx="0" cy="52883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392237" y="2610786"/>
              <a:ext cx="4331493" cy="151307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Arial Narrow"/>
                  <a:ea typeface="Times New Roman"/>
                  <a:cs typeface="Times New Roman"/>
                </a:rPr>
                <a:t>Soil Zone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858823" y="1651445"/>
              <a:ext cx="0" cy="94467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2665297" y="1642445"/>
              <a:ext cx="993557" cy="266065"/>
            </a:xfrm>
            <a:prstGeom prst="rect">
              <a:avLst/>
            </a:prstGeom>
          </p:spPr>
          <p:txBody>
            <a:bodyPr wrap="square" lIns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Arial Narrow"/>
                  <a:ea typeface="Times New Roman"/>
                  <a:cs typeface="Times New Roman"/>
                </a:rPr>
                <a:t>Throughfall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132358" y="2305985"/>
              <a:ext cx="1588610" cy="46153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Arial Narrow"/>
                  <a:ea typeface="Times New Roman"/>
                  <a:cs typeface="Times New Roman"/>
                </a:rPr>
                <a:t>Impervious Surfaces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717506" y="2182046"/>
              <a:ext cx="136385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Arial Narrow"/>
                  <a:ea typeface="Times New Roman"/>
                  <a:cs typeface="Times New Roman"/>
                </a:rPr>
                <a:t>Hortonian Runoff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3042175" y="1686984"/>
              <a:ext cx="813095" cy="37792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5730770" y="3285895"/>
              <a:ext cx="1279629" cy="568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Arial Narrow"/>
                  <a:ea typeface="Times New Roman"/>
                  <a:cs typeface="Times New Roman"/>
                </a:rPr>
                <a:t>Dunnian Runoff</a:t>
              </a: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 Narrow"/>
                  <a:ea typeface="Times New Roman"/>
                  <a:cs typeface="Times New Roman"/>
                </a:rPr>
                <a:t>and Interflow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275370" y="1804930"/>
              <a:ext cx="838224" cy="293476"/>
            </a:xfrm>
            <a:prstGeom prst="rect">
              <a:avLst/>
            </a:prstGeom>
          </p:spPr>
          <p:txBody>
            <a:bodyPr wrap="square" lIns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Arial Narrow"/>
                  <a:ea typeface="Times New Roman"/>
                  <a:cs typeface="Times New Roman"/>
                </a:rPr>
                <a:t>Snowmelt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4711581" y="2054245"/>
              <a:ext cx="0" cy="2410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3273745" y="2068417"/>
              <a:ext cx="1437836" cy="2999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/>
          <p:nvPr/>
        </p:nvCxnSpPr>
        <p:spPr>
          <a:xfrm>
            <a:off x="4648200" y="2667000"/>
            <a:ext cx="533400" cy="56040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loud 51"/>
          <p:cNvSpPr/>
          <p:nvPr/>
        </p:nvSpPr>
        <p:spPr>
          <a:xfrm>
            <a:off x="4447516" y="1371703"/>
            <a:ext cx="1191284" cy="51896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200">
                <a:solidFill>
                  <a:srgbClr val="000000"/>
                </a:solidFill>
                <a:effectLst/>
                <a:latin typeface="Arial Narrow"/>
                <a:ea typeface="Times New Roman"/>
                <a:cs typeface="Times New Roman"/>
              </a:rPr>
              <a:t>Precipitation 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400800" y="1828800"/>
            <a:ext cx="1228633" cy="6169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400801" y="1873196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 Narrow" panose="020B0606020202030204" pitchFamily="34" charset="0"/>
              </a:rPr>
              <a:t>Potential</a:t>
            </a:r>
          </a:p>
          <a:p>
            <a:r>
              <a:rPr lang="en-US" sz="1200" dirty="0">
                <a:latin typeface="Arial Narrow" panose="020B0606020202030204" pitchFamily="34" charset="0"/>
              </a:rPr>
              <a:t>Evapotranspiration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6084344" y="2741930"/>
            <a:ext cx="2771" cy="48533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715000" y="2504478"/>
            <a:ext cx="1092613" cy="2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Arial Narrow"/>
                <a:ea typeface="Times New Roman"/>
                <a:cs typeface="Times New Roman"/>
              </a:rPr>
              <a:t>Evaporation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8600" y="5943600"/>
            <a:ext cx="77248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Narrow" panose="020B0606020202030204" pitchFamily="34" charset="0"/>
              </a:rPr>
              <a:t>Throughfall = Net Rain plus Net Snow</a:t>
            </a:r>
          </a:p>
          <a:p>
            <a:r>
              <a:rPr lang="en-US" sz="1400" dirty="0">
                <a:solidFill>
                  <a:srgbClr val="FF0000"/>
                </a:solidFill>
                <a:latin typeface="Arial Narrow" panose="020B0606020202030204" pitchFamily="34" charset="0"/>
              </a:rPr>
              <a:t>Surface Depression Storage not shown</a:t>
            </a:r>
          </a:p>
          <a:p>
            <a:r>
              <a:rPr lang="en-US" sz="1400" dirty="0">
                <a:solidFill>
                  <a:srgbClr val="FF0000"/>
                </a:solidFill>
                <a:latin typeface="Arial Narrow" panose="020B0606020202030204" pitchFamily="34" charset="0"/>
              </a:rPr>
              <a:t>Swale HRUs are the same except they do not produce lateral flows (Interflow, Hortonian Runoff, or Dunnian Runoff)</a:t>
            </a:r>
          </a:p>
        </p:txBody>
      </p:sp>
      <p:sp>
        <p:nvSpPr>
          <p:cNvPr id="66" name="Rectangle 2"/>
          <p:cNvSpPr txBox="1">
            <a:spLocks noChangeArrowheads="1"/>
          </p:cNvSpPr>
          <p:nvPr/>
        </p:nvSpPr>
        <p:spPr>
          <a:xfrm>
            <a:off x="-1" y="0"/>
            <a:ext cx="9144001" cy="7556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lIns="91440" tIns="45720" rIns="91440" bIns="45720" rtlCol="0" anchor="ctr" anchorCtr="0">
            <a:norm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US" sz="3600" dirty="0">
                <a:solidFill>
                  <a:schemeClr val="accent1"/>
                </a:solidFill>
                <a:effectLst/>
              </a:rPr>
              <a:t>Land HRU</a:t>
            </a:r>
          </a:p>
        </p:txBody>
      </p:sp>
    </p:spTree>
    <p:extLst>
      <p:ext uri="{BB962C8B-B14F-4D97-AF65-F5344CB8AC3E}">
        <p14:creationId xmlns:p14="http://schemas.microsoft.com/office/powerpoint/2010/main" val="35763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98999" y="2901564"/>
            <a:ext cx="4118072" cy="1322371"/>
          </a:xfrm>
          <a:prstGeom prst="rect">
            <a:avLst/>
          </a:prstGeom>
          <a:solidFill>
            <a:srgbClr val="CCFFFF"/>
          </a:solidFill>
          <a:ln w="63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2498999" y="4223935"/>
            <a:ext cx="4113313" cy="134830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8" name="Freeform 7"/>
          <p:cNvSpPr/>
          <p:nvPr/>
        </p:nvSpPr>
        <p:spPr>
          <a:xfrm>
            <a:off x="2498999" y="2378540"/>
            <a:ext cx="4108551" cy="526992"/>
          </a:xfrm>
          <a:custGeom>
            <a:avLst/>
            <a:gdLst>
              <a:gd name="connsiteX0" fmla="*/ 0 w 4110182"/>
              <a:gd name="connsiteY0" fmla="*/ 0 h 526473"/>
              <a:gd name="connsiteX1" fmla="*/ 0 w 4110182"/>
              <a:gd name="connsiteY1" fmla="*/ 526473 h 526473"/>
              <a:gd name="connsiteX2" fmla="*/ 4110182 w 4110182"/>
              <a:gd name="connsiteY2" fmla="*/ 517237 h 52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0182" h="526473">
                <a:moveTo>
                  <a:pt x="0" y="0"/>
                </a:moveTo>
                <a:lnTo>
                  <a:pt x="0" y="526473"/>
                </a:lnTo>
                <a:lnTo>
                  <a:pt x="4110182" y="517237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" y="3043535"/>
            <a:ext cx="152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Arial Narrow"/>
                <a:ea typeface="Times New Roman"/>
                <a:cs typeface="Times New Roman"/>
              </a:rPr>
              <a:t>Cascading Dunnian Runoff and Interflow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501806" y="2240444"/>
            <a:ext cx="4127594" cy="665089"/>
          </a:xfrm>
          <a:custGeom>
            <a:avLst/>
            <a:gdLst>
              <a:gd name="connsiteX0" fmla="*/ 0 w 4119418"/>
              <a:gd name="connsiteY0" fmla="*/ 129309 h 665018"/>
              <a:gd name="connsiteX1" fmla="*/ 9236 w 4119418"/>
              <a:gd name="connsiteY1" fmla="*/ 665018 h 665018"/>
              <a:gd name="connsiteX2" fmla="*/ 4119418 w 4119418"/>
              <a:gd name="connsiteY2" fmla="*/ 655782 h 665018"/>
              <a:gd name="connsiteX3" fmla="*/ 4110182 w 4119418"/>
              <a:gd name="connsiteY3" fmla="*/ 129309 h 665018"/>
              <a:gd name="connsiteX4" fmla="*/ 4027054 w 4119418"/>
              <a:gd name="connsiteY4" fmla="*/ 92363 h 665018"/>
              <a:gd name="connsiteX5" fmla="*/ 3925454 w 4119418"/>
              <a:gd name="connsiteY5" fmla="*/ 46182 h 665018"/>
              <a:gd name="connsiteX6" fmla="*/ 3851563 w 4119418"/>
              <a:gd name="connsiteY6" fmla="*/ 46182 h 665018"/>
              <a:gd name="connsiteX7" fmla="*/ 3759200 w 4119418"/>
              <a:gd name="connsiteY7" fmla="*/ 73891 h 665018"/>
              <a:gd name="connsiteX8" fmla="*/ 3666836 w 4119418"/>
              <a:gd name="connsiteY8" fmla="*/ 120073 h 665018"/>
              <a:gd name="connsiteX9" fmla="*/ 3574473 w 4119418"/>
              <a:gd name="connsiteY9" fmla="*/ 147782 h 665018"/>
              <a:gd name="connsiteX10" fmla="*/ 3417454 w 4119418"/>
              <a:gd name="connsiteY10" fmla="*/ 193963 h 665018"/>
              <a:gd name="connsiteX11" fmla="*/ 3260436 w 4119418"/>
              <a:gd name="connsiteY11" fmla="*/ 203200 h 665018"/>
              <a:gd name="connsiteX12" fmla="*/ 3121891 w 4119418"/>
              <a:gd name="connsiteY12" fmla="*/ 184727 h 665018"/>
              <a:gd name="connsiteX13" fmla="*/ 3038763 w 4119418"/>
              <a:gd name="connsiteY13" fmla="*/ 157018 h 665018"/>
              <a:gd name="connsiteX14" fmla="*/ 2992582 w 4119418"/>
              <a:gd name="connsiteY14" fmla="*/ 110836 h 665018"/>
              <a:gd name="connsiteX15" fmla="*/ 2863273 w 4119418"/>
              <a:gd name="connsiteY15" fmla="*/ 9236 h 665018"/>
              <a:gd name="connsiteX16" fmla="*/ 2715491 w 4119418"/>
              <a:gd name="connsiteY16" fmla="*/ 0 h 665018"/>
              <a:gd name="connsiteX17" fmla="*/ 2567709 w 4119418"/>
              <a:gd name="connsiteY17" fmla="*/ 18473 h 665018"/>
              <a:gd name="connsiteX18" fmla="*/ 2484582 w 4119418"/>
              <a:gd name="connsiteY18" fmla="*/ 55418 h 665018"/>
              <a:gd name="connsiteX19" fmla="*/ 2419927 w 4119418"/>
              <a:gd name="connsiteY19" fmla="*/ 83127 h 665018"/>
              <a:gd name="connsiteX20" fmla="*/ 2299854 w 4119418"/>
              <a:gd name="connsiteY20" fmla="*/ 110836 h 665018"/>
              <a:gd name="connsiteX21" fmla="*/ 2096654 w 4119418"/>
              <a:gd name="connsiteY21" fmla="*/ 147782 h 665018"/>
              <a:gd name="connsiteX22" fmla="*/ 1976582 w 4119418"/>
              <a:gd name="connsiteY22" fmla="*/ 166254 h 665018"/>
              <a:gd name="connsiteX23" fmla="*/ 1884218 w 4119418"/>
              <a:gd name="connsiteY23" fmla="*/ 175491 h 665018"/>
              <a:gd name="connsiteX24" fmla="*/ 1773382 w 4119418"/>
              <a:gd name="connsiteY24" fmla="*/ 175491 h 665018"/>
              <a:gd name="connsiteX25" fmla="*/ 1625600 w 4119418"/>
              <a:gd name="connsiteY25" fmla="*/ 166254 h 665018"/>
              <a:gd name="connsiteX26" fmla="*/ 1542473 w 4119418"/>
              <a:gd name="connsiteY26" fmla="*/ 138545 h 665018"/>
              <a:gd name="connsiteX27" fmla="*/ 1394691 w 4119418"/>
              <a:gd name="connsiteY27" fmla="*/ 83127 h 665018"/>
              <a:gd name="connsiteX28" fmla="*/ 1237673 w 4119418"/>
              <a:gd name="connsiteY28" fmla="*/ 55418 h 665018"/>
              <a:gd name="connsiteX29" fmla="*/ 1108363 w 4119418"/>
              <a:gd name="connsiteY29" fmla="*/ 46182 h 665018"/>
              <a:gd name="connsiteX30" fmla="*/ 942109 w 4119418"/>
              <a:gd name="connsiteY30" fmla="*/ 46182 h 665018"/>
              <a:gd name="connsiteX31" fmla="*/ 738909 w 4119418"/>
              <a:gd name="connsiteY31" fmla="*/ 92363 h 665018"/>
              <a:gd name="connsiteX32" fmla="*/ 609600 w 4119418"/>
              <a:gd name="connsiteY32" fmla="*/ 138545 h 665018"/>
              <a:gd name="connsiteX33" fmla="*/ 498763 w 4119418"/>
              <a:gd name="connsiteY33" fmla="*/ 157018 h 665018"/>
              <a:gd name="connsiteX34" fmla="*/ 304800 w 4119418"/>
              <a:gd name="connsiteY34" fmla="*/ 147782 h 665018"/>
              <a:gd name="connsiteX35" fmla="*/ 138545 w 4119418"/>
              <a:gd name="connsiteY35" fmla="*/ 101600 h 665018"/>
              <a:gd name="connsiteX36" fmla="*/ 0 w 4119418"/>
              <a:gd name="connsiteY36" fmla="*/ 64654 h 665018"/>
              <a:gd name="connsiteX37" fmla="*/ 0 w 4119418"/>
              <a:gd name="connsiteY37" fmla="*/ 129309 h 6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119418" h="665018">
                <a:moveTo>
                  <a:pt x="0" y="129309"/>
                </a:moveTo>
                <a:lnTo>
                  <a:pt x="9236" y="665018"/>
                </a:lnTo>
                <a:lnTo>
                  <a:pt x="4119418" y="655782"/>
                </a:lnTo>
                <a:lnTo>
                  <a:pt x="4110182" y="129309"/>
                </a:lnTo>
                <a:lnTo>
                  <a:pt x="4027054" y="92363"/>
                </a:lnTo>
                <a:lnTo>
                  <a:pt x="3925454" y="46182"/>
                </a:lnTo>
                <a:lnTo>
                  <a:pt x="3851563" y="46182"/>
                </a:lnTo>
                <a:lnTo>
                  <a:pt x="3759200" y="73891"/>
                </a:lnTo>
                <a:lnTo>
                  <a:pt x="3666836" y="120073"/>
                </a:lnTo>
                <a:lnTo>
                  <a:pt x="3574473" y="147782"/>
                </a:lnTo>
                <a:lnTo>
                  <a:pt x="3417454" y="193963"/>
                </a:lnTo>
                <a:lnTo>
                  <a:pt x="3260436" y="203200"/>
                </a:lnTo>
                <a:lnTo>
                  <a:pt x="3121891" y="184727"/>
                </a:lnTo>
                <a:cubicBezTo>
                  <a:pt x="3045117" y="155937"/>
                  <a:pt x="3074305" y="157018"/>
                  <a:pt x="3038763" y="157018"/>
                </a:cubicBezTo>
                <a:lnTo>
                  <a:pt x="2992582" y="110836"/>
                </a:lnTo>
                <a:lnTo>
                  <a:pt x="2863273" y="9236"/>
                </a:lnTo>
                <a:lnTo>
                  <a:pt x="2715491" y="0"/>
                </a:lnTo>
                <a:lnTo>
                  <a:pt x="2567709" y="18473"/>
                </a:lnTo>
                <a:lnTo>
                  <a:pt x="2484582" y="55418"/>
                </a:lnTo>
                <a:lnTo>
                  <a:pt x="2419927" y="83127"/>
                </a:lnTo>
                <a:lnTo>
                  <a:pt x="2299854" y="110836"/>
                </a:lnTo>
                <a:lnTo>
                  <a:pt x="2096654" y="147782"/>
                </a:lnTo>
                <a:lnTo>
                  <a:pt x="1976582" y="166254"/>
                </a:lnTo>
                <a:cubicBezTo>
                  <a:pt x="1890394" y="175831"/>
                  <a:pt x="1921334" y="175491"/>
                  <a:pt x="1884218" y="175491"/>
                </a:cubicBezTo>
                <a:lnTo>
                  <a:pt x="1773382" y="175491"/>
                </a:lnTo>
                <a:lnTo>
                  <a:pt x="1625600" y="166254"/>
                </a:lnTo>
                <a:lnTo>
                  <a:pt x="1542473" y="138545"/>
                </a:lnTo>
                <a:lnTo>
                  <a:pt x="1394691" y="83127"/>
                </a:lnTo>
                <a:lnTo>
                  <a:pt x="1237673" y="55418"/>
                </a:lnTo>
                <a:lnTo>
                  <a:pt x="1108363" y="46182"/>
                </a:lnTo>
                <a:lnTo>
                  <a:pt x="942109" y="46182"/>
                </a:lnTo>
                <a:lnTo>
                  <a:pt x="738909" y="92363"/>
                </a:lnTo>
                <a:lnTo>
                  <a:pt x="609600" y="138545"/>
                </a:lnTo>
                <a:lnTo>
                  <a:pt x="498763" y="157018"/>
                </a:lnTo>
                <a:lnTo>
                  <a:pt x="304800" y="147782"/>
                </a:lnTo>
                <a:lnTo>
                  <a:pt x="138545" y="101600"/>
                </a:lnTo>
                <a:lnTo>
                  <a:pt x="0" y="64654"/>
                </a:lnTo>
                <a:lnTo>
                  <a:pt x="0" y="129309"/>
                </a:lnTo>
                <a:close/>
              </a:path>
            </a:pathLst>
          </a:custGeom>
          <a:solidFill>
            <a:srgbClr val="FFCC66"/>
          </a:solidFill>
          <a:ln w="63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900" kern="1200" dirty="0">
              <a:solidFill>
                <a:srgbClr val="000000"/>
              </a:solidFill>
              <a:effectLst/>
              <a:latin typeface="Arial Narrow"/>
              <a:ea typeface="Times New Roman"/>
              <a:cs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Arial Narrow"/>
                <a:ea typeface="Times New Roman"/>
                <a:cs typeface="Times New Roman"/>
              </a:rPr>
              <a:t>Preferential-Flow Reservoir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 Narrow"/>
                <a:ea typeface="Times New Roman"/>
                <a:cs typeface="Times New Roman"/>
              </a:rPr>
              <a:t>(full HRU)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455205" y="4808735"/>
            <a:ext cx="53320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48740" y="4661773"/>
            <a:ext cx="971199" cy="27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Arial Narrow"/>
                <a:ea typeface="Times New Roman"/>
                <a:cs typeface="Times New Roman"/>
              </a:rPr>
              <a:t>Slow Interflow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20203" y="2348371"/>
            <a:ext cx="13093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 Narrow"/>
                <a:ea typeface="Times New Roman"/>
                <a:cs typeface="Times New Roman"/>
              </a:rPr>
              <a:t>Dunnian Runoff and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Arial Narrow"/>
                <a:ea typeface="Times New Roman"/>
                <a:cs typeface="Times New Roman"/>
              </a:rPr>
              <a:t>Fast Interflow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55205" y="2600766"/>
            <a:ext cx="53320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41"/>
          <p:cNvSpPr txBox="1">
            <a:spLocks noChangeArrowheads="1"/>
          </p:cNvSpPr>
          <p:nvPr/>
        </p:nvSpPr>
        <p:spPr bwMode="auto">
          <a:xfrm>
            <a:off x="3908264" y="4519048"/>
            <a:ext cx="1477353" cy="27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200">
                <a:solidFill>
                  <a:srgbClr val="000000"/>
                </a:solidFill>
                <a:effectLst/>
                <a:latin typeface="Arial Narrow"/>
                <a:ea typeface="Times New Roman"/>
                <a:cs typeface="Times New Roman"/>
              </a:rPr>
              <a:t>Gravity Reservoir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029200" y="2715982"/>
            <a:ext cx="9522" cy="179149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128453" y="5797287"/>
            <a:ext cx="734694" cy="27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Arial Narrow"/>
                <a:ea typeface="Times New Roman"/>
                <a:cs typeface="Times New Roman"/>
              </a:rPr>
              <a:t>Recharge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418000" y="848359"/>
            <a:ext cx="1265097" cy="45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Arial Narrow"/>
                <a:ea typeface="Times New Roman"/>
                <a:cs typeface="Times New Roman"/>
              </a:rPr>
              <a:t>Evaporation and</a:t>
            </a:r>
            <a:endParaRPr lang="en-US" sz="1200" dirty="0">
              <a:effectLst/>
              <a:latin typeface="Times New Roman"/>
              <a:ea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Arial Narrow"/>
                <a:ea typeface="Times New Roman"/>
                <a:cs typeface="Times New Roman"/>
              </a:rPr>
              <a:t>Transpiration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4" name="TextBox 40"/>
          <p:cNvSpPr txBox="1">
            <a:spLocks noChangeArrowheads="1"/>
          </p:cNvSpPr>
          <p:nvPr/>
        </p:nvSpPr>
        <p:spPr bwMode="auto">
          <a:xfrm>
            <a:off x="3657600" y="3352800"/>
            <a:ext cx="13372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Arial Narrow"/>
                <a:ea typeface="Times New Roman"/>
                <a:cs typeface="Times New Roman"/>
              </a:rPr>
              <a:t>Capillary Reservoir</a:t>
            </a:r>
            <a:br>
              <a:rPr lang="en-US" sz="1200" dirty="0">
                <a:latin typeface="Times New Roman"/>
                <a:ea typeface="Times New Roman"/>
              </a:rPr>
            </a:br>
            <a:r>
              <a:rPr lang="en-US" sz="1200" dirty="0">
                <a:latin typeface="Times New Roman"/>
                <a:ea typeface="Times New Roman"/>
              </a:rPr>
              <a:t>(pervious fraction)</a:t>
            </a:r>
            <a:endParaRPr lang="en-US" sz="1200" kern="1200" dirty="0">
              <a:solidFill>
                <a:srgbClr val="000000"/>
              </a:solidFill>
              <a:effectLst/>
              <a:latin typeface="Arial Narrow"/>
              <a:ea typeface="Times New Roman"/>
              <a:cs typeface="Times New Roman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603726" y="3972216"/>
            <a:ext cx="2" cy="5468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495800" y="4962705"/>
            <a:ext cx="0" cy="8242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352800" y="3743640"/>
            <a:ext cx="0" cy="204327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999106" y="5797287"/>
            <a:ext cx="734694" cy="27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Arial Narrow"/>
                <a:ea typeface="Times New Roman"/>
                <a:cs typeface="Times New Roman"/>
              </a:rPr>
              <a:t>Recharge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048000" y="1305511"/>
            <a:ext cx="0" cy="221136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58424" y="3275013"/>
            <a:ext cx="660976" cy="158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5715000" y="2926258"/>
            <a:ext cx="376239" cy="1287721"/>
            <a:chOff x="6231309" y="2926258"/>
            <a:chExt cx="376239" cy="1287721"/>
          </a:xfrm>
        </p:grpSpPr>
        <p:sp>
          <p:nvSpPr>
            <p:cNvPr id="46" name="Rectangle 45"/>
            <p:cNvSpPr/>
            <p:nvPr/>
          </p:nvSpPr>
          <p:spPr>
            <a:xfrm>
              <a:off x="6231309" y="2926258"/>
              <a:ext cx="376239" cy="12877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 rot="5400000">
              <a:off x="6011577" y="3447662"/>
              <a:ext cx="80182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 Narrow"/>
                  <a:ea typeface="Times New Roman"/>
                  <a:cs typeface="Times New Roman"/>
                </a:rPr>
                <a:t>Impervious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0" y="2853726"/>
            <a:ext cx="381000" cy="1396273"/>
            <a:chOff x="4114800" y="2590800"/>
            <a:chExt cx="381000" cy="1396273"/>
          </a:xfrm>
        </p:grpSpPr>
        <p:sp>
          <p:nvSpPr>
            <p:cNvPr id="49" name="Rectangle 48"/>
            <p:cNvSpPr/>
            <p:nvPr/>
          </p:nvSpPr>
          <p:spPr>
            <a:xfrm>
              <a:off x="4114800" y="2662699"/>
              <a:ext cx="381000" cy="128667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 rot="5400000">
              <a:off x="3631363" y="3150437"/>
              <a:ext cx="139627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 Narrow"/>
                  <a:ea typeface="Times New Roman"/>
                  <a:cs typeface="Times New Roman"/>
                </a:rPr>
                <a:t>Surface Depression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3976565" y="533400"/>
            <a:ext cx="1286733" cy="616986"/>
          </a:xfrm>
          <a:prstGeom prst="ellipse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62400" y="612521"/>
            <a:ext cx="1335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 Narrow" panose="020B0606020202030204" pitchFamily="34" charset="0"/>
              </a:rPr>
              <a:t>Unsatisfied Potential</a:t>
            </a:r>
          </a:p>
          <a:p>
            <a:pPr algn="ctr"/>
            <a:r>
              <a:rPr lang="en-US" sz="1200" dirty="0">
                <a:latin typeface="Arial Narrow" panose="020B0606020202030204" pitchFamily="34" charset="0"/>
              </a:rPr>
              <a:t>Evapotranspiration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09635" y="1444634"/>
            <a:ext cx="1633965" cy="574604"/>
          </a:xfrm>
          <a:prstGeom prst="rect">
            <a:avLst/>
          </a:prstGeom>
        </p:spPr>
        <p:txBody>
          <a:bodyPr wrap="square" l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Arial Narrow"/>
                <a:ea typeface="Times New Roman"/>
                <a:cs typeface="Times New Roman"/>
              </a:rPr>
              <a:t>Fraction of Pervious and Impervious Hortonian Runoff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638800" y="2057400"/>
            <a:ext cx="257379" cy="9954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880939" y="2057400"/>
            <a:ext cx="138501" cy="9954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8800" y="3962400"/>
            <a:ext cx="1349612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934200" y="3733800"/>
            <a:ext cx="14141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Arial Narrow"/>
                <a:ea typeface="Times New Roman"/>
                <a:cs typeface="Times New Roman"/>
              </a:rPr>
              <a:t>Evaporation, Spillage,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Arial Narrow"/>
                <a:ea typeface="Times New Roman"/>
                <a:cs typeface="Times New Roman"/>
              </a:rPr>
              <a:t>and Interflow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934200" y="2971800"/>
            <a:ext cx="11416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Arial Narrow"/>
                <a:ea typeface="Times New Roman"/>
                <a:cs typeface="Times New Roman"/>
              </a:rPr>
              <a:t>Evaporation and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Arial Narrow"/>
                <a:ea typeface="Times New Roman"/>
                <a:cs typeface="Times New Roman"/>
              </a:rPr>
              <a:t>Hortonian Runoff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977163" y="3200400"/>
            <a:ext cx="971577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334000" y="2034478"/>
            <a:ext cx="76200" cy="101834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521330" y="1676400"/>
            <a:ext cx="1260470" cy="318700"/>
          </a:xfrm>
          <a:prstGeom prst="rect">
            <a:avLst/>
          </a:prstGeom>
        </p:spPr>
        <p:txBody>
          <a:bodyPr wrap="square" l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Arial Narrow"/>
                <a:ea typeface="Times New Roman"/>
                <a:cs typeface="Times New Roman"/>
              </a:rPr>
              <a:t>Inflow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5548699" y="4138497"/>
            <a:ext cx="0" cy="16484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5174181" y="5797287"/>
            <a:ext cx="734694" cy="27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Arial Narrow"/>
                <a:ea typeface="Times New Roman"/>
                <a:cs typeface="Times New Roman"/>
              </a:rPr>
              <a:t>Recharge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7026955" y="3456801"/>
            <a:ext cx="11394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 Narrow"/>
                <a:ea typeface="Times New Roman"/>
                <a:cs typeface="Times New Roman"/>
              </a:rPr>
              <a:t>Hortonian Runoff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6477000" y="3579812"/>
            <a:ext cx="53320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33400" y="6248400"/>
            <a:ext cx="4804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Inflow = throughfall, snowmelt, and cascading Hortonian runoff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220043" y="2034478"/>
            <a:ext cx="125201" cy="53587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096000" y="2057400"/>
            <a:ext cx="217606" cy="9954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2"/>
          <p:cNvSpPr txBox="1">
            <a:spLocks noChangeArrowheads="1"/>
          </p:cNvSpPr>
          <p:nvPr/>
        </p:nvSpPr>
        <p:spPr>
          <a:xfrm>
            <a:off x="-1" y="0"/>
            <a:ext cx="9144001" cy="7556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lIns="91440" tIns="45720" rIns="91440" bIns="45720" rtlCol="0" anchor="ctr" anchorCtr="0">
            <a:norm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US" sz="3600">
                <a:solidFill>
                  <a:schemeClr val="accent1"/>
                </a:solidFill>
                <a:effectLst/>
              </a:rPr>
              <a:t>Soilzone of Land </a:t>
            </a:r>
            <a:r>
              <a:rPr lang="en-US" sz="3600" dirty="0">
                <a:solidFill>
                  <a:schemeClr val="accent1"/>
                </a:solidFill>
                <a:effectLst/>
              </a:rPr>
              <a:t>HRU</a:t>
            </a:r>
          </a:p>
        </p:txBody>
      </p:sp>
    </p:spTree>
    <p:extLst>
      <p:ext uri="{BB962C8B-B14F-4D97-AF65-F5344CB8AC3E}">
        <p14:creationId xmlns:p14="http://schemas.microsoft.com/office/powerpoint/2010/main" val="99813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33600" y="2361647"/>
            <a:ext cx="5705792" cy="3258748"/>
            <a:chOff x="1047407" y="1345044"/>
            <a:chExt cx="6532626" cy="3576906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5720968" y="2345605"/>
              <a:ext cx="1289431" cy="372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2" idx="1"/>
            </p:cNvCxnSpPr>
            <p:nvPr/>
          </p:nvCxnSpPr>
          <p:spPr>
            <a:xfrm flipH="1">
              <a:off x="4798824" y="1345044"/>
              <a:ext cx="15981" cy="9501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71600" y="4423525"/>
              <a:ext cx="4352130" cy="49842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Arial Narrow"/>
                  <a:ea typeface="Times New Roman"/>
                  <a:cs typeface="Times New Roman"/>
                </a:rPr>
                <a:t>Groundwater Storage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188128" y="4105756"/>
              <a:ext cx="776827" cy="315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0"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Arial Narrow"/>
                  <a:ea typeface="Times New Roman"/>
                  <a:cs typeface="Times New Roman"/>
                </a:rPr>
                <a:t>Recharge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2820725" y="2344876"/>
              <a:ext cx="1341119" cy="445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047407" y="2014766"/>
              <a:ext cx="2006570" cy="501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Arial Narrow"/>
                  <a:ea typeface="Times New Roman"/>
                  <a:cs typeface="Times New Roman"/>
                </a:rPr>
                <a:t>Fraction of Pervious and Impervious Runoff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5930403" y="3219686"/>
              <a:ext cx="2729632" cy="5696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Arial Narrow"/>
                  <a:ea typeface="Times New Roman"/>
                  <a:cs typeface="Times New Roman"/>
                </a:rPr>
                <a:t>Streams and Lakes 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92237" y="2610787"/>
              <a:ext cx="4331493" cy="141133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Arial Narrow"/>
                  <a:ea typeface="Times New Roman"/>
                  <a:cs typeface="Times New Roman"/>
                </a:rPr>
                <a:t>Soil Zone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132358" y="2305985"/>
              <a:ext cx="1588610" cy="46153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Arial Narrow"/>
                  <a:ea typeface="Times New Roman"/>
                  <a:cs typeface="Times New Roman"/>
                </a:rPr>
                <a:t>Surface Depressions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496761" y="2014767"/>
              <a:ext cx="1615043" cy="452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Arial Narrow"/>
                  <a:ea typeface="Times New Roman"/>
                  <a:cs typeface="Times New Roman"/>
                </a:rPr>
                <a:t>Spillage and </a:t>
              </a:r>
              <a:r>
                <a:rPr lang="en-US" sz="1200" dirty="0">
                  <a:solidFill>
                    <a:srgbClr val="000000"/>
                  </a:solidFill>
                  <a:latin typeface="Arial Narrow"/>
                  <a:ea typeface="Times New Roman"/>
                  <a:cs typeface="Times New Roman"/>
                </a:rPr>
                <a:t>Interflow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24388" y="1763848"/>
              <a:ext cx="838223" cy="293476"/>
            </a:xfrm>
            <a:prstGeom prst="rect">
              <a:avLst/>
            </a:prstGeom>
          </p:spPr>
          <p:txBody>
            <a:bodyPr wrap="square" lIns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Arial Narrow"/>
                  <a:ea typeface="Times New Roman"/>
                  <a:cs typeface="Times New Roman"/>
                </a:rPr>
                <a:t>Snowmelt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4549728" y="2054244"/>
              <a:ext cx="0" cy="2410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271518" y="2068920"/>
              <a:ext cx="128460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073626" y="2767523"/>
              <a:ext cx="0" cy="165395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Cloud 51"/>
          <p:cNvSpPr/>
          <p:nvPr/>
        </p:nvSpPr>
        <p:spPr>
          <a:xfrm>
            <a:off x="4828516" y="1843240"/>
            <a:ext cx="1191284" cy="51896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 Narrow"/>
                <a:ea typeface="Times New Roman"/>
                <a:cs typeface="Times New Roman"/>
              </a:rPr>
              <a:t>Net Rain and Net Snow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Arial Narrow"/>
                <a:ea typeface="Times New Roman"/>
                <a:cs typeface="Times New Roman"/>
              </a:rPr>
              <a:t>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2438096" y="1722993"/>
            <a:ext cx="1228633" cy="6169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438097" y="1767389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 Narrow" panose="020B0606020202030204" pitchFamily="34" charset="0"/>
              </a:rPr>
              <a:t>Potential</a:t>
            </a:r>
          </a:p>
          <a:p>
            <a:r>
              <a:rPr lang="en-US" sz="1200" dirty="0">
                <a:latin typeface="Arial Narrow" panose="020B0606020202030204" pitchFamily="34" charset="0"/>
              </a:rPr>
              <a:t>Evapotranspiration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5903496" y="2741930"/>
            <a:ext cx="2771" cy="48533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486400" y="2504478"/>
            <a:ext cx="1092613" cy="2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Arial Narrow"/>
                <a:ea typeface="Times New Roman"/>
                <a:cs typeface="Times New Roman"/>
              </a:rPr>
              <a:t>Evaporation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6" name="Rectangle 2"/>
          <p:cNvSpPr txBox="1">
            <a:spLocks noChangeArrowheads="1"/>
          </p:cNvSpPr>
          <p:nvPr/>
        </p:nvSpPr>
        <p:spPr>
          <a:xfrm>
            <a:off x="-1" y="0"/>
            <a:ext cx="9144001" cy="7556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lIns="91440" tIns="45720" rIns="91440" bIns="45720" rtlCol="0" anchor="ctr" anchorCtr="0">
            <a:norm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US" sz="3600" dirty="0">
                <a:solidFill>
                  <a:schemeClr val="accent1"/>
                </a:solidFill>
                <a:effectLst/>
              </a:rPr>
              <a:t>Surface Depressions</a:t>
            </a:r>
          </a:p>
        </p:txBody>
      </p:sp>
    </p:spTree>
    <p:extLst>
      <p:ext uri="{BB962C8B-B14F-4D97-AF65-F5344CB8AC3E}">
        <p14:creationId xmlns:p14="http://schemas.microsoft.com/office/powerpoint/2010/main" val="2857071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281</Words>
  <Application>Microsoft Office PowerPoint</Application>
  <PresentationFormat>On-screen Show (4:3)</PresentationFormat>
  <Paragraphs>109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Calibri</vt:lpstr>
      <vt:lpstr>Georgia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Regan, Robert S</cp:lastModifiedBy>
  <cp:revision>34</cp:revision>
  <dcterms:created xsi:type="dcterms:W3CDTF">2016-02-05T17:06:09Z</dcterms:created>
  <dcterms:modified xsi:type="dcterms:W3CDTF">2019-10-07T05:02:33Z</dcterms:modified>
</cp:coreProperties>
</file>